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2" r:id="rId2"/>
    <p:sldId id="379" r:id="rId3"/>
    <p:sldId id="383" r:id="rId4"/>
    <p:sldId id="363" r:id="rId5"/>
    <p:sldId id="382" r:id="rId6"/>
    <p:sldId id="364" r:id="rId7"/>
    <p:sldId id="384" r:id="rId8"/>
    <p:sldId id="385" r:id="rId9"/>
    <p:sldId id="386" r:id="rId10"/>
    <p:sldId id="387" r:id="rId11"/>
    <p:sldId id="388" r:id="rId12"/>
    <p:sldId id="366" r:id="rId13"/>
    <p:sldId id="389" r:id="rId14"/>
    <p:sldId id="390" r:id="rId15"/>
    <p:sldId id="391" r:id="rId16"/>
    <p:sldId id="377" r:id="rId17"/>
    <p:sldId id="38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9FE2B52B-9FEB-4D2A-A1D9-79B625C3C2EC}">
          <p14:sldIdLst>
            <p14:sldId id="272"/>
            <p14:sldId id="379"/>
            <p14:sldId id="383"/>
            <p14:sldId id="363"/>
            <p14:sldId id="382"/>
            <p14:sldId id="364"/>
            <p14:sldId id="384"/>
            <p14:sldId id="385"/>
            <p14:sldId id="386"/>
            <p14:sldId id="387"/>
            <p14:sldId id="388"/>
            <p14:sldId id="366"/>
            <p14:sldId id="389"/>
            <p14:sldId id="390"/>
            <p14:sldId id="391"/>
            <p14:sldId id="377"/>
            <p14:sldId id="3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7625D-F6FD-4562-8EDB-2C56E3E596F3}" v="93" dt="2025-09-25T11:56:18.725"/>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4" autoAdjust="0"/>
    <p:restoredTop sz="94660" autoAdjust="0"/>
  </p:normalViewPr>
  <p:slideViewPr>
    <p:cSldViewPr snapToGrid="0">
      <p:cViewPr varScale="1">
        <p:scale>
          <a:sx n="110" d="100"/>
          <a:sy n="110" d="100"/>
        </p:scale>
        <p:origin x="666"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12BB2-5BCA-44C3-8A1E-9079A68E1EC6}" type="datetimeFigureOut">
              <a:rPr lang="zh-CN" altLang="en-US" smtClean="0"/>
              <a:t>2026/6/17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D44B5-B3DF-49C5-BDB2-620683DEFB9D}" type="slidenum">
              <a:rPr lang="zh-CN" altLang="en-US" smtClean="0"/>
              <a:t>‹#›</a:t>
            </a:fld>
            <a:endParaRPr lang="zh-CN" altLang="en-US"/>
          </a:p>
        </p:txBody>
      </p:sp>
    </p:spTree>
    <p:extLst>
      <p:ext uri="{BB962C8B-B14F-4D97-AF65-F5344CB8AC3E}">
        <p14:creationId xmlns:p14="http://schemas.microsoft.com/office/powerpoint/2010/main" val="68833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85494" y="1737467"/>
            <a:ext cx="7028796" cy="2387600"/>
          </a:xfrm>
        </p:spPr>
        <p:txBody>
          <a:bodyPr anchor="b"/>
          <a:lstStyle>
            <a:lvl1pPr algn="ctr">
              <a:defRPr sz="6000" b="1">
                <a:solidFill>
                  <a:schemeClr val="tx1"/>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502322" y="4806175"/>
            <a:ext cx="5795140" cy="174872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cxnSp>
        <p:nvCxnSpPr>
          <p:cNvPr id="21" name="直接连接符 20">
            <a:extLst>
              <a:ext uri="{FF2B5EF4-FFF2-40B4-BE49-F238E27FC236}">
                <a16:creationId xmlns:a16="http://schemas.microsoft.com/office/drawing/2014/main" id="{BB3467D3-DD50-4144-90CB-298AEFFB59A2}"/>
              </a:ext>
            </a:extLst>
          </p:cNvPr>
          <p:cNvCxnSpPr>
            <a:cxnSpLocks/>
          </p:cNvCxnSpPr>
          <p:nvPr userDrawn="1"/>
        </p:nvCxnSpPr>
        <p:spPr>
          <a:xfrm>
            <a:off x="335674" y="4535945"/>
            <a:ext cx="8128437" cy="0"/>
          </a:xfrm>
          <a:prstGeom prst="line">
            <a:avLst/>
          </a:prstGeom>
          <a:ln w="57150"/>
        </p:spPr>
        <p:style>
          <a:lnRef idx="3">
            <a:schemeClr val="accent5"/>
          </a:lnRef>
          <a:fillRef idx="0">
            <a:schemeClr val="accent5"/>
          </a:fillRef>
          <a:effectRef idx="2">
            <a:schemeClr val="accent5"/>
          </a:effectRef>
          <a:fontRef idx="minor">
            <a:schemeClr val="tx1"/>
          </a:fontRef>
        </p:style>
      </p:cxnSp>
      <p:pic>
        <p:nvPicPr>
          <p:cNvPr id="5" name="图片 4">
            <a:extLst>
              <a:ext uri="{FF2B5EF4-FFF2-40B4-BE49-F238E27FC236}">
                <a16:creationId xmlns:a16="http://schemas.microsoft.com/office/drawing/2014/main" id="{A3A4465E-1BB9-40F4-9A8A-6F0C24D0EA3B}"/>
              </a:ext>
            </a:extLst>
          </p:cNvPr>
          <p:cNvPicPr>
            <a:picLocks noChangeAspect="1"/>
          </p:cNvPicPr>
          <p:nvPr userDrawn="1"/>
        </p:nvPicPr>
        <p:blipFill>
          <a:blip r:embed="rId2"/>
          <a:stretch>
            <a:fillRect/>
          </a:stretch>
        </p:blipFill>
        <p:spPr>
          <a:xfrm>
            <a:off x="-2" y="6212577"/>
            <a:ext cx="12192000" cy="663295"/>
          </a:xfrm>
          <a:prstGeom prst="rect">
            <a:avLst/>
          </a:prstGeom>
        </p:spPr>
      </p:pic>
      <p:pic>
        <p:nvPicPr>
          <p:cNvPr id="6" name="图片 5">
            <a:extLst>
              <a:ext uri="{FF2B5EF4-FFF2-40B4-BE49-F238E27FC236}">
                <a16:creationId xmlns:a16="http://schemas.microsoft.com/office/drawing/2014/main" id="{653D98E6-20F3-43A8-870D-625465E753CD}"/>
              </a:ext>
            </a:extLst>
          </p:cNvPr>
          <p:cNvPicPr>
            <a:picLocks noChangeAspect="1"/>
          </p:cNvPicPr>
          <p:nvPr userDrawn="1"/>
        </p:nvPicPr>
        <p:blipFill>
          <a:blip r:embed="rId2"/>
          <a:stretch>
            <a:fillRect/>
          </a:stretch>
        </p:blipFill>
        <p:spPr>
          <a:xfrm>
            <a:off x="-2" y="0"/>
            <a:ext cx="12192000" cy="663295"/>
          </a:xfrm>
          <a:prstGeom prst="rect">
            <a:avLst/>
          </a:prstGeom>
          <a:effectLst>
            <a:softEdge rad="0"/>
          </a:effectLst>
        </p:spPr>
      </p:pic>
      <p:pic>
        <p:nvPicPr>
          <p:cNvPr id="23" name="图片 22">
            <a:extLst>
              <a:ext uri="{FF2B5EF4-FFF2-40B4-BE49-F238E27FC236}">
                <a16:creationId xmlns:a16="http://schemas.microsoft.com/office/drawing/2014/main" id="{96046A0F-FD26-406C-823C-CCA0E0802C52}"/>
              </a:ext>
            </a:extLst>
          </p:cNvPr>
          <p:cNvPicPr>
            <a:picLocks noChangeAspect="1"/>
          </p:cNvPicPr>
          <p:nvPr userDrawn="1"/>
        </p:nvPicPr>
        <p:blipFill>
          <a:blip r:embed="rId2"/>
          <a:stretch>
            <a:fillRect/>
          </a:stretch>
        </p:blipFill>
        <p:spPr>
          <a:xfrm>
            <a:off x="-2" y="663295"/>
            <a:ext cx="12192000" cy="663295"/>
          </a:xfrm>
          <a:prstGeom prst="rect">
            <a:avLst/>
          </a:prstGeom>
        </p:spPr>
      </p:pic>
      <p:pic>
        <p:nvPicPr>
          <p:cNvPr id="22" name="图片 21" descr="C:\Users\xin\Desktop\中科大.png中科大">
            <a:extLst>
              <a:ext uri="{FF2B5EF4-FFF2-40B4-BE49-F238E27FC236}">
                <a16:creationId xmlns:a16="http://schemas.microsoft.com/office/drawing/2014/main" id="{FA3ED171-6FFB-418E-9284-8C07D40FEF8F}"/>
              </a:ext>
            </a:extLst>
          </p:cNvPr>
          <p:cNvPicPr>
            <a:picLocks noChangeAspect="1"/>
          </p:cNvPicPr>
          <p:nvPr userDrawn="1"/>
        </p:nvPicPr>
        <p:blipFill>
          <a:blip r:embed="rId3"/>
          <a:srcRect/>
          <a:stretch>
            <a:fillRect/>
          </a:stretch>
        </p:blipFill>
        <p:spPr>
          <a:xfrm>
            <a:off x="8552794" y="449845"/>
            <a:ext cx="3523130" cy="3523130"/>
          </a:xfrm>
          <a:prstGeom prst="rect">
            <a:avLst/>
          </a:prstGeom>
          <a:effectLst>
            <a:glow>
              <a:schemeClr val="accent1"/>
            </a:glow>
            <a:outerShdw blurRad="50800" dist="50800" dir="5400000" sx="1000" sy="1000" algn="ctr" rotWithShape="0">
              <a:srgbClr val="000000"/>
            </a:outerShdw>
            <a:reflection stA="50000" endPos="65000" dist="50800" dir="5400000" sy="-100000" algn="bl" rotWithShape="0"/>
            <a:softEdge rad="0"/>
          </a:effectLst>
          <a:scene3d>
            <a:camera prst="orthographicFront"/>
            <a:lightRig rig="threePt" dir="t"/>
          </a:scene3d>
          <a:sp3d prstMaterial="matte"/>
        </p:spPr>
      </p:pic>
    </p:spTree>
    <p:extLst>
      <p:ext uri="{BB962C8B-B14F-4D97-AF65-F5344CB8AC3E}">
        <p14:creationId xmlns:p14="http://schemas.microsoft.com/office/powerpoint/2010/main" val="616420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DEBB75-D6BE-4D75-932E-157869E9EC5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CEB1826-BAFE-4D34-A76B-F859D58E4F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4760DA2-81EF-49AF-8228-811458661F7A}"/>
              </a:ext>
            </a:extLst>
          </p:cNvPr>
          <p:cNvSpPr>
            <a:spLocks noGrp="1"/>
          </p:cNvSpPr>
          <p:nvPr>
            <p:ph type="dt" sz="half" idx="10"/>
          </p:nvPr>
        </p:nvSpPr>
        <p:spPr/>
        <p:txBody>
          <a:bodyPr/>
          <a:lstStyle/>
          <a:p>
            <a:fld id="{67CA22C6-DA02-428D-84D9-CF9AB5A2B498}" type="datetimeFigureOut">
              <a:rPr lang="zh-CN" altLang="en-US" smtClean="0"/>
              <a:t>2026/6/17</a:t>
            </a:fld>
            <a:endParaRPr lang="zh-CN" altLang="en-US"/>
          </a:p>
        </p:txBody>
      </p:sp>
      <p:sp>
        <p:nvSpPr>
          <p:cNvPr id="5" name="页脚占位符 4">
            <a:extLst>
              <a:ext uri="{FF2B5EF4-FFF2-40B4-BE49-F238E27FC236}">
                <a16:creationId xmlns:a16="http://schemas.microsoft.com/office/drawing/2014/main" id="{4A5644F3-3E9C-4A17-A2FA-AAF11BEE13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D1B7DD2-1AAB-4723-98DC-744F6F719B4B}"/>
              </a:ext>
            </a:extLst>
          </p:cNvPr>
          <p:cNvSpPr>
            <a:spLocks noGrp="1"/>
          </p:cNvSpPr>
          <p:nvPr>
            <p:ph type="sldNum" sz="quarter" idx="12"/>
          </p:nvPr>
        </p:nvSpPr>
        <p:spPr/>
        <p:txBody>
          <a:bodyPr/>
          <a:lstStyle/>
          <a:p>
            <a:fld id="{B7186CA8-4F24-4BA2-B02F-4AF2E1F3B1AE}" type="slidenum">
              <a:rPr lang="zh-CN" altLang="en-US" smtClean="0"/>
              <a:t>‹#›</a:t>
            </a:fld>
            <a:endParaRPr lang="zh-CN" altLang="en-US"/>
          </a:p>
        </p:txBody>
      </p:sp>
    </p:spTree>
    <p:extLst>
      <p:ext uri="{BB962C8B-B14F-4D97-AF65-F5344CB8AC3E}">
        <p14:creationId xmlns:p14="http://schemas.microsoft.com/office/powerpoint/2010/main" val="226007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C38462B-63BA-4043-82A7-86610CF485EB}"/>
              </a:ext>
            </a:extLst>
          </p:cNvPr>
          <p:cNvPicPr>
            <a:picLocks noChangeAspect="1"/>
          </p:cNvPicPr>
          <p:nvPr userDrawn="1"/>
        </p:nvPicPr>
        <p:blipFill rotWithShape="1">
          <a:blip r:embed="rId2"/>
          <a:srcRect t="65317"/>
          <a:stretch/>
        </p:blipFill>
        <p:spPr>
          <a:xfrm>
            <a:off x="0" y="6492874"/>
            <a:ext cx="12192001" cy="365126"/>
          </a:xfrm>
          <a:prstGeom prst="rect">
            <a:avLst/>
          </a:prstGeom>
        </p:spPr>
      </p:pic>
      <p:sp>
        <p:nvSpPr>
          <p:cNvPr id="4" name="日期占位符 3">
            <a:extLst>
              <a:ext uri="{FF2B5EF4-FFF2-40B4-BE49-F238E27FC236}">
                <a16:creationId xmlns:a16="http://schemas.microsoft.com/office/drawing/2014/main" id="{27C1A1C7-6230-4ABB-B4C3-24574E98D485}"/>
              </a:ext>
            </a:extLst>
          </p:cNvPr>
          <p:cNvSpPr>
            <a:spLocks noGrp="1"/>
          </p:cNvSpPr>
          <p:nvPr>
            <p:ph type="dt" sz="half" idx="10"/>
          </p:nvPr>
        </p:nvSpPr>
        <p:spPr>
          <a:xfrm>
            <a:off x="647700" y="6492872"/>
            <a:ext cx="2743200" cy="365125"/>
          </a:xfrm>
        </p:spPr>
        <p:txBody>
          <a:bodyPr/>
          <a:lstStyle/>
          <a:p>
            <a:fld id="{A53AE944-49D0-4AE5-AAA9-405F2D902A30}" type="datetime1">
              <a:rPr lang="zh-CN" altLang="en-US" smtClean="0"/>
              <a:t>2026/6/17</a:t>
            </a:fld>
            <a:endParaRPr lang="en-US" altLang="zh-CN" dirty="0"/>
          </a:p>
        </p:txBody>
      </p:sp>
      <p:sp>
        <p:nvSpPr>
          <p:cNvPr id="5" name="页脚占位符 4">
            <a:extLst>
              <a:ext uri="{FF2B5EF4-FFF2-40B4-BE49-F238E27FC236}">
                <a16:creationId xmlns:a16="http://schemas.microsoft.com/office/drawing/2014/main" id="{7D0CE12E-BAAF-49CF-A6E8-3E6D8BFDBECB}"/>
              </a:ext>
            </a:extLst>
          </p:cNvPr>
          <p:cNvSpPr>
            <a:spLocks noGrp="1"/>
          </p:cNvSpPr>
          <p:nvPr>
            <p:ph type="ftr" sz="quarter" idx="11"/>
          </p:nvPr>
        </p:nvSpPr>
        <p:spPr/>
        <p:txBody>
          <a:bodyPr/>
          <a:lstStyle/>
          <a:p>
            <a:r>
              <a:rPr lang="en-US" altLang="zh-CN"/>
              <a:t>topic</a:t>
            </a:r>
            <a:endParaRPr lang="en-US" altLang="zh-CN" dirty="0"/>
          </a:p>
        </p:txBody>
      </p:sp>
      <p:sp>
        <p:nvSpPr>
          <p:cNvPr id="6" name="灯片编号占位符 5">
            <a:extLst>
              <a:ext uri="{FF2B5EF4-FFF2-40B4-BE49-F238E27FC236}">
                <a16:creationId xmlns:a16="http://schemas.microsoft.com/office/drawing/2014/main" id="{BDF907A1-EC79-478E-A9B5-EA6F27AC00C5}"/>
              </a:ext>
            </a:extLst>
          </p:cNvPr>
          <p:cNvSpPr>
            <a:spLocks noGrp="1"/>
          </p:cNvSpPr>
          <p:nvPr>
            <p:ph type="sldNum" sz="quarter" idx="12"/>
          </p:nvPr>
        </p:nvSpPr>
        <p:spPr/>
        <p:txBody>
          <a:bodyPr/>
          <a:lstStyle/>
          <a:p>
            <a:fld id="{39CB87EF-BD7E-9140-8CAE-62DCF8310CF6}" type="slidenum">
              <a:rPr lang="en-US" altLang="zh-CN" smtClean="0"/>
              <a:pPr/>
              <a:t>‹#›</a:t>
            </a:fld>
            <a:endParaRPr lang="en-US" altLang="zh-CN" dirty="0"/>
          </a:p>
        </p:txBody>
      </p:sp>
      <p:sp>
        <p:nvSpPr>
          <p:cNvPr id="8" name="内容占位符 7">
            <a:extLst>
              <a:ext uri="{FF2B5EF4-FFF2-40B4-BE49-F238E27FC236}">
                <a16:creationId xmlns:a16="http://schemas.microsoft.com/office/drawing/2014/main" id="{ACE1E2A8-3F51-45FA-8392-CF008AEA356D}"/>
              </a:ext>
            </a:extLst>
          </p:cNvPr>
          <p:cNvSpPr>
            <a:spLocks noGrp="1"/>
          </p:cNvSpPr>
          <p:nvPr>
            <p:ph sz="quarter" idx="13"/>
          </p:nvPr>
        </p:nvSpPr>
        <p:spPr>
          <a:xfrm>
            <a:off x="1055688" y="1978025"/>
            <a:ext cx="10082212" cy="433546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6" name="标题 15">
            <a:extLst>
              <a:ext uri="{FF2B5EF4-FFF2-40B4-BE49-F238E27FC236}">
                <a16:creationId xmlns:a16="http://schemas.microsoft.com/office/drawing/2014/main" id="{2280930F-04EE-4005-85CC-A7C1A9F91E8F}"/>
              </a:ext>
            </a:extLst>
          </p:cNvPr>
          <p:cNvSpPr>
            <a:spLocks noGrp="1"/>
          </p:cNvSpPr>
          <p:nvPr>
            <p:ph type="title"/>
          </p:nvPr>
        </p:nvSpPr>
        <p:spPr>
          <a:xfrm>
            <a:off x="306114" y="400979"/>
            <a:ext cx="7119445" cy="623289"/>
          </a:xfrm>
        </p:spPr>
        <p:txBody>
          <a:bodyPr/>
          <a:lstStyle/>
          <a:p>
            <a:r>
              <a:rPr lang="zh-CN" altLang="en-US"/>
              <a:t>单击此处编辑母版标题样式</a:t>
            </a:r>
          </a:p>
        </p:txBody>
      </p:sp>
    </p:spTree>
    <p:extLst>
      <p:ext uri="{BB962C8B-B14F-4D97-AF65-F5344CB8AC3E}">
        <p14:creationId xmlns:p14="http://schemas.microsoft.com/office/powerpoint/2010/main" val="47948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1FE63446-6CB9-4704-9BF4-0BC08EB8B035}"/>
              </a:ext>
            </a:extLst>
          </p:cNvPr>
          <p:cNvSpPr>
            <a:spLocks noGrp="1"/>
          </p:cNvSpPr>
          <p:nvPr>
            <p:ph type="dt" sz="half" idx="10"/>
          </p:nvPr>
        </p:nvSpPr>
        <p:spPr/>
        <p:txBody>
          <a:bodyPr/>
          <a:lstStyle/>
          <a:p>
            <a:fld id="{A53AE944-49D0-4AE5-AAA9-405F2D902A30}" type="datetime1">
              <a:rPr lang="zh-CN" altLang="en-US" smtClean="0"/>
              <a:pPr/>
              <a:t>2026/6/17</a:t>
            </a:fld>
            <a:endParaRPr lang="en-US" altLang="zh-CN" dirty="0"/>
          </a:p>
        </p:txBody>
      </p:sp>
      <p:sp>
        <p:nvSpPr>
          <p:cNvPr id="4" name="页脚占位符 3">
            <a:extLst>
              <a:ext uri="{FF2B5EF4-FFF2-40B4-BE49-F238E27FC236}">
                <a16:creationId xmlns:a16="http://schemas.microsoft.com/office/drawing/2014/main" id="{B1306C5C-B68F-4E34-87CE-1009C158BE3B}"/>
              </a:ext>
            </a:extLst>
          </p:cNvPr>
          <p:cNvSpPr>
            <a:spLocks noGrp="1"/>
          </p:cNvSpPr>
          <p:nvPr>
            <p:ph type="ftr" sz="quarter" idx="11"/>
          </p:nvPr>
        </p:nvSpPr>
        <p:spPr/>
        <p:txBody>
          <a:bodyPr/>
          <a:lstStyle/>
          <a:p>
            <a:r>
              <a:rPr lang="en-US" altLang="zh-CN"/>
              <a:t>topic</a:t>
            </a:r>
            <a:endParaRPr lang="en-US" altLang="zh-CN" dirty="0"/>
          </a:p>
        </p:txBody>
      </p:sp>
      <p:sp>
        <p:nvSpPr>
          <p:cNvPr id="5" name="灯片编号占位符 4">
            <a:extLst>
              <a:ext uri="{FF2B5EF4-FFF2-40B4-BE49-F238E27FC236}">
                <a16:creationId xmlns:a16="http://schemas.microsoft.com/office/drawing/2014/main" id="{72A47445-A88D-4F78-BAD7-C58622E5F450}"/>
              </a:ext>
            </a:extLst>
          </p:cNvPr>
          <p:cNvSpPr>
            <a:spLocks noGrp="1"/>
          </p:cNvSpPr>
          <p:nvPr>
            <p:ph type="sldNum" sz="quarter" idx="12"/>
          </p:nvPr>
        </p:nvSpPr>
        <p:spPr/>
        <p:txBody>
          <a:bodyPr/>
          <a:lstStyle/>
          <a:p>
            <a:fld id="{39CB87EF-BD7E-9140-8CAE-62DCF8310CF6}" type="slidenum">
              <a:rPr lang="en-US" altLang="zh-CN" smtClean="0"/>
              <a:pPr/>
              <a:t>‹#›</a:t>
            </a:fld>
            <a:endParaRPr lang="en-US" altLang="zh-CN" dirty="0"/>
          </a:p>
        </p:txBody>
      </p:sp>
      <p:sp>
        <p:nvSpPr>
          <p:cNvPr id="7" name="内容占位符 6">
            <a:extLst>
              <a:ext uri="{FF2B5EF4-FFF2-40B4-BE49-F238E27FC236}">
                <a16:creationId xmlns:a16="http://schemas.microsoft.com/office/drawing/2014/main" id="{990F9698-2361-499A-A229-2D2BA8B19A37}"/>
              </a:ext>
            </a:extLst>
          </p:cNvPr>
          <p:cNvSpPr>
            <a:spLocks noGrp="1"/>
          </p:cNvSpPr>
          <p:nvPr>
            <p:ph sz="quarter" idx="13"/>
          </p:nvPr>
        </p:nvSpPr>
        <p:spPr>
          <a:xfrm>
            <a:off x="1055688" y="1985963"/>
            <a:ext cx="4690843" cy="43195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a:extLst>
              <a:ext uri="{FF2B5EF4-FFF2-40B4-BE49-F238E27FC236}">
                <a16:creationId xmlns:a16="http://schemas.microsoft.com/office/drawing/2014/main" id="{931D5BF2-755F-4373-8DAC-8FA4C51BF617}"/>
              </a:ext>
            </a:extLst>
          </p:cNvPr>
          <p:cNvSpPr>
            <a:spLocks noGrp="1"/>
          </p:cNvSpPr>
          <p:nvPr>
            <p:ph sz="quarter" idx="14"/>
          </p:nvPr>
        </p:nvSpPr>
        <p:spPr>
          <a:xfrm>
            <a:off x="6445470" y="1985963"/>
            <a:ext cx="4690843" cy="431958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 name="标题 9">
            <a:extLst>
              <a:ext uri="{FF2B5EF4-FFF2-40B4-BE49-F238E27FC236}">
                <a16:creationId xmlns:a16="http://schemas.microsoft.com/office/drawing/2014/main" id="{11421F72-ADAC-444A-A396-9D19D1BDF53C}"/>
              </a:ext>
            </a:extLst>
          </p:cNvPr>
          <p:cNvSpPr>
            <a:spLocks noGrp="1"/>
          </p:cNvSpPr>
          <p:nvPr>
            <p:ph type="title"/>
          </p:nvPr>
        </p:nvSpPr>
        <p:spPr>
          <a:xfrm>
            <a:off x="306114" y="400979"/>
            <a:ext cx="6977555" cy="623289"/>
          </a:xfrm>
        </p:spPr>
        <p:txBody>
          <a:bodyPr/>
          <a:lstStyle/>
          <a:p>
            <a:r>
              <a:rPr lang="zh-CN" altLang="en-US"/>
              <a:t>单击此处编辑母版标题样式</a:t>
            </a:r>
          </a:p>
        </p:txBody>
      </p:sp>
    </p:spTree>
    <p:extLst>
      <p:ext uri="{BB962C8B-B14F-4D97-AF65-F5344CB8AC3E}">
        <p14:creationId xmlns:p14="http://schemas.microsoft.com/office/powerpoint/2010/main" val="424731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FFB96327-8670-4693-8CCA-121C4A317742}"/>
              </a:ext>
            </a:extLst>
          </p:cNvPr>
          <p:cNvSpPr>
            <a:spLocks noGrp="1"/>
          </p:cNvSpPr>
          <p:nvPr>
            <p:ph type="dt" sz="half" idx="10"/>
          </p:nvPr>
        </p:nvSpPr>
        <p:spPr/>
        <p:txBody>
          <a:bodyPr/>
          <a:lstStyle/>
          <a:p>
            <a:fld id="{A53AE944-49D0-4AE5-AAA9-405F2D902A30}" type="datetime1">
              <a:rPr lang="zh-CN" altLang="en-US" smtClean="0"/>
              <a:pPr/>
              <a:t>2026/6/17</a:t>
            </a:fld>
            <a:endParaRPr lang="en-US" altLang="zh-CN" dirty="0"/>
          </a:p>
        </p:txBody>
      </p:sp>
      <p:sp>
        <p:nvSpPr>
          <p:cNvPr id="4" name="页脚占位符 3">
            <a:extLst>
              <a:ext uri="{FF2B5EF4-FFF2-40B4-BE49-F238E27FC236}">
                <a16:creationId xmlns:a16="http://schemas.microsoft.com/office/drawing/2014/main" id="{2A5321BF-CA76-404F-9BC0-0B8A1195151E}"/>
              </a:ext>
            </a:extLst>
          </p:cNvPr>
          <p:cNvSpPr>
            <a:spLocks noGrp="1"/>
          </p:cNvSpPr>
          <p:nvPr>
            <p:ph type="ftr" sz="quarter" idx="11"/>
          </p:nvPr>
        </p:nvSpPr>
        <p:spPr/>
        <p:txBody>
          <a:bodyPr/>
          <a:lstStyle/>
          <a:p>
            <a:r>
              <a:rPr lang="en-US" altLang="zh-CN"/>
              <a:t>topic</a:t>
            </a:r>
            <a:endParaRPr lang="en-US" altLang="zh-CN" dirty="0"/>
          </a:p>
        </p:txBody>
      </p:sp>
      <p:sp>
        <p:nvSpPr>
          <p:cNvPr id="5" name="灯片编号占位符 4">
            <a:extLst>
              <a:ext uri="{FF2B5EF4-FFF2-40B4-BE49-F238E27FC236}">
                <a16:creationId xmlns:a16="http://schemas.microsoft.com/office/drawing/2014/main" id="{B5636C8C-5DFB-4AE8-8FF6-670CEE90F5E1}"/>
              </a:ext>
            </a:extLst>
          </p:cNvPr>
          <p:cNvSpPr>
            <a:spLocks noGrp="1"/>
          </p:cNvSpPr>
          <p:nvPr>
            <p:ph type="sldNum" sz="quarter" idx="12"/>
          </p:nvPr>
        </p:nvSpPr>
        <p:spPr/>
        <p:txBody>
          <a:bodyPr/>
          <a:lstStyle/>
          <a:p>
            <a:fld id="{39CB87EF-BD7E-9140-8CAE-62DCF8310CF6}" type="slidenum">
              <a:rPr lang="en-US" altLang="zh-CN" smtClean="0"/>
              <a:pPr/>
              <a:t>‹#›</a:t>
            </a:fld>
            <a:endParaRPr lang="en-US" altLang="zh-CN" dirty="0"/>
          </a:p>
        </p:txBody>
      </p:sp>
      <p:sp>
        <p:nvSpPr>
          <p:cNvPr id="6" name="标题 5">
            <a:extLst>
              <a:ext uri="{FF2B5EF4-FFF2-40B4-BE49-F238E27FC236}">
                <a16:creationId xmlns:a16="http://schemas.microsoft.com/office/drawing/2014/main" id="{AC4706F4-E446-452D-BAB2-99C8B5EDDE05}"/>
              </a:ext>
            </a:extLst>
          </p:cNvPr>
          <p:cNvSpPr>
            <a:spLocks noGrp="1"/>
          </p:cNvSpPr>
          <p:nvPr>
            <p:ph type="title"/>
          </p:nvPr>
        </p:nvSpPr>
        <p:spPr>
          <a:xfrm>
            <a:off x="306114" y="400979"/>
            <a:ext cx="6993320" cy="623289"/>
          </a:xfrm>
        </p:spPr>
        <p:txBody>
          <a:bodyPr/>
          <a:lstStyle/>
          <a:p>
            <a:r>
              <a:rPr lang="zh-CN" altLang="en-US"/>
              <a:t>单击此处编辑母版标题样式</a:t>
            </a:r>
          </a:p>
        </p:txBody>
      </p:sp>
    </p:spTree>
    <p:extLst>
      <p:ext uri="{BB962C8B-B14F-4D97-AF65-F5344CB8AC3E}">
        <p14:creationId xmlns:p14="http://schemas.microsoft.com/office/powerpoint/2010/main" val="226201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D3E43DC0-EC27-4BDF-A9B0-66F0E39DDF22}"/>
              </a:ext>
            </a:extLst>
          </p:cNvPr>
          <p:cNvSpPr>
            <a:spLocks noGrp="1"/>
          </p:cNvSpPr>
          <p:nvPr>
            <p:ph type="dt" sz="half" idx="10"/>
          </p:nvPr>
        </p:nvSpPr>
        <p:spPr/>
        <p:txBody>
          <a:bodyPr/>
          <a:lstStyle/>
          <a:p>
            <a:fld id="{A53AE944-49D0-4AE5-AAA9-405F2D902A30}" type="datetime1">
              <a:rPr lang="zh-CN" altLang="en-US" smtClean="0"/>
              <a:pPr/>
              <a:t>2026/6/17</a:t>
            </a:fld>
            <a:endParaRPr lang="en-US" altLang="zh-CN" dirty="0"/>
          </a:p>
        </p:txBody>
      </p:sp>
      <p:sp>
        <p:nvSpPr>
          <p:cNvPr id="4" name="页脚占位符 3">
            <a:extLst>
              <a:ext uri="{FF2B5EF4-FFF2-40B4-BE49-F238E27FC236}">
                <a16:creationId xmlns:a16="http://schemas.microsoft.com/office/drawing/2014/main" id="{A396BEF3-0A4E-4364-AD33-0C65FB144E0F}"/>
              </a:ext>
            </a:extLst>
          </p:cNvPr>
          <p:cNvSpPr>
            <a:spLocks noGrp="1"/>
          </p:cNvSpPr>
          <p:nvPr>
            <p:ph type="ftr" sz="quarter" idx="11"/>
          </p:nvPr>
        </p:nvSpPr>
        <p:spPr/>
        <p:txBody>
          <a:bodyPr/>
          <a:lstStyle/>
          <a:p>
            <a:r>
              <a:rPr lang="en-US" altLang="zh-CN"/>
              <a:t>topic</a:t>
            </a:r>
            <a:endParaRPr lang="en-US" altLang="zh-CN" dirty="0"/>
          </a:p>
        </p:txBody>
      </p:sp>
      <p:sp>
        <p:nvSpPr>
          <p:cNvPr id="5" name="灯片编号占位符 4">
            <a:extLst>
              <a:ext uri="{FF2B5EF4-FFF2-40B4-BE49-F238E27FC236}">
                <a16:creationId xmlns:a16="http://schemas.microsoft.com/office/drawing/2014/main" id="{3E893CCF-9BE7-47D4-B68C-B0F2F8B8D472}"/>
              </a:ext>
            </a:extLst>
          </p:cNvPr>
          <p:cNvSpPr>
            <a:spLocks noGrp="1"/>
          </p:cNvSpPr>
          <p:nvPr>
            <p:ph type="sldNum" sz="quarter" idx="12"/>
          </p:nvPr>
        </p:nvSpPr>
        <p:spPr/>
        <p:txBody>
          <a:bodyPr/>
          <a:lstStyle/>
          <a:p>
            <a:fld id="{39CB87EF-BD7E-9140-8CAE-62DCF8310CF6}" type="slidenum">
              <a:rPr lang="en-US" altLang="zh-CN" smtClean="0"/>
              <a:pPr/>
              <a:t>‹#›</a:t>
            </a:fld>
            <a:endParaRPr lang="en-US" altLang="zh-CN" dirty="0"/>
          </a:p>
        </p:txBody>
      </p:sp>
      <p:sp>
        <p:nvSpPr>
          <p:cNvPr id="7" name="竖排文字占位符 6">
            <a:extLst>
              <a:ext uri="{FF2B5EF4-FFF2-40B4-BE49-F238E27FC236}">
                <a16:creationId xmlns:a16="http://schemas.microsoft.com/office/drawing/2014/main" id="{AF394BB3-75A9-4FF4-9A52-7499B2E83C02}"/>
              </a:ext>
            </a:extLst>
          </p:cNvPr>
          <p:cNvSpPr>
            <a:spLocks noGrp="1"/>
          </p:cNvSpPr>
          <p:nvPr>
            <p:ph type="body" orient="vert" sz="quarter" idx="13"/>
          </p:nvPr>
        </p:nvSpPr>
        <p:spPr>
          <a:xfrm>
            <a:off x="1055688" y="1985963"/>
            <a:ext cx="10082212" cy="431958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标题 7">
            <a:extLst>
              <a:ext uri="{FF2B5EF4-FFF2-40B4-BE49-F238E27FC236}">
                <a16:creationId xmlns:a16="http://schemas.microsoft.com/office/drawing/2014/main" id="{7467CFE1-97D1-439D-9A96-22EB29E94CDA}"/>
              </a:ext>
            </a:extLst>
          </p:cNvPr>
          <p:cNvSpPr>
            <a:spLocks noGrp="1"/>
          </p:cNvSpPr>
          <p:nvPr>
            <p:ph type="title"/>
          </p:nvPr>
        </p:nvSpPr>
        <p:spPr>
          <a:xfrm>
            <a:off x="306114" y="400979"/>
            <a:ext cx="7190389" cy="623289"/>
          </a:xfrm>
        </p:spPr>
        <p:txBody>
          <a:bodyPr/>
          <a:lstStyle/>
          <a:p>
            <a:r>
              <a:rPr lang="zh-CN" altLang="en-US"/>
              <a:t>单击此处编辑母版标题样式</a:t>
            </a:r>
          </a:p>
        </p:txBody>
      </p:sp>
    </p:spTree>
    <p:extLst>
      <p:ext uri="{BB962C8B-B14F-4D97-AF65-F5344CB8AC3E}">
        <p14:creationId xmlns:p14="http://schemas.microsoft.com/office/powerpoint/2010/main" val="184407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769D88D4-25D5-4AE2-8254-1C757866DA93}"/>
              </a:ext>
            </a:extLst>
          </p:cNvPr>
          <p:cNvSpPr>
            <a:spLocks noGrp="1"/>
          </p:cNvSpPr>
          <p:nvPr>
            <p:ph type="dt" sz="half" idx="10"/>
          </p:nvPr>
        </p:nvSpPr>
        <p:spPr/>
        <p:txBody>
          <a:bodyPr/>
          <a:lstStyle/>
          <a:p>
            <a:fld id="{A53AE944-49D0-4AE5-AAA9-405F2D902A30}" type="datetime1">
              <a:rPr lang="zh-CN" altLang="en-US" smtClean="0"/>
              <a:pPr/>
              <a:t>2026/6/17</a:t>
            </a:fld>
            <a:endParaRPr lang="en-US" altLang="zh-CN" dirty="0"/>
          </a:p>
        </p:txBody>
      </p:sp>
      <p:sp>
        <p:nvSpPr>
          <p:cNvPr id="4" name="页脚占位符 3">
            <a:extLst>
              <a:ext uri="{FF2B5EF4-FFF2-40B4-BE49-F238E27FC236}">
                <a16:creationId xmlns:a16="http://schemas.microsoft.com/office/drawing/2014/main" id="{401C9B36-E5E0-49C8-807D-459F256C23EE}"/>
              </a:ext>
            </a:extLst>
          </p:cNvPr>
          <p:cNvSpPr>
            <a:spLocks noGrp="1"/>
          </p:cNvSpPr>
          <p:nvPr>
            <p:ph type="ftr" sz="quarter" idx="11"/>
          </p:nvPr>
        </p:nvSpPr>
        <p:spPr/>
        <p:txBody>
          <a:bodyPr/>
          <a:lstStyle/>
          <a:p>
            <a:r>
              <a:rPr lang="en-US" altLang="zh-CN"/>
              <a:t>topic</a:t>
            </a:r>
            <a:endParaRPr lang="en-US" altLang="zh-CN" dirty="0"/>
          </a:p>
        </p:txBody>
      </p:sp>
      <p:sp>
        <p:nvSpPr>
          <p:cNvPr id="5" name="灯片编号占位符 4">
            <a:extLst>
              <a:ext uri="{FF2B5EF4-FFF2-40B4-BE49-F238E27FC236}">
                <a16:creationId xmlns:a16="http://schemas.microsoft.com/office/drawing/2014/main" id="{F0699114-93F0-4089-8DE9-1A4CF4DF7C70}"/>
              </a:ext>
            </a:extLst>
          </p:cNvPr>
          <p:cNvSpPr>
            <a:spLocks noGrp="1"/>
          </p:cNvSpPr>
          <p:nvPr>
            <p:ph type="sldNum" sz="quarter" idx="12"/>
          </p:nvPr>
        </p:nvSpPr>
        <p:spPr/>
        <p:txBody>
          <a:bodyPr/>
          <a:lstStyle/>
          <a:p>
            <a:fld id="{39CB87EF-BD7E-9140-8CAE-62DCF8310CF6}" type="slidenum">
              <a:rPr lang="en-US" altLang="zh-CN" smtClean="0"/>
              <a:pPr/>
              <a:t>‹#›</a:t>
            </a:fld>
            <a:endParaRPr lang="en-US" altLang="zh-CN" dirty="0"/>
          </a:p>
        </p:txBody>
      </p:sp>
    </p:spTree>
    <p:extLst>
      <p:ext uri="{BB962C8B-B14F-4D97-AF65-F5344CB8AC3E}">
        <p14:creationId xmlns:p14="http://schemas.microsoft.com/office/powerpoint/2010/main" val="122409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DEBB8F9-503F-4936-A9F4-7EB5067E0477}"/>
              </a:ext>
            </a:extLst>
          </p:cNvPr>
          <p:cNvPicPr>
            <a:picLocks noChangeAspect="1"/>
          </p:cNvPicPr>
          <p:nvPr userDrawn="1"/>
        </p:nvPicPr>
        <p:blipFill rotWithShape="1">
          <a:blip r:embed="rId9"/>
          <a:srcRect t="65317"/>
          <a:stretch/>
        </p:blipFill>
        <p:spPr>
          <a:xfrm>
            <a:off x="0" y="6492874"/>
            <a:ext cx="12192001" cy="365126"/>
          </a:xfrm>
          <a:prstGeom prst="rect">
            <a:avLst/>
          </a:prstGeom>
        </p:spPr>
      </p:pic>
      <p:sp>
        <p:nvSpPr>
          <p:cNvPr id="2" name="Title Placeholder 1"/>
          <p:cNvSpPr>
            <a:spLocks noGrp="1"/>
          </p:cNvSpPr>
          <p:nvPr>
            <p:ph type="title"/>
          </p:nvPr>
        </p:nvSpPr>
        <p:spPr>
          <a:xfrm>
            <a:off x="306114" y="400979"/>
            <a:ext cx="6745165" cy="623289"/>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647700" y="6492874"/>
            <a:ext cx="2743200" cy="365125"/>
          </a:xfrm>
          <a:prstGeom prst="rect">
            <a:avLst/>
          </a:prstGeom>
        </p:spPr>
        <p:txBody>
          <a:bodyPr vert="horz" lIns="91440" tIns="45720" rIns="91440" bIns="45720" rtlCol="0" anchor="ctr"/>
          <a:lstStyle>
            <a:lvl1pPr algn="l">
              <a:defRPr sz="2000" b="1">
                <a:solidFill>
                  <a:schemeClr val="bg1"/>
                </a:solidFill>
              </a:defRPr>
            </a:lvl1pPr>
          </a:lstStyle>
          <a:p>
            <a:fld id="{A53AE944-49D0-4AE5-AAA9-405F2D902A30}" type="datetime1">
              <a:rPr lang="zh-CN" altLang="en-US" smtClean="0"/>
              <a:pPr/>
              <a:t>2026/6/17</a:t>
            </a:fld>
            <a:endParaRPr lang="en-US" altLang="zh-CN" dirty="0"/>
          </a:p>
        </p:txBody>
      </p:sp>
      <p:sp>
        <p:nvSpPr>
          <p:cNvPr id="5" name="Footer Placeholder 4"/>
          <p:cNvSpPr>
            <a:spLocks noGrp="1"/>
          </p:cNvSpPr>
          <p:nvPr>
            <p:ph type="ftr" sz="quarter" idx="3"/>
          </p:nvPr>
        </p:nvSpPr>
        <p:spPr>
          <a:xfrm>
            <a:off x="4038599" y="6492873"/>
            <a:ext cx="4114800" cy="365125"/>
          </a:xfrm>
          <a:prstGeom prst="rect">
            <a:avLst/>
          </a:prstGeom>
        </p:spPr>
        <p:txBody>
          <a:bodyPr vert="horz" lIns="91440" tIns="45720" rIns="91440" bIns="45720" rtlCol="0" anchor="ctr"/>
          <a:lstStyle>
            <a:lvl1pPr algn="ctr">
              <a:defRPr sz="2000" b="1">
                <a:solidFill>
                  <a:schemeClr val="bg1"/>
                </a:solidFill>
              </a:defRPr>
            </a:lvl1pPr>
          </a:lstStyle>
          <a:p>
            <a:r>
              <a:rPr lang="en-US" altLang="zh-CN" dirty="0"/>
              <a:t>topic</a:t>
            </a:r>
          </a:p>
        </p:txBody>
      </p:sp>
      <p:sp>
        <p:nvSpPr>
          <p:cNvPr id="6" name="Slide Number Placeholder 5"/>
          <p:cNvSpPr>
            <a:spLocks noGrp="1"/>
          </p:cNvSpPr>
          <p:nvPr>
            <p:ph type="sldNum" sz="quarter" idx="4"/>
          </p:nvPr>
        </p:nvSpPr>
        <p:spPr>
          <a:xfrm>
            <a:off x="9099331" y="6492875"/>
            <a:ext cx="2743200" cy="365125"/>
          </a:xfrm>
          <a:prstGeom prst="rect">
            <a:avLst/>
          </a:prstGeom>
        </p:spPr>
        <p:txBody>
          <a:bodyPr vert="horz" lIns="91440" tIns="45720" rIns="91440" bIns="45720" rtlCol="0" anchor="ctr"/>
          <a:lstStyle>
            <a:lvl1pPr algn="r">
              <a:defRPr sz="2000" b="1">
                <a:solidFill>
                  <a:schemeClr val="bg1"/>
                </a:solidFill>
              </a:defRPr>
            </a:lvl1pPr>
          </a:lstStyle>
          <a:p>
            <a:fld id="{39CB87EF-BD7E-9140-8CAE-62DCF8310CF6}" type="slidenum">
              <a:rPr lang="en-US" altLang="zh-CN" smtClean="0"/>
              <a:pPr/>
              <a:t>‹#›</a:t>
            </a:fld>
            <a:endParaRPr lang="en-US" altLang="zh-CN" dirty="0"/>
          </a:p>
        </p:txBody>
      </p:sp>
      <p:cxnSp>
        <p:nvCxnSpPr>
          <p:cNvPr id="13" name="直接连接符 12">
            <a:extLst>
              <a:ext uri="{FF2B5EF4-FFF2-40B4-BE49-F238E27FC236}">
                <a16:creationId xmlns:a16="http://schemas.microsoft.com/office/drawing/2014/main" id="{82508245-EF5F-4D76-A7AB-A082A6F51668}"/>
              </a:ext>
            </a:extLst>
          </p:cNvPr>
          <p:cNvCxnSpPr>
            <a:cxnSpLocks/>
          </p:cNvCxnSpPr>
          <p:nvPr userDrawn="1"/>
        </p:nvCxnSpPr>
        <p:spPr>
          <a:xfrm>
            <a:off x="306114" y="1269124"/>
            <a:ext cx="11579772" cy="0"/>
          </a:xfrm>
          <a:prstGeom prst="line">
            <a:avLst/>
          </a:prstGeom>
          <a:ln w="57150"/>
        </p:spPr>
        <p:style>
          <a:lnRef idx="3">
            <a:schemeClr val="accent5"/>
          </a:lnRef>
          <a:fillRef idx="0">
            <a:schemeClr val="accent5"/>
          </a:fillRef>
          <a:effectRef idx="2">
            <a:schemeClr val="accent5"/>
          </a:effectRef>
          <a:fontRef idx="minor">
            <a:schemeClr val="tx1"/>
          </a:fontRef>
        </p:style>
      </p:cxnSp>
      <p:pic>
        <p:nvPicPr>
          <p:cNvPr id="15" name="图片 14" descr="C:\Users\xin\Desktop\中科大.png中科大">
            <a:extLst>
              <a:ext uri="{FF2B5EF4-FFF2-40B4-BE49-F238E27FC236}">
                <a16:creationId xmlns:a16="http://schemas.microsoft.com/office/drawing/2014/main" id="{4B8A370C-2279-4257-85A4-D244AEA3790A}"/>
              </a:ext>
            </a:extLst>
          </p:cNvPr>
          <p:cNvPicPr>
            <a:picLocks noChangeAspect="1"/>
          </p:cNvPicPr>
          <p:nvPr userDrawn="1"/>
        </p:nvPicPr>
        <p:blipFill>
          <a:blip r:embed="rId10"/>
          <a:srcRect/>
          <a:stretch>
            <a:fillRect/>
          </a:stretch>
        </p:blipFill>
        <p:spPr>
          <a:xfrm>
            <a:off x="10759486" y="33455"/>
            <a:ext cx="1126400" cy="1126400"/>
          </a:xfrm>
          <a:prstGeom prst="rect">
            <a:avLst/>
          </a:prstGeom>
        </p:spPr>
      </p:pic>
    </p:spTree>
    <p:extLst>
      <p:ext uri="{BB962C8B-B14F-4D97-AF65-F5344CB8AC3E}">
        <p14:creationId xmlns:p14="http://schemas.microsoft.com/office/powerpoint/2010/main" val="3460094162"/>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2" r:id="rId3"/>
    <p:sldLayoutId id="2147483663" r:id="rId4"/>
    <p:sldLayoutId id="2147483664" r:id="rId5"/>
    <p:sldLayoutId id="2147483665" r:id="rId6"/>
    <p:sldLayoutId id="2147483666" r:id="rId7"/>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Wingdings" panose="05000000000000000000" pitchFamily="2" charset="2"/>
        <a:buChar char="p"/>
        <a:defRPr sz="2800" kern="1200">
          <a:solidFill>
            <a:schemeClr val="tx1"/>
          </a:solidFill>
          <a:latin typeface="Times New Roman" charset="0"/>
          <a:ea typeface="Times New Roman" charset="0"/>
          <a:cs typeface="Times New Roman" charset="0"/>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rxiv.org/abs/2109.02551" TargetMode="External"/><Relationship Id="rId2" Type="http://schemas.openxmlformats.org/officeDocument/2006/relationships/hyperlink" Target="https://doi.org/10.1016/S0168-9002(03)01368-8" TargetMode="External"/><Relationship Id="rId1" Type="http://schemas.openxmlformats.org/officeDocument/2006/relationships/slideLayout" Target="../slideLayouts/slideLayout3.xml"/><Relationship Id="rId5" Type="http://schemas.openxmlformats.org/officeDocument/2006/relationships/hyperlink" Target="file:///C:\Users\Anechoo\Desktop\%E9%AB%98%E8%83%BD%E7%89%A9%E7%90%86%E5%AE%9E%E9%AA%8C%E6%95%B0%E6%8D%AE%E5%88%86%E6%9E%90\%E7%AC%AC%E5%85%AD%E7%AB%A0%E6%B1%87%E6%8A%A5%E6%9D%90%E6%96%99_FastSim_FastCaloGAN\02_%E8%A1%A5%E5%85%85%E8%AE%BA%E6%96%87\ATLAS_Fast_simulation_of_the_ATLAS_calorimeter_system_with_GANs_ATL-SOFT-PUB-2020-006.pdf" TargetMode="External"/><Relationship Id="rId4" Type="http://schemas.openxmlformats.org/officeDocument/2006/relationships/hyperlink" Target="https://arxiv.org/abs/1712.1032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EF3356-6E02-4D01-9613-98975ECB4448}"/>
              </a:ext>
            </a:extLst>
          </p:cNvPr>
          <p:cNvSpPr>
            <a:spLocks noGrp="1"/>
          </p:cNvSpPr>
          <p:nvPr>
            <p:ph type="ctrTitle"/>
          </p:nvPr>
        </p:nvSpPr>
        <p:spPr>
          <a:xfrm>
            <a:off x="136867" y="1891577"/>
            <a:ext cx="8801393" cy="2387600"/>
          </a:xfrm>
        </p:spPr>
        <p:txBody>
          <a:bodyPr>
            <a:normAutofit fontScale="90000"/>
          </a:bodyPr>
          <a:lstStyle/>
          <a:p>
            <a:r>
              <a:rPr lang="en-US" altLang="zh-CN" dirty="0"/>
              <a:t>From Geant4 to </a:t>
            </a:r>
            <a:r>
              <a:rPr lang="en-US" altLang="zh-CN" dirty="0" err="1"/>
              <a:t>FastCaloGAN</a:t>
            </a:r>
            <a:r>
              <a:rPr lang="en-US" altLang="zh-CN" dirty="0"/>
              <a:t>: Fast Simulation in HEP</a:t>
            </a:r>
            <a:endParaRPr lang="zh-CN" altLang="en-US" dirty="0"/>
          </a:p>
        </p:txBody>
      </p:sp>
      <p:sp>
        <p:nvSpPr>
          <p:cNvPr id="3" name="副标题 2">
            <a:extLst>
              <a:ext uri="{FF2B5EF4-FFF2-40B4-BE49-F238E27FC236}">
                <a16:creationId xmlns:a16="http://schemas.microsoft.com/office/drawing/2014/main" id="{EB1064DB-1726-42DE-B36F-9C74C4CFD6F3}"/>
              </a:ext>
            </a:extLst>
          </p:cNvPr>
          <p:cNvSpPr>
            <a:spLocks noGrp="1"/>
          </p:cNvSpPr>
          <p:nvPr>
            <p:ph type="subTitle" idx="1"/>
          </p:nvPr>
        </p:nvSpPr>
        <p:spPr>
          <a:xfrm>
            <a:off x="979614" y="4600435"/>
            <a:ext cx="6993978" cy="1748720"/>
          </a:xfrm>
        </p:spPr>
        <p:txBody>
          <a:bodyPr>
            <a:normAutofit/>
          </a:bodyPr>
          <a:lstStyle/>
          <a:p>
            <a:r>
              <a:rPr lang="en-US" altLang="zh-CN" b="1" dirty="0">
                <a:solidFill>
                  <a:schemeClr val="accent1">
                    <a:lumMod val="75000"/>
                  </a:schemeClr>
                </a:solidFill>
              </a:rPr>
              <a:t>Group8:</a:t>
            </a:r>
            <a:r>
              <a:rPr lang="zh-CN" altLang="en-US" b="1" dirty="0">
                <a:solidFill>
                  <a:schemeClr val="accent1">
                    <a:lumMod val="75000"/>
                  </a:schemeClr>
                </a:solidFill>
              </a:rPr>
              <a:t>杨家齐</a:t>
            </a:r>
            <a:endParaRPr lang="en-US" altLang="zh-CN" b="1" dirty="0">
              <a:solidFill>
                <a:schemeClr val="accent1">
                  <a:lumMod val="75000"/>
                </a:schemeClr>
              </a:solidFill>
            </a:endParaRPr>
          </a:p>
          <a:p>
            <a:endParaRPr lang="en-US" altLang="zh-CN" b="1" dirty="0">
              <a:solidFill>
                <a:schemeClr val="accent1">
                  <a:lumMod val="75000"/>
                </a:schemeClr>
              </a:solidFill>
            </a:endParaRPr>
          </a:p>
          <a:p>
            <a:endParaRPr lang="en-US" altLang="zh-CN" b="1" dirty="0">
              <a:solidFill>
                <a:schemeClr val="accent1">
                  <a:lumMod val="75000"/>
                </a:schemeClr>
              </a:solidFill>
            </a:endParaRPr>
          </a:p>
          <a:p>
            <a:endParaRPr lang="en-US" altLang="zh-CN" dirty="0">
              <a:solidFill>
                <a:schemeClr val="accent1">
                  <a:lumMod val="75000"/>
                </a:schemeClr>
              </a:solidFill>
            </a:endParaRPr>
          </a:p>
        </p:txBody>
      </p:sp>
    </p:spTree>
    <p:extLst>
      <p:ext uri="{BB962C8B-B14F-4D97-AF65-F5344CB8AC3E}">
        <p14:creationId xmlns:p14="http://schemas.microsoft.com/office/powerpoint/2010/main" val="2829965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4FF2AE5-6FCA-4DDD-9212-0812DE86B178}"/>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F0B695A4-70C1-46E7-BD98-F7DF8C51FB09}"/>
              </a:ext>
            </a:extLst>
          </p:cNvPr>
          <p:cNvSpPr>
            <a:spLocks noGrp="1"/>
          </p:cNvSpPr>
          <p:nvPr>
            <p:ph type="ftr" sz="quarter" idx="11"/>
          </p:nvPr>
        </p:nvSpPr>
        <p:spPr/>
        <p:txBody>
          <a:bodyPr/>
          <a:lstStyle/>
          <a:p>
            <a:r>
              <a:rPr lang="en-US" altLang="zh-CN" dirty="0" err="1"/>
              <a:t>FastCaloGAN</a:t>
            </a:r>
            <a:endParaRPr lang="en-US" altLang="zh-CN" dirty="0"/>
          </a:p>
        </p:txBody>
      </p:sp>
      <p:sp>
        <p:nvSpPr>
          <p:cNvPr id="4" name="灯片编号占位符 3">
            <a:extLst>
              <a:ext uri="{FF2B5EF4-FFF2-40B4-BE49-F238E27FC236}">
                <a16:creationId xmlns:a16="http://schemas.microsoft.com/office/drawing/2014/main" id="{06A55467-AD4F-4287-BCFF-A9F0DF2859AA}"/>
              </a:ext>
            </a:extLst>
          </p:cNvPr>
          <p:cNvSpPr>
            <a:spLocks noGrp="1"/>
          </p:cNvSpPr>
          <p:nvPr>
            <p:ph type="sldNum" sz="quarter" idx="12"/>
          </p:nvPr>
        </p:nvSpPr>
        <p:spPr/>
        <p:txBody>
          <a:bodyPr/>
          <a:lstStyle/>
          <a:p>
            <a:fld id="{39CB87EF-BD7E-9140-8CAE-62DCF8310CF6}" type="slidenum">
              <a:rPr lang="en-US" altLang="zh-CN" smtClean="0"/>
              <a:pPr/>
              <a:t>10</a:t>
            </a:fld>
            <a:endParaRPr lang="en-US" altLang="zh-CN" dirty="0"/>
          </a:p>
        </p:txBody>
      </p:sp>
      <p:sp>
        <p:nvSpPr>
          <p:cNvPr id="5" name="内容占位符 4">
            <a:extLst>
              <a:ext uri="{FF2B5EF4-FFF2-40B4-BE49-F238E27FC236}">
                <a16:creationId xmlns:a16="http://schemas.microsoft.com/office/drawing/2014/main" id="{8FD99408-292C-4F3A-930B-F5B7227D1907}"/>
              </a:ext>
            </a:extLst>
          </p:cNvPr>
          <p:cNvSpPr>
            <a:spLocks noGrp="1"/>
          </p:cNvSpPr>
          <p:nvPr>
            <p:ph sz="quarter" idx="13"/>
          </p:nvPr>
        </p:nvSpPr>
        <p:spPr>
          <a:xfrm>
            <a:off x="398658" y="1878495"/>
            <a:ext cx="10961768" cy="3438939"/>
          </a:xfrm>
        </p:spPr>
        <p:txBody>
          <a:bodyPr>
            <a:normAutofit/>
          </a:bodyPr>
          <a:lstStyle/>
          <a:p>
            <a:pPr marL="0" indent="0">
              <a:buNone/>
            </a:pPr>
            <a:r>
              <a:rPr lang="en-US" altLang="zh-CN" sz="2000" dirty="0"/>
              <a:t>After training, </a:t>
            </a:r>
            <a:r>
              <a:rPr lang="en-US" altLang="zh-CN" sz="2000" dirty="0" err="1"/>
              <a:t>FastCaloGAN</a:t>
            </a:r>
            <a:r>
              <a:rPr lang="en-US" altLang="zh-CN" sz="2000" dirty="0"/>
              <a:t> is not used as a standalone TensorFlow model. The selected generator checkpoints are converted into a format that can be loaded inside the ATLAS Athena framework via LWTNN. The generator first produces energy deposits at the voxel level, and these voxel energies are then mapped back to ATLAS calorimeter cells. </a:t>
            </a:r>
          </a:p>
          <a:p>
            <a:pPr marL="0" indent="0">
              <a:buNone/>
            </a:pPr>
            <a:r>
              <a:rPr lang="en-US" altLang="zh-CN" sz="2000" dirty="0"/>
              <a:t>In this way, the </a:t>
            </a:r>
            <a:r>
              <a:rPr lang="en-US" altLang="zh-CN" sz="2000" dirty="0" err="1"/>
              <a:t>FastCaloGAN</a:t>
            </a:r>
            <a:r>
              <a:rPr lang="en-US" altLang="zh-CN" sz="2000" dirty="0"/>
              <a:t> output can be processed by the standard ATLAS reconstruction chain and compared at the level of reconstructed physics objects.</a:t>
            </a:r>
            <a:endParaRPr lang="zh-CN" altLang="en-US" sz="2000" dirty="0"/>
          </a:p>
        </p:txBody>
      </p:sp>
      <p:sp>
        <p:nvSpPr>
          <p:cNvPr id="6" name="标题 5">
            <a:extLst>
              <a:ext uri="{FF2B5EF4-FFF2-40B4-BE49-F238E27FC236}">
                <a16:creationId xmlns:a16="http://schemas.microsoft.com/office/drawing/2014/main" id="{E77F1C56-4629-4892-A16B-D6500B8AD717}"/>
              </a:ext>
            </a:extLst>
          </p:cNvPr>
          <p:cNvSpPr>
            <a:spLocks noGrp="1"/>
          </p:cNvSpPr>
          <p:nvPr>
            <p:ph type="title"/>
          </p:nvPr>
        </p:nvSpPr>
        <p:spPr/>
        <p:txBody>
          <a:bodyPr>
            <a:normAutofit fontScale="90000"/>
          </a:bodyPr>
          <a:lstStyle/>
          <a:p>
            <a:r>
              <a:rPr lang="en-US" altLang="zh-CN" dirty="0" err="1"/>
              <a:t>FastCaloGAN</a:t>
            </a:r>
            <a:endParaRPr lang="en-US" altLang="zh-CN" dirty="0"/>
          </a:p>
        </p:txBody>
      </p:sp>
    </p:spTree>
    <p:extLst>
      <p:ext uri="{BB962C8B-B14F-4D97-AF65-F5344CB8AC3E}">
        <p14:creationId xmlns:p14="http://schemas.microsoft.com/office/powerpoint/2010/main" val="245771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4FF2AE5-6FCA-4DDD-9212-0812DE86B178}"/>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F0B695A4-70C1-46E7-BD98-F7DF8C51FB09}"/>
              </a:ext>
            </a:extLst>
          </p:cNvPr>
          <p:cNvSpPr>
            <a:spLocks noGrp="1"/>
          </p:cNvSpPr>
          <p:nvPr>
            <p:ph type="ftr" sz="quarter" idx="11"/>
          </p:nvPr>
        </p:nvSpPr>
        <p:spPr/>
        <p:txBody>
          <a:bodyPr/>
          <a:lstStyle/>
          <a:p>
            <a:r>
              <a:rPr lang="en-US" altLang="zh-CN" dirty="0" err="1"/>
              <a:t>FastCaloGAN</a:t>
            </a:r>
            <a:endParaRPr lang="en-US" altLang="zh-CN" dirty="0"/>
          </a:p>
        </p:txBody>
      </p:sp>
      <p:sp>
        <p:nvSpPr>
          <p:cNvPr id="4" name="灯片编号占位符 3">
            <a:extLst>
              <a:ext uri="{FF2B5EF4-FFF2-40B4-BE49-F238E27FC236}">
                <a16:creationId xmlns:a16="http://schemas.microsoft.com/office/drawing/2014/main" id="{06A55467-AD4F-4287-BCFF-A9F0DF2859AA}"/>
              </a:ext>
            </a:extLst>
          </p:cNvPr>
          <p:cNvSpPr>
            <a:spLocks noGrp="1"/>
          </p:cNvSpPr>
          <p:nvPr>
            <p:ph type="sldNum" sz="quarter" idx="12"/>
          </p:nvPr>
        </p:nvSpPr>
        <p:spPr/>
        <p:txBody>
          <a:bodyPr/>
          <a:lstStyle/>
          <a:p>
            <a:fld id="{39CB87EF-BD7E-9140-8CAE-62DCF8310CF6}" type="slidenum">
              <a:rPr lang="en-US" altLang="zh-CN" smtClean="0"/>
              <a:pPr/>
              <a:t>11</a:t>
            </a:fld>
            <a:endParaRPr lang="en-US" altLang="zh-CN" dirty="0"/>
          </a:p>
        </p:txBody>
      </p:sp>
      <p:sp>
        <p:nvSpPr>
          <p:cNvPr id="5" name="内容占位符 4">
            <a:extLst>
              <a:ext uri="{FF2B5EF4-FFF2-40B4-BE49-F238E27FC236}">
                <a16:creationId xmlns:a16="http://schemas.microsoft.com/office/drawing/2014/main" id="{8FD99408-292C-4F3A-930B-F5B7227D1907}"/>
              </a:ext>
            </a:extLst>
          </p:cNvPr>
          <p:cNvSpPr>
            <a:spLocks noGrp="1"/>
          </p:cNvSpPr>
          <p:nvPr>
            <p:ph sz="quarter" idx="13"/>
          </p:nvPr>
        </p:nvSpPr>
        <p:spPr>
          <a:xfrm>
            <a:off x="264148" y="1848677"/>
            <a:ext cx="5917991" cy="3438939"/>
          </a:xfrm>
        </p:spPr>
        <p:txBody>
          <a:bodyPr>
            <a:normAutofit/>
          </a:bodyPr>
          <a:lstStyle/>
          <a:p>
            <a:pPr marL="0" indent="0">
              <a:buNone/>
            </a:pPr>
            <a:r>
              <a:rPr lang="en-US" altLang="zh-CN" sz="2000" dirty="0"/>
              <a:t>In AtlFast3, </a:t>
            </a:r>
            <a:r>
              <a:rPr lang="en-US" altLang="zh-CN" sz="2000" dirty="0" err="1"/>
              <a:t>FastCaloGAN</a:t>
            </a:r>
            <a:r>
              <a:rPr lang="en-US" altLang="zh-CN" sz="2000" dirty="0"/>
              <a:t> is used as part of a hybrid fast-simulation system rather than as a universal replacement.</a:t>
            </a:r>
          </a:p>
          <a:p>
            <a:pPr marL="0" indent="0">
              <a:buNone/>
            </a:pPr>
            <a:endParaRPr lang="en-US" altLang="zh-CN" sz="2000" dirty="0"/>
          </a:p>
          <a:p>
            <a:pPr marL="0" indent="0">
              <a:buNone/>
            </a:pPr>
            <a:r>
              <a:rPr lang="en-US" altLang="zh-CN" sz="2000" dirty="0" err="1"/>
              <a:t>FastCaloSim</a:t>
            </a:r>
            <a:r>
              <a:rPr lang="en-US" altLang="zh-CN" sz="2000" dirty="0"/>
              <a:t> V2 is kept for electromagnetic showers and for low- and high-energy hadrons, while </a:t>
            </a:r>
            <a:r>
              <a:rPr lang="en-US" altLang="zh-CN" sz="2000" dirty="0" err="1"/>
              <a:t>FastCaloGAN</a:t>
            </a:r>
            <a:r>
              <a:rPr lang="en-US" altLang="zh-CN" sz="2000" dirty="0"/>
              <a:t> is mainly used for medium-energy hadronic showers, where correlated fluctuations are more difficult to capture with traditional parameterization.</a:t>
            </a:r>
            <a:endParaRPr lang="zh-CN" altLang="en-US" sz="2000" dirty="0"/>
          </a:p>
        </p:txBody>
      </p:sp>
      <p:sp>
        <p:nvSpPr>
          <p:cNvPr id="6" name="标题 5">
            <a:extLst>
              <a:ext uri="{FF2B5EF4-FFF2-40B4-BE49-F238E27FC236}">
                <a16:creationId xmlns:a16="http://schemas.microsoft.com/office/drawing/2014/main" id="{E77F1C56-4629-4892-A16B-D6500B8AD717}"/>
              </a:ext>
            </a:extLst>
          </p:cNvPr>
          <p:cNvSpPr>
            <a:spLocks noGrp="1"/>
          </p:cNvSpPr>
          <p:nvPr>
            <p:ph type="title"/>
          </p:nvPr>
        </p:nvSpPr>
        <p:spPr/>
        <p:txBody>
          <a:bodyPr>
            <a:normAutofit fontScale="90000"/>
          </a:bodyPr>
          <a:lstStyle/>
          <a:p>
            <a:r>
              <a:rPr lang="en-US" altLang="zh-CN" dirty="0" err="1"/>
              <a:t>FastCaloGAN</a:t>
            </a:r>
            <a:endParaRPr lang="en-US" altLang="zh-CN" dirty="0"/>
          </a:p>
        </p:txBody>
      </p:sp>
      <p:pic>
        <p:nvPicPr>
          <p:cNvPr id="8" name="图片 7">
            <a:extLst>
              <a:ext uri="{FF2B5EF4-FFF2-40B4-BE49-F238E27FC236}">
                <a16:creationId xmlns:a16="http://schemas.microsoft.com/office/drawing/2014/main" id="{9966F5D8-AEFA-DFC8-B493-4FA2E5003D86}"/>
              </a:ext>
            </a:extLst>
          </p:cNvPr>
          <p:cNvPicPr>
            <a:picLocks noChangeAspect="1"/>
          </p:cNvPicPr>
          <p:nvPr/>
        </p:nvPicPr>
        <p:blipFill>
          <a:blip r:embed="rId2"/>
          <a:stretch>
            <a:fillRect/>
          </a:stretch>
        </p:blipFill>
        <p:spPr>
          <a:xfrm>
            <a:off x="6095999" y="1391477"/>
            <a:ext cx="5831853" cy="4979505"/>
          </a:xfrm>
          <a:prstGeom prst="rect">
            <a:avLst/>
          </a:prstGeom>
        </p:spPr>
      </p:pic>
    </p:spTree>
    <p:extLst>
      <p:ext uri="{BB962C8B-B14F-4D97-AF65-F5344CB8AC3E}">
        <p14:creationId xmlns:p14="http://schemas.microsoft.com/office/powerpoint/2010/main" val="221943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4FF2AE5-6FCA-4DDD-9212-0812DE86B178}"/>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F0B695A4-70C1-46E7-BD98-F7DF8C51FB09}"/>
              </a:ext>
            </a:extLst>
          </p:cNvPr>
          <p:cNvSpPr>
            <a:spLocks noGrp="1"/>
          </p:cNvSpPr>
          <p:nvPr>
            <p:ph type="ftr" sz="quarter" idx="11"/>
          </p:nvPr>
        </p:nvSpPr>
        <p:spPr/>
        <p:txBody>
          <a:bodyPr/>
          <a:lstStyle/>
          <a:p>
            <a:r>
              <a:rPr lang="en-US" altLang="zh-CN" dirty="0" err="1"/>
              <a:t>FastCaloGAN</a:t>
            </a:r>
            <a:endParaRPr lang="en-US" altLang="zh-CN" dirty="0"/>
          </a:p>
        </p:txBody>
      </p:sp>
      <p:sp>
        <p:nvSpPr>
          <p:cNvPr id="4" name="灯片编号占位符 3">
            <a:extLst>
              <a:ext uri="{FF2B5EF4-FFF2-40B4-BE49-F238E27FC236}">
                <a16:creationId xmlns:a16="http://schemas.microsoft.com/office/drawing/2014/main" id="{06A55467-AD4F-4287-BCFF-A9F0DF2859AA}"/>
              </a:ext>
            </a:extLst>
          </p:cNvPr>
          <p:cNvSpPr>
            <a:spLocks noGrp="1"/>
          </p:cNvSpPr>
          <p:nvPr>
            <p:ph type="sldNum" sz="quarter" idx="12"/>
          </p:nvPr>
        </p:nvSpPr>
        <p:spPr/>
        <p:txBody>
          <a:bodyPr/>
          <a:lstStyle/>
          <a:p>
            <a:fld id="{39CB87EF-BD7E-9140-8CAE-62DCF8310CF6}" type="slidenum">
              <a:rPr lang="en-US" altLang="zh-CN" smtClean="0"/>
              <a:pPr/>
              <a:t>12</a:t>
            </a:fld>
            <a:endParaRPr lang="en-US" altLang="zh-CN" dirty="0"/>
          </a:p>
        </p:txBody>
      </p:sp>
      <p:sp>
        <p:nvSpPr>
          <p:cNvPr id="6" name="标题 5">
            <a:extLst>
              <a:ext uri="{FF2B5EF4-FFF2-40B4-BE49-F238E27FC236}">
                <a16:creationId xmlns:a16="http://schemas.microsoft.com/office/drawing/2014/main" id="{E77F1C56-4629-4892-A16B-D6500B8AD717}"/>
              </a:ext>
            </a:extLst>
          </p:cNvPr>
          <p:cNvSpPr>
            <a:spLocks noGrp="1"/>
          </p:cNvSpPr>
          <p:nvPr>
            <p:ph type="title"/>
          </p:nvPr>
        </p:nvSpPr>
        <p:spPr/>
        <p:txBody>
          <a:bodyPr>
            <a:normAutofit fontScale="90000"/>
          </a:bodyPr>
          <a:lstStyle/>
          <a:p>
            <a:r>
              <a:rPr lang="en-US" altLang="zh-CN" dirty="0" err="1"/>
              <a:t>FastCaloGAN</a:t>
            </a:r>
            <a:endParaRPr lang="en-US" altLang="zh-CN" dirty="0"/>
          </a:p>
        </p:txBody>
      </p:sp>
      <p:pic>
        <p:nvPicPr>
          <p:cNvPr id="8" name="图片 7">
            <a:extLst>
              <a:ext uri="{FF2B5EF4-FFF2-40B4-BE49-F238E27FC236}">
                <a16:creationId xmlns:a16="http://schemas.microsoft.com/office/drawing/2014/main" id="{62095618-C617-26CC-59B1-47678828B656}"/>
              </a:ext>
            </a:extLst>
          </p:cNvPr>
          <p:cNvPicPr>
            <a:picLocks noChangeAspect="1"/>
          </p:cNvPicPr>
          <p:nvPr/>
        </p:nvPicPr>
        <p:blipFill>
          <a:blip r:embed="rId2"/>
          <a:stretch>
            <a:fillRect/>
          </a:stretch>
        </p:blipFill>
        <p:spPr>
          <a:xfrm>
            <a:off x="4723086" y="1430889"/>
            <a:ext cx="7315200" cy="3533775"/>
          </a:xfrm>
          <a:prstGeom prst="rect">
            <a:avLst/>
          </a:prstGeom>
        </p:spPr>
      </p:pic>
      <p:sp>
        <p:nvSpPr>
          <p:cNvPr id="9" name="内容占位符 8">
            <a:extLst>
              <a:ext uri="{FF2B5EF4-FFF2-40B4-BE49-F238E27FC236}">
                <a16:creationId xmlns:a16="http://schemas.microsoft.com/office/drawing/2014/main" id="{8AF14712-10D3-CA6C-10D9-C11BEBDC0ACB}"/>
              </a:ext>
            </a:extLst>
          </p:cNvPr>
          <p:cNvSpPr>
            <a:spLocks noGrp="1"/>
          </p:cNvSpPr>
          <p:nvPr>
            <p:ph sz="quarter" idx="13"/>
          </p:nvPr>
        </p:nvSpPr>
        <p:spPr>
          <a:xfrm>
            <a:off x="153714" y="1430889"/>
            <a:ext cx="4569372" cy="5061983"/>
          </a:xfrm>
        </p:spPr>
        <p:txBody>
          <a:bodyPr>
            <a:normAutofit/>
          </a:bodyPr>
          <a:lstStyle/>
          <a:p>
            <a:pPr marL="0" indent="0">
              <a:buNone/>
            </a:pPr>
            <a:r>
              <a:rPr lang="en-US" altLang="zh-CN" sz="2000" dirty="0"/>
              <a:t>In AtlFast3, </a:t>
            </a:r>
            <a:r>
              <a:rPr lang="en-US" altLang="zh-CN" sz="2000" dirty="0" err="1"/>
              <a:t>FastCaloGAN</a:t>
            </a:r>
            <a:r>
              <a:rPr lang="en-US" altLang="zh-CN" sz="2000" dirty="0"/>
              <a:t> is used within a larger hybrid simulation workflow rather than as a standalone replacement.</a:t>
            </a:r>
          </a:p>
          <a:p>
            <a:pPr marL="0" indent="0">
              <a:buNone/>
            </a:pPr>
            <a:endParaRPr lang="en-US" altLang="zh-CN" sz="2000" dirty="0"/>
          </a:p>
          <a:p>
            <a:pPr marL="0" indent="0">
              <a:buNone/>
            </a:pPr>
            <a:r>
              <a:rPr lang="en-US" altLang="zh-CN" sz="2000" dirty="0"/>
              <a:t>The choice of tool depends on the particle type, the detector region, and the particle energy. Electromagnetic showers are handled by </a:t>
            </a:r>
            <a:r>
              <a:rPr lang="en-US" altLang="zh-CN" sz="2000" dirty="0" err="1"/>
              <a:t>FastCaloSim</a:t>
            </a:r>
            <a:r>
              <a:rPr lang="en-US" altLang="zh-CN" sz="2000" dirty="0"/>
              <a:t> V2, medium-energy hadronic showers are assigned to </a:t>
            </a:r>
            <a:r>
              <a:rPr lang="en-US" altLang="zh-CN" sz="2000" dirty="0" err="1"/>
              <a:t>FastCaloGAN</a:t>
            </a:r>
            <a:r>
              <a:rPr lang="en-US" altLang="zh-CN" sz="2000" dirty="0"/>
              <a:t>, and the remaining parts are covered by Geant4 or other dedicated components. This system-level configuration is what makes fast simulation both practical and reliable in real ATLAS production.</a:t>
            </a:r>
            <a:endParaRPr lang="zh-CN" altLang="en-US" sz="2000" dirty="0"/>
          </a:p>
        </p:txBody>
      </p:sp>
    </p:spTree>
    <p:extLst>
      <p:ext uri="{BB962C8B-B14F-4D97-AF65-F5344CB8AC3E}">
        <p14:creationId xmlns:p14="http://schemas.microsoft.com/office/powerpoint/2010/main" val="290589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4FF2AE5-6FCA-4DDD-9212-0812DE86B178}"/>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F0B695A4-70C1-46E7-BD98-F7DF8C51FB09}"/>
              </a:ext>
            </a:extLst>
          </p:cNvPr>
          <p:cNvSpPr>
            <a:spLocks noGrp="1"/>
          </p:cNvSpPr>
          <p:nvPr>
            <p:ph type="ftr" sz="quarter" idx="11"/>
          </p:nvPr>
        </p:nvSpPr>
        <p:spPr/>
        <p:txBody>
          <a:bodyPr/>
          <a:lstStyle/>
          <a:p>
            <a:r>
              <a:rPr lang="en-US" altLang="zh-CN" dirty="0"/>
              <a:t>Comparison</a:t>
            </a:r>
          </a:p>
        </p:txBody>
      </p:sp>
      <p:sp>
        <p:nvSpPr>
          <p:cNvPr id="4" name="灯片编号占位符 3">
            <a:extLst>
              <a:ext uri="{FF2B5EF4-FFF2-40B4-BE49-F238E27FC236}">
                <a16:creationId xmlns:a16="http://schemas.microsoft.com/office/drawing/2014/main" id="{06A55467-AD4F-4287-BCFF-A9F0DF2859AA}"/>
              </a:ext>
            </a:extLst>
          </p:cNvPr>
          <p:cNvSpPr>
            <a:spLocks noGrp="1"/>
          </p:cNvSpPr>
          <p:nvPr>
            <p:ph type="sldNum" sz="quarter" idx="12"/>
          </p:nvPr>
        </p:nvSpPr>
        <p:spPr/>
        <p:txBody>
          <a:bodyPr/>
          <a:lstStyle/>
          <a:p>
            <a:fld id="{39CB87EF-BD7E-9140-8CAE-62DCF8310CF6}" type="slidenum">
              <a:rPr lang="en-US" altLang="zh-CN" smtClean="0"/>
              <a:pPr/>
              <a:t>13</a:t>
            </a:fld>
            <a:endParaRPr lang="en-US" altLang="zh-CN" dirty="0"/>
          </a:p>
        </p:txBody>
      </p:sp>
      <p:sp>
        <p:nvSpPr>
          <p:cNvPr id="6" name="标题 5">
            <a:extLst>
              <a:ext uri="{FF2B5EF4-FFF2-40B4-BE49-F238E27FC236}">
                <a16:creationId xmlns:a16="http://schemas.microsoft.com/office/drawing/2014/main" id="{E77F1C56-4629-4892-A16B-D6500B8AD717}"/>
              </a:ext>
            </a:extLst>
          </p:cNvPr>
          <p:cNvSpPr>
            <a:spLocks noGrp="1"/>
          </p:cNvSpPr>
          <p:nvPr>
            <p:ph type="title"/>
          </p:nvPr>
        </p:nvSpPr>
        <p:spPr/>
        <p:txBody>
          <a:bodyPr>
            <a:normAutofit fontScale="90000"/>
          </a:bodyPr>
          <a:lstStyle/>
          <a:p>
            <a:r>
              <a:rPr lang="en-US" altLang="zh-CN" dirty="0"/>
              <a:t>Comparison</a:t>
            </a:r>
          </a:p>
        </p:txBody>
      </p:sp>
      <p:sp>
        <p:nvSpPr>
          <p:cNvPr id="9" name="内容占位符 8">
            <a:extLst>
              <a:ext uri="{FF2B5EF4-FFF2-40B4-BE49-F238E27FC236}">
                <a16:creationId xmlns:a16="http://schemas.microsoft.com/office/drawing/2014/main" id="{8AF14712-10D3-CA6C-10D9-C11BEBDC0ACB}"/>
              </a:ext>
            </a:extLst>
          </p:cNvPr>
          <p:cNvSpPr>
            <a:spLocks noGrp="1"/>
          </p:cNvSpPr>
          <p:nvPr>
            <p:ph sz="quarter" idx="13"/>
          </p:nvPr>
        </p:nvSpPr>
        <p:spPr>
          <a:xfrm>
            <a:off x="153714" y="2530914"/>
            <a:ext cx="6379911" cy="2455311"/>
          </a:xfrm>
        </p:spPr>
        <p:txBody>
          <a:bodyPr>
            <a:normAutofit/>
          </a:bodyPr>
          <a:lstStyle/>
          <a:p>
            <a:pPr marL="0" indent="0">
              <a:buNone/>
            </a:pPr>
            <a:r>
              <a:rPr lang="en-US" altLang="zh-CN" sz="2000" dirty="0"/>
              <a:t>Figure 19 compares the reconstructed photon-energy distribution for 65 GeV photons in the range 0.2 &lt; |η| &lt; 0.25. </a:t>
            </a:r>
          </a:p>
          <a:p>
            <a:pPr marL="0" indent="0">
              <a:buNone/>
            </a:pPr>
            <a:r>
              <a:rPr lang="en-US" altLang="zh-CN" sz="2000" dirty="0"/>
              <a:t>The black curve is the Geant4 result, and the red dashed curve is the </a:t>
            </a:r>
            <a:r>
              <a:rPr lang="en-US" altLang="zh-CN" sz="2000" dirty="0" err="1"/>
              <a:t>FastCaloGAN</a:t>
            </a:r>
            <a:r>
              <a:rPr lang="en-US" altLang="zh-CN" sz="2000" dirty="0"/>
              <a:t> result after standard ATLAS reconstruction.</a:t>
            </a:r>
          </a:p>
          <a:p>
            <a:pPr marL="0" indent="0">
              <a:buNone/>
            </a:pPr>
            <a:endParaRPr lang="zh-CN" altLang="en-US" dirty="0"/>
          </a:p>
        </p:txBody>
      </p:sp>
      <p:pic>
        <p:nvPicPr>
          <p:cNvPr id="7" name="图片 6">
            <a:extLst>
              <a:ext uri="{FF2B5EF4-FFF2-40B4-BE49-F238E27FC236}">
                <a16:creationId xmlns:a16="http://schemas.microsoft.com/office/drawing/2014/main" id="{D37EB13C-9151-81A0-FEAE-0B2D796A6E67}"/>
              </a:ext>
            </a:extLst>
          </p:cNvPr>
          <p:cNvPicPr>
            <a:picLocks noChangeAspect="1"/>
          </p:cNvPicPr>
          <p:nvPr/>
        </p:nvPicPr>
        <p:blipFill>
          <a:blip r:embed="rId2"/>
          <a:stretch>
            <a:fillRect/>
          </a:stretch>
        </p:blipFill>
        <p:spPr>
          <a:xfrm>
            <a:off x="6533625" y="2007704"/>
            <a:ext cx="5420870" cy="3293993"/>
          </a:xfrm>
          <a:prstGeom prst="rect">
            <a:avLst/>
          </a:prstGeom>
        </p:spPr>
      </p:pic>
    </p:spTree>
    <p:extLst>
      <p:ext uri="{BB962C8B-B14F-4D97-AF65-F5344CB8AC3E}">
        <p14:creationId xmlns:p14="http://schemas.microsoft.com/office/powerpoint/2010/main" val="1607364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4FF2AE5-6FCA-4DDD-9212-0812DE86B178}"/>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F0B695A4-70C1-46E7-BD98-F7DF8C51FB09}"/>
              </a:ext>
            </a:extLst>
          </p:cNvPr>
          <p:cNvSpPr>
            <a:spLocks noGrp="1"/>
          </p:cNvSpPr>
          <p:nvPr>
            <p:ph type="ftr" sz="quarter" idx="11"/>
          </p:nvPr>
        </p:nvSpPr>
        <p:spPr/>
        <p:txBody>
          <a:bodyPr/>
          <a:lstStyle/>
          <a:p>
            <a:r>
              <a:rPr lang="en-US" altLang="zh-CN" dirty="0"/>
              <a:t>Comparison</a:t>
            </a:r>
          </a:p>
        </p:txBody>
      </p:sp>
      <p:sp>
        <p:nvSpPr>
          <p:cNvPr id="4" name="灯片编号占位符 3">
            <a:extLst>
              <a:ext uri="{FF2B5EF4-FFF2-40B4-BE49-F238E27FC236}">
                <a16:creationId xmlns:a16="http://schemas.microsoft.com/office/drawing/2014/main" id="{06A55467-AD4F-4287-BCFF-A9F0DF2859AA}"/>
              </a:ext>
            </a:extLst>
          </p:cNvPr>
          <p:cNvSpPr>
            <a:spLocks noGrp="1"/>
          </p:cNvSpPr>
          <p:nvPr>
            <p:ph type="sldNum" sz="quarter" idx="12"/>
          </p:nvPr>
        </p:nvSpPr>
        <p:spPr/>
        <p:txBody>
          <a:bodyPr/>
          <a:lstStyle/>
          <a:p>
            <a:fld id="{39CB87EF-BD7E-9140-8CAE-62DCF8310CF6}" type="slidenum">
              <a:rPr lang="en-US" altLang="zh-CN" smtClean="0"/>
              <a:pPr/>
              <a:t>14</a:t>
            </a:fld>
            <a:endParaRPr lang="en-US" altLang="zh-CN" dirty="0"/>
          </a:p>
        </p:txBody>
      </p:sp>
      <p:sp>
        <p:nvSpPr>
          <p:cNvPr id="6" name="标题 5">
            <a:extLst>
              <a:ext uri="{FF2B5EF4-FFF2-40B4-BE49-F238E27FC236}">
                <a16:creationId xmlns:a16="http://schemas.microsoft.com/office/drawing/2014/main" id="{E77F1C56-4629-4892-A16B-D6500B8AD717}"/>
              </a:ext>
            </a:extLst>
          </p:cNvPr>
          <p:cNvSpPr>
            <a:spLocks noGrp="1"/>
          </p:cNvSpPr>
          <p:nvPr>
            <p:ph type="title"/>
          </p:nvPr>
        </p:nvSpPr>
        <p:spPr/>
        <p:txBody>
          <a:bodyPr>
            <a:normAutofit fontScale="90000"/>
          </a:bodyPr>
          <a:lstStyle/>
          <a:p>
            <a:r>
              <a:rPr lang="en-US" altLang="zh-CN" dirty="0"/>
              <a:t>Comparison</a:t>
            </a:r>
          </a:p>
        </p:txBody>
      </p:sp>
      <p:sp>
        <p:nvSpPr>
          <p:cNvPr id="9" name="内容占位符 8">
            <a:extLst>
              <a:ext uri="{FF2B5EF4-FFF2-40B4-BE49-F238E27FC236}">
                <a16:creationId xmlns:a16="http://schemas.microsoft.com/office/drawing/2014/main" id="{8AF14712-10D3-CA6C-10D9-C11BEBDC0ACB}"/>
              </a:ext>
            </a:extLst>
          </p:cNvPr>
          <p:cNvSpPr>
            <a:spLocks noGrp="1"/>
          </p:cNvSpPr>
          <p:nvPr>
            <p:ph sz="quarter" idx="13"/>
          </p:nvPr>
        </p:nvSpPr>
        <p:spPr>
          <a:xfrm>
            <a:off x="168965" y="4471883"/>
            <a:ext cx="11211339" cy="1930811"/>
          </a:xfrm>
        </p:spPr>
        <p:txBody>
          <a:bodyPr>
            <a:normAutofit/>
          </a:bodyPr>
          <a:lstStyle/>
          <a:p>
            <a:pPr marL="0" indent="0">
              <a:buNone/>
            </a:pPr>
            <a:r>
              <a:rPr lang="en-US" altLang="zh-CN" sz="2000" dirty="0"/>
              <a:t>Compares the number of jet constituents in Geant4, </a:t>
            </a:r>
            <a:r>
              <a:rPr lang="en-US" altLang="zh-CN" sz="2000" dirty="0" err="1"/>
              <a:t>AtlFastII</a:t>
            </a:r>
            <a:r>
              <a:rPr lang="en-US" altLang="zh-CN" sz="2000" dirty="0"/>
              <a:t>, and AtlFast3. In both </a:t>
            </a:r>
            <a:r>
              <a:rPr lang="en-US" altLang="zh-CN" sz="2000" dirty="0" err="1"/>
              <a:t>EMPFlow</a:t>
            </a:r>
            <a:r>
              <a:rPr lang="en-US" altLang="zh-CN" sz="2000" dirty="0"/>
              <a:t> jets and UFO jets, </a:t>
            </a:r>
            <a:r>
              <a:rPr lang="en-US" altLang="zh-CN" sz="2000" dirty="0" err="1"/>
              <a:t>AtlFastII</a:t>
            </a:r>
            <a:r>
              <a:rPr lang="en-US" altLang="zh-CN" sz="2000" dirty="0"/>
              <a:t> tends to underestimate the constituent multiplicity, while AtlFast3 follows the Geant4 distribution more closely. This indicates that the newer hybrid fast-simulation scheme gives a better description of jet internal structure.</a:t>
            </a:r>
            <a:endParaRPr lang="zh-CN" altLang="en-US" sz="2000" dirty="0"/>
          </a:p>
        </p:txBody>
      </p:sp>
      <p:pic>
        <p:nvPicPr>
          <p:cNvPr id="8" name="图片 7">
            <a:extLst>
              <a:ext uri="{FF2B5EF4-FFF2-40B4-BE49-F238E27FC236}">
                <a16:creationId xmlns:a16="http://schemas.microsoft.com/office/drawing/2014/main" id="{74AD55E8-7566-C63E-38D4-9FD5918E672C}"/>
              </a:ext>
            </a:extLst>
          </p:cNvPr>
          <p:cNvPicPr>
            <a:picLocks noChangeAspect="1"/>
          </p:cNvPicPr>
          <p:nvPr/>
        </p:nvPicPr>
        <p:blipFill>
          <a:blip r:embed="rId2"/>
          <a:stretch>
            <a:fillRect/>
          </a:stretch>
        </p:blipFill>
        <p:spPr>
          <a:xfrm>
            <a:off x="1495011" y="1343232"/>
            <a:ext cx="8724900" cy="3038475"/>
          </a:xfrm>
          <a:prstGeom prst="rect">
            <a:avLst/>
          </a:prstGeom>
        </p:spPr>
      </p:pic>
    </p:spTree>
    <p:extLst>
      <p:ext uri="{BB962C8B-B14F-4D97-AF65-F5344CB8AC3E}">
        <p14:creationId xmlns:p14="http://schemas.microsoft.com/office/powerpoint/2010/main" val="540195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4FF2AE5-6FCA-4DDD-9212-0812DE86B178}"/>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F0B695A4-70C1-46E7-BD98-F7DF8C51FB09}"/>
              </a:ext>
            </a:extLst>
          </p:cNvPr>
          <p:cNvSpPr>
            <a:spLocks noGrp="1"/>
          </p:cNvSpPr>
          <p:nvPr>
            <p:ph type="ftr" sz="quarter" idx="11"/>
          </p:nvPr>
        </p:nvSpPr>
        <p:spPr/>
        <p:txBody>
          <a:bodyPr/>
          <a:lstStyle/>
          <a:p>
            <a:r>
              <a:rPr lang="en-US" altLang="zh-CN" dirty="0"/>
              <a:t>Summary</a:t>
            </a:r>
          </a:p>
        </p:txBody>
      </p:sp>
      <p:sp>
        <p:nvSpPr>
          <p:cNvPr id="4" name="灯片编号占位符 3">
            <a:extLst>
              <a:ext uri="{FF2B5EF4-FFF2-40B4-BE49-F238E27FC236}">
                <a16:creationId xmlns:a16="http://schemas.microsoft.com/office/drawing/2014/main" id="{06A55467-AD4F-4287-BCFF-A9F0DF2859AA}"/>
              </a:ext>
            </a:extLst>
          </p:cNvPr>
          <p:cNvSpPr>
            <a:spLocks noGrp="1"/>
          </p:cNvSpPr>
          <p:nvPr>
            <p:ph type="sldNum" sz="quarter" idx="12"/>
          </p:nvPr>
        </p:nvSpPr>
        <p:spPr/>
        <p:txBody>
          <a:bodyPr/>
          <a:lstStyle/>
          <a:p>
            <a:fld id="{39CB87EF-BD7E-9140-8CAE-62DCF8310CF6}" type="slidenum">
              <a:rPr lang="en-US" altLang="zh-CN" smtClean="0"/>
              <a:pPr/>
              <a:t>15</a:t>
            </a:fld>
            <a:endParaRPr lang="en-US" altLang="zh-CN" dirty="0"/>
          </a:p>
        </p:txBody>
      </p:sp>
      <p:sp>
        <p:nvSpPr>
          <p:cNvPr id="6" name="标题 5">
            <a:extLst>
              <a:ext uri="{FF2B5EF4-FFF2-40B4-BE49-F238E27FC236}">
                <a16:creationId xmlns:a16="http://schemas.microsoft.com/office/drawing/2014/main" id="{E77F1C56-4629-4892-A16B-D6500B8AD717}"/>
              </a:ext>
            </a:extLst>
          </p:cNvPr>
          <p:cNvSpPr>
            <a:spLocks noGrp="1"/>
          </p:cNvSpPr>
          <p:nvPr>
            <p:ph type="title"/>
          </p:nvPr>
        </p:nvSpPr>
        <p:spPr/>
        <p:txBody>
          <a:bodyPr>
            <a:normAutofit fontScale="90000"/>
          </a:bodyPr>
          <a:lstStyle/>
          <a:p>
            <a:r>
              <a:rPr lang="en-US" altLang="zh-CN" dirty="0"/>
              <a:t>Summary</a:t>
            </a:r>
          </a:p>
        </p:txBody>
      </p:sp>
      <p:sp>
        <p:nvSpPr>
          <p:cNvPr id="7" name="内容占位符 6">
            <a:extLst>
              <a:ext uri="{FF2B5EF4-FFF2-40B4-BE49-F238E27FC236}">
                <a16:creationId xmlns:a16="http://schemas.microsoft.com/office/drawing/2014/main" id="{3DFF72BB-C336-7BCB-8756-D6B07AC9A4C6}"/>
              </a:ext>
            </a:extLst>
          </p:cNvPr>
          <p:cNvSpPr>
            <a:spLocks noGrp="1"/>
          </p:cNvSpPr>
          <p:nvPr>
            <p:ph sz="quarter" idx="13"/>
          </p:nvPr>
        </p:nvSpPr>
        <p:spPr>
          <a:xfrm>
            <a:off x="906602" y="1689790"/>
            <a:ext cx="10082212" cy="4335463"/>
          </a:xfrm>
        </p:spPr>
        <p:txBody>
          <a:bodyPr>
            <a:normAutofit/>
          </a:bodyPr>
          <a:lstStyle/>
          <a:p>
            <a:pPr marL="342900" lvl="0" indent="-171450">
              <a:buChar char="•"/>
            </a:pPr>
            <a:r>
              <a:rPr lang="en-US" altLang="zh-CN" sz="2000" dirty="0"/>
              <a:t>Full detector simulation with Geant4 is accurate, but too computationally expensive for large-scale ATLAS event production.</a:t>
            </a:r>
            <a:endParaRPr lang="zh-CN" altLang="en-US" sz="2000" dirty="0"/>
          </a:p>
          <a:p>
            <a:pPr marL="342900" lvl="0" indent="-171450">
              <a:buChar char="•"/>
            </a:pPr>
            <a:r>
              <a:rPr lang="en-US" altLang="zh-CN" sz="2000" dirty="0"/>
              <a:t>This motivates fast simulation, first with parameterized methods such as FastCaloSim.</a:t>
            </a:r>
            <a:endParaRPr lang="zh-CN" altLang="en-US" sz="2000" dirty="0"/>
          </a:p>
          <a:p>
            <a:pPr marL="342900" lvl="0" indent="-171450">
              <a:buChar char="•"/>
            </a:pPr>
            <a:r>
              <a:rPr lang="en-US" altLang="zh-CN" sz="2000" dirty="0"/>
              <a:t>Generative approaches such as FastCaloGAN are better suited to modelling complex, correlated shower fluctuations.</a:t>
            </a:r>
            <a:endParaRPr lang="zh-CN" altLang="en-US" sz="2000" dirty="0"/>
          </a:p>
          <a:p>
            <a:pPr marL="342900" lvl="0" indent="-171450">
              <a:buChar char="•"/>
            </a:pPr>
            <a:r>
              <a:rPr lang="en-US" altLang="zh-CN" sz="2000" dirty="0"/>
              <a:t>The key strategy is to target the main simulation bottleneck and balance physics fidelity, computing cost, and integration into the analysis workflow.</a:t>
            </a:r>
            <a:endParaRPr lang="zh-CN" altLang="en-US" sz="2000" dirty="0"/>
          </a:p>
        </p:txBody>
      </p:sp>
    </p:spTree>
    <p:extLst>
      <p:ext uri="{BB962C8B-B14F-4D97-AF65-F5344CB8AC3E}">
        <p14:creationId xmlns:p14="http://schemas.microsoft.com/office/powerpoint/2010/main" val="2854782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1F1D631-F690-40F1-9CB2-2226526C8E48}"/>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AF026482-B869-4EC0-AE11-02C14FF86CAB}"/>
              </a:ext>
            </a:extLst>
          </p:cNvPr>
          <p:cNvSpPr>
            <a:spLocks noGrp="1"/>
          </p:cNvSpPr>
          <p:nvPr>
            <p:ph type="ftr" sz="quarter" idx="11"/>
          </p:nvPr>
        </p:nvSpPr>
        <p:spPr/>
        <p:txBody>
          <a:bodyPr/>
          <a:lstStyle/>
          <a:p>
            <a:r>
              <a:rPr lang="en-US" altLang="zh-CN" dirty="0"/>
              <a:t>References</a:t>
            </a:r>
          </a:p>
        </p:txBody>
      </p:sp>
      <p:sp>
        <p:nvSpPr>
          <p:cNvPr id="4" name="灯片编号占位符 3">
            <a:extLst>
              <a:ext uri="{FF2B5EF4-FFF2-40B4-BE49-F238E27FC236}">
                <a16:creationId xmlns:a16="http://schemas.microsoft.com/office/drawing/2014/main" id="{A4972C6A-05EC-4EE5-8161-BBE286E99B7A}"/>
              </a:ext>
            </a:extLst>
          </p:cNvPr>
          <p:cNvSpPr>
            <a:spLocks noGrp="1"/>
          </p:cNvSpPr>
          <p:nvPr>
            <p:ph type="sldNum" sz="quarter" idx="12"/>
          </p:nvPr>
        </p:nvSpPr>
        <p:spPr/>
        <p:txBody>
          <a:bodyPr/>
          <a:lstStyle/>
          <a:p>
            <a:fld id="{39CB87EF-BD7E-9140-8CAE-62DCF8310CF6}" type="slidenum">
              <a:rPr lang="en-US" altLang="zh-CN" smtClean="0"/>
              <a:pPr/>
              <a:t>16</a:t>
            </a:fld>
            <a:endParaRPr lang="en-US" altLang="zh-CN" dirty="0"/>
          </a:p>
        </p:txBody>
      </p:sp>
      <p:sp>
        <p:nvSpPr>
          <p:cNvPr id="6" name="标题 5">
            <a:extLst>
              <a:ext uri="{FF2B5EF4-FFF2-40B4-BE49-F238E27FC236}">
                <a16:creationId xmlns:a16="http://schemas.microsoft.com/office/drawing/2014/main" id="{4355812D-C2E0-472B-B7E8-3844F94BEA9C}"/>
              </a:ext>
            </a:extLst>
          </p:cNvPr>
          <p:cNvSpPr>
            <a:spLocks noGrp="1"/>
          </p:cNvSpPr>
          <p:nvPr>
            <p:ph type="title"/>
          </p:nvPr>
        </p:nvSpPr>
        <p:spPr/>
        <p:txBody>
          <a:bodyPr>
            <a:normAutofit fontScale="90000"/>
          </a:bodyPr>
          <a:lstStyle/>
          <a:p>
            <a:r>
              <a:rPr lang="en-US" altLang="zh-CN" dirty="0"/>
              <a:t>References</a:t>
            </a:r>
            <a:endParaRPr lang="zh-CN" altLang="en-US" dirty="0"/>
          </a:p>
        </p:txBody>
      </p:sp>
      <p:sp>
        <p:nvSpPr>
          <p:cNvPr id="10" name="内容占位符 9">
            <a:extLst>
              <a:ext uri="{FF2B5EF4-FFF2-40B4-BE49-F238E27FC236}">
                <a16:creationId xmlns:a16="http://schemas.microsoft.com/office/drawing/2014/main" id="{98DC56F3-8DB6-4892-858C-E6BA0DBAB4FF}"/>
              </a:ext>
            </a:extLst>
          </p:cNvPr>
          <p:cNvSpPr>
            <a:spLocks noGrp="1"/>
          </p:cNvSpPr>
          <p:nvPr>
            <p:ph sz="quarter" idx="13"/>
          </p:nvPr>
        </p:nvSpPr>
        <p:spPr/>
        <p:txBody>
          <a:bodyPr/>
          <a:lstStyle/>
          <a:p>
            <a:pPr>
              <a:buFont typeface="Arial" panose="020B0604020202020204" pitchFamily="34" charset="0"/>
              <a:buChar char="•"/>
            </a:pPr>
            <a:r>
              <a:rPr lang="en-US" altLang="zh-CN" sz="1800" dirty="0">
                <a:solidFill>
                  <a:srgbClr val="000000"/>
                </a:solidFill>
                <a:effectLst/>
                <a:latin typeface="苹方-简"/>
                <a:ea typeface="DengXian" panose="02010600030101010101" pitchFamily="2" charset="-122"/>
              </a:rPr>
              <a:t>Course Chapter 6: Calibration and Simulation</a:t>
            </a:r>
            <a:endParaRPr lang="en-US" altLang="zh-CN" sz="1800" dirty="0">
              <a:solidFill>
                <a:srgbClr val="000000"/>
              </a:solidFill>
              <a:effectLst/>
              <a:latin typeface="Times New Roman" panose="02020603050405020304" pitchFamily="18" charset="0"/>
              <a:ea typeface="DengXian" panose="02010600030101010101" pitchFamily="2" charset="-122"/>
            </a:endParaRPr>
          </a:p>
          <a:p>
            <a:pPr>
              <a:buFont typeface="Arial" panose="020B0604020202020204" pitchFamily="34" charset="0"/>
              <a:buChar char="•"/>
            </a:pPr>
            <a:r>
              <a:rPr lang="en-US" altLang="zh-CN" sz="1800" dirty="0">
                <a:hlinkClick r:id="rId2"/>
              </a:rPr>
              <a:t>Agostinelli et al., Geant4-a simulation toolkit, NIM A 506 (2003) 250-303</a:t>
            </a:r>
            <a:endParaRPr lang="en-US" altLang="zh-CN" sz="1800" dirty="0"/>
          </a:p>
          <a:p>
            <a:pPr>
              <a:buFont typeface="Arial" panose="020B0604020202020204" pitchFamily="34" charset="0"/>
              <a:buChar char="•"/>
            </a:pPr>
            <a:r>
              <a:rPr lang="en-US" altLang="zh-CN" sz="1800" dirty="0">
                <a:hlinkClick r:id="rId3"/>
              </a:rPr>
              <a:t>ATLAS Collaboration, AtlFast3: the next generation of fast simulation in ATLAS, arXiv:2109.02551</a:t>
            </a:r>
            <a:endParaRPr lang="en-US" altLang="zh-CN" sz="1800" dirty="0"/>
          </a:p>
          <a:p>
            <a:pPr>
              <a:buFont typeface="Arial" panose="020B0604020202020204" pitchFamily="34" charset="0"/>
              <a:buChar char="•"/>
            </a:pPr>
            <a:r>
              <a:rPr lang="en-US" altLang="zh-CN" sz="1800" dirty="0">
                <a:hlinkClick r:id="rId4"/>
              </a:rPr>
              <a:t>Paganini et al., CaloGAN: Simulating 3D High Energy Particle Showers in Multi-Layer Electromagnetic Calorimeters with Generative Adversarial Networks, arXiv:1712.10321</a:t>
            </a:r>
            <a:endParaRPr lang="en-US" altLang="zh-CN" sz="1800" dirty="0"/>
          </a:p>
          <a:p>
            <a:pPr>
              <a:buFont typeface="Arial" panose="020B0604020202020204" pitchFamily="34" charset="0"/>
              <a:buChar char="•"/>
            </a:pPr>
            <a:r>
              <a:rPr lang="en-US" altLang="zh-CN" sz="1800" dirty="0">
                <a:hlinkClick r:id="rId5"/>
              </a:rPr>
              <a:t>ATLAS Collaboration, Fast simulation of the ATLAS calorimeter system with GANs, ATL-SOFT-PUB-2020-006</a:t>
            </a:r>
            <a:endParaRPr lang="zh-CN" altLang="en-US" sz="1800" dirty="0"/>
          </a:p>
        </p:txBody>
      </p:sp>
    </p:spTree>
    <p:extLst>
      <p:ext uri="{BB962C8B-B14F-4D97-AF65-F5344CB8AC3E}">
        <p14:creationId xmlns:p14="http://schemas.microsoft.com/office/powerpoint/2010/main" val="1823101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5D1F4AF-018F-496B-BD49-9811C2BE5FAE}"/>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8D12D610-72B4-4380-8258-E2214F7A85A7}"/>
              </a:ext>
            </a:extLst>
          </p:cNvPr>
          <p:cNvSpPr>
            <a:spLocks noGrp="1"/>
          </p:cNvSpPr>
          <p:nvPr>
            <p:ph type="ftr" sz="quarter" idx="11"/>
          </p:nvPr>
        </p:nvSpPr>
        <p:spPr/>
        <p:txBody>
          <a:bodyPr/>
          <a:lstStyle/>
          <a:p>
            <a:r>
              <a:rPr lang="en-US" altLang="zh-CN" dirty="0"/>
              <a:t> </a:t>
            </a:r>
          </a:p>
        </p:txBody>
      </p:sp>
      <p:sp>
        <p:nvSpPr>
          <p:cNvPr id="4" name="灯片编号占位符 3">
            <a:extLst>
              <a:ext uri="{FF2B5EF4-FFF2-40B4-BE49-F238E27FC236}">
                <a16:creationId xmlns:a16="http://schemas.microsoft.com/office/drawing/2014/main" id="{23D29A70-4200-4601-9A8D-776802664BC8}"/>
              </a:ext>
            </a:extLst>
          </p:cNvPr>
          <p:cNvSpPr>
            <a:spLocks noGrp="1"/>
          </p:cNvSpPr>
          <p:nvPr>
            <p:ph type="sldNum" sz="quarter" idx="12"/>
          </p:nvPr>
        </p:nvSpPr>
        <p:spPr/>
        <p:txBody>
          <a:bodyPr/>
          <a:lstStyle/>
          <a:p>
            <a:fld id="{39CB87EF-BD7E-9140-8CAE-62DCF8310CF6}" type="slidenum">
              <a:rPr lang="en-US" altLang="zh-CN" smtClean="0"/>
              <a:pPr/>
              <a:t>17</a:t>
            </a:fld>
            <a:endParaRPr lang="en-US" altLang="zh-CN" dirty="0"/>
          </a:p>
        </p:txBody>
      </p:sp>
      <p:sp>
        <p:nvSpPr>
          <p:cNvPr id="5" name="内容占位符 4">
            <a:extLst>
              <a:ext uri="{FF2B5EF4-FFF2-40B4-BE49-F238E27FC236}">
                <a16:creationId xmlns:a16="http://schemas.microsoft.com/office/drawing/2014/main" id="{5AE0EB78-448E-4D85-8819-82C2B791209C}"/>
              </a:ext>
            </a:extLst>
          </p:cNvPr>
          <p:cNvSpPr>
            <a:spLocks noGrp="1"/>
          </p:cNvSpPr>
          <p:nvPr>
            <p:ph sz="quarter" idx="13"/>
          </p:nvPr>
        </p:nvSpPr>
        <p:spPr>
          <a:xfrm>
            <a:off x="3232113" y="3141305"/>
            <a:ext cx="5439136" cy="1432170"/>
          </a:xfrm>
        </p:spPr>
        <p:txBody>
          <a:bodyPr>
            <a:normAutofit/>
          </a:bodyPr>
          <a:lstStyle/>
          <a:p>
            <a:pPr marL="0" indent="0" algn="ctr">
              <a:buNone/>
            </a:pPr>
            <a:r>
              <a:rPr lang="en-US" altLang="zh-CN" sz="6600" b="1" dirty="0"/>
              <a:t>Thanks</a:t>
            </a:r>
            <a:endParaRPr lang="zh-CN" altLang="en-US" sz="6600" b="1" dirty="0"/>
          </a:p>
        </p:txBody>
      </p:sp>
      <p:sp>
        <p:nvSpPr>
          <p:cNvPr id="6" name="标题 5">
            <a:extLst>
              <a:ext uri="{FF2B5EF4-FFF2-40B4-BE49-F238E27FC236}">
                <a16:creationId xmlns:a16="http://schemas.microsoft.com/office/drawing/2014/main" id="{54DB3FD5-355D-435E-A31F-ED322028AE80}"/>
              </a:ext>
            </a:extLst>
          </p:cNvPr>
          <p:cNvSpPr>
            <a:spLocks noGrp="1"/>
          </p:cNvSpPr>
          <p:nvPr>
            <p:ph type="title"/>
          </p:nvPr>
        </p:nvSpPr>
        <p:spPr/>
        <p:txBody>
          <a:bodyPr>
            <a:normAutofit fontScale="90000"/>
          </a:bodyPr>
          <a:lstStyle/>
          <a:p>
            <a:endParaRPr lang="zh-CN" altLang="en-US"/>
          </a:p>
        </p:txBody>
      </p:sp>
    </p:spTree>
    <p:extLst>
      <p:ext uri="{BB962C8B-B14F-4D97-AF65-F5344CB8AC3E}">
        <p14:creationId xmlns:p14="http://schemas.microsoft.com/office/powerpoint/2010/main" val="308029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BCA6571-5980-497A-8DEE-DB9960DE987F}"/>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B6BC6858-EACD-40F5-A9EE-D3FDFBF292BC}"/>
              </a:ext>
            </a:extLst>
          </p:cNvPr>
          <p:cNvSpPr>
            <a:spLocks noGrp="1"/>
          </p:cNvSpPr>
          <p:nvPr>
            <p:ph type="ftr" sz="quarter" idx="11"/>
          </p:nvPr>
        </p:nvSpPr>
        <p:spPr/>
        <p:txBody>
          <a:bodyPr/>
          <a:lstStyle/>
          <a:p>
            <a:r>
              <a:rPr lang="en-US" altLang="zh-CN" dirty="0"/>
              <a:t>Content</a:t>
            </a:r>
          </a:p>
        </p:txBody>
      </p:sp>
      <p:sp>
        <p:nvSpPr>
          <p:cNvPr id="4" name="灯片编号占位符 3">
            <a:extLst>
              <a:ext uri="{FF2B5EF4-FFF2-40B4-BE49-F238E27FC236}">
                <a16:creationId xmlns:a16="http://schemas.microsoft.com/office/drawing/2014/main" id="{7A116CF8-B4F7-4D1F-B4DE-9E87D6C468F3}"/>
              </a:ext>
            </a:extLst>
          </p:cNvPr>
          <p:cNvSpPr>
            <a:spLocks noGrp="1"/>
          </p:cNvSpPr>
          <p:nvPr>
            <p:ph type="sldNum" sz="quarter" idx="12"/>
          </p:nvPr>
        </p:nvSpPr>
        <p:spPr/>
        <p:txBody>
          <a:bodyPr/>
          <a:lstStyle/>
          <a:p>
            <a:fld id="{39CB87EF-BD7E-9140-8CAE-62DCF8310CF6}" type="slidenum">
              <a:rPr lang="en-US" altLang="zh-CN" smtClean="0"/>
              <a:pPr/>
              <a:t>2</a:t>
            </a:fld>
            <a:endParaRPr lang="en-US" altLang="zh-CN" dirty="0"/>
          </a:p>
        </p:txBody>
      </p:sp>
      <p:sp>
        <p:nvSpPr>
          <p:cNvPr id="5" name="内容占位符 4">
            <a:extLst>
              <a:ext uri="{FF2B5EF4-FFF2-40B4-BE49-F238E27FC236}">
                <a16:creationId xmlns:a16="http://schemas.microsoft.com/office/drawing/2014/main" id="{3CB5038A-F23F-4817-BE25-019A6EED2FF5}"/>
              </a:ext>
            </a:extLst>
          </p:cNvPr>
          <p:cNvSpPr>
            <a:spLocks noGrp="1"/>
          </p:cNvSpPr>
          <p:nvPr>
            <p:ph sz="quarter" idx="13"/>
          </p:nvPr>
        </p:nvSpPr>
        <p:spPr/>
        <p:txBody>
          <a:bodyPr/>
          <a:lstStyle/>
          <a:p>
            <a:r>
              <a:rPr lang="en-US" altLang="zh-CN" dirty="0"/>
              <a:t>ATLAS</a:t>
            </a:r>
          </a:p>
          <a:p>
            <a:r>
              <a:rPr lang="en-US" altLang="zh-CN" dirty="0"/>
              <a:t>Geant4</a:t>
            </a:r>
          </a:p>
          <a:p>
            <a:r>
              <a:rPr lang="en-US" altLang="zh-CN" dirty="0"/>
              <a:t>Fast Simulation</a:t>
            </a:r>
          </a:p>
          <a:p>
            <a:r>
              <a:rPr lang="en-US" altLang="zh-CN" dirty="0" err="1"/>
              <a:t>FastCaloGAN</a:t>
            </a:r>
            <a:endParaRPr lang="en-US" altLang="zh-CN" dirty="0"/>
          </a:p>
          <a:p>
            <a:r>
              <a:rPr lang="en-US" altLang="zh-CN" dirty="0"/>
              <a:t>Comparison </a:t>
            </a:r>
          </a:p>
          <a:p>
            <a:r>
              <a:rPr lang="en-US" altLang="zh-CN" dirty="0"/>
              <a:t>Summary</a:t>
            </a:r>
          </a:p>
          <a:p>
            <a:endParaRPr lang="zh-CN" altLang="en-US" dirty="0"/>
          </a:p>
        </p:txBody>
      </p:sp>
      <p:sp>
        <p:nvSpPr>
          <p:cNvPr id="6" name="标题 5">
            <a:extLst>
              <a:ext uri="{FF2B5EF4-FFF2-40B4-BE49-F238E27FC236}">
                <a16:creationId xmlns:a16="http://schemas.microsoft.com/office/drawing/2014/main" id="{7DEF4BD4-C633-4965-AE59-022E2E9C6DA6}"/>
              </a:ext>
            </a:extLst>
          </p:cNvPr>
          <p:cNvSpPr>
            <a:spLocks noGrp="1"/>
          </p:cNvSpPr>
          <p:nvPr>
            <p:ph type="title"/>
          </p:nvPr>
        </p:nvSpPr>
        <p:spPr/>
        <p:txBody>
          <a:bodyPr>
            <a:normAutofit fontScale="90000"/>
          </a:bodyPr>
          <a:lstStyle/>
          <a:p>
            <a:r>
              <a:rPr lang="en-US" altLang="zh-CN" dirty="0"/>
              <a:t>Content</a:t>
            </a:r>
            <a:endParaRPr lang="zh-CN" altLang="en-US" dirty="0"/>
          </a:p>
        </p:txBody>
      </p:sp>
    </p:spTree>
    <p:extLst>
      <p:ext uri="{BB962C8B-B14F-4D97-AF65-F5344CB8AC3E}">
        <p14:creationId xmlns:p14="http://schemas.microsoft.com/office/powerpoint/2010/main" val="408531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7E990D6-E541-9481-4E8D-B6E45B613BB9}"/>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C47A4C48-9728-9D9A-17E8-D43CC1431D3A}"/>
              </a:ext>
            </a:extLst>
          </p:cNvPr>
          <p:cNvSpPr>
            <a:spLocks noGrp="1"/>
          </p:cNvSpPr>
          <p:nvPr>
            <p:ph type="ftr" sz="quarter" idx="11"/>
          </p:nvPr>
        </p:nvSpPr>
        <p:spPr/>
        <p:txBody>
          <a:bodyPr/>
          <a:lstStyle/>
          <a:p>
            <a:r>
              <a:rPr lang="en-US" altLang="zh-CN" dirty="0"/>
              <a:t>ATLAS</a:t>
            </a:r>
          </a:p>
        </p:txBody>
      </p:sp>
      <p:sp>
        <p:nvSpPr>
          <p:cNvPr id="4" name="灯片编号占位符 3">
            <a:extLst>
              <a:ext uri="{FF2B5EF4-FFF2-40B4-BE49-F238E27FC236}">
                <a16:creationId xmlns:a16="http://schemas.microsoft.com/office/drawing/2014/main" id="{CB1D2CB4-A0D5-BDFB-E574-7FABFCB0F494}"/>
              </a:ext>
            </a:extLst>
          </p:cNvPr>
          <p:cNvSpPr>
            <a:spLocks noGrp="1"/>
          </p:cNvSpPr>
          <p:nvPr>
            <p:ph type="sldNum" sz="quarter" idx="12"/>
          </p:nvPr>
        </p:nvSpPr>
        <p:spPr/>
        <p:txBody>
          <a:bodyPr/>
          <a:lstStyle/>
          <a:p>
            <a:fld id="{39CB87EF-BD7E-9140-8CAE-62DCF8310CF6}" type="slidenum">
              <a:rPr lang="en-US" altLang="zh-CN" smtClean="0"/>
              <a:pPr/>
              <a:t>3</a:t>
            </a:fld>
            <a:endParaRPr lang="en-US" altLang="zh-CN" dirty="0"/>
          </a:p>
        </p:txBody>
      </p:sp>
      <p:sp>
        <p:nvSpPr>
          <p:cNvPr id="5" name="内容占位符 4">
            <a:extLst>
              <a:ext uri="{FF2B5EF4-FFF2-40B4-BE49-F238E27FC236}">
                <a16:creationId xmlns:a16="http://schemas.microsoft.com/office/drawing/2014/main" id="{6A000968-7953-5E47-07B6-4E338B6F78F3}"/>
              </a:ext>
            </a:extLst>
          </p:cNvPr>
          <p:cNvSpPr>
            <a:spLocks noGrp="1"/>
          </p:cNvSpPr>
          <p:nvPr>
            <p:ph sz="quarter" idx="13"/>
          </p:nvPr>
        </p:nvSpPr>
        <p:spPr>
          <a:xfrm>
            <a:off x="101531" y="1620793"/>
            <a:ext cx="7472010" cy="4571001"/>
          </a:xfrm>
        </p:spPr>
        <p:txBody>
          <a:bodyPr>
            <a:normAutofit/>
          </a:bodyPr>
          <a:lstStyle/>
          <a:p>
            <a:pPr marL="0" indent="0">
              <a:buNone/>
            </a:pPr>
            <a:r>
              <a:rPr lang="en-US" altLang="zh-CN" sz="2000" dirty="0"/>
              <a:t>The ATLAS calorimeter system is divided into three main regions: the barrel, the end-cap, and the forward region.</a:t>
            </a:r>
          </a:p>
          <a:p>
            <a:pPr marL="0" indent="0" algn="ctr">
              <a:buNone/>
            </a:pPr>
            <a:r>
              <a:rPr lang="es-ES" altLang="zh-CN" sz="2000" dirty="0"/>
              <a:t>η = -ln tan(θ/2)</a:t>
            </a:r>
            <a:endParaRPr lang="en-US" altLang="zh-CN" sz="2000" dirty="0"/>
          </a:p>
          <a:p>
            <a:pPr marL="0" indent="0">
              <a:buNone/>
            </a:pPr>
            <a:r>
              <a:rPr lang="en-US" altLang="zh-CN" sz="2000" dirty="0"/>
              <a:t>The electromagnetic calorimeter has three active layers in the precision-measurement region (|η| &lt; 2.5) and two layers in the higher-|η| region (2.5 &lt; |η| &lt; 3.2). In addition, the forward calorimeter (</a:t>
            </a:r>
            <a:r>
              <a:rPr lang="en-US" altLang="zh-CN" sz="2000" dirty="0" err="1"/>
              <a:t>FCal</a:t>
            </a:r>
            <a:r>
              <a:rPr lang="en-US" altLang="zh-CN" sz="2000" dirty="0"/>
              <a:t>) provides coverage in the range 3.1 &lt; |η| &lt; 4.9, and </a:t>
            </a:r>
            <a:r>
              <a:rPr lang="en-US" altLang="zh-CN" sz="2000" dirty="0" err="1"/>
              <a:t>presamplers</a:t>
            </a:r>
            <a:r>
              <a:rPr lang="en-US" altLang="zh-CN" sz="2000" dirty="0"/>
              <a:t> are used in the region |η| &lt; 1.8.</a:t>
            </a:r>
          </a:p>
          <a:p>
            <a:pPr marL="0" indent="0">
              <a:buNone/>
            </a:pPr>
            <a:r>
              <a:rPr lang="en-US" altLang="zh-CN" sz="2000" dirty="0"/>
              <a:t>The barrel hadronic calorimeter (</a:t>
            </a:r>
            <a:r>
              <a:rPr lang="en-US" altLang="zh-CN" sz="2000" dirty="0" err="1"/>
              <a:t>TileCal</a:t>
            </a:r>
            <a:r>
              <a:rPr lang="en-US" altLang="zh-CN" sz="2000" dirty="0"/>
              <a:t>) covers |η| &lt; 1.7, while the hadronic end-cap calorimeter (HEC) and </a:t>
            </a:r>
            <a:r>
              <a:rPr lang="en-US" altLang="zh-CN" sz="2000" dirty="0" err="1"/>
              <a:t>FCal</a:t>
            </a:r>
            <a:r>
              <a:rPr lang="en-US" altLang="zh-CN" sz="2000" dirty="0"/>
              <a:t> extend the hadronic coverage to |η| &lt; 4.9.</a:t>
            </a:r>
            <a:endParaRPr lang="zh-CN" altLang="en-US" sz="2000" dirty="0"/>
          </a:p>
        </p:txBody>
      </p:sp>
      <p:sp>
        <p:nvSpPr>
          <p:cNvPr id="6" name="标题 5">
            <a:extLst>
              <a:ext uri="{FF2B5EF4-FFF2-40B4-BE49-F238E27FC236}">
                <a16:creationId xmlns:a16="http://schemas.microsoft.com/office/drawing/2014/main" id="{5C8B83D0-BEA8-C4FB-69F8-69A6DB8C28F9}"/>
              </a:ext>
            </a:extLst>
          </p:cNvPr>
          <p:cNvSpPr>
            <a:spLocks noGrp="1"/>
          </p:cNvSpPr>
          <p:nvPr>
            <p:ph type="title"/>
          </p:nvPr>
        </p:nvSpPr>
        <p:spPr/>
        <p:txBody>
          <a:bodyPr>
            <a:normAutofit fontScale="90000"/>
          </a:bodyPr>
          <a:lstStyle/>
          <a:p>
            <a:r>
              <a:rPr lang="en-US" altLang="zh-CN" dirty="0"/>
              <a:t>ATLAS</a:t>
            </a:r>
            <a:endParaRPr lang="zh-CN" altLang="en-US" dirty="0"/>
          </a:p>
        </p:txBody>
      </p:sp>
      <p:pic>
        <p:nvPicPr>
          <p:cNvPr id="8" name="图片 7">
            <a:extLst>
              <a:ext uri="{FF2B5EF4-FFF2-40B4-BE49-F238E27FC236}">
                <a16:creationId xmlns:a16="http://schemas.microsoft.com/office/drawing/2014/main" id="{0D086770-1987-9C0A-5C09-6FCDBDC4C82B}"/>
              </a:ext>
            </a:extLst>
          </p:cNvPr>
          <p:cNvPicPr>
            <a:picLocks noChangeAspect="1"/>
          </p:cNvPicPr>
          <p:nvPr/>
        </p:nvPicPr>
        <p:blipFill>
          <a:blip r:embed="rId2"/>
          <a:stretch>
            <a:fillRect/>
          </a:stretch>
        </p:blipFill>
        <p:spPr>
          <a:xfrm>
            <a:off x="7573541" y="1490524"/>
            <a:ext cx="4516928" cy="4342561"/>
          </a:xfrm>
          <a:prstGeom prst="rect">
            <a:avLst/>
          </a:prstGeom>
        </p:spPr>
      </p:pic>
    </p:spTree>
    <p:extLst>
      <p:ext uri="{BB962C8B-B14F-4D97-AF65-F5344CB8AC3E}">
        <p14:creationId xmlns:p14="http://schemas.microsoft.com/office/powerpoint/2010/main" val="259308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1903524-DBA6-4E97-9702-04AE87F73328}"/>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C635A55D-CCCB-42A5-8337-F9B00CA0EBE0}"/>
              </a:ext>
            </a:extLst>
          </p:cNvPr>
          <p:cNvSpPr>
            <a:spLocks noGrp="1"/>
          </p:cNvSpPr>
          <p:nvPr>
            <p:ph type="ftr" sz="quarter" idx="11"/>
          </p:nvPr>
        </p:nvSpPr>
        <p:spPr/>
        <p:txBody>
          <a:bodyPr/>
          <a:lstStyle/>
          <a:p>
            <a:r>
              <a:rPr lang="en-US" altLang="zh-CN" dirty="0"/>
              <a:t>Geant4</a:t>
            </a:r>
          </a:p>
        </p:txBody>
      </p:sp>
      <p:sp>
        <p:nvSpPr>
          <p:cNvPr id="4" name="灯片编号占位符 3">
            <a:extLst>
              <a:ext uri="{FF2B5EF4-FFF2-40B4-BE49-F238E27FC236}">
                <a16:creationId xmlns:a16="http://schemas.microsoft.com/office/drawing/2014/main" id="{73B0BCF2-8256-4180-AB75-997EDA741753}"/>
              </a:ext>
            </a:extLst>
          </p:cNvPr>
          <p:cNvSpPr>
            <a:spLocks noGrp="1"/>
          </p:cNvSpPr>
          <p:nvPr>
            <p:ph type="sldNum" sz="quarter" idx="12"/>
          </p:nvPr>
        </p:nvSpPr>
        <p:spPr/>
        <p:txBody>
          <a:bodyPr/>
          <a:lstStyle/>
          <a:p>
            <a:fld id="{39CB87EF-BD7E-9140-8CAE-62DCF8310CF6}" type="slidenum">
              <a:rPr lang="en-US" altLang="zh-CN" smtClean="0"/>
              <a:pPr/>
              <a:t>4</a:t>
            </a:fld>
            <a:endParaRPr lang="en-US" altLang="zh-CN" dirty="0"/>
          </a:p>
        </p:txBody>
      </p:sp>
      <p:sp>
        <p:nvSpPr>
          <p:cNvPr id="5" name="内容占位符 4">
            <a:extLst>
              <a:ext uri="{FF2B5EF4-FFF2-40B4-BE49-F238E27FC236}">
                <a16:creationId xmlns:a16="http://schemas.microsoft.com/office/drawing/2014/main" id="{6922AFD6-085F-4E79-B84C-735BF6A6336E}"/>
              </a:ext>
            </a:extLst>
          </p:cNvPr>
          <p:cNvSpPr>
            <a:spLocks noGrp="1"/>
          </p:cNvSpPr>
          <p:nvPr>
            <p:ph sz="quarter" idx="13"/>
          </p:nvPr>
        </p:nvSpPr>
        <p:spPr>
          <a:xfrm>
            <a:off x="212271" y="1513983"/>
            <a:ext cx="11630259" cy="4335463"/>
          </a:xfrm>
        </p:spPr>
        <p:txBody>
          <a:bodyPr>
            <a:normAutofit/>
          </a:bodyPr>
          <a:lstStyle/>
          <a:p>
            <a:pPr>
              <a:buFont typeface="Arial" panose="020B0604020202020204" pitchFamily="34" charset="0"/>
              <a:buChar char="•"/>
            </a:pPr>
            <a:r>
              <a:rPr lang="en-US" altLang="zh-CN" sz="2000" dirty="0"/>
              <a:t>Geant4 is one of the standard tools for detector simulation in high-energy physics. It uses Monte Carlo methods to model how particles pass through matter, including their interactions, energy deposition, and secondary particle production. </a:t>
            </a:r>
          </a:p>
          <a:p>
            <a:pPr>
              <a:buFont typeface="Arial" panose="020B0604020202020204" pitchFamily="34" charset="0"/>
              <a:buChar char="•"/>
            </a:pPr>
            <a:r>
              <a:rPr lang="en-US" altLang="zh-CN" sz="2000" dirty="0"/>
              <a:t>By combining detector geometry, material properties, and physical processes in a step-by-step simulation, Geant4 provides high-precision full simulation and serves as an important benchmark for later fast simulation methods.</a:t>
            </a:r>
            <a:endParaRPr lang="zh-CN" altLang="en-US" sz="2000" dirty="0"/>
          </a:p>
        </p:txBody>
      </p:sp>
      <p:sp>
        <p:nvSpPr>
          <p:cNvPr id="6" name="标题 5">
            <a:extLst>
              <a:ext uri="{FF2B5EF4-FFF2-40B4-BE49-F238E27FC236}">
                <a16:creationId xmlns:a16="http://schemas.microsoft.com/office/drawing/2014/main" id="{73461A55-2225-42DE-A9AA-2CEE362F1A45}"/>
              </a:ext>
            </a:extLst>
          </p:cNvPr>
          <p:cNvSpPr>
            <a:spLocks noGrp="1"/>
          </p:cNvSpPr>
          <p:nvPr>
            <p:ph type="title"/>
          </p:nvPr>
        </p:nvSpPr>
        <p:spPr/>
        <p:txBody>
          <a:bodyPr>
            <a:normAutofit fontScale="90000"/>
          </a:bodyPr>
          <a:lstStyle/>
          <a:p>
            <a:r>
              <a:rPr lang="en-US" altLang="zh-CN" dirty="0"/>
              <a:t>Geant4</a:t>
            </a:r>
          </a:p>
        </p:txBody>
      </p:sp>
    </p:spTree>
    <p:extLst>
      <p:ext uri="{BB962C8B-B14F-4D97-AF65-F5344CB8AC3E}">
        <p14:creationId xmlns:p14="http://schemas.microsoft.com/office/powerpoint/2010/main" val="2237186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1903524-DBA6-4E97-9702-04AE87F73328}"/>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C635A55D-CCCB-42A5-8337-F9B00CA0EBE0}"/>
              </a:ext>
            </a:extLst>
          </p:cNvPr>
          <p:cNvSpPr>
            <a:spLocks noGrp="1"/>
          </p:cNvSpPr>
          <p:nvPr>
            <p:ph type="ftr" sz="quarter" idx="11"/>
          </p:nvPr>
        </p:nvSpPr>
        <p:spPr/>
        <p:txBody>
          <a:bodyPr/>
          <a:lstStyle/>
          <a:p>
            <a:r>
              <a:rPr lang="en-US" altLang="zh-CN" dirty="0"/>
              <a:t>Geant4</a:t>
            </a:r>
          </a:p>
        </p:txBody>
      </p:sp>
      <p:sp>
        <p:nvSpPr>
          <p:cNvPr id="4" name="灯片编号占位符 3">
            <a:extLst>
              <a:ext uri="{FF2B5EF4-FFF2-40B4-BE49-F238E27FC236}">
                <a16:creationId xmlns:a16="http://schemas.microsoft.com/office/drawing/2014/main" id="{73B0BCF2-8256-4180-AB75-997EDA741753}"/>
              </a:ext>
            </a:extLst>
          </p:cNvPr>
          <p:cNvSpPr>
            <a:spLocks noGrp="1"/>
          </p:cNvSpPr>
          <p:nvPr>
            <p:ph type="sldNum" sz="quarter" idx="12"/>
          </p:nvPr>
        </p:nvSpPr>
        <p:spPr/>
        <p:txBody>
          <a:bodyPr/>
          <a:lstStyle/>
          <a:p>
            <a:fld id="{39CB87EF-BD7E-9140-8CAE-62DCF8310CF6}" type="slidenum">
              <a:rPr lang="en-US" altLang="zh-CN" smtClean="0"/>
              <a:pPr/>
              <a:t>5</a:t>
            </a:fld>
            <a:endParaRPr lang="en-US" altLang="zh-CN" dirty="0"/>
          </a:p>
        </p:txBody>
      </p:sp>
      <p:sp>
        <p:nvSpPr>
          <p:cNvPr id="6" name="标题 5">
            <a:extLst>
              <a:ext uri="{FF2B5EF4-FFF2-40B4-BE49-F238E27FC236}">
                <a16:creationId xmlns:a16="http://schemas.microsoft.com/office/drawing/2014/main" id="{73461A55-2225-42DE-A9AA-2CEE362F1A45}"/>
              </a:ext>
            </a:extLst>
          </p:cNvPr>
          <p:cNvSpPr>
            <a:spLocks noGrp="1"/>
          </p:cNvSpPr>
          <p:nvPr>
            <p:ph type="title"/>
          </p:nvPr>
        </p:nvSpPr>
        <p:spPr/>
        <p:txBody>
          <a:bodyPr>
            <a:normAutofit fontScale="90000"/>
          </a:bodyPr>
          <a:lstStyle/>
          <a:p>
            <a:r>
              <a:rPr lang="en-US" altLang="zh-CN" dirty="0"/>
              <a:t>Geant4</a:t>
            </a:r>
          </a:p>
        </p:txBody>
      </p:sp>
      <p:pic>
        <p:nvPicPr>
          <p:cNvPr id="9" name="图片 8">
            <a:extLst>
              <a:ext uri="{FF2B5EF4-FFF2-40B4-BE49-F238E27FC236}">
                <a16:creationId xmlns:a16="http://schemas.microsoft.com/office/drawing/2014/main" id="{CA69A2F7-3450-CDF8-7BD1-FF3C0EF4533C}"/>
              </a:ext>
            </a:extLst>
          </p:cNvPr>
          <p:cNvPicPr>
            <a:picLocks noChangeAspect="1"/>
          </p:cNvPicPr>
          <p:nvPr/>
        </p:nvPicPr>
        <p:blipFill>
          <a:blip r:embed="rId2"/>
          <a:stretch>
            <a:fillRect/>
          </a:stretch>
        </p:blipFill>
        <p:spPr>
          <a:xfrm>
            <a:off x="7033544" y="1335407"/>
            <a:ext cx="4594126" cy="4846325"/>
          </a:xfrm>
          <a:prstGeom prst="rect">
            <a:avLst/>
          </a:prstGeom>
        </p:spPr>
      </p:pic>
      <p:sp>
        <p:nvSpPr>
          <p:cNvPr id="12" name="内容占位符 4">
            <a:extLst>
              <a:ext uri="{FF2B5EF4-FFF2-40B4-BE49-F238E27FC236}">
                <a16:creationId xmlns:a16="http://schemas.microsoft.com/office/drawing/2014/main" id="{72E22B38-3EF3-1DFE-E183-794A26E73B22}"/>
              </a:ext>
            </a:extLst>
          </p:cNvPr>
          <p:cNvSpPr>
            <a:spLocks noGrp="1"/>
          </p:cNvSpPr>
          <p:nvPr>
            <p:ph sz="quarter" idx="13"/>
          </p:nvPr>
        </p:nvSpPr>
        <p:spPr>
          <a:xfrm>
            <a:off x="304113" y="2646098"/>
            <a:ext cx="6821273" cy="4335463"/>
          </a:xfrm>
        </p:spPr>
        <p:txBody>
          <a:bodyPr>
            <a:normAutofit/>
          </a:bodyPr>
          <a:lstStyle/>
          <a:p>
            <a:pPr marL="0" indent="0">
              <a:buNone/>
            </a:pPr>
            <a:r>
              <a:rPr lang="zh-CN" altLang="en-US" sz="2000" dirty="0"/>
              <a:t>In multithreaded Geant4, the master thread prepares the geometry and physics setup, while worker threads simulate one or more events independently. This event-level parallelism allows Geant4 to use many-core machines more efficiently and to share constant data, such as geometry and physics tables, across threads. At the end of the run, thread outputs can be merged into the global result</a:t>
            </a:r>
          </a:p>
          <a:p>
            <a:pPr>
              <a:buFont typeface="Arial" panose="020B0604020202020204" pitchFamily="34" charset="0"/>
              <a:buChar char="•"/>
            </a:pPr>
            <a:endParaRPr lang="zh-CN" altLang="en-US" dirty="0"/>
          </a:p>
        </p:txBody>
      </p:sp>
    </p:spTree>
    <p:extLst>
      <p:ext uri="{BB962C8B-B14F-4D97-AF65-F5344CB8AC3E}">
        <p14:creationId xmlns:p14="http://schemas.microsoft.com/office/powerpoint/2010/main" val="2804989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2690808-5FCD-44F9-8BCA-49694CAB41DD}"/>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E9E587D4-68CE-4811-9E66-548426879151}"/>
              </a:ext>
            </a:extLst>
          </p:cNvPr>
          <p:cNvSpPr>
            <a:spLocks noGrp="1"/>
          </p:cNvSpPr>
          <p:nvPr>
            <p:ph type="ftr" sz="quarter" idx="11"/>
          </p:nvPr>
        </p:nvSpPr>
        <p:spPr/>
        <p:txBody>
          <a:bodyPr/>
          <a:lstStyle/>
          <a:p>
            <a:r>
              <a:rPr lang="en-US" altLang="zh-CN" dirty="0"/>
              <a:t>Fast Simulation</a:t>
            </a:r>
          </a:p>
        </p:txBody>
      </p:sp>
      <p:sp>
        <p:nvSpPr>
          <p:cNvPr id="4" name="灯片编号占位符 3">
            <a:extLst>
              <a:ext uri="{FF2B5EF4-FFF2-40B4-BE49-F238E27FC236}">
                <a16:creationId xmlns:a16="http://schemas.microsoft.com/office/drawing/2014/main" id="{58425FF9-0B42-4F6D-973A-640166B635B0}"/>
              </a:ext>
            </a:extLst>
          </p:cNvPr>
          <p:cNvSpPr>
            <a:spLocks noGrp="1"/>
          </p:cNvSpPr>
          <p:nvPr>
            <p:ph type="sldNum" sz="quarter" idx="12"/>
          </p:nvPr>
        </p:nvSpPr>
        <p:spPr/>
        <p:txBody>
          <a:bodyPr/>
          <a:lstStyle/>
          <a:p>
            <a:fld id="{39CB87EF-BD7E-9140-8CAE-62DCF8310CF6}" type="slidenum">
              <a:rPr lang="en-US" altLang="zh-CN" smtClean="0"/>
              <a:pPr/>
              <a:t>6</a:t>
            </a:fld>
            <a:endParaRPr lang="en-US" altLang="zh-CN" dirty="0"/>
          </a:p>
        </p:txBody>
      </p:sp>
      <p:sp>
        <p:nvSpPr>
          <p:cNvPr id="5" name="内容占位符 4">
            <a:extLst>
              <a:ext uri="{FF2B5EF4-FFF2-40B4-BE49-F238E27FC236}">
                <a16:creationId xmlns:a16="http://schemas.microsoft.com/office/drawing/2014/main" id="{480C40C0-3B36-4ADB-BC0F-B8666D8D2271}"/>
              </a:ext>
            </a:extLst>
          </p:cNvPr>
          <p:cNvSpPr>
            <a:spLocks noGrp="1"/>
          </p:cNvSpPr>
          <p:nvPr>
            <p:ph sz="quarter" idx="13"/>
          </p:nvPr>
        </p:nvSpPr>
        <p:spPr>
          <a:xfrm>
            <a:off x="1054893" y="1822514"/>
            <a:ext cx="10082212" cy="4335463"/>
          </a:xfrm>
        </p:spPr>
        <p:txBody>
          <a:bodyPr>
            <a:normAutofit/>
          </a:bodyPr>
          <a:lstStyle/>
          <a:p>
            <a:pPr marL="0" indent="0">
              <a:buNone/>
            </a:pPr>
            <a:r>
              <a:rPr lang="en-US" altLang="zh-CN" sz="2000" dirty="0"/>
              <a:t>Full detector simulation based on Geant4 provides high precision, but it is computationally very expensive. In large experiments such as ATLAS, calorimeter shower simulation is one of the main CPU bottlenecks. Therefore, fast simulation methods are developed to replace the most expensive parts of full simulation while preserving the key detector response as accurately as possible.</a:t>
            </a:r>
            <a:endParaRPr lang="zh-CN" altLang="en-US" sz="2000" dirty="0"/>
          </a:p>
        </p:txBody>
      </p:sp>
      <p:sp>
        <p:nvSpPr>
          <p:cNvPr id="6" name="标题 5">
            <a:extLst>
              <a:ext uri="{FF2B5EF4-FFF2-40B4-BE49-F238E27FC236}">
                <a16:creationId xmlns:a16="http://schemas.microsoft.com/office/drawing/2014/main" id="{360F9FD4-A43A-498E-ADE8-A3F80C4A0B98}"/>
              </a:ext>
            </a:extLst>
          </p:cNvPr>
          <p:cNvSpPr>
            <a:spLocks noGrp="1"/>
          </p:cNvSpPr>
          <p:nvPr>
            <p:ph type="title"/>
          </p:nvPr>
        </p:nvSpPr>
        <p:spPr/>
        <p:txBody>
          <a:bodyPr>
            <a:normAutofit fontScale="90000"/>
          </a:bodyPr>
          <a:lstStyle/>
          <a:p>
            <a:r>
              <a:rPr lang="en-US" altLang="zh-CN" dirty="0"/>
              <a:t>Fast Simulation</a:t>
            </a:r>
          </a:p>
        </p:txBody>
      </p:sp>
    </p:spTree>
    <p:extLst>
      <p:ext uri="{BB962C8B-B14F-4D97-AF65-F5344CB8AC3E}">
        <p14:creationId xmlns:p14="http://schemas.microsoft.com/office/powerpoint/2010/main" val="8548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2690808-5FCD-44F9-8BCA-49694CAB41DD}"/>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E9E587D4-68CE-4811-9E66-548426879151}"/>
              </a:ext>
            </a:extLst>
          </p:cNvPr>
          <p:cNvSpPr>
            <a:spLocks noGrp="1"/>
          </p:cNvSpPr>
          <p:nvPr>
            <p:ph type="ftr" sz="quarter" idx="11"/>
          </p:nvPr>
        </p:nvSpPr>
        <p:spPr/>
        <p:txBody>
          <a:bodyPr/>
          <a:lstStyle/>
          <a:p>
            <a:r>
              <a:rPr lang="en-US" altLang="zh-CN" dirty="0"/>
              <a:t>Fast Simulation</a:t>
            </a:r>
          </a:p>
        </p:txBody>
      </p:sp>
      <p:sp>
        <p:nvSpPr>
          <p:cNvPr id="4" name="灯片编号占位符 3">
            <a:extLst>
              <a:ext uri="{FF2B5EF4-FFF2-40B4-BE49-F238E27FC236}">
                <a16:creationId xmlns:a16="http://schemas.microsoft.com/office/drawing/2014/main" id="{58425FF9-0B42-4F6D-973A-640166B635B0}"/>
              </a:ext>
            </a:extLst>
          </p:cNvPr>
          <p:cNvSpPr>
            <a:spLocks noGrp="1"/>
          </p:cNvSpPr>
          <p:nvPr>
            <p:ph type="sldNum" sz="quarter" idx="12"/>
          </p:nvPr>
        </p:nvSpPr>
        <p:spPr/>
        <p:txBody>
          <a:bodyPr/>
          <a:lstStyle/>
          <a:p>
            <a:fld id="{39CB87EF-BD7E-9140-8CAE-62DCF8310CF6}" type="slidenum">
              <a:rPr lang="en-US" altLang="zh-CN" smtClean="0"/>
              <a:pPr/>
              <a:t>7</a:t>
            </a:fld>
            <a:endParaRPr lang="en-US" altLang="zh-CN" dirty="0"/>
          </a:p>
        </p:txBody>
      </p:sp>
      <p:sp>
        <p:nvSpPr>
          <p:cNvPr id="5" name="内容占位符 4">
            <a:extLst>
              <a:ext uri="{FF2B5EF4-FFF2-40B4-BE49-F238E27FC236}">
                <a16:creationId xmlns:a16="http://schemas.microsoft.com/office/drawing/2014/main" id="{480C40C0-3B36-4ADB-BC0F-B8666D8D2271}"/>
              </a:ext>
            </a:extLst>
          </p:cNvPr>
          <p:cNvSpPr>
            <a:spLocks noGrp="1"/>
          </p:cNvSpPr>
          <p:nvPr>
            <p:ph sz="quarter" idx="13"/>
          </p:nvPr>
        </p:nvSpPr>
        <p:spPr>
          <a:xfrm>
            <a:off x="802168" y="4007437"/>
            <a:ext cx="2743200" cy="1402758"/>
          </a:xfrm>
        </p:spPr>
        <p:txBody>
          <a:bodyPr>
            <a:normAutofit fontScale="85000" lnSpcReduction="20000"/>
          </a:bodyPr>
          <a:lstStyle/>
          <a:p>
            <a:pPr marL="0" indent="0">
              <a:buNone/>
            </a:pPr>
            <a:r>
              <a:rPr lang="en-US" altLang="zh-CN" dirty="0"/>
              <a:t>(a) the energy fraction in each calorimeter layer is extracted from Geant4 samples;</a:t>
            </a:r>
            <a:endParaRPr lang="zh-CN" altLang="en-US" dirty="0"/>
          </a:p>
        </p:txBody>
      </p:sp>
      <p:sp>
        <p:nvSpPr>
          <p:cNvPr id="6" name="标题 5">
            <a:extLst>
              <a:ext uri="{FF2B5EF4-FFF2-40B4-BE49-F238E27FC236}">
                <a16:creationId xmlns:a16="http://schemas.microsoft.com/office/drawing/2014/main" id="{360F9FD4-A43A-498E-ADE8-A3F80C4A0B98}"/>
              </a:ext>
            </a:extLst>
          </p:cNvPr>
          <p:cNvSpPr>
            <a:spLocks noGrp="1"/>
          </p:cNvSpPr>
          <p:nvPr>
            <p:ph type="title"/>
          </p:nvPr>
        </p:nvSpPr>
        <p:spPr>
          <a:xfrm>
            <a:off x="306113" y="400979"/>
            <a:ext cx="9900333" cy="623289"/>
          </a:xfrm>
        </p:spPr>
        <p:txBody>
          <a:bodyPr>
            <a:noAutofit/>
          </a:bodyPr>
          <a:lstStyle/>
          <a:p>
            <a:r>
              <a:rPr lang="en-US" altLang="zh-CN" sz="2400" dirty="0" err="1"/>
              <a:t>FastCaloSim</a:t>
            </a:r>
            <a:r>
              <a:rPr lang="en-US" altLang="zh-CN" sz="2400" dirty="0"/>
              <a:t> V2 parameterizes longitudinal shower development in three steps:</a:t>
            </a:r>
          </a:p>
        </p:txBody>
      </p:sp>
      <p:pic>
        <p:nvPicPr>
          <p:cNvPr id="8" name="图片 7">
            <a:extLst>
              <a:ext uri="{FF2B5EF4-FFF2-40B4-BE49-F238E27FC236}">
                <a16:creationId xmlns:a16="http://schemas.microsoft.com/office/drawing/2014/main" id="{78C1D189-AC4B-3CF8-3B4E-CF961B7936B1}"/>
              </a:ext>
            </a:extLst>
          </p:cNvPr>
          <p:cNvPicPr>
            <a:picLocks noChangeAspect="1"/>
          </p:cNvPicPr>
          <p:nvPr/>
        </p:nvPicPr>
        <p:blipFill>
          <a:blip r:embed="rId2"/>
          <a:stretch>
            <a:fillRect/>
          </a:stretch>
        </p:blipFill>
        <p:spPr>
          <a:xfrm>
            <a:off x="585032" y="1447806"/>
            <a:ext cx="3177472" cy="2559630"/>
          </a:xfrm>
          <a:prstGeom prst="rect">
            <a:avLst/>
          </a:prstGeom>
        </p:spPr>
      </p:pic>
      <p:pic>
        <p:nvPicPr>
          <p:cNvPr id="10" name="图片 9">
            <a:extLst>
              <a:ext uri="{FF2B5EF4-FFF2-40B4-BE49-F238E27FC236}">
                <a16:creationId xmlns:a16="http://schemas.microsoft.com/office/drawing/2014/main" id="{FDDC2451-517E-8182-748C-CEF094A154E6}"/>
              </a:ext>
            </a:extLst>
          </p:cNvPr>
          <p:cNvPicPr>
            <a:picLocks noChangeAspect="1"/>
          </p:cNvPicPr>
          <p:nvPr/>
        </p:nvPicPr>
        <p:blipFill>
          <a:blip r:embed="rId3"/>
          <a:stretch>
            <a:fillRect/>
          </a:stretch>
        </p:blipFill>
        <p:spPr>
          <a:xfrm>
            <a:off x="4507263" y="1416478"/>
            <a:ext cx="3177472" cy="2563339"/>
          </a:xfrm>
          <a:prstGeom prst="rect">
            <a:avLst/>
          </a:prstGeom>
        </p:spPr>
      </p:pic>
      <p:pic>
        <p:nvPicPr>
          <p:cNvPr id="12" name="图片 11">
            <a:extLst>
              <a:ext uri="{FF2B5EF4-FFF2-40B4-BE49-F238E27FC236}">
                <a16:creationId xmlns:a16="http://schemas.microsoft.com/office/drawing/2014/main" id="{A573D729-0C7B-5425-CCB4-0E6F67C59458}"/>
              </a:ext>
            </a:extLst>
          </p:cNvPr>
          <p:cNvPicPr>
            <a:picLocks noChangeAspect="1"/>
          </p:cNvPicPr>
          <p:nvPr/>
        </p:nvPicPr>
        <p:blipFill>
          <a:blip r:embed="rId4"/>
          <a:stretch>
            <a:fillRect/>
          </a:stretch>
        </p:blipFill>
        <p:spPr>
          <a:xfrm>
            <a:off x="8052572" y="1447806"/>
            <a:ext cx="3178294" cy="2532011"/>
          </a:xfrm>
          <a:prstGeom prst="rect">
            <a:avLst/>
          </a:prstGeom>
        </p:spPr>
      </p:pic>
      <p:sp>
        <p:nvSpPr>
          <p:cNvPr id="13" name="内容占位符 4">
            <a:extLst>
              <a:ext uri="{FF2B5EF4-FFF2-40B4-BE49-F238E27FC236}">
                <a16:creationId xmlns:a16="http://schemas.microsoft.com/office/drawing/2014/main" id="{69CAB4C1-28D1-7929-CEC6-1C03186CCA3F}"/>
              </a:ext>
            </a:extLst>
          </p:cNvPr>
          <p:cNvSpPr txBox="1">
            <a:spLocks/>
          </p:cNvSpPr>
          <p:nvPr/>
        </p:nvSpPr>
        <p:spPr>
          <a:xfrm>
            <a:off x="4724399" y="3990019"/>
            <a:ext cx="2743200" cy="1420176"/>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Font typeface="Wingdings" panose="05000000000000000000" pitchFamily="2" charset="2"/>
              <a:buChar char="p"/>
              <a:defRPr sz="2800" kern="1200">
                <a:solidFill>
                  <a:schemeClr val="tx1"/>
                </a:solidFill>
                <a:latin typeface="Times New Roman" charset="0"/>
                <a:ea typeface="Times New Roman" charset="0"/>
                <a:cs typeface="Times New Roman" charset="0"/>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zh-CN" dirty="0"/>
              <a:t>(b) each distribution is transformed into an approximately Gaussian variable;</a:t>
            </a:r>
            <a:endParaRPr lang="zh-CN" altLang="en-US" dirty="0"/>
          </a:p>
        </p:txBody>
      </p:sp>
      <p:sp>
        <p:nvSpPr>
          <p:cNvPr id="14" name="内容占位符 4">
            <a:extLst>
              <a:ext uri="{FF2B5EF4-FFF2-40B4-BE49-F238E27FC236}">
                <a16:creationId xmlns:a16="http://schemas.microsoft.com/office/drawing/2014/main" id="{878BFD23-8036-DDAA-DB03-E2FFCE547C4B}"/>
              </a:ext>
            </a:extLst>
          </p:cNvPr>
          <p:cNvSpPr txBox="1">
            <a:spLocks/>
          </p:cNvSpPr>
          <p:nvPr/>
        </p:nvSpPr>
        <p:spPr>
          <a:xfrm>
            <a:off x="8568831" y="3979817"/>
            <a:ext cx="2743200" cy="1430377"/>
          </a:xfrm>
          <a:prstGeom prst="rect">
            <a:avLst/>
          </a:prstGeom>
        </p:spPr>
        <p:txBody>
          <a:bodyPr vert="horz" lIns="91440" tIns="45720" rIns="91440" bIns="45720" rtlCol="0">
            <a:normAutofit fontScale="85000" lnSpcReduction="20000"/>
          </a:bodyPr>
          <a:lstStyle>
            <a:lvl1pPr marL="457200" indent="-457200" algn="l" defTabSz="914400" rtl="0" eaLnBrk="1" latinLnBrk="0" hangingPunct="1">
              <a:lnSpc>
                <a:spcPct val="90000"/>
              </a:lnSpc>
              <a:spcBef>
                <a:spcPts val="1000"/>
              </a:spcBef>
              <a:buFont typeface="Wingdings" panose="05000000000000000000" pitchFamily="2" charset="2"/>
              <a:buChar char="p"/>
              <a:defRPr sz="2800" kern="1200">
                <a:solidFill>
                  <a:schemeClr val="tx1"/>
                </a:solidFill>
                <a:latin typeface="Times New Roman" charset="0"/>
                <a:ea typeface="Times New Roman" charset="0"/>
                <a:cs typeface="Times New Roman" charset="0"/>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zh-CN" dirty="0"/>
              <a:t>(c) PCA is then applied to decorrelate the layer energies and classify showers into bins.</a:t>
            </a:r>
            <a:endParaRPr lang="zh-CN" altLang="en-US" dirty="0"/>
          </a:p>
        </p:txBody>
      </p:sp>
      <p:sp>
        <p:nvSpPr>
          <p:cNvPr id="17" name="内容占位符 4">
            <a:extLst>
              <a:ext uri="{FF2B5EF4-FFF2-40B4-BE49-F238E27FC236}">
                <a16:creationId xmlns:a16="http://schemas.microsoft.com/office/drawing/2014/main" id="{D8BB628A-C43D-D0D3-1B32-A7E5068663D4}"/>
              </a:ext>
            </a:extLst>
          </p:cNvPr>
          <p:cNvSpPr txBox="1">
            <a:spLocks/>
          </p:cNvSpPr>
          <p:nvPr/>
        </p:nvSpPr>
        <p:spPr>
          <a:xfrm>
            <a:off x="585032" y="5698589"/>
            <a:ext cx="10896601" cy="758432"/>
          </a:xfrm>
          <a:prstGeom prst="rect">
            <a:avLst/>
          </a:prstGeom>
        </p:spPr>
        <p:txBody>
          <a:bodyPr vert="horz" lIns="91440" tIns="45720" rIns="91440" bIns="45720" rtlCol="0">
            <a:normAutofit fontScale="92500"/>
          </a:bodyPr>
          <a:lstStyle>
            <a:lvl1pPr marL="457200" indent="-457200" algn="l" defTabSz="914400" rtl="0" eaLnBrk="1" latinLnBrk="0" hangingPunct="1">
              <a:lnSpc>
                <a:spcPct val="90000"/>
              </a:lnSpc>
              <a:spcBef>
                <a:spcPts val="1000"/>
              </a:spcBef>
              <a:buFont typeface="Wingdings" panose="05000000000000000000" pitchFamily="2" charset="2"/>
              <a:buChar char="p"/>
              <a:defRPr sz="2800" kern="1200">
                <a:solidFill>
                  <a:schemeClr val="tx1"/>
                </a:solidFill>
                <a:latin typeface="Times New Roman" charset="0"/>
                <a:ea typeface="Times New Roman" charset="0"/>
                <a:cs typeface="Times New Roman" charset="0"/>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zh-CN" dirty="0"/>
              <a:t>During simulation, this chain is reversed to generate fast calorimeter responses.</a:t>
            </a:r>
            <a:endParaRPr lang="zh-CN" altLang="en-US" dirty="0"/>
          </a:p>
        </p:txBody>
      </p:sp>
    </p:spTree>
    <p:extLst>
      <p:ext uri="{BB962C8B-B14F-4D97-AF65-F5344CB8AC3E}">
        <p14:creationId xmlns:p14="http://schemas.microsoft.com/office/powerpoint/2010/main" val="243193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4FF2AE5-6FCA-4DDD-9212-0812DE86B178}"/>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F0B695A4-70C1-46E7-BD98-F7DF8C51FB09}"/>
              </a:ext>
            </a:extLst>
          </p:cNvPr>
          <p:cNvSpPr>
            <a:spLocks noGrp="1"/>
          </p:cNvSpPr>
          <p:nvPr>
            <p:ph type="ftr" sz="quarter" idx="11"/>
          </p:nvPr>
        </p:nvSpPr>
        <p:spPr/>
        <p:txBody>
          <a:bodyPr/>
          <a:lstStyle/>
          <a:p>
            <a:r>
              <a:rPr lang="en-US" altLang="zh-CN" dirty="0" err="1"/>
              <a:t>FastCaloGAN</a:t>
            </a:r>
            <a:endParaRPr lang="en-US" altLang="zh-CN" dirty="0"/>
          </a:p>
        </p:txBody>
      </p:sp>
      <p:sp>
        <p:nvSpPr>
          <p:cNvPr id="4" name="灯片编号占位符 3">
            <a:extLst>
              <a:ext uri="{FF2B5EF4-FFF2-40B4-BE49-F238E27FC236}">
                <a16:creationId xmlns:a16="http://schemas.microsoft.com/office/drawing/2014/main" id="{06A55467-AD4F-4287-BCFF-A9F0DF2859AA}"/>
              </a:ext>
            </a:extLst>
          </p:cNvPr>
          <p:cNvSpPr>
            <a:spLocks noGrp="1"/>
          </p:cNvSpPr>
          <p:nvPr>
            <p:ph type="sldNum" sz="quarter" idx="12"/>
          </p:nvPr>
        </p:nvSpPr>
        <p:spPr/>
        <p:txBody>
          <a:bodyPr/>
          <a:lstStyle/>
          <a:p>
            <a:fld id="{39CB87EF-BD7E-9140-8CAE-62DCF8310CF6}" type="slidenum">
              <a:rPr lang="en-US" altLang="zh-CN" smtClean="0"/>
              <a:pPr/>
              <a:t>8</a:t>
            </a:fld>
            <a:endParaRPr lang="en-US" altLang="zh-CN" dirty="0"/>
          </a:p>
        </p:txBody>
      </p:sp>
      <p:sp>
        <p:nvSpPr>
          <p:cNvPr id="5" name="内容占位符 4">
            <a:extLst>
              <a:ext uri="{FF2B5EF4-FFF2-40B4-BE49-F238E27FC236}">
                <a16:creationId xmlns:a16="http://schemas.microsoft.com/office/drawing/2014/main" id="{8FD99408-292C-4F3A-930B-F5B7227D1907}"/>
              </a:ext>
            </a:extLst>
          </p:cNvPr>
          <p:cNvSpPr>
            <a:spLocks noGrp="1"/>
          </p:cNvSpPr>
          <p:nvPr>
            <p:ph sz="quarter" idx="13"/>
          </p:nvPr>
        </p:nvSpPr>
        <p:spPr>
          <a:xfrm>
            <a:off x="388719" y="1483314"/>
            <a:ext cx="5080264" cy="4631391"/>
          </a:xfrm>
        </p:spPr>
        <p:txBody>
          <a:bodyPr>
            <a:normAutofit/>
          </a:bodyPr>
          <a:lstStyle/>
          <a:p>
            <a:pPr marL="0" indent="0">
              <a:buNone/>
            </a:pPr>
            <a:r>
              <a:rPr lang="en-US" altLang="zh-CN" sz="2000" dirty="0" err="1"/>
              <a:t>FastCaloGAN</a:t>
            </a:r>
            <a:r>
              <a:rPr lang="en-US" altLang="zh-CN" sz="2000" dirty="0"/>
              <a:t> is implemented as a conditional WGAN-GP. </a:t>
            </a:r>
          </a:p>
          <a:p>
            <a:pPr marL="0" indent="0">
              <a:buNone/>
            </a:pPr>
            <a:endParaRPr lang="en-US" altLang="zh-CN" sz="2000" dirty="0"/>
          </a:p>
          <a:p>
            <a:pPr marL="0" indent="0">
              <a:buNone/>
            </a:pPr>
            <a:r>
              <a:rPr lang="en-US" altLang="zh-CN" sz="2000" dirty="0"/>
              <a:t>The generator takes latent noise and the true particle momentum as input, and outputs the </a:t>
            </a:r>
            <a:r>
              <a:rPr lang="en-US" altLang="zh-CN" sz="2000" dirty="0" err="1"/>
              <a:t>voxelized</a:t>
            </a:r>
            <a:r>
              <a:rPr lang="en-US" altLang="zh-CN" sz="2000" dirty="0"/>
              <a:t> energy deposition in the calorimeter. The discriminator compares generated showers with Geant4 showers, so that the model learns the calorimeter response distribution directly.</a:t>
            </a:r>
            <a:endParaRPr lang="zh-CN" altLang="en-US" sz="2000" dirty="0"/>
          </a:p>
        </p:txBody>
      </p:sp>
      <p:sp>
        <p:nvSpPr>
          <p:cNvPr id="6" name="标题 5">
            <a:extLst>
              <a:ext uri="{FF2B5EF4-FFF2-40B4-BE49-F238E27FC236}">
                <a16:creationId xmlns:a16="http://schemas.microsoft.com/office/drawing/2014/main" id="{E77F1C56-4629-4892-A16B-D6500B8AD717}"/>
              </a:ext>
            </a:extLst>
          </p:cNvPr>
          <p:cNvSpPr>
            <a:spLocks noGrp="1"/>
          </p:cNvSpPr>
          <p:nvPr>
            <p:ph type="title"/>
          </p:nvPr>
        </p:nvSpPr>
        <p:spPr/>
        <p:txBody>
          <a:bodyPr>
            <a:normAutofit fontScale="90000"/>
          </a:bodyPr>
          <a:lstStyle/>
          <a:p>
            <a:r>
              <a:rPr lang="en-US" altLang="zh-CN" dirty="0" err="1"/>
              <a:t>FastCaloGAN</a:t>
            </a:r>
            <a:endParaRPr lang="en-US" altLang="zh-CN" dirty="0"/>
          </a:p>
        </p:txBody>
      </p:sp>
      <p:pic>
        <p:nvPicPr>
          <p:cNvPr id="9" name="图片 8">
            <a:extLst>
              <a:ext uri="{FF2B5EF4-FFF2-40B4-BE49-F238E27FC236}">
                <a16:creationId xmlns:a16="http://schemas.microsoft.com/office/drawing/2014/main" id="{39C01889-D7CC-1458-C6EB-116574877048}"/>
              </a:ext>
            </a:extLst>
          </p:cNvPr>
          <p:cNvPicPr>
            <a:picLocks noChangeAspect="1"/>
          </p:cNvPicPr>
          <p:nvPr/>
        </p:nvPicPr>
        <p:blipFill>
          <a:blip r:embed="rId2"/>
          <a:stretch>
            <a:fillRect/>
          </a:stretch>
        </p:blipFill>
        <p:spPr>
          <a:xfrm>
            <a:off x="5612031" y="1483314"/>
            <a:ext cx="6191250" cy="4048125"/>
          </a:xfrm>
          <a:prstGeom prst="rect">
            <a:avLst/>
          </a:prstGeom>
        </p:spPr>
      </p:pic>
    </p:spTree>
    <p:extLst>
      <p:ext uri="{BB962C8B-B14F-4D97-AF65-F5344CB8AC3E}">
        <p14:creationId xmlns:p14="http://schemas.microsoft.com/office/powerpoint/2010/main" val="302015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4FF2AE5-6FCA-4DDD-9212-0812DE86B178}"/>
              </a:ext>
            </a:extLst>
          </p:cNvPr>
          <p:cNvSpPr>
            <a:spLocks noGrp="1"/>
          </p:cNvSpPr>
          <p:nvPr>
            <p:ph type="dt" sz="half" idx="10"/>
          </p:nvPr>
        </p:nvSpPr>
        <p:spPr/>
        <p:txBody>
          <a:bodyPr/>
          <a:lstStyle/>
          <a:p>
            <a:fld id="{A53AE944-49D0-4AE5-AAA9-405F2D902A30}" type="datetime1">
              <a:rPr lang="zh-CN" altLang="en-US" smtClean="0"/>
              <a:t>2026/6/17</a:t>
            </a:fld>
            <a:endParaRPr lang="en-US" altLang="zh-CN" dirty="0"/>
          </a:p>
        </p:txBody>
      </p:sp>
      <p:sp>
        <p:nvSpPr>
          <p:cNvPr id="3" name="页脚占位符 2">
            <a:extLst>
              <a:ext uri="{FF2B5EF4-FFF2-40B4-BE49-F238E27FC236}">
                <a16:creationId xmlns:a16="http://schemas.microsoft.com/office/drawing/2014/main" id="{F0B695A4-70C1-46E7-BD98-F7DF8C51FB09}"/>
              </a:ext>
            </a:extLst>
          </p:cNvPr>
          <p:cNvSpPr>
            <a:spLocks noGrp="1"/>
          </p:cNvSpPr>
          <p:nvPr>
            <p:ph type="ftr" sz="quarter" idx="11"/>
          </p:nvPr>
        </p:nvSpPr>
        <p:spPr/>
        <p:txBody>
          <a:bodyPr/>
          <a:lstStyle/>
          <a:p>
            <a:r>
              <a:rPr lang="en-US" altLang="zh-CN" dirty="0" err="1"/>
              <a:t>FastCaloGAN</a:t>
            </a:r>
            <a:endParaRPr lang="en-US" altLang="zh-CN" dirty="0"/>
          </a:p>
        </p:txBody>
      </p:sp>
      <p:sp>
        <p:nvSpPr>
          <p:cNvPr id="4" name="灯片编号占位符 3">
            <a:extLst>
              <a:ext uri="{FF2B5EF4-FFF2-40B4-BE49-F238E27FC236}">
                <a16:creationId xmlns:a16="http://schemas.microsoft.com/office/drawing/2014/main" id="{06A55467-AD4F-4287-BCFF-A9F0DF2859AA}"/>
              </a:ext>
            </a:extLst>
          </p:cNvPr>
          <p:cNvSpPr>
            <a:spLocks noGrp="1"/>
          </p:cNvSpPr>
          <p:nvPr>
            <p:ph type="sldNum" sz="quarter" idx="12"/>
          </p:nvPr>
        </p:nvSpPr>
        <p:spPr/>
        <p:txBody>
          <a:bodyPr/>
          <a:lstStyle/>
          <a:p>
            <a:fld id="{39CB87EF-BD7E-9140-8CAE-62DCF8310CF6}" type="slidenum">
              <a:rPr lang="en-US" altLang="zh-CN" smtClean="0"/>
              <a:pPr/>
              <a:t>9</a:t>
            </a:fld>
            <a:endParaRPr lang="en-US" altLang="zh-CN" dirty="0"/>
          </a:p>
        </p:txBody>
      </p:sp>
      <p:sp>
        <p:nvSpPr>
          <p:cNvPr id="5" name="内容占位符 4">
            <a:extLst>
              <a:ext uri="{FF2B5EF4-FFF2-40B4-BE49-F238E27FC236}">
                <a16:creationId xmlns:a16="http://schemas.microsoft.com/office/drawing/2014/main" id="{8FD99408-292C-4F3A-930B-F5B7227D1907}"/>
              </a:ext>
            </a:extLst>
          </p:cNvPr>
          <p:cNvSpPr>
            <a:spLocks noGrp="1"/>
          </p:cNvSpPr>
          <p:nvPr>
            <p:ph sz="quarter" idx="13"/>
          </p:nvPr>
        </p:nvSpPr>
        <p:spPr>
          <a:xfrm>
            <a:off x="388719" y="3528391"/>
            <a:ext cx="10961768" cy="2586314"/>
          </a:xfrm>
        </p:spPr>
        <p:txBody>
          <a:bodyPr>
            <a:normAutofit/>
          </a:bodyPr>
          <a:lstStyle/>
          <a:p>
            <a:pPr marL="0" indent="0">
              <a:buNone/>
            </a:pPr>
            <a:r>
              <a:rPr lang="en-US" altLang="zh-CN" dirty="0"/>
              <a:t> - Split the calorimeter into 100 eta slices</a:t>
            </a:r>
          </a:p>
          <a:p>
            <a:pPr marL="0" indent="0">
              <a:buNone/>
            </a:pPr>
            <a:r>
              <a:rPr lang="en-US" altLang="zh-CN" dirty="0"/>
              <a:t> - Train separate GANs for photons, electrons and </a:t>
            </a:r>
            <a:r>
              <a:rPr lang="en-US" altLang="zh-CN" dirty="0" err="1"/>
              <a:t>pions</a:t>
            </a:r>
            <a:endParaRPr lang="en-US" altLang="zh-CN" dirty="0"/>
          </a:p>
          <a:p>
            <a:pPr marL="0" indent="0">
              <a:buNone/>
            </a:pPr>
            <a:r>
              <a:rPr lang="en-US" altLang="zh-CN" dirty="0"/>
              <a:t> - Convert Geant4 hits into </a:t>
            </a:r>
            <a:r>
              <a:rPr lang="en-US" altLang="zh-CN" dirty="0" err="1"/>
              <a:t>voxelized</a:t>
            </a:r>
            <a:r>
              <a:rPr lang="en-US" altLang="zh-CN" dirty="0"/>
              <a:t> showers</a:t>
            </a:r>
          </a:p>
          <a:p>
            <a:pPr marL="0" indent="0">
              <a:buNone/>
            </a:pPr>
            <a:r>
              <a:rPr lang="en-US" altLang="zh-CN" dirty="0"/>
              <a:t> - Optimize the representation for particle type and detector region</a:t>
            </a:r>
          </a:p>
          <a:p>
            <a:pPr marL="0" indent="0">
              <a:buNone/>
            </a:pPr>
            <a:r>
              <a:rPr lang="en-US" altLang="zh-CN" dirty="0"/>
              <a:t> - Reduce sparsity while preserving the main shower structure</a:t>
            </a:r>
            <a:endParaRPr lang="zh-CN" altLang="en-US" dirty="0"/>
          </a:p>
        </p:txBody>
      </p:sp>
      <p:sp>
        <p:nvSpPr>
          <p:cNvPr id="6" name="标题 5">
            <a:extLst>
              <a:ext uri="{FF2B5EF4-FFF2-40B4-BE49-F238E27FC236}">
                <a16:creationId xmlns:a16="http://schemas.microsoft.com/office/drawing/2014/main" id="{E77F1C56-4629-4892-A16B-D6500B8AD717}"/>
              </a:ext>
            </a:extLst>
          </p:cNvPr>
          <p:cNvSpPr>
            <a:spLocks noGrp="1"/>
          </p:cNvSpPr>
          <p:nvPr>
            <p:ph type="title"/>
          </p:nvPr>
        </p:nvSpPr>
        <p:spPr/>
        <p:txBody>
          <a:bodyPr>
            <a:normAutofit fontScale="90000"/>
          </a:bodyPr>
          <a:lstStyle/>
          <a:p>
            <a:r>
              <a:rPr lang="en-US" altLang="zh-CN" dirty="0" err="1"/>
              <a:t>FastCaloGAN</a:t>
            </a:r>
            <a:endParaRPr lang="en-US" altLang="zh-CN" dirty="0"/>
          </a:p>
        </p:txBody>
      </p:sp>
      <p:pic>
        <p:nvPicPr>
          <p:cNvPr id="8" name="图片 7">
            <a:extLst>
              <a:ext uri="{FF2B5EF4-FFF2-40B4-BE49-F238E27FC236}">
                <a16:creationId xmlns:a16="http://schemas.microsoft.com/office/drawing/2014/main" id="{69869B76-0D25-F2DE-2DA7-9F6C9AAEEDE9}"/>
              </a:ext>
            </a:extLst>
          </p:cNvPr>
          <p:cNvPicPr>
            <a:picLocks noChangeAspect="1"/>
          </p:cNvPicPr>
          <p:nvPr/>
        </p:nvPicPr>
        <p:blipFill>
          <a:blip r:embed="rId2"/>
          <a:stretch>
            <a:fillRect/>
          </a:stretch>
        </p:blipFill>
        <p:spPr>
          <a:xfrm>
            <a:off x="1934403" y="1314450"/>
            <a:ext cx="7905750" cy="2114550"/>
          </a:xfrm>
          <a:prstGeom prst="rect">
            <a:avLst/>
          </a:prstGeom>
        </p:spPr>
      </p:pic>
    </p:spTree>
    <p:extLst>
      <p:ext uri="{BB962C8B-B14F-4D97-AF65-F5344CB8AC3E}">
        <p14:creationId xmlns:p14="http://schemas.microsoft.com/office/powerpoint/2010/main" val="2269296844"/>
      </p:ext>
    </p:extLst>
  </p:cSld>
  <p:clrMapOvr>
    <a:masterClrMapping/>
  </p:clrMapOvr>
</p:sld>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Calibri Light"/>
        <a:ea typeface="等线 Light"/>
        <a:cs typeface=""/>
      </a:majorFont>
      <a:minorFont>
        <a:latin typeface="Times New Roman"/>
        <a:ea typeface="等线"/>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baseline="0"/>
        </a:defPPr>
      </a:lstStyle>
    </a:txDef>
  </a:objectDefaults>
  <a:extraClrSchemeLst/>
  <a:extLst>
    <a:ext uri="{05A4C25C-085E-4340-85A3-A5531E510DB2}">
      <thm15:themeFamily xmlns:thm15="http://schemas.microsoft.com/office/thememl/2012/main" name="演示文稿2" id="{2383F2F5-8ECF-FE47-ACC8-E6B50B03DC7F}" vid="{F9DD8A5B-2612-4542-9579-A15E82BE79E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94429</TotalTime>
  <Words>1075</Words>
  <Application>Microsoft Office PowerPoint</Application>
  <PresentationFormat>宽屏</PresentationFormat>
  <Paragraphs>113</Paragraphs>
  <Slides>17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等线</vt:lpstr>
      <vt:lpstr>苹方-简</vt:lpstr>
      <vt:lpstr>Arial</vt:lpstr>
      <vt:lpstr>Calibri Light</vt:lpstr>
      <vt:lpstr>Times New Roman</vt:lpstr>
      <vt:lpstr>Wingdings</vt:lpstr>
      <vt:lpstr>默认设计模板</vt:lpstr>
      <vt:lpstr>From Geant4 to FastCaloGAN: Fast Simulation in HEP</vt:lpstr>
      <vt:lpstr>Content</vt:lpstr>
      <vt:lpstr>ATLAS</vt:lpstr>
      <vt:lpstr>Geant4</vt:lpstr>
      <vt:lpstr>Geant4</vt:lpstr>
      <vt:lpstr>Fast Simulation</vt:lpstr>
      <vt:lpstr>FastCaloSim V2 parameterizes longitudinal shower development in three steps:</vt:lpstr>
      <vt:lpstr>FastCaloGAN</vt:lpstr>
      <vt:lpstr>FastCaloGAN</vt:lpstr>
      <vt:lpstr>FastCaloGAN</vt:lpstr>
      <vt:lpstr>FastCaloGAN</vt:lpstr>
      <vt:lpstr>FastCaloGAN</vt:lpstr>
      <vt:lpstr>Comparison</vt:lpstr>
      <vt:lpstr>Comparison</vt:lpstr>
      <vt:lpstr>Summary</vt:lpstr>
      <vt:lpstr>References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周洋洋</dc:creator>
  <cp:lastModifiedBy>家齐 杨</cp:lastModifiedBy>
  <cp:revision>518</cp:revision>
  <dcterms:created xsi:type="dcterms:W3CDTF">2022-03-12T08:41:05Z</dcterms:created>
  <dcterms:modified xsi:type="dcterms:W3CDTF">2026-06-17T04:49:43Z</dcterms:modified>
</cp:coreProperties>
</file>