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7" r:id="rId3"/>
    <p:sldId id="260" r:id="rId5"/>
    <p:sldId id="266" r:id="rId6"/>
    <p:sldId id="262" r:id="rId7"/>
    <p:sldId id="263" r:id="rId8"/>
    <p:sldId id="264" r:id="rId9"/>
    <p:sldId id="265" r:id="rId10"/>
    <p:sldId id="267" r:id="rId11"/>
    <p:sldId id="272" r:id="rId12"/>
    <p:sldId id="269" r:id="rId13"/>
    <p:sldId id="270" r:id="rId14"/>
    <p:sldId id="273" r:id="rId15"/>
    <p:sldId id="274" r:id="rId16"/>
    <p:sldId id="275" r:id="rId17"/>
    <p:sldId id="276" r:id="rId18"/>
    <p:sldId id="277" r:id="rId19"/>
    <p:sldId id="278" r:id="rId20"/>
    <p:sldId id="271" r:id="rId21"/>
    <p:sldId id="261" r:id="rId22"/>
  </p:sldIdLst>
  <p:sldSz cx="12192000" cy="6858000"/>
  <p:notesSz cx="6858000" cy="9144000"/>
  <p:embeddedFontLst>
    <p:embeddedFont>
      <p:font typeface="MiSans Heavy" panose="00000A00000000000000" charset="-122"/>
      <p:bold r:id="rId26"/>
    </p:embeddedFont>
    <p:embeddedFont>
      <p:font typeface="Cambria Math" panose="02040503050406030204" charset="0"/>
      <p:regular r:id="rId27"/>
    </p:embeddedFont>
    <p:embeddedFont>
      <p:font typeface="MiSans Light" panose="00000400000000000000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FBA69-B7CC-4FB5-995C-F38E4AC542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1.jpeg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image" Target="../media/image1.jpeg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1.jpe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1.jpe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ags" Target="../tags/tag22.xml"/><Relationship Id="rId3" Type="http://schemas.openxmlformats.org/officeDocument/2006/relationships/image" Target="../media/image1.jpeg"/><Relationship Id="rId2" Type="http://schemas.openxmlformats.org/officeDocument/2006/relationships/tags" Target="../tags/tag21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image" Target="../media/image1.jpeg"/><Relationship Id="rId2" Type="http://schemas.openxmlformats.org/officeDocument/2006/relationships/tags" Target="../tags/tag29.xml"/><Relationship Id="rId10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1.jpeg"/><Relationship Id="rId2" Type="http://schemas.openxmlformats.org/officeDocument/2006/relationships/tags" Target="../tags/tag3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image" Target="../media/image1.jpeg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image" Target="../media/image1.jpeg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image" Target="../media/image1.jpeg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CG41N1410470348" descr="雪地上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04875" y="3999865"/>
            <a:ext cx="2019300" cy="4838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400" b="1" i="0" u="none" strike="noStrike" kern="1200" cap="none" spc="0" normalizeH="0" baseline="0" noProof="1" dirty="0">
                <a:solidFill>
                  <a:srgbClr val="FFFFFF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5"/>
            </p:custDataLst>
          </p:nvPr>
        </p:nvSpPr>
        <p:spPr>
          <a:xfrm>
            <a:off x="904875" y="2458720"/>
            <a:ext cx="7571105" cy="118999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7" name="正文"/>
          <p:cNvSpPr txBox="1"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904875" y="1689735"/>
            <a:ext cx="7571105" cy="63817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24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 err="1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695960" y="1301750"/>
            <a:ext cx="10799088" cy="405553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Heavy" panose="00000A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869315" y="523875"/>
            <a:ext cx="10626090" cy="583565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99770" y="6356350"/>
            <a:ext cx="288163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886075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CG41N1410470348" descr="雪地上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4"/>
            </p:custDataLst>
          </p:nvPr>
        </p:nvSpPr>
        <p:spPr>
          <a:xfrm>
            <a:off x="904875" y="1714500"/>
            <a:ext cx="7571105" cy="19342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7" name="署名"/>
          <p:cNvSpPr txBox="1"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904875" y="3999865"/>
            <a:ext cx="2019300" cy="4838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/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400" b="1" i="0" u="none" strike="noStrike" kern="1200" cap="none" spc="0" normalizeH="0" baseline="0" noProof="1" dirty="0">
                <a:solidFill>
                  <a:srgbClr val="FFFFFF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-图片 4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A-正文"/>
          <p:cNvSpPr txBox="1">
            <a:spLocks noGrp="1"/>
          </p:cNvSpPr>
          <p:nvPr>
            <p:ph idx="3"/>
            <p:custDataLst>
              <p:tags r:id="rId4"/>
            </p:custDataLst>
          </p:nvPr>
        </p:nvSpPr>
        <p:spPr>
          <a:xfrm>
            <a:off x="695325" y="1245235"/>
            <a:ext cx="10800715" cy="493077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Heavy" panose="00000A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8" name="PA-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869315" y="523875"/>
            <a:ext cx="10626090" cy="583565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0" normalizeH="0" baseline="0" noProof="1" dirty="0">
                <a:solidFill>
                  <a:schemeClr val="accent1"/>
                </a:solidFill>
                <a:latin typeface="+mj-lt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7" name="PA-矩形 1"/>
          <p:cNvSpPr/>
          <p:nvPr userDrawn="1">
            <p:custDataLst>
              <p:tags r:id="rId6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99135" y="6356350"/>
            <a:ext cx="2882265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880995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雪地上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4"/>
            </p:custDataLst>
          </p:nvPr>
        </p:nvSpPr>
        <p:spPr>
          <a:xfrm>
            <a:off x="798830" y="523875"/>
            <a:ext cx="1866265" cy="342900"/>
          </a:xfrm>
          <a:prstGeom prst="rect">
            <a:avLst/>
          </a:prstGeom>
          <a:noFill/>
        </p:spPr>
        <p:txBody>
          <a:bodyPr vert="horz" wrap="square" lIns="10795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18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 err="1">
                <a:sym typeface="+mn-ea"/>
              </a:rPr>
              <a:t>单击编辑副标题</a:t>
            </a:r>
            <a:endParaRPr dirty="0"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5"/>
            </p:custDataLst>
          </p:nvPr>
        </p:nvSpPr>
        <p:spPr>
          <a:xfrm>
            <a:off x="798830" y="866775"/>
            <a:ext cx="1866265" cy="10598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Heavy" panose="00000A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雪地上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8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图形 5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08915" y="6143342"/>
            <a:ext cx="187891" cy="187891"/>
          </a:xfrm>
          <a:prstGeom prst="rect">
            <a:avLst/>
          </a:prstGeom>
        </p:spPr>
      </p:pic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>
            <a:off x="857760" y="4520059"/>
            <a:ext cx="57690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节编号"/>
          <p:cNvSpPr txBox="1">
            <a:spLocks noGrp="1"/>
          </p:cNvSpPr>
          <p:nvPr>
            <p:ph type="body" idx="2" hasCustomPrompt="1"/>
            <p:custDataLst>
              <p:tags r:id="rId8"/>
            </p:custDataLst>
          </p:nvPr>
        </p:nvSpPr>
        <p:spPr>
          <a:xfrm>
            <a:off x="857885" y="1802130"/>
            <a:ext cx="6318885" cy="52197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3200" b="1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 err="1">
                <a:sym typeface="+mn-ea"/>
              </a:rPr>
              <a:t>编辑节编号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9"/>
            </p:custDataLst>
          </p:nvPr>
        </p:nvSpPr>
        <p:spPr>
          <a:xfrm>
            <a:off x="857250" y="2505075"/>
            <a:ext cx="6318885" cy="157289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标题"/>
          <p:cNvSpPr txBox="1">
            <a:spLocks noGrp="1"/>
          </p:cNvSpPr>
          <p:nvPr>
            <p:ph type="title" idx="4"/>
            <p:custDataLst>
              <p:tags r:id="rId4"/>
            </p:custDataLst>
          </p:nvPr>
        </p:nvSpPr>
        <p:spPr>
          <a:xfrm>
            <a:off x="869315" y="523875"/>
            <a:ext cx="10626090" cy="583565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9" name="正文"/>
          <p:cNvSpPr txBox="1">
            <a:spLocks noGrp="1"/>
          </p:cNvSpPr>
          <p:nvPr>
            <p:ph idx="2"/>
            <p:custDataLst>
              <p:tags r:id="rId6"/>
            </p:custDataLst>
          </p:nvPr>
        </p:nvSpPr>
        <p:spPr>
          <a:xfrm>
            <a:off x="6400800" y="1244600"/>
            <a:ext cx="5095240" cy="493204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95325" y="1244600"/>
            <a:ext cx="5090160" cy="493204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87070" y="6356350"/>
            <a:ext cx="289433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88544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标题"/>
          <p:cNvSpPr txBox="1">
            <a:spLocks noGrp="1"/>
          </p:cNvSpPr>
          <p:nvPr>
            <p:ph type="title" idx="6"/>
            <p:custDataLst>
              <p:tags r:id="rId4"/>
            </p:custDataLst>
          </p:nvPr>
        </p:nvSpPr>
        <p:spPr>
          <a:xfrm>
            <a:off x="6235065" y="1243330"/>
            <a:ext cx="5260975" cy="4749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Heavy" panose="00000A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96595" y="1244600"/>
            <a:ext cx="5253990" cy="4749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Heavy" panose="00000A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3" name="标题"/>
          <p:cNvSpPr txBox="1">
            <a:spLocks noGrp="1"/>
          </p:cNvSpPr>
          <p:nvPr>
            <p:ph type="title" idx="4"/>
            <p:custDataLst>
              <p:tags r:id="rId6"/>
            </p:custDataLst>
          </p:nvPr>
        </p:nvSpPr>
        <p:spPr>
          <a:xfrm>
            <a:off x="869315" y="523875"/>
            <a:ext cx="10626090" cy="583565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1" name="正文"/>
          <p:cNvSpPr txBox="1">
            <a:spLocks noGrp="1"/>
          </p:cNvSpPr>
          <p:nvPr>
            <p:ph idx="2"/>
            <p:custDataLst>
              <p:tags r:id="rId8"/>
            </p:custDataLst>
          </p:nvPr>
        </p:nvSpPr>
        <p:spPr>
          <a:xfrm>
            <a:off x="6235065" y="1719580"/>
            <a:ext cx="5260975" cy="44564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96595" y="1719580"/>
            <a:ext cx="5253990" cy="44564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86435" y="6356350"/>
            <a:ext cx="2894965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88544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869315" y="523875"/>
            <a:ext cx="10626090" cy="583565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1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+mn-cs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99135" y="6356350"/>
            <a:ext cx="2882265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886075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雪地上&#10;&#10;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正文"/>
          <p:cNvSpPr txBox="1"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95960" y="6356350"/>
            <a:ext cx="288544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88544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8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81.xml"/><Relationship Id="rId18" Type="http://schemas.openxmlformats.org/officeDocument/2006/relationships/tags" Target="../tags/tag80.xml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image" Target="../media/image1.jpeg"/><Relationship Id="rId12" Type="http://schemas.openxmlformats.org/officeDocument/2006/relationships/tags" Target="../tags/tag7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雪地上&#10;&#10;中度可信度描述已自动生成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17468" r="838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>
            <p:custDataLst>
              <p:tags r:id="rId14"/>
            </p:custDataLst>
          </p:nvPr>
        </p:nvSpPr>
        <p:spPr>
          <a:xfrm>
            <a:off x="578485" y="599440"/>
            <a:ext cx="108000" cy="432000"/>
          </a:xfrm>
          <a:prstGeom prst="rect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</a:pPr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/>
          <a:p>
            <a:pPr marL="0" marR="0" lvl="0" fontAlgn="auto">
              <a:lnSpc>
                <a:spcPct val="10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1" i="0" u="none" strike="noStrike" kern="1200" cap="none" spc="0" normalizeH="0" baseline="0" dirty="0" smtClean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noProof="1" dirty="0" smtClean="0">
          <a:ln>
            <a:noFill/>
            <a:prstDash val="sysDot"/>
          </a:ln>
          <a:solidFill>
            <a:schemeClr val="tx1">
              <a:lumMod val="75000"/>
              <a:lumOff val="25000"/>
            </a:schemeClr>
          </a:solidFill>
          <a:uFillTx/>
          <a:latin typeface="+mn-ea"/>
          <a:ea typeface="+mn-ea"/>
          <a:cs typeface="+mn-cs"/>
          <a:sym typeface="+mn-ea"/>
        </a:defRPr>
      </a:lvl1pPr>
      <a:lvl2pPr marL="6858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12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0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6.png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9.pn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20.png"/><Relationship Id="rId1" Type="http://schemas.openxmlformats.org/officeDocument/2006/relationships/tags" Target="../tags/tag115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1.png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2.png"/><Relationship Id="rId1" Type="http://schemas.openxmlformats.org/officeDocument/2006/relationships/tags" Target="../tags/tag12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3.png"/><Relationship Id="rId1" Type="http://schemas.openxmlformats.org/officeDocument/2006/relationships/tags" Target="../tags/tag12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image" Target="../media/image4.png"/><Relationship Id="rId1" Type="http://schemas.openxmlformats.org/officeDocument/2006/relationships/tags" Target="../tags/tag8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5.xml"/><Relationship Id="rId2" Type="http://schemas.openxmlformats.org/officeDocument/2006/relationships/image" Target="../media/image6.png"/><Relationship Id="rId1" Type="http://schemas.openxmlformats.org/officeDocument/2006/relationships/tags" Target="../tags/tag9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7.xml"/><Relationship Id="rId2" Type="http://schemas.openxmlformats.org/officeDocument/2006/relationships/image" Target="../media/image7.png"/><Relationship Id="rId1" Type="http://schemas.openxmlformats.org/officeDocument/2006/relationships/tags" Target="../tags/tag9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9.xml"/><Relationship Id="rId2" Type="http://schemas.openxmlformats.org/officeDocument/2006/relationships/image" Target="../media/image8.png"/><Relationship Id="rId1" Type="http://schemas.openxmlformats.org/officeDocument/2006/relationships/tags" Target="../tags/tag9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" Type="http://schemas.openxmlformats.org/officeDocument/2006/relationships/tags" Target="../tags/tag10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3.xml"/><Relationship Id="rId2" Type="http://schemas.openxmlformats.org/officeDocument/2006/relationships/image" Target="../media/image10.png"/><Relationship Id="rId1" Type="http://schemas.openxmlformats.org/officeDocument/2006/relationships/tags" Target="../tags/tag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3"/>
            <p:custDataLst>
              <p:tags r:id="rId1"/>
            </p:custDataLst>
          </p:nvPr>
        </p:nvSpPr>
        <p:spPr>
          <a:xfrm>
            <a:off x="1566545" y="3609975"/>
            <a:ext cx="2599690" cy="774700"/>
          </a:xfrm>
        </p:spPr>
        <p:txBody>
          <a:bodyPr>
            <a:normAutofit/>
          </a:bodyPr>
          <a:lstStyle/>
          <a:p>
            <a:r>
              <a:rPr lang="zh-CN" altLang="en-US"/>
              <a:t>汇报人：马博</a:t>
            </a:r>
            <a:r>
              <a:rPr lang="en-US" altLang="zh-CN"/>
              <a:t> </a:t>
            </a:r>
            <a:r>
              <a:t>胡涌泉</a:t>
            </a:r>
            <a:r>
              <a:rPr lang="en-US" altLang="zh-CN"/>
              <a:t> </a:t>
            </a:r>
            <a:r>
              <a:t>聂雨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 idx="2"/>
            <p:custDataLst>
              <p:tags r:id="rId2"/>
            </p:custDataLst>
          </p:nvPr>
        </p:nvSpPr>
        <p:spPr>
          <a:xfrm>
            <a:off x="1386840" y="1506855"/>
            <a:ext cx="9660255" cy="2773045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Performance of the LHCb muon detector in Run 3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Calibration (Time &amp; Space)</a:t>
            </a:r>
            <a:endParaRPr lang="zh-CN" altLang="en-US"/>
          </a:p>
        </p:txBody>
      </p:sp>
      <p:pic>
        <p:nvPicPr>
          <p:cNvPr id="4" name="图片 3" descr="1a99b352dae2a3f3f6adf08c33b3233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" y="1261745"/>
            <a:ext cx="7429500" cy="42005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7636510" y="1687830"/>
                <a:ext cx="4344670" cy="4529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/>
                  <a:t>空间分辨率</a:t>
                </a:r>
                <a:r>
                  <a:rPr lang="en-US" altLang="zh-CN"/>
                  <a:t>= Pad</a:t>
                </a:r>
                <a:r>
                  <a:rPr lang="zh-CN" altLang="en-US"/>
                  <a:t>尺寸</a:t>
                </a:r>
                <a:r>
                  <a:rPr lang="en-US" altLang="zh-CN"/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12</m:t>
                        </m:r>
                      </m:e>
                    </m:rad>
                  </m:oMath>
                </a14:m>
                <a:endParaRPr lang="zh-CN" altLang="en-US"/>
              </a:p>
              <a:p>
                <a:r>
                  <a:rPr lang="en-US" altLang="zh-CN"/>
                  <a:t>​Pad</a:t>
                </a:r>
                <a:r>
                  <a:rPr lang="zh-CN" altLang="en-US"/>
                  <a:t>尺寸：这是指探测器读出单元（物理</a:t>
                </a:r>
                <a:r>
                  <a:rPr lang="en-US" altLang="zh-CN"/>
                  <a:t>Pad</a:t>
                </a:r>
                <a:r>
                  <a:rPr lang="zh-CN" altLang="en-US"/>
                  <a:t>）的宽度。当粒子击中一个</a:t>
                </a:r>
                <a:r>
                  <a:rPr lang="en-US" altLang="zh-CN"/>
                  <a:t>Pad</a:t>
                </a:r>
                <a:r>
                  <a:rPr lang="zh-CN" altLang="en-US"/>
                  <a:t>时，我们只能知道它落在了这个</a:t>
                </a:r>
                <a:r>
                  <a:rPr lang="en-US" altLang="zh-CN"/>
                  <a:t>Pad</a:t>
                </a:r>
                <a:r>
                  <a:rPr lang="zh-CN" altLang="en-US"/>
                  <a:t>的范围内，而不知道具体在里面的哪个精确位置。</a:t>
                </a:r>
                <a:endParaRPr lang="zh-CN" altLang="en-US"/>
              </a:p>
              <a:p>
                <a:r>
                  <a:rPr lang="zh-CN" altLang="en-US" b="1"/>
                  <a:t>红</a:t>
                </a:r>
                <a:r>
                  <a:rPr lang="en-US" altLang="zh-CN" b="1"/>
                  <a:t>/</a:t>
                </a:r>
                <a:r>
                  <a:rPr lang="zh-CN" altLang="en-US" b="1"/>
                  <a:t>蓝点（空间分辨率）</a:t>
                </a:r>
                <a:r>
                  <a:rPr lang="zh-CN" altLang="en-US"/>
                  <a:t>：这是探测器本身的</a:t>
                </a:r>
                <a:r>
                  <a:rPr lang="en-US" altLang="zh-CN"/>
                  <a:t>“</a:t>
                </a:r>
                <a:r>
                  <a:rPr lang="zh-CN" altLang="en-US"/>
                  <a:t>硬件限制</a:t>
                </a:r>
                <a:r>
                  <a:rPr lang="en-US" altLang="zh-CN"/>
                  <a:t>”</a:t>
                </a:r>
                <a:r>
                  <a:rPr lang="zh-CN" altLang="en-US"/>
                  <a:t>。它主要由读出条的宽度（即</a:t>
                </a:r>
                <a:r>
                  <a:rPr lang="en-US" altLang="zh-CN"/>
                  <a:t>pad</a:t>
                </a:r>
                <a:r>
                  <a:rPr lang="zh-CN" altLang="en-US"/>
                  <a:t>尺寸）决定，</a:t>
                </a:r>
                <a:r>
                  <a:rPr lang="en-US" altLang="zh-CN"/>
                  <a:t>R1</a:t>
                </a:r>
                <a:r>
                  <a:rPr lang="zh-CN" altLang="en-US"/>
                  <a:t>区域最精细，</a:t>
                </a:r>
                <a:r>
                  <a:rPr lang="en-US" altLang="zh-CN"/>
                  <a:t>R4</a:t>
                </a:r>
                <a:r>
                  <a:rPr lang="zh-CN" altLang="en-US"/>
                  <a:t>最粗糙，所以分辨率从内到外逐渐变差。</a:t>
                </a:r>
                <a:endParaRPr lang="zh-CN" altLang="en-US"/>
              </a:p>
              <a:p>
                <a:endParaRPr lang="en-US" altLang="zh-CN"/>
              </a:p>
              <a:p>
                <a:r>
                  <a:rPr lang="zh-CN" altLang="en-US" b="1"/>
                  <a:t>洋红线（多次散射</a:t>
                </a:r>
                <a:r>
                  <a:rPr lang="zh-CN" altLang="en-US"/>
                  <a:t>）：这是物理过程带来的</a:t>
                </a:r>
                <a:r>
                  <a:rPr lang="en-US" altLang="zh-CN"/>
                  <a:t>“</a:t>
                </a:r>
                <a:r>
                  <a:rPr lang="zh-CN" altLang="en-US"/>
                  <a:t>原理性限制</a:t>
                </a:r>
                <a:r>
                  <a:rPr lang="en-US" altLang="zh-CN"/>
                  <a:t>”</a:t>
                </a:r>
                <a:r>
                  <a:rPr lang="zh-CN" altLang="en-US"/>
                  <a:t>。</a:t>
                </a:r>
                <a:r>
                  <a:rPr lang="en-US" altLang="zh-CN"/>
                  <a:t>μ</a:t>
                </a:r>
                <a:r>
                  <a:rPr lang="zh-CN" altLang="en-US"/>
                  <a:t>子穿越物质时会发生微小偏转，导致其实际到达位置与直线外推的位置有偏差。这限制了探测器能</a:t>
                </a:r>
                <a:r>
                  <a:rPr lang="en-US" altLang="zh-CN"/>
                  <a:t>“</a:t>
                </a:r>
                <a:r>
                  <a:rPr lang="zh-CN" altLang="en-US"/>
                  <a:t>看清</a:t>
                </a:r>
                <a:r>
                  <a:rPr lang="en-US" altLang="zh-CN"/>
                  <a:t>”</a:t>
                </a:r>
                <a:r>
                  <a:rPr lang="zh-CN" altLang="en-US"/>
                  <a:t>的极限。</a:t>
                </a:r>
                <a:endParaRPr lang="zh-CN" altLang="en-US"/>
              </a:p>
              <a:p>
                <a:endParaRPr lang="zh-CN" altLang="en-US"/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510" y="1687830"/>
                <a:ext cx="4344670" cy="4529455"/>
              </a:xfrm>
              <a:prstGeom prst="rect">
                <a:avLst/>
              </a:prstGeom>
              <a:blipFill rotWithShape="1">
                <a:blip r:embed="rId3"/>
                <a:stretch>
                  <a:fillRect r="-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Testing (Performance Measurement)</a:t>
            </a:r>
            <a:endParaRPr lang="en-US" altLang="zh-CN"/>
          </a:p>
        </p:txBody>
      </p:sp>
      <p:pic>
        <p:nvPicPr>
          <p:cNvPr id="4" name="图片 3" descr="e09f7f9ca2ee27b55c0c231c8818b6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" y="1711960"/>
            <a:ext cx="6286500" cy="31623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69315" y="506857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Side view diagram of four stations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39865" y="198374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Standard Methods for Measuring Efficiency</a:t>
            </a:r>
            <a:endParaRPr lang="zh-CN" altLang="en-US"/>
          </a:p>
        </p:txBody>
      </p:sp>
      <p:pic>
        <p:nvPicPr>
          <p:cNvPr id="6" name="图片 5" descr="b0e57d3d37a4d8551cd7fe0f1c77af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435" y="2914650"/>
            <a:ext cx="3819525" cy="514350"/>
          </a:xfrm>
          <a:prstGeom prst="rect">
            <a:avLst/>
          </a:prstGeom>
        </p:spPr>
      </p:pic>
      <p:pic>
        <p:nvPicPr>
          <p:cNvPr id="7" name="图片 6" descr="1ca99e1952b7efc36b294b542ab32de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315" y="3669030"/>
            <a:ext cx="3514725" cy="742950"/>
          </a:xfrm>
          <a:prstGeom prst="rect">
            <a:avLst/>
          </a:prstGeom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Testing (Performance Measurement)</a:t>
            </a:r>
            <a:endParaRPr lang="zh-CN" altLang="en-US"/>
          </a:p>
        </p:txBody>
      </p:sp>
      <p:pic>
        <p:nvPicPr>
          <p:cNvPr id="4" name="图片 3" descr="a19ccd7f3382eb276e97359b287a74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5" y="1227455"/>
            <a:ext cx="7343775" cy="4114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31785" y="1894840"/>
            <a:ext cx="3617595" cy="2098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/>
              <a:t>The four areas (R1-R4) of each station (M2-M5) are all operating at nearly 100% efficiency.</a:t>
            </a:r>
            <a:endParaRPr lang="en-US" altLang="zh-CN"/>
          </a:p>
          <a:p>
            <a:r>
              <a:rPr lang="en-US" altLang="zh-CN" b="1"/>
              <a:t>All areas have an efficiency of over 99%, meeting the design goal.</a:t>
            </a:r>
            <a:endParaRPr lang="en-US" altLang="zh-CN" b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Testing (Performance Measurement)</a:t>
            </a:r>
            <a:endParaRPr lang="zh-CN" altLang="en-US"/>
          </a:p>
        </p:txBody>
      </p:sp>
      <p:pic>
        <p:nvPicPr>
          <p:cNvPr id="4" name="图片 3" descr="07d3bc84fe5cec3de515ac930047f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365" y="1038225"/>
            <a:ext cx="5001260" cy="52698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1911350" y="1508125"/>
                <a:ext cx="5080000" cy="2066925"/>
              </a:xfrm>
              <a:prstGeom prst="rect">
                <a:avLst/>
              </a:prstGeom>
            </p:spPr>
            <p:txBody>
              <a:bodyPr>
                <a:noAutofit/>
              </a:bodyPr>
              <a:p>
                <a:pPr marL="0" indent="0">
                  <a:spcBef>
                    <a:spcPct val="0"/>
                  </a:spcBef>
                  <a:spcAft>
                    <a:spcPct val="0"/>
                  </a:spcAft>
                  <a:buFont typeface="Arial" panose="020B0604020202020204"/>
                  <a:buChar char="•"/>
                </a:pPr>
                <a:r>
                  <a:rPr lang="en-US" altLang="zh-CN" sz="2000" b="0" i="0">
                    <a:solidFill>
                      <a:srgbClr val="0F1115"/>
                    </a:solidFill>
                    <a:latin typeface="quote-cjk-patch"/>
                    <a:ea typeface="quote-cjk-patch"/>
                  </a:rPr>
                  <a:t>μ</a:t>
                </a:r>
                <a:r>
                  <a:rPr lang="zh-CN" altLang="en-US" sz="2000" b="0" i="0">
                    <a:solidFill>
                      <a:srgbClr val="0F1115"/>
                    </a:solidFill>
                    <a:latin typeface="quote-cjk-patch"/>
                    <a:ea typeface="quote-cjk-patch"/>
                  </a:rPr>
                  <a:t>：</a:t>
                </a:r>
                <a:r>
                  <a:rPr lang="en-US" altLang="zh-CN" sz="2000" b="0" i="0">
                    <a:solidFill>
                      <a:srgbClr val="0F1115"/>
                    </a:solidFill>
                    <a:latin typeface="katex_main"/>
                    <a:ea typeface="katex_main"/>
                  </a:rPr>
                  <a:t>J/ψ→μ+μ−</a:t>
                </a:r>
                <a:endParaRPr lang="en-US" altLang="zh-CN" sz="2000" b="0" i="0">
                  <a:solidFill>
                    <a:srgbClr val="0F1115"/>
                  </a:solidFill>
                  <a:latin typeface="katex_main"/>
                  <a:ea typeface="katex_main"/>
                </a:endParaRPr>
              </a:p>
              <a:p>
                <a:pPr marL="0" indent="0">
                  <a:spcBef>
                    <a:spcPct val="0"/>
                  </a:spcBef>
                  <a:spcAft>
                    <a:spcPct val="0"/>
                  </a:spcAft>
                  <a:buFont typeface="Arial" panose="020B0604020202020204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F1115"/>
                        </a:solidFill>
                        <a:latin typeface="Cambria Math" panose="02040503050406030204" charset="0"/>
                        <a:ea typeface="katex_main"/>
                        <a:cs typeface="Cambria Math" panose="02040503050406030204" charset="0"/>
                      </a:rPr>
                      <m:t>𝜋</m:t>
                    </m:r>
                    <m:r>
                      <a:rPr lang="en-US" altLang="zh-CN" sz="2000" i="1">
                        <a:solidFill>
                          <a:srgbClr val="0F1115"/>
                        </a:solidFill>
                        <a:latin typeface="Cambria Math" panose="02040503050406030204" charset="0"/>
                        <a:ea typeface="katex_main"/>
                        <a:cs typeface="Cambria Math" panose="02040503050406030204" charset="0"/>
                      </a:rPr>
                      <m:t>：</m:t>
                    </m:r>
                    <m:sSubSup>
                      <m:sSubSupPr>
                        <m:ctrlP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0F1115"/>
                        </a:solidFill>
                        <a:latin typeface="Cambria Math" panose="02040503050406030204" charset="0"/>
                        <a:ea typeface="katex_main"/>
                        <a:cs typeface="Cambria Math" panose="0204050305040603020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i="1">
                  <a:solidFill>
                    <a:srgbClr val="0F1115"/>
                  </a:solidFill>
                  <a:latin typeface="Cambria Math" panose="02040503050406030204" charset="0"/>
                  <a:ea typeface="katex_main"/>
                  <a:cs typeface="Cambria Math" panose="02040503050406030204" charset="0"/>
                </a:endParaRPr>
              </a:p>
              <a:p>
                <a:pPr marL="0" indent="0">
                  <a:spcBef>
                    <a:spcPct val="0"/>
                  </a:spcBef>
                  <a:spcAft>
                    <a:spcPct val="0"/>
                  </a:spcAft>
                  <a:buFont typeface="Arial" panose="020B0604020202020204"/>
                  <a:buChar char="•"/>
                </a:pPr>
                <a:r>
                  <a:rPr lang="en-US" altLang="zh-CN" sz="2000" b="0" i="0">
                    <a:solidFill>
                      <a:srgbClr val="0F1115"/>
                    </a:solidFill>
                    <a:latin typeface="katex_main"/>
                    <a:ea typeface="katex_main"/>
                  </a:rPr>
                  <a:t>k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F1115"/>
                        </a:solidFill>
                        <a:latin typeface="Cambria Math" panose="02040503050406030204" charset="0"/>
                        <a:ea typeface="katex_main"/>
                        <a:cs typeface="Cambria Math" panose="02040503050406030204" charset="0"/>
                      </a:rPr>
                      <m:t>：</m:t>
                    </m:r>
                    <m:r>
                      <a:rPr lang="en-US" altLang="zh-CN" sz="2000" i="1">
                        <a:solidFill>
                          <a:srgbClr val="0F1115"/>
                        </a:solidFill>
                        <a:latin typeface="Cambria Math" panose="02040503050406030204" charset="0"/>
                        <a:ea typeface="katex_main"/>
                        <a:cs typeface="Cambria Math" panose="02040503050406030204" charset="0"/>
                      </a:rPr>
                      <m:t>𝜑</m:t>
                    </m:r>
                    <m:r>
                      <a:rPr lang="en-US" altLang="zh-CN" sz="2000" i="1">
                        <a:solidFill>
                          <a:srgbClr val="0F1115"/>
                        </a:solidFill>
                        <a:latin typeface="Cambria Math" panose="02040503050406030204" charset="0"/>
                        <a:ea typeface="katex_main"/>
                        <a:cs typeface="Cambria Math" panose="02040503050406030204" charset="0"/>
                      </a:rPr>
                      <m:t>（</m:t>
                    </m:r>
                    <m:r>
                      <a:rPr lang="en-US" altLang="zh-CN" sz="2000" i="1">
                        <a:solidFill>
                          <a:srgbClr val="0F1115"/>
                        </a:solidFill>
                        <a:latin typeface="Cambria Math" panose="02040503050406030204" charset="0"/>
                        <a:ea typeface="katex_main"/>
                        <a:cs typeface="Cambria Math" panose="02040503050406030204" charset="0"/>
                      </a:rPr>
                      <m:t>1020</m:t>
                    </m:r>
                    <m:r>
                      <a:rPr lang="en-US" altLang="zh-CN" sz="2000" i="1">
                        <a:solidFill>
                          <a:srgbClr val="0F1115"/>
                        </a:solidFill>
                        <a:latin typeface="Cambria Math" panose="02040503050406030204" charset="0"/>
                        <a:ea typeface="katex_main"/>
                        <a:cs typeface="Cambria Math" panose="02040503050406030204" charset="0"/>
                      </a:rPr>
                      <m:t>）</m:t>
                    </m:r>
                    <m:r>
                      <a:rPr lang="en-US" altLang="zh-CN" sz="2000" i="1">
                        <a:solidFill>
                          <a:srgbClr val="0F1115"/>
                        </a:solidFill>
                        <a:latin typeface="Cambria Math" panose="02040503050406030204" charset="0"/>
                        <a:ea typeface="katex_main"/>
                        <a:cs typeface="Cambria Math" panose="0204050305040603020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katex_main"/>
                            <a:cs typeface="Cambria Math" panose="0204050305040603020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i="1">
                  <a:solidFill>
                    <a:srgbClr val="0F1115"/>
                  </a:solidFill>
                  <a:latin typeface="Cambria Math" panose="02040503050406030204" charset="0"/>
                  <a:ea typeface="katex_main"/>
                  <a:cs typeface="Cambria Math" panose="02040503050406030204" charset="0"/>
                </a:endParaRPr>
              </a:p>
              <a:p>
                <a:pPr marL="0" indent="0">
                  <a:spcBef>
                    <a:spcPct val="0"/>
                  </a:spcBef>
                  <a:spcAft>
                    <a:spcPct val="0"/>
                  </a:spcAft>
                  <a:buFont typeface="Arial" panose="020B0604020202020204"/>
                  <a:buChar char="•"/>
                </a:pPr>
                <a:r>
                  <a:rPr lang="en-US" altLang="zh-CN" sz="2000" i="1">
                    <a:solidFill>
                      <a:srgbClr val="0F1115"/>
                    </a:solidFill>
                    <a:latin typeface="Cambria Math" panose="02040503050406030204" charset="0"/>
                    <a:ea typeface="katex_main"/>
                    <a:cs typeface="Cambria Math" panose="02040503050406030204" charset="0"/>
                  </a:rPr>
                  <a:t>p</a:t>
                </a:r>
                <a:r>
                  <a:rPr lang="zh-CN" altLang="en-US" sz="2000" i="1">
                    <a:solidFill>
                      <a:srgbClr val="0F1115"/>
                    </a:solidFill>
                    <a:latin typeface="Cambria Math" panose="02040503050406030204" charset="0"/>
                    <a:ea typeface="宋体" panose="02010600030101010101" pitchFamily="2" charset="-122"/>
                    <a:cs typeface="Cambria Math" panose="02040503050406030204" charset="0"/>
                  </a:rPr>
                  <a:t>：</a:t>
                </a:r>
                <a:r>
                  <a:rPr lang="en-US" altLang="zh-CN" sz="2000" i="1">
                    <a:solidFill>
                      <a:srgbClr val="0F1115"/>
                    </a:solidFill>
                    <a:latin typeface="Cambria Math" panose="02040503050406030204" charset="0"/>
                    <a:ea typeface="katex_main"/>
                    <a:cs typeface="Cambria Math" panose="02040503050406030204" charset="0"/>
                  </a:rPr>
                  <a:t>Λ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F1115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rgbClr val="0F1115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𝑝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F1115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i="1">
                  <a:solidFill>
                    <a:srgbClr val="0F1115"/>
                  </a:solidFill>
                  <a:latin typeface="Cambria Math" panose="02040503050406030204" charset="0"/>
                  <a:ea typeface="katex_main"/>
                  <a:cs typeface="Cambria Math" panose="02040503050406030204" charset="0"/>
                </a:endParaRPr>
              </a:p>
              <a:p>
                <a:pPr marL="0" indent="0">
                  <a:spcBef>
                    <a:spcPct val="0"/>
                  </a:spcBef>
                  <a:spcAft>
                    <a:spcPct val="0"/>
                  </a:spcAft>
                  <a:buFont typeface="Arial" panose="020B0604020202020204"/>
                  <a:buChar char="•"/>
                </a:pPr>
                <a:endParaRPr lang="en-US" altLang="zh-CN" sz="1600" i="1">
                  <a:solidFill>
                    <a:srgbClr val="0F1115"/>
                  </a:solidFill>
                  <a:latin typeface="Cambria Math" panose="02040503050406030204" charset="0"/>
                  <a:ea typeface="katex_main"/>
                  <a:cs typeface="Cambria Math" panose="02040503050406030204" charset="0"/>
                </a:endParaRPr>
              </a:p>
              <a:p>
                <a:pPr marL="0" indent="0">
                  <a:spcBef>
                    <a:spcPct val="0"/>
                  </a:spcBef>
                  <a:spcAft>
                    <a:spcPct val="0"/>
                  </a:spcAft>
                  <a:buFont typeface="Arial" panose="020B0604020202020204"/>
                  <a:buChar char="•"/>
                </a:pPr>
                <a:endParaRPr lang="en-US" altLang="zh-CN" sz="1600" b="0" i="0">
                  <a:solidFill>
                    <a:srgbClr val="0F1115"/>
                  </a:solidFill>
                  <a:latin typeface="katex_main"/>
                  <a:ea typeface="katex_main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350" y="1508125"/>
                <a:ext cx="5080000" cy="2066925"/>
              </a:xfrm>
              <a:prstGeom prst="rect">
                <a:avLst/>
              </a:prstGeom>
              <a:blipFill rotWithShape="1">
                <a:blip r:embed="rId3"/>
                <a:stretch>
                  <a:fillRect t="-1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1000760" y="3975735"/>
            <a:ext cx="46869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The fitting results are used to calculate the sPlot weight for each event, so that the background can be subtracted in later analysis.</a:t>
            </a:r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单击此处编辑母版文本样式</a:t>
            </a:r>
            <a:endParaRPr lang="zh-CN" altLang="en-US"/>
          </a:p>
          <a:p>
            <a:r>
              <a:rPr lang="zh-CN" altLang="en-US"/>
              <a:t>第二级</a:t>
            </a:r>
            <a:endParaRPr lang="zh-CN" altLang="en-US"/>
          </a:p>
          <a:p>
            <a:r>
              <a:rPr lang="zh-CN" altLang="en-US"/>
              <a:t>第三级</a:t>
            </a:r>
            <a:endParaRPr lang="zh-CN" altLang="en-US"/>
          </a:p>
          <a:p>
            <a:r>
              <a:rPr lang="zh-CN" altLang="en-US"/>
              <a:t>第四级</a:t>
            </a:r>
            <a:endParaRPr lang="zh-CN" altLang="en-US"/>
          </a:p>
          <a:p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2"/>
            <p:custDataLst>
              <p:tags r:id="rId2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Testing (Performance Measurement)</a:t>
            </a:r>
            <a:endParaRPr lang="zh-CN" altLang="en-US"/>
          </a:p>
        </p:txBody>
      </p:sp>
      <p:pic>
        <p:nvPicPr>
          <p:cNvPr id="4" name="图片 3" descr="86c801a275baf716bfe6f005c066d65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5" y="1393825"/>
            <a:ext cx="6029325" cy="42291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55700" y="5750560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Use the sPlot technique on each sample to remove the combined background and get the pure signal distribution.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004685" y="2377440"/>
            <a:ext cx="4064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μ</a:t>
            </a:r>
            <a:r>
              <a:rPr lang="en-US" altLang="zh-CN">
                <a:solidFill>
                  <a:schemeClr val="accent1"/>
                </a:solidFill>
              </a:rPr>
              <a:t>     </a:t>
            </a:r>
            <a:r>
              <a:rPr lang="zh-CN" altLang="en-US"/>
              <a:t>集中在低值区，说明其</a:t>
            </a:r>
            <a:r>
              <a:rPr lang="en-US" altLang="zh-CN"/>
              <a:t> hit </a:t>
            </a:r>
            <a:r>
              <a:rPr lang="zh-CN" altLang="en-US"/>
              <a:t>与径迹预测匹配。</a:t>
            </a:r>
            <a:endParaRPr lang="zh-CN" altLang="en-US"/>
          </a:p>
          <a:p>
            <a:r>
              <a:rPr lang="en-US" altLang="zh-CN">
                <a:solidFill>
                  <a:schemeClr val="accent1"/>
                </a:solidFill>
              </a:rPr>
              <a:t>π</a:t>
            </a:r>
            <a:r>
              <a:rPr lang="en-US" altLang="zh-CN"/>
              <a:t>/</a:t>
            </a:r>
            <a:r>
              <a:rPr lang="en-US" altLang="zh-CN">
                <a:solidFill>
                  <a:srgbClr val="00B050"/>
                </a:solidFill>
              </a:rPr>
              <a:t>K </a:t>
            </a:r>
            <a:r>
              <a:rPr lang="zh-CN" altLang="en-US"/>
              <a:t>有更长的尾部，但低值区的小峰来自衰变</a:t>
            </a:r>
            <a:r>
              <a:rPr lang="en-US" altLang="zh-CN"/>
              <a:t>-in-flight</a:t>
            </a:r>
            <a:r>
              <a:rPr lang="zh-CN" altLang="en-US"/>
              <a:t>。</a:t>
            </a:r>
            <a:endParaRPr lang="zh-CN" altLang="en-US"/>
          </a:p>
          <a:p>
            <a:r>
              <a:rPr lang="en-US" altLang="zh-CN">
                <a:solidFill>
                  <a:srgbClr val="FFC000"/>
                </a:solidFill>
              </a:rPr>
              <a:t>p     </a:t>
            </a:r>
            <a:r>
              <a:rPr lang="zh-CN" altLang="en-US"/>
              <a:t>分布最靠右，误判率最低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Testing (Performance Measurement)</a:t>
            </a:r>
            <a:endParaRPr lang="zh-CN" altLang="en-US"/>
          </a:p>
        </p:txBody>
      </p:sp>
      <p:pic>
        <p:nvPicPr>
          <p:cNvPr id="4" name="图片 3" descr="74e99b8a4c422c804d29be06df810a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530" y="1307465"/>
            <a:ext cx="5743575" cy="39719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73570" y="53454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+mj-lt"/>
                <a:ea typeface="+mj-lt"/>
                <a:cs typeface="+mj-lt"/>
              </a:rPr>
              <a:t>ROC </a:t>
            </a:r>
            <a:r>
              <a:rPr lang="zh-CN" altLang="en-US">
                <a:latin typeface="+mj-lt"/>
                <a:ea typeface="+mj-lt"/>
                <a:cs typeface="+mj-lt"/>
              </a:rPr>
              <a:t>曲线（</a:t>
            </a:r>
            <a:r>
              <a:rPr lang="en-US" altLang="zh-CN">
                <a:latin typeface="+mj-lt"/>
                <a:ea typeface="+mj-lt"/>
                <a:cs typeface="+mj-lt"/>
              </a:rPr>
              <a:t>μ </a:t>
            </a:r>
            <a:r>
              <a:rPr lang="zh-CN" altLang="en-US">
                <a:latin typeface="+mj-lt"/>
                <a:ea typeface="+mj-lt"/>
                <a:cs typeface="+mj-lt"/>
              </a:rPr>
              <a:t>效率</a:t>
            </a:r>
            <a:r>
              <a:rPr lang="en-US" altLang="zh-CN">
                <a:latin typeface="+mj-lt"/>
                <a:ea typeface="+mj-lt"/>
                <a:cs typeface="+mj-lt"/>
              </a:rPr>
              <a:t> vs. </a:t>
            </a:r>
            <a:r>
              <a:rPr lang="zh-CN" altLang="en-US">
                <a:latin typeface="+mj-lt"/>
                <a:ea typeface="+mj-lt"/>
                <a:cs typeface="+mj-lt"/>
              </a:rPr>
              <a:t>强子误判率）</a:t>
            </a:r>
            <a:endParaRPr lang="zh-CN" altLang="en-US">
              <a:latin typeface="+mj-lt"/>
              <a:ea typeface="+mj-lt"/>
              <a:cs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5860" y="1844993"/>
            <a:ext cx="5080000" cy="107632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在 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μ 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效率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 90% 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处：</a:t>
            </a: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  <a:p>
            <a:pPr marL="0" indent="0"/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π 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误判率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 ≈ 0.4%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（千分之四）</a:t>
            </a: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  <a:p>
            <a:pPr marL="0" indent="0"/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K 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误判率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 ≈ 0.6%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（千分之六）</a:t>
            </a: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  <a:p>
            <a:pPr marL="0" indent="0"/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p 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误判率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 ≈ 0.05%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（万分之五）</a:t>
            </a: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6150" y="34290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Performance is comparable to Run 2, meeting the Upgrade I target.</a:t>
            </a:r>
            <a:endParaRPr lang="en-US" altLang="zh-CN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单击此处编辑母版文本样式</a:t>
            </a:r>
            <a:endParaRPr lang="zh-CN" altLang="en-US"/>
          </a:p>
          <a:p>
            <a:r>
              <a:rPr lang="zh-CN" altLang="en-US"/>
              <a:t>第二级</a:t>
            </a:r>
            <a:endParaRPr lang="zh-CN" altLang="en-US"/>
          </a:p>
          <a:p>
            <a:r>
              <a:rPr lang="zh-CN" altLang="en-US"/>
              <a:t>第三级</a:t>
            </a:r>
            <a:endParaRPr lang="zh-CN" altLang="en-US"/>
          </a:p>
          <a:p>
            <a:r>
              <a:rPr lang="zh-CN" altLang="en-US"/>
              <a:t>第四级</a:t>
            </a:r>
            <a:endParaRPr lang="zh-CN" altLang="en-US"/>
          </a:p>
          <a:p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2"/>
            <p:custDataLst>
              <p:tags r:id="rId2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Testing (Performance Measurement)</a:t>
            </a:r>
            <a:endParaRPr lang="zh-CN" altLang="en-US"/>
          </a:p>
        </p:txBody>
      </p:sp>
      <p:pic>
        <p:nvPicPr>
          <p:cNvPr id="4" name="图片 3" descr="b6c4745ddb0d50e4e1f01f914a64b8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" y="1168400"/>
            <a:ext cx="6032500" cy="50844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19900" y="1443355"/>
            <a:ext cx="4570095" cy="62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/>
              <a:t>The dependence of muon efficiency and hadron misidentification rate on </a:t>
            </a:r>
            <a:r>
              <a:rPr lang="en-US" altLang="zh-CN">
                <a:latin typeface="+mj-lt"/>
                <a:ea typeface="+mj-lt"/>
              </a:rPr>
              <a:t>track momentum.</a:t>
            </a:r>
            <a:endParaRPr lang="zh-CN" altLang="en-US">
              <a:latin typeface="+mj-lt"/>
              <a:ea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19900" y="2545080"/>
            <a:ext cx="5153660" cy="3375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低动量</a:t>
            </a:r>
            <a:r>
              <a:rPr lang="en-US" altLang="zh-CN"/>
              <a:t> (p &lt; 20 GeV/c)</a:t>
            </a:r>
            <a:r>
              <a:rPr lang="zh-CN" altLang="en-US"/>
              <a:t>：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误判率较高（</a:t>
            </a:r>
            <a:r>
              <a:rPr lang="en-US" altLang="zh-CN"/>
              <a:t>π ~2%</a:t>
            </a:r>
            <a:r>
              <a:rPr lang="zh-CN" altLang="en-US"/>
              <a:t>）。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原因：多次散射严重。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高动量</a:t>
            </a:r>
            <a:r>
              <a:rPr lang="en-US" altLang="zh-CN"/>
              <a:t> (p &gt; 50 GeV/c)</a:t>
            </a:r>
            <a:r>
              <a:rPr lang="zh-CN" altLang="en-US"/>
              <a:t>：误判率降至</a:t>
            </a:r>
            <a:r>
              <a:rPr lang="en-US" altLang="zh-CN"/>
              <a:t> ‰ </a:t>
            </a:r>
            <a:r>
              <a:rPr lang="zh-CN" altLang="en-US"/>
              <a:t>级别。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μ </a:t>
            </a:r>
            <a:r>
              <a:rPr lang="zh-CN" altLang="en-US"/>
              <a:t>效率稳定在</a:t>
            </a:r>
            <a:r>
              <a:rPr lang="en-US" altLang="zh-CN"/>
              <a:t> &gt;90%</a:t>
            </a:r>
            <a:r>
              <a:rPr lang="zh-CN" altLang="en-US"/>
              <a:t>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μ </a:t>
            </a:r>
            <a:r>
              <a:rPr lang="zh-CN" altLang="en-US"/>
              <a:t>效率在所有动量下均平稳（</a:t>
            </a:r>
            <a:r>
              <a:rPr lang="en-US" altLang="zh-CN"/>
              <a:t>~90–95%</a:t>
            </a:r>
            <a:r>
              <a:rPr lang="zh-CN" altLang="en-US"/>
              <a:t>）。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Testing (Performance Measurement)</a:t>
            </a:r>
            <a:endParaRPr lang="zh-CN" altLang="en-US"/>
          </a:p>
        </p:txBody>
      </p:sp>
      <p:pic>
        <p:nvPicPr>
          <p:cNvPr id="4" name="图片 3" descr="62076fa79ca894bb70aaa37ff1578b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" y="1146810"/>
            <a:ext cx="7831455" cy="32950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09320" y="444182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Test the effect of event pile-up (number of tracks per event) on μ identification performance at high brightness.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174355" y="2315845"/>
            <a:ext cx="3627755" cy="3361690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随着堆积增加（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nLongTracks 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从 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0 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到 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&gt;200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），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μ 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效率几乎不变。</a:t>
            </a: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质子误判率有所上升（组合误判增加），但仍处于可接受水平。</a:t>
            </a: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证明了算法在高亮度环境下的稳定性。</a:t>
            </a: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Testing (Performance Measurement)</a:t>
            </a:r>
            <a:endParaRPr lang="zh-CN" altLang="en-US"/>
          </a:p>
        </p:txBody>
      </p:sp>
      <p:pic>
        <p:nvPicPr>
          <p:cNvPr id="4" name="图片 3" descr="deef257a156412128ff12039f235a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487170"/>
            <a:ext cx="7200900" cy="34861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6725" y="5149850"/>
            <a:ext cx="778129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/>
              <a:t>Calculate the false alarm rate separately by region (R1–R4) and quadrant (Q1–Q4).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7994015" y="2604135"/>
            <a:ext cx="3615690" cy="1566545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R1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（最内层，靠近束流）：误判率最高（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~1.5%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）。</a:t>
            </a: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R2 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显著下降，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R3/R4 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接近 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0%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。</a:t>
            </a: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没有明显的上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‑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下或左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‑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右不对称（四个象限一致）。</a:t>
            </a: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>
          <a:xfrm>
            <a:off x="3272790" y="1980565"/>
            <a:ext cx="7571105" cy="1934210"/>
          </a:xfrm>
        </p:spPr>
        <p:txBody>
          <a:bodyPr/>
          <a:lstStyle/>
          <a:p>
            <a:br>
              <a:rPr lang="zh-CN" altLang="en-US"/>
            </a:br>
            <a:r>
              <a:rPr lang="en-US" altLang="zh-CN"/>
              <a:t>Thank </a:t>
            </a:r>
            <a:r>
              <a:rPr lang="en-US" altLang="zh-CN"/>
              <a:t>you</a:t>
            </a:r>
            <a:endParaRPr lang="en-US" altLang="zh-CN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The LHCb Experiment and Run 3 Upgrade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 LHCb is a dedicated heavy flavor physics experiment at the LHC, covering the rapidity range 2&lt;η&lt;5, mainly studying particles containing c and b quarks.</a:t>
            </a:r>
            <a:endParaRPr lang="en-US" altLang="zh-CN"/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r>
              <a:rPr lang="en-US" altLang="zh-CN"/>
              <a:t>Run 2 (2015–2018): Instant brightness L = 4 </a:t>
            </a:r>
            <a:r>
              <a:rPr lang="en-US" altLang="en-US"/>
              <a:t>×</a:t>
            </a:r>
            <a:r>
              <a:rPr lang="en-US" altLang="zh-CN"/>
              <a:t> 10^32 cm</a:t>
            </a:r>
            <a:r>
              <a:rPr lang="en-US" altLang="en-US"/>
              <a:t>⁻²</a:t>
            </a:r>
            <a:r>
              <a:rPr lang="en-US" altLang="zh-CN"/>
              <a:t> s</a:t>
            </a:r>
            <a:r>
              <a:rPr lang="en-US" altLang="en-US"/>
              <a:t>⁻¹</a:t>
            </a:r>
            <a:endParaRPr lang="en-US" altLang="en-US"/>
          </a:p>
          <a:p>
            <a:pPr marL="0" indent="0">
              <a:buNone/>
            </a:pPr>
            <a:endParaRPr lang="en-US" altLang="en-US"/>
          </a:p>
          <a:p>
            <a:pPr marL="0" indent="0">
              <a:buNone/>
            </a:pPr>
            <a:r>
              <a:rPr lang="en-US" altLang="zh-CN"/>
              <a:t>Run 3 (2022–2026): The instantaneous </a:t>
            </a:r>
            <a:r>
              <a:rPr lang="en-US" altLang="zh-CN"/>
              <a:t>luminosity increases 5 times, reaching L = 2 </a:t>
            </a:r>
            <a:r>
              <a:rPr lang="en-US" altLang="en-US"/>
              <a:t>×</a:t>
            </a:r>
            <a:r>
              <a:rPr lang="en-US" altLang="zh-CN"/>
              <a:t> 10^33 cm</a:t>
            </a:r>
            <a:r>
              <a:rPr lang="en-US" altLang="en-US"/>
              <a:t>⁻²</a:t>
            </a:r>
            <a:r>
              <a:rPr lang="en-US" altLang="zh-CN"/>
              <a:t> s</a:t>
            </a:r>
            <a:r>
              <a:rPr lang="en-US" altLang="en-US"/>
              <a:t>⁻¹</a:t>
            </a:r>
            <a:r>
              <a:rPr lang="en-US" altLang="zh-CN"/>
              <a:t>.</a:t>
            </a:r>
            <a:endParaRPr lang="en-US" altLang="zh-CN"/>
          </a:p>
        </p:txBody>
      </p:sp>
      <p:sp>
        <p:nvSpPr>
          <p:cNvPr id="8" name="标题 7"/>
          <p:cNvSpPr/>
          <p:nvPr>
            <p:ph type="title" idx="2"/>
            <p:custDataLst>
              <p:tags r:id="rId2"/>
            </p:custDataLst>
          </p:nvPr>
        </p:nvSpPr>
        <p:spPr/>
        <p:txBody>
          <a:bodyPr/>
          <a:p>
            <a:r>
              <a:rPr lang="en-US" altLang="zh-CN"/>
              <a:t>upgrade</a:t>
            </a:r>
            <a:endParaRPr lang="en-US" altLang="zh-CN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3"/>
            <p:custDataLst>
              <p:tags r:id="rId1"/>
            </p:custDataLst>
          </p:nvPr>
        </p:nvSpPr>
        <p:spPr/>
        <p:txBody>
          <a:bodyPr/>
          <a:p>
            <a:pPr marL="0" indent="0">
              <a:buNone/>
            </a:pPr>
            <a:r>
              <a:rPr lang="en-US" altLang="zh-CN"/>
              <a:t>The μ detector is located at the very end of the spectrometer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and consists of four rectangular stations, M2–M5, with 80 cm thick iron absorbers between the stations.</a:t>
            </a:r>
            <a:endParaRPr lang="en-US" altLang="zh-CN"/>
          </a:p>
          <a:p>
            <a:pPr marL="0" indent="0">
              <a:buNone/>
            </a:pPr>
            <a:r>
              <a:rPr lang="en-US" altLang="zh-CN" b="1"/>
              <a:t>Main function</a:t>
            </a:r>
            <a:r>
              <a:rPr lang="en-US" altLang="zh-CN"/>
              <a:t>: muon identification,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providing triggering and offline selection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for physics analyses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with a large number of muon final states.</a:t>
            </a:r>
            <a:endParaRPr lang="en-US" altLang="zh-CN"/>
          </a:p>
        </p:txBody>
      </p:sp>
      <p:pic>
        <p:nvPicPr>
          <p:cNvPr id="4" name="图片 3" descr="9c6e4ab4dc4e6f863af5105c501b1c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995" y="2215515"/>
            <a:ext cx="6203950" cy="3811905"/>
          </a:xfrm>
          <a:prstGeom prst="rect">
            <a:avLst/>
          </a:prstGeom>
        </p:spPr>
      </p:pic>
      <p:sp>
        <p:nvSpPr>
          <p:cNvPr id="5" name="标题 4"/>
          <p:cNvSpPr/>
          <p:nvPr>
            <p:ph type="title" idx="2"/>
            <p:custDataLst>
              <p:tags r:id="rId3"/>
            </p:custDataLst>
          </p:nvPr>
        </p:nvSpPr>
        <p:spPr/>
        <p:txBody>
          <a:bodyPr/>
          <a:p>
            <a:r>
              <a:rPr lang="en-US" altLang="zh-CN"/>
              <a:t>upgrade</a:t>
            </a:r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508e55aa6f457b75715c7b1aceedf8a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1636395"/>
            <a:ext cx="5774690" cy="3750945"/>
          </a:xfrm>
          <a:prstGeom prst="rect">
            <a:avLst/>
          </a:prstGeom>
        </p:spPr>
      </p:pic>
      <p:sp>
        <p:nvSpPr>
          <p:cNvPr id="8" name="标题 7"/>
          <p:cNvSpPr/>
          <p:nvPr>
            <p:ph type="title" idx="2"/>
            <p:custDataLst>
              <p:tags r:id="rId2"/>
            </p:custDataLst>
          </p:nvPr>
        </p:nvSpPr>
        <p:spPr/>
        <p:txBody>
          <a:bodyPr/>
          <a:p>
            <a:r>
              <a:rPr lang="en-US" altLang="zh-CN"/>
              <a:t>upgrade</a:t>
            </a:r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2601595" y="54870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MWPC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6540500" y="2136775"/>
            <a:ext cx="406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+mj-lt"/>
                <a:ea typeface="+mj-lt"/>
                <a:cs typeface="+mj-lt"/>
              </a:rPr>
              <a:t>1</a:t>
            </a:r>
            <a:r>
              <a:rPr lang="zh-CN" altLang="en-US">
                <a:latin typeface="+mj-lt"/>
                <a:ea typeface="+mj-lt"/>
                <a:cs typeface="+mj-lt"/>
              </a:rPr>
              <a:t>、</a:t>
            </a:r>
            <a:r>
              <a:rPr lang="en-US" altLang="zh-CN">
                <a:latin typeface="+mj-lt"/>
                <a:ea typeface="+mj-lt"/>
                <a:cs typeface="+mj-lt"/>
              </a:rPr>
              <a:t>Particle traversal  </a:t>
            </a:r>
            <a:endParaRPr lang="en-US" altLang="zh-CN">
              <a:latin typeface="+mj-lt"/>
              <a:ea typeface="+mj-lt"/>
              <a:cs typeface="+mj-lt"/>
            </a:endParaRPr>
          </a:p>
          <a:p>
            <a:endParaRPr lang="en-US" altLang="zh-CN">
              <a:latin typeface="+mj-lt"/>
              <a:ea typeface="+mj-lt"/>
              <a:cs typeface="+mj-lt"/>
            </a:endParaRPr>
          </a:p>
          <a:p>
            <a:r>
              <a:rPr lang="en-US" altLang="zh-CN">
                <a:latin typeface="+mj-lt"/>
                <a:ea typeface="+mj-lt"/>
                <a:cs typeface="+mj-lt"/>
              </a:rPr>
              <a:t>2</a:t>
            </a:r>
            <a:r>
              <a:rPr lang="zh-CN" altLang="en-US">
                <a:latin typeface="+mj-lt"/>
                <a:ea typeface="+mj-lt"/>
                <a:cs typeface="+mj-lt"/>
              </a:rPr>
              <a:t>、</a:t>
            </a:r>
            <a:r>
              <a:rPr lang="en-US" altLang="zh-CN">
                <a:latin typeface="+mj-lt"/>
                <a:ea typeface="+mj-lt"/>
                <a:cs typeface="+mj-lt"/>
              </a:rPr>
              <a:t>Gas ionization  </a:t>
            </a:r>
            <a:endParaRPr lang="en-US" altLang="zh-CN">
              <a:latin typeface="+mj-lt"/>
              <a:ea typeface="+mj-lt"/>
              <a:cs typeface="+mj-lt"/>
            </a:endParaRPr>
          </a:p>
          <a:p>
            <a:endParaRPr lang="en-US" altLang="zh-CN">
              <a:latin typeface="+mj-lt"/>
              <a:ea typeface="+mj-lt"/>
              <a:cs typeface="+mj-lt"/>
            </a:endParaRPr>
          </a:p>
          <a:p>
            <a:r>
              <a:rPr lang="en-US" altLang="zh-CN">
                <a:latin typeface="+mj-lt"/>
                <a:ea typeface="+mj-lt"/>
                <a:cs typeface="+mj-lt"/>
              </a:rPr>
              <a:t>3</a:t>
            </a:r>
            <a:r>
              <a:rPr lang="zh-CN" altLang="en-US">
                <a:latin typeface="+mj-lt"/>
                <a:ea typeface="+mj-lt"/>
                <a:cs typeface="+mj-lt"/>
              </a:rPr>
              <a:t>、</a:t>
            </a:r>
            <a:r>
              <a:rPr lang="en-US" altLang="zh-CN">
                <a:latin typeface="+mj-lt"/>
                <a:ea typeface="+mj-lt"/>
                <a:cs typeface="+mj-lt"/>
              </a:rPr>
              <a:t>Electron drift </a:t>
            </a:r>
            <a:endParaRPr lang="en-US" altLang="zh-CN">
              <a:latin typeface="+mj-lt"/>
              <a:ea typeface="+mj-lt"/>
              <a:cs typeface="+mj-lt"/>
            </a:endParaRPr>
          </a:p>
          <a:p>
            <a:endParaRPr lang="en-US" altLang="zh-CN">
              <a:latin typeface="+mj-lt"/>
              <a:ea typeface="+mj-lt"/>
              <a:cs typeface="+mj-lt"/>
            </a:endParaRPr>
          </a:p>
          <a:p>
            <a:r>
              <a:rPr lang="en-US" altLang="zh-CN">
                <a:latin typeface="+mj-lt"/>
                <a:ea typeface="+mj-lt"/>
                <a:cs typeface="+mj-lt"/>
              </a:rPr>
              <a:t>4</a:t>
            </a:r>
            <a:r>
              <a:rPr lang="zh-CN" altLang="en-US">
                <a:latin typeface="+mj-lt"/>
                <a:ea typeface="+mj-lt"/>
                <a:cs typeface="+mj-lt"/>
              </a:rPr>
              <a:t>、</a:t>
            </a:r>
            <a:r>
              <a:rPr lang="en-US" altLang="zh-CN">
                <a:latin typeface="+mj-lt"/>
                <a:ea typeface="+mj-lt"/>
                <a:cs typeface="+mj-lt"/>
              </a:rPr>
              <a:t>Avalanche multiplication  </a:t>
            </a:r>
            <a:endParaRPr lang="en-US" altLang="zh-CN">
              <a:latin typeface="+mj-lt"/>
              <a:ea typeface="+mj-lt"/>
              <a:cs typeface="+mj-lt"/>
            </a:endParaRPr>
          </a:p>
          <a:p>
            <a:endParaRPr lang="en-US" altLang="zh-CN">
              <a:latin typeface="+mj-lt"/>
              <a:ea typeface="+mj-lt"/>
              <a:cs typeface="+mj-lt"/>
            </a:endParaRPr>
          </a:p>
          <a:p>
            <a:r>
              <a:rPr lang="en-US" altLang="zh-CN">
                <a:latin typeface="+mj-lt"/>
                <a:ea typeface="+mj-lt"/>
                <a:cs typeface="+mj-lt"/>
              </a:rPr>
              <a:t>5</a:t>
            </a:r>
            <a:r>
              <a:rPr lang="zh-CN" altLang="en-US">
                <a:latin typeface="+mj-lt"/>
                <a:ea typeface="+mj-lt"/>
                <a:cs typeface="+mj-lt"/>
              </a:rPr>
              <a:t>、</a:t>
            </a:r>
            <a:r>
              <a:rPr lang="en-US" altLang="zh-CN">
                <a:latin typeface="+mj-lt"/>
                <a:ea typeface="+mj-lt"/>
                <a:cs typeface="+mj-lt"/>
              </a:rPr>
              <a:t>Signal generation</a:t>
            </a:r>
            <a:endParaRPr lang="en-US" altLang="zh-CN">
              <a:latin typeface="+mj-lt"/>
              <a:ea typeface="+mj-lt"/>
              <a:cs typeface="+mj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upgrade</a:t>
            </a:r>
            <a:endParaRPr lang="en-US" altLang="zh-CN"/>
          </a:p>
        </p:txBody>
      </p:sp>
      <p:pic>
        <p:nvPicPr>
          <p:cNvPr id="4" name="图片 3" descr="f6ae4220bac64e75ebf4dcecf6bb396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630" y="1107440"/>
            <a:ext cx="9102090" cy="33731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34480" y="4525645"/>
            <a:ext cx="32613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Horizontal </a:t>
            </a:r>
            <a:r>
              <a:rPr lang="en-US" altLang="zh-CN"/>
              <a:t>strip: Sections from the cathodic pads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Vertical </a:t>
            </a:r>
            <a:r>
              <a:rPr lang="en-US" altLang="zh-CN"/>
              <a:t>strip: Groups from the anode wires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5594985" y="46894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x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5594985" y="54616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y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1174750" y="4321175"/>
            <a:ext cx="4471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+mj-ea"/>
                <a:ea typeface="+mj-ea"/>
              </a:rPr>
              <a:t>A front view of a detector station</a:t>
            </a:r>
            <a:endParaRPr lang="en-US" altLang="zh-CN">
              <a:latin typeface="+mj-ea"/>
              <a:ea typeface="+mj-ea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upgrade</a:t>
            </a:r>
            <a:endParaRPr lang="en-US" altLang="zh-CN"/>
          </a:p>
        </p:txBody>
      </p:sp>
      <p:pic>
        <p:nvPicPr>
          <p:cNvPr id="4" name="图片 3" descr="ab3d25d8b530d8f3e827f0fbdec65b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0" y="1459865"/>
            <a:ext cx="6076950" cy="41433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18960" y="3509010"/>
            <a:ext cx="5444490" cy="4020185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spcBef>
                <a:spcPct val="0"/>
              </a:spcBef>
              <a:spcAft>
                <a:spcPts val="400"/>
              </a:spcAft>
              <a:buFont typeface="Arial" panose="020B0604020202020204"/>
              <a:buChar char="•"/>
            </a:pP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goal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：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Maintain or even improve the μ particle identification performance of Run 2</a:t>
            </a:r>
            <a:r>
              <a:rPr lang="zh-CN" altLang="en-US" sz="1600" b="0" i="0">
                <a:solidFill>
                  <a:srgbClr val="0F1115"/>
                </a:solidFill>
                <a:latin typeface="quote-cjk-patch"/>
                <a:ea typeface="quote-cjk-patch"/>
              </a:rPr>
              <a:t>：</a:t>
            </a:r>
            <a:endParaRPr lang="zh-CN" altLang="en-US" sz="1600" b="0" i="0">
              <a:solidFill>
                <a:srgbClr val="0F1115"/>
              </a:solidFill>
              <a:latin typeface="quote-cjk-patch"/>
              <a:ea typeface="quote-cjk-patch"/>
            </a:endParaRPr>
          </a:p>
          <a:p>
            <a:pPr marL="0" lvl="1" indent="0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◦"/>
            </a:pP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muon efficiency </a:t>
            </a:r>
            <a:r>
              <a:rPr lang="en-US" altLang="zh-CN" sz="2600" b="0" i="0">
                <a:solidFill>
                  <a:srgbClr val="0F1115"/>
                </a:solidFill>
                <a:latin typeface="katex_main"/>
                <a:ea typeface="katex_main"/>
              </a:rPr>
              <a:t>&gt;90%</a:t>
            </a:r>
            <a:endParaRPr lang="en-US" altLang="zh-CN" sz="2600" b="0" i="0">
              <a:solidFill>
                <a:srgbClr val="0F1115"/>
              </a:solidFill>
              <a:latin typeface="katex_main"/>
              <a:ea typeface="katex_main"/>
            </a:endParaRPr>
          </a:p>
          <a:p>
            <a:pPr marL="0" lvl="1" indent="0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◦"/>
            </a:pP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H</a:t>
            </a:r>
            <a:r>
              <a:rPr lang="en-US" altLang="zh-CN" sz="1600" b="0" i="0">
                <a:solidFill>
                  <a:srgbClr val="0F1115"/>
                </a:solidFill>
                <a:latin typeface="quote-cjk-patch"/>
                <a:ea typeface="quote-cjk-patch"/>
              </a:rPr>
              <a:t>adron misidentification rate </a:t>
            </a:r>
            <a:r>
              <a:rPr lang="en-US" altLang="zh-CN" sz="2600" b="0" i="0">
                <a:solidFill>
                  <a:srgbClr val="0F1115"/>
                </a:solidFill>
                <a:latin typeface="katex_main"/>
                <a:ea typeface="katex_main"/>
              </a:rPr>
              <a:t>&lt;1%</a:t>
            </a:r>
            <a:endParaRPr lang="en-US" altLang="zh-CN" sz="2600" b="0" i="0">
              <a:solidFill>
                <a:srgbClr val="0F1115"/>
              </a:solidFill>
              <a:latin typeface="katex_main"/>
              <a:ea typeface="katex_main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27875" y="1744345"/>
            <a:ext cx="45764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The R2/R3/R4 of M2 and R4 of M5 removed the logic merge layer, which increased granularity and reduced dead time.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2138680" y="10382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Aging Assessment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Calibration (Time &amp; Space)</a:t>
            </a:r>
            <a:endParaRPr lang="en-US" altLang="zh-CN"/>
          </a:p>
        </p:txBody>
      </p:sp>
      <p:pic>
        <p:nvPicPr>
          <p:cNvPr id="2" name="图片 1" descr="a5e15357a5939f49d4185fd18ca19a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" y="2328545"/>
            <a:ext cx="11852275" cy="8229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4655" y="172783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+mj-lt"/>
                <a:ea typeface="+mj-lt"/>
              </a:rPr>
              <a:t>Time calibration</a:t>
            </a:r>
            <a:endParaRPr lang="en-US" altLang="zh-CN" sz="2800">
              <a:latin typeface="+mj-lt"/>
              <a:ea typeface="+mj-lt"/>
            </a:endParaRPr>
          </a:p>
        </p:txBody>
      </p:sp>
      <p:graphicFrame>
        <p:nvGraphicFramePr>
          <p:cNvPr id="7" name="表格 6"/>
          <p:cNvGraphicFramePr/>
          <p:nvPr/>
        </p:nvGraphicFramePr>
        <p:xfrm>
          <a:off x="869315" y="3569335"/>
          <a:ext cx="8533765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2844165"/>
                <a:gridCol w="2844165"/>
              </a:tblGrid>
              <a:tr h="381000"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指标</a:t>
                      </a:r>
                      <a:endParaRPr lang="zh-CN" altLang="en-US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校准前</a:t>
                      </a:r>
                      <a:endParaRPr lang="zh-CN" altLang="en-US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101917" marT="63817" marB="63817" anchor="ctr" anchorCtr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ts val="1250"/>
                        </a:lnSpc>
                      </a:pP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校准后</a:t>
                      </a:r>
                      <a:endParaRPr lang="zh-CN" altLang="en-US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101917" marT="63817" marB="63817" anchor="ctr" anchorCtr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信号峰与 </a:t>
                      </a:r>
                      <a:r>
                        <a:rPr lang="en-US" altLang="zh-CN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BXID </a:t>
                      </a: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窗口中心偏差</a:t>
                      </a:r>
                      <a:endParaRPr lang="zh-CN" altLang="en-US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可达 </a:t>
                      </a:r>
                      <a:r>
                        <a:rPr lang="en-US" altLang="zh-CN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±10 ns </a:t>
                      </a: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以上</a:t>
                      </a:r>
                      <a:endParaRPr lang="zh-CN" altLang="en-US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101917" marT="63817" marB="6381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&lt; 1 ns</a:t>
                      </a:r>
                      <a:endParaRPr lang="en-US" altLang="zh-CN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0" marT="63817" marB="63817" anchor="ctr" anchorCtr="0"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单站 </a:t>
                      </a:r>
                      <a:r>
                        <a:rPr lang="en-US" altLang="zh-CN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hit </a:t>
                      </a: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效率</a:t>
                      </a:r>
                      <a:endParaRPr lang="zh-CN" altLang="en-US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可能低于 </a:t>
                      </a:r>
                      <a:r>
                        <a:rPr lang="en-US" altLang="zh-CN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90%</a:t>
                      </a:r>
                      <a:endParaRPr lang="en-US" altLang="zh-CN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101917" marT="63817" marB="6381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en-US" altLang="zh-CN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&gt; 99%</a:t>
                      </a:r>
                      <a:endParaRPr lang="en-US" altLang="zh-CN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0" marT="63817" marB="63817" anchor="ctr" anchorCtr="0"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误归束团的比例</a:t>
                      </a:r>
                      <a:endParaRPr lang="zh-CN" altLang="en-US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0" marR="101917" marT="63817" marB="6381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不可接受</a:t>
                      </a:r>
                      <a:endParaRPr lang="zh-CN" altLang="en-US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101917" marT="63817" marB="6381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ts val="1250"/>
                        </a:lnSpc>
                      </a:pPr>
                      <a:r>
                        <a:rPr lang="zh-CN" altLang="en-US" sz="1100" b="0" i="0">
                          <a:solidFill>
                            <a:srgbClr val="0F1115"/>
                          </a:solidFill>
                          <a:latin typeface="quote-cjk-patch"/>
                          <a:ea typeface="quote-cjk-patch"/>
                        </a:rPr>
                        <a:t>可忽略</a:t>
                      </a:r>
                      <a:endParaRPr lang="zh-CN" altLang="en-US" sz="1100" b="0" i="0">
                        <a:solidFill>
                          <a:srgbClr val="0F1115"/>
                        </a:solidFill>
                        <a:latin typeface="quote-cjk-patch"/>
                        <a:ea typeface="quote-cjk-patch"/>
                      </a:endParaRPr>
                    </a:p>
                  </a:txBody>
                  <a:tcPr marL="101917" marR="0" marT="63817" marB="63817" anchor="ctr" anchorCtr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Calibration (Time &amp; Space)</a:t>
            </a:r>
            <a:endParaRPr lang="zh-CN" altLang="en-US"/>
          </a:p>
        </p:txBody>
      </p:sp>
      <p:pic>
        <p:nvPicPr>
          <p:cNvPr id="4" name="图片 3" descr="26fdc58cef4c784e85d8a32eb91f22d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" y="1183005"/>
            <a:ext cx="10744200" cy="28003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80465" y="3941445"/>
            <a:ext cx="4280535" cy="1870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Time distribution of the nODE channel .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 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</a:rPr>
              <a:t>The blue vertical line marks the center of the target BXID (25 ns window). </a:t>
            </a:r>
            <a:endParaRPr lang="en-US" altLang="zh-CN">
              <a:solidFill>
                <a:schemeClr val="bg2">
                  <a:lumMod val="50000"/>
                </a:schemeClr>
              </a:solidFill>
            </a:endParaRPr>
          </a:p>
          <a:p>
            <a:endParaRPr lang="en-US" altLang="zh-CN"/>
          </a:p>
          <a:p>
            <a:r>
              <a:rPr lang="en-US" altLang="zh-CN"/>
              <a:t>There's a tail near the signal peak.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6741160" y="4269740"/>
            <a:ext cx="4639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Delay settings for all 32 channels on the node</a:t>
            </a: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2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sym typeface="+mn-ea"/>
              </a:rPr>
              <a:t>Calibration (Time &amp; Space)</a:t>
            </a:r>
            <a:endParaRPr lang="zh-CN" altLang="en-US"/>
          </a:p>
        </p:txBody>
      </p:sp>
      <p:pic>
        <p:nvPicPr>
          <p:cNvPr id="5" name="图片 4" descr="Figure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2329180"/>
            <a:ext cx="7315200" cy="3657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4655" y="172783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+mj-lt"/>
                <a:ea typeface="+mj-lt"/>
              </a:rPr>
              <a:t>S</a:t>
            </a:r>
            <a:r>
              <a:rPr lang="en-US" altLang="zh-CN" sz="2800">
                <a:latin typeface="+mj-lt"/>
                <a:ea typeface="+mj-lt"/>
              </a:rPr>
              <a:t>pace calibration</a:t>
            </a:r>
            <a:endParaRPr lang="en-US" altLang="zh-CN" sz="2800">
              <a:latin typeface="+mj-lt"/>
              <a:ea typeface="+mj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9145" y="6066155"/>
            <a:ext cx="6270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由于维护后探测器站的实际位置会偏离设计值，需要精确测量每个</a:t>
            </a:r>
            <a:r>
              <a:rPr lang="en-US" altLang="zh-CN"/>
              <a:t> μ </a:t>
            </a:r>
            <a:r>
              <a:rPr lang="zh-CN" altLang="en-US"/>
              <a:t>子站的偏移量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634605" y="2488565"/>
            <a:ext cx="40640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虚线框：</a:t>
            </a:r>
            <a:r>
              <a:rPr lang="en-US" altLang="zh-CN"/>
              <a:t>μ </a:t>
            </a:r>
            <a:r>
              <a:rPr lang="zh-CN" altLang="en-US"/>
              <a:t>子站标称位置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实线框：</a:t>
            </a:r>
            <a:r>
              <a:rPr lang="en-US" altLang="zh-CN"/>
              <a:t>μ </a:t>
            </a:r>
            <a:r>
              <a:rPr lang="zh-CN" altLang="en-US"/>
              <a:t>子站真实位置（带偏移）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       </a:t>
            </a:r>
            <a:r>
              <a:rPr lang="zh-CN" altLang="en-US"/>
              <a:t>：</a:t>
            </a:r>
            <a:r>
              <a:rPr lang="en-US" altLang="zh-CN"/>
              <a:t>Expected hitting point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       </a:t>
            </a:r>
            <a:r>
              <a:rPr lang="zh-CN" altLang="en-US"/>
              <a:t>：</a:t>
            </a:r>
            <a:r>
              <a:rPr lang="en-US" altLang="zh-CN"/>
              <a:t> Actual hit point</a:t>
            </a:r>
            <a:endParaRPr lang="en-US" altLang="zh-CN"/>
          </a:p>
        </p:txBody>
      </p:sp>
      <p:sp>
        <p:nvSpPr>
          <p:cNvPr id="11" name="椭圆 10"/>
          <p:cNvSpPr/>
          <p:nvPr/>
        </p:nvSpPr>
        <p:spPr>
          <a:xfrm>
            <a:off x="7857490" y="3630295"/>
            <a:ext cx="266065" cy="286385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乘号 11"/>
          <p:cNvSpPr/>
          <p:nvPr/>
        </p:nvSpPr>
        <p:spPr>
          <a:xfrm>
            <a:off x="7804785" y="4114800"/>
            <a:ext cx="371475" cy="342265"/>
          </a:xfrm>
          <a:prstGeom prst="mathMultiply">
            <a:avLst/>
          </a:prstGeom>
          <a:solidFill>
            <a:srgbClr val="FF0000"/>
          </a:solidFill>
          <a:ln>
            <a:noFill/>
            <a:prstDash val="solid"/>
          </a:ln>
          <a:effectLst>
            <a:outerShdw blurRad="203200" dist="101600" dir="8100000" algn="tr" rotWithShape="0">
              <a:srgbClr val="FF5DA9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19200}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10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2*i*2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11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  <p:tag name="PA" val="v5.2.11"/>
  <p:tag name="KSO_WM_UNIT_TEXT_LAYER_COUNT" val="1"/>
</p:tagLst>
</file>

<file path=ppt/tags/tag11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1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  <p:tag name="PA" val="v5.2.11"/>
  <p:tag name="KSO_WM_UNIT_TEXT_LAYER_COUNT" val="1"/>
</p:tagLst>
</file>

<file path=ppt/tags/tag11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12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1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0_11*a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CONTENT_GROUP_TYPE" val="contentchip"/>
</p:tagLst>
</file>

<file path=ppt/tags/tag125.xml><?xml version="1.0" encoding="utf-8"?>
<p:tagLst xmlns:p="http://schemas.openxmlformats.org/presentationml/2006/main">
  <p:tag name="KSO_WM_SLIDE_ID" val="custom20230230_11"/>
  <p:tag name="KSO_WM_TEMPLATE_SUBCATEGORY" val="29"/>
  <p:tag name="KSO_WM_TEMPLATE_MASTER_TYPE" val="0"/>
  <p:tag name="KSO_WM_TEMPLATE_COLOR_TYPE" val="0"/>
  <p:tag name="KSO_WM_SLIDE_ITEM_CNT" val="0"/>
  <p:tag name="KSO_WM_SLIDE_INDEX" val="11"/>
  <p:tag name="KSO_WM_TAG_VERSION" val="3.0"/>
  <p:tag name="KSO_WM_BEAUTIFY_FLAG" val="#wm#"/>
  <p:tag name="KSO_WM_TEMPLATE_CATEGORY" val="custom"/>
  <p:tag name="KSO_WM_TEMPLATE_INDEX" val="20230230"/>
  <p:tag name="KSO_WM_SLIDE_LAYOUT" val="a_f"/>
  <p:tag name="KSO_WM_SLIDE_LAYOUT_CNT" val="1_1"/>
  <p:tag name="KSO_WM_SLIDE_TYPE" val="endPage"/>
  <p:tag name="KSO_WM_SLIDE_SUBTYPE" val="pureTxt"/>
  <p:tag name="KSO_WM_SLIDE_CONTENT_AREA" val="{&quot;left&quot;:&quot;38.85&quot;,&quot;top&quot;:&quot;72.8&quot;,&quot;width&quot;:&quot;672.5&quot;,&quot;height&quot;:&quot;369.75&quot;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Content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  <p:tag name="KSO_WM_UNIT_TEXT_LAYER_COUNT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4"/>
  <p:tag name="KSO_WM_UNIT_ID" val="_4*i*4"/>
  <p:tag name="KSO_WM_UNIT_LAYERLEVEL" val="1"/>
  <p:tag name="KSO_WM_TAG_VERSION" val="3.0"/>
</p:tagLst>
</file>

<file path=ppt/tags/tag24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3.0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3.0"/>
  <p:tag name="KSO_WM_BEAUTIFY_FLAG" val="#wm#"/>
  <p:tag name="KSO_WM_UNIT_CONTENT_GROUP_TYPE" val="titlestyle"/>
</p:tagLst>
</file>

<file path=ppt/tags/tag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  <p:tag name="KSO_WM_UNIT_TEXT_LAYER_COUNT" val="1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  <p:tag name="KSO_WM_UNIT_TEXT_LAYER_COUNT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3.0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PRESET_TEXT" val="Simple &amp; Creative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6*i*2"/>
  <p:tag name="KSO_WM_UNIT_LAYERLEVEL" val="1"/>
  <p:tag name="KSO_WM_TAG_VERSION" val="3.0"/>
  <p:tag name="KSO_WM_UNIT_CONTENT_GROUP_TYPE" val="titlestyle"/>
</p:tagLst>
</file>

<file path=ppt/tags/tag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PRESET_TEXT" val="单击此处编辑母版文本样式&#10;第二级&#10;第三级&#10;第四级&#10;第五级"/>
  <p:tag name="KSO_WM_UNIT_TEXT_LAYER_COUNT" val="1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PRESET_TEXT" val="单击此处编辑母版文本样式&#10;第二级&#10;第三级&#10;第四级&#10;第五级"/>
  <p:tag name="KSO_WM_UNIT_TEXT_LAYER_COUNT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7*i*1"/>
  <p:tag name="KSO_WM_UNIT_LAYERLEVEL" val="1"/>
  <p:tag name="KSO_WM_TAG_VERSION" val="3.0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7*i*2"/>
  <p:tag name="KSO_WM_UNIT_LAYERLEVEL" val="1"/>
  <p:tag name="KSO_WM_TAG_VERSION" val="3.0"/>
  <p:tag name="KSO_WM_BEAUTIFY_FLAG" val="#wm#"/>
  <p:tag name="KSO_WM_UNIT_CONTENT_GROUP_TYPE" val="titlestyle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8*i*1"/>
  <p:tag name="KSO_WM_UNIT_LAYERLEVEL" val="1"/>
  <p:tag name="KSO_WM_TAG_VERSION" val="3.0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3.0"/>
</p:tagLst>
</file>

<file path=ppt/tags/tag5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  <p:tag name="KSO_WM_UNIT_TEXT_LAYER_COUNT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3.0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0*i*2"/>
  <p:tag name="KSO_WM_UNIT_LAYERLEVEL" val="1"/>
  <p:tag name="KSO_WM_TAG_VERSION" val="3.0"/>
  <p:tag name="KSO_WM_BEAUTIFY_FLAG" val="#wm#"/>
  <p:tag name="KSO_WM_UNIT_CONTENT_GROUP_TYPE" val="titlestyle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观看与聆听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71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  <p:tag name="KSO_WM_UNIT_TEXT_LAYER_COUNT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  <p:tag name="KSO_WM_UNIT_CONTENT_GROUP_TYPE" val="titlestyle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3.0"/>
  <p:tag name="PA" val="v5.2.1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TEXT_LAYER_COUNT" val="1"/>
  <p:tag name="KSO_WM_TEMPLATE_CATEGORY" val="custom"/>
  <p:tag name="KSO_WM_TEMPLATE_INDEX" val="20230230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TEMPLATE_CATEGORY" val="custom"/>
  <p:tag name="KSO_WM_TEMPLATE_INDEX" val="20230230"/>
</p:tagLst>
</file>

<file path=ppt/tags/tag82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230"/>
  <p:tag name="KSO_WM_TEMPLATE_THUMBS_INDEX" val="1、11"/>
</p:tagLst>
</file>

<file path=ppt/tags/tag83.xml><?xml version="1.0" encoding="utf-8"?>
<p:tagLst xmlns:p="http://schemas.openxmlformats.org/presentationml/2006/main">
  <p:tag name="KSO_WM_UNIT_SUBTYPE" val="b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230_1*f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  <p:tag name="KSO_WM_UNIT_TEXT_LAYER_COUNT" val="1"/>
  <p:tag name="KSO_WM_UNIT_PRESET_TEXT_INDEX" val="-1"/>
  <p:tag name="KSO_WM_UNIT_PRESET_TEXT_LEN" val="0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0_1*a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CONTENT_GROUP_TYPE" val="contentchip"/>
  <p:tag name="KSO_WM_UNIT_TEXT_TYPE" val="1"/>
  <p:tag name="KSO_WM_UNIT_PRESET_TEXT" val="单击添加文档标题"/>
</p:tagLst>
</file>

<file path=ppt/tags/tag85.xml><?xml version="1.0" encoding="utf-8"?>
<p:tagLst xmlns:p="http://schemas.openxmlformats.org/presentationml/2006/main">
  <p:tag name="KSO_WM_SLIDE_ID" val="custom20230230_1"/>
  <p:tag name="KSO_WM_TEMPLATE_SUBCATEGORY" val="29"/>
  <p:tag name="KSO_WM_TEMPLATE_MASTER_TYPE" val="0"/>
  <p:tag name="KSO_WM_TEMPLATE_COLOR_TYPE" val="0"/>
  <p:tag name="KSO_WM_SLIDE_TYPE" val="title"/>
  <p:tag name="KSO_WM_SLIDE_SUBTYPE" val="pureTxt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230"/>
  <p:tag name="KSO_WM_SLIDE_LAYOUT" val="a_b_f"/>
  <p:tag name="KSO_WM_SLIDE_LAYOUT_CNT" val="1_1_1"/>
  <p:tag name="KSO_WM_TEMPLATE_THUMBS_INDEX" val="1、11"/>
  <p:tag name="KSO_WM_SLIDE_CONTENT_AREA" val="{&quot;left&quot;:&quot;46.45&quot;,&quot;top&quot;:&quot;101.75&quot;,&quot;width&quot;:&quot;613.6&quot;,&quot;height&quot;:&quot;315.15&quot;}"/>
</p:tagLst>
</file>

<file path=ppt/tags/tag8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230_10*f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PA" val="v5.2.11"/>
  <p:tag name="KSO_WM_UNIT_TEXT_TYPE" val="1"/>
  <p:tag name="KSO_WM_UNIT_TEXT_LAYER_COUNT" val="1"/>
  <p:tag name="KSO_WM_UNIT_PRESET_TEXT" val="单击此处添加文本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30_10*a*1"/>
  <p:tag name="KSO_WM_TEMPLATE_CATEGORY" val="custom"/>
  <p:tag name="KSO_WM_TEMPLATE_INDEX" val="20230230"/>
  <p:tag name="KSO_WM_UNIT_LAYERLEVEL" val="1"/>
  <p:tag name="KSO_WM_TAG_VERSION" val="3.0"/>
  <p:tag name="KSO_WM_BEAUTIFY_FLAG" val="#wm#"/>
  <p:tag name="KSO_WM_UNIT_CONTENT_GROUP_TYPE" val="titlestyle"/>
  <p:tag name="PA" val="v5.2.11"/>
  <p:tag name="KSO_WM_UNIT_TEXT_TYPE" val="1"/>
  <p:tag name="KSO_WM_UNIT_PRESET_TEXT" val="单击此处添加文档标题"/>
</p:tagLst>
</file>

<file path=ppt/tags/tag88.xml><?xml version="1.0" encoding="utf-8"?>
<p:tagLst xmlns:p="http://schemas.openxmlformats.org/presentationml/2006/main">
  <p:tag name="KSO_WM_SLIDE_ID" val="custom20230230_10"/>
  <p:tag name="KSO_WM_TEMPLATE_SUBCATEGORY" val="29"/>
  <p:tag name="KSO_WM_TEMPLATE_MASTER_TYPE" val="0"/>
  <p:tag name="KSO_WM_TEMPLATE_COLOR_TYPE" val="0"/>
  <p:tag name="KSO_WM_SLIDE_ITEM_CNT" val="0"/>
  <p:tag name="KSO_WM_SLIDE_INDEX" val="10"/>
  <p:tag name="KSO_WM_TAG_VERSION" val="3.0"/>
  <p:tag name="KSO_WM_BEAUTIFY_FLAG" val="#wm#"/>
  <p:tag name="KSO_WM_TEMPLATE_CATEGORY" val="custom"/>
  <p:tag name="KSO_WM_TEMPLATE_INDEX" val="20230230"/>
  <p:tag name="KSO_WM_SLIDE_TYPE" val="text"/>
  <p:tag name="KSO_WM_SLIDE_SUBTYPE" val="pureTxt"/>
  <p:tag name="KSO_WM_SLIDE_SIZE" val="850*445"/>
  <p:tag name="KSO_WM_SLIDE_POSITION" val="54*41"/>
  <p:tag name="KSO_WM_SLIDE_LAYOUT" val="a_f"/>
  <p:tag name="KSO_WM_SLIDE_LAYOUT_CNT" val="1_1"/>
  <p:tag name="KSO_WM_SPECIAL_SOURCE" val="bdnull"/>
  <p:tag name="KSO_WM_SLIDE_LAYOUT_NAME" val="标题和内容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  <p:tag name="PA" val="v5.2.11"/>
  <p:tag name="KSO_WM_UNIT_TEXT_LAYER_COUNT" val="1"/>
</p:tagLst>
</file>

<file path=ppt/tags/tag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  <p:tag name="PA" val="v5.2.11"/>
  <p:tag name="KSO_WM_UNIT_TEXT_LAYER_COUNT" val="1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9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9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  <p:tag name="PA" val="v5.2.11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30230"/>
</p:tagLst>
</file>

<file path=ppt/theme/theme1.xml><?xml version="1.0" encoding="utf-8"?>
<a:theme xmlns:a="http://schemas.openxmlformats.org/drawingml/2006/main" name="Office 主题">
  <a:themeElements>
    <a:clrScheme name="自定义 61">
      <a:dk1>
        <a:srgbClr val="000000"/>
      </a:dk1>
      <a:lt1>
        <a:srgbClr val="FFFFFF"/>
      </a:lt1>
      <a:dk2>
        <a:srgbClr val="3F4D63"/>
      </a:dk2>
      <a:lt2>
        <a:srgbClr val="E7F0FD"/>
      </a:lt2>
      <a:accent1>
        <a:srgbClr val="116CEE"/>
      </a:accent1>
      <a:accent2>
        <a:srgbClr val="1B7ED6"/>
      </a:accent2>
      <a:accent3>
        <a:srgbClr val="268FBE"/>
      </a:accent3>
      <a:accent4>
        <a:srgbClr val="30A1A6"/>
      </a:accent4>
      <a:accent5>
        <a:srgbClr val="3BB28E"/>
      </a:accent5>
      <a:accent6>
        <a:srgbClr val="45C476"/>
      </a:accent6>
      <a:hlink>
        <a:srgbClr val="0563C1"/>
      </a:hlink>
      <a:folHlink>
        <a:srgbClr val="954F72"/>
      </a:folHlink>
    </a:clrScheme>
    <a:fontScheme name="自定义 13">
      <a:majorFont>
        <a:latin typeface="MiSans Heavy"/>
        <a:ea typeface="MiSans Heavy"/>
        <a:cs typeface=""/>
      </a:majorFont>
      <a:minorFont>
        <a:latin typeface="MiSans Light"/>
        <a:ea typeface="MiSans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  <a:prstDash val="solid"/>
        </a:ln>
        <a:effectLst>
          <a:outerShdw blurRad="203200" dist="101600" dir="8100000" algn="tr" rotWithShape="0">
            <a:srgbClr val="FF5DA9">
              <a:alpha val="1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3697</Words>
  <Application>WPS 演示</Application>
  <PresentationFormat>宽屏</PresentationFormat>
  <Paragraphs>246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宋体</vt:lpstr>
      <vt:lpstr>Wingdings</vt:lpstr>
      <vt:lpstr>MiSans Heavy</vt:lpstr>
      <vt:lpstr>Wingdings</vt:lpstr>
      <vt:lpstr>Arial</vt:lpstr>
      <vt:lpstr>quote-cjk-patch</vt:lpstr>
      <vt:lpstr>Segoe Print</vt:lpstr>
      <vt:lpstr>katex_main</vt:lpstr>
      <vt:lpstr>Cambria Math</vt:lpstr>
      <vt:lpstr>MS Mincho</vt:lpstr>
      <vt:lpstr>微软雅黑</vt:lpstr>
      <vt:lpstr>Arial Unicode MS</vt:lpstr>
      <vt:lpstr>MiSans Light</vt:lpstr>
      <vt:lpstr>Calibri</vt:lpstr>
      <vt:lpstr>Office 主题</vt:lpstr>
      <vt:lpstr>Performance of the LHCb muon detector in Run 3</vt:lpstr>
      <vt:lpstr>upgrade</vt:lpstr>
      <vt:lpstr>upgrade</vt:lpstr>
      <vt:lpstr>upgrade</vt:lpstr>
      <vt:lpstr>upgrade</vt:lpstr>
      <vt:lpstr>upgrade</vt:lpstr>
      <vt:lpstr>Calibration (Time &amp; Space)</vt:lpstr>
      <vt:lpstr>Calibration (Time &amp; Space)</vt:lpstr>
      <vt:lpstr>Calibration (Time &amp; Space)</vt:lpstr>
      <vt:lpstr>Calibration (Time &amp; Space)</vt:lpstr>
      <vt:lpstr>Testing (Performance Measurement)</vt:lpstr>
      <vt:lpstr>Testing (Performance Measurement)</vt:lpstr>
      <vt:lpstr>Testing (Performance Measurement)</vt:lpstr>
      <vt:lpstr>Testing (Performance Measurement)</vt:lpstr>
      <vt:lpstr>Testing (Performance Measurement)</vt:lpstr>
      <vt:lpstr>Testing (Performance Measurement)</vt:lpstr>
      <vt:lpstr>Testing (Performance Measurement)</vt:lpstr>
      <vt:lpstr>Testing (Performance Measurement)</vt:lpstr>
      <vt:lpstr> 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WPS_1631500349</cp:lastModifiedBy>
  <cp:revision>161</cp:revision>
  <dcterms:created xsi:type="dcterms:W3CDTF">2019-06-19T02:08:00Z</dcterms:created>
  <dcterms:modified xsi:type="dcterms:W3CDTF">2026-06-19T06:49:21Z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66779F94E13245A4A2EFDECE0707608D_11</vt:lpwstr>
  </property>
</Properties>
</file>