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2" r:id="rId2"/>
    <p:sldId id="379" r:id="rId3"/>
    <p:sldId id="363" r:id="rId4"/>
    <p:sldId id="364" r:id="rId5"/>
    <p:sldId id="366" r:id="rId6"/>
    <p:sldId id="365" r:id="rId7"/>
    <p:sldId id="367" r:id="rId8"/>
    <p:sldId id="375" r:id="rId9"/>
    <p:sldId id="368" r:id="rId10"/>
    <p:sldId id="369" r:id="rId11"/>
    <p:sldId id="373" r:id="rId12"/>
    <p:sldId id="371" r:id="rId13"/>
    <p:sldId id="372" r:id="rId14"/>
    <p:sldId id="378" r:id="rId15"/>
    <p:sldId id="376" r:id="rId16"/>
    <p:sldId id="374" r:id="rId17"/>
    <p:sldId id="381" r:id="rId18"/>
    <p:sldId id="377" r:id="rId19"/>
    <p:sldId id="380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Cover" id="{9FE2B52B-9FEB-4D2A-A1D9-79B625C3C2EC}">
          <p14:sldIdLst>
            <p14:sldId id="272"/>
            <p14:sldId id="379"/>
            <p14:sldId id="363"/>
            <p14:sldId id="364"/>
            <p14:sldId id="366"/>
            <p14:sldId id="365"/>
            <p14:sldId id="367"/>
            <p14:sldId id="375"/>
            <p14:sldId id="368"/>
            <p14:sldId id="369"/>
            <p14:sldId id="373"/>
            <p14:sldId id="371"/>
            <p14:sldId id="372"/>
            <p14:sldId id="378"/>
            <p14:sldId id="376"/>
            <p14:sldId id="374"/>
            <p14:sldId id="381"/>
            <p14:sldId id="377"/>
            <p14:sldId id="380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AB7625D-F6FD-4562-8EDB-2C56E3E596F3}" v="93" dt="2025-09-25T11:56:18.72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14" autoAdjust="0"/>
    <p:restoredTop sz="94660" autoAdjust="0"/>
  </p:normalViewPr>
  <p:slideViewPr>
    <p:cSldViewPr snapToGrid="0">
      <p:cViewPr varScale="1">
        <p:scale>
          <a:sx n="123" d="100"/>
          <a:sy n="123" d="100"/>
        </p:scale>
        <p:origin x="494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6" d="100"/>
          <a:sy n="96" d="100"/>
        </p:scale>
        <p:origin x="355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microsoft.com/office/2015/10/relationships/revisionInfo" Target="revisionInfo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612BB2-5BCA-44C3-8A1E-9079A68E1EC6}" type="datetimeFigureOut">
              <a:rPr lang="zh-CN" altLang="en-US" smtClean="0"/>
              <a:t>2026/6/10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DD44B5-B3DF-49C5-BDB2-620683DEFB9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3302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85494" y="1737467"/>
            <a:ext cx="7028796" cy="2387600"/>
          </a:xfrm>
        </p:spPr>
        <p:txBody>
          <a:bodyPr anchor="b"/>
          <a:lstStyle>
            <a:lvl1pPr algn="ctr">
              <a:defRPr sz="6000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2322" y="4806175"/>
            <a:ext cx="5795140" cy="1748720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cxnSp>
        <p:nvCxnSpPr>
          <p:cNvPr id="21" name="直接连接符 20">
            <a:extLst>
              <a:ext uri="{FF2B5EF4-FFF2-40B4-BE49-F238E27FC236}">
                <a16:creationId xmlns:a16="http://schemas.microsoft.com/office/drawing/2014/main" id="{BB3467D3-DD50-4144-90CB-298AEFFB59A2}"/>
              </a:ext>
            </a:extLst>
          </p:cNvPr>
          <p:cNvCxnSpPr>
            <a:cxnSpLocks/>
          </p:cNvCxnSpPr>
          <p:nvPr userDrawn="1"/>
        </p:nvCxnSpPr>
        <p:spPr>
          <a:xfrm>
            <a:off x="335674" y="4535945"/>
            <a:ext cx="8128437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图片 4">
            <a:extLst>
              <a:ext uri="{FF2B5EF4-FFF2-40B4-BE49-F238E27FC236}">
                <a16:creationId xmlns:a16="http://schemas.microsoft.com/office/drawing/2014/main" id="{A3A4465E-1BB9-40F4-9A8A-6F0C24D0EA3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6212577"/>
            <a:ext cx="12192000" cy="663295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653D98E6-20F3-43A8-870D-625465E753C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0"/>
            <a:ext cx="12192000" cy="663295"/>
          </a:xfrm>
          <a:prstGeom prst="rect">
            <a:avLst/>
          </a:prstGeom>
          <a:effectLst>
            <a:softEdge rad="0"/>
          </a:effectLst>
        </p:spPr>
      </p:pic>
      <p:pic>
        <p:nvPicPr>
          <p:cNvPr id="23" name="图片 22">
            <a:extLst>
              <a:ext uri="{FF2B5EF4-FFF2-40B4-BE49-F238E27FC236}">
                <a16:creationId xmlns:a16="http://schemas.microsoft.com/office/drawing/2014/main" id="{96046A0F-FD26-406C-823C-CCA0E0802C5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2" y="663295"/>
            <a:ext cx="12192000" cy="663295"/>
          </a:xfrm>
          <a:prstGeom prst="rect">
            <a:avLst/>
          </a:prstGeom>
        </p:spPr>
      </p:pic>
      <p:pic>
        <p:nvPicPr>
          <p:cNvPr id="22" name="图片 21" descr="C:\Users\xin\Desktop\中科大.png中科大">
            <a:extLst>
              <a:ext uri="{FF2B5EF4-FFF2-40B4-BE49-F238E27FC236}">
                <a16:creationId xmlns:a16="http://schemas.microsoft.com/office/drawing/2014/main" id="{FA3ED171-6FFB-418E-9284-8C07D40FEF8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8552794" y="449845"/>
            <a:ext cx="3523130" cy="3523130"/>
          </a:xfrm>
          <a:prstGeom prst="rect">
            <a:avLst/>
          </a:prstGeom>
          <a:effectLst>
            <a:glow>
              <a:schemeClr val="accent1"/>
            </a:glow>
            <a:outerShdw blurRad="50800" dist="50800" dir="5400000" sx="1000" sy="1000" algn="ctr" rotWithShape="0">
              <a:srgbClr val="000000"/>
            </a:outerShdw>
            <a:reflection stA="50000" endPos="65000" dist="50800" dir="5400000" sy="-100000" algn="bl" rotWithShape="0"/>
            <a:softEdge rad="0"/>
          </a:effectLst>
          <a:scene3d>
            <a:camera prst="orthographicFront"/>
            <a:lightRig rig="threePt" dir="t"/>
          </a:scene3d>
          <a:sp3d prstMaterial="matte"/>
        </p:spPr>
      </p:pic>
    </p:spTree>
    <p:extLst>
      <p:ext uri="{BB962C8B-B14F-4D97-AF65-F5344CB8AC3E}">
        <p14:creationId xmlns:p14="http://schemas.microsoft.com/office/powerpoint/2010/main" val="6164207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3DEBB75-D6BE-4D75-932E-157869E9EC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CEB1826-BAFE-4D34-A76B-F859D58E4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4760DA2-81EF-49AF-8228-811458661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A22C6-DA02-428D-84D9-CF9AB5A2B498}" type="datetimeFigureOut">
              <a:rPr lang="zh-CN" altLang="en-US" smtClean="0"/>
              <a:t>2026/6/10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A5644F3-3E9C-4A17-A2FA-AAF11BEE13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1B7DD2-1AAB-4723-98DC-744F6F719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186CA8-4F24-4BA2-B02F-4AF2E1F3B1A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0077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:a16="http://schemas.microsoft.com/office/drawing/2014/main" id="{5C38462B-63BA-4043-82A7-86610CF485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65317"/>
          <a:stretch/>
        </p:blipFill>
        <p:spPr>
          <a:xfrm>
            <a:off x="0" y="6492874"/>
            <a:ext cx="12192001" cy="365126"/>
          </a:xfrm>
          <a:prstGeom prst="rect">
            <a:avLst/>
          </a:prstGeom>
        </p:spPr>
      </p:pic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7C1A1C7-6230-4ABB-B4C3-24574E98D48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47700" y="6492872"/>
            <a:ext cx="2743200" cy="365125"/>
          </a:xfrm>
        </p:spPr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D0CE12E-BAAF-49CF-A6E8-3E6D8BFDB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BDF907A1-EC79-478E-A9B5-EA6F27AC0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8" name="内容占位符 7">
            <a:extLst>
              <a:ext uri="{FF2B5EF4-FFF2-40B4-BE49-F238E27FC236}">
                <a16:creationId xmlns:a16="http://schemas.microsoft.com/office/drawing/2014/main" id="{ACE1E2A8-3F51-45FA-8392-CF008AEA356D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978025"/>
            <a:ext cx="10082212" cy="4335463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6" name="标题 15">
            <a:extLst>
              <a:ext uri="{FF2B5EF4-FFF2-40B4-BE49-F238E27FC236}">
                <a16:creationId xmlns:a16="http://schemas.microsoft.com/office/drawing/2014/main" id="{2280930F-04EE-4005-85CC-A7C1A9F91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7119445" cy="623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794848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1FE63446-6CB9-4704-9BF4-0BC08EB8B0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pPr/>
              <a:t>2026/6/10</a:t>
            </a:fld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B1306C5C-B68F-4E34-87CE-1009C158BE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2A47445-A88D-4F78-BAD7-C58622E5F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内容占位符 6">
            <a:extLst>
              <a:ext uri="{FF2B5EF4-FFF2-40B4-BE49-F238E27FC236}">
                <a16:creationId xmlns:a16="http://schemas.microsoft.com/office/drawing/2014/main" id="{990F9698-2361-499A-A229-2D2BA8B19A3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5688" y="1985963"/>
            <a:ext cx="4690843" cy="43195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9" name="内容占位符 8">
            <a:extLst>
              <a:ext uri="{FF2B5EF4-FFF2-40B4-BE49-F238E27FC236}">
                <a16:creationId xmlns:a16="http://schemas.microsoft.com/office/drawing/2014/main" id="{931D5BF2-755F-4373-8DAC-8FA4C51BF61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445470" y="1985963"/>
            <a:ext cx="4690843" cy="4319587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" name="标题 9">
            <a:extLst>
              <a:ext uri="{FF2B5EF4-FFF2-40B4-BE49-F238E27FC236}">
                <a16:creationId xmlns:a16="http://schemas.microsoft.com/office/drawing/2014/main" id="{11421F72-ADAC-444A-A396-9D19D1BDF5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6977555" cy="623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4247312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FB96327-8670-4693-8CCA-121C4A317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pPr/>
              <a:t>2026/6/10</a:t>
            </a:fld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2A5321BF-CA76-404F-9BC0-0B8A11951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B5636C8C-5DFB-4AE8-8FF6-670CEE90F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AC4706F4-E446-452D-BAB2-99C8B5EDDE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6993320" cy="623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262019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D3E43DC0-EC27-4BDF-A9B0-66F0E39DDF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pPr/>
              <a:t>2026/6/10</a:t>
            </a:fld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396BEF3-0A4E-4364-AD33-0C65FB144E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3E893CCF-9BE7-47D4-B68C-B0F2F8B8D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sp>
        <p:nvSpPr>
          <p:cNvPr id="7" name="竖排文字占位符 6">
            <a:extLst>
              <a:ext uri="{FF2B5EF4-FFF2-40B4-BE49-F238E27FC236}">
                <a16:creationId xmlns:a16="http://schemas.microsoft.com/office/drawing/2014/main" id="{AF394BB3-75A9-4FF4-9A52-7499B2E83C02}"/>
              </a:ext>
            </a:extLst>
          </p:cNvPr>
          <p:cNvSpPr>
            <a:spLocks noGrp="1"/>
          </p:cNvSpPr>
          <p:nvPr>
            <p:ph type="body" orient="vert" sz="quarter" idx="13"/>
          </p:nvPr>
        </p:nvSpPr>
        <p:spPr>
          <a:xfrm>
            <a:off x="1055688" y="1985963"/>
            <a:ext cx="10082212" cy="4319587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8" name="标题 7">
            <a:extLst>
              <a:ext uri="{FF2B5EF4-FFF2-40B4-BE49-F238E27FC236}">
                <a16:creationId xmlns:a16="http://schemas.microsoft.com/office/drawing/2014/main" id="{7467CFE1-97D1-439D-9A96-22EB29E94C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7190389" cy="623289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18440709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>
            <a:extLst>
              <a:ext uri="{FF2B5EF4-FFF2-40B4-BE49-F238E27FC236}">
                <a16:creationId xmlns:a16="http://schemas.microsoft.com/office/drawing/2014/main" id="{769D88D4-25D5-4AE2-8254-1C757866DA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pPr/>
              <a:t>2026/6/10</a:t>
            </a:fld>
            <a:endParaRPr lang="en-US" altLang="zh-CN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401C9B36-E5E0-49C8-807D-459F256C2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/>
              <a:t>topic</a:t>
            </a:r>
            <a:endParaRPr lang="en-US" altLang="zh-CN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0699114-93F0-4089-8DE9-1A4CF4DF7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2240983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>
            <a:extLst>
              <a:ext uri="{FF2B5EF4-FFF2-40B4-BE49-F238E27FC236}">
                <a16:creationId xmlns:a16="http://schemas.microsoft.com/office/drawing/2014/main" id="{8DEBB8F9-503F-4936-A9F4-7EB5067E04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t="65317"/>
          <a:stretch/>
        </p:blipFill>
        <p:spPr>
          <a:xfrm>
            <a:off x="0" y="6492874"/>
            <a:ext cx="12192001" cy="36512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6114" y="400979"/>
            <a:ext cx="6745165" cy="6232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7700" y="649287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fld id="{A53AE944-49D0-4AE5-AAA9-405F2D902A30}" type="datetime1">
              <a:rPr lang="zh-CN" altLang="en-US" smtClean="0"/>
              <a:pPr/>
              <a:t>2026/6/10</a:t>
            </a:fld>
            <a:endParaRPr lang="en-US" altLang="zh-C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599" y="649287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n-US" altLang="zh-CN" dirty="0"/>
              <a:t>topic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099331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 b="1">
                <a:solidFill>
                  <a:schemeClr val="bg1"/>
                </a:solidFill>
              </a:defRPr>
            </a:lvl1pPr>
          </a:lstStyle>
          <a:p>
            <a:fld id="{39CB87EF-BD7E-9140-8CAE-62DCF8310CF6}" type="slidenum">
              <a:rPr lang="en-US" altLang="zh-CN" smtClean="0"/>
              <a:pPr/>
              <a:t>‹#›</a:t>
            </a:fld>
            <a:endParaRPr lang="en-US" altLang="zh-CN" dirty="0"/>
          </a:p>
        </p:txBody>
      </p:sp>
      <p:cxnSp>
        <p:nvCxnSpPr>
          <p:cNvPr id="13" name="直接连接符 12">
            <a:extLst>
              <a:ext uri="{FF2B5EF4-FFF2-40B4-BE49-F238E27FC236}">
                <a16:creationId xmlns:a16="http://schemas.microsoft.com/office/drawing/2014/main" id="{82508245-EF5F-4D76-A7AB-A082A6F51668}"/>
              </a:ext>
            </a:extLst>
          </p:cNvPr>
          <p:cNvCxnSpPr>
            <a:cxnSpLocks/>
          </p:cNvCxnSpPr>
          <p:nvPr userDrawn="1"/>
        </p:nvCxnSpPr>
        <p:spPr>
          <a:xfrm>
            <a:off x="306114" y="1269124"/>
            <a:ext cx="11579772" cy="0"/>
          </a:xfrm>
          <a:prstGeom prst="line">
            <a:avLst/>
          </a:prstGeom>
          <a:ln w="5715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15" name="图片 14" descr="C:\Users\xin\Desktop\中科大.png中科大">
            <a:extLst>
              <a:ext uri="{FF2B5EF4-FFF2-40B4-BE49-F238E27FC236}">
                <a16:creationId xmlns:a16="http://schemas.microsoft.com/office/drawing/2014/main" id="{4B8A370C-2279-4257-85A4-D244AEA3790A}"/>
              </a:ext>
            </a:extLst>
          </p:cNvPr>
          <p:cNvPicPr>
            <a:picLocks noChangeAspect="1"/>
          </p:cNvPicPr>
          <p:nvPr userDrawn="1"/>
        </p:nvPicPr>
        <p:blipFill>
          <a:blip r:embed="rId10"/>
          <a:srcRect/>
          <a:stretch>
            <a:fillRect/>
          </a:stretch>
        </p:blipFill>
        <p:spPr>
          <a:xfrm>
            <a:off x="10759486" y="33455"/>
            <a:ext cx="1126400" cy="112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0941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2" r:id="rId3"/>
    <p:sldLayoutId id="2147483663" r:id="rId4"/>
    <p:sldLayoutId id="2147483664" r:id="rId5"/>
    <p:sldLayoutId id="2147483665" r:id="rId6"/>
    <p:sldLayoutId id="2147483666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lnSpc>
          <a:spcPct val="90000"/>
        </a:lnSpc>
        <a:spcBef>
          <a:spcPts val="1000"/>
        </a:spcBef>
        <a:buFont typeface="Wingdings" panose="05000000000000000000" pitchFamily="2" charset="2"/>
        <a:buChar char="p"/>
        <a:defRPr sz="2800" kern="1200">
          <a:solidFill>
            <a:schemeClr val="tx1"/>
          </a:solidFill>
          <a:latin typeface="Times New Roman" charset="0"/>
          <a:ea typeface="Times New Roman" charset="0"/>
          <a:cs typeface="Times New Roman" charset="0"/>
        </a:defRPr>
      </a:lvl1pPr>
      <a:lvl2pPr marL="800100" indent="-342900" algn="l" defTabSz="914400" rtl="0" eaLnBrk="1" latinLnBrk="0" hangingPunct="1">
        <a:lnSpc>
          <a:spcPct val="90000"/>
        </a:lnSpc>
        <a:spcBef>
          <a:spcPts val="500"/>
        </a:spcBef>
        <a:buFont typeface="Wingdings" panose="05000000000000000000" pitchFamily="2" charset="2"/>
        <a:buChar char="Ø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3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1902.08570" TargetMode="External"/><Relationship Id="rId2" Type="http://schemas.openxmlformats.org/officeDocument/2006/relationships/hyperlink" Target="https://arxiv.org/abs/1901.10342" TargetMode="Externa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arxiv.org/abs/2202.03772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5EF3356-6E02-4D01-9613-98975ECB444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67" y="1891577"/>
            <a:ext cx="8801393" cy="2387600"/>
          </a:xfrm>
        </p:spPr>
        <p:txBody>
          <a:bodyPr/>
          <a:lstStyle/>
          <a:p>
            <a:r>
              <a:rPr lang="en-US" altLang="zh-CN" dirty="0"/>
              <a:t>Jet classification and tagging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EB1064DB-1726-42DE-B36F-9C74C4CFD6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79614" y="4600435"/>
            <a:ext cx="6993978" cy="1748720"/>
          </a:xfrm>
        </p:spPr>
        <p:txBody>
          <a:bodyPr>
            <a:normAutofit/>
          </a:bodyPr>
          <a:lstStyle/>
          <a:p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</a:rPr>
              <a:t>报告人</a:t>
            </a:r>
            <a:r>
              <a:rPr lang="en-US" altLang="zh-CN" b="1" dirty="0">
                <a:solidFill>
                  <a:schemeClr val="accent1">
                    <a:lumMod val="75000"/>
                  </a:schemeClr>
                </a:solidFill>
              </a:rPr>
              <a:t>:</a:t>
            </a:r>
            <a:r>
              <a:rPr lang="zh-CN" altLang="en-US" b="1">
                <a:solidFill>
                  <a:schemeClr val="accent1">
                    <a:lumMod val="75000"/>
                  </a:schemeClr>
                </a:solidFill>
              </a:rPr>
              <a:t>周洋洋</a:t>
            </a:r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b="1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9654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5B8BB83-10FC-4F17-B267-609D071D9D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1F03E88-65D0-4677-ADF4-C49BF240C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ParticleNet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E2FC5F2-FDBB-4691-8416-F05192E84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10</a:t>
            </a:fld>
            <a:endParaRPr lang="en-US" altLang="zh-CN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8999EFD9-3DA0-477F-A071-3C20D33ACBA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024" y="1710548"/>
            <a:ext cx="4137883" cy="4335463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AA867916-A786-407C-BB62-BBF5AD9B92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ParticleNet</a:t>
            </a:r>
            <a:endParaRPr lang="zh-CN" altLang="en-US" dirty="0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084CE49-A722-41F7-8AD1-DB6BD63444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923" y="1514056"/>
            <a:ext cx="2511987" cy="4728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707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9D3DF6D-A538-429D-8FBE-80581377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124111-62C2-401E-BFD6-6077BA7C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ParticleNet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74D77D-9D36-449B-91A5-F614DE3D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11</a:t>
            </a:fld>
            <a:endParaRPr lang="en-US" altLang="zh-CN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5210BC6A-6A77-4989-B197-150954044A8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263" y="1637744"/>
            <a:ext cx="10082212" cy="3582511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4E677A77-E685-4F7E-AA8D-36DF884A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ParticleNet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940223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AF07DC2-02FA-42F6-80F7-E97312CFB2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CDFE448-EFD5-4605-A968-59447B4B41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ParticleTransformer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85865C26-4C13-4E20-9647-4B23C2426B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12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35D74554-D7F5-48B4-8E90-8C16F8092E7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 attention between two particle can be extracted by features.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Compared to </a:t>
            </a:r>
            <a:r>
              <a:rPr lang="en-US" altLang="zh-CN" dirty="0" err="1"/>
              <a:t>kNN</a:t>
            </a:r>
            <a:r>
              <a:rPr lang="en-US" altLang="zh-CN" dirty="0"/>
              <a:t>, attention is more flexible.</a:t>
            </a: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DECD10CD-0293-4124-BE4F-2ADBF12617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ParticleTransformer</a:t>
            </a:r>
            <a:endParaRPr lang="zh-CN" altLang="en-US" dirty="0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8EC48947-044B-42D4-A959-DCDC22FE84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8478" y="3933194"/>
            <a:ext cx="4778154" cy="640135"/>
          </a:xfrm>
          <a:prstGeom prst="rect">
            <a:avLst/>
          </a:prstGeom>
        </p:spPr>
      </p:pic>
      <p:pic>
        <p:nvPicPr>
          <p:cNvPr id="83" name="图片 82">
            <a:extLst>
              <a:ext uri="{FF2B5EF4-FFF2-40B4-BE49-F238E27FC236}">
                <a16:creationId xmlns:a16="http://schemas.microsoft.com/office/drawing/2014/main" id="{A8EF4FFC-070F-42D3-9336-A7068349C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00" y="3044664"/>
            <a:ext cx="4335493" cy="32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0081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111D01-8701-42E0-AE6D-92AF04EBB4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7BC9F7F-AB0D-46CC-9FD5-16FC279ED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ParticleTransformer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B6C274B-2B4B-4253-AA39-313A06F641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13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E61BC839-1F3A-4C4E-9A47-E08B0445896D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98E376B5-9CDB-4441-9ADF-75A1EFDC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ParticleTransformer</a:t>
            </a:r>
            <a:endParaRPr lang="zh-CN" altLang="en-US" dirty="0"/>
          </a:p>
        </p:txBody>
      </p:sp>
      <p:pic>
        <p:nvPicPr>
          <p:cNvPr id="7" name="内容占位符 4">
            <a:extLst>
              <a:ext uri="{FF2B5EF4-FFF2-40B4-BE49-F238E27FC236}">
                <a16:creationId xmlns:a16="http://schemas.microsoft.com/office/drawing/2014/main" id="{377620E1-EC4B-48CE-9D28-E1916689DC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370" y="1541288"/>
            <a:ext cx="5518323" cy="451541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9EAF5004-3B58-4EF0-9811-E7F7B083F7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4011" y="1337890"/>
            <a:ext cx="4778154" cy="640135"/>
          </a:xfrm>
          <a:prstGeom prst="rect">
            <a:avLst/>
          </a:prstGeom>
        </p:spPr>
      </p:pic>
      <p:sp>
        <p:nvSpPr>
          <p:cNvPr id="9" name="矩形 8">
            <a:extLst>
              <a:ext uri="{FF2B5EF4-FFF2-40B4-BE49-F238E27FC236}">
                <a16:creationId xmlns:a16="http://schemas.microsoft.com/office/drawing/2014/main" id="{458347C7-B58B-437E-96A7-37A22943478E}"/>
              </a:ext>
            </a:extLst>
          </p:cNvPr>
          <p:cNvSpPr/>
          <p:nvPr/>
        </p:nvSpPr>
        <p:spPr>
          <a:xfrm>
            <a:off x="647700" y="3098869"/>
            <a:ext cx="1747520" cy="2370666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0" name="直接箭头连接符 9">
            <a:extLst>
              <a:ext uri="{FF2B5EF4-FFF2-40B4-BE49-F238E27FC236}">
                <a16:creationId xmlns:a16="http://schemas.microsoft.com/office/drawing/2014/main" id="{37EC3DEF-B28B-4E02-8102-1C8B8E9070B2}"/>
              </a:ext>
            </a:extLst>
          </p:cNvPr>
          <p:cNvCxnSpPr>
            <a:cxnSpLocks/>
            <a:stCxn id="9" idx="3"/>
            <a:endCxn id="8" idx="1"/>
          </p:cNvCxnSpPr>
          <p:nvPr/>
        </p:nvCxnSpPr>
        <p:spPr>
          <a:xfrm flipV="1">
            <a:off x="2395220" y="1657958"/>
            <a:ext cx="4178791" cy="2626244"/>
          </a:xfrm>
          <a:prstGeom prst="straightConnector1">
            <a:avLst/>
          </a:prstGeom>
          <a:ln w="12700">
            <a:solidFill>
              <a:schemeClr val="accent4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>
            <a:extLst>
              <a:ext uri="{FF2B5EF4-FFF2-40B4-BE49-F238E27FC236}">
                <a16:creationId xmlns:a16="http://schemas.microsoft.com/office/drawing/2014/main" id="{3082717B-6589-42B2-94BE-5ACCA82753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0819" y="2200711"/>
            <a:ext cx="4335493" cy="326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40557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C7EC9E8-A9ED-4630-A871-1687DDB45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92E3ADA-5D62-40A1-9A93-8BB7BB58C5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598" y="6492873"/>
            <a:ext cx="4645091" cy="365125"/>
          </a:xfrm>
        </p:spPr>
        <p:txBody>
          <a:bodyPr/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DeParticleTransformer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C243630-50A7-43DB-A0DC-AB047D00A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14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B0B55784-104A-4E87-8F52-3AA068D1CD69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604448" y="1694266"/>
            <a:ext cx="10082212" cy="4335463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 Talking </a:t>
            </a:r>
            <a:r>
              <a:rPr lang="en-US" altLang="zh-CN" dirty="0" err="1"/>
              <a:t>Multihead</a:t>
            </a:r>
            <a:r>
              <a:rPr lang="en-US" altLang="zh-CN" dirty="0"/>
              <a:t> Self-Attention, utilizes the interaction variables by allowing the heads to exchange information about a given feature each head possesses.</a:t>
            </a: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249E7F82-1776-46D7-9AA3-CB5EBF2F36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114" y="400979"/>
            <a:ext cx="8533086" cy="623289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DeParicleTransformer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E6B68DEC-B86C-4797-84A6-ED6C071E6F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777" y="2662335"/>
            <a:ext cx="2859844" cy="3670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15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69D3DF6D-A538-429D-8FBE-805813776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70124111-62C2-401E-BFD6-6077BA7CFD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74D77D-9D36-449B-91A5-F614DE3D7C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15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E677A77-E685-4F7E-AA8D-36DF884A1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pic>
        <p:nvPicPr>
          <p:cNvPr id="10" name="内容占位符 9">
            <a:extLst>
              <a:ext uri="{FF2B5EF4-FFF2-40B4-BE49-F238E27FC236}">
                <a16:creationId xmlns:a16="http://schemas.microsoft.com/office/drawing/2014/main" id="{4A20A6E6-0778-466E-A5D7-9ADBA4F075E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7832" y="1429520"/>
            <a:ext cx="8611411" cy="3428617"/>
          </a:xfr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1FCBFAD4-43C7-4548-BF0C-E8EE61C4D72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6041" y="4997650"/>
            <a:ext cx="3432658" cy="1355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1995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47502A0-C2B2-4029-8BEC-65657B3F6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959E88E6-8CFC-46B6-9C52-8964B8429B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3A01D29-968A-4689-999B-383A6165E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16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378F7110-8BCB-403C-A660-8C3D3E1EE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 dirty="0"/>
          </a:p>
        </p:txBody>
      </p:sp>
      <p:sp>
        <p:nvSpPr>
          <p:cNvPr id="9" name="内容占位符 4">
            <a:extLst>
              <a:ext uri="{FF2B5EF4-FFF2-40B4-BE49-F238E27FC236}">
                <a16:creationId xmlns:a16="http://schemas.microsoft.com/office/drawing/2014/main" id="{B4C437B2-4BFF-4506-9216-B4B25FFBAE7C}"/>
              </a:ext>
            </a:extLst>
          </p:cNvPr>
          <p:cNvSpPr txBox="1">
            <a:spLocks/>
          </p:cNvSpPr>
          <p:nvPr/>
        </p:nvSpPr>
        <p:spPr>
          <a:xfrm>
            <a:off x="931279" y="1607608"/>
            <a:ext cx="10082212" cy="43354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457200" indent="-4572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Wingdings" panose="05000000000000000000" pitchFamily="2" charset="2"/>
              <a:buChar char="p"/>
              <a:defRPr sz="2800" kern="12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1pPr>
            <a:lvl2pPr marL="8001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Wingdings" panose="05000000000000000000" pitchFamily="2" charset="2"/>
              <a:buChar char="Ø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57300" indent="-3429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145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Performance between various models</a:t>
            </a:r>
            <a:endParaRPr lang="zh-CN" altLang="en-US" dirty="0"/>
          </a:p>
        </p:txBody>
      </p:sp>
      <p:pic>
        <p:nvPicPr>
          <p:cNvPr id="12" name="内容占位符 7">
            <a:extLst>
              <a:ext uri="{FF2B5EF4-FFF2-40B4-BE49-F238E27FC236}">
                <a16:creationId xmlns:a16="http://schemas.microsoft.com/office/drawing/2014/main" id="{24F7F4F0-F940-49FB-9609-8250D8F39C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279" y="2121535"/>
            <a:ext cx="4292727" cy="4179512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607E4D58-26E3-4DCE-85B1-E683E9669CF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7393" y="3000116"/>
            <a:ext cx="6665080" cy="1766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713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3835B526-2B52-422F-8647-3080B7349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59A1543-2DEF-4537-9AF2-AC7DA4F0F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E086736F-A517-485E-A0D6-F49628E67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17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FBF38BA4-F988-46F1-ADF1-17D5B1A0829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The performance of the Particle Transformer (</a:t>
            </a:r>
            <a:r>
              <a:rPr lang="en-US" altLang="zh-CN" dirty="0" err="1"/>
              <a:t>ParT</a:t>
            </a:r>
            <a:r>
              <a:rPr lang="en-US" altLang="zh-CN" dirty="0"/>
              <a:t>) for jet flavor tag </a:t>
            </a:r>
            <a:r>
              <a:rPr lang="en-US" altLang="zh-CN" dirty="0" err="1"/>
              <a:t>ging</a:t>
            </a:r>
            <a:r>
              <a:rPr lang="en-US" altLang="zh-CN" dirty="0"/>
              <a:t> using ILD full simulation events (1M jets) as well as fast simulation samples (10M and 1M jets)</a:t>
            </a: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E1DDE937-2D4A-4EC9-909A-5078E3DB6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667181C7-8702-41E3-99AD-6C66E3B975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2140" y="3429000"/>
            <a:ext cx="8207718" cy="2884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435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1F1D631-F690-40F1-9CB2-2226526C8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AF026482-B869-4EC0-AE11-02C14FF86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References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4972C6A-05EC-4EE5-8161-BBE286E99B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18</a:t>
            </a:fld>
            <a:endParaRPr lang="en-US" altLang="zh-CN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4355812D-C2E0-472B-B7E8-3844F94BE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References</a:t>
            </a:r>
            <a:endParaRPr lang="zh-CN" altLang="en-US" dirty="0"/>
          </a:p>
        </p:txBody>
      </p:sp>
      <p:sp>
        <p:nvSpPr>
          <p:cNvPr id="10" name="内容占位符 9">
            <a:extLst>
              <a:ext uri="{FF2B5EF4-FFF2-40B4-BE49-F238E27FC236}">
                <a16:creationId xmlns:a16="http://schemas.microsoft.com/office/drawing/2014/main" id="{98DC56F3-8DB6-4892-858C-E6BA0DBAB4F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solidFill>
                  <a:srgbClr val="000000"/>
                </a:solidFill>
                <a:effectLst/>
                <a:latin typeface="苹方-简"/>
                <a:ea typeface="DengXian" panose="02010600030101010101" pitchFamily="2" charset="-122"/>
              </a:rPr>
              <a:t>ATLAS Collaboration, Constituent-Based Quark Gluon Tagging using Transformers with the ATLAS detector, ATL-PHYS-PUB-2023-032, 2023, url: https://cds.cern.ch/record/2878932.</a:t>
            </a:r>
            <a:endParaRPr lang="en-US" altLang="zh-CN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hlinkClick r:id="rId2"/>
              </a:rPr>
              <a:t>[1901.10342] Looking inside jets: an introduction to jet substructure and boosted-object phenomenology</a:t>
            </a:r>
            <a:endParaRPr lang="en-US" altLang="zh-C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fr-FR" altLang="zh-CN" sz="1800" dirty="0">
                <a:hlinkClick r:id="rId3"/>
              </a:rPr>
              <a:t>[1902.08570] ParticleNet: Jet Tagging via Particle Clouds</a:t>
            </a:r>
            <a:endParaRPr lang="fr-FR" altLang="zh-CN" sz="18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sz="1800" dirty="0">
                <a:hlinkClick r:id="rId4"/>
              </a:rPr>
              <a:t>[2202.03772] Particle Transformer for Jet Tagging</a:t>
            </a:r>
            <a:endParaRPr lang="zh-CN" altLang="en-US" sz="1800" dirty="0"/>
          </a:p>
        </p:txBody>
      </p:sp>
    </p:spTree>
    <p:extLst>
      <p:ext uri="{BB962C8B-B14F-4D97-AF65-F5344CB8AC3E}">
        <p14:creationId xmlns:p14="http://schemas.microsoft.com/office/powerpoint/2010/main" val="18231019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25D1F4AF-018F-496B-BD49-9811C2BE5F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D12D610-72B4-4380-8258-E2214F7A8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 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23D29A70-4200-4601-9A8D-776802664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19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5AE0EB78-448E-4D85-8819-82C2B791209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3232113" y="3141305"/>
            <a:ext cx="5439136" cy="143217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altLang="zh-CN" sz="6600" b="1" dirty="0"/>
              <a:t>Thanks</a:t>
            </a:r>
            <a:endParaRPr lang="zh-CN" altLang="en-US" sz="6600" b="1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54DB3FD5-355D-435E-A31F-ED322028A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0296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BCA6571-5980-497A-8DEE-DB9960DE98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B6BC6858-EACD-40F5-A9EE-D3FDFBF29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Content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A116CF8-B4F7-4D1F-B4DE-9E87D6C468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2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3CB5038A-F23F-4817-BE25-019A6EED2FF5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Jet origin</a:t>
                </a:r>
              </a:p>
              <a:p>
                <a:r>
                  <a:rPr lang="en-US" altLang="zh-CN" dirty="0"/>
                  <a:t>Cone algorithms</a:t>
                </a:r>
              </a:p>
              <a:p>
                <a:r>
                  <a:rPr lang="en-US" altLang="zh-CN" dirty="0"/>
                  <a:t>Generalised-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algorithm</a:t>
                </a:r>
              </a:p>
              <a:p>
                <a:r>
                  <a:rPr lang="en-US" altLang="zh-CN" dirty="0"/>
                  <a:t>Deep learning-</a:t>
                </a:r>
                <a:r>
                  <a:rPr lang="en-US" altLang="zh-CN" dirty="0" err="1"/>
                  <a:t>ParicleNet</a:t>
                </a:r>
                <a:endParaRPr lang="en-US" altLang="zh-CN" dirty="0"/>
              </a:p>
              <a:p>
                <a:r>
                  <a:rPr lang="en-US" altLang="zh-CN" dirty="0"/>
                  <a:t>Deep learning-</a:t>
                </a:r>
                <a:r>
                  <a:rPr lang="en-US" altLang="zh-CN" dirty="0" err="1"/>
                  <a:t>ParicleTransformer</a:t>
                </a:r>
                <a:endParaRPr lang="en-US" altLang="zh-CN" dirty="0"/>
              </a:p>
              <a:p>
                <a:r>
                  <a:rPr lang="en-US" altLang="zh-CN" dirty="0"/>
                  <a:t>Deep learning-</a:t>
                </a:r>
                <a:r>
                  <a:rPr lang="en-US" altLang="zh-CN" dirty="0" err="1"/>
                  <a:t>DeParicleTransformer</a:t>
                </a:r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3CB5038A-F23F-4817-BE25-019A6EED2F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28" t="-238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7DEF4BD4-C633-4965-AE59-022E2E9C6D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Content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853145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A1903524-DBA6-4E97-9702-04AE87F733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C635A55D-CCCB-42A5-8337-F9B00CA0EB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Jet </a:t>
            </a:r>
            <a:r>
              <a:rPr lang="en-US" altLang="zh-CN" dirty="0" err="1"/>
              <a:t>defination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3B0BCF2-8256-4180-AB75-997EDA741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3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6922AFD6-085F-4E79-B84C-735BF6A6336E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Quarks and gluons are never visible in their own right. Almost immediately after being produced, a quark or gluon fragments and </a:t>
            </a:r>
            <a:r>
              <a:rPr lang="en-US" altLang="zh-CN" dirty="0" err="1"/>
              <a:t>hadronises</a:t>
            </a:r>
            <a:r>
              <a:rPr lang="en-US" altLang="zh-CN" dirty="0"/>
              <a:t>, leading to a collimated spray of energetic hadrons — a </a:t>
            </a:r>
            <a:r>
              <a:rPr lang="en-US" altLang="zh-CN" dirty="0">
                <a:solidFill>
                  <a:srgbClr val="FF0000"/>
                </a:solidFill>
              </a:rPr>
              <a:t>jet</a:t>
            </a:r>
            <a:r>
              <a:rPr lang="en-US" altLang="zh-CN" dirty="0"/>
              <a:t>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By measuring their energy and direction one can get close to the idea of the original “</a:t>
            </a:r>
            <a:r>
              <a:rPr lang="en-US" altLang="zh-CN" dirty="0" err="1"/>
              <a:t>parton</a:t>
            </a:r>
            <a:r>
              <a:rPr lang="en-US" altLang="zh-CN" dirty="0"/>
              <a:t>”.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Jets also need to be defined — this is generally done through a jet definition, a set of rules for how to group particles into jets.</a:t>
            </a:r>
          </a:p>
          <a:p>
            <a:pPr lvl="1">
              <a:buFont typeface="Arial" panose="020B0604020202020204" pitchFamily="34" charset="0"/>
              <a:buChar char="•"/>
            </a:pP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73461A55-2225-42DE-A9AA-2CEE362F1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Jet origin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08B33FE0-E493-4254-9677-9556E363A5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6345" y="4733797"/>
            <a:ext cx="1801779" cy="1455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1865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92690808-5FCD-44F9-8BCA-49694CAB41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9E587D4-68CE-4811-9E66-5484268791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Jet origin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58425FF9-0B42-4F6D-973A-640166B635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4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480C40C0-3B36-4ADB-BC0F-B8666D8D2271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054893" y="1822514"/>
            <a:ext cx="10082212" cy="4335463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/>
              <a:t>At hadron colliders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high-momentum-transfer 2 → 2 scattering of </a:t>
            </a:r>
            <a:r>
              <a:rPr lang="en-US" altLang="zh-CN" dirty="0" err="1"/>
              <a:t>partons</a:t>
            </a:r>
            <a:r>
              <a:rPr lang="en-US" altLang="zh-CN" dirty="0"/>
              <a:t> inside the colliding (anti)protons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contains information on the distributions of </a:t>
            </a:r>
            <a:r>
              <a:rPr lang="en-US" altLang="zh-CN" dirty="0" err="1"/>
              <a:t>partons</a:t>
            </a:r>
            <a:r>
              <a:rPr lang="en-US" altLang="zh-CN" dirty="0"/>
              <a:t> inside the proton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/>
              <a:t>Hadronic decay of a heavy particle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top quark, a Higgs boson, or some other yet-to-be discovered resonance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altLang="zh-CN" b="1" dirty="0"/>
              <a:t>Radiatively- emission of a gluon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one of the main backgrounds to multi-jet signals of new physics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altLang="zh-CN" dirty="0"/>
              <a:t>The rate of production of such jets provides information on the value of strong coupling and is related also to the color structure of events</a:t>
            </a: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360F9FD4-A43A-498E-ADE8-A3F80C4A0B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Jet origin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54893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4FF2AE5-6FCA-4DDD-9212-0812DE86B1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0B695A4-70C1-46E7-BD98-F7DF8C51FB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Cone algorithms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06A55467-AD4F-4287-BCFF-A9F0DF2859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5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FD99408-292C-4F3A-930B-F5B7227D1907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b="1" dirty="0"/>
                  <a:t>Stable cone</a:t>
                </a:r>
                <a:r>
                  <a:rPr lang="en-US" altLang="zh-CN" dirty="0"/>
                  <a:t>: for a given cone </a:t>
                </a:r>
                <a:r>
                  <a:rPr lang="en-US" altLang="zh-CN" dirty="0" err="1"/>
                  <a:t>centre</a:t>
                </a: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in the rapidity-azimuth plane, one sums the 4-momenta of all the particles with rapidity and ϕ within a (fixed) radius R around the cone </a:t>
                </a:r>
                <a:r>
                  <a:rPr lang="en-US" altLang="zh-CN" dirty="0" err="1"/>
                  <a:t>centre</a:t>
                </a:r>
                <a:r>
                  <a:rPr lang="en-US" altLang="zh-CN" dirty="0"/>
                  <a:t>; the 4-momentum of the sum has rapidity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and azimuth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  <m:sub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dirty="0"/>
                  <a:t> same as cone </a:t>
                </a:r>
                <a:r>
                  <a:rPr lang="en-US" altLang="zh-CN" dirty="0" err="1"/>
                  <a:t>centre</a:t>
                </a:r>
                <a:endParaRPr lang="en-US" altLang="zh-CN" dirty="0"/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Find seeds and execute iteration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8FD99408-292C-4F3A-930B-F5B7227D190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>
                <a:blip r:embed="rId2"/>
                <a:stretch>
                  <a:fillRect l="-1088" t="-2388" r="-211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E77F1C56-4629-4892-A16B-D6500B8AD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Cone algorithms</a:t>
            </a:r>
            <a:endParaRPr lang="zh-CN" altLang="en-US" dirty="0"/>
          </a:p>
        </p:txBody>
      </p:sp>
      <p:pic>
        <p:nvPicPr>
          <p:cNvPr id="7" name="内容占位符 8">
            <a:extLst>
              <a:ext uri="{FF2B5EF4-FFF2-40B4-BE49-F238E27FC236}">
                <a16:creationId xmlns:a16="http://schemas.microsoft.com/office/drawing/2014/main" id="{AB20C7C0-C159-4BE8-937A-FC649BB1D4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9920" y="3881535"/>
            <a:ext cx="2196771" cy="2294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8978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51397A81-4EC4-4CB3-A483-340F3B508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1F3A9A03-E679-468C-B2DD-B421BA495DA4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r>
                  <a:rPr lang="en-US" altLang="zh-CN" dirty="0"/>
                  <a:t>Generalised-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algorithm</a:t>
                </a:r>
              </a:p>
            </p:txBody>
          </p:sp>
        </mc:Choice>
        <mc:Fallback xmlns="">
          <p:sp>
            <p:nvSpPr>
              <p:cNvPr id="3" name="页脚占位符 2">
                <a:extLst>
                  <a:ext uri="{FF2B5EF4-FFF2-40B4-BE49-F238E27FC236}">
                    <a16:creationId xmlns:a16="http://schemas.microsoft.com/office/drawing/2014/main" id="{1F3A9A03-E679-468C-B2DD-B421BA495DA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t="-13333" b="-35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5B35FC7-A6AF-4EB8-92B8-6FE1F9DBF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6</a:t>
            </a:fld>
            <a:endParaRPr lang="en-US" altLang="zh-CN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D9ABCF57-E7D1-4ADB-B845-581856C5646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" y="1461732"/>
            <a:ext cx="8001430" cy="4854053"/>
          </a:xfr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标题 5">
                <a:extLst>
                  <a:ext uri="{FF2B5EF4-FFF2-40B4-BE49-F238E27FC236}">
                    <a16:creationId xmlns:a16="http://schemas.microsoft.com/office/drawing/2014/main" id="{914A1245-7A01-490C-B946-ABA57E080B56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 fontScale="90000"/>
              </a:bodyPr>
              <a:lstStyle/>
              <a:p>
                <a:r>
                  <a:rPr lang="en-US" altLang="zh-CN" dirty="0"/>
                  <a:t>Generalised-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b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</m:sSub>
                  </m:oMath>
                </a14:m>
                <a:r>
                  <a:rPr lang="en-US" altLang="zh-CN" dirty="0"/>
                  <a:t> algorithm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6" name="标题 5">
                <a:extLst>
                  <a:ext uri="{FF2B5EF4-FFF2-40B4-BE49-F238E27FC236}">
                    <a16:creationId xmlns:a16="http://schemas.microsoft.com/office/drawing/2014/main" id="{914A1245-7A01-490C-B946-ABA57E080B5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4"/>
                <a:stretch>
                  <a:fillRect l="-2997" t="-29412" b="-4313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图片 9">
            <a:extLst>
              <a:ext uri="{FF2B5EF4-FFF2-40B4-BE49-F238E27FC236}">
                <a16:creationId xmlns:a16="http://schemas.microsoft.com/office/drawing/2014/main" id="{66296E37-78DC-4FC7-900C-15E74E3EBE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036" y="2202459"/>
            <a:ext cx="2313409" cy="45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2675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F035C87-468F-4E78-BB18-FF5C37478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0A293D4A-839D-4B4C-8876-9A6E2B70DB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7C3CDA65-8FCB-42C1-B973-E1A3A2D3B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7</a:t>
            </a:fld>
            <a:endParaRPr lang="en-US" altLang="zh-CN" dirty="0"/>
          </a:p>
        </p:txBody>
      </p:sp>
      <p:pic>
        <p:nvPicPr>
          <p:cNvPr id="8" name="内容占位符 7">
            <a:extLst>
              <a:ext uri="{FF2B5EF4-FFF2-40B4-BE49-F238E27FC236}">
                <a16:creationId xmlns:a16="http://schemas.microsoft.com/office/drawing/2014/main" id="{686B8074-A5A9-46F4-A833-BD0DE03B4710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839" y="2017158"/>
            <a:ext cx="10082212" cy="3482824"/>
          </a:xfrm>
        </p:spPr>
      </p:pic>
      <p:sp>
        <p:nvSpPr>
          <p:cNvPr id="6" name="标题 5">
            <a:extLst>
              <a:ext uri="{FF2B5EF4-FFF2-40B4-BE49-F238E27FC236}">
                <a16:creationId xmlns:a16="http://schemas.microsoft.com/office/drawing/2014/main" id="{7056537C-339C-4392-B63D-B687E993FC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59769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BD3872A8-705B-4535-936E-FD47846F33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88C43B39-9E6D-4DC9-B7CE-38431D6396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Deep learning</a:t>
            </a:r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B2600BEA-189D-486C-8D24-D8FAE6F27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8</a:t>
            </a:fld>
            <a:endParaRPr lang="en-US" altLang="zh-CN" dirty="0"/>
          </a:p>
        </p:txBody>
      </p:sp>
      <p:sp>
        <p:nvSpPr>
          <p:cNvPr id="5" name="内容占位符 4">
            <a:extLst>
              <a:ext uri="{FF2B5EF4-FFF2-40B4-BE49-F238E27FC236}">
                <a16:creationId xmlns:a16="http://schemas.microsoft.com/office/drawing/2014/main" id="{CA9ACED1-E028-439E-958D-BDFDEFD1E5A8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altLang="zh-CN" dirty="0"/>
              <a:t>Deep learning has transformed how jet tagging, a critical classification task at high-energy particle colliders such as the CERN LHC, is performed, leading to a drastic improvement in its performance</a:t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6" name="标题 5">
            <a:extLst>
              <a:ext uri="{FF2B5EF4-FFF2-40B4-BE49-F238E27FC236}">
                <a16:creationId xmlns:a16="http://schemas.microsoft.com/office/drawing/2014/main" id="{55040880-A481-4D0F-8C1B-2E2011BBE4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 learning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618995F2-2187-467E-8A61-CE501C8A23E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650" y="3605111"/>
            <a:ext cx="6977015" cy="2708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455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70E7437E-64B5-4560-A2DD-5F7BB25574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AE944-49D0-4AE5-AAA9-405F2D902A30}" type="datetime1">
              <a:rPr lang="zh-CN" altLang="en-US" smtClean="0"/>
              <a:t>2026/6/10</a:t>
            </a:fld>
            <a:endParaRPr lang="en-US" altLang="zh-CN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D5E9840A-B801-444D-AE17-FC64E6B52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ParticleNet</a:t>
            </a:r>
            <a:endParaRPr lang="en-US" altLang="zh-CN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4DBF97F-8A26-43D5-8DF5-F8D32474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B87EF-BD7E-9140-8CAE-62DCF8310CF6}" type="slidenum">
              <a:rPr lang="en-US" altLang="zh-CN" smtClean="0"/>
              <a:pPr/>
              <a:t>9</a:t>
            </a:fld>
            <a:endParaRPr lang="en-US" altLang="zh-CN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AF8B033C-3020-48FC-AC20-D2405CD285E8}"/>
                  </a:ext>
                </a:extLst>
              </p:cNvPr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887737" y="1704327"/>
                <a:ext cx="10082212" cy="4335463"/>
              </a:xfrm>
            </p:spPr>
            <p:txBody>
              <a:bodyPr/>
              <a:lstStyle/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Treat a jet as an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unordered</a:t>
                </a:r>
                <a:r>
                  <a:rPr lang="en-US" altLang="zh-CN" dirty="0"/>
                  <a:t> set of particles.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A event contains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(1000)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particles, which can be taken as a 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point cloud</a:t>
                </a:r>
                <a:r>
                  <a:rPr lang="en-US" altLang="zh-CN" dirty="0"/>
                  <a:t>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</a:t>
                </a:r>
                <a:r>
                  <a:rPr lang="en-US" altLang="zh-CN" dirty="0" err="1"/>
                  <a:t>ParticleNet</a:t>
                </a:r>
                <a:r>
                  <a:rPr lang="en-US" altLang="zh-CN" dirty="0"/>
                  <a:t> architecture is introduced to tag jets.</a:t>
                </a:r>
              </a:p>
              <a:p>
                <a:pPr>
                  <a:buFont typeface="Arial" panose="020B0604020202020204" pitchFamily="34" charset="0"/>
                  <a:buChar char="•"/>
                </a:pPr>
                <a:r>
                  <a:rPr lang="en-US" altLang="zh-CN" dirty="0"/>
                  <a:t>The key algorithm - </a:t>
                </a:r>
                <a:r>
                  <a:rPr lang="en-US" altLang="zh-CN" dirty="0" err="1"/>
                  <a:t>kNN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5" name="内容占位符 4">
                <a:extLst>
                  <a:ext uri="{FF2B5EF4-FFF2-40B4-BE49-F238E27FC236}">
                    <a16:creationId xmlns:a16="http://schemas.microsoft.com/office/drawing/2014/main" id="{AF8B033C-3020-48FC-AC20-D2405CD285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887737" y="1704327"/>
                <a:ext cx="10082212" cy="4335463"/>
              </a:xfrm>
              <a:blipFill>
                <a:blip r:embed="rId2"/>
                <a:stretch>
                  <a:fillRect l="-1088" t="-2532" r="-199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标题 5">
            <a:extLst>
              <a:ext uri="{FF2B5EF4-FFF2-40B4-BE49-F238E27FC236}">
                <a16:creationId xmlns:a16="http://schemas.microsoft.com/office/drawing/2014/main" id="{D6F6EF6C-B6E6-45F5-90A0-B47AFD3AC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/>
              <a:t>Deep learning-</a:t>
            </a:r>
            <a:r>
              <a:rPr lang="en-US" altLang="zh-CN" dirty="0" err="1"/>
              <a:t>ParicleNet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AC3A9A2-17E0-470E-BD2B-A618FA0FDE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439" y="4155060"/>
            <a:ext cx="6615404" cy="2173473"/>
          </a:xfrm>
          <a:prstGeom prst="rect">
            <a:avLst/>
          </a:prstGeom>
        </p:spPr>
      </p:pic>
      <p:pic>
        <p:nvPicPr>
          <p:cNvPr id="9" name="内容占位符 7">
            <a:extLst>
              <a:ext uri="{FF2B5EF4-FFF2-40B4-BE49-F238E27FC236}">
                <a16:creationId xmlns:a16="http://schemas.microsoft.com/office/drawing/2014/main" id="{A9450CD0-B30D-4B93-96CD-636B2C4A4E6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289" y="3628053"/>
            <a:ext cx="3787793" cy="2497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590504"/>
      </p:ext>
    </p:extLst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2">
      <a:majorFont>
        <a:latin typeface="Calibri Light"/>
        <a:ea typeface="等线 Light"/>
        <a:cs typeface=""/>
      </a:majorFont>
      <a:minorFont>
        <a:latin typeface="Times New Roman"/>
        <a:ea typeface="等线"/>
        <a:cs typeface="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kumimoji="1" baseline="0"/>
        </a:defPPr>
      </a:lstStyle>
    </a:txDef>
  </a:objectDefaults>
  <a:extraClrSchemeLst/>
  <a:extLst>
    <a:ext uri="{05A4C25C-085E-4340-85A3-A5531E510DB2}">
      <thm15:themeFamily xmlns:thm15="http://schemas.microsoft.com/office/thememl/2012/main" name="演示文稿2" id="{2383F2F5-8ECF-FE47-ACC8-E6B50B03DC7F}" vid="{F9DD8A5B-2612-4542-9579-A15E82BE79E9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93308</TotalTime>
  <Words>564</Words>
  <Application>Microsoft Office PowerPoint</Application>
  <PresentationFormat>宽屏</PresentationFormat>
  <Paragraphs>100</Paragraphs>
  <Slides>19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7" baseType="lpstr">
      <vt:lpstr>等线</vt:lpstr>
      <vt:lpstr>苹方-简</vt:lpstr>
      <vt:lpstr>Arial</vt:lpstr>
      <vt:lpstr>Calibri Light</vt:lpstr>
      <vt:lpstr>Cambria Math</vt:lpstr>
      <vt:lpstr>Times New Roman</vt:lpstr>
      <vt:lpstr>Wingdings</vt:lpstr>
      <vt:lpstr>默认设计模板</vt:lpstr>
      <vt:lpstr>Jet classification and tagging</vt:lpstr>
      <vt:lpstr>Content</vt:lpstr>
      <vt:lpstr>Jet origin</vt:lpstr>
      <vt:lpstr>Jet origin</vt:lpstr>
      <vt:lpstr>Cone algorithms</vt:lpstr>
      <vt:lpstr>Generalised-k_t algorithm</vt:lpstr>
      <vt:lpstr>PowerPoint 演示文稿</vt:lpstr>
      <vt:lpstr>Deep learning</vt:lpstr>
      <vt:lpstr>Deep learning-ParicleNet</vt:lpstr>
      <vt:lpstr>Deep learning-ParticleNet</vt:lpstr>
      <vt:lpstr>Deep learning-ParticleNet</vt:lpstr>
      <vt:lpstr>Deep learning-ParticleTransformer</vt:lpstr>
      <vt:lpstr>Deep learning-ParticleTransformer</vt:lpstr>
      <vt:lpstr>Deep learning-DeParicleTransformer</vt:lpstr>
      <vt:lpstr>PowerPoint 演示文稿</vt:lpstr>
      <vt:lpstr>PowerPoint 演示文稿</vt:lpstr>
      <vt:lpstr>PowerPoint 演示文稿</vt:lpstr>
      <vt:lpstr>References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周洋洋</dc:creator>
  <cp:lastModifiedBy>zhouyangyang</cp:lastModifiedBy>
  <cp:revision>496</cp:revision>
  <dcterms:created xsi:type="dcterms:W3CDTF">2022-03-12T08:41:05Z</dcterms:created>
  <dcterms:modified xsi:type="dcterms:W3CDTF">2026-06-10T11:50:07Z</dcterms:modified>
</cp:coreProperties>
</file>