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7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73" r:id="rId18"/>
    <p:sldId id="276" r:id="rId19"/>
    <p:sldId id="274" r:id="rId20"/>
    <p:sldId id="279" r:id="rId21"/>
    <p:sldId id="275" r:id="rId22"/>
    <p:sldId id="27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1"/>
    <p:restoredTop sz="94616"/>
  </p:normalViewPr>
  <p:slideViewPr>
    <p:cSldViewPr snapToGrid="0">
      <p:cViewPr varScale="1">
        <p:scale>
          <a:sx n="117" d="100"/>
          <a:sy n="117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15C88-CE5E-844E-BF6C-9C1860596473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45D36-95F5-3E4C-89A6-ABCAD84A40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74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45D36-95F5-3E4C-89A6-ABCAD84A402E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625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45D36-95F5-3E4C-89A6-ABCAD84A402E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598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6DF2-6C1D-074F-9465-C7FAC1B4399A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25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57DA-BC65-B042-A62F-4FA67D27665D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156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A373-0512-CA4C-A218-13BDE8458784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032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651-237D-9546-A6CB-54B662A16324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396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CC0-5186-BE4C-B6DC-B796E5BE780D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896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CC2E-8540-4846-90B0-BE638CBA91A8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300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F1A8-79D8-1843-8484-51A24B316F21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296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B18-A6F9-2B4D-BC7C-E317A9B36ACD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25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FDA7-7EAA-7E4A-9409-50233B8AEB55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71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3A0-AE06-6648-AF67-2BCBE0DC9EF0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802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95C2-C622-B74A-9593-49CBE89B2608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554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614151B-1BAC-E646-9C6E-58EF3B415020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BA78A6A-F528-EC4A-8EA9-B1D47D8A7E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9047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603.18172v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85A9C7-4870-D501-F6B6-8E3A4415C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zh-CN" altLang="zh-CN" b="1" dirty="0"/>
              <a:t>Comparison of Particle-Flow Clustering and Deep Learning Models for Calorimeter Reconstruction</a:t>
            </a:r>
            <a:r>
              <a:rPr lang="zh-CN" altLang="en-US" b="1" dirty="0"/>
              <a:t> </a:t>
            </a:r>
            <a:br>
              <a:rPr lang="en-US" altLang="zh-CN" b="1" dirty="0"/>
            </a:br>
            <a:r>
              <a:rPr lang="en-US" altLang="zh-CN" b="1" dirty="0"/>
              <a:t>on CMS</a:t>
            </a:r>
            <a:endParaRPr kumimoji="1"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6BD203-B195-FCE7-BD1B-13DC59667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993"/>
            <a:ext cx="9144000" cy="1655762"/>
          </a:xfrm>
        </p:spPr>
        <p:txBody>
          <a:bodyPr/>
          <a:lstStyle/>
          <a:p>
            <a:r>
              <a:rPr kumimoji="1" lang="zh-CN" altLang="en-US" dirty="0"/>
              <a:t>第四组 报告人：仝立俊</a:t>
            </a:r>
            <a:endParaRPr kumimoji="1" lang="en-US" altLang="zh-CN" dirty="0"/>
          </a:p>
          <a:p>
            <a:r>
              <a:rPr kumimoji="1" lang="en-US" altLang="zh-CN" dirty="0"/>
              <a:t>2026/06/09</a:t>
            </a:r>
          </a:p>
        </p:txBody>
      </p:sp>
    </p:spTree>
    <p:extLst>
      <p:ext uri="{BB962C8B-B14F-4D97-AF65-F5344CB8AC3E}">
        <p14:creationId xmlns:p14="http://schemas.microsoft.com/office/powerpoint/2010/main" val="406153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AEFA6-018C-AD69-D18B-97910AF44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654FA1-C81F-1FCB-AC2C-12643214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关联算法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4C2C50-A618-E79F-757B-2A3E412A3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</a:t>
            </a:r>
            <a:r>
              <a:rPr kumimoji="1" lang="zh-CN" altLang="en-US" dirty="0"/>
              <a:t>）</a:t>
            </a:r>
            <a:r>
              <a:rPr kumimoji="1" lang="en-US" altLang="zh-CN" dirty="0"/>
              <a:t>track</a:t>
            </a:r>
            <a:r>
              <a:rPr kumimoji="1" lang="zh-CN" altLang="en-US" dirty="0"/>
              <a:t>的每一个</a:t>
            </a:r>
            <a:r>
              <a:rPr kumimoji="1" lang="en-US" altLang="zh-CN" dirty="0"/>
              <a:t>hit</a:t>
            </a:r>
            <a:r>
              <a:rPr kumimoji="1" lang="zh-CN" altLang="en-US" dirty="0"/>
              <a:t>处作切线，外推至量能器中寻找关联。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（轫致辐射）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C</a:t>
            </a:r>
            <a:r>
              <a:rPr kumimoji="1" lang="zh-CN" altLang="en-US" dirty="0"/>
              <a:t>）在</a:t>
            </a:r>
            <a:r>
              <a:rPr lang="zh-CN" altLang="zh-CN" dirty="0"/>
              <a:t>(</a:t>
            </a:r>
            <a:r>
              <a:rPr lang="zh-CN" altLang="zh-CN" i="1" dirty="0"/>
              <a:t>η</a:t>
            </a:r>
            <a:r>
              <a:rPr lang="zh-CN" altLang="zh-CN" dirty="0"/>
              <a:t>,</a:t>
            </a:r>
            <a:r>
              <a:rPr lang="zh-CN" altLang="zh-CN" i="1" dirty="0"/>
              <a:t>φ</a:t>
            </a:r>
            <a:r>
              <a:rPr lang="zh-CN" altLang="zh-CN" dirty="0"/>
              <a:t>) 平面</a:t>
            </a:r>
            <a:r>
              <a:rPr lang="zh-CN" altLang="en-US" dirty="0"/>
              <a:t>中，当粗粒度</a:t>
            </a:r>
            <a:r>
              <a:rPr lang="en-US" altLang="zh-CN" dirty="0"/>
              <a:t>clusters</a:t>
            </a:r>
            <a:r>
              <a:rPr lang="zh-CN" altLang="en-US" dirty="0"/>
              <a:t>包络了细粒度的</a:t>
            </a:r>
            <a:r>
              <a:rPr lang="en-US" altLang="zh-CN" dirty="0"/>
              <a:t>clusters</a:t>
            </a:r>
            <a:r>
              <a:rPr lang="zh-CN" altLang="en-US" dirty="0"/>
              <a:t>时两者产生关联。</a:t>
            </a:r>
            <a:endParaRPr lang="en-US" altLang="zh-CN" dirty="0"/>
          </a:p>
          <a:p>
            <a:pPr marL="0" indent="0">
              <a:buNone/>
            </a:pPr>
            <a:r>
              <a:rPr kumimoji="1" lang="zh-CN" altLang="en-US" dirty="0"/>
              <a:t>为确保</a:t>
            </a:r>
            <a:r>
              <a:rPr kumimoji="1" lang="en-US" altLang="zh-CN" dirty="0"/>
              <a:t>HCAL</a:t>
            </a:r>
            <a:r>
              <a:rPr kumimoji="1" lang="zh-CN" altLang="en-US" dirty="0"/>
              <a:t>与</a:t>
            </a:r>
            <a:r>
              <a:rPr kumimoji="1" lang="en-US" altLang="zh-CN" dirty="0"/>
              <a:t>ECAL</a:t>
            </a:r>
            <a:r>
              <a:rPr kumimoji="1" lang="zh-CN" altLang="en-US" dirty="0"/>
              <a:t>的</a:t>
            </a:r>
            <a:r>
              <a:rPr kumimoji="1" lang="en-US" altLang="zh-CN" dirty="0"/>
              <a:t>clusters</a:t>
            </a:r>
            <a:r>
              <a:rPr kumimoji="1" lang="zh-CN" altLang="en-US" dirty="0"/>
              <a:t>之间以及</a:t>
            </a:r>
            <a:r>
              <a:rPr kumimoji="1" lang="en-US" altLang="zh-CN" dirty="0"/>
              <a:t>ECAL</a:t>
            </a:r>
            <a:r>
              <a:rPr kumimoji="1" lang="zh-CN" altLang="en-US" dirty="0"/>
              <a:t>与</a:t>
            </a:r>
            <a:r>
              <a:rPr kumimoji="1" lang="en-US" altLang="zh-CN" dirty="0" err="1"/>
              <a:t>Preshower</a:t>
            </a:r>
            <a:r>
              <a:rPr kumimoji="1" lang="zh-CN" altLang="en-US" dirty="0"/>
              <a:t>的</a:t>
            </a:r>
            <a:r>
              <a:rPr kumimoji="1" lang="en-US" altLang="zh-CN" dirty="0"/>
              <a:t>clusters</a:t>
            </a:r>
            <a:r>
              <a:rPr kumimoji="1" lang="zh-CN" altLang="en-US" dirty="0"/>
              <a:t>之间的关联是一一对应的，仅保留关联距离最短的。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在</a:t>
            </a:r>
            <a:r>
              <a:rPr kumimoji="1" lang="en-US" altLang="zh-CN" dirty="0"/>
              <a:t>ECAL</a:t>
            </a:r>
            <a:r>
              <a:rPr kumimoji="1" lang="zh-CN" altLang="en-US" dirty="0"/>
              <a:t>内，多个</a:t>
            </a:r>
            <a:r>
              <a:rPr kumimoji="1" lang="en-US" altLang="zh-CN" dirty="0"/>
              <a:t>clusters</a:t>
            </a:r>
            <a:r>
              <a:rPr kumimoji="1" lang="zh-CN" altLang="en-US" dirty="0"/>
              <a:t>之间共享</a:t>
            </a:r>
            <a:r>
              <a:rPr kumimoji="1" lang="en-US" altLang="zh-CN" dirty="0"/>
              <a:t>Cells</a:t>
            </a:r>
            <a:r>
              <a:rPr kumimoji="1" lang="zh-CN" altLang="en-US" dirty="0"/>
              <a:t>时建立关联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088148-0F43-B066-C800-417D2A34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E65-C773-494B-AF2B-D73883BB7629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45AB87-16AF-5134-DF00-9BCE888E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9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9E875-75BE-4ED6-553D-DF14DECE3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E0C56-5914-7404-A5E1-7AF01DB9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关联算法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D6CE2-6B30-1D12-0828-69D12ED0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D</a:t>
            </a:r>
            <a:r>
              <a:rPr kumimoji="1" lang="zh-CN" altLang="en-US" dirty="0"/>
              <a:t>）次级顶点有至少三条</a:t>
            </a:r>
            <a:r>
              <a:rPr kumimoji="1" lang="en-US" altLang="zh-CN" dirty="0"/>
              <a:t>track</a:t>
            </a:r>
            <a:r>
              <a:rPr kumimoji="1" lang="zh-CN" altLang="en-US" dirty="0"/>
              <a:t>相连，则这些</a:t>
            </a:r>
            <a:r>
              <a:rPr kumimoji="1" lang="en-US" altLang="zh-CN" dirty="0"/>
              <a:t>track</a:t>
            </a:r>
            <a:r>
              <a:rPr kumimoji="1" lang="zh-CN" altLang="en-US" dirty="0"/>
              <a:t>之间建立关联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E</a:t>
            </a:r>
            <a:r>
              <a:rPr kumimoji="1" lang="zh-CN" altLang="en-US" dirty="0"/>
              <a:t>）</a:t>
            </a:r>
            <a:r>
              <a:rPr kumimoji="1" lang="en-US" altLang="zh-CN" dirty="0"/>
              <a:t>inner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track</a:t>
            </a:r>
            <a:r>
              <a:rPr kumimoji="1" lang="zh-CN" altLang="en-US" dirty="0"/>
              <a:t>与外部</a:t>
            </a:r>
            <a:r>
              <a:rPr kumimoji="1" lang="en-US" altLang="zh-CN" dirty="0"/>
              <a:t>mu</a:t>
            </a:r>
            <a:r>
              <a:rPr kumimoji="1" lang="zh-CN" altLang="en-US" dirty="0"/>
              <a:t>探测器建立关联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51B12-46E1-6009-A007-23B389A9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A0B1-7C8B-AD4F-A1B0-1434ED67E9CE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1F0DB1-D826-42EA-5711-8E2F7C32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138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FE6D4-416D-B7FE-157E-44C9D93FA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A7EC2-EC08-15BE-5FA0-FC9D0D83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关联算法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8B565C-A7C5-C597-827B-14CA31EF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关联形成</a:t>
            </a:r>
            <a:r>
              <a:rPr kumimoji="1" lang="en-US" altLang="zh-CN" dirty="0"/>
              <a:t>PF</a:t>
            </a:r>
            <a:r>
              <a:rPr kumimoji="1" lang="zh-CN" altLang="en-US" dirty="0"/>
              <a:t>块</a:t>
            </a:r>
            <a:endParaRPr kumimoji="1" lang="en-US" altLang="zh-CN" dirty="0"/>
          </a:p>
          <a:p>
            <a:r>
              <a:rPr kumimoji="1" lang="zh-CN" altLang="en-US" dirty="0"/>
              <a:t>对于每个</a:t>
            </a:r>
            <a:r>
              <a:rPr kumimoji="1" lang="en-US" altLang="zh-CN" dirty="0"/>
              <a:t>PF</a:t>
            </a:r>
            <a:r>
              <a:rPr kumimoji="1" lang="zh-CN" altLang="en-US" dirty="0"/>
              <a:t>块中的元素进行识别与重建：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1.</a:t>
            </a:r>
            <a:r>
              <a:rPr kumimoji="1" lang="zh-CN" altLang="en-US" dirty="0"/>
              <a:t>选出</a:t>
            </a:r>
            <a:r>
              <a:rPr kumimoji="1" lang="en-US" altLang="zh-CN" dirty="0"/>
              <a:t>u</a:t>
            </a:r>
            <a:r>
              <a:rPr kumimoji="1" lang="zh-CN" altLang="en-US" dirty="0"/>
              <a:t>子，剔除元素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2.</a:t>
            </a:r>
            <a:r>
              <a:rPr kumimoji="1" lang="zh-CN" altLang="en-US" dirty="0"/>
              <a:t>选出</a:t>
            </a:r>
            <a:r>
              <a:rPr kumimoji="1" lang="en-US" altLang="zh-CN" dirty="0"/>
              <a:t>e</a:t>
            </a:r>
            <a:r>
              <a:rPr kumimoji="1" lang="zh-CN" altLang="en-US" dirty="0"/>
              <a:t>与高能</a:t>
            </a:r>
            <a:r>
              <a:rPr kumimoji="1" lang="en-US" altLang="zh-CN" dirty="0"/>
              <a:t>gamma</a:t>
            </a:r>
            <a:r>
              <a:rPr kumimoji="1" lang="zh-CN" altLang="en-US" dirty="0"/>
              <a:t>，剔除元素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3.</a:t>
            </a:r>
            <a:r>
              <a:rPr lang="zh-CN" altLang="zh-CN" dirty="0"/>
              <a:t>剩余元素</a:t>
            </a:r>
            <a:r>
              <a:rPr lang="zh-CN" altLang="en-US" dirty="0"/>
              <a:t>进行</a:t>
            </a:r>
            <a:r>
              <a:rPr lang="zh-CN" altLang="zh-CN" dirty="0"/>
              <a:t>带电强子、中性强子和光子的交叉识别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9E35AE-A37E-5C43-410E-DA7D3901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3FFF-B2D4-9349-B9DD-9232C4E26A59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59B6ED-1CEC-0883-8B48-9C2B1435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578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166499-0105-D24E-16F8-9C6B9664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456" y="459641"/>
            <a:ext cx="6297087" cy="5938717"/>
          </a:xfrm>
          <a:prstGeom prst="rect">
            <a:avLst/>
          </a:prstGeom>
        </p:spPr>
      </p:pic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4B2FB10-7758-8275-9475-EF75AAD1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14-582D-634B-AAF4-5A85629FD495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AE05B60-D597-A72D-6D8B-28AE7928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103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59082-F202-2B72-429D-D9B2C070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PFClustering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shortcomings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24FA43-7621-36F1-2A7C-F052CDD6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对于高亮度情况，关联出错概率更高</a:t>
            </a:r>
            <a:endParaRPr kumimoji="1" lang="en-US" altLang="zh-CN" dirty="0"/>
          </a:p>
          <a:p>
            <a:r>
              <a:rPr kumimoji="1" lang="zh-CN" altLang="en-US" dirty="0"/>
              <a:t>对</a:t>
            </a:r>
            <a:r>
              <a:rPr kumimoji="1" lang="en-US" altLang="zh-CN" dirty="0"/>
              <a:t>ECAL</a:t>
            </a:r>
            <a:r>
              <a:rPr kumimoji="1" lang="zh-CN" altLang="en-US" dirty="0"/>
              <a:t>内密集的</a:t>
            </a:r>
            <a:r>
              <a:rPr kumimoji="1" lang="en-US" altLang="zh-CN" dirty="0"/>
              <a:t>showers</a:t>
            </a:r>
            <a:r>
              <a:rPr kumimoji="1" lang="zh-CN" altLang="en-US" dirty="0"/>
              <a:t>区分能力有限</a:t>
            </a:r>
            <a:endParaRPr kumimoji="1" lang="en-US" altLang="zh-CN" dirty="0"/>
          </a:p>
          <a:p>
            <a:r>
              <a:rPr kumimoji="1" lang="zh-CN" altLang="en-US" dirty="0"/>
              <a:t>探测器噪声导致低能区部分（</a:t>
            </a:r>
            <a:r>
              <a:rPr kumimoji="1" lang="en-US" altLang="zh-CN" dirty="0"/>
              <a:t>&lt;1GeV</a:t>
            </a:r>
            <a:r>
              <a:rPr kumimoji="1" lang="zh-CN" altLang="en-US" dirty="0"/>
              <a:t>）有较高的本底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8382A1D6-3114-27EA-B07D-F4F0D2EC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09EE-1501-114B-90CA-BA46E17CD74D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AA2B01-143E-6C44-AEC4-384F8EB3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10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9314D-25FD-E527-335F-262E23725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50DEC-493A-986D-9258-5F21E97B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A097E2-5FA2-5529-E70D-28C726637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 models</a:t>
            </a:r>
          </a:p>
          <a:p>
            <a:pPr lvl="1"/>
            <a:r>
              <a:rPr kumimoji="1" lang="en-US" altLang="zh-CN" dirty="0" err="1"/>
              <a:t>SeedFinder</a:t>
            </a:r>
            <a:r>
              <a:rPr kumimoji="1" lang="zh-CN" altLang="en-US" dirty="0"/>
              <a:t> </a:t>
            </a:r>
            <a:r>
              <a:rPr lang="zh-CN" altLang="zh-CN" dirty="0"/>
              <a:t>Network</a:t>
            </a:r>
            <a:endParaRPr lang="en-US" altLang="zh-CN" dirty="0"/>
          </a:p>
          <a:p>
            <a:pPr lvl="2"/>
            <a:r>
              <a:rPr lang="zh-CN" altLang="zh-CN" dirty="0"/>
              <a:t>以能量超过 0.5 GeV 的晶体为中心提取的 7×7窗口</a:t>
            </a:r>
            <a:endParaRPr lang="en-US" altLang="zh-CN" dirty="0"/>
          </a:p>
          <a:p>
            <a:pPr lvl="2"/>
            <a:r>
              <a:rPr lang="zh-CN" altLang="zh-CN" dirty="0"/>
              <a:t>每</a:t>
            </a:r>
            <a:r>
              <a:rPr lang="zh-CN" altLang="en-US" dirty="0"/>
              <a:t>个</a:t>
            </a:r>
            <a:r>
              <a:rPr lang="zh-CN" altLang="zh-CN" dirty="0"/>
              <a:t>事件</a:t>
            </a:r>
            <a:r>
              <a:rPr lang="zh-CN" altLang="en-US" dirty="0"/>
              <a:t>可能对应多个窗口</a:t>
            </a:r>
            <a:endParaRPr lang="en-US" altLang="zh-CN" dirty="0"/>
          </a:p>
          <a:p>
            <a:pPr lvl="2"/>
            <a:r>
              <a:rPr kumimoji="1" lang="zh-CN" altLang="en-US" dirty="0"/>
              <a:t>通过卷积神经网络（</a:t>
            </a:r>
            <a:r>
              <a:rPr kumimoji="1" lang="en" altLang="zh-CN" dirty="0"/>
              <a:t>CNN</a:t>
            </a:r>
            <a:r>
              <a:rPr kumimoji="1" lang="zh-CN" altLang="en" dirty="0"/>
              <a:t>）</a:t>
            </a:r>
            <a:r>
              <a:rPr kumimoji="1" lang="zh-CN" altLang="en-US" dirty="0"/>
              <a:t>对每个窗口分析，得出</a:t>
            </a:r>
            <a:r>
              <a:rPr lang="zh-CN" altLang="zh-CN" i="1" dirty="0"/>
              <a:t>P</a:t>
            </a:r>
            <a:r>
              <a:rPr lang="en-US" altLang="zh-CN" i="1" baseline="-25000" dirty="0"/>
              <a:t>SF</a:t>
            </a:r>
            <a:r>
              <a:rPr lang="zh-CN" altLang="en-US" i="1" dirty="0"/>
              <a:t>，</a:t>
            </a:r>
            <a:r>
              <a:rPr lang="zh-CN" altLang="en-US" dirty="0"/>
              <a:t>即</a:t>
            </a:r>
            <a:r>
              <a:rPr kumimoji="1" lang="zh-CN" altLang="en-US" dirty="0"/>
              <a:t>窗口包含真实光子种子的概率，以此指标对</a:t>
            </a:r>
            <a:r>
              <a:rPr kumimoji="1" lang="en-US" altLang="zh-CN" dirty="0"/>
              <a:t>Seed</a:t>
            </a:r>
            <a:r>
              <a:rPr kumimoji="1" lang="zh-CN" altLang="en-US" dirty="0"/>
              <a:t>进行初步筛选。</a:t>
            </a:r>
            <a:endParaRPr kumimoji="1" lang="en-US" altLang="zh-CN" dirty="0"/>
          </a:p>
          <a:p>
            <a:pPr lvl="2"/>
            <a:endParaRPr kumimoji="1" lang="en-US" altLang="zh-CN" dirty="0"/>
          </a:p>
          <a:p>
            <a:endParaRPr lang="zh-CN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9A7F35-B2DC-B0A9-869E-2DB44028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4F9-54CE-3D41-8EAA-4B76BC69ABBF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123885-1904-4FCB-3045-CA29BDB1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F412F52-94BC-E143-DD40-354890FE3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2" y="4036151"/>
            <a:ext cx="6008915" cy="22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7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38D80-AAE7-E7D9-0F31-905E16840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1216D-3889-6A18-9224-38BEF139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171E25-1BFC-F16D-6559-8C5EA959C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 models</a:t>
            </a:r>
          </a:p>
          <a:p>
            <a:pPr lvl="1"/>
            <a:r>
              <a:rPr lang="zh-CN" altLang="zh-CN" dirty="0"/>
              <a:t>Position and Energy Regression Network (PoEN) </a:t>
            </a:r>
            <a:endParaRPr lang="en-US" altLang="zh-CN" dirty="0"/>
          </a:p>
          <a:p>
            <a:pPr lvl="2"/>
            <a:r>
              <a:rPr lang="zh-CN" altLang="zh-CN" dirty="0"/>
              <a:t>Distance-weighted message-passing PoEN (GNN-based)</a:t>
            </a:r>
            <a:endParaRPr lang="en-US" altLang="zh-CN" dirty="0"/>
          </a:p>
          <a:p>
            <a:pPr lvl="3"/>
            <a:r>
              <a:rPr lang="zh-CN" altLang="zh-CN" dirty="0"/>
              <a:t>空间距离</a:t>
            </a:r>
            <a:r>
              <a:rPr lang="zh-CN" altLang="en-US" dirty="0"/>
              <a:t>加权进行窗口之间的信息交换</a:t>
            </a:r>
            <a:endParaRPr lang="zh-CN" altLang="zh-CN" dirty="0"/>
          </a:p>
          <a:p>
            <a:pPr lvl="2"/>
            <a:r>
              <a:rPr lang="zh-CN" altLang="zh-CN" dirty="0"/>
              <a:t>Attention-based PoEN (GAT-</a:t>
            </a:r>
            <a:r>
              <a:rPr lang="en-US" altLang="zh-CN" dirty="0"/>
              <a:t>based</a:t>
            </a:r>
            <a:r>
              <a:rPr lang="zh-CN" altLang="zh-CN" dirty="0"/>
              <a:t>)</a:t>
            </a:r>
            <a:endParaRPr lang="en-US" altLang="zh-CN" dirty="0"/>
          </a:p>
          <a:p>
            <a:pPr lvl="3"/>
            <a:r>
              <a:rPr lang="zh-CN" altLang="en-US" dirty="0"/>
              <a:t>使用</a:t>
            </a:r>
            <a:r>
              <a:rPr lang="zh-CN" altLang="zh-CN" dirty="0"/>
              <a:t>可学习的注意力机制替代固定距离权重</a:t>
            </a:r>
            <a:r>
              <a:rPr lang="zh-CN" altLang="en-US" dirty="0"/>
              <a:t>，</a:t>
            </a:r>
            <a:r>
              <a:rPr lang="zh-CN" altLang="zh-CN" dirty="0"/>
              <a:t>注意力权重由节点内容动态计算</a:t>
            </a:r>
          </a:p>
          <a:p>
            <a:endParaRPr lang="zh-CN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C28993-DF85-1452-03C2-2596ACE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4F9-54CE-3D41-8EAA-4B76BC69ABBF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AEA614-7BAE-C94A-12DD-22F06543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099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0619F-786F-3854-97CE-5E1B762CF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F90CE9-F63A-315C-6255-7508C68E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28C305-B6ED-06D9-3D83-EF053205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1315"/>
          </a:xfrm>
        </p:spPr>
        <p:txBody>
          <a:bodyPr/>
          <a:lstStyle/>
          <a:p>
            <a:r>
              <a:rPr lang="zh-CN" altLang="zh-CN" dirty="0"/>
              <a:t>GAT-PoEN</a:t>
            </a:r>
            <a:endParaRPr lang="en-US" altLang="zh-CN" dirty="0"/>
          </a:p>
          <a:p>
            <a:endParaRPr lang="zh-CN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FDE9C6-A37D-F14C-2DBD-4C3C8C51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58" y="1528742"/>
            <a:ext cx="9140042" cy="23257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0284FA4-6876-FE14-4C1E-E23154AFADB5}"/>
              </a:ext>
            </a:extLst>
          </p:cNvPr>
          <p:cNvSpPr txBox="1"/>
          <p:nvPr/>
        </p:nvSpPr>
        <p:spPr>
          <a:xfrm>
            <a:off x="1080655" y="4393870"/>
            <a:ext cx="11111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FFFF00"/>
                </a:solidFill>
              </a:rPr>
              <a:t>Transformer</a:t>
            </a:r>
            <a:r>
              <a:rPr kumimoji="1" lang="zh-CN" altLang="en-US" dirty="0">
                <a:solidFill>
                  <a:srgbClr val="FFFF00"/>
                </a:solidFill>
              </a:rPr>
              <a:t>：编码</a:t>
            </a:r>
            <a:r>
              <a:rPr kumimoji="1" lang="en-US" altLang="zh-CN" dirty="0">
                <a:solidFill>
                  <a:srgbClr val="FFFF00"/>
                </a:solidFill>
              </a:rPr>
              <a:t>-</a:t>
            </a:r>
            <a:r>
              <a:rPr kumimoji="1" lang="zh-CN" altLang="en-US" dirty="0">
                <a:solidFill>
                  <a:srgbClr val="FFFF00"/>
                </a:solidFill>
              </a:rPr>
              <a:t>注意力机制</a:t>
            </a:r>
            <a:r>
              <a:rPr kumimoji="1" lang="en-US" altLang="zh-CN" dirty="0">
                <a:solidFill>
                  <a:srgbClr val="FFFF00"/>
                </a:solidFill>
              </a:rPr>
              <a:t>-</a:t>
            </a:r>
            <a:r>
              <a:rPr kumimoji="1" lang="zh-CN" altLang="en-US" dirty="0">
                <a:solidFill>
                  <a:srgbClr val="FFFF00"/>
                </a:solidFill>
              </a:rPr>
              <a:t>解码</a:t>
            </a:r>
            <a:endParaRPr kumimoji="1" lang="en-US" altLang="zh-CN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窗口编码，融合位置编码；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多头注意力：</a:t>
            </a:r>
            <a:r>
              <a:rPr lang="zh-CN" altLang="zh-CN" b="1" dirty="0"/>
              <a:t>Query-Key-Value（Q-K-V）</a:t>
            </a:r>
            <a:r>
              <a:rPr lang="zh-CN" altLang="zh-CN" dirty="0"/>
              <a:t> 机制</a:t>
            </a:r>
            <a:r>
              <a:rPr lang="zh-CN" altLang="en-US" dirty="0"/>
              <a:t>，即</a:t>
            </a:r>
            <a:r>
              <a:rPr lang="zh-CN" altLang="en-US" b="1" dirty="0"/>
              <a:t>需要、提供、实际传递的信息</a:t>
            </a:r>
            <a:r>
              <a:rPr lang="zh-CN" altLang="en-US" dirty="0"/>
              <a:t>。</a:t>
            </a:r>
            <a:r>
              <a:rPr lang="en-US" altLang="zh-CN" dirty="0"/>
              <a:t>16</a:t>
            </a:r>
            <a:r>
              <a:rPr lang="zh-CN" altLang="en-US" dirty="0"/>
              <a:t>组并行，重复</a:t>
            </a:r>
            <a:r>
              <a:rPr lang="en-US" altLang="zh-CN" dirty="0"/>
              <a:t>8</a:t>
            </a:r>
            <a:r>
              <a:rPr lang="zh-CN" altLang="en-US" dirty="0"/>
              <a:t>次，</a:t>
            </a:r>
            <a:r>
              <a:rPr lang="zh-CN" altLang="zh-CN" dirty="0"/>
              <a:t>使网络能深度推理"哪些候选属于同一光子”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解码输出光子入射位置，能量，种子概率。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D9361D-0AE0-EAB2-BA9C-222F7316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FD80-3310-1F4A-AE4C-F7777EEB8DE9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0C50114-217F-2EE0-0ABA-2028D2E0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081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C75C9-2388-B392-5C29-F146230D0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CA267-CC92-F0B0-CC01-D41C3F86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BCC900-C2EE-1E60-F1B3-6DF4BE27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681"/>
          </a:xfrm>
        </p:spPr>
        <p:txBody>
          <a:bodyPr>
            <a:normAutofit/>
          </a:bodyPr>
          <a:lstStyle/>
          <a:p>
            <a:r>
              <a:rPr lang="en-US" altLang="zh-CN" dirty="0"/>
              <a:t>Shortcomings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en-US" sz="1800" dirty="0"/>
              <a:t>窗口尺寸不能过大</a:t>
            </a:r>
            <a:r>
              <a:rPr lang="en-US" altLang="zh-CN" sz="1800" dirty="0"/>
              <a:t>/</a:t>
            </a:r>
            <a:r>
              <a:rPr lang="zh-CN" altLang="en-US" sz="1800" dirty="0"/>
              <a:t>小</a:t>
            </a:r>
            <a:endParaRPr lang="en-US" altLang="zh-CN" sz="1800" dirty="0"/>
          </a:p>
          <a:p>
            <a:pPr lvl="1"/>
            <a:r>
              <a:rPr lang="zh-CN" altLang="en-US" sz="1800" dirty="0"/>
              <a:t>每个窗口独立决策</a:t>
            </a:r>
            <a:endParaRPr lang="en-US" altLang="zh-CN" sz="1800" dirty="0"/>
          </a:p>
          <a:p>
            <a:pPr lvl="1"/>
            <a:r>
              <a:rPr lang="zh-CN" altLang="en-US" sz="1800" dirty="0"/>
              <a:t>单光子候选窗口数固定</a:t>
            </a:r>
            <a:endParaRPr lang="en-US" altLang="zh-CN" sz="1800" dirty="0"/>
          </a:p>
          <a:p>
            <a:pPr marL="457200" lvl="1" indent="0">
              <a:buNone/>
            </a:pPr>
            <a:endParaRPr lang="zh-CN" altLang="zh-CN" sz="1600" dirty="0"/>
          </a:p>
          <a:p>
            <a:endParaRPr lang="zh-CN" altLang="zh-CN" dirty="0"/>
          </a:p>
          <a:p>
            <a:endParaRPr lang="zh-CN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DB5FA-6AED-AE05-09A9-A98C04FB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C512-6567-2749-83F9-DA78C76D80B5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489AE2-E75C-0D52-9BE3-FD6E71F8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2564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2A544-925A-DE34-F309-5A86EA014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4474E3-CDCE-8499-8727-7FB67498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18AD16-350F-9C45-2556-8E69D069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681"/>
          </a:xfrm>
        </p:spPr>
        <p:txBody>
          <a:bodyPr>
            <a:normAutofit/>
          </a:bodyPr>
          <a:lstStyle/>
          <a:p>
            <a:r>
              <a:rPr lang="zh-CN" altLang="zh-CN" dirty="0"/>
              <a:t>Single-step graph transformer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Clustering</a:t>
            </a:r>
            <a:r>
              <a:rPr lang="zh-CN" altLang="en-US" dirty="0"/>
              <a:t> </a:t>
            </a:r>
            <a:r>
              <a:rPr lang="zh-CN" altLang="zh-CN" dirty="0"/>
              <a:t>Transformer for Energy and X-Y regression (ClusTEX)</a:t>
            </a:r>
            <a:endParaRPr lang="en-US" altLang="zh-CN" dirty="0"/>
          </a:p>
          <a:p>
            <a:pPr lvl="1" fontAlgn="base"/>
            <a:r>
              <a:rPr lang="zh-CN" altLang="zh-CN" sz="1800" dirty="0"/>
              <a:t>选取所有能量超过阈值的晶体作为种子候选。</a:t>
            </a:r>
          </a:p>
          <a:p>
            <a:pPr lvl="1" fontAlgn="base"/>
            <a:r>
              <a:rPr lang="zh-CN" altLang="zh-CN" sz="1800" dirty="0"/>
              <a:t>按能量降序排列，取最高能量者为锚点。</a:t>
            </a:r>
          </a:p>
          <a:p>
            <a:pPr lvl="1" fontAlgn="base"/>
            <a:r>
              <a:rPr lang="zh-CN" altLang="zh-CN" sz="1800" dirty="0"/>
              <a:t>以锚点为中心构建 7×7重叠窗口。</a:t>
            </a:r>
          </a:p>
          <a:p>
            <a:pPr lvl="1" fontAlgn="base"/>
            <a:r>
              <a:rPr lang="zh-CN" altLang="zh-CN" sz="1800" dirty="0"/>
              <a:t>窗口内所有候选各贡献一个 7×7输入窗口 </a:t>
            </a:r>
            <a:r>
              <a:rPr lang="zh-CN" altLang="en-US" sz="1800" dirty="0"/>
              <a:t>，</a:t>
            </a:r>
            <a:r>
              <a:rPr lang="zh-CN" altLang="zh-CN" sz="1800" dirty="0"/>
              <a:t>构成节点。</a:t>
            </a:r>
          </a:p>
          <a:p>
            <a:pPr lvl="1" fontAlgn="base"/>
            <a:r>
              <a:rPr lang="zh-CN" altLang="zh-CN" sz="1800" b="1" dirty="0">
                <a:solidFill>
                  <a:srgbClr val="FFFF00"/>
                </a:solidFill>
              </a:rPr>
              <a:t>推理</a:t>
            </a:r>
            <a:r>
              <a:rPr lang="zh-CN" altLang="zh-CN" sz="1800" dirty="0"/>
              <a:t>后，移除该区域内所有候选，迭代处理下一锚点。</a:t>
            </a:r>
            <a:endParaRPr lang="en-US" altLang="zh-CN" sz="1800" dirty="0"/>
          </a:p>
          <a:p>
            <a:pPr lvl="2" fontAlgn="base"/>
            <a:r>
              <a:rPr lang="zh-CN" altLang="en-US" sz="1400" dirty="0"/>
              <a:t>特别的是，推理中加入了每个节点相对锚点的</a:t>
            </a:r>
            <a:r>
              <a:rPr lang="zh-CN" altLang="en-US" sz="1400" dirty="0">
                <a:solidFill>
                  <a:srgbClr val="FFFF00"/>
                </a:solidFill>
              </a:rPr>
              <a:t>局部位置编码和绝对位置编码</a:t>
            </a:r>
            <a:r>
              <a:rPr lang="zh-CN" altLang="en-US" sz="1400" dirty="0"/>
              <a:t>。</a:t>
            </a:r>
            <a:endParaRPr lang="zh-CN" altLang="zh-CN" sz="1400" dirty="0"/>
          </a:p>
          <a:p>
            <a:pPr marL="457200" lvl="1" indent="0">
              <a:buNone/>
            </a:pPr>
            <a:endParaRPr lang="zh-CN" altLang="zh-CN" sz="1600" dirty="0"/>
          </a:p>
          <a:p>
            <a:endParaRPr lang="zh-CN" altLang="zh-CN" dirty="0"/>
          </a:p>
          <a:p>
            <a:endParaRPr lang="zh-CN" altLang="zh-CN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52CAD0-DA45-FAB0-C0CE-691CA5BE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090-F60B-154F-9727-66831AEAAF65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547948-CD58-21F2-D75F-210BCF5C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652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FB195-29EC-CC94-EEF4-9B5BE58C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EB1A-1EC9-163B-65D4-225C8670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kumimoji="1" lang="en-US" altLang="zh-CN" dirty="0"/>
              <a:t>CMS</a:t>
            </a:r>
            <a:r>
              <a:rPr kumimoji="1" lang="zh-CN" altLang="en-US" dirty="0"/>
              <a:t>结构介绍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zh-CN" altLang="en-US" dirty="0"/>
              <a:t>量能器传统的</a:t>
            </a:r>
            <a:r>
              <a:rPr lang="zh-CN" altLang="zh-CN" dirty="0"/>
              <a:t>particle-flow</a:t>
            </a:r>
            <a:r>
              <a:rPr lang="en-US" altLang="zh-CN" dirty="0"/>
              <a:t> clustering</a:t>
            </a:r>
            <a:r>
              <a:rPr lang="zh-CN" altLang="en-US" dirty="0"/>
              <a:t>算法</a:t>
            </a:r>
            <a:endParaRPr lang="zh-CN" altLang="zh-CN" dirty="0"/>
          </a:p>
          <a:p>
            <a:pPr>
              <a:lnSpc>
                <a:spcPct val="200000"/>
              </a:lnSpc>
            </a:pPr>
            <a:r>
              <a:rPr kumimoji="1" lang="zh-CN" altLang="en-US" dirty="0"/>
              <a:t>新的</a:t>
            </a:r>
            <a:r>
              <a:rPr kumimoji="1" lang="en-US" altLang="zh-CN" dirty="0"/>
              <a:t>transformer</a:t>
            </a:r>
          </a:p>
          <a:p>
            <a:pPr>
              <a:lnSpc>
                <a:spcPct val="200000"/>
              </a:lnSpc>
            </a:pPr>
            <a:r>
              <a:rPr kumimoji="1" lang="zh-CN" altLang="en-US" dirty="0"/>
              <a:t>性能比较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5E5F72-021F-846A-4707-E8452308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F92-862E-3841-BEB5-C038CA48AC36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722B53-3545-4F89-5B77-86B63456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3924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F7314-C02D-EC47-FD58-CBB119D2D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FC0F3-78E9-B4FD-A977-0A90E340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D9747B-7348-6A0A-4C85-56908360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44943" cy="4812681"/>
          </a:xfrm>
        </p:spPr>
        <p:txBody>
          <a:bodyPr>
            <a:normAutofit/>
          </a:bodyPr>
          <a:lstStyle/>
          <a:p>
            <a:r>
              <a:rPr lang="zh-CN" altLang="en-US" dirty="0"/>
              <a:t>局部位置（</a:t>
            </a:r>
            <a:r>
              <a:rPr lang="zh-CN" altLang="zh-CN" dirty="0"/>
              <a:t>local position</a:t>
            </a:r>
            <a:r>
              <a:rPr lang="zh-CN" altLang="en-US" dirty="0"/>
              <a:t>）编码和绝对位置（</a:t>
            </a:r>
            <a:r>
              <a:rPr lang="zh-CN" altLang="zh-CN" dirty="0"/>
              <a:t>global position</a:t>
            </a:r>
            <a:r>
              <a:rPr lang="zh-CN" altLang="en-US" dirty="0"/>
              <a:t>）编码</a:t>
            </a:r>
            <a:endParaRPr lang="zh-CN" altLang="zh-CN" sz="1600" dirty="0"/>
          </a:p>
          <a:p>
            <a:endParaRPr lang="zh-CN" altLang="zh-CN" dirty="0"/>
          </a:p>
          <a:p>
            <a:endParaRPr lang="zh-CN" altLang="zh-CN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B44B3B-1033-A1D6-63D7-00ED45C5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090-F60B-154F-9727-66831AEAAF65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F9EA37-2A56-A90C-C0B1-77756E74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20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EF8192-6A73-206C-5047-D79ADD575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3502408"/>
            <a:ext cx="2603500" cy="736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A4FA19-718C-B356-D368-D38294635B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0" t="12301" b="18652"/>
          <a:stretch>
            <a:fillRect/>
          </a:stretch>
        </p:blipFill>
        <p:spPr>
          <a:xfrm>
            <a:off x="1275443" y="5305044"/>
            <a:ext cx="2008414" cy="315686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7E87471-1AE2-9961-65C3-45851BFD2F60}"/>
              </a:ext>
            </a:extLst>
          </p:cNvPr>
          <p:cNvCxnSpPr>
            <a:endCxn id="6" idx="0"/>
          </p:cNvCxnSpPr>
          <p:nvPr/>
        </p:nvCxnSpPr>
        <p:spPr>
          <a:xfrm>
            <a:off x="2279650" y="4239008"/>
            <a:ext cx="0" cy="106603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90321D6-DF0C-CCD8-B26C-9E8F4F049C7C}"/>
              </a:ext>
            </a:extLst>
          </p:cNvPr>
          <p:cNvSpPr txBox="1"/>
          <p:nvPr/>
        </p:nvSpPr>
        <p:spPr>
          <a:xfrm>
            <a:off x="2279649" y="4611262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/>
              <a:t>向量拼接到窗口特征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1640679-FD97-B8F0-B9F4-F97C3DD6F27C}"/>
              </a:ext>
            </a:extLst>
          </p:cNvPr>
          <p:cNvSpPr txBox="1"/>
          <p:nvPr/>
        </p:nvSpPr>
        <p:spPr>
          <a:xfrm>
            <a:off x="5103723" y="26082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pi = (ηi,ϕi)是节点的绝对坐标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4C93D7-3C61-EBB2-C90E-141D5BC23A0E}"/>
              </a:ext>
            </a:extLst>
          </p:cNvPr>
          <p:cNvSpPr txBox="1"/>
          <p:nvPr/>
        </p:nvSpPr>
        <p:spPr>
          <a:xfrm>
            <a:off x="771978" y="2612963"/>
            <a:ext cx="2875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节点</a:t>
            </a:r>
            <a:r>
              <a:rPr lang="zh-CN" altLang="zh-CN" dirty="0"/>
              <a:t>特征向量 </a:t>
            </a:r>
            <a:r>
              <a:rPr lang="zh-CN" altLang="zh-CN" b="1" i="0" dirty="0">
                <a:effectLst/>
                <a:latin typeface="KaTeX_Main"/>
              </a:rPr>
              <a:t>h</a:t>
            </a:r>
            <a:r>
              <a:rPr lang="zh-CN" altLang="zh-CN" b="0" i="1" baseline="-25000" dirty="0">
                <a:effectLst/>
                <a:latin typeface="KaTeX_Math"/>
              </a:rPr>
              <a:t>i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6A59121-D64B-9E39-FC98-126A1F95FAF1}"/>
              </a:ext>
            </a:extLst>
          </p:cNvPr>
          <p:cNvSpPr txBox="1"/>
          <p:nvPr/>
        </p:nvSpPr>
        <p:spPr>
          <a:xfrm>
            <a:off x="1263986" y="315102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节点相对锚点位置</a:t>
            </a:r>
            <a:r>
              <a:rPr kumimoji="1" lang="en-US" altLang="zh-CN" dirty="0"/>
              <a:t>l</a:t>
            </a:r>
            <a:r>
              <a:rPr kumimoji="1" lang="en-US" altLang="zh-CN" i="1" baseline="-25000" dirty="0"/>
              <a:t>i</a:t>
            </a:r>
            <a:endParaRPr kumimoji="1"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B272523-6600-4663-712A-60BDB974E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723" y="5183565"/>
            <a:ext cx="2032000" cy="457200"/>
          </a:xfrm>
          <a:prstGeom prst="rect">
            <a:avLst/>
          </a:prstGeom>
        </p:spPr>
      </p:pic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9D73000F-3C7B-C206-A73D-D2DFE0D1182C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>
            <a:off x="8151723" y="2977601"/>
            <a:ext cx="0" cy="220596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8BABBC7E-8DDF-534F-688A-6E14F4CDFC3E}"/>
              </a:ext>
            </a:extLst>
          </p:cNvPr>
          <p:cNvSpPr txBox="1"/>
          <p:nvPr/>
        </p:nvSpPr>
        <p:spPr>
          <a:xfrm>
            <a:off x="108858" y="5676319"/>
            <a:ext cx="5181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0" i="0" u="none" strike="noStrike" dirty="0">
                <a:effectLst/>
                <a:latin typeface="-apple-system"/>
              </a:rPr>
              <a:t>为注意力机制提供</a:t>
            </a:r>
            <a:r>
              <a:rPr lang="zh-CN" altLang="zh-CN" b="1" i="0" dirty="0">
                <a:effectLst/>
                <a:latin typeface="-apple-system"/>
              </a:rPr>
              <a:t>锚点中心的相对结构</a:t>
            </a:r>
            <a:r>
              <a:rPr lang="zh-CN" altLang="zh-CN" b="0" i="0" u="none" strike="noStrike" dirty="0">
                <a:effectLst/>
                <a:latin typeface="-apple-system"/>
              </a:rPr>
              <a:t>，</a:t>
            </a:r>
            <a:r>
              <a:rPr lang="zh-CN" altLang="en-US" b="0" i="0" u="none" strike="noStrike" dirty="0">
                <a:effectLst/>
                <a:latin typeface="-apple-system"/>
              </a:rPr>
              <a:t>学习锚点</a:t>
            </a:r>
            <a:r>
              <a:rPr lang="zh-CN" altLang="en-US" dirty="0">
                <a:latin typeface="-apple-system"/>
              </a:rPr>
              <a:t>区域内各节点</a:t>
            </a:r>
            <a:r>
              <a:rPr lang="zh-CN" altLang="zh-CN" b="0" i="0" u="none" strike="noStrike" dirty="0">
                <a:effectLst/>
                <a:latin typeface="-apple-system"/>
              </a:rPr>
              <a:t>空间布局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90C5BCB-7029-C2EE-13AF-6400F7CE98FC}"/>
              </a:ext>
            </a:extLst>
          </p:cNvPr>
          <p:cNvSpPr txBox="1"/>
          <p:nvPr/>
        </p:nvSpPr>
        <p:spPr>
          <a:xfrm>
            <a:off x="5638799" y="567631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0" i="0" u="none" strike="noStrike" dirty="0">
                <a:effectLst/>
                <a:latin typeface="-apple-system"/>
              </a:rPr>
              <a:t>注入</a:t>
            </a:r>
            <a:r>
              <a:rPr lang="zh-CN" altLang="zh-CN" b="1" i="0" dirty="0">
                <a:effectLst/>
                <a:latin typeface="-apple-system"/>
              </a:rPr>
              <a:t>探测器尺度</a:t>
            </a:r>
            <a:r>
              <a:rPr lang="zh-CN" altLang="zh-CN" b="0" i="0" u="none" strike="noStrike" dirty="0">
                <a:effectLst/>
                <a:latin typeface="-apple-system"/>
              </a:rPr>
              <a:t>的绝对位置感知，使网络能学习</a:t>
            </a:r>
            <a:r>
              <a:rPr lang="zh-CN" altLang="en-US" b="0" i="0" u="none" strike="noStrike" dirty="0">
                <a:effectLst/>
                <a:latin typeface="-apple-system"/>
              </a:rPr>
              <a:t>探测器局部的非均匀性、读出故障、簇射形变</a:t>
            </a:r>
            <a:r>
              <a:rPr lang="en-US" altLang="zh-CN" b="0" i="0" u="none" strike="noStrike" dirty="0">
                <a:effectLst/>
                <a:latin typeface="-apple-system"/>
              </a:rPr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418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3C992-6B0C-0B95-0402-79EEF2AD0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ED139-9062-D1D2-883E-19381E4B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352841-7219-D04D-9675-33A4CEE0D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8126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zh-CN" altLang="zh-CN" sz="1600" dirty="0"/>
          </a:p>
          <a:p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</a:p>
          <a:p>
            <a:pPr lvl="1"/>
            <a:r>
              <a:rPr lang="zh-CN" altLang="en-US" dirty="0"/>
              <a:t>考虑了能量，位置与种子概率的准确性。</a:t>
            </a:r>
            <a:endParaRPr lang="zh-CN" altLang="zh-CN" dirty="0"/>
          </a:p>
          <a:p>
            <a:endParaRPr lang="zh-CN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6628C0-DFC7-924F-E9BB-781DE198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429000"/>
            <a:ext cx="6096000" cy="3090216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91CDD7-2A64-EC06-627F-2C63F9D1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748F-3094-2043-AB35-4E89BBA1C668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97C41E-CF15-766D-BADB-4AB267BA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5211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58191-D57D-D48C-B559-D48228C31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2AC7DC-827D-41BD-D640-F94D4319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zh-CN" dirty="0"/>
              <a:t>Comparison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FDE120-1231-F3F3-53E9-BAC54C158CD8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68611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为了比较高堆叠情况下的效果，文章选取了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en-US" altLang="zh-CN" baseline="30000" dirty="0"/>
                  <a:t>0</a:t>
                </a:r>
                <a:r>
                  <a:rPr kumimoji="1" lang="en-US" altLang="zh-CN" dirty="0"/>
                  <a:t>-&gt;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kumimoji="1" lang="zh-CN" altLang="en-US" dirty="0"/>
                  <a:t>的事例来检验。</a:t>
                </a:r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en-US" altLang="zh-CN" baseline="30000" dirty="0"/>
                  <a:t>0</a:t>
                </a:r>
                <a:r>
                  <a:rPr kumimoji="1" lang="zh-CN" altLang="en-US" dirty="0"/>
                  <a:t>动量越高，双光子越接近。</a:t>
                </a:r>
                <a:endParaRPr kumimoji="1" lang="en-US" altLang="zh-CN" dirty="0"/>
              </a:p>
              <a:p>
                <a:r>
                  <a:rPr kumimoji="1" lang="zh-CN" altLang="en-US" dirty="0"/>
                  <a:t>重建的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en-US" altLang="zh-CN" baseline="30000" dirty="0"/>
                  <a:t>0</a:t>
                </a:r>
                <a:r>
                  <a:rPr kumimoji="1" lang="zh-CN" altLang="en-US" dirty="0"/>
                  <a:t>质量峰应该在</a:t>
                </a:r>
                <a:r>
                  <a:rPr kumimoji="1" lang="en-US" altLang="zh-CN" dirty="0"/>
                  <a:t>135MeV</a:t>
                </a:r>
                <a:r>
                  <a:rPr kumimoji="1" lang="zh-CN" altLang="en-US" dirty="0"/>
                  <a:t>左右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FDE120-1231-F3F3-53E9-BAC54C158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6861109" cy="923330"/>
              </a:xfrm>
              <a:prstGeom prst="rect">
                <a:avLst/>
              </a:prstGeom>
              <a:blipFill>
                <a:blip r:embed="rId2"/>
                <a:stretch>
                  <a:fillRect l="-924" t="-1351" b="-10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67E04BA7-854C-AE7F-FAD2-FA725D745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16" y="2827772"/>
            <a:ext cx="3984784" cy="36072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63054C-FC2B-5D93-D773-669874A7B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625" y="2827772"/>
            <a:ext cx="3984784" cy="3607278"/>
          </a:xfrm>
          <a:prstGeom prst="rect">
            <a:avLst/>
          </a:prstGeom>
        </p:spPr>
      </p:pic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49080972-6F44-EE4B-0CFB-3A566918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186A-A7CF-DE4A-921E-BB7CDCBFCE4D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DB8719A9-16BD-E07D-5B5D-248C7D69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0121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3E5467-A533-8198-1260-34FD0DEA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Reference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4A08D0-2DC8-9EBD-6B4B-6D5C312A4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2000" b="1" dirty="0">
                <a:latin typeface="+mn-ea"/>
              </a:rPr>
              <a:t>Reconstruction of overlapping electromagnetic showers in calorimeters using Transformers</a:t>
            </a:r>
            <a:r>
              <a:rPr lang="zh-CN" altLang="en-US" sz="2000" b="1" dirty="0">
                <a:latin typeface="+mn-ea"/>
              </a:rPr>
              <a:t>，</a:t>
            </a:r>
            <a:r>
              <a:rPr lang="zh-CN" altLang="zh-CN" sz="2000" b="1" dirty="0">
                <a:latin typeface="+mn-ea"/>
                <a:hlinkClick r:id="rId2"/>
              </a:rPr>
              <a:t>arXiv:2603.18172v1</a:t>
            </a:r>
            <a:r>
              <a:rPr lang="zh-CN" altLang="zh-CN" sz="2000" b="1" dirty="0">
                <a:latin typeface="+mn-ea"/>
              </a:rPr>
              <a:t> </a:t>
            </a:r>
            <a:endParaRPr lang="en-US" altLang="zh-CN" sz="2000" b="1" dirty="0">
              <a:latin typeface="+mn-ea"/>
            </a:endParaRPr>
          </a:p>
          <a:p>
            <a:r>
              <a:rPr lang="zh-CN" altLang="zh-CN" sz="2000" b="1" dirty="0">
                <a:latin typeface="+mn-ea"/>
              </a:rPr>
              <a:t>Particle-flow reconstruction and global event description with the CMS detector</a:t>
            </a:r>
            <a:r>
              <a:rPr lang="zh-CN" altLang="en-US" sz="2000" b="1" dirty="0">
                <a:latin typeface="+mn-ea"/>
              </a:rPr>
              <a:t>，</a:t>
            </a:r>
            <a:r>
              <a:rPr lang="en-US" altLang="zh-CN" sz="2000" b="1" dirty="0">
                <a:latin typeface="+mn-ea"/>
              </a:rPr>
              <a:t>DOI</a:t>
            </a:r>
            <a:r>
              <a:rPr lang="zh-CN" altLang="en-US" sz="2000" b="1" dirty="0">
                <a:latin typeface="+mn-ea"/>
              </a:rPr>
              <a:t>：</a:t>
            </a:r>
            <a:r>
              <a:rPr lang="zh-CN" altLang="zh-CN" sz="2000" b="1" dirty="0">
                <a:latin typeface="+mn-ea"/>
              </a:rPr>
              <a:t>10.1088/1748-0221/12/10/P10003</a:t>
            </a:r>
            <a:endParaRPr kumimoji="1" lang="zh-CN" altLang="en-US" sz="2000" b="1" dirty="0">
              <a:latin typeface="+mn-ea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C3FF44-E465-ACBA-6D89-E84EBD47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AF0-2706-FF47-B046-F3CE2AB8501A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0B917C-DE5D-45EB-CFE9-351D4E76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975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4C16E-174B-E3A2-A914-525A119D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CMS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Detector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4177415-5F43-7F27-0209-0E6632AB5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9170" y="1356620"/>
            <a:ext cx="6089751" cy="4144759"/>
          </a:xfrm>
          <a:prstGeom prst="rect">
            <a:avLst/>
          </a:prstGeom>
        </p:spPr>
      </p:pic>
      <p:sp>
        <p:nvSpPr>
          <p:cNvPr id="6" name="日期占位符 5">
            <a:extLst>
              <a:ext uri="{FF2B5EF4-FFF2-40B4-BE49-F238E27FC236}">
                <a16:creationId xmlns:a16="http://schemas.microsoft.com/office/drawing/2014/main" id="{01699122-301E-2652-27FC-18421982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B3D9-32F5-0C45-B72E-1EB183AADE8A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88E380-C88D-7B0C-E329-3FE94F08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79D87FD-57EF-F691-FCFF-C46F7DF7A853}"/>
              </a:ext>
            </a:extLst>
          </p:cNvPr>
          <p:cNvSpPr txBox="1"/>
          <p:nvPr/>
        </p:nvSpPr>
        <p:spPr>
          <a:xfrm>
            <a:off x="838200" y="2035381"/>
            <a:ext cx="1569660" cy="2787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dirty="0"/>
              <a:t>内径迹探测器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zh-CN" altLang="en-US" dirty="0"/>
              <a:t>电磁量能器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zh-CN" altLang="en-US" dirty="0"/>
              <a:t>强子量能器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zh-CN" altLang="en-US" dirty="0"/>
              <a:t>磁铁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en-US" altLang="zh-CN" dirty="0"/>
              <a:t>Muon</a:t>
            </a:r>
            <a:r>
              <a:rPr kumimoji="1" lang="zh-CN" altLang="en-US" dirty="0"/>
              <a:t>探测器</a:t>
            </a:r>
          </a:p>
        </p:txBody>
      </p:sp>
    </p:spTree>
    <p:extLst>
      <p:ext uri="{BB962C8B-B14F-4D97-AF65-F5344CB8AC3E}">
        <p14:creationId xmlns:p14="http://schemas.microsoft.com/office/powerpoint/2010/main" val="245520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0ED11-0B9F-8EA1-E79C-74D77989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72B9E5-D8D9-0CB2-1E04-019A61A7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CMS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Detector</a:t>
            </a:r>
            <a:endParaRPr kumimoji="1"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B2F714AB-1F7E-1C0E-1E75-71481638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B3D9-32F5-0C45-B72E-1EB183AADE8A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20F836-464D-DD9A-20AD-52F08D32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4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6F781E2-4006-5560-0BF9-06AF648D2D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base"/>
                <a:r>
                  <a:rPr lang="zh-CN" altLang="zh-CN" b="1" dirty="0"/>
                  <a:t>η（Eta）—— 赝快度（Pseudorapidity）</a:t>
                </a:r>
                <a:endParaRPr lang="en-US" altLang="zh-CN" b="1" dirty="0"/>
              </a:p>
              <a:p>
                <a:pPr lvl="1" fontAlgn="base"/>
                <a:r>
                  <a:rPr lang="zh-CN" altLang="en-US" dirty="0"/>
                  <a:t>类似于球坐标系下的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CN" dirty="0"/>
              </a:p>
              <a:p>
                <a:pPr lvl="1" fontAlgn="base"/>
                <a:r>
                  <a:rPr lang="zh-CN" altLang="zh-CN" dirty="0"/>
                  <a:t>在θ = 90°（垂直于束流方向）时 η = 0</a:t>
                </a:r>
              </a:p>
              <a:p>
                <a:pPr lvl="1" fontAlgn="base"/>
                <a:r>
                  <a:rPr lang="zh-CN" altLang="zh-CN" dirty="0"/>
                  <a:t>当 θ → 0°（沿束流正向）时，η → +∞</a:t>
                </a:r>
                <a:endParaRPr lang="zh-CN" altLang="zh-CN" b="1" dirty="0"/>
              </a:p>
              <a:p>
                <a:r>
                  <a:rPr lang="el-GR" altLang="zh-CN" b="1" dirty="0"/>
                  <a:t>Φ</a:t>
                </a:r>
                <a:r>
                  <a:rPr lang="zh-CN" altLang="zh-CN" b="1" dirty="0"/>
                  <a:t>（Phi）—— 方位角（Azimuthal Angle）</a:t>
                </a:r>
                <a:endParaRPr lang="en-US" altLang="zh-CN" b="1" dirty="0"/>
              </a:p>
              <a:p>
                <a:pPr lvl="1"/>
                <a:r>
                  <a:rPr lang="zh-CN" altLang="en-US" dirty="0"/>
                  <a:t>类似于球坐标系的</a:t>
                </a:r>
                <a:r>
                  <a:rPr lang="zh-CN" altLang="zh-CN" b="1" dirty="0"/>
                  <a:t>φ</a:t>
                </a:r>
                <a:endParaRPr lang="en-US" altLang="zh-CN" b="1" dirty="0"/>
              </a:p>
              <a:p>
                <a:pPr lvl="1"/>
                <a:endParaRPr lang="en-US" altLang="zh-CN" b="1" dirty="0"/>
              </a:p>
              <a:p>
                <a:pPr marL="457200" lvl="1" indent="0">
                  <a:buNone/>
                </a:pPr>
                <a:r>
                  <a:rPr lang="zh-CN" altLang="en-US" b="1" dirty="0"/>
                  <a:t>（</a:t>
                </a:r>
                <a:r>
                  <a:rPr lang="zh-CN" altLang="zh-CN" b="1" dirty="0"/>
                  <a:t>η </a:t>
                </a:r>
                <a:r>
                  <a:rPr lang="zh-CN" altLang="en-US" b="1" dirty="0"/>
                  <a:t>，</a:t>
                </a:r>
                <a:r>
                  <a:rPr lang="zh-CN" altLang="zh-CN" b="1" dirty="0"/>
                  <a:t>φ</a:t>
                </a:r>
                <a:r>
                  <a:rPr lang="zh-CN" altLang="en-US" b="1" dirty="0"/>
                  <a:t>）平面即沿</a:t>
                </a:r>
                <a:r>
                  <a:rPr lang="en-US" altLang="zh-CN" b="1" dirty="0"/>
                  <a:t>r</a:t>
                </a:r>
                <a:r>
                  <a:rPr lang="zh-CN" altLang="en-US" b="1" dirty="0"/>
                  <a:t>方向看去的平面</a:t>
                </a:r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6F781E2-4006-5560-0BF9-06AF648D2D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5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6C1B06-CD81-0ACE-DC50-769FAB46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particle-flow (PF)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58C399-90CF-FB7E-12FC-C69F0DCD4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b="1" dirty="0"/>
              <a:t>思想：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zh-CN" dirty="0"/>
              <a:t>将各子探测器的基本信号元素（轨迹、簇团）关联起来，识别每个末态粒子，并综合利用所有相关测量来最优重建粒子属性</a:t>
            </a:r>
            <a:endParaRPr lang="en-US" altLang="zh-CN" dirty="0"/>
          </a:p>
          <a:p>
            <a:r>
              <a:rPr kumimoji="1" lang="zh-CN" altLang="en-US" b="1" dirty="0"/>
              <a:t>流程：</a:t>
            </a:r>
            <a:endParaRPr kumimoji="1" lang="en-US" altLang="zh-CN" b="1" dirty="0"/>
          </a:p>
          <a:p>
            <a:pPr marL="0" indent="0">
              <a:buNone/>
            </a:pPr>
            <a:r>
              <a:rPr kumimoji="1" lang="en-US" altLang="zh-CN" dirty="0"/>
              <a:t>a)</a:t>
            </a:r>
            <a:r>
              <a:rPr kumimoji="1" lang="en-US" altLang="zh-CN" dirty="0">
                <a:solidFill>
                  <a:srgbClr val="FFFF00"/>
                </a:solidFill>
              </a:rPr>
              <a:t>Inner tracker</a:t>
            </a:r>
          </a:p>
          <a:p>
            <a:pPr marL="0" indent="0">
              <a:buNone/>
            </a:pPr>
            <a:r>
              <a:rPr kumimoji="1" lang="zh-CN" altLang="en-US" dirty="0"/>
              <a:t>以</a:t>
            </a:r>
            <a:r>
              <a:rPr kumimoji="1" lang="en-US" altLang="zh-CN" dirty="0"/>
              <a:t>Kalman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Filter</a:t>
            </a:r>
            <a:r>
              <a:rPr kumimoji="1" lang="zh-CN" altLang="en-US" dirty="0"/>
              <a:t>为基础的径迹重建。</a:t>
            </a:r>
            <a:endParaRPr kumimoji="1" lang="en-US" altLang="zh-CN" dirty="0"/>
          </a:p>
          <a:p>
            <a:pPr marL="0" indent="0">
              <a:buNone/>
            </a:pPr>
            <a:r>
              <a:rPr lang="zh-CN" altLang="zh-CN" dirty="0"/>
              <a:t>initial seed generation</a:t>
            </a:r>
            <a:r>
              <a:rPr lang="en-US" altLang="zh-CN" dirty="0"/>
              <a:t> </a:t>
            </a:r>
            <a:r>
              <a:rPr kumimoji="1" lang="en-US" altLang="zh-CN" dirty="0"/>
              <a:t>- </a:t>
            </a:r>
            <a:r>
              <a:rPr lang="zh-CN" altLang="zh-CN" dirty="0"/>
              <a:t>trajectory building</a:t>
            </a:r>
            <a:r>
              <a:rPr lang="en-US" altLang="zh-CN" dirty="0"/>
              <a:t> - </a:t>
            </a:r>
            <a:r>
              <a:rPr lang="zh-CN" altLang="zh-CN" dirty="0"/>
              <a:t>particle</a:t>
            </a:r>
            <a:r>
              <a:rPr lang="zh-CN" altLang="en-US" dirty="0"/>
              <a:t> </a:t>
            </a:r>
            <a:r>
              <a:rPr lang="zh-CN" altLang="zh-CN" dirty="0"/>
              <a:t>properties fitting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b)</a:t>
            </a:r>
            <a:r>
              <a:rPr lang="zh-CN" altLang="zh-CN" dirty="0">
                <a:solidFill>
                  <a:srgbClr val="FFFF00"/>
                </a:solidFill>
              </a:rPr>
              <a:t>Calorimeter</a:t>
            </a:r>
            <a:r>
              <a:rPr lang="en-US" altLang="zh-CN" dirty="0">
                <a:solidFill>
                  <a:srgbClr val="FFFF00"/>
                </a:solidFill>
              </a:rPr>
              <a:t> </a:t>
            </a:r>
            <a:r>
              <a:rPr lang="zh-CN" altLang="zh-CN" dirty="0">
                <a:solidFill>
                  <a:srgbClr val="FFFF00"/>
                </a:solidFill>
              </a:rPr>
              <a:t>cluster</a:t>
            </a:r>
          </a:p>
          <a:p>
            <a:pPr marL="0" indent="0">
              <a:buNone/>
            </a:pPr>
            <a:r>
              <a:rPr lang="en-US" altLang="zh-CN" dirty="0"/>
              <a:t>c)</a:t>
            </a:r>
            <a:r>
              <a:rPr lang="en-US" altLang="zh-CN" dirty="0">
                <a:solidFill>
                  <a:srgbClr val="FFFF00"/>
                </a:solidFill>
              </a:rPr>
              <a:t>PF</a:t>
            </a:r>
            <a:r>
              <a:rPr lang="zh-CN" altLang="en-US" dirty="0">
                <a:solidFill>
                  <a:srgbClr val="FFFF00"/>
                </a:solidFill>
              </a:rPr>
              <a:t> </a:t>
            </a:r>
            <a:r>
              <a:rPr lang="en-US" altLang="zh-CN" dirty="0">
                <a:solidFill>
                  <a:srgbClr val="FFFF00"/>
                </a:solidFill>
              </a:rPr>
              <a:t>matching</a:t>
            </a:r>
            <a:endParaRPr lang="zh-CN" altLang="zh-CN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5B566D-44AC-66A9-B8F6-5FACA394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363B-4003-164E-80A8-D58C6933227E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3937F8-30E2-E296-135A-91E40D54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515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72E381-ED18-A927-4AD9-30E14012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Calorimeter cluster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94DDDF-42D1-A6BF-20EE-89D9F19EE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3622" cy="1922286"/>
          </a:xfrm>
        </p:spPr>
        <p:txBody>
          <a:bodyPr>
            <a:normAutofit/>
          </a:bodyPr>
          <a:lstStyle/>
          <a:p>
            <a:r>
              <a:rPr lang="zh-CN" altLang="en-US" dirty="0"/>
              <a:t>聚类区域：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ECAL桶部和端盖、HCAL桶部和端盖，以及两个</a:t>
            </a:r>
            <a:r>
              <a:rPr lang="en-US" altLang="zh-CN" dirty="0" err="1"/>
              <a:t>Preshower</a:t>
            </a:r>
            <a:r>
              <a:rPr lang="zh-CN" altLang="zh-CN" dirty="0"/>
              <a:t>层</a:t>
            </a:r>
            <a:endParaRPr lang="en-US" altLang="zh-CN" dirty="0"/>
          </a:p>
          <a:p>
            <a:r>
              <a:rPr lang="zh-CN" altLang="en-US" dirty="0"/>
              <a:t>聚类算法：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B999568-4F87-9644-C04D-385A2289B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46" y="1027906"/>
            <a:ext cx="5405265" cy="5097649"/>
          </a:xfrm>
          <a:prstGeom prst="rect">
            <a:avLst/>
          </a:prstGeom>
        </p:spPr>
      </p:pic>
      <p:sp>
        <p:nvSpPr>
          <p:cNvPr id="15" name="日期占位符 14">
            <a:extLst>
              <a:ext uri="{FF2B5EF4-FFF2-40B4-BE49-F238E27FC236}">
                <a16:creationId xmlns:a16="http://schemas.microsoft.com/office/drawing/2014/main" id="{0E101056-FBD0-D3A8-81D9-A7C2169F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631-384C-B541-9817-743E5997825A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6761EBFF-EAE1-D0B1-5FB6-CA99F8D8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537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DAE22D8A-B0C6-8C9A-0F13-45AD2C395851}"/>
              </a:ext>
            </a:extLst>
          </p:cNvPr>
          <p:cNvSpPr/>
          <p:nvPr/>
        </p:nvSpPr>
        <p:spPr>
          <a:xfrm>
            <a:off x="4567767" y="1177358"/>
            <a:ext cx="1955798" cy="1063978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/>
              <a:t>cluster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growing</a:t>
            </a:r>
            <a:endParaRPr lang="zh-CN" altLang="zh-CN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85BCCC91-0F72-CB3F-CBE9-093B103D5A1E}"/>
              </a:ext>
            </a:extLst>
          </p:cNvPr>
          <p:cNvSpPr/>
          <p:nvPr/>
        </p:nvSpPr>
        <p:spPr>
          <a:xfrm>
            <a:off x="917222" y="1177358"/>
            <a:ext cx="1792110" cy="1063978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/>
              <a:t>cluster</a:t>
            </a:r>
            <a:r>
              <a:rPr lang="zh-CN" altLang="en-US" dirty="0"/>
              <a:t> </a:t>
            </a:r>
            <a:r>
              <a:rPr lang="zh-CN" altLang="zh-CN" dirty="0"/>
              <a:t>seeds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31B17C1-FCA5-0742-EE7C-A84D5D3BA099}"/>
              </a:ext>
            </a:extLst>
          </p:cNvPr>
          <p:cNvSpPr txBox="1"/>
          <p:nvPr/>
        </p:nvSpPr>
        <p:spPr>
          <a:xfrm>
            <a:off x="79022" y="136856"/>
            <a:ext cx="3451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dirty="0"/>
              <a:t>能量高于给定</a:t>
            </a:r>
            <a:r>
              <a:rPr lang="zh-CN" altLang="en-US" dirty="0"/>
              <a:t>的</a:t>
            </a:r>
            <a:r>
              <a:rPr lang="en-US" altLang="zh-CN" dirty="0"/>
              <a:t>seed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zh-CN" dirty="0"/>
              <a:t>且高于邻近单元能量的</a:t>
            </a:r>
            <a:r>
              <a:rPr lang="en-US" altLang="zh-CN" dirty="0"/>
              <a:t>Cell</a:t>
            </a:r>
            <a:endParaRPr lang="zh-CN" altLang="en-US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4D25C7B4-9CAF-2D33-628E-D666E0A50347}"/>
              </a:ext>
            </a:extLst>
          </p:cNvPr>
          <p:cNvCxnSpPr>
            <a:stCxn id="6" idx="2"/>
            <a:endCxn id="5" idx="0"/>
          </p:cNvCxnSpPr>
          <p:nvPr/>
        </p:nvCxnSpPr>
        <p:spPr>
          <a:xfrm>
            <a:off x="1804811" y="783187"/>
            <a:ext cx="8466" cy="394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A33D08C-5BF5-9AC1-30FC-55866B8A0814}"/>
              </a:ext>
            </a:extLst>
          </p:cNvPr>
          <p:cNvSpPr txBox="1"/>
          <p:nvPr/>
        </p:nvSpPr>
        <p:spPr>
          <a:xfrm>
            <a:off x="3691466" y="136855"/>
            <a:ext cx="370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-apple-system"/>
              </a:rPr>
              <a:t>Clusters</a:t>
            </a:r>
            <a:r>
              <a:rPr lang="zh-CN" altLang="en-US" dirty="0">
                <a:latin typeface="-apple-system"/>
              </a:rPr>
              <a:t>周围</a:t>
            </a:r>
            <a:r>
              <a:rPr lang="zh-CN" altLang="zh-CN" dirty="0">
                <a:latin typeface="-apple-system"/>
              </a:rPr>
              <a:t>能量超过两倍噪声水平</a:t>
            </a:r>
            <a:r>
              <a:rPr lang="zh-CN" altLang="zh-CN" b="0" i="0" u="none" strike="noStrike" dirty="0">
                <a:effectLst/>
                <a:latin typeface="-apple-system"/>
              </a:rPr>
              <a:t>阈值</a:t>
            </a:r>
            <a:r>
              <a:rPr lang="zh-CN" altLang="en-US" b="0" i="0" u="none" strike="noStrike" dirty="0">
                <a:effectLst/>
                <a:latin typeface="-apple-system"/>
              </a:rPr>
              <a:t>的</a:t>
            </a:r>
            <a:r>
              <a:rPr lang="en-US" altLang="zh-CN" b="0" i="0" u="none" strike="noStrike" dirty="0">
                <a:effectLst/>
                <a:latin typeface="-apple-system"/>
              </a:rPr>
              <a:t>Cell</a:t>
            </a:r>
            <a:endParaRPr lang="zh-CN" altLang="en-US" dirty="0"/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683F6BCC-72D3-ED3C-7CEE-A7B298C5513E}"/>
              </a:ext>
            </a:extLst>
          </p:cNvPr>
          <p:cNvCxnSpPr/>
          <p:nvPr/>
        </p:nvCxnSpPr>
        <p:spPr>
          <a:xfrm>
            <a:off x="5537200" y="783187"/>
            <a:ext cx="8466" cy="394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1DD2AFC9-B2F4-261B-6B99-71898AE183CC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2709332" y="1709347"/>
            <a:ext cx="18584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35A6FA4D-E49F-63F2-F246-B10B130C9D43}"/>
              </a:ext>
            </a:extLst>
          </p:cNvPr>
          <p:cNvCxnSpPr/>
          <p:nvPr/>
        </p:nvCxnSpPr>
        <p:spPr>
          <a:xfrm>
            <a:off x="5528734" y="2249755"/>
            <a:ext cx="8466" cy="394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88609A20-43DB-4262-63B7-60EEACECC905}"/>
              </a:ext>
            </a:extLst>
          </p:cNvPr>
          <p:cNvSpPr/>
          <p:nvPr/>
        </p:nvSpPr>
        <p:spPr>
          <a:xfrm>
            <a:off x="4424538" y="2652345"/>
            <a:ext cx="2208392" cy="1063978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/>
              <a:t>cluster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fitting</a:t>
            </a:r>
            <a:r>
              <a:rPr lang="zh-CN" altLang="en-US" dirty="0"/>
              <a:t> </a:t>
            </a:r>
            <a:r>
              <a:rPr lang="en-US" altLang="zh-CN" dirty="0"/>
              <a:t>with </a:t>
            </a:r>
            <a:r>
              <a:rPr lang="zh-CN" altLang="zh-CN" i="1" dirty="0"/>
              <a:t>Gaussian-mixture model</a:t>
            </a:r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F018BCF5-F40F-15B5-B17A-4CDDB4391003}"/>
              </a:ext>
            </a:extLst>
          </p:cNvPr>
          <p:cNvCxnSpPr>
            <a:cxnSpLocks/>
            <a:stCxn id="20" idx="3"/>
            <a:endCxn id="26" idx="0"/>
          </p:cNvCxnSpPr>
          <p:nvPr/>
        </p:nvCxnSpPr>
        <p:spPr>
          <a:xfrm flipV="1">
            <a:off x="6632930" y="1032535"/>
            <a:ext cx="3285769" cy="2151799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944863E4-9DDB-3524-D331-FDD749924480}"/>
              </a:ext>
            </a:extLst>
          </p:cNvPr>
          <p:cNvCxnSpPr>
            <a:cxnSpLocks/>
            <a:stCxn id="20" idx="2"/>
            <a:endCxn id="26" idx="3"/>
          </p:cNvCxnSpPr>
          <p:nvPr/>
        </p:nvCxnSpPr>
        <p:spPr>
          <a:xfrm flipV="1">
            <a:off x="5528734" y="2643926"/>
            <a:ext cx="6549671" cy="1072397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9329C384-F93A-6F15-3A59-7522CDF7EC4B}"/>
              </a:ext>
            </a:extLst>
          </p:cNvPr>
          <p:cNvSpPr/>
          <p:nvPr/>
        </p:nvSpPr>
        <p:spPr>
          <a:xfrm>
            <a:off x="7758992" y="1032535"/>
            <a:ext cx="4319413" cy="3222781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模型假设当前</a:t>
            </a:r>
            <a:r>
              <a:rPr lang="en-US" altLang="zh-CN" dirty="0"/>
              <a:t>clusters</a:t>
            </a:r>
            <a:r>
              <a:rPr lang="zh-CN" altLang="en-US" dirty="0"/>
              <a:t>的</a:t>
            </a:r>
            <a:r>
              <a:rPr lang="en-US" altLang="zh-CN" dirty="0"/>
              <a:t>M</a:t>
            </a:r>
            <a:r>
              <a:rPr lang="zh-CN" altLang="en-US" dirty="0"/>
              <a:t>个</a:t>
            </a:r>
            <a:r>
              <a:rPr lang="en-US" altLang="zh-CN" dirty="0"/>
              <a:t>Cell</a:t>
            </a:r>
            <a:r>
              <a:rPr lang="zh-CN" altLang="en-US" dirty="0"/>
              <a:t>信号由</a:t>
            </a:r>
            <a:r>
              <a:rPr lang="en-US" altLang="zh-CN" dirty="0"/>
              <a:t>N</a:t>
            </a:r>
            <a:r>
              <a:rPr lang="zh-CN" altLang="en-US" dirty="0"/>
              <a:t>个高斯能量沉积引起。</a:t>
            </a:r>
            <a:endParaRPr lang="en-US" altLang="zh-CN" dirty="0"/>
          </a:p>
          <a:p>
            <a:pPr algn="ctr"/>
            <a:r>
              <a:rPr lang="zh-CN" altLang="zh-CN" dirty="0"/>
              <a:t>每个高斯的幅度</a:t>
            </a:r>
            <a:r>
              <a:rPr lang="zh-CN" altLang="zh-CN" i="1" dirty="0"/>
              <a:t>Ai</a:t>
            </a:r>
            <a:r>
              <a:rPr lang="zh-CN" altLang="zh-CN" dirty="0"/>
              <a:t>​和在(</a:t>
            </a:r>
            <a:r>
              <a:rPr lang="zh-CN" altLang="zh-CN" i="1" dirty="0"/>
              <a:t>η</a:t>
            </a:r>
            <a:r>
              <a:rPr lang="zh-CN" altLang="zh-CN" dirty="0"/>
              <a:t>,</a:t>
            </a:r>
            <a:r>
              <a:rPr lang="zh-CN" altLang="zh-CN" i="1" dirty="0"/>
              <a:t>φ</a:t>
            </a:r>
            <a:r>
              <a:rPr lang="zh-CN" altLang="zh-CN" dirty="0"/>
              <a:t>) 平面中的均值坐标</a:t>
            </a:r>
            <a:r>
              <a:rPr lang="zh-CN" altLang="zh-CN" i="1" dirty="0"/>
              <a:t>μ</a:t>
            </a:r>
            <a:r>
              <a:rPr lang="zh-CN" altLang="zh-CN" dirty="0"/>
              <a:t>​</a:t>
            </a:r>
            <a:r>
              <a:rPr lang="zh-CN" altLang="zh-CN" i="1" dirty="0"/>
              <a:t>i</a:t>
            </a:r>
            <a:r>
              <a:rPr lang="zh-CN" altLang="zh-CN" dirty="0"/>
              <a:t>​</a:t>
            </a:r>
            <a:r>
              <a:rPr lang="zh-CN" altLang="en-US" dirty="0"/>
              <a:t>是独立参数，宽度统一。</a:t>
            </a:r>
            <a:endParaRPr lang="en-US" altLang="zh-CN" dirty="0"/>
          </a:p>
          <a:p>
            <a:pPr algn="ctr"/>
            <a:r>
              <a:rPr lang="zh-CN" altLang="en-US" dirty="0"/>
              <a:t>迭代求参，直至收敛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zh-CN" dirty="0"/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D8D5CD2B-4D5D-874B-2564-81E127615E31}"/>
              </a:ext>
            </a:extLst>
          </p:cNvPr>
          <p:cNvSpPr/>
          <p:nvPr/>
        </p:nvSpPr>
        <p:spPr>
          <a:xfrm>
            <a:off x="7758992" y="2712833"/>
            <a:ext cx="1616075" cy="1254884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参数不变</a:t>
            </a:r>
            <a:endParaRPr lang="en-US" altLang="zh-CN" sz="1600" dirty="0"/>
          </a:p>
          <a:p>
            <a:pPr algn="ctr"/>
            <a:r>
              <a:rPr lang="zh-CN" altLang="en-US" sz="1600" dirty="0"/>
              <a:t>计算每个</a:t>
            </a:r>
            <a:r>
              <a:rPr lang="en-US" altLang="zh-CN" sz="1600" dirty="0"/>
              <a:t>cell</a:t>
            </a:r>
            <a:r>
              <a:rPr lang="zh-CN" altLang="en-US" sz="1600" dirty="0"/>
              <a:t>中每个高斯能量沉积的比例</a:t>
            </a:r>
            <a:endParaRPr lang="zh-CN" altLang="zh-CN" sz="1600" dirty="0"/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7A62A260-12D6-C5F3-7F41-6B5E712B66CC}"/>
              </a:ext>
            </a:extLst>
          </p:cNvPr>
          <p:cNvSpPr/>
          <p:nvPr/>
        </p:nvSpPr>
        <p:spPr>
          <a:xfrm>
            <a:off x="10322987" y="2712832"/>
            <a:ext cx="1616075" cy="1254883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最大似然拟合更新参数</a:t>
            </a:r>
            <a:endParaRPr lang="zh-CN" altLang="zh-CN" sz="1600" dirty="0"/>
          </a:p>
        </p:txBody>
      </p:sp>
      <p:sp>
        <p:nvSpPr>
          <p:cNvPr id="37" name="下弧形箭头 36">
            <a:extLst>
              <a:ext uri="{FF2B5EF4-FFF2-40B4-BE49-F238E27FC236}">
                <a16:creationId xmlns:a16="http://schemas.microsoft.com/office/drawing/2014/main" id="{ACF51373-B77D-3C89-C40B-3E8A6857726F}"/>
              </a:ext>
            </a:extLst>
          </p:cNvPr>
          <p:cNvSpPr/>
          <p:nvPr/>
        </p:nvSpPr>
        <p:spPr>
          <a:xfrm>
            <a:off x="9375067" y="2533120"/>
            <a:ext cx="988132" cy="359426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8" name="下弧形箭头 37">
            <a:extLst>
              <a:ext uri="{FF2B5EF4-FFF2-40B4-BE49-F238E27FC236}">
                <a16:creationId xmlns:a16="http://schemas.microsoft.com/office/drawing/2014/main" id="{A8FDE382-8D10-5A85-BB6E-D84E8CBEB5DC}"/>
              </a:ext>
            </a:extLst>
          </p:cNvPr>
          <p:cNvSpPr/>
          <p:nvPr/>
        </p:nvSpPr>
        <p:spPr>
          <a:xfrm flipH="1" flipV="1">
            <a:off x="9322673" y="3838537"/>
            <a:ext cx="988134" cy="359425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253D324A-C94C-078A-BECB-8101ECE8D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67" y="3838537"/>
            <a:ext cx="7581057" cy="2500805"/>
          </a:xfrm>
          <a:prstGeom prst="rect">
            <a:avLst/>
          </a:prstGeom>
        </p:spPr>
      </p:pic>
      <p:sp>
        <p:nvSpPr>
          <p:cNvPr id="47" name="日期占位符 46">
            <a:extLst>
              <a:ext uri="{FF2B5EF4-FFF2-40B4-BE49-F238E27FC236}">
                <a16:creationId xmlns:a16="http://schemas.microsoft.com/office/drawing/2014/main" id="{1FD00CC2-ADF1-8530-AFC3-857DA6C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5391-2EA7-924A-A6D8-71847F579665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48" name="灯片编号占位符 47">
            <a:extLst>
              <a:ext uri="{FF2B5EF4-FFF2-40B4-BE49-F238E27FC236}">
                <a16:creationId xmlns:a16="http://schemas.microsoft.com/office/drawing/2014/main" id="{C56EA541-B325-D571-A2EF-40A06378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029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E50CB-1900-0693-8ECF-58041332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PF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matching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ACCF6E-0FB5-0F0F-0CC9-CB5FE853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关联形成</a:t>
            </a:r>
            <a:r>
              <a:rPr kumimoji="1" lang="en-US" altLang="zh-CN" dirty="0"/>
              <a:t>PF</a:t>
            </a:r>
            <a:r>
              <a:rPr kumimoji="1" lang="zh-CN" altLang="en-US" dirty="0"/>
              <a:t>块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关联距离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轫致辐射关联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Clusters</a:t>
            </a:r>
            <a:r>
              <a:rPr kumimoji="1" lang="zh-CN" altLang="en-US" dirty="0"/>
              <a:t>关联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径迹的次级顶点关联</a:t>
            </a:r>
            <a:endParaRPr kumimoji="1" lang="en-US" altLang="zh-CN" dirty="0"/>
          </a:p>
          <a:p>
            <a:r>
              <a:rPr kumimoji="1" lang="zh-CN" altLang="en-US" dirty="0"/>
              <a:t>对</a:t>
            </a:r>
            <a:r>
              <a:rPr kumimoji="1" lang="en-US" altLang="zh-CN" dirty="0"/>
              <a:t>PF</a:t>
            </a:r>
            <a:r>
              <a:rPr kumimoji="1" lang="zh-CN" altLang="en-US" dirty="0"/>
              <a:t>块进行识别重建</a:t>
            </a:r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E8E7B5-13DF-B581-1B21-072A649C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2CBE-8DC5-864F-AEA4-E8ADC9B2D90C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1B5BFC-3F8E-B3B9-5840-1EC96725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73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EE0D8-01C6-5268-73FE-10EA3D9F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关联算法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660888-4571-0684-D57E-BAE970473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</a:t>
            </a:r>
            <a:r>
              <a:rPr kumimoji="1" lang="zh-CN" altLang="en-US" dirty="0"/>
              <a:t>）径迹的最后一个</a:t>
            </a:r>
            <a:r>
              <a:rPr kumimoji="1" lang="en-US" altLang="zh-CN" dirty="0"/>
              <a:t>hit</a:t>
            </a:r>
            <a:r>
              <a:rPr kumimoji="1" lang="zh-CN" altLang="en-US" dirty="0"/>
              <a:t>向外推</a:t>
            </a:r>
            <a:r>
              <a:rPr kumimoji="1" lang="en-US" altLang="zh-CN" dirty="0"/>
              <a:t>X</a:t>
            </a:r>
            <a:r>
              <a:rPr kumimoji="1" lang="en-US" altLang="zh-CN" baseline="-25000" dirty="0"/>
              <a:t>0</a:t>
            </a:r>
            <a:r>
              <a:rPr kumimoji="1" lang="zh-CN" altLang="en-US" dirty="0"/>
              <a:t>，在一定的角范围内若有</a:t>
            </a:r>
            <a:r>
              <a:rPr kumimoji="1" lang="en-US" altLang="zh-CN" dirty="0"/>
              <a:t>clusters</a:t>
            </a:r>
            <a:r>
              <a:rPr kumimoji="1" lang="zh-CN" altLang="en-US" dirty="0"/>
              <a:t>则关联。</a:t>
            </a:r>
            <a:endParaRPr kumimoji="1" lang="en-US" altLang="zh-CN" dirty="0"/>
          </a:p>
          <a:p>
            <a:pPr marL="0" indent="0">
              <a:buNone/>
            </a:pPr>
            <a:r>
              <a:rPr lang="zh-CN" altLang="zh-CN" dirty="0">
                <a:solidFill>
                  <a:srgbClr val="FFFF00"/>
                </a:solidFill>
              </a:rPr>
              <a:t>关联距离</a:t>
            </a:r>
            <a:r>
              <a:rPr lang="zh-CN" altLang="zh-CN" dirty="0"/>
              <a:t>定义为外推轨迹位置与</a:t>
            </a:r>
            <a:r>
              <a:rPr lang="en-US" altLang="zh-CN" dirty="0"/>
              <a:t>clusters</a:t>
            </a:r>
            <a:r>
              <a:rPr lang="zh-CN" altLang="zh-CN" dirty="0"/>
              <a:t>位置在(</a:t>
            </a:r>
            <a:r>
              <a:rPr lang="zh-CN" altLang="zh-CN" i="1" dirty="0"/>
              <a:t>η</a:t>
            </a:r>
            <a:r>
              <a:rPr lang="zh-CN" altLang="zh-CN" dirty="0"/>
              <a:t>,</a:t>
            </a:r>
            <a:r>
              <a:rPr lang="zh-CN" altLang="zh-CN" i="1" dirty="0"/>
              <a:t>φ</a:t>
            </a:r>
            <a:r>
              <a:rPr lang="zh-CN" altLang="zh-CN" dirty="0"/>
              <a:t>) 平面中的距离</a:t>
            </a:r>
            <a:r>
              <a:rPr lang="zh-CN" altLang="en-US" dirty="0"/>
              <a:t>，为确保</a:t>
            </a:r>
            <a:r>
              <a:rPr lang="en-US" altLang="zh-CN" dirty="0"/>
              <a:t>clusters</a:t>
            </a:r>
            <a:r>
              <a:rPr lang="zh-CN" altLang="en-US" dirty="0"/>
              <a:t>与</a:t>
            </a:r>
            <a:r>
              <a:rPr lang="en-US" altLang="zh-CN" dirty="0"/>
              <a:t>track</a:t>
            </a:r>
            <a:r>
              <a:rPr lang="zh-CN" altLang="en-US" dirty="0"/>
              <a:t>一一对应的关联，仅保留关联距离最短的关联。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49513-32E0-FC5C-8C22-433BC42E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77C-2443-154D-A534-C4A72F94EA58}" type="datetime1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A6A5B4-0BA0-5B28-4DF3-D460DD94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8A6A-F528-EC4A-8EA9-B1D47D8A7EAB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237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3305</TotalTime>
  <Words>1253</Words>
  <Application>Microsoft Macintosh PowerPoint</Application>
  <PresentationFormat>宽屏</PresentationFormat>
  <Paragraphs>182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-apple-system</vt:lpstr>
      <vt:lpstr>等线</vt:lpstr>
      <vt:lpstr>KaTeX_Main</vt:lpstr>
      <vt:lpstr>KaTeX_Math</vt:lpstr>
      <vt:lpstr>Aptos</vt:lpstr>
      <vt:lpstr>Aptos Display</vt:lpstr>
      <vt:lpstr>Arial</vt:lpstr>
      <vt:lpstr>Cambria Math</vt:lpstr>
      <vt:lpstr>Office 主题​​</vt:lpstr>
      <vt:lpstr>Comparison of Particle-Flow Clustering and Deep Learning Models for Calorimeter Reconstruction  on CMS</vt:lpstr>
      <vt:lpstr>目录</vt:lpstr>
      <vt:lpstr>CMS Detector</vt:lpstr>
      <vt:lpstr>CMS Detector</vt:lpstr>
      <vt:lpstr>particle-flow (PF)</vt:lpstr>
      <vt:lpstr>Calorimeter cluster</vt:lpstr>
      <vt:lpstr>PowerPoint 演示文稿</vt:lpstr>
      <vt:lpstr>PF matching</vt:lpstr>
      <vt:lpstr>关联算法</vt:lpstr>
      <vt:lpstr>关联算法</vt:lpstr>
      <vt:lpstr>关联算法</vt:lpstr>
      <vt:lpstr>关联算法</vt:lpstr>
      <vt:lpstr>PowerPoint 演示文稿</vt:lpstr>
      <vt:lpstr>PFClustering shortcomings</vt:lpstr>
      <vt:lpstr>Deep learning models</vt:lpstr>
      <vt:lpstr>Deep learning models</vt:lpstr>
      <vt:lpstr>Deep learning models</vt:lpstr>
      <vt:lpstr>Deep learning models</vt:lpstr>
      <vt:lpstr>Deep learning models</vt:lpstr>
      <vt:lpstr>Deep learning models</vt:lpstr>
      <vt:lpstr>Deep learning models</vt:lpstr>
      <vt:lpstr>Comparison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Tonglijun</dc:creator>
  <cp:lastModifiedBy>Tonglijun</cp:lastModifiedBy>
  <cp:revision>90</cp:revision>
  <dcterms:created xsi:type="dcterms:W3CDTF">2026-06-05T05:46:01Z</dcterms:created>
  <dcterms:modified xsi:type="dcterms:W3CDTF">2026-06-08T12:03:48Z</dcterms:modified>
</cp:coreProperties>
</file>