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9"/>
  </p:notesMasterIdLst>
  <p:handoutMasterIdLst>
    <p:handoutMasterId r:id="rId10"/>
  </p:handoutMasterIdLst>
  <p:sldIdLst>
    <p:sldId id="1666" r:id="rId2"/>
    <p:sldId id="1792" r:id="rId3"/>
    <p:sldId id="1794" r:id="rId4"/>
    <p:sldId id="1795" r:id="rId5"/>
    <p:sldId id="256" r:id="rId6"/>
    <p:sldId id="1796" r:id="rId7"/>
    <p:sldId id="1798" r:id="rId8"/>
  </p:sldIdLst>
  <p:sldSz cx="9144000" cy="6858000" type="screen4x3"/>
  <p:notesSz cx="6792913" cy="992505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 wang" initials="lw" lastIdx="1" clrIdx="0">
    <p:extLst>
      <p:ext uri="{19B8F6BF-5375-455C-9EA6-DF929625EA0E}">
        <p15:presenceInfo xmlns:p15="http://schemas.microsoft.com/office/powerpoint/2012/main" userId="7dbf4ba8da585acb" providerId="Windows Live"/>
      </p:ext>
    </p:extLst>
  </p:cmAuthor>
  <p:cmAuthor id="2" name="yechangqing" initials="y" lastIdx="11" clrIdx="1">
    <p:extLst>
      <p:ext uri="{19B8F6BF-5375-455C-9EA6-DF929625EA0E}">
        <p15:presenceInfo xmlns:p15="http://schemas.microsoft.com/office/powerpoint/2012/main" userId="yechangqi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FF"/>
    <a:srgbClr val="CBCB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浅色样式 2 - 强调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8FB837D-C827-4EFA-A057-4D05807E0F7C}" styleName="主题样式 1 - 强调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0A1B5D5-9B99-4C35-A422-299274C87663}" styleName="中度样式 1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度样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88347" autoAdjust="0"/>
  </p:normalViewPr>
  <p:slideViewPr>
    <p:cSldViewPr>
      <p:cViewPr>
        <p:scale>
          <a:sx n="100" d="100"/>
          <a:sy n="100" d="100"/>
        </p:scale>
        <p:origin x="20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1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409B3C11-F805-4C3D-B9B8-752E9494D3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D5A85D1-4FA1-4E48-AC75-56CE810179C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2DBAE-07B3-4811-AC70-5CD08B07C79A}" type="datetimeFigureOut">
              <a:rPr lang="zh-CN" altLang="en-US" smtClean="0"/>
              <a:t>2026/6/10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B965668-4C6A-4879-8D96-399A01EADB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486C0A-2161-431B-8BC4-0048994DB6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CF8C8-E817-4D99-A4D5-E1B58232D3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04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0B81A020-D781-4672-BA54-ABD7001C27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23EE2D2-A42B-4EA8-A6E2-21B8CFFEE99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7745" y="0"/>
            <a:ext cx="2943596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00688EF-04A8-4DA9-97EE-1D7B6287A4F1}" type="datetimeFigureOut">
              <a:rPr lang="zh-CN" altLang="en-US"/>
              <a:pPr>
                <a:defRPr/>
              </a:pPr>
              <a:t>2026/6/10</a:t>
            </a:fld>
            <a:endParaRPr lang="zh-CN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7E3F9AEB-5FCC-40FB-B809-DBA64CD28B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39838"/>
            <a:ext cx="4465637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CD219B32-0C7D-43E5-A1A6-6402D83227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292" y="4776431"/>
            <a:ext cx="543433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二级</a:t>
            </a:r>
          </a:p>
          <a:p>
            <a:pPr lvl="2"/>
            <a:r>
              <a:rPr lang="zh-CN" altLang="en-US" noProof="0"/>
              <a:t>三级</a:t>
            </a:r>
          </a:p>
          <a:p>
            <a:pPr lvl="3"/>
            <a:r>
              <a:rPr lang="zh-CN" altLang="en-US" noProof="0"/>
              <a:t>四级</a:t>
            </a:r>
          </a:p>
          <a:p>
            <a:pPr lvl="4"/>
            <a:r>
              <a:rPr lang="zh-CN" altLang="en-US" noProof="0"/>
              <a:t>五级</a:t>
            </a: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1BA2490-8EBA-4D74-8B34-F46176D0EE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3596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ACB40F5-D785-4BC8-9F88-EE2EB0C3A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7745" y="9427076"/>
            <a:ext cx="2943596" cy="4979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4AB2B21-51AE-4EEE-A1A4-F8380AC8188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4AB2B21-51AE-4EEE-A1A4-F8380AC81888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3963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6F81F87-3656-48AB-9014-9E3519E1D6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6449F1-A1A1-4340-BEE6-378C3C43D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2EA2E3-E792-44B1-9C12-EAC8D7DA6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36F20ED-ACC7-476D-87B9-07469AA7B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4BED3E8-BAFC-4B0E-8E44-3CCC9E302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181D9-487F-424F-A4D5-93BA9AD789F5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53687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949644D-5E54-4C9B-96BA-935A4079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77F78AA-C8A4-45EE-ABDD-144A88C43A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99AF2BC-DBFB-4196-AED8-34F081F922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584E868-4C12-43B9-A254-4F633C906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11F3D4A-353D-423F-94DC-FF532D205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D355C76-69FD-4F91-A4DE-D0A213274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3396963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9330DF-AB01-439C-BDCD-184FA5F00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3DAB032-124F-4899-9A09-4928847F1F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4A951B5-882E-4BCC-9563-00616EB6B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20A1958-5038-438C-A828-55CE92E47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B77E22A-1AF0-4A43-A267-0738B8449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7044387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8F6BC8D-FA25-406E-87A6-512A92214C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D6D06E9-D819-4469-83B9-EF767FDEA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A9BE229-70F9-46C9-9C23-D13F3E0C0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702BC56-B600-4640-A2CD-1C14EE086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46CC9A1-C95D-4A78-8512-708949A02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6733325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9673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498AAD-E6DB-4F0D-BE69-17D364439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651F035-FB6A-4B26-B3EC-702505AE1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014A0C8-A198-416B-BB49-C7F1DE13A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4E4F9A-19C7-470E-9B2C-3DEEB285B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77C12D0-E88E-434A-994C-0E93E3C76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853469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E2EEC6-667E-4C9C-81DE-4F8355F73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DE96B14-FB7A-4106-9F19-E36C0D749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D1A0CE-E429-446A-9806-2E2DC1338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A139376-B66C-4CDF-98C5-855A96911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A498D8F-E820-472C-899F-EA257400E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15519629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B279F0-3E23-410E-9F14-D877396F3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09CFE51-C81B-458F-912E-E086467D3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2B77B75-1744-4F06-8518-9F0D997099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302D0D2-1210-45E6-BC22-C26E687FD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88EE33D-4664-4C31-8E80-215F011EA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9F2BC3D-4F5D-43D3-9F17-143784DF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87081931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57AE3B-5A9B-47F4-9A17-6917B0C9E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CD9D50F-E60D-4375-AB5B-D11B90574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0BB658-8866-4022-B721-E59414D43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90C4F2AA-CCF8-4D0C-9C95-8BC48033B0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EB9082D-6F7D-4BFE-9E75-266537FC79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14AEAFA-B66D-4B8D-B253-140662E04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4EDA7EA0-5FD0-4ABB-90D3-C3D3C50B2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8C19922-4A26-480F-AC43-90948A7B6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9796430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DEF6414-AC35-4DDA-936F-06CA2B884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B54E9A6-10CA-469C-8973-0C3F2122B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FB95FA7-EC69-4349-92AC-0FA6EEF65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187E545-7A27-40F0-9E9C-36B576DF0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2974377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68A9493-819D-4ED5-AB1D-C277B44B3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F5FBD330-F806-4915-AD5A-505A78137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9338402-4305-4C02-AF32-BF11EC312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13382878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FF7779-C9DC-4BDD-AD7F-A9C01D958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85D69EF-3C81-4AFB-A1C6-4712316A2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1147849-41C6-4007-81BE-769B87729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1966A9D-AB91-464F-A35D-7F5067D19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8A3C781-3611-4A05-8D33-9E05D51A9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824AD0D-B246-43FB-9EFC-B3CF5F6D9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35890746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PPT内页副本1">
            <a:extLst>
              <a:ext uri="{FF2B5EF4-FFF2-40B4-BE49-F238E27FC236}">
                <a16:creationId xmlns:a16="http://schemas.microsoft.com/office/drawing/2014/main" id="{427CADE0-5D59-48D7-B880-E1682443E7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>
            <a:extLst>
              <a:ext uri="{FF2B5EF4-FFF2-40B4-BE49-F238E27FC236}">
                <a16:creationId xmlns:a16="http://schemas.microsoft.com/office/drawing/2014/main" id="{9348FDCA-98FE-4D45-894D-8C9E1E7055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84D09B-03DB-42A7-A9A5-146C6CBAC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310071-454F-422B-9A85-A073DD2E36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DEF2B-8039-4C1E-A573-46AE1706B51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  <p:sp>
        <p:nvSpPr>
          <p:cNvPr id="12" name="文本占位符 11">
            <a:extLst>
              <a:ext uri="{FF2B5EF4-FFF2-40B4-BE49-F238E27FC236}">
                <a16:creationId xmlns:a16="http://schemas.microsoft.com/office/drawing/2014/main" id="{B7296F4C-DFB7-4BEE-B399-2E1E730B1F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136525"/>
            <a:ext cx="5257800" cy="838200"/>
          </a:xfrm>
        </p:spPr>
        <p:txBody>
          <a:bodyPr/>
          <a:lstStyle>
            <a:lvl1pPr marL="0" indent="0">
              <a:buNone/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目录</a:t>
            </a:r>
          </a:p>
        </p:txBody>
      </p:sp>
    </p:spTree>
    <p:extLst>
      <p:ext uri="{BB962C8B-B14F-4D97-AF65-F5344CB8AC3E}">
        <p14:creationId xmlns:p14="http://schemas.microsoft.com/office/powerpoint/2010/main" val="2884256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BC1E515-0B88-4D07-A3A0-0FA342141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E2739E7-BA22-4199-8449-C0D4BE1DCC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BFF116A-2462-402F-9CAB-9E789B91B5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2FD7F7F-1C84-4664-A17A-08E0FF9C65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9A1E558-B7E7-4798-B517-D41E8FB8F5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EDF84ED-8940-479A-9125-DE6802CCBBB1}" type="slidenum">
              <a:rPr lang="en-US" altLang="zh-CN" smtClean="0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6691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6" r:id="rId9"/>
    <p:sldLayoutId id="2147483661" r:id="rId10"/>
    <p:sldLayoutId id="2147483662" r:id="rId11"/>
    <p:sldLayoutId id="2147483663" r:id="rId12"/>
    <p:sldLayoutId id="2147483667" r:id="rId13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0" descr="2">
            <a:extLst>
              <a:ext uri="{FF2B5EF4-FFF2-40B4-BE49-F238E27FC236}">
                <a16:creationId xmlns:a16="http://schemas.microsoft.com/office/drawing/2014/main" id="{7CC63E9D-6895-4804-83EB-1948F52A1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11">
            <a:extLst>
              <a:ext uri="{FF2B5EF4-FFF2-40B4-BE49-F238E27FC236}">
                <a16:creationId xmlns:a16="http://schemas.microsoft.com/office/drawing/2014/main" id="{56930872-1753-4C67-8007-D7F17A78D6D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57200" y="2132013"/>
            <a:ext cx="8229600" cy="1981200"/>
          </a:xfrm>
        </p:spPr>
        <p:txBody>
          <a:bodyPr anchor="ctr"/>
          <a:lstStyle/>
          <a:p>
            <a:pPr eaLnBrk="1" hangingPunct="1">
              <a:defRPr/>
            </a:pPr>
            <a:r>
              <a:rPr lang="zh-CN" altLang="en-US" sz="4400" b="1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磁芯线圈设计</a:t>
            </a:r>
            <a:endParaRPr lang="zh-CN" altLang="zh-CN" sz="4400" b="1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3076" name="Rectangle 12">
            <a:extLst>
              <a:ext uri="{FF2B5EF4-FFF2-40B4-BE49-F238E27FC236}">
                <a16:creationId xmlns:a16="http://schemas.microsoft.com/office/drawing/2014/main" id="{E2B2CE97-30DD-4DCC-9817-F5778BBFDA7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324100" y="5102224"/>
            <a:ext cx="4495800" cy="13747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zh-CN" b="1" dirty="0">
                <a:ea typeface="+mn-ea"/>
                <a:cs typeface="+mn-ea"/>
                <a:sym typeface="+mn-lt"/>
              </a:rPr>
              <a:t>2026</a:t>
            </a:r>
            <a:r>
              <a:rPr lang="zh-CN" altLang="en-US" b="1" dirty="0">
                <a:ea typeface="+mn-ea"/>
                <a:cs typeface="+mn-ea"/>
                <a:sym typeface="+mn-lt"/>
              </a:rPr>
              <a:t>年</a:t>
            </a:r>
            <a:r>
              <a:rPr lang="en-US" altLang="zh-CN" b="1" dirty="0">
                <a:ea typeface="+mn-ea"/>
                <a:cs typeface="+mn-ea"/>
                <a:sym typeface="+mn-lt"/>
              </a:rPr>
              <a:t>06</a:t>
            </a:r>
            <a:r>
              <a:rPr lang="zh-CN" altLang="en-US" b="1" dirty="0">
                <a:ea typeface="+mn-ea"/>
                <a:cs typeface="+mn-ea"/>
                <a:sym typeface="+mn-lt"/>
              </a:rPr>
              <a:t>月</a:t>
            </a:r>
            <a:r>
              <a:rPr lang="en-US" altLang="zh-CN" b="1" dirty="0">
                <a:ea typeface="+mn-ea"/>
                <a:cs typeface="+mn-ea"/>
                <a:sym typeface="+mn-lt"/>
              </a:rPr>
              <a:t>04</a:t>
            </a:r>
            <a:r>
              <a:rPr lang="zh-CN" altLang="en-US" b="1" dirty="0">
                <a:ea typeface="+mn-ea"/>
                <a:cs typeface="+mn-ea"/>
                <a:sym typeface="+mn-lt"/>
              </a:rPr>
              <a:t>日</a:t>
            </a:r>
            <a:endParaRPr lang="en-US" altLang="zh-CN" b="1" dirty="0">
              <a:ea typeface="+mn-ea"/>
              <a:cs typeface="+mn-ea"/>
              <a:sym typeface="+mn-lt"/>
            </a:endParaRPr>
          </a:p>
          <a:p>
            <a:pPr eaLnBrk="1" hangingPunct="1">
              <a:defRPr/>
            </a:pPr>
            <a:r>
              <a:rPr lang="zh-CN" altLang="en-US" b="1" dirty="0">
                <a:ea typeface="+mn-ea"/>
                <a:cs typeface="+mn-ea"/>
                <a:sym typeface="+mn-lt"/>
              </a:rPr>
              <a:t>叶昌庆</a:t>
            </a:r>
            <a:endParaRPr lang="en-US" altLang="zh-CN" b="1" dirty="0">
              <a:ea typeface="+mn-ea"/>
              <a:cs typeface="+mn-ea"/>
              <a:sym typeface="+mn-lt"/>
            </a:endParaRP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782B0452-FACA-4046-B3F0-E07FD6664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0181D9-487F-424F-A4D5-93BA9AD789F5}" type="slidenum">
              <a:rPr lang="en-US" altLang="zh-CN" smtClean="0"/>
              <a:pPr>
                <a:defRPr/>
              </a:pPr>
              <a:t>1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49027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76F08D32-D37D-46F9-8BF6-04A0E7B2C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8DEF2B-8039-4C1E-A573-46AE1706B516}" type="slidenum">
              <a:rPr lang="en-US" altLang="zh-CN" smtClean="0"/>
              <a:pPr>
                <a:defRPr/>
              </a:pPr>
              <a:t>2</a:t>
            </a:fld>
            <a:endParaRPr lang="en-US" altLang="zh-CN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8C0EC3A-B83A-4950-85A1-0231A6B836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zh-CN" altLang="en-US" dirty="0"/>
              <a:t>仿真 </a:t>
            </a:r>
            <a:r>
              <a:rPr lang="en-US" altLang="zh-CN" dirty="0"/>
              <a:t>vs </a:t>
            </a:r>
            <a:r>
              <a:rPr lang="zh-CN" altLang="en-US" dirty="0"/>
              <a:t>测试</a:t>
            </a:r>
          </a:p>
        </p:txBody>
      </p:sp>
      <p:graphicFrame>
        <p:nvGraphicFramePr>
          <p:cNvPr id="5" name="表格 5">
            <a:extLst>
              <a:ext uri="{FF2B5EF4-FFF2-40B4-BE49-F238E27FC236}">
                <a16:creationId xmlns:a16="http://schemas.microsoft.com/office/drawing/2014/main" id="{666A5488-80E1-400B-8D55-34CFA15386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770303"/>
              </p:ext>
            </p:extLst>
          </p:nvPr>
        </p:nvGraphicFramePr>
        <p:xfrm>
          <a:off x="114300" y="2292677"/>
          <a:ext cx="8915395" cy="25831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42221">
                  <a:extLst>
                    <a:ext uri="{9D8B030D-6E8A-4147-A177-3AD203B41FA5}">
                      <a16:colId xmlns:a16="http://schemas.microsoft.com/office/drawing/2014/main" val="3660245861"/>
                    </a:ext>
                  </a:extLst>
                </a:gridCol>
                <a:gridCol w="692599">
                  <a:extLst>
                    <a:ext uri="{9D8B030D-6E8A-4147-A177-3AD203B41FA5}">
                      <a16:colId xmlns:a16="http://schemas.microsoft.com/office/drawing/2014/main" val="3363397829"/>
                    </a:ext>
                  </a:extLst>
                </a:gridCol>
                <a:gridCol w="997225">
                  <a:extLst>
                    <a:ext uri="{9D8B030D-6E8A-4147-A177-3AD203B41FA5}">
                      <a16:colId xmlns:a16="http://schemas.microsoft.com/office/drawing/2014/main" val="1435838349"/>
                    </a:ext>
                  </a:extLst>
                </a:gridCol>
                <a:gridCol w="997225">
                  <a:extLst>
                    <a:ext uri="{9D8B030D-6E8A-4147-A177-3AD203B41FA5}">
                      <a16:colId xmlns:a16="http://schemas.microsoft.com/office/drawing/2014/main" val="351611295"/>
                    </a:ext>
                  </a:extLst>
                </a:gridCol>
                <a:gridCol w="997225">
                  <a:extLst>
                    <a:ext uri="{9D8B030D-6E8A-4147-A177-3AD203B41FA5}">
                      <a16:colId xmlns:a16="http://schemas.microsoft.com/office/drawing/2014/main" val="258587398"/>
                    </a:ext>
                  </a:extLst>
                </a:gridCol>
                <a:gridCol w="997225">
                  <a:extLst>
                    <a:ext uri="{9D8B030D-6E8A-4147-A177-3AD203B41FA5}">
                      <a16:colId xmlns:a16="http://schemas.microsoft.com/office/drawing/2014/main" val="1601035995"/>
                    </a:ext>
                  </a:extLst>
                </a:gridCol>
                <a:gridCol w="997225">
                  <a:extLst>
                    <a:ext uri="{9D8B030D-6E8A-4147-A177-3AD203B41FA5}">
                      <a16:colId xmlns:a16="http://schemas.microsoft.com/office/drawing/2014/main" val="2677395167"/>
                    </a:ext>
                  </a:extLst>
                </a:gridCol>
                <a:gridCol w="997225">
                  <a:extLst>
                    <a:ext uri="{9D8B030D-6E8A-4147-A177-3AD203B41FA5}">
                      <a16:colId xmlns:a16="http://schemas.microsoft.com/office/drawing/2014/main" val="1982934975"/>
                    </a:ext>
                  </a:extLst>
                </a:gridCol>
                <a:gridCol w="997225">
                  <a:extLst>
                    <a:ext uri="{9D8B030D-6E8A-4147-A177-3AD203B41FA5}">
                      <a16:colId xmlns:a16="http://schemas.microsoft.com/office/drawing/2014/main" val="2541492686"/>
                    </a:ext>
                  </a:extLst>
                </a:gridCol>
              </a:tblGrid>
              <a:tr h="170765">
                <a:tc rowSpan="2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频率（</a:t>
                      </a:r>
                      <a:r>
                        <a:rPr lang="en-US" altLang="zh-CN" dirty="0"/>
                        <a:t>kHz</a:t>
                      </a:r>
                      <a:r>
                        <a:rPr lang="zh-CN" altLang="en-US" dirty="0"/>
                        <a:t>）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测试</a:t>
                      </a:r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测试</a:t>
                      </a:r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测试</a:t>
                      </a:r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仿真</a:t>
                      </a:r>
                      <a:r>
                        <a:rPr lang="en-US" altLang="zh-CN" dirty="0"/>
                        <a:t>_Full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仿真</a:t>
                      </a:r>
                      <a:r>
                        <a:rPr lang="en-US" altLang="zh-CN" dirty="0"/>
                        <a:t>_Apart_1mm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2221069"/>
                  </a:ext>
                </a:extLst>
              </a:tr>
              <a:tr h="288987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/>
                        <a:t>R_extra</a:t>
                      </a:r>
                      <a:r>
                        <a:rPr lang="zh-CN" altLang="en-US" dirty="0"/>
                        <a:t>（</a:t>
                      </a:r>
                      <a:r>
                        <a:rPr lang="en-US" altLang="zh-CN" dirty="0"/>
                        <a:t>Ω</a:t>
                      </a:r>
                      <a:r>
                        <a:rPr lang="zh-CN" altLang="en-US" dirty="0"/>
                        <a:t>）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/>
                        <a:t>R_extra</a:t>
                      </a:r>
                      <a:r>
                        <a:rPr lang="zh-CN" altLang="en-US" dirty="0"/>
                        <a:t>（</a:t>
                      </a:r>
                      <a:r>
                        <a:rPr lang="en-US" altLang="zh-CN" dirty="0"/>
                        <a:t>Ω</a:t>
                      </a:r>
                      <a:r>
                        <a:rPr lang="zh-CN" altLang="en-US" dirty="0"/>
                        <a:t>）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/>
                        <a:t>R_extra</a:t>
                      </a:r>
                      <a:r>
                        <a:rPr lang="zh-CN" altLang="en-US" dirty="0"/>
                        <a:t>（</a:t>
                      </a:r>
                      <a:r>
                        <a:rPr lang="en-US" altLang="zh-CN" dirty="0"/>
                        <a:t>Ω</a:t>
                      </a:r>
                      <a:r>
                        <a:rPr lang="zh-CN" altLang="en-US" dirty="0"/>
                        <a:t>）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/>
                        <a:t>R_core_H</a:t>
                      </a:r>
                      <a:r>
                        <a:rPr lang="zh-CN" altLang="en-US" dirty="0"/>
                        <a:t>（</a:t>
                      </a:r>
                      <a:r>
                        <a:rPr lang="en-US" altLang="zh-CN" dirty="0"/>
                        <a:t>Ω</a:t>
                      </a:r>
                      <a:r>
                        <a:rPr lang="zh-CN" altLang="en-US" dirty="0"/>
                        <a:t>）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/>
                        <a:t>R_core_E</a:t>
                      </a:r>
                      <a:r>
                        <a:rPr lang="zh-CN" altLang="en-US" dirty="0"/>
                        <a:t>（</a:t>
                      </a:r>
                      <a:r>
                        <a:rPr lang="en-US" altLang="zh-CN" dirty="0"/>
                        <a:t>Ω</a:t>
                      </a:r>
                      <a:r>
                        <a:rPr lang="zh-CN" altLang="en-US" dirty="0"/>
                        <a:t>）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/>
                        <a:t>R_core_H</a:t>
                      </a:r>
                      <a:r>
                        <a:rPr lang="zh-CN" altLang="en-US" dirty="0"/>
                        <a:t>（</a:t>
                      </a:r>
                      <a:r>
                        <a:rPr lang="en-US" altLang="zh-CN" dirty="0"/>
                        <a:t>Ω</a:t>
                      </a:r>
                      <a:r>
                        <a:rPr lang="zh-CN" altLang="en-US" dirty="0"/>
                        <a:t>）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/>
                        <a:t>R_core_E</a:t>
                      </a:r>
                      <a:r>
                        <a:rPr lang="zh-CN" altLang="en-US" dirty="0"/>
                        <a:t>（</a:t>
                      </a:r>
                      <a:r>
                        <a:rPr lang="en-US" altLang="zh-CN" dirty="0"/>
                        <a:t>Ω</a:t>
                      </a:r>
                      <a:r>
                        <a:rPr lang="zh-CN" altLang="en-US" dirty="0"/>
                        <a:t>）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3612277"/>
                  </a:ext>
                </a:extLst>
              </a:tr>
              <a:tr h="170765">
                <a:tc rowSpan="2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6.06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/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/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0.071209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0.002413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2834499"/>
                  </a:ext>
                </a:extLst>
              </a:tr>
              <a:tr h="170765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28.21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/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/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0.14242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0.009653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fontAlgn="ctr" latinLnBrk="0" hangingPunct="1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6177997"/>
                  </a:ext>
                </a:extLst>
              </a:tr>
              <a:tr h="170765">
                <a:tc rowSpan="2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650.86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744.91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895.46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329.15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13.581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1.4328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0.054949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3222792"/>
                  </a:ext>
                </a:extLst>
              </a:tr>
              <a:tr h="170765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4654.82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5336.24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6418.02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658.29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54.227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2.8657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0.21742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6664355"/>
                  </a:ext>
                </a:extLst>
              </a:tr>
              <a:tr h="170765">
                <a:tc rowSpan="2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1002.96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909.78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1149.91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420.63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17.502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1.6904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0.065333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0513326"/>
                  </a:ext>
                </a:extLst>
              </a:tr>
              <a:tr h="170765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7216.47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6578.71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8248.67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841.27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69.897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3.3808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0.25724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6894557"/>
                  </a:ext>
                </a:extLst>
              </a:tr>
            </a:tbl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857016B6-B6A7-4347-A47F-316917A7D2B6}"/>
              </a:ext>
            </a:extLst>
          </p:cNvPr>
          <p:cNvSpPr txBox="1"/>
          <p:nvPr/>
        </p:nvSpPr>
        <p:spPr>
          <a:xfrm>
            <a:off x="114300" y="1143000"/>
            <a:ext cx="7981950" cy="881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/>
              <a:t>3D </a:t>
            </a:r>
            <a:r>
              <a:rPr lang="zh-CN" altLang="en-US" dirty="0"/>
              <a:t>仿真中无法对线圈上的损耗进行仿真，</a:t>
            </a:r>
            <a:endParaRPr lang="en-US" altLang="zh-CN" dirty="0"/>
          </a:p>
          <a:p>
            <a:pPr>
              <a:lnSpc>
                <a:spcPct val="150000"/>
              </a:lnSpc>
            </a:pPr>
            <a:endParaRPr lang="en-US" altLang="zh-CN" dirty="0"/>
          </a:p>
        </p:txBody>
      </p:sp>
      <p:graphicFrame>
        <p:nvGraphicFramePr>
          <p:cNvPr id="15" name="对象 14">
            <a:extLst>
              <a:ext uri="{FF2B5EF4-FFF2-40B4-BE49-F238E27FC236}">
                <a16:creationId xmlns:a16="http://schemas.microsoft.com/office/drawing/2014/main" id="{9D09687A-43A6-4CA6-A617-31071CF19A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241832"/>
              </p:ext>
            </p:extLst>
          </p:nvPr>
        </p:nvGraphicFramePr>
        <p:xfrm>
          <a:off x="3486944" y="1693604"/>
          <a:ext cx="2170110" cy="434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3" imgW="1206360" imgH="241200" progId="Equation.DSMT4">
                  <p:embed/>
                </p:oleObj>
              </mc:Choice>
              <mc:Fallback>
                <p:oleObj name="Equation" r:id="rId3" imgW="12063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86944" y="1693604"/>
                        <a:ext cx="2170110" cy="4340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文本框 15">
            <a:extLst>
              <a:ext uri="{FF2B5EF4-FFF2-40B4-BE49-F238E27FC236}">
                <a16:creationId xmlns:a16="http://schemas.microsoft.com/office/drawing/2014/main" id="{55C8550B-6DA7-4A46-B36D-953C05A75072}"/>
              </a:ext>
            </a:extLst>
          </p:cNvPr>
          <p:cNvSpPr txBox="1"/>
          <p:nvPr/>
        </p:nvSpPr>
        <p:spPr>
          <a:xfrm>
            <a:off x="6072536" y="1264277"/>
            <a:ext cx="2990850" cy="881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0000FF"/>
                </a:solidFill>
              </a:rPr>
              <a:t>漏磁产生的额外铜损</a:t>
            </a:r>
            <a:endParaRPr lang="en-US" altLang="zh-CN" dirty="0">
              <a:solidFill>
                <a:srgbClr val="0000FF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0000FF"/>
                </a:solidFill>
              </a:rPr>
              <a:t>磁损</a:t>
            </a:r>
          </a:p>
        </p:txBody>
      </p:sp>
      <p:pic>
        <p:nvPicPr>
          <p:cNvPr id="18" name="图片 17">
            <a:extLst>
              <a:ext uri="{FF2B5EF4-FFF2-40B4-BE49-F238E27FC236}">
                <a16:creationId xmlns:a16="http://schemas.microsoft.com/office/drawing/2014/main" id="{3F4CC100-C804-4FA4-B7BC-BFEB38F42ED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29" y="3009091"/>
            <a:ext cx="266684" cy="611650"/>
          </a:xfrm>
          <a:prstGeom prst="rect">
            <a:avLst/>
          </a:prstGeom>
        </p:spPr>
      </p:pic>
      <p:pic>
        <p:nvPicPr>
          <p:cNvPr id="38" name="图片 37">
            <a:extLst>
              <a:ext uri="{FF2B5EF4-FFF2-40B4-BE49-F238E27FC236}">
                <a16:creationId xmlns:a16="http://schemas.microsoft.com/office/drawing/2014/main" id="{3489B589-20BE-4EDB-806F-25301221CEB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841" y="3655740"/>
            <a:ext cx="632661" cy="586142"/>
          </a:xfrm>
          <a:prstGeom prst="rect">
            <a:avLst/>
          </a:prstGeom>
        </p:spPr>
      </p:pic>
      <p:pic>
        <p:nvPicPr>
          <p:cNvPr id="39" name="图片 38">
            <a:extLst>
              <a:ext uri="{FF2B5EF4-FFF2-40B4-BE49-F238E27FC236}">
                <a16:creationId xmlns:a16="http://schemas.microsoft.com/office/drawing/2014/main" id="{BD1B69C3-8019-440A-A8C6-45FF750070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5642" y="4293583"/>
            <a:ext cx="491058" cy="617273"/>
          </a:xfrm>
          <a:prstGeom prst="rect">
            <a:avLst/>
          </a:prstGeom>
        </p:spPr>
      </p:pic>
      <p:sp>
        <p:nvSpPr>
          <p:cNvPr id="46" name="文本框 45">
            <a:extLst>
              <a:ext uri="{FF2B5EF4-FFF2-40B4-BE49-F238E27FC236}">
                <a16:creationId xmlns:a16="http://schemas.microsoft.com/office/drawing/2014/main" id="{F6328249-B62E-46F9-8AB8-E6A1B251F2DE}"/>
              </a:ext>
            </a:extLst>
          </p:cNvPr>
          <p:cNvSpPr txBox="1"/>
          <p:nvPr/>
        </p:nvSpPr>
        <p:spPr>
          <a:xfrm>
            <a:off x="0" y="5009340"/>
            <a:ext cx="90233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当前拼接，摆放或者不同磁块的表面对测试的影响较大，</a:t>
            </a:r>
            <a:r>
              <a:rPr lang="en-US" altLang="zh-CN" dirty="0"/>
              <a:t>~30% </a:t>
            </a:r>
            <a:r>
              <a:rPr lang="zh-CN" altLang="en-US" dirty="0"/>
              <a:t>的偏差 （相同模块多次拼接结果见后）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但是同一测试条件下，</a:t>
            </a:r>
            <a:r>
              <a:rPr lang="en-US" altLang="zh-CN" dirty="0"/>
              <a:t>2kHz </a:t>
            </a:r>
            <a:r>
              <a:rPr lang="zh-CN" altLang="en-US" dirty="0"/>
              <a:t>与 </a:t>
            </a:r>
            <a:r>
              <a:rPr lang="en-US" altLang="zh-CN" dirty="0"/>
              <a:t>1kHz </a:t>
            </a:r>
            <a:r>
              <a:rPr lang="zh-CN" altLang="en-US" dirty="0"/>
              <a:t>的 </a:t>
            </a:r>
            <a:r>
              <a:rPr lang="en-US" altLang="zh-CN" dirty="0" err="1"/>
              <a:t>R_extra</a:t>
            </a:r>
            <a:r>
              <a:rPr lang="en-US" altLang="zh-CN" dirty="0"/>
              <a:t> </a:t>
            </a:r>
            <a:r>
              <a:rPr lang="zh-CN" altLang="en-US" dirty="0"/>
              <a:t>比值很稳定 </a:t>
            </a:r>
            <a:r>
              <a:rPr lang="en-US" altLang="zh-CN" dirty="0"/>
              <a:t>~ 7.2</a:t>
            </a:r>
            <a:r>
              <a:rPr lang="zh-CN" altLang="en-US" dirty="0"/>
              <a:t>倍 ，这与磁滞损耗和涡流损耗表现出来的频率相关性不同，倾向于是漏磁产生的额外铜损，并且一旦出现气隙，磁损会大幅减少</a:t>
            </a:r>
            <a:endParaRPr lang="en-US" altLang="zh-CN" dirty="0"/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74F31A22-4D2D-4722-B74D-E3FCC169B858}"/>
              </a:ext>
            </a:extLst>
          </p:cNvPr>
          <p:cNvSpPr/>
          <p:nvPr/>
        </p:nvSpPr>
        <p:spPr>
          <a:xfrm>
            <a:off x="0" y="4241882"/>
            <a:ext cx="3124200" cy="668974"/>
          </a:xfrm>
          <a:prstGeom prst="roundRect">
            <a:avLst/>
          </a:prstGeom>
          <a:noFill/>
          <a:ln w="38100"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6721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8060827D-420E-45B2-A8D3-E423CA671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8DEF2B-8039-4C1E-A573-46AE1706B516}" type="slidenum">
              <a:rPr lang="en-US" altLang="zh-CN" smtClean="0"/>
              <a:pPr>
                <a:defRPr/>
              </a:pPr>
              <a:t>3</a:t>
            </a:fld>
            <a:endParaRPr lang="en-US" altLang="zh-CN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424E53F-87BE-457D-91CD-EA2828D162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zh-CN" altLang="en-US" dirty="0"/>
              <a:t>磁芯排布</a:t>
            </a: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E5C736D7-1954-4A34-9778-FF96A34EF16F}"/>
              </a:ext>
            </a:extLst>
          </p:cNvPr>
          <p:cNvGrpSpPr/>
          <p:nvPr/>
        </p:nvGrpSpPr>
        <p:grpSpPr>
          <a:xfrm>
            <a:off x="533400" y="1905000"/>
            <a:ext cx="3048000" cy="3886200"/>
            <a:chOff x="762000" y="1524000"/>
            <a:chExt cx="5100000" cy="7416000"/>
          </a:xfrm>
        </p:grpSpPr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7A24A084-F6C2-410B-8117-9C0F260B19DA}"/>
                </a:ext>
              </a:extLst>
            </p:cNvPr>
            <p:cNvSpPr/>
            <p:nvPr/>
          </p:nvSpPr>
          <p:spPr>
            <a:xfrm>
              <a:off x="762000" y="1524000"/>
              <a:ext cx="936000" cy="7416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399E2021-3A2E-434D-8C9B-26DFF91CF26E}"/>
                </a:ext>
              </a:extLst>
            </p:cNvPr>
            <p:cNvSpPr/>
            <p:nvPr/>
          </p:nvSpPr>
          <p:spPr>
            <a:xfrm>
              <a:off x="4926000" y="1524000"/>
              <a:ext cx="936000" cy="7416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DB7DBC75-B643-41CD-A87D-2AD1D2444AC0}"/>
                </a:ext>
              </a:extLst>
            </p:cNvPr>
            <p:cNvSpPr/>
            <p:nvPr/>
          </p:nvSpPr>
          <p:spPr>
            <a:xfrm>
              <a:off x="2090100" y="1562100"/>
              <a:ext cx="2520000" cy="2052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3A58E2AC-3D61-4206-8E6F-54C543D4AE02}"/>
                </a:ext>
              </a:extLst>
            </p:cNvPr>
            <p:cNvSpPr/>
            <p:nvPr/>
          </p:nvSpPr>
          <p:spPr>
            <a:xfrm>
              <a:off x="2090100" y="6858000"/>
              <a:ext cx="2520000" cy="2052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8" name="组合 7">
            <a:extLst>
              <a:ext uri="{FF2B5EF4-FFF2-40B4-BE49-F238E27FC236}">
                <a16:creationId xmlns:a16="http://schemas.microsoft.com/office/drawing/2014/main" id="{2C1B4FA6-8A28-40D6-A5E1-AEC2B21BEC55}"/>
              </a:ext>
            </a:extLst>
          </p:cNvPr>
          <p:cNvGrpSpPr/>
          <p:nvPr/>
        </p:nvGrpSpPr>
        <p:grpSpPr>
          <a:xfrm>
            <a:off x="4933950" y="1981200"/>
            <a:ext cx="3048000" cy="3886200"/>
            <a:chOff x="4933950" y="1981200"/>
            <a:chExt cx="3048000" cy="3886200"/>
          </a:xfrm>
        </p:grpSpPr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FFE3D99A-71CA-4821-924A-17F849AD9559}"/>
                </a:ext>
              </a:extLst>
            </p:cNvPr>
            <p:cNvSpPr/>
            <p:nvPr/>
          </p:nvSpPr>
          <p:spPr>
            <a:xfrm>
              <a:off x="4933950" y="1981200"/>
              <a:ext cx="559398" cy="3886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705DF311-1946-43D5-94B6-4EA2F12B257F}"/>
                </a:ext>
              </a:extLst>
            </p:cNvPr>
            <p:cNvSpPr/>
            <p:nvPr/>
          </p:nvSpPr>
          <p:spPr>
            <a:xfrm>
              <a:off x="7422552" y="1981200"/>
              <a:ext cx="559398" cy="3886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2BCEAD04-3BED-4096-A54D-A28CDF6D6E6C}"/>
                </a:ext>
              </a:extLst>
            </p:cNvPr>
            <p:cNvSpPr/>
            <p:nvPr/>
          </p:nvSpPr>
          <p:spPr>
            <a:xfrm rot="5400000">
              <a:off x="5727684" y="2196582"/>
              <a:ext cx="1506071" cy="10753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zh-CN" altLang="en-US" dirty="0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205900F5-276F-45DD-9152-D628C0F4A199}"/>
                </a:ext>
              </a:extLst>
            </p:cNvPr>
            <p:cNvSpPr/>
            <p:nvPr/>
          </p:nvSpPr>
          <p:spPr>
            <a:xfrm rot="5400000">
              <a:off x="5704914" y="4576711"/>
              <a:ext cx="1506071" cy="10753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391A314F-F8B7-469D-9E71-586A1FFA687E}"/>
              </a:ext>
            </a:extLst>
          </p:cNvPr>
          <p:cNvCxnSpPr/>
          <p:nvPr/>
        </p:nvCxnSpPr>
        <p:spPr>
          <a:xfrm>
            <a:off x="4267200" y="1006476"/>
            <a:ext cx="0" cy="571500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4531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8060827D-420E-45B2-A8D3-E423CA671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8DEF2B-8039-4C1E-A573-46AE1706B516}" type="slidenum">
              <a:rPr lang="en-US" altLang="zh-CN" smtClean="0"/>
              <a:pPr>
                <a:defRPr/>
              </a:pPr>
              <a:t>4</a:t>
            </a:fld>
            <a:endParaRPr lang="en-US" altLang="zh-CN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424E53F-87BE-457D-91CD-EA2828D162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zh-CN" altLang="en-US" dirty="0"/>
              <a:t>多次测试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0035A05-848C-4D8E-B1D1-8407E1C4D917}"/>
              </a:ext>
            </a:extLst>
          </p:cNvPr>
          <p:cNvSpPr txBox="1"/>
          <p:nvPr/>
        </p:nvSpPr>
        <p:spPr>
          <a:xfrm>
            <a:off x="190500" y="4572000"/>
            <a:ext cx="8763000" cy="212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/>
              <a:t>不同拼接摆放导致的交流电阻差异</a:t>
            </a:r>
            <a:r>
              <a:rPr lang="en-US" altLang="zh-CN" dirty="0"/>
              <a:t>~2% </a:t>
            </a:r>
            <a:r>
              <a:rPr lang="zh-CN" altLang="en-US" dirty="0"/>
              <a:t>，之前</a:t>
            </a:r>
            <a:r>
              <a:rPr lang="en-US" altLang="zh-CN" dirty="0"/>
              <a:t>~30%</a:t>
            </a:r>
            <a:r>
              <a:rPr lang="zh-CN" altLang="en-US" dirty="0"/>
              <a:t>的结果倾向于是不同磁块导致的</a:t>
            </a:r>
            <a:endParaRPr lang="en-US" altLang="zh-CN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/>
              <a:t>不同工作电流下的测试也基本稳定，也</a:t>
            </a:r>
            <a:r>
              <a:rPr lang="en-US" altLang="zh-CN" dirty="0"/>
              <a:t>~2%</a:t>
            </a:r>
            <a:r>
              <a:rPr lang="zh-CN" altLang="en-US" dirty="0"/>
              <a:t>的偏差（磁损中的涡流不依赖电流；磁滞损耗和电流有一定依赖关系）</a:t>
            </a:r>
            <a:endParaRPr lang="en-US" altLang="zh-CN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dirty="0"/>
              <a:t>同一测试条件下，</a:t>
            </a:r>
            <a:r>
              <a:rPr lang="en-US" altLang="zh-CN" dirty="0"/>
              <a:t>2kHz </a:t>
            </a:r>
            <a:r>
              <a:rPr lang="zh-CN" altLang="en-US" dirty="0"/>
              <a:t>与 </a:t>
            </a:r>
            <a:r>
              <a:rPr lang="en-US" altLang="zh-CN" dirty="0"/>
              <a:t>1kHz </a:t>
            </a:r>
            <a:r>
              <a:rPr lang="zh-CN" altLang="en-US" dirty="0"/>
              <a:t>的 </a:t>
            </a:r>
            <a:r>
              <a:rPr lang="en-US" altLang="zh-CN" dirty="0" err="1"/>
              <a:t>R_extra</a:t>
            </a:r>
            <a:r>
              <a:rPr lang="en-US" altLang="zh-CN" dirty="0"/>
              <a:t> </a:t>
            </a:r>
            <a:r>
              <a:rPr lang="zh-CN" altLang="en-US" dirty="0"/>
              <a:t>比值还是稳定在 </a:t>
            </a:r>
            <a:r>
              <a:rPr lang="en-US" altLang="zh-CN" dirty="0"/>
              <a:t>~ 7.2</a:t>
            </a:r>
            <a:r>
              <a:rPr lang="zh-CN" altLang="en-US" dirty="0"/>
              <a:t>倍</a:t>
            </a:r>
            <a:endParaRPr lang="en-US" altLang="zh-CN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EDCAC523-6CE1-4844-A173-4F3DF77A27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19525"/>
              </p:ext>
            </p:extLst>
          </p:nvPr>
        </p:nvGraphicFramePr>
        <p:xfrm>
          <a:off x="928034" y="1295400"/>
          <a:ext cx="7600952" cy="312420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364273">
                  <a:extLst>
                    <a:ext uri="{9D8B030D-6E8A-4147-A177-3AD203B41FA5}">
                      <a16:colId xmlns:a16="http://schemas.microsoft.com/office/drawing/2014/main" val="2090572441"/>
                    </a:ext>
                  </a:extLst>
                </a:gridCol>
                <a:gridCol w="760649">
                  <a:extLst>
                    <a:ext uri="{9D8B030D-6E8A-4147-A177-3AD203B41FA5}">
                      <a16:colId xmlns:a16="http://schemas.microsoft.com/office/drawing/2014/main" val="3280339867"/>
                    </a:ext>
                  </a:extLst>
                </a:gridCol>
                <a:gridCol w="1095206">
                  <a:extLst>
                    <a:ext uri="{9D8B030D-6E8A-4147-A177-3AD203B41FA5}">
                      <a16:colId xmlns:a16="http://schemas.microsoft.com/office/drawing/2014/main" val="1088381092"/>
                    </a:ext>
                  </a:extLst>
                </a:gridCol>
                <a:gridCol w="1095206">
                  <a:extLst>
                    <a:ext uri="{9D8B030D-6E8A-4147-A177-3AD203B41FA5}">
                      <a16:colId xmlns:a16="http://schemas.microsoft.com/office/drawing/2014/main" val="932987348"/>
                    </a:ext>
                  </a:extLst>
                </a:gridCol>
                <a:gridCol w="1095206">
                  <a:extLst>
                    <a:ext uri="{9D8B030D-6E8A-4147-A177-3AD203B41FA5}">
                      <a16:colId xmlns:a16="http://schemas.microsoft.com/office/drawing/2014/main" val="2767163438"/>
                    </a:ext>
                  </a:extLst>
                </a:gridCol>
                <a:gridCol w="1095206">
                  <a:extLst>
                    <a:ext uri="{9D8B030D-6E8A-4147-A177-3AD203B41FA5}">
                      <a16:colId xmlns:a16="http://schemas.microsoft.com/office/drawing/2014/main" val="3863168521"/>
                    </a:ext>
                  </a:extLst>
                </a:gridCol>
                <a:gridCol w="1095206">
                  <a:extLst>
                    <a:ext uri="{9D8B030D-6E8A-4147-A177-3AD203B41FA5}">
                      <a16:colId xmlns:a16="http://schemas.microsoft.com/office/drawing/2014/main" val="3926099156"/>
                    </a:ext>
                  </a:extLst>
                </a:gridCol>
              </a:tblGrid>
              <a:tr h="548846">
                <a:tc rowSpan="3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频率（</a:t>
                      </a:r>
                      <a:r>
                        <a:rPr lang="en-US" altLang="zh-CN" dirty="0"/>
                        <a:t>kHz</a:t>
                      </a:r>
                      <a:r>
                        <a:rPr lang="zh-CN" altLang="en-US" dirty="0"/>
                        <a:t>）</a:t>
                      </a:r>
                    </a:p>
                  </a:txBody>
                  <a:tcPr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altLang="zh-CN"/>
                        <a:t>10uA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20uA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30uA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1049198"/>
                  </a:ext>
                </a:extLst>
              </a:tr>
              <a:tr h="548846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频率（</a:t>
                      </a:r>
                      <a:r>
                        <a:rPr lang="en-US" altLang="zh-CN" dirty="0"/>
                        <a:t>kHz</a:t>
                      </a:r>
                      <a:r>
                        <a:rPr lang="zh-CN" altLang="en-US" dirty="0"/>
                        <a:t>）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/>
                        <a:t>测试</a:t>
                      </a:r>
                      <a:r>
                        <a:rPr lang="en-US" altLang="zh-CN"/>
                        <a:t>1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/>
                        <a:t>测试</a:t>
                      </a:r>
                      <a:r>
                        <a:rPr lang="en-US" altLang="zh-CN"/>
                        <a:t>2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/>
                        <a:t>测试</a:t>
                      </a:r>
                      <a:r>
                        <a:rPr lang="en-US" altLang="zh-CN"/>
                        <a:t>3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测试</a:t>
                      </a:r>
                      <a:r>
                        <a:rPr lang="en-US" altLang="zh-CN" dirty="0"/>
                        <a:t>1based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测试</a:t>
                      </a:r>
                      <a:r>
                        <a:rPr lang="en-US" altLang="zh-CN" dirty="0"/>
                        <a:t>1based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195300"/>
                  </a:ext>
                </a:extLst>
              </a:tr>
              <a:tr h="928817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/>
                        <a:t>R_extra</a:t>
                      </a:r>
                      <a:r>
                        <a:rPr lang="zh-CN" altLang="en-US" dirty="0"/>
                        <a:t>（</a:t>
                      </a:r>
                      <a:r>
                        <a:rPr lang="en-US" altLang="zh-CN" dirty="0"/>
                        <a:t>Ω</a:t>
                      </a:r>
                      <a:r>
                        <a:rPr lang="zh-CN" altLang="en-US" dirty="0"/>
                        <a:t>）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/>
                        <a:t>R_extra</a:t>
                      </a:r>
                      <a:r>
                        <a:rPr lang="zh-CN" altLang="en-US" dirty="0"/>
                        <a:t>（</a:t>
                      </a:r>
                      <a:r>
                        <a:rPr lang="en-US" altLang="zh-CN" dirty="0"/>
                        <a:t>Ω</a:t>
                      </a:r>
                      <a:r>
                        <a:rPr lang="zh-CN" altLang="en-US" dirty="0"/>
                        <a:t>）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/>
                        <a:t>R_extra</a:t>
                      </a:r>
                      <a:r>
                        <a:rPr lang="zh-CN" altLang="en-US" dirty="0"/>
                        <a:t>（</a:t>
                      </a:r>
                      <a:r>
                        <a:rPr lang="en-US" altLang="zh-CN" dirty="0"/>
                        <a:t>Ω</a:t>
                      </a:r>
                      <a:r>
                        <a:rPr lang="zh-CN" altLang="en-US" dirty="0"/>
                        <a:t>）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3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等线" panose="020F0502020204030204"/>
                          <a:ea typeface="等线" panose="02010600030101010101" pitchFamily="2" charset="-122"/>
                          <a:cs typeface="+mn-cs"/>
                        </a:rPr>
                        <a:t>R_extra</a:t>
                      </a:r>
                      <a:r>
                        <a:rPr kumimoji="0" lang="zh-CN" altLang="en-US" sz="13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等线" panose="020F0502020204030204"/>
                          <a:ea typeface="等线" panose="02010600030101010101" pitchFamily="2" charset="-122"/>
                          <a:cs typeface="+mn-cs"/>
                        </a:rPr>
                        <a:t>（</a:t>
                      </a:r>
                      <a:r>
                        <a:rPr kumimoji="0" lang="en-US" altLang="zh-CN" sz="13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等线" panose="020F0502020204030204"/>
                          <a:ea typeface="等线" panose="02010600030101010101" pitchFamily="2" charset="-122"/>
                          <a:cs typeface="+mn-cs"/>
                        </a:rPr>
                        <a:t>Ω</a:t>
                      </a:r>
                      <a:r>
                        <a:rPr kumimoji="0" lang="zh-CN" altLang="en-US" sz="13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等线" panose="020F0502020204030204"/>
                          <a:ea typeface="等线" panose="02010600030101010101" pitchFamily="2" charset="-122"/>
                          <a:cs typeface="+mn-cs"/>
                        </a:rPr>
                        <a:t>）</a:t>
                      </a:r>
                      <a:endParaRPr kumimoji="0" lang="zh-CN" altLang="en-US" sz="13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等线" panose="020F0502020204030204"/>
                        <a:ea typeface="等线" panose="02010600030101010101" pitchFamily="2" charset="-122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3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等线" panose="020F0502020204030204"/>
                          <a:ea typeface="等线" panose="02010600030101010101" pitchFamily="2" charset="-122"/>
                          <a:cs typeface="+mn-cs"/>
                        </a:rPr>
                        <a:t>R_extra</a:t>
                      </a:r>
                      <a:r>
                        <a:rPr kumimoji="0" lang="zh-CN" altLang="en-US" sz="13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等线" panose="020F0502020204030204"/>
                          <a:ea typeface="等线" panose="02010600030101010101" pitchFamily="2" charset="-122"/>
                          <a:cs typeface="+mn-cs"/>
                        </a:rPr>
                        <a:t>（</a:t>
                      </a:r>
                      <a:r>
                        <a:rPr kumimoji="0" lang="en-US" altLang="zh-CN" sz="13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等线" panose="020F0502020204030204"/>
                          <a:ea typeface="等线" panose="02010600030101010101" pitchFamily="2" charset="-122"/>
                          <a:cs typeface="+mn-cs"/>
                        </a:rPr>
                        <a:t>Ω</a:t>
                      </a:r>
                      <a:r>
                        <a:rPr kumimoji="0" lang="zh-CN" altLang="en-US" sz="13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等线" panose="020F0502020204030204"/>
                          <a:ea typeface="等线" panose="02010600030101010101" pitchFamily="2" charset="-122"/>
                          <a:cs typeface="+mn-cs"/>
                        </a:rPr>
                        <a:t>）</a:t>
                      </a:r>
                      <a:endParaRPr kumimoji="0" lang="zh-CN" altLang="en-US" sz="13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等线" panose="020F0502020204030204"/>
                        <a:ea typeface="等线" panose="02010600030101010101" pitchFamily="2" charset="-122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3003311"/>
                  </a:ext>
                </a:extLst>
              </a:tr>
              <a:tr h="548846">
                <a:tc rowSpan="2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975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983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988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989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1002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5228201"/>
                  </a:ext>
                </a:extLst>
              </a:tr>
              <a:tr h="548846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135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7075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7147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7221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7224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7180</a:t>
                      </a:r>
                      <a:endParaRPr lang="zh-CN" altLang="en-US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7218592"/>
                  </a:ext>
                </a:extLst>
              </a:tr>
            </a:tbl>
          </a:graphicData>
        </a:graphic>
      </p:graphicFrame>
      <p:pic>
        <p:nvPicPr>
          <p:cNvPr id="6" name="图片 5">
            <a:extLst>
              <a:ext uri="{FF2B5EF4-FFF2-40B4-BE49-F238E27FC236}">
                <a16:creationId xmlns:a16="http://schemas.microsoft.com/office/drawing/2014/main" id="{CC6FCE60-2CFA-4480-A685-8A457C3ACB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6634" y="3352800"/>
            <a:ext cx="838200" cy="968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287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1003554"/>
            <a:ext cx="8503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100" b="1" dirty="0" err="1">
                <a:solidFill>
                  <a:srgbClr val="1E27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归一化损耗系数</a:t>
            </a:r>
            <a:r>
              <a:rPr lang="en-US" sz="2100" b="1" dirty="0">
                <a:solidFill>
                  <a:srgbClr val="1E27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 </a:t>
            </a:r>
            <a:r>
              <a:rPr lang="en-US" sz="2100" b="1" dirty="0" err="1">
                <a:solidFill>
                  <a:srgbClr val="1E27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Gp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320040" y="1570482"/>
            <a:ext cx="3246120" cy="1170432"/>
          </a:xfrm>
          <a:prstGeom prst="rect">
            <a:avLst/>
          </a:prstGeom>
          <a:solidFill>
            <a:srgbClr val="EEF3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20040" y="1570482"/>
            <a:ext cx="64008" cy="1170432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502920" y="1643634"/>
            <a:ext cx="29718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12000"/>
              </a:lnSpc>
            </a:pPr>
            <a:r>
              <a:rPr lang="en-US" sz="1200" b="1" dirty="0">
                <a:solidFill>
                  <a:srgbClr val="1E27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定义    </a:t>
            </a:r>
            <a:r>
              <a:rPr lang="en-US" sz="1300" b="1" dirty="0">
                <a:solidFill>
                  <a:srgbClr val="1E293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Gp ≡ R_extra / (ωL)²    [S]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20040" y="288721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250" b="1" dirty="0" err="1">
                <a:solidFill>
                  <a:srgbClr val="1E2761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结论</a:t>
            </a:r>
            <a:endParaRPr lang="en-US" sz="125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4685272"/>
              </p:ext>
            </p:extLst>
          </p:nvPr>
        </p:nvGraphicFramePr>
        <p:xfrm>
          <a:off x="3767328" y="1424178"/>
          <a:ext cx="5102352" cy="4038600"/>
        </p:xfrm>
        <a:graphic>
          <a:graphicData uri="http://schemas.openxmlformats.org/drawingml/2006/table">
            <a:tbl>
              <a:tblPr/>
              <a:tblGrid>
                <a:gridCol w="1298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6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1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63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12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2141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配置</a:t>
                      </a:r>
                      <a:endParaRPr lang="en-US" sz="9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L (H)</a:t>
                      </a:r>
                      <a:endParaRPr lang="en-US" sz="9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R_extra@1kHz (Ω)</a:t>
                      </a:r>
                      <a:endParaRPr lang="en-US" sz="9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Gp@1k</a:t>
                      </a:r>
                      <a:endParaRPr lang="en-US" sz="9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R_extra@2kHz (Ω)</a:t>
                      </a:r>
                      <a:endParaRPr lang="en-US" sz="9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Gp@2k</a:t>
                      </a:r>
                      <a:endParaRPr lang="en-US" sz="95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141">
                <a:tc gridSpan="6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1E276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20260528　磁块组合 / 装配系列（10 µA）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14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7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pillar（仅中柱）</a:t>
                      </a:r>
                      <a:endParaRPr lang="en-US" sz="87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0.448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6.1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B85042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7.67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28.2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B85042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8.89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14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7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short_1</a:t>
                      </a:r>
                      <a:endParaRPr lang="en-US" sz="87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6.710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651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3.67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4655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6.55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14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7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short_2</a:t>
                      </a:r>
                      <a:endParaRPr lang="en-US" sz="87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7.194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745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3.66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5336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6.53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14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7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short_3</a:t>
                      </a:r>
                      <a:endParaRPr lang="en-US" sz="87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7.893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895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3.65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6418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6.52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214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7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short2_1</a:t>
                      </a:r>
                      <a:endParaRPr lang="en-US" sz="87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8.395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1003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3.61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7216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6.48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214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7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short2_2</a:t>
                      </a:r>
                      <a:endParaRPr lang="en-US" sz="87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8.007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910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3.60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6579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6.50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14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7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short2_3</a:t>
                      </a:r>
                      <a:endParaRPr lang="en-US" sz="87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9.001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1150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3.61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8249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6.45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14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7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short 族均值 ± σ</a:t>
                      </a:r>
                      <a:endParaRPr lang="en-US" sz="87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—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651–1150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3.63±0.7%</a:t>
                      </a:r>
                      <a:endParaRPr lang="en-US" sz="8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4655–8249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6.51±0.5%</a:t>
                      </a:r>
                      <a:endParaRPr lang="en-US" sz="8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141">
                <a:tc gridSpan="6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00" b="1" dirty="0">
                          <a:solidFill>
                            <a:srgbClr val="1E2761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20260610　重复装配 / 电流系列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C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14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7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short_2_1 ·10µA</a:t>
                      </a:r>
                      <a:endParaRPr lang="en-US" sz="87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8.513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975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3.42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7075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6.18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214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7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short_2_1 ·20µA</a:t>
                      </a:r>
                      <a:endParaRPr lang="en-US" sz="87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8.587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989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3.41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7224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6.20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14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7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short_2_1 ·30µA</a:t>
                      </a:r>
                      <a:endParaRPr lang="en-US" sz="87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8.578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1002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3.46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7180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6.18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214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7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short_2_2 ·10µA</a:t>
                      </a:r>
                      <a:endParaRPr lang="en-US" sz="87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8.543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983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3.42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7147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6.20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214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7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short_2_3 ·10µA</a:t>
                      </a:r>
                      <a:endParaRPr lang="en-US" sz="87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8.576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988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3.41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7221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6.22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214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87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均值 ± σ</a:t>
                      </a:r>
                      <a:endParaRPr lang="en-US" sz="87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—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975–1002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3.42±0.5%</a:t>
                      </a:r>
                      <a:endParaRPr lang="en-US" sz="8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900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7075–7224</a:t>
                      </a:r>
                      <a:endParaRPr lang="en-US" sz="9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800" b="1" dirty="0">
                          <a:solidFill>
                            <a:srgbClr val="333333"/>
                          </a:solidFill>
                          <a:latin typeface="Microsoft YaHei" pitchFamily="34" charset="0"/>
                          <a:ea typeface="Microsoft YaHei" pitchFamily="34" charset="-122"/>
                          <a:cs typeface="Microsoft YaHei" pitchFamily="34" charset="-120"/>
                        </a:rPr>
                        <a:t>6.20±0.2%</a:t>
                      </a:r>
                      <a:endParaRPr lang="en-US" sz="800" dirty="0">
                        <a:latin typeface="Microsoft YaHei" charset="0"/>
                        <a:ea typeface="Microsoft YaHei" charset="0"/>
                        <a:cs typeface="Microsoft YaHe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9D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10" name="Text 7"/>
          <p:cNvSpPr/>
          <p:nvPr/>
        </p:nvSpPr>
        <p:spPr>
          <a:xfrm>
            <a:off x="3767328" y="5538978"/>
            <a:ext cx="5074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750" i="1" dirty="0">
                <a:solidFill>
                  <a:srgbClr val="64748B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Gp 单位 10⁻⁷ S。数据：HIOKI IM3533，coil16（N=1400，Ø0.55 mm），LPC95 四块拼接磁芯；R_extra = Rac(磁芯) − Rac(空气芯)，1 kHz 取 998.72 Hz；L、C 为五参数模型拟合值。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EC7C9FF-0BE0-4C2B-9A36-A185632A9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8DEF2B-8039-4C1E-A573-46AE1706B516}" type="slidenum">
              <a:rPr lang="en-US" altLang="zh-CN" smtClean="0"/>
              <a:pPr>
                <a:defRPr/>
              </a:pPr>
              <a:t>6</a:t>
            </a:fld>
            <a:endParaRPr lang="en-US" altLang="zh-CN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62B71C6-EB1A-4768-9738-1B7DB3E3FB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zh-CN" altLang="en-US" dirty="0"/>
              <a:t>铜损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B59B2E1-5421-4D77-931E-71EAA8693B97}"/>
              </a:ext>
            </a:extLst>
          </p:cNvPr>
          <p:cNvSpPr txBox="1"/>
          <p:nvPr/>
        </p:nvSpPr>
        <p:spPr>
          <a:xfrm>
            <a:off x="152400" y="1371600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基于旋转轴对称模型，对铜损进行评估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0EEE086F-BA37-4BD0-96BC-C986161135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120" y="2487074"/>
            <a:ext cx="2127838" cy="3599662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69CAD963-5475-4ACF-82ED-A054E990E4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2425" y="3469242"/>
            <a:ext cx="2887975" cy="1050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811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EC7C9FF-0BE0-4C2B-9A36-A185632A9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8DEF2B-8039-4C1E-A573-46AE1706B516}" type="slidenum">
              <a:rPr lang="en-US" altLang="zh-CN" smtClean="0"/>
              <a:pPr>
                <a:defRPr/>
              </a:pPr>
              <a:t>7</a:t>
            </a:fld>
            <a:endParaRPr lang="en-US" altLang="zh-CN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62B71C6-EB1A-4768-9738-1B7DB3E3FB7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zh-CN" altLang="en-US" dirty="0"/>
              <a:t>铜损</a:t>
            </a:r>
          </a:p>
        </p:txBody>
      </p:sp>
    </p:spTree>
    <p:extLst>
      <p:ext uri="{BB962C8B-B14F-4D97-AF65-F5344CB8AC3E}">
        <p14:creationId xmlns:p14="http://schemas.microsoft.com/office/powerpoint/2010/main" val="780623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828637</TotalTime>
  <Words>623</Words>
  <Application>Microsoft Office PowerPoint</Application>
  <PresentationFormat>全屏显示(4:3)</PresentationFormat>
  <Paragraphs>208</Paragraphs>
  <Slides>7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等线</vt:lpstr>
      <vt:lpstr>等线 Light</vt:lpstr>
      <vt:lpstr>Microsoft YaHei</vt:lpstr>
      <vt:lpstr>Arial</vt:lpstr>
      <vt:lpstr>Office 主题​​</vt:lpstr>
      <vt:lpstr>Equation</vt:lpstr>
      <vt:lpstr>磁芯线圈设计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An Ye</cp:lastModifiedBy>
  <cp:revision>9405</cp:revision>
  <cp:lastPrinted>2023-09-04T07:35:07Z</cp:lastPrinted>
  <dcterms:created xsi:type="dcterms:W3CDTF">1601-01-01T00:00:00Z</dcterms:created>
  <dcterms:modified xsi:type="dcterms:W3CDTF">2026-06-11T05:41:02Z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