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3"/>
    <p:sldId id="274" r:id="rId4"/>
    <p:sldId id="275" r:id="rId5"/>
    <p:sldId id="280" r:id="rId6"/>
    <p:sldId id="27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2" userDrawn="1">
          <p15:clr>
            <a:srgbClr val="A4A3A4"/>
          </p15:clr>
        </p15:guide>
        <p15:guide id="2" pos="3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32"/>
        <p:guide pos="3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7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99060" y="1439545"/>
            <a:ext cx="1174559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2000">
                <a:sym typeface="+mn-ea"/>
              </a:rPr>
              <a:t>step0CosRegion_Shower</a:t>
            </a:r>
            <a:r>
              <a:rPr lang="zh-CN" altLang="en-US" sz="2000">
                <a:sym typeface="+mn-ea"/>
              </a:rPr>
              <a:t>：排除</a:t>
            </a:r>
            <a:r>
              <a:rPr lang="en-US" altLang="zh-CN" sz="2000">
                <a:sym typeface="+mn-ea"/>
              </a:rPr>
              <a:t>|t_cos| &gt; 0.9445</a:t>
            </a:r>
            <a:r>
              <a:rPr lang="zh-CN" altLang="en-US" sz="2000">
                <a:sym typeface="+mn-ea"/>
              </a:rPr>
              <a:t>的事件，保留极角相对适中的粒子事件</a:t>
            </a:r>
            <a:endParaRPr lang="zh-CN" altLang="en-US" sz="2000"/>
          </a:p>
          <a:p>
            <a:pPr indent="0" fontAlgn="auto">
              <a:lnSpc>
                <a:spcPct val="150000"/>
              </a:lnSpc>
            </a:pPr>
            <a:r>
              <a:rPr lang="en-US" altLang="zh-CN" sz="2000">
                <a:sym typeface="+mn-ea"/>
              </a:rPr>
              <a:t>step1ValidShower</a:t>
            </a:r>
            <a:r>
              <a:rPr lang="zh-CN" altLang="en-US" sz="2000">
                <a:sym typeface="+mn-ea"/>
              </a:rPr>
              <a:t>：从原始数据中筛选出具有有效簇射信息的事件</a:t>
            </a:r>
            <a:endParaRPr lang="zh-CN" altLang="en-US" sz="2000"/>
          </a:p>
          <a:p>
            <a:pPr indent="0" fontAlgn="auto">
              <a:lnSpc>
                <a:spcPct val="150000"/>
              </a:lnSpc>
            </a:pPr>
            <a:r>
              <a:rPr lang="en-US" altLang="zh-CN" sz="2000">
                <a:sym typeface="+mn-ea"/>
              </a:rPr>
              <a:t>step2GoodShower</a:t>
            </a:r>
            <a:r>
              <a:rPr lang="zh-CN" altLang="en-US" sz="2000">
                <a:sym typeface="+mn-ea"/>
              </a:rPr>
              <a:t>：桶部簇射：仅保留能量</a:t>
            </a:r>
            <a:r>
              <a:rPr lang="en-US" altLang="zh-CN" sz="2000">
                <a:sym typeface="+mn-ea"/>
              </a:rPr>
              <a:t>swe &gt; 0.025GeV</a:t>
            </a:r>
            <a:r>
              <a:rPr lang="zh-CN" altLang="en-US" sz="2000">
                <a:sym typeface="+mn-ea"/>
              </a:rPr>
              <a:t>的事件，端盖簇射：仅保留能量</a:t>
            </a:r>
            <a:r>
              <a:rPr lang="en-US" altLang="zh-CN" sz="2000">
                <a:sym typeface="+mn-ea"/>
              </a:rPr>
              <a:t>swe &gt; 0.05GeV</a:t>
            </a:r>
            <a:r>
              <a:rPr lang="zh-CN" altLang="en-US" sz="2000">
                <a:sym typeface="+mn-ea"/>
              </a:rPr>
              <a:t>的事件</a:t>
            </a:r>
            <a:endParaRPr lang="zh-CN" altLang="en-US" sz="20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5890" y="337185"/>
            <a:ext cx="1156716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2000">
                <a:sym typeface="+mn-ea"/>
              </a:rPr>
              <a:t>270</a:t>
            </a:r>
            <a:r>
              <a:rPr lang="zh-CN" altLang="en-US" sz="2000">
                <a:sym typeface="+mn-ea"/>
              </a:rPr>
              <a:t>产生</a:t>
            </a:r>
            <a:r>
              <a:rPr lang="en-US" altLang="zh-CN" sz="2000">
                <a:sym typeface="+mn-ea"/>
              </a:rPr>
              <a:t>Nbar</a:t>
            </a:r>
            <a:r>
              <a:rPr lang="zh-CN" altLang="en-US" sz="2000">
                <a:sym typeface="+mn-ea"/>
              </a:rPr>
              <a:t>：动量范围设置为</a:t>
            </a:r>
            <a:r>
              <a:rPr lang="en-US" altLang="zh-CN" sz="2000">
                <a:sym typeface="+mn-ea"/>
              </a:rPr>
              <a:t>0.05-3.5GeV</a:t>
            </a:r>
            <a:r>
              <a:rPr lang="zh-CN" altLang="en-US" sz="2000">
                <a:sym typeface="+mn-ea"/>
              </a:rPr>
              <a:t>均匀分</a:t>
            </a:r>
            <a:r>
              <a:rPr lang="en-US" altLang="zh-CN" sz="2000">
                <a:sym typeface="+mn-ea"/>
              </a:rPr>
              <a:t>70</a:t>
            </a:r>
            <a:r>
              <a:rPr lang="zh-CN" altLang="en-US" sz="2000">
                <a:sym typeface="+mn-ea"/>
              </a:rPr>
              <a:t>个（</a:t>
            </a:r>
            <a:r>
              <a:rPr lang="zh-CN" altLang="en-US" sz="2000">
                <a:sym typeface="+mn-ea"/>
              </a:rPr>
              <a:t>单动量点），角度范围</a:t>
            </a:r>
            <a:r>
              <a:rPr lang="en-US" altLang="zh-CN" sz="2000">
                <a:sym typeface="+mn-ea"/>
              </a:rPr>
              <a:t>cosθ</a:t>
            </a:r>
            <a:r>
              <a:rPr lang="zh-CN" altLang="en-US" sz="2000">
                <a:sym typeface="+mn-ea"/>
              </a:rPr>
              <a:t>（</a:t>
            </a:r>
            <a:r>
              <a:rPr lang="en-US" altLang="zh-CN" sz="2000">
                <a:sym typeface="+mn-ea"/>
              </a:rPr>
              <a:t>-1</a:t>
            </a:r>
            <a:r>
              <a:rPr lang="zh-CN" altLang="en-US" sz="2000">
                <a:sym typeface="+mn-ea"/>
              </a:rPr>
              <a:t>，</a:t>
            </a:r>
            <a:r>
              <a:rPr lang="en-US" altLang="zh-CN" sz="2000">
                <a:sym typeface="+mn-ea"/>
              </a:rPr>
              <a:t>1</a:t>
            </a:r>
            <a:r>
              <a:rPr lang="zh-CN" altLang="en-US" sz="2000">
                <a:sym typeface="+mn-ea"/>
              </a:rPr>
              <a:t>）</a:t>
            </a:r>
            <a:r>
              <a:rPr lang="zh-CN" altLang="en-US" sz="2000">
                <a:sym typeface="+mn-ea"/>
              </a:rPr>
              <a:t>（每个能量点</a:t>
            </a:r>
            <a:r>
              <a:rPr lang="en-US" altLang="zh-CN" sz="2000">
                <a:sym typeface="+mn-ea"/>
              </a:rPr>
              <a:t>2W</a:t>
            </a:r>
            <a:r>
              <a:rPr lang="zh-CN" altLang="en-US" sz="2000">
                <a:sym typeface="+mn-ea"/>
              </a:rPr>
              <a:t>）。</a:t>
            </a:r>
            <a:endParaRPr lang="zh-CN" altLang="en-US" sz="2000"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/>
          <p:nvPr/>
        </p:nvSpPr>
        <p:spPr>
          <a:xfrm>
            <a:off x="487680" y="149225"/>
            <a:ext cx="27305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1GeVN</a:t>
            </a:r>
            <a:r>
              <a:rPr lang="en-US" altLang="zh-CN"/>
              <a:t>bar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7238365" y="401955"/>
            <a:ext cx="4712335" cy="27997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/>
              <a:t>nh_mudClusterNumber</a:t>
            </a:r>
            <a:r>
              <a:rPr lang="en-US" altLang="zh-CN" sz="1600"/>
              <a:t>:</a:t>
            </a:r>
            <a:r>
              <a:rPr lang="zh-CN" altLang="en-US" sz="1600"/>
              <a:t>根据</a:t>
            </a:r>
            <a:r>
              <a:rPr lang="en-US" altLang="zh-CN" sz="1600"/>
              <a:t>mud</a:t>
            </a:r>
            <a:r>
              <a:rPr lang="zh-CN" altLang="en-US" sz="1600"/>
              <a:t>中簇射对应的角度与</a:t>
            </a:r>
            <a:r>
              <a:rPr lang="en-US" altLang="zh-CN" sz="1600"/>
              <a:t>ecal</a:t>
            </a:r>
            <a:r>
              <a:rPr lang="zh-CN" altLang="en-US" sz="1600"/>
              <a:t>中最大能量簇射的角度，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theta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phi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向角度差均在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[-30.6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得到的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mud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中符合条件的簇射数。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1600" b="1">
                <a:sym typeface="+mn-ea"/>
              </a:rPr>
              <a:t>nh_mudLastLayer</a:t>
            </a:r>
            <a:r>
              <a:rPr lang="en-US" altLang="zh-CN" sz="1600">
                <a:sym typeface="+mn-ea"/>
              </a:rPr>
              <a:t>:mud</a:t>
            </a:r>
            <a:r>
              <a:rPr lang="zh-CN" altLang="en-US" sz="1600">
                <a:sym typeface="+mn-ea"/>
              </a:rPr>
              <a:t>中经过上述匹配后击中</a:t>
            </a:r>
            <a:r>
              <a:rPr lang="zh-CN" altLang="en-US" sz="1600">
                <a:sym typeface="+mn-ea"/>
              </a:rPr>
              <a:t>的最深层</a:t>
            </a:r>
            <a:endParaRPr lang="zh-CN" altLang="en-US" sz="1600">
              <a:sym typeface="+mn-ea"/>
            </a:endParaRPr>
          </a:p>
          <a:p>
            <a:endParaRPr lang="zh-CN" altLang="en-US" sz="1600">
              <a:sym typeface="+mn-ea"/>
            </a:endParaRPr>
          </a:p>
          <a:p>
            <a:r>
              <a:rPr lang="en-US" altLang="zh-CN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nh_mergeShowerHitNumber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：</a:t>
            </a:r>
            <a:r>
              <a:rPr lang="zh-CN" altLang="en-US" sz="1600">
                <a:sym typeface="+mn-ea"/>
              </a:rPr>
              <a:t>按照theta和phi向角度</a:t>
            </a:r>
            <a:r>
              <a:rPr lang="zh-CN" altLang="en-US" sz="1600">
                <a:sym typeface="+mn-ea"/>
              </a:rPr>
              <a:t>差均在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[-30.6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,30.6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]</a:t>
            </a:r>
            <a:r>
              <a:rPr lang="zh-CN" altLang="en-US" sz="1600">
                <a:sym typeface="+mn-ea"/>
              </a:rPr>
              <a:t>的阈值条件将MaxShower附近的簇射与其合并，计算合并后的ShowerHitNumber数量。</a:t>
            </a:r>
            <a:endParaRPr lang="zh-CN" altLang="en-US" sz="1600">
              <a:sym typeface="+mn-ea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95675" y="517525"/>
            <a:ext cx="3465195" cy="231648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" y="2834005"/>
            <a:ext cx="3129280" cy="23571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5675" y="2834005"/>
            <a:ext cx="3657600" cy="235648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64185"/>
            <a:ext cx="3326765" cy="222123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6955" y="3519805"/>
            <a:ext cx="3369945" cy="29730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7150" y="4057650"/>
            <a:ext cx="119094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按照粒子的动量和方向：角度分</a:t>
            </a:r>
            <a:r>
              <a:rPr lang="en-US" altLang="zh-CN"/>
              <a:t>80</a:t>
            </a:r>
            <a:r>
              <a:rPr lang="zh-CN" altLang="en-US"/>
              <a:t>个</a:t>
            </a:r>
            <a:r>
              <a:rPr lang="en-US" altLang="zh-CN"/>
              <a:t>bin</a:t>
            </a:r>
            <a:r>
              <a:rPr lang="zh-CN" altLang="en-US"/>
              <a:t>，动量分</a:t>
            </a:r>
            <a:r>
              <a:rPr lang="en-US" altLang="zh-CN"/>
              <a:t>70</a:t>
            </a:r>
            <a:r>
              <a:rPr lang="zh-CN" altLang="en-US"/>
              <a:t>个</a:t>
            </a:r>
            <a:r>
              <a:rPr lang="en-US" altLang="zh-CN"/>
              <a:t>bin</a:t>
            </a:r>
            <a:r>
              <a:rPr lang="zh-CN" altLang="en-US"/>
              <a:t>。抽取电磁量能器和缪子探测器的响应分布，包括能量分辨率、击中数、</a:t>
            </a:r>
            <a:r>
              <a:rPr lang="en-US" altLang="zh-CN"/>
              <a:t>MUD </a:t>
            </a:r>
            <a:r>
              <a:rPr lang="zh-CN" altLang="en-US"/>
              <a:t>击中层数，最终生成一系列概率密度函数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67835" y="43815"/>
            <a:ext cx="2872740" cy="2127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ts val="950"/>
              </a:lnSpc>
            </a:pPr>
            <a:r>
              <a:rPr lang="en-US" altLang="zh-CN" sz="1600" b="0">
                <a:solidFill>
                  <a:srgbClr val="CE9178"/>
                </a:solidFill>
                <a:latin typeface="Consolas" panose="020B0609020204030204"/>
                <a:ea typeface="Consolas" panose="020B0609020204030204"/>
              </a:rPr>
              <a:t>nh_mergeShowerHitNumber</a:t>
            </a:r>
            <a:endParaRPr lang="en-US" altLang="zh-CN" sz="1600" b="0">
              <a:solidFill>
                <a:srgbClr val="CE9178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477250" y="43815"/>
            <a:ext cx="2168525" cy="2127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ts val="950"/>
              </a:lnSpc>
            </a:pPr>
            <a:r>
              <a:rPr lang="en-US" altLang="zh-CN" sz="1600" b="0">
                <a:solidFill>
                  <a:srgbClr val="CE9178"/>
                </a:solidFill>
                <a:latin typeface="Consolas" panose="020B0609020204030204"/>
                <a:ea typeface="Consolas" panose="020B0609020204030204"/>
              </a:rPr>
              <a:t>nh_mudLayerNumber</a:t>
            </a:r>
            <a:endParaRPr lang="en-US" altLang="zh-CN" sz="1600" b="0">
              <a:solidFill>
                <a:srgbClr val="CE9178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315325" y="295275"/>
            <a:ext cx="243014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/>
              <a:t>TGraph_Nbar_MUDLayer_080_070</a:t>
            </a:r>
            <a:endParaRPr lang="zh-CN" altLang="en-US" sz="1200"/>
          </a:p>
        </p:txBody>
      </p:sp>
      <p:sp>
        <p:nvSpPr>
          <p:cNvPr id="10" name="文本框 9"/>
          <p:cNvSpPr txBox="1"/>
          <p:nvPr/>
        </p:nvSpPr>
        <p:spPr>
          <a:xfrm>
            <a:off x="4338320" y="328930"/>
            <a:ext cx="272351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/>
              <a:t>TGraph_Nbar_ShowerHit_080_070</a:t>
            </a:r>
            <a:endParaRPr lang="en-US" altLang="zh-CN" sz="1200"/>
          </a:p>
        </p:txBody>
      </p:sp>
      <p:sp>
        <p:nvSpPr>
          <p:cNvPr id="12" name="文本框 11"/>
          <p:cNvSpPr txBox="1"/>
          <p:nvPr/>
        </p:nvSpPr>
        <p:spPr>
          <a:xfrm>
            <a:off x="821690" y="82550"/>
            <a:ext cx="1679575" cy="21272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ts val="950"/>
              </a:lnSpc>
            </a:pPr>
            <a:r>
              <a:rPr lang="en-US" altLang="zh-CN" sz="1600" b="0">
                <a:solidFill>
                  <a:srgbClr val="CE9178"/>
                </a:solidFill>
                <a:latin typeface="Consolas" panose="020B0609020204030204"/>
                <a:ea typeface="Consolas" panose="020B0609020204030204"/>
              </a:rPr>
              <a:t>swe/t_e</a:t>
            </a:r>
            <a:endParaRPr lang="en-US" altLang="zh-CN" sz="1600" b="0">
              <a:solidFill>
                <a:srgbClr val="CE9178"/>
              </a:solidFill>
              <a:latin typeface="Consolas" panose="020B0609020204030204"/>
              <a:ea typeface="Consolas" panose="020B06090202040302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72770" y="328930"/>
            <a:ext cx="238823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200"/>
              <a:t>TGraph_Nbar_Energy_080_070</a:t>
            </a:r>
            <a:endParaRPr lang="zh-CN" altLang="en-US" sz="12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150" y="570865"/>
            <a:ext cx="3242310" cy="307848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085" y="604520"/>
            <a:ext cx="3295015" cy="293433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0955" y="579755"/>
            <a:ext cx="3323590" cy="294068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78130" y="676910"/>
            <a:ext cx="5080000" cy="4274820"/>
          </a:xfrm>
          <a:prstGeom prst="rect">
            <a:avLst/>
          </a:prstGeom>
        </p:spPr>
        <p:txBody>
          <a:bodyPr>
            <a:noAutofit/>
          </a:bodyPr>
          <a:p>
            <a:r>
              <a:rPr lang="zh-CN" altLang="en-US" sz="1400"/>
              <a:t>用 </a:t>
            </a:r>
            <a:r>
              <a:rPr lang="en-US" altLang="zh-CN" sz="1400"/>
              <a:t>Nbar_Curv_Eff2D(|cosθ|, p) </a:t>
            </a:r>
            <a:r>
              <a:rPr lang="zh-CN" altLang="en-US" sz="1400"/>
              <a:t>抽 </a:t>
            </a:r>
            <a:r>
              <a:rPr lang="en-US" altLang="zh-CN" sz="1400"/>
              <a:t>ECAL </a:t>
            </a:r>
            <a:r>
              <a:rPr lang="zh-CN" altLang="en-US" sz="1400"/>
              <a:t>是否重建成功</a:t>
            </a:r>
            <a:endParaRPr lang="zh-CN" altLang="en-US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如果 </a:t>
            </a:r>
            <a:r>
              <a:rPr lang="en-US" altLang="zh-CN" sz="1400"/>
              <a:t>ECAL </a:t>
            </a:r>
            <a:r>
              <a:rPr lang="zh-CN" altLang="en-US" sz="1400"/>
              <a:t>没成功，</a:t>
            </a:r>
            <a:r>
              <a:rPr lang="en-US" altLang="zh-CN" sz="1400"/>
              <a:t>recstat!=0</a:t>
            </a:r>
            <a:r>
              <a:rPr lang="zh-CN" altLang="en-US" sz="1400"/>
              <a:t>，直接返回</a:t>
            </a:r>
            <a:endParaRPr lang="zh-CN" altLang="en-US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如果 </a:t>
            </a:r>
            <a:r>
              <a:rPr lang="en-US" altLang="zh-CN" sz="1400"/>
              <a:t>ECAL </a:t>
            </a:r>
            <a:r>
              <a:rPr lang="zh-CN" altLang="en-US" sz="1400"/>
              <a:t>成功：</a:t>
            </a:r>
            <a:endParaRPr lang="zh-CN" altLang="en-US" sz="1400"/>
          </a:p>
          <a:p>
            <a:r>
              <a:rPr lang="zh-CN" altLang="en-US" sz="1400"/>
              <a:t>抽 </a:t>
            </a:r>
            <a:r>
              <a:rPr lang="en-US" altLang="zh-CN" sz="1400"/>
              <a:t>ResPhi</a:t>
            </a:r>
            <a:endParaRPr lang="en-US" altLang="zh-CN" sz="1400"/>
          </a:p>
          <a:p>
            <a:r>
              <a:rPr lang="zh-CN" altLang="en-US" sz="1400"/>
              <a:t>抽 </a:t>
            </a:r>
            <a:r>
              <a:rPr lang="en-US" altLang="zh-CN" sz="1400"/>
              <a:t>ResThe</a:t>
            </a:r>
            <a:endParaRPr lang="en-US" altLang="zh-CN" sz="1400"/>
          </a:p>
          <a:p>
            <a:r>
              <a:rPr lang="zh-CN" altLang="en-US" sz="1400"/>
              <a:t>抽 </a:t>
            </a:r>
            <a:r>
              <a:rPr lang="en-US" altLang="zh-CN" sz="1400"/>
              <a:t>Energy</a:t>
            </a:r>
            <a:endParaRPr lang="en-US" altLang="zh-CN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得到 </a:t>
            </a:r>
            <a:r>
              <a:rPr lang="en-US" altLang="zh-CN" sz="1400"/>
              <a:t>rec θ, φ, E</a:t>
            </a:r>
            <a:endParaRPr lang="en-US" altLang="zh-CN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抽 </a:t>
            </a:r>
            <a:r>
              <a:rPr lang="en-US" altLang="zh-CN" sz="1400"/>
              <a:t>ShowerHitNumber</a:t>
            </a:r>
            <a:endParaRPr lang="en-US" altLang="zh-CN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用 </a:t>
            </a:r>
            <a:r>
              <a:rPr lang="en-US" altLang="zh-CN" sz="1400"/>
              <a:t>Nbar_Curv_MUDEff2D(|cosθ|, p) </a:t>
            </a:r>
            <a:r>
              <a:rPr lang="zh-CN" altLang="en-US" sz="1400"/>
              <a:t>抽 </a:t>
            </a:r>
            <a:r>
              <a:rPr lang="en-US" altLang="zh-CN" sz="1400"/>
              <a:t>MUD </a:t>
            </a:r>
            <a:r>
              <a:rPr lang="zh-CN" altLang="en-US" sz="1400"/>
              <a:t>是否存在</a:t>
            </a:r>
            <a:endParaRPr lang="zh-CN" altLang="en-US" sz="1400"/>
          </a:p>
          <a:p>
            <a:r>
              <a:rPr lang="en-US" altLang="zh-CN" sz="1400"/>
              <a:t>↓</a:t>
            </a:r>
            <a:endParaRPr lang="en-US" altLang="zh-CN" sz="1400"/>
          </a:p>
          <a:p>
            <a:r>
              <a:rPr lang="zh-CN" altLang="en-US" sz="1400"/>
              <a:t>如果 </a:t>
            </a:r>
            <a:r>
              <a:rPr lang="en-US" altLang="zh-CN" sz="1400"/>
              <a:t>MUD </a:t>
            </a:r>
            <a:r>
              <a:rPr lang="zh-CN" altLang="en-US" sz="1400"/>
              <a:t>存在：</a:t>
            </a:r>
            <a:endParaRPr lang="zh-CN" altLang="en-US" sz="1400"/>
          </a:p>
          <a:p>
            <a:r>
              <a:rPr lang="zh-CN" altLang="en-US" sz="1400"/>
              <a:t>抽 </a:t>
            </a:r>
            <a:r>
              <a:rPr lang="en-US" altLang="zh-CN" sz="1400"/>
              <a:t>MUDLayer</a:t>
            </a:r>
            <a:endParaRPr lang="en-US" altLang="zh-CN" sz="1400"/>
          </a:p>
          <a:p>
            <a:r>
              <a:rPr lang="zh-CN" altLang="en-US" sz="1400"/>
              <a:t>否则：</a:t>
            </a:r>
            <a:endParaRPr lang="zh-CN" altLang="en-US" sz="1400"/>
          </a:p>
          <a:p>
            <a:r>
              <a:rPr lang="en-US" altLang="zh-CN" sz="1400"/>
              <a:t>MUD lastlayer</a:t>
            </a:r>
            <a:r>
              <a:rPr lang="zh-CN" altLang="en-US" sz="1400"/>
              <a:t>信息设为</a:t>
            </a:r>
            <a:r>
              <a:rPr lang="en-US" altLang="zh-CN" sz="1400"/>
              <a:t>-1 </a:t>
            </a:r>
            <a:endParaRPr lang="en-US" altLang="zh-CN" sz="1400"/>
          </a:p>
        </p:txBody>
      </p:sp>
      <p:sp>
        <p:nvSpPr>
          <p:cNvPr id="2" name="文本框 1"/>
          <p:cNvSpPr txBox="1"/>
          <p:nvPr/>
        </p:nvSpPr>
        <p:spPr>
          <a:xfrm>
            <a:off x="278130" y="266700"/>
            <a:ext cx="64681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根据重建成功后</a:t>
            </a:r>
            <a:r>
              <a:rPr lang="en-US" altLang="zh-CN"/>
              <a:t>mud</a:t>
            </a:r>
            <a:r>
              <a:rPr lang="zh-CN" altLang="en-US"/>
              <a:t>是否为空抽出</a:t>
            </a:r>
            <a:r>
              <a:rPr lang="en-US" altLang="zh-CN"/>
              <a:t>mud</a:t>
            </a:r>
            <a:r>
              <a:rPr lang="en-US" altLang="zh-CN"/>
              <a:t>eff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5450840" y="161290"/>
            <a:ext cx="18472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Nbar_Curv_MUDEff_Full</a:t>
            </a:r>
            <a:endParaRPr lang="zh-CN" altLang="en-US" sz="12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1365" y="381635"/>
            <a:ext cx="3049905" cy="259397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9430385" y="74930"/>
            <a:ext cx="135572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/>
              <a:t>NbarRecEff_Full</a:t>
            </a:r>
            <a:endParaRPr lang="en-US" altLang="zh-CN" sz="1400"/>
          </a:p>
        </p:txBody>
      </p:sp>
      <p:sp>
        <p:nvSpPr>
          <p:cNvPr id="15" name="文本框 14"/>
          <p:cNvSpPr txBox="1"/>
          <p:nvPr/>
        </p:nvSpPr>
        <p:spPr>
          <a:xfrm>
            <a:off x="9321165" y="2975610"/>
            <a:ext cx="17208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/>
              <a:t>NbarRecEff_Fast</a:t>
            </a:r>
            <a:endParaRPr lang="en-US" altLang="zh-CN" sz="140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1840" y="3199130"/>
            <a:ext cx="3091815" cy="283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940" y="314325"/>
            <a:ext cx="3053715" cy="272923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365" y="3162300"/>
            <a:ext cx="3049905" cy="279717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5225415" y="2975610"/>
            <a:ext cx="18472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/>
              <a:t>Nbar_Curv_MUDEff_Fast</a:t>
            </a:r>
            <a:endParaRPr lang="zh-CN" altLang="en-US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15570" y="1466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full</a:t>
            </a:r>
            <a:endParaRPr lang="en-US" altLang="zh-CN"/>
          </a:p>
        </p:txBody>
      </p:sp>
      <p:sp>
        <p:nvSpPr>
          <p:cNvPr id="10" name="文本框 9"/>
          <p:cNvSpPr txBox="1"/>
          <p:nvPr>
            <p:custDataLst>
              <p:tags r:id="rId2"/>
            </p:custDataLst>
          </p:nvPr>
        </p:nvSpPr>
        <p:spPr>
          <a:xfrm>
            <a:off x="59055" y="32448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</a:t>
            </a:r>
            <a:r>
              <a:rPr lang="en-US" altLang="zh-CN"/>
              <a:t>ast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1134110" y="990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1GeV N</a:t>
            </a:r>
            <a:r>
              <a:rPr lang="en-US" altLang="zh-CN"/>
              <a:t>bar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" y="514985"/>
            <a:ext cx="3656330" cy="283781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55" y="3613150"/>
            <a:ext cx="3557905" cy="288353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3055" y="3613150"/>
            <a:ext cx="3369310" cy="295783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23055" y="467360"/>
            <a:ext cx="3435985" cy="297307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8460" y="1880235"/>
            <a:ext cx="3595370" cy="309816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ags/tag2.xml><?xml version="1.0" encoding="utf-8"?>
<p:tagLst xmlns:p="http://schemas.openxmlformats.org/presentationml/2006/main">
  <p:tag name="KSO_WM_DIAGRAM_VIRTUALLY_FRAME" val="{&quot;height&quot;:520.4,&quot;left&quot;:1.85,&quot;top&quot;:11.55,&quot;width&quot;:645.65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1019</Words>
  <Application>WPS 演示</Application>
  <PresentationFormat>宽屏</PresentationFormat>
  <Paragraphs>64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Consolas</vt:lpstr>
      <vt:lpstr>Calibri</vt:lpstr>
      <vt:lpstr>微软雅黑</vt:lpstr>
      <vt:lpstr>Arial Unicode MS</vt:lpstr>
      <vt:lpstr>Consolas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xiaoxia liang</dc:creator>
  <cp:lastModifiedBy>梁晓霞</cp:lastModifiedBy>
  <cp:revision>38</cp:revision>
  <dcterms:created xsi:type="dcterms:W3CDTF">2023-08-09T12:44:00Z</dcterms:created>
  <dcterms:modified xsi:type="dcterms:W3CDTF">2026-06-01T03:02:03Z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44EED843813D45C8935E89F9CC7E9A48_12</vt:lpwstr>
  </property>
</Properties>
</file>