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83" r:id="rId3"/>
    <p:sldId id="309" r:id="rId4"/>
    <p:sldId id="305" r:id="rId5"/>
    <p:sldId id="308" r:id="rId6"/>
    <p:sldId id="307" r:id="rId7"/>
    <p:sldId id="311" r:id="rId8"/>
    <p:sldId id="313" r:id="rId9"/>
    <p:sldId id="312" r:id="rId10"/>
    <p:sldId id="287" r:id="rId11"/>
    <p:sldId id="314" r:id="rId12"/>
    <p:sldId id="316" r:id="rId13"/>
    <p:sldId id="288" r:id="rId14"/>
    <p:sldId id="296" r:id="rId15"/>
    <p:sldId id="297" r:id="rId16"/>
    <p:sldId id="290" r:id="rId17"/>
    <p:sldId id="291" r:id="rId18"/>
    <p:sldId id="298" r:id="rId19"/>
    <p:sldId id="299" r:id="rId20"/>
    <p:sldId id="292" r:id="rId21"/>
    <p:sldId id="315" r:id="rId22"/>
    <p:sldId id="293" r:id="rId23"/>
    <p:sldId id="300" r:id="rId24"/>
    <p:sldId id="301" r:id="rId25"/>
    <p:sldId id="294" r:id="rId26"/>
    <p:sldId id="295" r:id="rId27"/>
    <p:sldId id="302" r:id="rId28"/>
    <p:sldId id="303" r:id="rId29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4B26C0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11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diaohb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30" y="1026795"/>
            <a:ext cx="10972800" cy="522986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18676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endParaRPr lang="en-US" altLang="zh-CN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172210"/>
            <a:ext cx="10968990" cy="50774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57.xml"/><Relationship Id="rId17" Type="http://schemas.openxmlformats.org/officeDocument/2006/relationships/image" Target="../media/image2.svg"/><Relationship Id="rId16" Type="http://schemas.openxmlformats.org/officeDocument/2006/relationships/image" Target="../media/image1.png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7450" y="161360"/>
            <a:ext cx="10969200" cy="705600"/>
          </a:xfrm>
          <a:prstGeom prst="rect">
            <a:avLst/>
          </a:prstGeom>
          <a:effectLst>
            <a:outerShdw dir="5400000" sx="1000" sy="1000" algn="ctr" rotWithShape="0">
              <a:srgbClr val="000000">
                <a:alpha val="100000"/>
              </a:srgbClr>
            </a:outerShdw>
          </a:effectLst>
        </p:spPr>
        <p:txBody>
          <a:bodyPr vert="horz" lIns="90170" tIns="46990" rIns="90170" bIns="46990" rtlCol="0" anchor="ctr" anchorCtr="0">
            <a:normAutofit/>
          </a:bodyPr>
          <a:lstStyle/>
          <a:p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139825"/>
            <a:ext cx="10968990" cy="51098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endParaRPr lang="zh-CN" altLang="en-US" dirty="0"/>
          </a:p>
          <a:p>
            <a:pPr lvl="1"/>
            <a:endParaRPr lang="zh-CN" altLang="en-US" dirty="0"/>
          </a:p>
          <a:p>
            <a:pPr lvl="2"/>
            <a:endParaRPr lang="zh-CN" altLang="en-US" dirty="0"/>
          </a:p>
          <a:p>
            <a:pPr lvl="3"/>
            <a:endParaRPr lang="zh-CN" altLang="en-US" dirty="0"/>
          </a:p>
          <a:p>
            <a:pPr lvl="4"/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251320" y="642362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97495" y="6423620"/>
            <a:ext cx="395986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9203530" y="6423620"/>
            <a:ext cx="2699385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logo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80095" y="105410"/>
            <a:ext cx="3201035" cy="612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40080" y="874395"/>
            <a:ext cx="10934065" cy="9525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dir="5400000" sx="1000" sy="1000" algn="ctr" rotWithShape="0">
              <a:schemeClr val="accent1">
                <a:lumMod val="40000"/>
                <a:lumOff val="6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Wingdings" panose="05000000000000000000" charset="0"/>
        <a:buChar char="Ø"/>
        <a:defRPr sz="24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defRPr sz="18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tags" Target="../tags/tag82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52.png"/><Relationship Id="rId1" Type="http://schemas.openxmlformats.org/officeDocument/2006/relationships/tags" Target="../tags/tag8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tags" Target="../tags/tag84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60.png"/><Relationship Id="rId1" Type="http://schemas.openxmlformats.org/officeDocument/2006/relationships/tags" Target="../tags/tag8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8" Type="http://schemas.openxmlformats.org/officeDocument/2006/relationships/image" Target="../media/image66.png"/><Relationship Id="rId7" Type="http://schemas.openxmlformats.org/officeDocument/2006/relationships/image" Target="../media/image65.png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tags" Target="../tags/tag86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68.png"/><Relationship Id="rId1" Type="http://schemas.openxmlformats.org/officeDocument/2006/relationships/tags" Target="../tags/tag8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tags" Target="../tags/tag8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0.png"/><Relationship Id="rId7" Type="http://schemas.openxmlformats.org/officeDocument/2006/relationships/image" Target="../media/image79.png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75.png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6.png"/><Relationship Id="rId7" Type="http://schemas.openxmlformats.org/officeDocument/2006/relationships/image" Target="../media/image85.png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2.png"/><Relationship Id="rId7" Type="http://schemas.openxmlformats.org/officeDocument/2006/relationships/image" Target="../media/image91.pn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9.png"/><Relationship Id="rId8" Type="http://schemas.openxmlformats.org/officeDocument/2006/relationships/image" Target="../media/image98.png"/><Relationship Id="rId7" Type="http://schemas.openxmlformats.org/officeDocument/2006/relationships/image" Target="../media/image97.png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tags" Target="../tags/tag95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00.png"/><Relationship Id="rId1" Type="http://schemas.openxmlformats.org/officeDocument/2006/relationships/tags" Target="../tags/tag9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9.png"/><Relationship Id="rId8" Type="http://schemas.openxmlformats.org/officeDocument/2006/relationships/image" Target="../media/image108.png"/><Relationship Id="rId7" Type="http://schemas.openxmlformats.org/officeDocument/2006/relationships/image" Target="../media/image107.png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openxmlformats.org/officeDocument/2006/relationships/tags" Target="../tags/tag99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10.png"/><Relationship Id="rId1" Type="http://schemas.openxmlformats.org/officeDocument/2006/relationships/tags" Target="../tags/tag98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7.png"/><Relationship Id="rId8" Type="http://schemas.openxmlformats.org/officeDocument/2006/relationships/image" Target="../media/image116.png"/><Relationship Id="rId7" Type="http://schemas.openxmlformats.org/officeDocument/2006/relationships/image" Target="../media/image115.png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3" Type="http://schemas.openxmlformats.org/officeDocument/2006/relationships/image" Target="../media/image111.png"/><Relationship Id="rId2" Type="http://schemas.openxmlformats.org/officeDocument/2006/relationships/tags" Target="../tags/tag101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18.png"/><Relationship Id="rId1" Type="http://schemas.openxmlformats.org/officeDocument/2006/relationships/tags" Target="../tags/tag10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5.png"/><Relationship Id="rId8" Type="http://schemas.openxmlformats.org/officeDocument/2006/relationships/image" Target="../media/image124.png"/><Relationship Id="rId7" Type="http://schemas.openxmlformats.org/officeDocument/2006/relationships/image" Target="../media/image123.png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3" Type="http://schemas.openxmlformats.org/officeDocument/2006/relationships/image" Target="../media/image119.png"/><Relationship Id="rId2" Type="http://schemas.openxmlformats.org/officeDocument/2006/relationships/tags" Target="../tags/tag103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26.png"/><Relationship Id="rId1" Type="http://schemas.openxmlformats.org/officeDocument/2006/relationships/tags" Target="../tags/tag102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3.png"/><Relationship Id="rId8" Type="http://schemas.openxmlformats.org/officeDocument/2006/relationships/image" Target="../media/image132.png"/><Relationship Id="rId7" Type="http://schemas.openxmlformats.org/officeDocument/2006/relationships/image" Target="../media/image131.png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3" Type="http://schemas.openxmlformats.org/officeDocument/2006/relationships/image" Target="../media/image127.png"/><Relationship Id="rId2" Type="http://schemas.openxmlformats.org/officeDocument/2006/relationships/tags" Target="../tags/tag105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34.png"/><Relationship Id="rId1" Type="http://schemas.openxmlformats.org/officeDocument/2006/relationships/tags" Target="../tags/tag104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1.png"/><Relationship Id="rId8" Type="http://schemas.openxmlformats.org/officeDocument/2006/relationships/image" Target="../media/image140.png"/><Relationship Id="rId7" Type="http://schemas.openxmlformats.org/officeDocument/2006/relationships/image" Target="../media/image139.png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3" Type="http://schemas.openxmlformats.org/officeDocument/2006/relationships/image" Target="../media/image135.png"/><Relationship Id="rId2" Type="http://schemas.openxmlformats.org/officeDocument/2006/relationships/tags" Target="../tags/tag107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42.png"/><Relationship Id="rId1" Type="http://schemas.openxmlformats.org/officeDocument/2006/relationships/tags" Target="../tags/tag106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9.png"/><Relationship Id="rId8" Type="http://schemas.openxmlformats.org/officeDocument/2006/relationships/image" Target="../media/image148.png"/><Relationship Id="rId7" Type="http://schemas.openxmlformats.org/officeDocument/2006/relationships/image" Target="../media/image147.png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50.png"/><Relationship Id="rId1" Type="http://schemas.openxmlformats.org/officeDocument/2006/relationships/image" Target="../media/image143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7.png"/><Relationship Id="rId8" Type="http://schemas.openxmlformats.org/officeDocument/2006/relationships/image" Target="../media/image156.png"/><Relationship Id="rId7" Type="http://schemas.openxmlformats.org/officeDocument/2006/relationships/image" Target="../media/image155.png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Relationship Id="rId3" Type="http://schemas.openxmlformats.org/officeDocument/2006/relationships/image" Target="../media/image151.png"/><Relationship Id="rId2" Type="http://schemas.openxmlformats.org/officeDocument/2006/relationships/tags" Target="../tags/tag111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58.png"/><Relationship Id="rId1" Type="http://schemas.openxmlformats.org/officeDocument/2006/relationships/tags" Target="../tags/tag1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6" Type="http://schemas.openxmlformats.org/officeDocument/2006/relationships/tags" Target="../tags/tag65.xml"/><Relationship Id="rId5" Type="http://schemas.openxmlformats.org/officeDocument/2006/relationships/image" Target="../media/image10.png"/><Relationship Id="rId4" Type="http://schemas.openxmlformats.org/officeDocument/2006/relationships/tags" Target="../tags/tag64.xml"/><Relationship Id="rId3" Type="http://schemas.openxmlformats.org/officeDocument/2006/relationships/image" Target="../media/image9.pn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image" Target="../media/image16.png"/><Relationship Id="rId7" Type="http://schemas.openxmlformats.org/officeDocument/2006/relationships/tags" Target="../tags/tag68.xml"/><Relationship Id="rId6" Type="http://schemas.openxmlformats.org/officeDocument/2006/relationships/image" Target="../media/image15.png"/><Relationship Id="rId5" Type="http://schemas.openxmlformats.org/officeDocument/2006/relationships/tags" Target="../tags/tag67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1" Type="http://schemas.openxmlformats.org/officeDocument/2006/relationships/tags" Target="../tags/tag6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.bin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tags" Target="../tags/tag73.xml"/><Relationship Id="rId15" Type="http://schemas.openxmlformats.org/officeDocument/2006/relationships/vmlDrawing" Target="../drawings/vmlDrawing1.v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32.png"/><Relationship Id="rId12" Type="http://schemas.openxmlformats.org/officeDocument/2006/relationships/image" Target="../media/image31.png"/><Relationship Id="rId11" Type="http://schemas.openxmlformats.org/officeDocument/2006/relationships/oleObject" Target="../embeddings/oleObject2.bin"/><Relationship Id="rId10" Type="http://schemas.openxmlformats.org/officeDocument/2006/relationships/image" Target="../media/image30.wmf"/><Relationship Id="rId1" Type="http://schemas.openxmlformats.org/officeDocument/2006/relationships/tags" Target="../tags/tag7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tags" Target="../tags/tag7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76935" y="914400"/>
            <a:ext cx="10332720" cy="2570480"/>
          </a:xfrm>
        </p:spPr>
        <p:txBody>
          <a:bodyPr/>
          <a:p>
            <a:r>
              <a:rPr lang="en-US" altLang="zh-CN" sz="4400"/>
              <a:t>Data-driven correction of electronic non-linearity</a:t>
            </a:r>
            <a:endParaRPr lang="zh-CN" altLang="en-US" sz="440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p>
            <a:endParaRPr lang="en-US" altLang="zh-CN"/>
          </a:p>
          <a:p>
            <a:r>
              <a:rPr lang="en-US" altLang="zh-CN"/>
              <a:t>Hongbin Diao</a:t>
            </a:r>
            <a:endParaRPr lang="en-US" altLang="zh-CN"/>
          </a:p>
          <a:p>
            <a:pPr algn="ctr"/>
            <a:r>
              <a:rPr lang="en-US" altLang="zh-CN">
                <a:sym typeface="+mn-ea"/>
              </a:rPr>
              <a:t>University of Science and Technology of China</a:t>
            </a:r>
            <a:endParaRPr lang="en-US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Energy linearity &amp; resolution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energy_linearity_SPS_0126_60_model_25_material_0_nonlinear_pos_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315" y="1507490"/>
            <a:ext cx="3067050" cy="4512310"/>
          </a:xfrm>
          <a:prstGeom prst="rect">
            <a:avLst/>
          </a:prstGeom>
        </p:spPr>
      </p:pic>
      <p:pic>
        <p:nvPicPr>
          <p:cNvPr id="7" name="图片 6" descr="energy_res_SPS_0126_60_model_25_material_0_nonlinear_pos_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515" y="1969135"/>
            <a:ext cx="4048760" cy="34842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2475230"/>
            <a:ext cx="10968990" cy="3774440"/>
          </a:xfrm>
        </p:spPr>
        <p:txBody>
          <a:bodyPr/>
          <a:p>
            <a:pPr marL="0" indent="0" algn="ctr">
              <a:buNone/>
            </a:pPr>
            <a:r>
              <a:rPr lang="en-US" altLang="zh-CN" sz="5400"/>
              <a:t>backup</a:t>
            </a:r>
            <a:endParaRPr lang="en-US" altLang="zh-CN" sz="54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SPS electron hitno</a:t>
            </a:r>
            <a:endParaRPr lang="en-US" altLang="zh-CN"/>
          </a:p>
        </p:txBody>
      </p:sp>
      <p:pic>
        <p:nvPicPr>
          <p:cNvPr id="6" name="内容占位符 5" descr="Screenshot 2026-02-03 204903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87085" y="3829685"/>
            <a:ext cx="3007360" cy="222377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2-03 2048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115" y="3788410"/>
            <a:ext cx="2911475" cy="2289175"/>
          </a:xfrm>
          <a:prstGeom prst="rect">
            <a:avLst/>
          </a:prstGeom>
        </p:spPr>
      </p:pic>
      <p:pic>
        <p:nvPicPr>
          <p:cNvPr id="8" name="图片 7" descr="Screenshot 2026-02-03 2048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90" y="1255395"/>
            <a:ext cx="2951480" cy="2235200"/>
          </a:xfrm>
          <a:prstGeom prst="rect">
            <a:avLst/>
          </a:prstGeom>
        </p:spPr>
      </p:pic>
      <p:pic>
        <p:nvPicPr>
          <p:cNvPr id="9" name="图片 8" descr="Screenshot 2026-02-03 2048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5" y="1214120"/>
            <a:ext cx="3053715" cy="2214880"/>
          </a:xfrm>
          <a:prstGeom prst="rect">
            <a:avLst/>
          </a:prstGeom>
        </p:spPr>
      </p:pic>
      <p:pic>
        <p:nvPicPr>
          <p:cNvPr id="10" name="图片 9" descr="Screenshot 2026-02-03 2048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975" y="1214120"/>
            <a:ext cx="3220720" cy="24015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800" y="3829685"/>
            <a:ext cx="2948940" cy="22847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05" y="3698875"/>
            <a:ext cx="3139440" cy="23577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0920" y="1311275"/>
            <a:ext cx="3131820" cy="23044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sym typeface="+mn-ea"/>
              </a:rPr>
              <a:t>SPS electron </a:t>
            </a:r>
            <a:r>
              <a:rPr lang="en-US" altLang="zh-CN">
                <a:sym typeface="+mn-ea"/>
              </a:rPr>
              <a:t>profile</a:t>
            </a:r>
            <a:endParaRPr lang="en-US" altLang="zh-CN">
              <a:sym typeface="+mn-ea"/>
            </a:endParaRPr>
          </a:p>
        </p:txBody>
      </p:sp>
      <p:pic>
        <p:nvPicPr>
          <p:cNvPr id="6" name="内容占位符 5" descr="Screenshot 2026-04-01 220449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834755" y="3796665"/>
            <a:ext cx="3068320" cy="22904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4-01 2204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215" y="3756660"/>
            <a:ext cx="3160395" cy="2420620"/>
          </a:xfrm>
          <a:prstGeom prst="rect">
            <a:avLst/>
          </a:prstGeom>
        </p:spPr>
      </p:pic>
      <p:pic>
        <p:nvPicPr>
          <p:cNvPr id="8" name="图片 7" descr="Screenshot 2026-04-01 2204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8805" y="3756660"/>
            <a:ext cx="3141980" cy="2420620"/>
          </a:xfrm>
          <a:prstGeom prst="rect">
            <a:avLst/>
          </a:prstGeom>
        </p:spPr>
      </p:pic>
      <p:pic>
        <p:nvPicPr>
          <p:cNvPr id="9" name="图片 8" descr="Screenshot 2026-04-01 2204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30" y="3714750"/>
            <a:ext cx="3147060" cy="2420620"/>
          </a:xfrm>
          <a:prstGeom prst="rect">
            <a:avLst/>
          </a:prstGeom>
        </p:spPr>
      </p:pic>
      <p:pic>
        <p:nvPicPr>
          <p:cNvPr id="10" name="图片 9" descr="Screenshot 2026-04-01 2204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6655" y="1370965"/>
            <a:ext cx="3232150" cy="2420620"/>
          </a:xfrm>
          <a:prstGeom prst="rect">
            <a:avLst/>
          </a:prstGeom>
        </p:spPr>
      </p:pic>
      <p:pic>
        <p:nvPicPr>
          <p:cNvPr id="11" name="图片 10" descr="Screenshot 2026-04-01 22040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1225" y="1370965"/>
            <a:ext cx="3080385" cy="2421255"/>
          </a:xfrm>
          <a:prstGeom prst="rect">
            <a:avLst/>
          </a:prstGeom>
        </p:spPr>
      </p:pic>
      <p:pic>
        <p:nvPicPr>
          <p:cNvPr id="12" name="图片 11" descr="Screenshot 2026-04-01 2204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3715" y="1370965"/>
            <a:ext cx="3170555" cy="2420620"/>
          </a:xfrm>
          <a:prstGeom prst="rect">
            <a:avLst/>
          </a:prstGeom>
        </p:spPr>
      </p:pic>
      <p:pic>
        <p:nvPicPr>
          <p:cNvPr id="13" name="图片 12" descr="Screenshot 2026-04-01 2203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755" y="1298575"/>
            <a:ext cx="3175635" cy="24206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SPS electron RMS</a:t>
            </a:r>
            <a:endParaRPr lang="en-US" altLang="zh-CN"/>
          </a:p>
        </p:txBody>
      </p:sp>
      <p:pic>
        <p:nvPicPr>
          <p:cNvPr id="6" name="内容占位符 5" descr="Screenshot 2026-04-02 202803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072880" y="3816985"/>
            <a:ext cx="3060700" cy="249745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4-02 2027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225" y="3815080"/>
            <a:ext cx="3255645" cy="2585085"/>
          </a:xfrm>
          <a:prstGeom prst="rect">
            <a:avLst/>
          </a:prstGeom>
        </p:spPr>
      </p:pic>
      <p:pic>
        <p:nvPicPr>
          <p:cNvPr id="8" name="图片 7" descr="Screenshot 2026-04-02 2027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700" y="3792220"/>
            <a:ext cx="3119120" cy="2585085"/>
          </a:xfrm>
          <a:prstGeom prst="rect">
            <a:avLst/>
          </a:prstGeom>
        </p:spPr>
      </p:pic>
      <p:pic>
        <p:nvPicPr>
          <p:cNvPr id="9" name="图片 8" descr="Screenshot 2026-04-02 2027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10" y="3735070"/>
            <a:ext cx="3094990" cy="2585085"/>
          </a:xfrm>
          <a:prstGeom prst="rect">
            <a:avLst/>
          </a:prstGeom>
        </p:spPr>
      </p:pic>
      <p:pic>
        <p:nvPicPr>
          <p:cNvPr id="10" name="图片 9" descr="Screenshot 2026-04-02 2027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3515" y="1149985"/>
            <a:ext cx="3060065" cy="2585085"/>
          </a:xfrm>
          <a:prstGeom prst="rect">
            <a:avLst/>
          </a:prstGeom>
        </p:spPr>
      </p:pic>
      <p:pic>
        <p:nvPicPr>
          <p:cNvPr id="11" name="图片 10" descr="Screenshot 2026-04-02 2027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3470" y="1207135"/>
            <a:ext cx="3030220" cy="2585085"/>
          </a:xfrm>
          <a:prstGeom prst="rect">
            <a:avLst/>
          </a:prstGeom>
        </p:spPr>
      </p:pic>
      <p:pic>
        <p:nvPicPr>
          <p:cNvPr id="12" name="图片 11" descr="Screenshot 2026-04-02 2027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795" y="1149985"/>
            <a:ext cx="3089910" cy="2585085"/>
          </a:xfrm>
          <a:prstGeom prst="rect">
            <a:avLst/>
          </a:prstGeom>
        </p:spPr>
      </p:pic>
      <p:pic>
        <p:nvPicPr>
          <p:cNvPr id="13" name="图片 12" descr="Screenshot 2026-04-02 2027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710" y="1127760"/>
            <a:ext cx="3093085" cy="25850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PS electron energy</a:t>
            </a:r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Screenshot 2026-02-11 0136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075" y="3719195"/>
            <a:ext cx="3176905" cy="2626360"/>
          </a:xfrm>
          <a:prstGeom prst="rect">
            <a:avLst/>
          </a:prstGeom>
        </p:spPr>
      </p:pic>
      <p:pic>
        <p:nvPicPr>
          <p:cNvPr id="13" name="图片 12" descr="Screenshot 2026-02-11 0136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165" y="3719195"/>
            <a:ext cx="3232785" cy="2626360"/>
          </a:xfrm>
          <a:prstGeom prst="rect">
            <a:avLst/>
          </a:prstGeom>
        </p:spPr>
      </p:pic>
      <p:pic>
        <p:nvPicPr>
          <p:cNvPr id="14" name="图片 13" descr="Screenshot 2026-02-11 0136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15" y="3658235"/>
            <a:ext cx="3337560" cy="2626360"/>
          </a:xfrm>
          <a:prstGeom prst="rect">
            <a:avLst/>
          </a:prstGeom>
        </p:spPr>
      </p:pic>
      <p:pic>
        <p:nvPicPr>
          <p:cNvPr id="15" name="图片 14" descr="Screenshot 2026-02-11 0136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9075" y="1092835"/>
            <a:ext cx="3263900" cy="2626360"/>
          </a:xfrm>
          <a:prstGeom prst="rect">
            <a:avLst/>
          </a:prstGeom>
        </p:spPr>
      </p:pic>
      <p:pic>
        <p:nvPicPr>
          <p:cNvPr id="16" name="图片 15" descr="Screenshot 2026-02-11 0136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415" y="1031875"/>
            <a:ext cx="3251835" cy="26263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1940" y="1031875"/>
            <a:ext cx="3530600" cy="27527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PS electron hitno</a:t>
            </a:r>
            <a:endParaRPr lang="en-US" altLang="zh-CN"/>
          </a:p>
        </p:txBody>
      </p:sp>
      <p:pic>
        <p:nvPicPr>
          <p:cNvPr id="6" name="内容占位符 5" descr="Screenshot 2026-02-03 205256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699375" y="3794125"/>
            <a:ext cx="3493770" cy="268097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2-03 2052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750" y="3742055"/>
            <a:ext cx="3622675" cy="2733040"/>
          </a:xfrm>
          <a:prstGeom prst="rect">
            <a:avLst/>
          </a:prstGeom>
        </p:spPr>
      </p:pic>
      <p:pic>
        <p:nvPicPr>
          <p:cNvPr id="8" name="图片 7" descr="Screenshot 2026-02-03 2052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60" y="3690620"/>
            <a:ext cx="3602990" cy="2733040"/>
          </a:xfrm>
          <a:prstGeom prst="rect">
            <a:avLst/>
          </a:prstGeom>
        </p:spPr>
      </p:pic>
      <p:pic>
        <p:nvPicPr>
          <p:cNvPr id="9" name="图片 8" descr="Screenshot 2026-02-03 2052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1425" y="1142365"/>
            <a:ext cx="3644265" cy="2733040"/>
          </a:xfrm>
          <a:prstGeom prst="rect">
            <a:avLst/>
          </a:prstGeom>
        </p:spPr>
      </p:pic>
      <p:pic>
        <p:nvPicPr>
          <p:cNvPr id="10" name="图片 9" descr="Screenshot 2026-02-03 2052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6980" y="1142365"/>
            <a:ext cx="3583940" cy="2733040"/>
          </a:xfrm>
          <a:prstGeom prst="rect">
            <a:avLst/>
          </a:prstGeom>
        </p:spPr>
      </p:pic>
      <p:pic>
        <p:nvPicPr>
          <p:cNvPr id="11" name="图片 10" descr="Screenshot 2026-02-03 2052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470" y="1076960"/>
            <a:ext cx="3497580" cy="27330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PS electron profile</a:t>
            </a:r>
            <a:endParaRPr lang="en-US" altLang="zh-CN"/>
          </a:p>
        </p:txBody>
      </p:sp>
      <p:pic>
        <p:nvPicPr>
          <p:cNvPr id="6" name="内容占位符 5" descr="Screenshot 2026-04-02 203039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61300" y="3776980"/>
            <a:ext cx="3667760" cy="292608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4-02 2030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575" y="3776980"/>
            <a:ext cx="3582035" cy="2868295"/>
          </a:xfrm>
          <a:prstGeom prst="rect">
            <a:avLst/>
          </a:prstGeom>
        </p:spPr>
      </p:pic>
      <p:pic>
        <p:nvPicPr>
          <p:cNvPr id="8" name="图片 7" descr="Screenshot 2026-04-02 2030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75" y="3686810"/>
            <a:ext cx="3522345" cy="2868295"/>
          </a:xfrm>
          <a:prstGeom prst="rect">
            <a:avLst/>
          </a:prstGeom>
        </p:spPr>
      </p:pic>
      <p:pic>
        <p:nvPicPr>
          <p:cNvPr id="9" name="图片 8" descr="Screenshot 2026-04-02 2030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165" y="1085215"/>
            <a:ext cx="3611880" cy="2868295"/>
          </a:xfrm>
          <a:prstGeom prst="rect">
            <a:avLst/>
          </a:prstGeom>
        </p:spPr>
      </p:pic>
      <p:pic>
        <p:nvPicPr>
          <p:cNvPr id="10" name="图片 9" descr="Screenshot 2026-04-02 20300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6520" y="1085215"/>
            <a:ext cx="3890645" cy="2868295"/>
          </a:xfrm>
          <a:prstGeom prst="rect">
            <a:avLst/>
          </a:prstGeom>
        </p:spPr>
      </p:pic>
      <p:pic>
        <p:nvPicPr>
          <p:cNvPr id="11" name="图片 10" descr="Screenshot 2026-04-02 2030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450" y="1007745"/>
            <a:ext cx="3608070" cy="28682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PS electron RMS</a:t>
            </a:r>
            <a:endParaRPr lang="en-US" altLang="zh-CN"/>
          </a:p>
        </p:txBody>
      </p:sp>
      <p:pic>
        <p:nvPicPr>
          <p:cNvPr id="6" name="内容占位符 5" descr="Screenshot 2026-04-02 203207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46060" y="3545205"/>
            <a:ext cx="3568065" cy="28282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4-02 2032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265" y="3545205"/>
            <a:ext cx="3454400" cy="2785745"/>
          </a:xfrm>
          <a:prstGeom prst="rect">
            <a:avLst/>
          </a:prstGeom>
        </p:spPr>
      </p:pic>
      <p:pic>
        <p:nvPicPr>
          <p:cNvPr id="8" name="图片 7" descr="Screenshot 2026-04-02 2031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05" y="3575050"/>
            <a:ext cx="3562350" cy="2785745"/>
          </a:xfrm>
          <a:prstGeom prst="rect">
            <a:avLst/>
          </a:prstGeom>
        </p:spPr>
      </p:pic>
      <p:pic>
        <p:nvPicPr>
          <p:cNvPr id="9" name="图片 8" descr="Screenshot 2026-04-02 2031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060" y="1040130"/>
            <a:ext cx="3470275" cy="2785745"/>
          </a:xfrm>
          <a:prstGeom prst="rect">
            <a:avLst/>
          </a:prstGeom>
        </p:spPr>
      </p:pic>
      <p:pic>
        <p:nvPicPr>
          <p:cNvPr id="10" name="图片 9" descr="Screenshot 2026-04-02 2031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75" y="1040130"/>
            <a:ext cx="3721100" cy="2785745"/>
          </a:xfrm>
          <a:prstGeom prst="rect">
            <a:avLst/>
          </a:prstGeom>
        </p:spPr>
      </p:pic>
      <p:pic>
        <p:nvPicPr>
          <p:cNvPr id="11" name="图片 10" descr="Screenshot 2026-04-02 2031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3835" y="965835"/>
            <a:ext cx="3542665" cy="278574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SPS pion energy</a:t>
            </a:r>
            <a:endParaRPr lang="en-US" altLang="zh-CN"/>
          </a:p>
        </p:txBody>
      </p:sp>
      <p:pic>
        <p:nvPicPr>
          <p:cNvPr id="6" name="内容占位符 5" descr="Screenshot 2026-02-11 201855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014460" y="3743960"/>
            <a:ext cx="3177540" cy="236537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2-11 2018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265" y="3726180"/>
            <a:ext cx="3121025" cy="2388235"/>
          </a:xfrm>
          <a:prstGeom prst="rect">
            <a:avLst/>
          </a:prstGeom>
        </p:spPr>
      </p:pic>
      <p:pic>
        <p:nvPicPr>
          <p:cNvPr id="8" name="图片 7" descr="Screenshot 2026-02-11 2018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2270" y="3727450"/>
            <a:ext cx="3220720" cy="2386330"/>
          </a:xfrm>
          <a:prstGeom prst="rect">
            <a:avLst/>
          </a:prstGeom>
        </p:spPr>
      </p:pic>
      <p:pic>
        <p:nvPicPr>
          <p:cNvPr id="9" name="图片 8" descr="Screenshot 2026-02-11 2018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0" y="3726180"/>
            <a:ext cx="3260090" cy="2388235"/>
          </a:xfrm>
          <a:prstGeom prst="rect">
            <a:avLst/>
          </a:prstGeom>
        </p:spPr>
      </p:pic>
      <p:pic>
        <p:nvPicPr>
          <p:cNvPr id="10" name="图片 9" descr="Screenshot 2026-02-11 2018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0320" y="1042670"/>
            <a:ext cx="3213735" cy="2386330"/>
          </a:xfrm>
          <a:prstGeom prst="rect">
            <a:avLst/>
          </a:prstGeom>
        </p:spPr>
      </p:pic>
      <p:pic>
        <p:nvPicPr>
          <p:cNvPr id="11" name="图片 10" descr="Screenshot 2026-02-11 20180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0420" y="1041400"/>
            <a:ext cx="3045460" cy="2388235"/>
          </a:xfrm>
          <a:prstGeom prst="rect">
            <a:avLst/>
          </a:prstGeom>
        </p:spPr>
      </p:pic>
      <p:pic>
        <p:nvPicPr>
          <p:cNvPr id="12" name="图片 11" descr="Screenshot 2026-02-11 2018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7660" y="1041400"/>
            <a:ext cx="3072765" cy="2388235"/>
          </a:xfrm>
          <a:prstGeom prst="rect">
            <a:avLst/>
          </a:prstGeom>
        </p:spPr>
      </p:pic>
      <p:pic>
        <p:nvPicPr>
          <p:cNvPr id="13" name="图片 12" descr="Screenshot 2026-02-11 2017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10" y="1042670"/>
            <a:ext cx="3128010" cy="23863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Trigger Dead Time 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42010" y="2707640"/>
            <a:ext cx="5069840" cy="31877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sym typeface="+mn-ea"/>
              </a:rPr>
              <a:t>Energy linearity &amp; resolution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energy_linearity_SPS_0126_60_model_25_material_0_nonlinear_pos_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420" y="1355725"/>
            <a:ext cx="3129915" cy="4605020"/>
          </a:xfrm>
          <a:prstGeom prst="rect">
            <a:avLst/>
          </a:prstGeom>
        </p:spPr>
      </p:pic>
      <p:pic>
        <p:nvPicPr>
          <p:cNvPr id="7" name="图片 6" descr="energy_res_SPS_0126_60_model_25_material_0_nonlinear_pos_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295" y="1766570"/>
            <a:ext cx="4518025" cy="38887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SPS pion hitno</a:t>
            </a:r>
            <a:endParaRPr lang="en-US" altLang="zh-CN"/>
          </a:p>
        </p:txBody>
      </p:sp>
      <p:pic>
        <p:nvPicPr>
          <p:cNvPr id="6" name="内容占位符 5" descr="Screenshot 2026-02-11 014949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68105" y="3670300"/>
            <a:ext cx="3198495" cy="256603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2-11 0149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695" y="3745865"/>
            <a:ext cx="3093720" cy="2415540"/>
          </a:xfrm>
          <a:prstGeom prst="rect">
            <a:avLst/>
          </a:prstGeom>
        </p:spPr>
      </p:pic>
      <p:pic>
        <p:nvPicPr>
          <p:cNvPr id="8" name="图片 7" descr="Screenshot 2026-02-11 0149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" y="3745865"/>
            <a:ext cx="3222625" cy="2415540"/>
          </a:xfrm>
          <a:prstGeom prst="rect">
            <a:avLst/>
          </a:prstGeom>
        </p:spPr>
      </p:pic>
      <p:pic>
        <p:nvPicPr>
          <p:cNvPr id="9" name="图片 8" descr="Screenshot 2026-02-11 0149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0320" y="1167130"/>
            <a:ext cx="3108325" cy="2415540"/>
          </a:xfrm>
          <a:prstGeom prst="rect">
            <a:avLst/>
          </a:prstGeom>
        </p:spPr>
      </p:pic>
      <p:pic>
        <p:nvPicPr>
          <p:cNvPr id="10" name="图片 9" descr="Screenshot 2026-02-11 0149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030" y="1167130"/>
            <a:ext cx="3079115" cy="2415540"/>
          </a:xfrm>
          <a:prstGeom prst="rect">
            <a:avLst/>
          </a:prstGeom>
        </p:spPr>
      </p:pic>
      <p:pic>
        <p:nvPicPr>
          <p:cNvPr id="11" name="图片 10" descr="Screenshot 2026-02-11 0149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9745" y="1111250"/>
            <a:ext cx="3038475" cy="2415540"/>
          </a:xfrm>
          <a:prstGeom prst="rect">
            <a:avLst/>
          </a:prstGeom>
        </p:spPr>
      </p:pic>
      <p:pic>
        <p:nvPicPr>
          <p:cNvPr id="12" name="图片 11" descr="Screenshot 2026-02-11 01490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170" y="1110615"/>
            <a:ext cx="3128010" cy="24161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8655" y="3752850"/>
            <a:ext cx="2887345" cy="232981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SPS pion profile</a:t>
            </a:r>
            <a:endParaRPr lang="en-US" altLang="zh-CN"/>
          </a:p>
        </p:txBody>
      </p:sp>
      <p:pic>
        <p:nvPicPr>
          <p:cNvPr id="6" name="内容占位符 5" descr="Screenshot 2026-04-02 204036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477885" y="3793490"/>
            <a:ext cx="3099435" cy="247523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4-02 2040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045" y="3793490"/>
            <a:ext cx="3082925" cy="2435225"/>
          </a:xfrm>
          <a:prstGeom prst="rect">
            <a:avLst/>
          </a:prstGeom>
        </p:spPr>
      </p:pic>
      <p:pic>
        <p:nvPicPr>
          <p:cNvPr id="8" name="图片 7" descr="Screenshot 2026-04-02 2040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480" y="3793490"/>
            <a:ext cx="3066415" cy="2435225"/>
          </a:xfrm>
          <a:prstGeom prst="rect">
            <a:avLst/>
          </a:prstGeom>
        </p:spPr>
      </p:pic>
      <p:pic>
        <p:nvPicPr>
          <p:cNvPr id="9" name="图片 8" descr="Screenshot 2026-04-02 2040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480" y="3793490"/>
            <a:ext cx="3072130" cy="2435225"/>
          </a:xfrm>
          <a:prstGeom prst="rect">
            <a:avLst/>
          </a:prstGeom>
        </p:spPr>
      </p:pic>
      <p:pic>
        <p:nvPicPr>
          <p:cNvPr id="10" name="图片 9" descr="Screenshot 2026-04-02 20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4550" y="1226185"/>
            <a:ext cx="3085465" cy="2435225"/>
          </a:xfrm>
          <a:prstGeom prst="rect">
            <a:avLst/>
          </a:prstGeom>
        </p:spPr>
      </p:pic>
      <p:pic>
        <p:nvPicPr>
          <p:cNvPr id="11" name="图片 10" descr="Screenshot 2026-04-02 2039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0875" y="1226185"/>
            <a:ext cx="3044825" cy="2435225"/>
          </a:xfrm>
          <a:prstGeom prst="rect">
            <a:avLst/>
          </a:prstGeom>
        </p:spPr>
      </p:pic>
      <p:pic>
        <p:nvPicPr>
          <p:cNvPr id="12" name="图片 11" descr="Screenshot 2026-04-02 2039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4185" y="1176020"/>
            <a:ext cx="3012440" cy="2435225"/>
          </a:xfrm>
          <a:prstGeom prst="rect">
            <a:avLst/>
          </a:prstGeom>
        </p:spPr>
      </p:pic>
      <p:pic>
        <p:nvPicPr>
          <p:cNvPr id="13" name="图片 12" descr="Screenshot 2026-04-02 2039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65" y="1176020"/>
            <a:ext cx="3188335" cy="24352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SPS pion RMS</a:t>
            </a:r>
            <a:endParaRPr lang="en-US" altLang="zh-CN"/>
          </a:p>
        </p:txBody>
      </p:sp>
      <p:pic>
        <p:nvPicPr>
          <p:cNvPr id="6" name="内容占位符 5" descr="Screenshot 2026-04-02 204240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97950" y="3874135"/>
            <a:ext cx="3110865" cy="249936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4-02 2042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700" y="3902710"/>
            <a:ext cx="3183255" cy="2548890"/>
          </a:xfrm>
          <a:prstGeom prst="rect">
            <a:avLst/>
          </a:prstGeom>
        </p:spPr>
      </p:pic>
      <p:pic>
        <p:nvPicPr>
          <p:cNvPr id="8" name="图片 7" descr="Screenshot 2026-04-02 2042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65" y="3962400"/>
            <a:ext cx="3103245" cy="2548890"/>
          </a:xfrm>
          <a:prstGeom prst="rect">
            <a:avLst/>
          </a:prstGeom>
        </p:spPr>
      </p:pic>
      <p:pic>
        <p:nvPicPr>
          <p:cNvPr id="9" name="图片 8" descr="Screenshot 2026-04-02 2042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0480" y="1275080"/>
            <a:ext cx="3152775" cy="2548890"/>
          </a:xfrm>
          <a:prstGeom prst="rect">
            <a:avLst/>
          </a:prstGeom>
        </p:spPr>
      </p:pic>
      <p:pic>
        <p:nvPicPr>
          <p:cNvPr id="10" name="图片 9" descr="Screenshot 2026-04-02 2042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525" y="3902710"/>
            <a:ext cx="3231515" cy="2668905"/>
          </a:xfrm>
          <a:prstGeom prst="rect">
            <a:avLst/>
          </a:prstGeom>
        </p:spPr>
      </p:pic>
      <p:pic>
        <p:nvPicPr>
          <p:cNvPr id="11" name="图片 10" descr="Screenshot 2026-04-02 20420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8700" y="1275080"/>
            <a:ext cx="3143885" cy="2548890"/>
          </a:xfrm>
          <a:prstGeom prst="rect">
            <a:avLst/>
          </a:prstGeom>
        </p:spPr>
      </p:pic>
      <p:pic>
        <p:nvPicPr>
          <p:cNvPr id="12" name="图片 11" descr="Screenshot 2026-04-02 2041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8495" y="1275080"/>
            <a:ext cx="3168015" cy="2548890"/>
          </a:xfrm>
          <a:prstGeom prst="rect">
            <a:avLst/>
          </a:prstGeom>
        </p:spPr>
      </p:pic>
      <p:pic>
        <p:nvPicPr>
          <p:cNvPr id="13" name="图片 12" descr="Screenshot 2026-04-02 2041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070" y="1317625"/>
            <a:ext cx="3230880" cy="25488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PS pion energy</a:t>
            </a:r>
            <a:endParaRPr lang="en-US" altLang="zh-CN"/>
          </a:p>
        </p:txBody>
      </p:sp>
      <p:pic>
        <p:nvPicPr>
          <p:cNvPr id="6" name="内容占位符 5" descr="Screenshot 2026-02-11 014322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65565" y="3726180"/>
            <a:ext cx="3158490" cy="244983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2-11 0143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965" y="3797300"/>
            <a:ext cx="3059430" cy="2378710"/>
          </a:xfrm>
          <a:prstGeom prst="rect">
            <a:avLst/>
          </a:prstGeom>
        </p:spPr>
      </p:pic>
      <p:pic>
        <p:nvPicPr>
          <p:cNvPr id="8" name="图片 7" descr="Screenshot 2026-02-11 0143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630" y="3796665"/>
            <a:ext cx="3127375" cy="2378710"/>
          </a:xfrm>
          <a:prstGeom prst="rect">
            <a:avLst/>
          </a:prstGeom>
        </p:spPr>
      </p:pic>
      <p:pic>
        <p:nvPicPr>
          <p:cNvPr id="9" name="图片 8" descr="Screenshot 2026-02-11 0142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3345" y="1170305"/>
            <a:ext cx="3140710" cy="2378710"/>
          </a:xfrm>
          <a:prstGeom prst="rect">
            <a:avLst/>
          </a:prstGeom>
        </p:spPr>
      </p:pic>
      <p:pic>
        <p:nvPicPr>
          <p:cNvPr id="10" name="图片 9" descr="Screenshot 2026-02-11 0142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2630" y="1134745"/>
            <a:ext cx="2994025" cy="2378710"/>
          </a:xfrm>
          <a:prstGeom prst="rect">
            <a:avLst/>
          </a:prstGeom>
        </p:spPr>
      </p:pic>
      <p:pic>
        <p:nvPicPr>
          <p:cNvPr id="11" name="图片 10" descr="Screenshot 2026-02-11 0142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965" y="1155065"/>
            <a:ext cx="3061970" cy="23787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90" y="3641090"/>
            <a:ext cx="3198495" cy="25349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90" y="1069975"/>
            <a:ext cx="3282315" cy="24796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PS pion hitno</a:t>
            </a:r>
            <a:endParaRPr lang="en-US" altLang="zh-CN"/>
          </a:p>
        </p:txBody>
      </p:sp>
      <p:pic>
        <p:nvPicPr>
          <p:cNvPr id="6" name="内容占位符 5" descr="Screenshot 2026-02-11 014732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31275" y="3702050"/>
            <a:ext cx="3132455" cy="246507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2-11 0147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440" y="3652520"/>
            <a:ext cx="3253740" cy="2515235"/>
          </a:xfrm>
          <a:prstGeom prst="rect">
            <a:avLst/>
          </a:prstGeom>
        </p:spPr>
      </p:pic>
      <p:pic>
        <p:nvPicPr>
          <p:cNvPr id="8" name="图片 7" descr="Screenshot 2026-02-11 0147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0" y="3652520"/>
            <a:ext cx="3180715" cy="2514600"/>
          </a:xfrm>
          <a:prstGeom prst="rect">
            <a:avLst/>
          </a:prstGeom>
        </p:spPr>
      </p:pic>
      <p:pic>
        <p:nvPicPr>
          <p:cNvPr id="9" name="图片 8" descr="Screenshot 2026-02-11 0147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5" y="3652520"/>
            <a:ext cx="3171190" cy="2515235"/>
          </a:xfrm>
          <a:prstGeom prst="rect">
            <a:avLst/>
          </a:prstGeom>
        </p:spPr>
      </p:pic>
      <p:pic>
        <p:nvPicPr>
          <p:cNvPr id="13" name="图片 12" descr="Screenshot 2026-02-11 0145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1275" y="1186815"/>
            <a:ext cx="3242310" cy="2515235"/>
          </a:xfrm>
          <a:prstGeom prst="rect">
            <a:avLst/>
          </a:prstGeom>
        </p:spPr>
      </p:pic>
      <p:pic>
        <p:nvPicPr>
          <p:cNvPr id="14" name="图片 13" descr="Screenshot 2026-02-11 0145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4875" y="1186815"/>
            <a:ext cx="3218815" cy="2515235"/>
          </a:xfrm>
          <a:prstGeom prst="rect">
            <a:avLst/>
          </a:prstGeom>
        </p:spPr>
      </p:pic>
      <p:pic>
        <p:nvPicPr>
          <p:cNvPr id="15" name="图片 14" descr="Screenshot 2026-02-11 0145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6260" y="1203325"/>
            <a:ext cx="3275330" cy="2514600"/>
          </a:xfrm>
          <a:prstGeom prst="rect">
            <a:avLst/>
          </a:prstGeom>
        </p:spPr>
      </p:pic>
      <p:pic>
        <p:nvPicPr>
          <p:cNvPr id="16" name="图片 15" descr="Screenshot 2026-02-11 01450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175" y="1202690"/>
            <a:ext cx="3317875" cy="251523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51240" y="3854450"/>
            <a:ext cx="3107690" cy="24199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p>
            <a:r>
              <a:rPr lang="en-US" altLang="zh-CN"/>
              <a:t>PS pion profile</a:t>
            </a:r>
            <a:endParaRPr lang="en-US" altLang="zh-CN"/>
          </a:p>
        </p:txBody>
      </p:sp>
      <p:pic>
        <p:nvPicPr>
          <p:cNvPr id="6" name="内容占位符 5" descr="Screenshot 2026-04-02 203452"/>
          <p:cNvPicPr>
            <a:picLocks noChangeAspect="1"/>
          </p:cNvPicPr>
          <p:nvPr>
            <p:ph idx="1"/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53125" y="3815715"/>
            <a:ext cx="2969260" cy="245872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4-02 2034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830" y="3879850"/>
            <a:ext cx="3007995" cy="2433955"/>
          </a:xfrm>
          <a:prstGeom prst="rect">
            <a:avLst/>
          </a:prstGeom>
        </p:spPr>
      </p:pic>
      <p:pic>
        <p:nvPicPr>
          <p:cNvPr id="8" name="图片 7" descr="Screenshot 2026-04-02 2034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115" y="3879850"/>
            <a:ext cx="3009265" cy="2433955"/>
          </a:xfrm>
          <a:prstGeom prst="rect">
            <a:avLst/>
          </a:prstGeom>
        </p:spPr>
      </p:pic>
      <p:pic>
        <p:nvPicPr>
          <p:cNvPr id="9" name="图片 8" descr="Screenshot 2026-04-02 2034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1354455"/>
            <a:ext cx="3072130" cy="2433955"/>
          </a:xfrm>
          <a:prstGeom prst="rect">
            <a:avLst/>
          </a:prstGeom>
        </p:spPr>
      </p:pic>
      <p:pic>
        <p:nvPicPr>
          <p:cNvPr id="11" name="图片 10" descr="Screenshot 2026-04-02 2034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4700" y="1354455"/>
            <a:ext cx="3067685" cy="2433955"/>
          </a:xfrm>
          <a:prstGeom prst="rect">
            <a:avLst/>
          </a:prstGeom>
        </p:spPr>
      </p:pic>
      <p:pic>
        <p:nvPicPr>
          <p:cNvPr id="12" name="图片 11" descr="Screenshot 2026-04-02 20340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0225" y="1354455"/>
            <a:ext cx="3023235" cy="2433955"/>
          </a:xfrm>
          <a:prstGeom prst="rect">
            <a:avLst/>
          </a:prstGeom>
        </p:spPr>
      </p:pic>
      <p:pic>
        <p:nvPicPr>
          <p:cNvPr id="13" name="图片 12" descr="Screenshot 2026-04-02 20335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120" y="1354455"/>
            <a:ext cx="3099435" cy="243395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PS pion RMS</a:t>
            </a:r>
            <a:endParaRPr lang="en-US" altLang="zh-CN"/>
          </a:p>
        </p:txBody>
      </p:sp>
      <p:pic>
        <p:nvPicPr>
          <p:cNvPr id="6" name="内容占位符 5" descr="Screenshot 2026-04-02 203822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748395" y="3847465"/>
            <a:ext cx="3142615" cy="23583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4-02 2038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485" y="3828415"/>
            <a:ext cx="3188335" cy="2421255"/>
          </a:xfrm>
          <a:prstGeom prst="rect">
            <a:avLst/>
          </a:prstGeom>
        </p:spPr>
      </p:pic>
      <p:pic>
        <p:nvPicPr>
          <p:cNvPr id="8" name="图片 7" descr="Screenshot 2026-04-02 2038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135" y="3784600"/>
            <a:ext cx="3231515" cy="2421255"/>
          </a:xfrm>
          <a:prstGeom prst="rect">
            <a:avLst/>
          </a:prstGeom>
        </p:spPr>
      </p:pic>
      <p:pic>
        <p:nvPicPr>
          <p:cNvPr id="9" name="图片 8" descr="Screenshot 2026-04-02 2038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45" y="3784600"/>
            <a:ext cx="3209925" cy="2421255"/>
          </a:xfrm>
          <a:prstGeom prst="rect">
            <a:avLst/>
          </a:prstGeom>
        </p:spPr>
      </p:pic>
      <p:pic>
        <p:nvPicPr>
          <p:cNvPr id="10" name="图片 9" descr="Screenshot 2026-04-02 2037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8070" y="1310640"/>
            <a:ext cx="3196590" cy="2421255"/>
          </a:xfrm>
          <a:prstGeom prst="rect">
            <a:avLst/>
          </a:prstGeom>
        </p:spPr>
      </p:pic>
      <p:pic>
        <p:nvPicPr>
          <p:cNvPr id="11" name="图片 10" descr="Screenshot 2026-04-02 2037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2640" y="1310640"/>
            <a:ext cx="3218815" cy="2421255"/>
          </a:xfrm>
          <a:prstGeom prst="rect">
            <a:avLst/>
          </a:prstGeom>
        </p:spPr>
      </p:pic>
      <p:pic>
        <p:nvPicPr>
          <p:cNvPr id="12" name="图片 11" descr="Screenshot 2026-04-02 2037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1480" y="1310640"/>
            <a:ext cx="3265805" cy="2421255"/>
          </a:xfrm>
          <a:prstGeom prst="rect">
            <a:avLst/>
          </a:prstGeom>
        </p:spPr>
      </p:pic>
      <p:pic>
        <p:nvPicPr>
          <p:cNvPr id="13" name="图片 12" descr="Screenshot 2026-04-02 2037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255" y="1310640"/>
            <a:ext cx="3218815" cy="24212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Abnormal channels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0295" y="2170430"/>
            <a:ext cx="2121535" cy="2112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" y="4283075"/>
            <a:ext cx="2077085" cy="20999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3765" y="2208530"/>
            <a:ext cx="1993900" cy="20986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3765" y="4307205"/>
            <a:ext cx="1993900" cy="20269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0720" y="2632710"/>
            <a:ext cx="3489960" cy="332232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86560" y="1755775"/>
            <a:ext cx="2672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pedestal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7214870" y="1795780"/>
            <a:ext cx="2672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highgain lowgian ratio</a:t>
            </a:r>
            <a:endParaRPr lang="en-US" altLang="zh-C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sym typeface="+mn-ea"/>
              </a:rPr>
              <a:t>Abnormal channels</a:t>
            </a:r>
            <a:endParaRPr lang="zh-CN" altLang="en-US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8330" y="2269490"/>
            <a:ext cx="2788285" cy="295148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内容占位符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876675" y="2533650"/>
            <a:ext cx="3562350" cy="26612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49870" y="2533650"/>
            <a:ext cx="3529330" cy="25723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25290" y="3192145"/>
            <a:ext cx="1706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Run1-19/(7-9)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8416290" y="3138805"/>
            <a:ext cx="15525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Run20-27</a:t>
            </a:r>
            <a:endParaRPr lang="en-US" altLang="zh-C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Abnormal channels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9930" y="4031615"/>
            <a:ext cx="3086735" cy="2155190"/>
          </a:xfrm>
          <a:prstGeom prst="rect">
            <a:avLst/>
          </a:prstGeom>
        </p:spPr>
      </p:pic>
      <p:pic>
        <p:nvPicPr>
          <p:cNvPr id="4" name="图片 3" descr="2a6ed74441e6c6a0d187d8e348194b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15" y="1780540"/>
            <a:ext cx="3041650" cy="2218690"/>
          </a:xfrm>
          <a:prstGeom prst="rect">
            <a:avLst/>
          </a:prstGeom>
        </p:spPr>
      </p:pic>
      <p:pic>
        <p:nvPicPr>
          <p:cNvPr id="5" name="图片 4" descr="7553cabb925ffa9036a51a3279d83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650" y="1780540"/>
            <a:ext cx="3069590" cy="2180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992245" y="4031615"/>
            <a:ext cx="3070225" cy="2187575"/>
          </a:xfrm>
          <a:prstGeom prst="rect">
            <a:avLst/>
          </a:prstGeom>
        </p:spPr>
      </p:pic>
      <p:pic>
        <p:nvPicPr>
          <p:cNvPr id="3" name="内容占位符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624445" y="1781175"/>
            <a:ext cx="2952750" cy="21799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631430" y="4031615"/>
            <a:ext cx="2945765" cy="21551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sym typeface="+mn-ea"/>
              </a:rPr>
              <a:t>Lowgian non-linearity</a:t>
            </a:r>
            <a:endParaRPr lang="en-US" altLang="zh-CN"/>
          </a:p>
        </p:txBody>
      </p:sp>
      <p:pic>
        <p:nvPicPr>
          <p:cNvPr id="6" name="内容占位符 5" descr="Screenshot 2025-09-23 145908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82015" y="1310640"/>
            <a:ext cx="3390265" cy="252476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5-09-23 1500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445" y="3874770"/>
            <a:ext cx="3390265" cy="2524760"/>
          </a:xfrm>
          <a:prstGeom prst="rect">
            <a:avLst/>
          </a:prstGeom>
        </p:spPr>
      </p:pic>
      <p:pic>
        <p:nvPicPr>
          <p:cNvPr id="8" name="图片 7" descr="Screenshot 2025-09-23 1500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180" y="3874770"/>
            <a:ext cx="3390265" cy="2524760"/>
          </a:xfrm>
          <a:prstGeom prst="rect">
            <a:avLst/>
          </a:prstGeom>
        </p:spPr>
      </p:pic>
      <p:pic>
        <p:nvPicPr>
          <p:cNvPr id="9" name="图片 8" descr="Screenshot 2025-09-23 1500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915" y="3874770"/>
            <a:ext cx="3390265" cy="2524760"/>
          </a:xfrm>
          <a:prstGeom prst="rect">
            <a:avLst/>
          </a:prstGeom>
        </p:spPr>
      </p:pic>
      <p:pic>
        <p:nvPicPr>
          <p:cNvPr id="10" name="图片 9" descr="Screenshot 2025-09-23 1500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545" y="1350010"/>
            <a:ext cx="3390265" cy="2524760"/>
          </a:xfrm>
          <a:prstGeom prst="rect">
            <a:avLst/>
          </a:prstGeom>
        </p:spPr>
      </p:pic>
      <p:pic>
        <p:nvPicPr>
          <p:cNvPr id="11" name="图片 10" descr="Screenshot 2025-09-23 15000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2280" y="1350010"/>
            <a:ext cx="3390265" cy="2524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38275" y="1026160"/>
            <a:ext cx="5720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without lowgain non-linearity in digitization</a:t>
            </a:r>
            <a:endParaRPr lang="en-US" altLang="zh-C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Max energy in one layer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68350" y="995680"/>
            <a:ext cx="2843530" cy="26714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5-09-23 1506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240" y="3667125"/>
            <a:ext cx="2962275" cy="2820670"/>
          </a:xfrm>
          <a:prstGeom prst="rect">
            <a:avLst/>
          </a:prstGeom>
        </p:spPr>
      </p:pic>
      <p:pic>
        <p:nvPicPr>
          <p:cNvPr id="8" name="图片 7" descr="Screenshot 2025-09-23 1506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780" y="3681730"/>
            <a:ext cx="3002915" cy="2814320"/>
          </a:xfrm>
          <a:prstGeom prst="rect">
            <a:avLst/>
          </a:prstGeom>
        </p:spPr>
      </p:pic>
      <p:pic>
        <p:nvPicPr>
          <p:cNvPr id="9" name="图片 8" descr="Screenshot 2025-09-23 1505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65" y="3707765"/>
            <a:ext cx="2888615" cy="2764790"/>
          </a:xfrm>
          <a:prstGeom prst="rect">
            <a:avLst/>
          </a:prstGeom>
        </p:spPr>
      </p:pic>
      <p:pic>
        <p:nvPicPr>
          <p:cNvPr id="10" name="图片 9" descr="Screenshot 2025-09-23 1505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0460" y="949325"/>
            <a:ext cx="2837180" cy="2764790"/>
          </a:xfrm>
          <a:prstGeom prst="rect">
            <a:avLst/>
          </a:prstGeom>
        </p:spPr>
      </p:pic>
      <p:pic>
        <p:nvPicPr>
          <p:cNvPr id="11" name="图片 10" descr="Screenshot 2025-09-23 1505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2805" y="949325"/>
            <a:ext cx="2842260" cy="2764790"/>
          </a:xfrm>
          <a:prstGeom prst="rect">
            <a:avLst/>
          </a:prstGeom>
        </p:spPr>
      </p:pic>
      <p:graphicFrame>
        <p:nvGraphicFramePr>
          <p:cNvPr id="14" name="对象 1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9" imgW="114300" imgH="215900" progId="Equation.KSEE3">
                  <p:embed/>
                </p:oleObj>
              </mc:Choice>
              <mc:Fallback>
                <p:oleObj name="" r:id="rId9" imgW="1143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11" imgW="114300" imgH="215900" progId="Equation.KSEE3">
                  <p:embed/>
                </p:oleObj>
              </mc:Choice>
              <mc:Fallback>
                <p:oleObj name="" r:id="rId11" imgW="114300" imgH="2159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1805" y="3260090"/>
            <a:ext cx="2383790" cy="22523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80820" y="6372225"/>
            <a:ext cx="1736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energy [MeV]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036810" y="5512435"/>
            <a:ext cx="1410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ADC</a:t>
            </a:r>
            <a:endParaRPr lang="en-US" altLang="zh-CN">
              <a:highlight>
                <a:srgbClr val="FFFF00"/>
              </a:highlight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3"/>
          <a:srcRect l="57660" b="-1887"/>
          <a:stretch>
            <a:fillRect/>
          </a:stretch>
        </p:blipFill>
        <p:spPr>
          <a:xfrm>
            <a:off x="9838690" y="1974850"/>
            <a:ext cx="1250950" cy="9912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Data driven correction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p>
            <a:r>
              <a:rPr lang="en-US" altLang="zh-CN"/>
              <a:t>One layer use the same parameters</a:t>
            </a:r>
            <a:endParaRPr lang="en-US" altLang="zh-CN"/>
          </a:p>
          <a:p>
            <a:r>
              <a:rPr lang="en-US" altLang="zh-CN"/>
              <a:t>The fit result alone is not satisfactory</a:t>
            </a:r>
            <a:endParaRPr lang="en-US" altLang="zh-CN"/>
          </a:p>
          <a:p>
            <a:r>
              <a:rPr lang="en-US" altLang="zh-CN"/>
              <a:t>The parameters were adjusted manually</a:t>
            </a:r>
            <a:endParaRPr lang="en-US" altLang="zh-CN"/>
          </a:p>
          <a:p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095" y="2510790"/>
            <a:ext cx="4103370" cy="41078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360" y="2936875"/>
            <a:ext cx="3697605" cy="36817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8330" y="3526790"/>
            <a:ext cx="1256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40GeV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5981065" y="3526790"/>
            <a:ext cx="1256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100GeV</a:t>
            </a:r>
            <a:endParaRPr lang="en-US" altLang="zh-C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68055" y="4026535"/>
            <a:ext cx="3161665" cy="23418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p>
            <a:r>
              <a:rPr lang="en-US" altLang="zh-CN">
                <a:sym typeface="+mn-ea"/>
              </a:rPr>
              <a:t>SPS electron </a:t>
            </a:r>
            <a:r>
              <a:rPr lang="en-US" altLang="zh-CN">
                <a:sym typeface="+mn-ea"/>
              </a:rPr>
              <a:t>energy</a:t>
            </a:r>
            <a:endParaRPr lang="en-US" altLang="zh-CN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4" name="图片 13" descr="Screenshot 2026-02-11 2021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440" y="4026535"/>
            <a:ext cx="3169285" cy="2299970"/>
          </a:xfrm>
          <a:prstGeom prst="rect">
            <a:avLst/>
          </a:prstGeom>
        </p:spPr>
      </p:pic>
      <p:pic>
        <p:nvPicPr>
          <p:cNvPr id="15" name="图片 14" descr="Screenshot 2026-02-11 2020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650" y="3983990"/>
            <a:ext cx="3147060" cy="2299970"/>
          </a:xfrm>
          <a:prstGeom prst="rect">
            <a:avLst/>
          </a:prstGeom>
        </p:spPr>
      </p:pic>
      <p:pic>
        <p:nvPicPr>
          <p:cNvPr id="16" name="图片 15" descr="Screenshot 2026-02-11 2020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80" y="4026535"/>
            <a:ext cx="3101340" cy="2299970"/>
          </a:xfrm>
          <a:prstGeom prst="rect">
            <a:avLst/>
          </a:prstGeom>
        </p:spPr>
      </p:pic>
      <p:pic>
        <p:nvPicPr>
          <p:cNvPr id="17" name="图片 16" descr="Screenshot 2026-02-11 2020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8055" y="1410970"/>
            <a:ext cx="3119755" cy="2384425"/>
          </a:xfrm>
          <a:prstGeom prst="rect">
            <a:avLst/>
          </a:prstGeom>
        </p:spPr>
      </p:pic>
      <p:pic>
        <p:nvPicPr>
          <p:cNvPr id="18" name="图片 17" descr="Screenshot 2026-02-11 2020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6440" y="1410335"/>
            <a:ext cx="2962910" cy="2299970"/>
          </a:xfrm>
          <a:prstGeom prst="rect">
            <a:avLst/>
          </a:prstGeom>
        </p:spPr>
      </p:pic>
      <p:pic>
        <p:nvPicPr>
          <p:cNvPr id="19" name="图片 18" descr="Screenshot 2026-02-11 2020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1650" y="1410335"/>
            <a:ext cx="2961005" cy="2299970"/>
          </a:xfrm>
          <a:prstGeom prst="rect">
            <a:avLst/>
          </a:prstGeom>
        </p:spPr>
      </p:pic>
      <p:pic>
        <p:nvPicPr>
          <p:cNvPr id="20" name="图片 19" descr="Screenshot 2026-02-11 2020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460" y="1410335"/>
            <a:ext cx="3011805" cy="22999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commondata" val="eyJoZGlkIjoiODg0NzE5MjA4ZDZmZThhMWE4MmViMjc5ZjJkMzJlOGYifQ=="/>
  <p:tag name="resource_record_key" val="{&quot;13&quot;:[4364974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841</Words>
  <Application>WPS 演示</Application>
  <PresentationFormat>宽屏</PresentationFormat>
  <Paragraphs>180</Paragraphs>
  <Slides>27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Equation.KSEE3</vt:lpstr>
      <vt:lpstr>Equation.KSEE3</vt:lpstr>
      <vt:lpstr>Data-driven correction of electronic non-linearity</vt:lpstr>
      <vt:lpstr>Trigger Dead Time </vt:lpstr>
      <vt:lpstr>Abnormal channels</vt:lpstr>
      <vt:lpstr>Abnormal channels</vt:lpstr>
      <vt:lpstr>Abnormal channels</vt:lpstr>
      <vt:lpstr>Lowgian non-linearity</vt:lpstr>
      <vt:lpstr>Max energy in one layer</vt:lpstr>
      <vt:lpstr>Data driven correction</vt:lpstr>
      <vt:lpstr>SPS electron energy</vt:lpstr>
      <vt:lpstr>Energy linearity &amp; resolution</vt:lpstr>
      <vt:lpstr>PowerPoint 演示文稿</vt:lpstr>
      <vt:lpstr>SPS electron hitno</vt:lpstr>
      <vt:lpstr>SPS electron profile</vt:lpstr>
      <vt:lpstr>SPS electron RMS</vt:lpstr>
      <vt:lpstr>PS electron energy</vt:lpstr>
      <vt:lpstr>PS electron hitno</vt:lpstr>
      <vt:lpstr>PS electron profile</vt:lpstr>
      <vt:lpstr>PS electron RMS</vt:lpstr>
      <vt:lpstr>SPS pion energy</vt:lpstr>
      <vt:lpstr>Energy linearity &amp; resolution</vt:lpstr>
      <vt:lpstr>SPS pion hitno</vt:lpstr>
      <vt:lpstr>SPS pion profile</vt:lpstr>
      <vt:lpstr>SPS pion RMS</vt:lpstr>
      <vt:lpstr>PS pion energy</vt:lpstr>
      <vt:lpstr>PS pion hitno</vt:lpstr>
      <vt:lpstr>PS pion profile</vt:lpstr>
      <vt:lpstr>PS pion RMS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。。</cp:lastModifiedBy>
  <cp:revision>894</cp:revision>
  <dcterms:created xsi:type="dcterms:W3CDTF">2019-06-19T02:08:00Z</dcterms:created>
  <dcterms:modified xsi:type="dcterms:W3CDTF">2026-05-29T01:50:49Z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BBCFD37F71EB4174A370520B483E8676_11</vt:lpwstr>
  </property>
</Properties>
</file>