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84" r:id="rId4"/>
    <p:sldId id="285" r:id="rId5"/>
    <p:sldId id="277" r:id="rId6"/>
    <p:sldId id="294" r:id="rId7"/>
    <p:sldId id="296" r:id="rId8"/>
    <p:sldId id="297" r:id="rId9"/>
    <p:sldId id="298" r:id="rId10"/>
    <p:sldId id="300" r:id="rId11"/>
    <p:sldId id="304" r:id="rId12"/>
    <p:sldId id="305" r:id="rId13"/>
    <p:sldId id="307" r:id="rId14"/>
    <p:sldId id="306" r:id="rId15"/>
    <p:sldId id="308" r:id="rId16"/>
    <p:sldId id="316" r:id="rId17"/>
    <p:sldId id="311" r:id="rId18"/>
    <p:sldId id="312" r:id="rId19"/>
    <p:sldId id="313" r:id="rId20"/>
    <p:sldId id="314" r:id="rId21"/>
    <p:sldId id="315" r:id="rId22"/>
    <p:sldId id="28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A"/>
    <a:srgbClr val="E6F5FF"/>
    <a:srgbClr val="FFFFFF"/>
    <a:srgbClr val="985402"/>
    <a:srgbClr val="CA6F02"/>
    <a:srgbClr val="D1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7D650E9-AE92-44E7-8C56-1546D4F24E7E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rgbClr val="000000"/>
              </a:solidFill>
              <a:prstDash val="solid"/>
            </a:ln>
          </a:left>
          <a:right>
            <a:ln w="9525" cmpd="sng">
              <a:solidFill>
                <a:srgbClr val="000000"/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H>
          <a:insideV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000000">
              <a:lumMod val="10000"/>
              <a:lumOff val="90000"/>
            </a:srgbClr>
          </a:solidFill>
        </a:fill>
      </a:tcStyle>
    </a:band2H>
    <a:band1V>
      <a:tcStyle>
        <a:tcBdr>
          <a:left>
            <a:ln w="9525" cmpd="sng">
              <a:solidFill>
                <a:srgbClr val="000000"/>
              </a:solidFill>
              <a:prstDash val="solid"/>
            </a:ln>
          </a:left>
          <a:right>
            <a:ln w="9525" cmpd="sng">
              <a:solidFill>
                <a:srgbClr val="000000"/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H>
          <a:insideV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V>
        </a:tcBdr>
        <a:fill>
          <a:solidFill>
            <a:srgbClr val="000000">
              <a:lumMod val="10000"/>
              <a:lumOff val="90000"/>
            </a:srgbClr>
          </a:solidFill>
        </a:fill>
      </a:tcStyle>
    </a:band1V>
    <a:band2V>
      <a:tcStyle>
        <a:tcBdr>
          <a:left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left>
          <a:right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left>
          <a:right>
            <a:ln w="9525" cmpd="sng">
              <a:solidFill>
                <a:srgbClr val="000000"/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000000">
              <a:lumMod val="20000"/>
              <a:lumOff val="80000"/>
            </a:srgb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rgbClr val="000000"/>
              </a:solidFill>
              <a:prstDash val="solid"/>
            </a:ln>
          </a:left>
          <a:right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000000">
              <a:lumMod val="20000"/>
              <a:lumOff val="80000"/>
            </a:srgbClr>
          </a:solidFill>
        </a:fill>
      </a:tcStyle>
    </a:firstCol>
    <a:lastRow>
      <a:tcTxStyle b="on">
        <a:fontRef idx="none">
          <a:srgbClr val="000000"/>
        </a:fontRef>
      </a:tcTxStyle>
      <a:tcStyle>
        <a:tcBdr>
          <a:left>
            <a:ln w="9525" cmpd="sng">
              <a:solidFill>
                <a:srgbClr val="000000"/>
              </a:solidFill>
              <a:prstDash val="solid"/>
            </a:ln>
          </a:left>
          <a:right>
            <a:ln w="9525" cmpd="sng">
              <a:solidFill>
                <a:srgbClr val="000000"/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rgbClr val="000000"/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rgbClr val="000000"/>
        </a:fontRef>
      </a:tcTxStyle>
      <a:tcStyle>
        <a:tcBdr>
          <a:left>
            <a:ln w="9525" cmpd="sng">
              <a:solidFill>
                <a:srgbClr val="000000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rgbClr val="000000"/>
              </a:solidFill>
              <a:prstDash val="solid"/>
            </a:ln>
          </a:left>
          <a:right>
            <a:ln w="9525" cmpd="sng">
              <a:solidFill>
                <a:srgbClr val="000000"/>
              </a:solidFill>
              <a:prstDash val="solid"/>
            </a:ln>
          </a:right>
          <a:top>
            <a:ln w="9525" cmpd="sng">
              <a:solidFill>
                <a:srgbClr val="000000"/>
              </a:solidFill>
              <a:prstDash val="solid"/>
            </a:ln>
          </a:top>
          <a:bottom>
            <a:ln w="9525" cmpd="sng">
              <a:solidFill>
                <a:srgbClr val="000000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5" autoAdjust="0"/>
    <p:restoredTop sz="94680" autoAdjust="0"/>
  </p:normalViewPr>
  <p:slideViewPr>
    <p:cSldViewPr snapToGrid="0">
      <p:cViewPr varScale="1">
        <p:scale>
          <a:sx n="163" d="100"/>
          <a:sy n="163" d="100"/>
        </p:scale>
        <p:origin x="71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96E1-346F-477A-9CFD-97562368F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499FE-432E-4C91-A380-102EEE5AAE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-3175"/>
            <a:ext cx="12192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>
            <a:off x="332509" y="-3175"/>
            <a:ext cx="9232669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>
            <a:off x="122849" y="-3175"/>
            <a:ext cx="9232669" cy="6861175"/>
          </a:xfrm>
          <a:prstGeom prst="parallelogram">
            <a:avLst>
              <a:gd name="adj" fmla="val 105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444215" y="1426996"/>
            <a:ext cx="7196667" cy="1110758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单行标题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单击编辑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44216" y="2639029"/>
            <a:ext cx="7196667" cy="5265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单击编辑副标题</a:t>
            </a:r>
            <a:endParaRPr lang="zh-CN" altLang="en-US" dirty="0"/>
          </a:p>
        </p:txBody>
      </p:sp>
      <p:sp>
        <p:nvSpPr>
          <p:cNvPr id="72" name="任意多边形 71"/>
          <p:cNvSpPr/>
          <p:nvPr userDrawn="1"/>
        </p:nvSpPr>
        <p:spPr>
          <a:xfrm>
            <a:off x="0" y="1531610"/>
            <a:ext cx="1133862" cy="163392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73" name="任意多边形 72"/>
          <p:cNvSpPr/>
          <p:nvPr userDrawn="1"/>
        </p:nvSpPr>
        <p:spPr>
          <a:xfrm>
            <a:off x="0" y="1426996"/>
            <a:ext cx="997527" cy="163392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74" name="任意多边形 73"/>
          <p:cNvSpPr/>
          <p:nvPr userDrawn="1"/>
        </p:nvSpPr>
        <p:spPr>
          <a:xfrm>
            <a:off x="7414943" y="5505963"/>
            <a:ext cx="4777057" cy="1015861"/>
          </a:xfrm>
          <a:custGeom>
            <a:avLst/>
            <a:gdLst>
              <a:gd name="connsiteX0" fmla="*/ 93012 w 4777057"/>
              <a:gd name="connsiteY0" fmla="*/ 0 h 1015861"/>
              <a:gd name="connsiteX1" fmla="*/ 4777057 w 4777057"/>
              <a:gd name="connsiteY1" fmla="*/ 0 h 1015861"/>
              <a:gd name="connsiteX2" fmla="*/ 4777057 w 4777057"/>
              <a:gd name="connsiteY2" fmla="*/ 1015861 h 1015861"/>
              <a:gd name="connsiteX3" fmla="*/ 0 w 4777057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7057" h="1015861">
                <a:moveTo>
                  <a:pt x="93012" y="0"/>
                </a:moveTo>
                <a:lnTo>
                  <a:pt x="4777057" y="0"/>
                </a:lnTo>
                <a:lnTo>
                  <a:pt x="4777057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75" name="任意多边形 74"/>
          <p:cNvSpPr/>
          <p:nvPr userDrawn="1"/>
        </p:nvSpPr>
        <p:spPr>
          <a:xfrm>
            <a:off x="7621131" y="5393904"/>
            <a:ext cx="4570869" cy="1015861"/>
          </a:xfrm>
          <a:custGeom>
            <a:avLst/>
            <a:gdLst>
              <a:gd name="connsiteX0" fmla="*/ 93012 w 4570869"/>
              <a:gd name="connsiteY0" fmla="*/ 0 h 1015861"/>
              <a:gd name="connsiteX1" fmla="*/ 4570869 w 4570869"/>
              <a:gd name="connsiteY1" fmla="*/ 0 h 1015861"/>
              <a:gd name="connsiteX2" fmla="*/ 4570869 w 4570869"/>
              <a:gd name="connsiteY2" fmla="*/ 1015861 h 1015861"/>
              <a:gd name="connsiteX3" fmla="*/ 0 w 4570869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869" h="1015861">
                <a:moveTo>
                  <a:pt x="93012" y="0"/>
                </a:moveTo>
                <a:lnTo>
                  <a:pt x="4570869" y="0"/>
                </a:lnTo>
                <a:lnTo>
                  <a:pt x="4570869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grpSp>
        <p:nvGrpSpPr>
          <p:cNvPr id="76" name="组合 75"/>
          <p:cNvGrpSpPr/>
          <p:nvPr userDrawn="1"/>
        </p:nvGrpSpPr>
        <p:grpSpPr>
          <a:xfrm>
            <a:off x="8369141" y="5633721"/>
            <a:ext cx="3326956" cy="561646"/>
            <a:chOff x="8729742" y="4570696"/>
            <a:chExt cx="2830517" cy="477836"/>
          </a:xfrm>
          <a:solidFill>
            <a:schemeClr val="bg2">
              <a:alpha val="50000"/>
            </a:schemeClr>
          </a:solidFill>
        </p:grpSpPr>
        <p:sp>
          <p:nvSpPr>
            <p:cNvPr id="77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3175"/>
            <a:ext cx="12192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 userDrawn="1"/>
        </p:nvSpPr>
        <p:spPr>
          <a:xfrm>
            <a:off x="0" y="-3175"/>
            <a:ext cx="8574578" cy="6861175"/>
          </a:xfrm>
          <a:custGeom>
            <a:avLst/>
            <a:gdLst>
              <a:gd name="connsiteX0" fmla="*/ 63979 w 8574578"/>
              <a:gd name="connsiteY0" fmla="*/ 0 h 6861175"/>
              <a:gd name="connsiteX1" fmla="*/ 8574578 w 8574578"/>
              <a:gd name="connsiteY1" fmla="*/ 0 h 6861175"/>
              <a:gd name="connsiteX2" fmla="*/ 7852508 w 8574578"/>
              <a:gd name="connsiteY2" fmla="*/ 6861175 h 6861175"/>
              <a:gd name="connsiteX3" fmla="*/ 0 w 8574578"/>
              <a:gd name="connsiteY3" fmla="*/ 6861175 h 6861175"/>
              <a:gd name="connsiteX4" fmla="*/ 0 w 8574578"/>
              <a:gd name="connsiteY4" fmla="*/ 60793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578" h="6861175">
                <a:moveTo>
                  <a:pt x="63979" y="0"/>
                </a:moveTo>
                <a:lnTo>
                  <a:pt x="8574578" y="0"/>
                </a:lnTo>
                <a:lnTo>
                  <a:pt x="7852508" y="6861175"/>
                </a:lnTo>
                <a:lnTo>
                  <a:pt x="0" y="6861175"/>
                </a:lnTo>
                <a:lnTo>
                  <a:pt x="0" y="6079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 userDrawn="1"/>
        </p:nvSpPr>
        <p:spPr>
          <a:xfrm>
            <a:off x="0" y="-3175"/>
            <a:ext cx="8363989" cy="6861175"/>
          </a:xfrm>
          <a:custGeom>
            <a:avLst/>
            <a:gdLst>
              <a:gd name="connsiteX0" fmla="*/ 0 w 8363989"/>
              <a:gd name="connsiteY0" fmla="*/ 0 h 6861175"/>
              <a:gd name="connsiteX1" fmla="*/ 8363989 w 8363989"/>
              <a:gd name="connsiteY1" fmla="*/ 0 h 6861175"/>
              <a:gd name="connsiteX2" fmla="*/ 7641919 w 8363989"/>
              <a:gd name="connsiteY2" fmla="*/ 6861175 h 6861175"/>
              <a:gd name="connsiteX3" fmla="*/ 0 w 8363989"/>
              <a:gd name="connsiteY3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989" h="6861175">
                <a:moveTo>
                  <a:pt x="0" y="0"/>
                </a:moveTo>
                <a:lnTo>
                  <a:pt x="8363989" y="0"/>
                </a:lnTo>
                <a:lnTo>
                  <a:pt x="7641919" y="6861175"/>
                </a:lnTo>
                <a:lnTo>
                  <a:pt x="0" y="686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914400" y="2066925"/>
            <a:ext cx="6688667" cy="1325563"/>
          </a:xfrm>
        </p:spPr>
        <p:txBody>
          <a:bodyPr>
            <a:normAutofit/>
          </a:bodyPr>
          <a:lstStyle>
            <a:lvl1pPr>
              <a:defRPr sz="8800" b="1"/>
            </a:lvl1pPr>
          </a:lstStyle>
          <a:p>
            <a:r>
              <a:rPr lang="zh-CN" altLang="en-US" dirty="0" smtClean="0"/>
              <a:t>结束语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47533"/>
            <a:ext cx="6688667" cy="142239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单击以编辑副标题</a:t>
            </a:r>
            <a:endParaRPr lang="zh-CN" altLang="en-US" dirty="0"/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9392920" y="6168231"/>
            <a:ext cx="2447720" cy="413216"/>
            <a:chOff x="8729742" y="4570696"/>
            <a:chExt cx="2830517" cy="477836"/>
          </a:xfrm>
          <a:solidFill>
            <a:schemeClr val="bg2">
              <a:alpha val="50000"/>
            </a:schemeClr>
          </a:solidFill>
        </p:grpSpPr>
        <p:sp>
          <p:nvSpPr>
            <p:cNvPr id="34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行左内容右文_2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502400" y="15240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502400" y="2082800"/>
            <a:ext cx="5080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内容占位符 9"/>
          <p:cNvSpPr>
            <a:spLocks noGrp="1"/>
          </p:cNvSpPr>
          <p:nvPr>
            <p:ph idx="16391" hasCustomPrompt="1"/>
            <p:custDataLst>
              <p:tags r:id="rId6"/>
            </p:custDataLst>
          </p:nvPr>
        </p:nvSpPr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502400" y="40386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6502400" y="4597400"/>
            <a:ext cx="5080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_4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4" hasCustomPrompt="1"/>
            <p:custDataLst>
              <p:tags r:id="rId3"/>
            </p:custDataLst>
          </p:nvPr>
        </p:nvSpPr>
        <p:spPr>
          <a:xfrm>
            <a:off x="6096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34290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37338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37338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9"/>
            </p:custDataLst>
          </p:nvPr>
        </p:nvSpPr>
        <p:spPr>
          <a:xfrm>
            <a:off x="62484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65532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5532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90678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372600" y="20828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372600" y="2641600"/>
            <a:ext cx="1905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736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4328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-3175"/>
            <a:ext cx="12192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>
            <a:off x="332509" y="-3175"/>
            <a:ext cx="9232669" cy="6861175"/>
          </a:xfrm>
          <a:prstGeom prst="parallelogram">
            <a:avLst>
              <a:gd name="adj" fmla="val 105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>
            <a:off x="121920" y="-3175"/>
            <a:ext cx="9232669" cy="6861175"/>
          </a:xfrm>
          <a:prstGeom prst="parallelogram">
            <a:avLst>
              <a:gd name="adj" fmla="val 105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 userDrawn="1"/>
        </p:nvSpPr>
        <p:spPr>
          <a:xfrm>
            <a:off x="0" y="1531610"/>
            <a:ext cx="1133862" cy="1633920"/>
          </a:xfrm>
          <a:custGeom>
            <a:avLst/>
            <a:gdLst>
              <a:gd name="connsiteX0" fmla="*/ 0 w 1133862"/>
              <a:gd name="connsiteY0" fmla="*/ 0 h 1633920"/>
              <a:gd name="connsiteX1" fmla="*/ 1133862 w 1133862"/>
              <a:gd name="connsiteY1" fmla="*/ 0 h 1633920"/>
              <a:gd name="connsiteX2" fmla="*/ 992802 w 1133862"/>
              <a:gd name="connsiteY2" fmla="*/ 1633920 h 1633920"/>
              <a:gd name="connsiteX3" fmla="*/ 0 w 1133862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62" h="1633920">
                <a:moveTo>
                  <a:pt x="0" y="0"/>
                </a:moveTo>
                <a:lnTo>
                  <a:pt x="1133862" y="0"/>
                </a:lnTo>
                <a:lnTo>
                  <a:pt x="992802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35" name="任意多边形 34"/>
          <p:cNvSpPr/>
          <p:nvPr userDrawn="1"/>
        </p:nvSpPr>
        <p:spPr>
          <a:xfrm>
            <a:off x="0" y="1426996"/>
            <a:ext cx="997527" cy="1633920"/>
          </a:xfrm>
          <a:custGeom>
            <a:avLst/>
            <a:gdLst>
              <a:gd name="connsiteX0" fmla="*/ 0 w 997527"/>
              <a:gd name="connsiteY0" fmla="*/ 0 h 1633920"/>
              <a:gd name="connsiteX1" fmla="*/ 997527 w 997527"/>
              <a:gd name="connsiteY1" fmla="*/ 0 h 1633920"/>
              <a:gd name="connsiteX2" fmla="*/ 856467 w 997527"/>
              <a:gd name="connsiteY2" fmla="*/ 1633920 h 1633920"/>
              <a:gd name="connsiteX3" fmla="*/ 0 w 997527"/>
              <a:gd name="connsiteY3" fmla="*/ 1633920 h 16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527" h="1633920">
                <a:moveTo>
                  <a:pt x="0" y="0"/>
                </a:moveTo>
                <a:lnTo>
                  <a:pt x="997527" y="0"/>
                </a:lnTo>
                <a:lnTo>
                  <a:pt x="856467" y="1633920"/>
                </a:lnTo>
                <a:lnTo>
                  <a:pt x="0" y="16339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1" name="任意多边形 40"/>
          <p:cNvSpPr/>
          <p:nvPr userDrawn="1"/>
        </p:nvSpPr>
        <p:spPr>
          <a:xfrm>
            <a:off x="7414943" y="5505963"/>
            <a:ext cx="4777057" cy="1015861"/>
          </a:xfrm>
          <a:custGeom>
            <a:avLst/>
            <a:gdLst>
              <a:gd name="connsiteX0" fmla="*/ 93012 w 4777057"/>
              <a:gd name="connsiteY0" fmla="*/ 0 h 1015861"/>
              <a:gd name="connsiteX1" fmla="*/ 4777057 w 4777057"/>
              <a:gd name="connsiteY1" fmla="*/ 0 h 1015861"/>
              <a:gd name="connsiteX2" fmla="*/ 4777057 w 4777057"/>
              <a:gd name="connsiteY2" fmla="*/ 1015861 h 1015861"/>
              <a:gd name="connsiteX3" fmla="*/ 0 w 4777057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7057" h="1015861">
                <a:moveTo>
                  <a:pt x="93012" y="0"/>
                </a:moveTo>
                <a:lnTo>
                  <a:pt x="4777057" y="0"/>
                </a:lnTo>
                <a:lnTo>
                  <a:pt x="4777057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39" name="任意多边形 38"/>
          <p:cNvSpPr/>
          <p:nvPr userDrawn="1"/>
        </p:nvSpPr>
        <p:spPr>
          <a:xfrm>
            <a:off x="7621131" y="5393904"/>
            <a:ext cx="4570869" cy="1015861"/>
          </a:xfrm>
          <a:custGeom>
            <a:avLst/>
            <a:gdLst>
              <a:gd name="connsiteX0" fmla="*/ 93012 w 4570869"/>
              <a:gd name="connsiteY0" fmla="*/ 0 h 1015861"/>
              <a:gd name="connsiteX1" fmla="*/ 4570869 w 4570869"/>
              <a:gd name="connsiteY1" fmla="*/ 0 h 1015861"/>
              <a:gd name="connsiteX2" fmla="*/ 4570869 w 4570869"/>
              <a:gd name="connsiteY2" fmla="*/ 1015861 h 1015861"/>
              <a:gd name="connsiteX3" fmla="*/ 0 w 4570869"/>
              <a:gd name="connsiteY3" fmla="*/ 1015861 h 101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0869" h="1015861">
                <a:moveTo>
                  <a:pt x="93012" y="0"/>
                </a:moveTo>
                <a:lnTo>
                  <a:pt x="4570869" y="0"/>
                </a:lnTo>
                <a:lnTo>
                  <a:pt x="4570869" y="1015861"/>
                </a:lnTo>
                <a:lnTo>
                  <a:pt x="0" y="1015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426995"/>
            <a:ext cx="7196667" cy="1738535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多行标题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65530"/>
            <a:ext cx="7196667" cy="9577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单击以编辑副标题</a:t>
            </a:r>
            <a:endParaRPr lang="zh-CN" altLang="en-US" dirty="0"/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8369141" y="5633721"/>
            <a:ext cx="3326956" cy="561646"/>
            <a:chOff x="8729742" y="4570696"/>
            <a:chExt cx="2830517" cy="477836"/>
          </a:xfrm>
          <a:solidFill>
            <a:schemeClr val="bg2">
              <a:alpha val="50000"/>
            </a:schemeClr>
          </a:solidFill>
        </p:grpSpPr>
        <p:sp>
          <p:nvSpPr>
            <p:cNvPr id="36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0"/>
            <a:ext cx="12192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65111" t="-46" r="65111" b="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 userDrawn="1"/>
        </p:nvSpPr>
        <p:spPr>
          <a:xfrm>
            <a:off x="3515360" y="-7017"/>
            <a:ext cx="8546252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 userDrawn="1"/>
        </p:nvSpPr>
        <p:spPr>
          <a:xfrm>
            <a:off x="3679375" y="-7017"/>
            <a:ext cx="8546252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 userDrawn="1"/>
        </p:nvSpPr>
        <p:spPr>
          <a:xfrm>
            <a:off x="11350755" y="6058959"/>
            <a:ext cx="874872" cy="662516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76" name="任意多边形 75"/>
          <p:cNvSpPr/>
          <p:nvPr userDrawn="1"/>
        </p:nvSpPr>
        <p:spPr>
          <a:xfrm>
            <a:off x="11463205" y="6010275"/>
            <a:ext cx="762423" cy="662516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72" name="任意多边形 71"/>
          <p:cNvSpPr/>
          <p:nvPr userDrawn="1"/>
        </p:nvSpPr>
        <p:spPr>
          <a:xfrm>
            <a:off x="0" y="1479303"/>
            <a:ext cx="3351345" cy="1040377"/>
          </a:xfrm>
          <a:custGeom>
            <a:avLst/>
            <a:gdLst>
              <a:gd name="connsiteX0" fmla="*/ 0 w 1724201"/>
              <a:gd name="connsiteY0" fmla="*/ 0 h 1253737"/>
              <a:gd name="connsiteX1" fmla="*/ 1724201 w 1724201"/>
              <a:gd name="connsiteY1" fmla="*/ 0 h 1253737"/>
              <a:gd name="connsiteX2" fmla="*/ 1609409 w 1724201"/>
              <a:gd name="connsiteY2" fmla="*/ 1253737 h 1253737"/>
              <a:gd name="connsiteX3" fmla="*/ 0 w 1724201"/>
              <a:gd name="connsiteY3" fmla="*/ 1253737 h 12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201" h="1253737">
                <a:moveTo>
                  <a:pt x="0" y="0"/>
                </a:moveTo>
                <a:lnTo>
                  <a:pt x="1724201" y="0"/>
                </a:lnTo>
                <a:lnTo>
                  <a:pt x="1609409" y="1253737"/>
                </a:lnTo>
                <a:lnTo>
                  <a:pt x="0" y="12537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6" name="任意多边形 45"/>
          <p:cNvSpPr/>
          <p:nvPr userDrawn="1"/>
        </p:nvSpPr>
        <p:spPr>
          <a:xfrm>
            <a:off x="0" y="1376196"/>
            <a:ext cx="3112008" cy="1050059"/>
          </a:xfrm>
          <a:custGeom>
            <a:avLst/>
            <a:gdLst>
              <a:gd name="connsiteX0" fmla="*/ 0 w 1523014"/>
              <a:gd name="connsiteY0" fmla="*/ 0 h 1265404"/>
              <a:gd name="connsiteX1" fmla="*/ 1523014 w 1523014"/>
              <a:gd name="connsiteY1" fmla="*/ 0 h 1265404"/>
              <a:gd name="connsiteX2" fmla="*/ 1407154 w 1523014"/>
              <a:gd name="connsiteY2" fmla="*/ 1265404 h 1265404"/>
              <a:gd name="connsiteX3" fmla="*/ 0 w 1523014"/>
              <a:gd name="connsiteY3" fmla="*/ 1265404 h 126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14" h="1265404">
                <a:moveTo>
                  <a:pt x="0" y="0"/>
                </a:moveTo>
                <a:lnTo>
                  <a:pt x="1523014" y="0"/>
                </a:lnTo>
                <a:lnTo>
                  <a:pt x="1407154" y="1265404"/>
                </a:lnTo>
                <a:lnTo>
                  <a:pt x="0" y="126540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1" name="标题 1"/>
          <p:cNvSpPr>
            <a:spLocks noGrp="1"/>
          </p:cNvSpPr>
          <p:nvPr>
            <p:ph type="title" hasCustomPrompt="1"/>
          </p:nvPr>
        </p:nvSpPr>
        <p:spPr>
          <a:xfrm>
            <a:off x="1" y="1376196"/>
            <a:ext cx="2861352" cy="1050059"/>
          </a:xfrm>
        </p:spPr>
        <p:txBody>
          <a:bodyPr anchor="ctr">
            <a:normAutofit/>
          </a:bodyPr>
          <a:lstStyle>
            <a:lvl1pPr algn="r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 hasCustomPrompt="1"/>
          </p:nvPr>
        </p:nvSpPr>
        <p:spPr>
          <a:xfrm>
            <a:off x="4745168" y="1487414"/>
            <a:ext cx="6605587" cy="4343400"/>
          </a:xfrm>
        </p:spPr>
        <p:txBody>
          <a:bodyPr>
            <a:normAutofit/>
          </a:bodyPr>
          <a:lstStyle>
            <a:lvl1pPr marL="571500" indent="-571500">
              <a:lnSpc>
                <a:spcPct val="12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4000"/>
            </a:lvl1pPr>
            <a:lvl2pPr>
              <a:defRPr sz="3200"/>
            </a:lvl2pPr>
          </a:lstStyle>
          <a:p>
            <a:pPr lvl="0"/>
            <a:r>
              <a:rPr lang="zh-CN" altLang="en-US" dirty="0" smtClean="0"/>
              <a:t>编辑母版文本样式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-多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-3177"/>
            <a:ext cx="12192000" cy="686117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69930" r="699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 userDrawn="1"/>
        </p:nvSpPr>
        <p:spPr>
          <a:xfrm>
            <a:off x="2191895" y="-7017"/>
            <a:ext cx="9869717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 userDrawn="1"/>
        </p:nvSpPr>
        <p:spPr>
          <a:xfrm>
            <a:off x="2355910" y="-7017"/>
            <a:ext cx="9869717" cy="6865015"/>
          </a:xfrm>
          <a:custGeom>
            <a:avLst/>
            <a:gdLst>
              <a:gd name="connsiteX0" fmla="*/ 9869717 w 9869717"/>
              <a:gd name="connsiteY0" fmla="*/ 0 h 6865015"/>
              <a:gd name="connsiteX1" fmla="*/ 9869717 w 9869717"/>
              <a:gd name="connsiteY1" fmla="*/ 6865015 h 6865015"/>
              <a:gd name="connsiteX2" fmla="*/ 0 w 9869717"/>
              <a:gd name="connsiteY2" fmla="*/ 6865015 h 6865015"/>
              <a:gd name="connsiteX3" fmla="*/ 736287 w 9869717"/>
              <a:gd name="connsiteY3" fmla="*/ 3840 h 68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17" h="6865015">
                <a:moveTo>
                  <a:pt x="9869717" y="0"/>
                </a:moveTo>
                <a:lnTo>
                  <a:pt x="9869717" y="6865015"/>
                </a:lnTo>
                <a:lnTo>
                  <a:pt x="0" y="6865015"/>
                </a:lnTo>
                <a:lnTo>
                  <a:pt x="736287" y="38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 userDrawn="1"/>
        </p:nvSpPr>
        <p:spPr>
          <a:xfrm>
            <a:off x="11350755" y="6058959"/>
            <a:ext cx="874872" cy="662516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76" name="任意多边形 75"/>
          <p:cNvSpPr/>
          <p:nvPr userDrawn="1"/>
        </p:nvSpPr>
        <p:spPr>
          <a:xfrm>
            <a:off x="11463205" y="6010275"/>
            <a:ext cx="762423" cy="662516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72" name="任意多边形 71"/>
          <p:cNvSpPr/>
          <p:nvPr userDrawn="1"/>
        </p:nvSpPr>
        <p:spPr>
          <a:xfrm>
            <a:off x="0" y="1479303"/>
            <a:ext cx="1724201" cy="1253737"/>
          </a:xfrm>
          <a:custGeom>
            <a:avLst/>
            <a:gdLst>
              <a:gd name="connsiteX0" fmla="*/ 0 w 1724201"/>
              <a:gd name="connsiteY0" fmla="*/ 0 h 1253737"/>
              <a:gd name="connsiteX1" fmla="*/ 1724201 w 1724201"/>
              <a:gd name="connsiteY1" fmla="*/ 0 h 1253737"/>
              <a:gd name="connsiteX2" fmla="*/ 1609409 w 1724201"/>
              <a:gd name="connsiteY2" fmla="*/ 1253737 h 1253737"/>
              <a:gd name="connsiteX3" fmla="*/ 0 w 1724201"/>
              <a:gd name="connsiteY3" fmla="*/ 1253737 h 125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201" h="1253737">
                <a:moveTo>
                  <a:pt x="0" y="0"/>
                </a:moveTo>
                <a:lnTo>
                  <a:pt x="1724201" y="0"/>
                </a:lnTo>
                <a:lnTo>
                  <a:pt x="1609409" y="1253737"/>
                </a:lnTo>
                <a:lnTo>
                  <a:pt x="0" y="12537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6" name="任意多边形 45"/>
          <p:cNvSpPr/>
          <p:nvPr userDrawn="1"/>
        </p:nvSpPr>
        <p:spPr>
          <a:xfrm>
            <a:off x="0" y="1376196"/>
            <a:ext cx="1523014" cy="1265404"/>
          </a:xfrm>
          <a:custGeom>
            <a:avLst/>
            <a:gdLst>
              <a:gd name="connsiteX0" fmla="*/ 0 w 1523014"/>
              <a:gd name="connsiteY0" fmla="*/ 0 h 1265404"/>
              <a:gd name="connsiteX1" fmla="*/ 1523014 w 1523014"/>
              <a:gd name="connsiteY1" fmla="*/ 0 h 1265404"/>
              <a:gd name="connsiteX2" fmla="*/ 1407154 w 1523014"/>
              <a:gd name="connsiteY2" fmla="*/ 1265404 h 1265404"/>
              <a:gd name="connsiteX3" fmla="*/ 0 w 1523014"/>
              <a:gd name="connsiteY3" fmla="*/ 1265404 h 126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14" h="1265404">
                <a:moveTo>
                  <a:pt x="0" y="0"/>
                </a:moveTo>
                <a:lnTo>
                  <a:pt x="1523014" y="0"/>
                </a:lnTo>
                <a:lnTo>
                  <a:pt x="1407154" y="1265404"/>
                </a:lnTo>
                <a:lnTo>
                  <a:pt x="0" y="126540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</a:t>
            </a:r>
            <a:endParaRPr lang="zh-CN" altLang="en-US" dirty="0"/>
          </a:p>
        </p:txBody>
      </p:sp>
      <p:sp>
        <p:nvSpPr>
          <p:cNvPr id="41" name="标题 1"/>
          <p:cNvSpPr>
            <a:spLocks noGrp="1"/>
          </p:cNvSpPr>
          <p:nvPr>
            <p:ph type="title" hasCustomPrompt="1"/>
          </p:nvPr>
        </p:nvSpPr>
        <p:spPr>
          <a:xfrm>
            <a:off x="3426832" y="1206856"/>
            <a:ext cx="8281907" cy="1152806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zh-CN" altLang="en-US" dirty="0" smtClean="0"/>
              <a:t>小节标题</a:t>
            </a:r>
            <a:endParaRPr lang="zh-CN" altLang="en-US" dirty="0"/>
          </a:p>
        </p:txBody>
      </p:sp>
      <p:sp>
        <p:nvSpPr>
          <p:cNvPr id="4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426832" y="2386651"/>
            <a:ext cx="8281907" cy="5137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小节副标题</a:t>
            </a:r>
            <a:endParaRPr lang="zh-CN" altLang="en-US" dirty="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79303"/>
            <a:ext cx="1339403" cy="10497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1" y="6477000"/>
            <a:ext cx="10559881" cy="381000"/>
          </a:xfrm>
          <a:custGeom>
            <a:avLst/>
            <a:gdLst>
              <a:gd name="connsiteX0" fmla="*/ 0 w 10559881"/>
              <a:gd name="connsiteY0" fmla="*/ 0 h 381000"/>
              <a:gd name="connsiteX1" fmla="*/ 10559881 w 10559881"/>
              <a:gd name="connsiteY1" fmla="*/ 0 h 381000"/>
              <a:gd name="connsiteX2" fmla="*/ 10519784 w 10559881"/>
              <a:gd name="connsiteY2" fmla="*/ 381000 h 381000"/>
              <a:gd name="connsiteX3" fmla="*/ 0 w 10559881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881" h="381000">
                <a:moveTo>
                  <a:pt x="0" y="0"/>
                </a:moveTo>
                <a:lnTo>
                  <a:pt x="10559881" y="0"/>
                </a:lnTo>
                <a:lnTo>
                  <a:pt x="10519784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11350755" y="6058959"/>
            <a:ext cx="874872" cy="662516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8" name="任意多边形 7"/>
          <p:cNvSpPr/>
          <p:nvPr userDrawn="1"/>
        </p:nvSpPr>
        <p:spPr>
          <a:xfrm>
            <a:off x="11463205" y="6010275"/>
            <a:ext cx="762423" cy="662516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64459"/>
            <a:ext cx="10744200" cy="665816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599" y="1227667"/>
            <a:ext cx="10741155" cy="4698999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0" y="316846"/>
            <a:ext cx="366713" cy="613429"/>
          </a:xfrm>
          <a:custGeom>
            <a:avLst/>
            <a:gdLst>
              <a:gd name="connsiteX0" fmla="*/ 0 w 366713"/>
              <a:gd name="connsiteY0" fmla="*/ 0 h 613429"/>
              <a:gd name="connsiteX1" fmla="*/ 366713 w 366713"/>
              <a:gd name="connsiteY1" fmla="*/ 0 h 613429"/>
              <a:gd name="connsiteX2" fmla="*/ 315070 w 366713"/>
              <a:gd name="connsiteY2" fmla="*/ 613429 h 613429"/>
              <a:gd name="connsiteX3" fmla="*/ 0 w 366713"/>
              <a:gd name="connsiteY3" fmla="*/ 613429 h 61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13" h="613429">
                <a:moveTo>
                  <a:pt x="0" y="0"/>
                </a:moveTo>
                <a:lnTo>
                  <a:pt x="366713" y="0"/>
                </a:lnTo>
                <a:lnTo>
                  <a:pt x="315070" y="613429"/>
                </a:lnTo>
                <a:lnTo>
                  <a:pt x="0" y="6134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 userDrawn="1"/>
        </p:nvSpPr>
        <p:spPr>
          <a:xfrm>
            <a:off x="0" y="264459"/>
            <a:ext cx="271463" cy="613429"/>
          </a:xfrm>
          <a:custGeom>
            <a:avLst/>
            <a:gdLst>
              <a:gd name="connsiteX0" fmla="*/ 0 w 271463"/>
              <a:gd name="connsiteY0" fmla="*/ 0 h 613429"/>
              <a:gd name="connsiteX1" fmla="*/ 271463 w 271463"/>
              <a:gd name="connsiteY1" fmla="*/ 0 h 613429"/>
              <a:gd name="connsiteX2" fmla="*/ 219820 w 271463"/>
              <a:gd name="connsiteY2" fmla="*/ 613429 h 613429"/>
              <a:gd name="connsiteX3" fmla="*/ 0 w 271463"/>
              <a:gd name="connsiteY3" fmla="*/ 613429 h 61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463" h="613429">
                <a:moveTo>
                  <a:pt x="0" y="0"/>
                </a:moveTo>
                <a:lnTo>
                  <a:pt x="271463" y="0"/>
                </a:lnTo>
                <a:lnTo>
                  <a:pt x="219820" y="613429"/>
                </a:lnTo>
                <a:lnTo>
                  <a:pt x="0" y="6134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 userDrawn="1"/>
        </p:nvSpPr>
        <p:spPr>
          <a:xfrm>
            <a:off x="0" y="6336063"/>
            <a:ext cx="10388896" cy="521937"/>
          </a:xfrm>
          <a:custGeom>
            <a:avLst/>
            <a:gdLst>
              <a:gd name="connsiteX0" fmla="*/ 0 w 10388896"/>
              <a:gd name="connsiteY0" fmla="*/ 0 h 521937"/>
              <a:gd name="connsiteX1" fmla="*/ 10388896 w 10388896"/>
              <a:gd name="connsiteY1" fmla="*/ 0 h 521937"/>
              <a:gd name="connsiteX2" fmla="*/ 10333967 w 10388896"/>
              <a:gd name="connsiteY2" fmla="*/ 521937 h 521937"/>
              <a:gd name="connsiteX3" fmla="*/ 0 w 10388896"/>
              <a:gd name="connsiteY3" fmla="*/ 521937 h 5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896" h="521937">
                <a:moveTo>
                  <a:pt x="0" y="0"/>
                </a:moveTo>
                <a:lnTo>
                  <a:pt x="10388896" y="0"/>
                </a:lnTo>
                <a:lnTo>
                  <a:pt x="10333967" y="521937"/>
                </a:lnTo>
                <a:lnTo>
                  <a:pt x="0" y="5219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83356" y="6466052"/>
            <a:ext cx="1663478" cy="280823"/>
            <a:chOff x="8729742" y="4570696"/>
            <a:chExt cx="2830517" cy="477836"/>
          </a:xfrm>
          <a:solidFill>
            <a:schemeClr val="accent4"/>
          </a:solidFill>
        </p:grpSpPr>
        <p:sp>
          <p:nvSpPr>
            <p:cNvPr id="51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1" y="6477000"/>
            <a:ext cx="10559881" cy="381000"/>
          </a:xfrm>
          <a:custGeom>
            <a:avLst/>
            <a:gdLst>
              <a:gd name="connsiteX0" fmla="*/ 0 w 10559881"/>
              <a:gd name="connsiteY0" fmla="*/ 0 h 381000"/>
              <a:gd name="connsiteX1" fmla="*/ 10559881 w 10559881"/>
              <a:gd name="connsiteY1" fmla="*/ 0 h 381000"/>
              <a:gd name="connsiteX2" fmla="*/ 10519784 w 10559881"/>
              <a:gd name="connsiteY2" fmla="*/ 381000 h 381000"/>
              <a:gd name="connsiteX3" fmla="*/ 0 w 10559881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881" h="381000">
                <a:moveTo>
                  <a:pt x="0" y="0"/>
                </a:moveTo>
                <a:lnTo>
                  <a:pt x="10559881" y="0"/>
                </a:lnTo>
                <a:lnTo>
                  <a:pt x="10519784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11350755" y="6058959"/>
            <a:ext cx="874872" cy="662516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8" name="任意多边形 7"/>
          <p:cNvSpPr/>
          <p:nvPr userDrawn="1"/>
        </p:nvSpPr>
        <p:spPr>
          <a:xfrm>
            <a:off x="11463205" y="6010275"/>
            <a:ext cx="762423" cy="662516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599" y="635001"/>
            <a:ext cx="10741155" cy="5291666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/>
          </a:p>
        </p:txBody>
      </p:sp>
      <p:sp>
        <p:nvSpPr>
          <p:cNvPr id="22" name="任意多边形 21"/>
          <p:cNvSpPr/>
          <p:nvPr userDrawn="1"/>
        </p:nvSpPr>
        <p:spPr>
          <a:xfrm>
            <a:off x="0" y="6336063"/>
            <a:ext cx="10388896" cy="521937"/>
          </a:xfrm>
          <a:custGeom>
            <a:avLst/>
            <a:gdLst>
              <a:gd name="connsiteX0" fmla="*/ 0 w 10388896"/>
              <a:gd name="connsiteY0" fmla="*/ 0 h 521937"/>
              <a:gd name="connsiteX1" fmla="*/ 10388896 w 10388896"/>
              <a:gd name="connsiteY1" fmla="*/ 0 h 521937"/>
              <a:gd name="connsiteX2" fmla="*/ 10333967 w 10388896"/>
              <a:gd name="connsiteY2" fmla="*/ 521937 h 521937"/>
              <a:gd name="connsiteX3" fmla="*/ 0 w 10388896"/>
              <a:gd name="connsiteY3" fmla="*/ 521937 h 5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896" h="521937">
                <a:moveTo>
                  <a:pt x="0" y="0"/>
                </a:moveTo>
                <a:lnTo>
                  <a:pt x="10388896" y="0"/>
                </a:lnTo>
                <a:lnTo>
                  <a:pt x="10333967" y="521937"/>
                </a:lnTo>
                <a:lnTo>
                  <a:pt x="0" y="5219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83356" y="6466052"/>
            <a:ext cx="1663478" cy="280823"/>
            <a:chOff x="8729742" y="4570696"/>
            <a:chExt cx="2830517" cy="477836"/>
          </a:xfrm>
          <a:solidFill>
            <a:schemeClr val="accent4"/>
          </a:solidFill>
        </p:grpSpPr>
        <p:sp>
          <p:nvSpPr>
            <p:cNvPr id="51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04124" y="221381"/>
            <a:ext cx="10832305" cy="5833980"/>
          </a:xfrm>
        </p:spPr>
        <p:txBody>
          <a:bodyPr anchor="t"/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26" name="任意多边形 25"/>
          <p:cNvSpPr/>
          <p:nvPr userDrawn="1"/>
        </p:nvSpPr>
        <p:spPr>
          <a:xfrm>
            <a:off x="1" y="6477000"/>
            <a:ext cx="10559881" cy="381000"/>
          </a:xfrm>
          <a:custGeom>
            <a:avLst/>
            <a:gdLst>
              <a:gd name="connsiteX0" fmla="*/ 0 w 10559881"/>
              <a:gd name="connsiteY0" fmla="*/ 0 h 381000"/>
              <a:gd name="connsiteX1" fmla="*/ 10559881 w 10559881"/>
              <a:gd name="connsiteY1" fmla="*/ 0 h 381000"/>
              <a:gd name="connsiteX2" fmla="*/ 10519784 w 10559881"/>
              <a:gd name="connsiteY2" fmla="*/ 381000 h 381000"/>
              <a:gd name="connsiteX3" fmla="*/ 0 w 10559881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881" h="381000">
                <a:moveTo>
                  <a:pt x="0" y="0"/>
                </a:moveTo>
                <a:lnTo>
                  <a:pt x="10559881" y="0"/>
                </a:lnTo>
                <a:lnTo>
                  <a:pt x="10519784" y="3810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11350755" y="6058959"/>
            <a:ext cx="874872" cy="662516"/>
          </a:xfrm>
          <a:custGeom>
            <a:avLst/>
            <a:gdLst>
              <a:gd name="connsiteX0" fmla="*/ 60660 w 874872"/>
              <a:gd name="connsiteY0" fmla="*/ 0 h 662516"/>
              <a:gd name="connsiteX1" fmla="*/ 874872 w 874872"/>
              <a:gd name="connsiteY1" fmla="*/ 0 h 662516"/>
              <a:gd name="connsiteX2" fmla="*/ 874872 w 874872"/>
              <a:gd name="connsiteY2" fmla="*/ 464985 h 662516"/>
              <a:gd name="connsiteX3" fmla="*/ 856786 w 874872"/>
              <a:gd name="connsiteY3" fmla="*/ 662516 h 662516"/>
              <a:gd name="connsiteX4" fmla="*/ 0 w 874872"/>
              <a:gd name="connsiteY4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72" h="662516">
                <a:moveTo>
                  <a:pt x="60660" y="0"/>
                </a:moveTo>
                <a:lnTo>
                  <a:pt x="874872" y="0"/>
                </a:lnTo>
                <a:lnTo>
                  <a:pt x="874872" y="464985"/>
                </a:lnTo>
                <a:lnTo>
                  <a:pt x="856786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8" name="任意多边形 7"/>
          <p:cNvSpPr/>
          <p:nvPr userDrawn="1"/>
        </p:nvSpPr>
        <p:spPr>
          <a:xfrm>
            <a:off x="11463205" y="6010275"/>
            <a:ext cx="762423" cy="662516"/>
          </a:xfrm>
          <a:custGeom>
            <a:avLst/>
            <a:gdLst>
              <a:gd name="connsiteX0" fmla="*/ 60660 w 762423"/>
              <a:gd name="connsiteY0" fmla="*/ 0 h 662516"/>
              <a:gd name="connsiteX1" fmla="*/ 762423 w 762423"/>
              <a:gd name="connsiteY1" fmla="*/ 0 h 662516"/>
              <a:gd name="connsiteX2" fmla="*/ 762423 w 762423"/>
              <a:gd name="connsiteY2" fmla="*/ 662516 h 662516"/>
              <a:gd name="connsiteX3" fmla="*/ 0 w 762423"/>
              <a:gd name="connsiteY3" fmla="*/ 662516 h 6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423" h="662516">
                <a:moveTo>
                  <a:pt x="60660" y="0"/>
                </a:moveTo>
                <a:lnTo>
                  <a:pt x="762423" y="0"/>
                </a:lnTo>
                <a:lnTo>
                  <a:pt x="762423" y="662516"/>
                </a:lnTo>
                <a:lnTo>
                  <a:pt x="0" y="6625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/>
            </a:fld>
            <a:endParaRPr lang="zh-CN" altLang="en-US"/>
          </a:p>
        </p:txBody>
      </p:sp>
      <p:sp>
        <p:nvSpPr>
          <p:cNvPr id="22" name="任意多边形 21"/>
          <p:cNvSpPr/>
          <p:nvPr userDrawn="1"/>
        </p:nvSpPr>
        <p:spPr>
          <a:xfrm>
            <a:off x="0" y="6336063"/>
            <a:ext cx="10388896" cy="521937"/>
          </a:xfrm>
          <a:custGeom>
            <a:avLst/>
            <a:gdLst>
              <a:gd name="connsiteX0" fmla="*/ 0 w 10388896"/>
              <a:gd name="connsiteY0" fmla="*/ 0 h 521937"/>
              <a:gd name="connsiteX1" fmla="*/ 10388896 w 10388896"/>
              <a:gd name="connsiteY1" fmla="*/ 0 h 521937"/>
              <a:gd name="connsiteX2" fmla="*/ 10333967 w 10388896"/>
              <a:gd name="connsiteY2" fmla="*/ 521937 h 521937"/>
              <a:gd name="connsiteX3" fmla="*/ 0 w 10388896"/>
              <a:gd name="connsiteY3" fmla="*/ 521937 h 5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896" h="521937">
                <a:moveTo>
                  <a:pt x="0" y="0"/>
                </a:moveTo>
                <a:lnTo>
                  <a:pt x="10388896" y="0"/>
                </a:lnTo>
                <a:lnTo>
                  <a:pt x="10333967" y="521937"/>
                </a:lnTo>
                <a:lnTo>
                  <a:pt x="0" y="5219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-22652" y="385562"/>
            <a:ext cx="1984107" cy="732848"/>
          </a:xfrm>
          <a:solidFill>
            <a:schemeClr val="accent1"/>
          </a:solidFill>
          <a:effectLst>
            <a:outerShdw dist="127000" dir="2040000" algn="ctr" rotWithShape="0">
              <a:schemeClr val="accent2"/>
            </a:outerShdw>
          </a:effectLst>
        </p:spPr>
        <p:txBody>
          <a:bodyPr wrap="square" lIns="180000" tIns="180000" rIns="180000" bIns="180000">
            <a:sp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zh-CN" altLang="en-US" dirty="0" smtClean="0"/>
              <a:t>图片说明</a:t>
            </a:r>
            <a:endParaRPr lang="zh-CN" altLang="en-US" dirty="0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83356" y="6466052"/>
            <a:ext cx="1663478" cy="280823"/>
            <a:chOff x="8729742" y="4570696"/>
            <a:chExt cx="2830517" cy="477836"/>
          </a:xfrm>
          <a:solidFill>
            <a:schemeClr val="accent4"/>
          </a:solidFill>
        </p:grpSpPr>
        <p:sp>
          <p:nvSpPr>
            <p:cNvPr id="51" name="Freeform 34"/>
            <p:cNvSpPr>
              <a:spLocks noEditPoints="1"/>
            </p:cNvSpPr>
            <p:nvPr userDrawn="1"/>
          </p:nvSpPr>
          <p:spPr bwMode="auto">
            <a:xfrm>
              <a:off x="9304417" y="4945345"/>
              <a:ext cx="1363665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>
              <a:spLocks noEditPoints="1"/>
            </p:cNvSpPr>
            <p:nvPr userDrawn="1"/>
          </p:nvSpPr>
          <p:spPr bwMode="auto">
            <a:xfrm>
              <a:off x="10679194" y="4943758"/>
              <a:ext cx="873127" cy="103187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>
              <a:spLocks noEditPoints="1"/>
            </p:cNvSpPr>
            <p:nvPr userDrawn="1"/>
          </p:nvSpPr>
          <p:spPr bwMode="auto">
            <a:xfrm>
              <a:off x="9304417" y="4596096"/>
              <a:ext cx="2255842" cy="300036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>
              <a:spLocks noEditPoints="1"/>
            </p:cNvSpPr>
            <p:nvPr userDrawn="1"/>
          </p:nvSpPr>
          <p:spPr bwMode="auto">
            <a:xfrm>
              <a:off x="8798004" y="4643720"/>
              <a:ext cx="334964" cy="325436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>
              <a:spLocks noEditPoints="1"/>
            </p:cNvSpPr>
            <p:nvPr userDrawn="1"/>
          </p:nvSpPr>
          <p:spPr bwMode="auto">
            <a:xfrm>
              <a:off x="8872617" y="4775483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>
              <a:spLocks noEditPoints="1"/>
            </p:cNvSpPr>
            <p:nvPr userDrawn="1"/>
          </p:nvSpPr>
          <p:spPr bwMode="auto">
            <a:xfrm>
              <a:off x="8729742" y="4570696"/>
              <a:ext cx="474664" cy="477836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0"/>
            <p:cNvSpPr>
              <a:spLocks noEditPoints="1"/>
            </p:cNvSpPr>
            <p:nvPr userDrawn="1"/>
          </p:nvSpPr>
          <p:spPr bwMode="auto">
            <a:xfrm>
              <a:off x="8763079" y="4810405"/>
              <a:ext cx="407989" cy="204787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"/>
            <p:cNvSpPr/>
            <p:nvPr userDrawn="1"/>
          </p:nvSpPr>
          <p:spPr bwMode="auto">
            <a:xfrm>
              <a:off x="8913891" y="4711981"/>
              <a:ext cx="161925" cy="150812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2"/>
            <p:cNvSpPr/>
            <p:nvPr userDrawn="1"/>
          </p:nvSpPr>
          <p:spPr bwMode="auto">
            <a:xfrm>
              <a:off x="8942467" y="4694517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3"/>
            <p:cNvSpPr/>
            <p:nvPr userDrawn="1"/>
          </p:nvSpPr>
          <p:spPr bwMode="auto">
            <a:xfrm>
              <a:off x="8867855" y="4856442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 noEditPoints="1"/>
            </p:cNvSpPr>
            <p:nvPr userDrawn="1"/>
          </p:nvSpPr>
          <p:spPr bwMode="auto">
            <a:xfrm>
              <a:off x="8840867" y="4681823"/>
              <a:ext cx="252414" cy="257174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"/>
            <p:cNvSpPr>
              <a:spLocks noEditPoints="1"/>
            </p:cNvSpPr>
            <p:nvPr userDrawn="1"/>
          </p:nvSpPr>
          <p:spPr bwMode="auto">
            <a:xfrm>
              <a:off x="9091692" y="4667536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"/>
            <p:cNvSpPr>
              <a:spLocks noEditPoints="1"/>
            </p:cNvSpPr>
            <p:nvPr userDrawn="1"/>
          </p:nvSpPr>
          <p:spPr bwMode="auto">
            <a:xfrm>
              <a:off x="9120267" y="4715161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7"/>
            <p:cNvSpPr>
              <a:spLocks noEditPoints="1"/>
            </p:cNvSpPr>
            <p:nvPr userDrawn="1"/>
          </p:nvSpPr>
          <p:spPr bwMode="auto">
            <a:xfrm>
              <a:off x="9037717" y="4621498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8"/>
            <p:cNvSpPr>
              <a:spLocks noEditPoints="1"/>
            </p:cNvSpPr>
            <p:nvPr userDrawn="1"/>
          </p:nvSpPr>
          <p:spPr bwMode="auto">
            <a:xfrm>
              <a:off x="8913891" y="4588168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9"/>
            <p:cNvSpPr>
              <a:spLocks noEditPoints="1"/>
            </p:cNvSpPr>
            <p:nvPr userDrawn="1"/>
          </p:nvSpPr>
          <p:spPr bwMode="auto">
            <a:xfrm>
              <a:off x="8971042" y="4589759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0"/>
            <p:cNvSpPr>
              <a:spLocks noEditPoints="1"/>
            </p:cNvSpPr>
            <p:nvPr userDrawn="1"/>
          </p:nvSpPr>
          <p:spPr bwMode="auto">
            <a:xfrm>
              <a:off x="8756730" y="4715171"/>
              <a:ext cx="52389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1"/>
            <p:cNvSpPr>
              <a:spLocks noEditPoints="1"/>
            </p:cNvSpPr>
            <p:nvPr userDrawn="1"/>
          </p:nvSpPr>
          <p:spPr bwMode="auto">
            <a:xfrm>
              <a:off x="8791655" y="4653259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2"/>
            <p:cNvSpPr>
              <a:spLocks noEditPoints="1"/>
            </p:cNvSpPr>
            <p:nvPr userDrawn="1"/>
          </p:nvSpPr>
          <p:spPr bwMode="auto">
            <a:xfrm>
              <a:off x="8847216" y="4611977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深色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3175"/>
            <a:ext cx="12192000" cy="6861175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25422" y="781579"/>
            <a:ext cx="10741155" cy="5291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73932" y="6055360"/>
            <a:ext cx="546947" cy="548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accent3"/>
                </a:solidFill>
                <a:latin typeface="+mn-lt"/>
              </a:defRPr>
            </a:lvl1pPr>
          </a:lstStyle>
          <a:p>
            <a:fld id="{27C45CD9-0508-4D1E-923D-4DFDAA610D1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tags" Target="../tags/tag34.xml"/><Relationship Id="rId5" Type="http://schemas.openxmlformats.org/officeDocument/2006/relationships/image" Target="../media/image25.png"/><Relationship Id="rId4" Type="http://schemas.openxmlformats.org/officeDocument/2006/relationships/tags" Target="../tags/tag33.xml"/><Relationship Id="rId3" Type="http://schemas.openxmlformats.org/officeDocument/2006/relationships/image" Target="../media/image24.png"/><Relationship Id="rId2" Type="http://schemas.openxmlformats.org/officeDocument/2006/relationships/tags" Target="../tags/tag32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9.png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image" Target="../media/image28.png"/><Relationship Id="rId10" Type="http://schemas.openxmlformats.org/officeDocument/2006/relationships/tags" Target="../tags/tag36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38580" y="1670050"/>
            <a:ext cx="7877810" cy="867410"/>
          </a:xfrm>
        </p:spPr>
        <p:txBody>
          <a:bodyPr>
            <a:normAutofit fontScale="90000"/>
          </a:bodyPr>
          <a:lstStyle/>
          <a:p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CEPC AHCAL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对高能粒子响应的研究</a:t>
            </a:r>
            <a:endParaRPr lang="en-US" altLang="zh-CN" sz="4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8580" y="2943225"/>
            <a:ext cx="8831580" cy="2844800"/>
          </a:xfrm>
        </p:spPr>
        <p:txBody>
          <a:bodyPr/>
          <a:lstStyle/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报告人：金嘉允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导师：张云龙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专业：粒子物理与原子核物理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研究框架</a:t>
            </a:r>
            <a:endParaRPr lang="zh-CN" altLang="en-US" sz="2800">
              <a:sym typeface="+mn-ea"/>
            </a:endParaRP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176010" y="1053465"/>
                <a:ext cx="4780280" cy="50876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 fontAlgn="auto">
                  <a:lnSpc>
                    <a:spcPct val="120000"/>
                  </a:lnSpc>
                </a:pP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GEANT4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模拟提供纯净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束流在理想探测器条件下的能量响应，作为评估样机性能的参照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标准。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束流测试的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 </m:t>
                    </m:r>
                  </m:oMath>
                </a14:m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粒子中含有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e⁻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和 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000" i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μ⁻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本底，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对其进行粒子鉴别与剔除，得到样机对强子的真实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响应。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利用经过筛选后的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 </m:t>
                    </m:r>
                  </m:oMath>
                </a14:m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样本（束流测试），检验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AHCAL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样机是否满足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CEPC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设计目标，为方案的进一步优化提供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依据。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10" y="1053465"/>
                <a:ext cx="4780280" cy="5087620"/>
              </a:xfrm>
              <a:prstGeom prst="rect">
                <a:avLst/>
              </a:prstGeom>
              <a:blipFill rotWithShape="1">
                <a:blip r:embed="rId1"/>
                <a:stretch>
                  <a:fillRect r="-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未命名1绘图.drawi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1053465"/>
            <a:ext cx="4206875" cy="5220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GEANT4 </a:t>
            </a:r>
            <a:r>
              <a:rPr lang="zh-CN" altLang="en-US" sz="2800"/>
              <a:t>模拟</a:t>
            </a:r>
            <a:r>
              <a:rPr lang="en-US" altLang="zh-CN" sz="2800"/>
              <a:t>——</a:t>
            </a:r>
            <a:r>
              <a:rPr lang="zh-CN" altLang="en-US" sz="2800"/>
              <a:t>模型与事例</a:t>
            </a:r>
            <a:r>
              <a:rPr lang="zh-CN" altLang="en-US" sz="2800"/>
              <a:t>筛选</a:t>
            </a:r>
            <a:endParaRPr lang="zh-CN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455"/>
                <a:ext cx="6069330" cy="4699000"/>
              </a:xfrm>
            </p:spPr>
            <p:txBody>
              <a:bodyPr/>
              <a:p>
                <a:pPr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几何结构：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层，铁吸收体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塑料闪烁体；每层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18×18 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灵敏单元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物理过程：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QGSP_BERT_HP</a:t>
                </a:r>
                <a:endParaRPr lang="en-US" altLang="zh-CN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修正：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引入</a:t>
                </a:r>
                <a:r>
                  <a:rPr lang="en-US" altLang="zh-CN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Birks</a:t>
                </a:r>
                <a:r>
                  <a:rPr lang="zh-CN" alt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衰减效应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，还原闪烁体的发光饱和效应。以下是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irks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公式</a:t>
                </a:r>
                <a:endParaRPr lang="zh-CN" alt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buFont typeface="Wingdings" panose="05000000000000000000" charset="0"/>
                  <a:buChar char="Ø"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just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∆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 + 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⋅ ∆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/∆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just">
                  <a:buFont typeface="Wingdings" panose="05000000000000000000" charset="0"/>
                  <a:buNone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just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R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为可见能量（单位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），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为真实能量沉积（单位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），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为步长（单位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just">
                  <a:buFont typeface="Wingdings" panose="05000000000000000000" charset="0"/>
                  <a:buChar char="Ø"/>
                </a:pP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455"/>
                <a:ext cx="6069330" cy="4699000"/>
              </a:xfrm>
              <a:blipFill rotWithShape="1">
                <a:blip r:embed="rId1"/>
                <a:stretch>
                  <a:fillRect b="-3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855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/>
            </p:nvGraphicFramePr>
            <p:xfrm>
              <a:off x="7404100" y="1905000"/>
              <a:ext cx="4545965" cy="1524000"/>
            </p:xfrm>
            <a:graphic>
              <a:graphicData uri="http://schemas.openxmlformats.org/drawingml/2006/table">
                <a:tbl>
                  <a:tblPr firstRow="1">
                    <a:tableStyleId>{E7D650E9-AE92-44E7-8C56-1546D4F24E7E}</a:tableStyleId>
                  </a:tblPr>
                  <a:tblGrid>
                    <a:gridCol w="1661160"/>
                    <a:gridCol w="2884805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solidFill>
                                <a:srgbClr val="F9FBFA"/>
                              </a:solidFill>
                            </a:rPr>
                            <a:t>步骤</a:t>
                          </a:r>
                          <a:endParaRPr lang="zh-CN" altLang="en-US">
                            <a:solidFill>
                              <a:srgbClr val="F9FBFA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条件</a:t>
                          </a:r>
                          <a:endParaRPr lang="zh-CN" alt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排除</a:t>
                          </a:r>
                          <a:r>
                            <a:rPr lang="en-US" altLang="zh-CN"/>
                            <a:t>MIP</a:t>
                          </a:r>
                          <a:r>
                            <a:rPr lang="zh-CN" altLang="en-US"/>
                            <a:t>事例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沉积能量</a:t>
                          </a:r>
                          <a:r>
                            <a:rPr lang="en-US" altLang="zh-CN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altLang="zh-CN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 </a:t>
                          </a:r>
                          <a:r>
                            <a:rPr lang="zh-CN" altLang="en-US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单</a:t>
                          </a:r>
                          <a:r>
                            <a:rPr lang="en-US" altLang="zh-CN" b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  <a:r>
                            <a:rPr lang="zh-CN" altLang="en-US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量级</a:t>
                          </a:r>
                          <a:endParaRPr lang="zh-CN" altLang="en-US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排除边缘</a:t>
                          </a:r>
                          <a:r>
                            <a:rPr lang="zh-CN" altLang="en-US"/>
                            <a:t>事例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簇射重心靠近探测器</a:t>
                          </a:r>
                          <a:r>
                            <a:rPr lang="zh-CN" altLang="en-US"/>
                            <a:t>边界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低能</a:t>
                          </a:r>
                          <a:r>
                            <a:rPr lang="zh-CN" altLang="en-US"/>
                            <a:t>截断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沉积能量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&lt;</m:t>
                              </m:r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en-US" altLang="zh-CN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MIP</a:t>
                          </a:r>
                          <a:endPara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/>
            </p:nvGraphicFramePr>
            <p:xfrm>
              <a:off x="7404100" y="1905000"/>
              <a:ext cx="4545965" cy="1524000"/>
            </p:xfrm>
            <a:graphic>
              <a:graphicData uri="http://schemas.openxmlformats.org/drawingml/2006/table">
                <a:tbl>
                  <a:tblPr firstRow="1">
                    <a:tableStyleId>{E7D650E9-AE92-44E7-8C56-1546D4F24E7E}</a:tableStyleId>
                  </a:tblPr>
                  <a:tblGrid>
                    <a:gridCol w="1661160"/>
                    <a:gridCol w="2884805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solidFill>
                                <a:srgbClr val="F9FBFA"/>
                              </a:solidFill>
                            </a:rPr>
                            <a:t>步骤</a:t>
                          </a:r>
                          <a:endParaRPr lang="zh-CN" altLang="en-US">
                            <a:solidFill>
                              <a:srgbClr val="F9FBFA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条件</a:t>
                          </a:r>
                          <a:endParaRPr lang="zh-CN" altLang="en-US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排除</a:t>
                          </a:r>
                          <a:r>
                            <a:rPr lang="en-US" altLang="zh-CN"/>
                            <a:t>MIP</a:t>
                          </a:r>
                          <a:r>
                            <a:rPr lang="zh-CN" altLang="en-US"/>
                            <a:t>事例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排除边缘</a:t>
                          </a:r>
                          <a:r>
                            <a:rPr lang="zh-CN" altLang="en-US"/>
                            <a:t>事例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簇射重心靠近探测器</a:t>
                          </a:r>
                          <a:r>
                            <a:rPr lang="zh-CN" altLang="en-US"/>
                            <a:t>边界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低能</a:t>
                          </a:r>
                          <a:r>
                            <a:rPr lang="zh-CN" altLang="en-US"/>
                            <a:t>截断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7645400" y="1496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事例筛选流程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04100" y="3641090"/>
            <a:ext cx="4471670" cy="1498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共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zh-CN" altLang="en-US"/>
              <a:t>个能量点（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10 - 120 GeV</a:t>
            </a:r>
            <a:r>
              <a:rPr lang="zh-CN" altLang="en-US"/>
              <a:t>），每个能量点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zh-CN" altLang="en-US"/>
              <a:t>万个</a:t>
            </a:r>
            <a:r>
              <a:rPr lang="zh-CN" altLang="en-US"/>
              <a:t>事例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模拟分析</a:t>
            </a:r>
            <a:r>
              <a:rPr lang="en-US" altLang="zh-CN" sz="2800"/>
              <a:t>——</a:t>
            </a:r>
            <a:r>
              <a:rPr lang="zh-CN" altLang="en-US" sz="2800"/>
              <a:t>晶球函数</a:t>
            </a:r>
            <a:r>
              <a:rPr lang="zh-CN" altLang="en-US" sz="2800"/>
              <a:t>拟合</a:t>
            </a:r>
            <a:endParaRPr lang="zh-CN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455"/>
                <a:ext cx="6066790" cy="4902200"/>
              </a:xfrm>
            </p:spPr>
            <p:txBody>
              <a:bodyPr>
                <a:normAutofit lnSpcReduction="10000"/>
              </a:bodyPr>
              <a:p>
                <a:pPr marL="0" indent="0" algn="just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在闪烁体中的总能量沉积分布由晶球（</a:t>
                </a:r>
                <a:r>
                  <a:rPr lang="en-US" altLang="zh-CN" sz="2000"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Crystal ball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函数进行拟合。晶球函数由高斯函数与幂函数组合构成，主要用于描述粒子能量损失，可以同时描述分布的主峰和长尾两个特征。其数学表达式为分段函数，具体表达式如下：</a:t>
                </a:r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indent="0">
                  <a:buFont typeface="Wingdings" panose="05000000000000000000" charset="0"/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;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𝜇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∗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𝑒𝑥𝑝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 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 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),  &amp;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&gt;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𝐵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 −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 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  &amp;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𝑜𝑡ℎ𝑒𝑟𝑠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just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000"/>
                  <a:t>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（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|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𝛼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|</m:t>
                            </m:r>
                          </m:den>
                        </m:f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）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𝑒𝑥𝑝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|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𝛼</m:t>
                            </m:r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𝛼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|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−|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为高斯部分的均值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为高斯部分的标准差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分段点位置参数（无量纲）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455"/>
                <a:ext cx="6066790" cy="49022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855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60" y="1348740"/>
            <a:ext cx="3831590" cy="2712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183755" y="406082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10 GEV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π</a:t>
            </a:r>
            <a:r>
              <a:rPr lang="en-US" altLang="zh-CN" sz="1600" baseline="30000">
                <a:latin typeface="Times New Roman" panose="02020603050405020304" charset="0"/>
                <a:cs typeface="Times New Roman" panose="02020603050405020304" charset="0"/>
              </a:rPr>
              <a:t>−</a:t>
            </a:r>
            <a:r>
              <a:rPr lang="en-US" altLang="zh-CN" sz="1600" baseline="30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</a:rPr>
              <a:t>总能量沉积分布图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模拟结果</a:t>
            </a:r>
            <a:r>
              <a:rPr lang="en-US" altLang="zh-CN" sz="2800"/>
              <a:t>——</a:t>
            </a:r>
            <a:r>
              <a:rPr lang="zh-CN" altLang="en-US" sz="2800"/>
              <a:t>能量分辨率与</a:t>
            </a:r>
            <a:r>
              <a:rPr lang="zh-CN" altLang="en-US" sz="2800"/>
              <a:t>线性度</a:t>
            </a:r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5" descr="resolution_curv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5820" y="1273810"/>
            <a:ext cx="3696970" cy="2865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1" descr="energy_linearity_combined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85" y="1274445"/>
            <a:ext cx="2607945" cy="2863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609600" y="41719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能量</a:t>
            </a:r>
            <a:r>
              <a:rPr lang="zh-CN" altLang="en-US"/>
              <a:t>分辨率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542790" y="41719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能量线性度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8289925" y="1238250"/>
                <a:ext cx="3284855" cy="29337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000" b="1"/>
                  <a:t>能量分辨率</a:t>
                </a:r>
                <a:r>
                  <a:rPr lang="zh-CN" altLang="en-US" sz="2000"/>
                  <a:t>随能量升高逐步改善，符合统计项主导</a:t>
                </a:r>
                <a:r>
                  <a:rPr lang="zh-CN" altLang="en-US" sz="2000"/>
                  <a:t>的预期。</a:t>
                </a:r>
                <a:endParaRPr lang="zh-CN" altLang="en-US" sz="2000"/>
              </a:p>
              <a:p>
                <a:pPr indent="0" fontAlgn="auto">
                  <a:lnSpc>
                    <a:spcPct val="120000"/>
                  </a:lnSpc>
                </a:pPr>
                <a:endParaRPr lang="zh-CN" altLang="en-US" sz="2000"/>
              </a:p>
              <a:p>
                <a:pPr indent="0" fontAlgn="auto">
                  <a:lnSpc>
                    <a:spcPct val="120000"/>
                  </a:lnSpc>
                </a:pP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10–120 GeV</a:t>
                </a:r>
                <a:r>
                  <a:rPr lang="zh-CN" altLang="en-US" sz="2000"/>
                  <a:t>范围内</a:t>
                </a:r>
                <a:r>
                  <a:rPr lang="zh-CN" altLang="en-US" sz="2000" b="1"/>
                  <a:t>线性关系良好</a:t>
                </a:r>
                <a:r>
                  <a:rPr lang="zh-CN" altLang="en-US" sz="2000"/>
                  <a:t>（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±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%</m:t>
                    </m:r>
                  </m:oMath>
                </a14:m>
                <a:r>
                  <a:rPr lang="zh-CN" altLang="en-US" sz="2000"/>
                  <a:t>），方案原理可行</a:t>
                </a:r>
                <a:endParaRPr lang="zh-CN" altLang="en-US" sz="200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925" y="1238250"/>
                <a:ext cx="3284855" cy="2933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609600" y="4897120"/>
                <a:ext cx="7604125" cy="15081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/>
                  <a:t>对于</a:t>
                </a:r>
                <a:r>
                  <a:rPr lang="en-US" altLang="zh-CN"/>
                  <a:t>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10 GeV - 120 GeV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的入射粒子，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AHCAL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量能器的能量分辨率主要由统计项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</m:oMath>
                </a14:m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主导，即：</a:t>
                </a: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 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97120"/>
                <a:ext cx="7604125" cy="15081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束流数据分析</a:t>
            </a:r>
            <a:r>
              <a:rPr lang="en-US" altLang="zh-CN" sz="2800"/>
              <a:t>——</a:t>
            </a:r>
            <a:r>
              <a:rPr lang="zh-CN" altLang="en-US" sz="2800"/>
              <a:t>粒子</a:t>
            </a:r>
            <a:r>
              <a:rPr lang="zh-CN" altLang="en-US" sz="2800"/>
              <a:t>鉴别</a:t>
            </a:r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3280" y="1269365"/>
            <a:ext cx="5253355" cy="1410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20000"/>
              </a:lnSpc>
            </a:pPr>
            <a:r>
              <a:rPr lang="zh-CN" altLang="en-US" b="1"/>
              <a:t>分形维数（</a:t>
            </a: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Fractal Dimension, FD</a:t>
            </a:r>
            <a:r>
              <a:rPr lang="zh-CN" altLang="en-US" b="1"/>
              <a:t>）鉴别</a:t>
            </a:r>
            <a:r>
              <a:rPr lang="zh-CN" altLang="en-US" b="1"/>
              <a:t>方法：</a:t>
            </a:r>
            <a:endParaRPr lang="zh-CN" altLang="en-US" b="1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/>
              <a:t>原理：</a:t>
            </a:r>
            <a:r>
              <a:rPr lang="zh-CN" altLang="en-US"/>
              <a:t>不同粒子在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AHCAL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中的簇射形态不同，而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值反映了簇射的空间聚集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特征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/>
            </p:nvGraphicFramePr>
            <p:xfrm>
              <a:off x="996950" y="3583305"/>
              <a:ext cx="4128770" cy="1524000"/>
            </p:xfrm>
            <a:graphic>
              <a:graphicData uri="http://schemas.openxmlformats.org/drawingml/2006/table">
                <a:tbl>
                  <a:tblPr firstRow="1">
                    <a:tableStyleId>{E7D650E9-AE92-44E7-8C56-1546D4F24E7E}</a:tableStyleId>
                  </a:tblPr>
                  <a:tblGrid>
                    <a:gridCol w="1140272"/>
                    <a:gridCol w="1085850"/>
                    <a:gridCol w="1902554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solidFill>
                                <a:srgbClr val="F9FBFA"/>
                              </a:solidFill>
                            </a:rPr>
                            <a:t>粒子</a:t>
                          </a:r>
                          <a:endParaRPr lang="zh-CN" altLang="en-US">
                            <a:solidFill>
                              <a:srgbClr val="F9FBFA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FD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平均沉积能量</a:t>
                          </a:r>
                          <a:r>
                            <a:rPr lang="en-US" altLang="zh-CN"/>
                            <a:t>(</a:t>
                          </a:r>
                          <a:r>
                            <a:rPr lang="en-US" altLang="zh-CN"/>
                            <a:t>E_Hit)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𝜋</m:t>
                                </m:r>
                                <m:r>
                                  <a:rPr lang="en-US" altLang="zh-CN" sz="180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  <a:sym typeface="+mn-ea"/>
                                  </a:rPr>
                                  <m:t>⁻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中等</a:t>
                          </a:r>
                          <a:endParaRPr lang="zh-CN" altLang="en-US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中等</a:t>
                          </a:r>
                          <a:endParaRPr lang="zh-CN" altLang="en-US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i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rPr>
                            <a:t>e⁻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较高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较高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i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rPr>
                            <a:t>μ⁻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接近</a:t>
                          </a:r>
                          <a:r>
                            <a:rPr lang="en-US" altLang="zh-CN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很低</a:t>
                          </a:r>
                          <a:endParaRPr lang="zh-CN" alt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/>
            </p:nvGraphicFramePr>
            <p:xfrm>
              <a:off x="996950" y="3583305"/>
              <a:ext cx="4128770" cy="1524000"/>
            </p:xfrm>
            <a:graphic>
              <a:graphicData uri="http://schemas.openxmlformats.org/drawingml/2006/table">
                <a:tbl>
                  <a:tblPr firstRow="1">
                    <a:tableStyleId>{E7D650E9-AE92-44E7-8C56-1546D4F24E7E}</a:tableStyleId>
                  </a:tblPr>
                  <a:tblGrid>
                    <a:gridCol w="1140272"/>
                    <a:gridCol w="1085850"/>
                    <a:gridCol w="1902554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solidFill>
                                <a:srgbClr val="F9FBFA"/>
                              </a:solidFill>
                            </a:rPr>
                            <a:t>粒子</a:t>
                          </a:r>
                          <a:endParaRPr lang="zh-CN" altLang="en-US">
                            <a:solidFill>
                              <a:srgbClr val="F9FBFA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FD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平均沉积能量</a:t>
                          </a:r>
                          <a:r>
                            <a:rPr lang="en-US" altLang="zh-CN"/>
                            <a:t>(</a:t>
                          </a:r>
                          <a:r>
                            <a:rPr lang="en-US" altLang="zh-CN"/>
                            <a:t>E_Hit)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中等</a:t>
                          </a:r>
                          <a:endParaRPr lang="zh-CN" altLang="en-US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中等</a:t>
                          </a:r>
                          <a:endParaRPr lang="zh-CN" altLang="en-US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i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rPr>
                            <a:t>e⁻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较高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/>
                            <a:t>较高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 i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rPr>
                            <a:t>μ⁻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接近</a:t>
                          </a:r>
                          <a:r>
                            <a:rPr lang="en-US" altLang="zh-CN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很低</a:t>
                          </a:r>
                          <a:endParaRPr lang="zh-CN" altLang="en-US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908050" y="319214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三种粒子的空间分布特征</a:t>
            </a:r>
            <a:endParaRPr lang="zh-CN" altLang="en-US" sz="1600"/>
          </a:p>
        </p:txBody>
      </p:sp>
      <p:pic>
        <p:nvPicPr>
          <p:cNvPr id="13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04630" y="930275"/>
            <a:ext cx="2936875" cy="226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图片 11" descr="FD_E_Hit_scatt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42025" y="923925"/>
            <a:ext cx="2915377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14" descr="FD_E_Hit_scatt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42025" y="3678555"/>
            <a:ext cx="2916831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929630" y="3244215"/>
                <a:ext cx="3073400" cy="4248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1400">
                    <a:latin typeface="Arial" panose="020B0604020202020204" pitchFamily="34" charset="0"/>
                    <a:ea typeface="MS Mincho" charset="0"/>
                    <a:cs typeface="Arial" panose="020B0604020202020204" pitchFamily="34" charset="0"/>
                  </a:rPr>
                  <a:t>10 GeV</a:t>
                </a:r>
                <a:r>
                  <a:rPr lang="en-US" altLang="zh-CN" sz="1400">
                    <a:latin typeface="Cambria Math" panose="02040503050406030204" charset="0"/>
                    <a:ea typeface="MS Mincho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400"/>
                  <a:t> </a:t>
                </a:r>
                <a:r>
                  <a:rPr lang="zh-CN" altLang="en-US" sz="1400"/>
                  <a:t>的</a:t>
                </a:r>
                <a:r>
                  <a:rPr lang="en-US" altLang="zh-CN" sz="1400"/>
                  <a:t> </a:t>
                </a:r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FD - E_Hit</a:t>
                </a:r>
                <a:r>
                  <a:rPr lang="en-US" altLang="zh-CN" sz="1400"/>
                  <a:t> </a:t>
                </a:r>
                <a:r>
                  <a:rPr lang="zh-CN" altLang="en-US" sz="1400"/>
                  <a:t>二维分布图</a:t>
                </a:r>
                <a:endParaRPr lang="en-US" altLang="zh-CN" sz="1400"/>
              </a:p>
              <a:p>
                <a:pPr algn="ctr"/>
                <a:endParaRPr lang="zh-CN" altLang="en-US" sz="14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30" y="3244215"/>
                <a:ext cx="3073400" cy="424815"/>
              </a:xfrm>
              <a:prstGeom prst="rect">
                <a:avLst/>
              </a:prstGeom>
              <a:blipFill rotWithShape="1">
                <a:blip r:embed="rId8"/>
                <a:stretch>
                  <a:fillRect b="-1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957310" y="3243580"/>
                <a:ext cx="3110230" cy="4248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10 GeV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𝑒</m:t>
                    </m:r>
                    <m:r>
                      <a:rPr lang="en-US" altLang="zh-CN" sz="1400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400"/>
                  <a:t> </a:t>
                </a:r>
                <a:r>
                  <a:rPr lang="zh-CN" altLang="en-US" sz="1400"/>
                  <a:t>的</a:t>
                </a:r>
                <a:r>
                  <a:rPr lang="en-US" altLang="zh-CN" sz="1400"/>
                  <a:t> </a:t>
                </a:r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FD - E_Hit </a:t>
                </a:r>
                <a:r>
                  <a:rPr lang="zh-CN" altLang="en-US" sz="1400"/>
                  <a:t>二维分布图</a:t>
                </a:r>
                <a:endParaRPr lang="en-US" altLang="zh-CN" sz="1400"/>
              </a:p>
              <a:p>
                <a:pPr algn="ctr"/>
                <a:endParaRPr lang="zh-CN" altLang="en-US" sz="140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8957310" y="3243580"/>
                <a:ext cx="3110230" cy="424815"/>
              </a:xfrm>
              <a:prstGeom prst="rect">
                <a:avLst/>
              </a:prstGeom>
              <a:blipFill rotWithShape="1">
                <a:blip r:embed="rId11"/>
                <a:stretch>
                  <a:fillRect b="-1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929630" y="5946775"/>
                <a:ext cx="3175000" cy="4248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10 GeV </a:t>
                </a:r>
                <a:r>
                  <a:rPr lang="en-US" altLang="zh-CN" sz="1400" i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μ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400"/>
                  <a:t> </a:t>
                </a:r>
                <a:r>
                  <a:rPr lang="zh-CN" altLang="en-US" sz="1400"/>
                  <a:t>的</a:t>
                </a:r>
                <a:r>
                  <a:rPr lang="en-US" altLang="zh-CN" sz="1400"/>
                  <a:t> </a:t>
                </a:r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FD - E_Hit</a:t>
                </a:r>
                <a:r>
                  <a:rPr lang="en-US" altLang="zh-CN" sz="1400"/>
                  <a:t> </a:t>
                </a:r>
                <a:r>
                  <a:rPr lang="zh-CN" altLang="en-US" sz="1400"/>
                  <a:t>二维分布图</a:t>
                </a:r>
                <a:endParaRPr lang="en-US" altLang="zh-CN" sz="1400"/>
              </a:p>
              <a:p>
                <a:pPr algn="ctr"/>
                <a:endParaRPr lang="zh-CN" altLang="en-US" sz="140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929630" y="5946775"/>
                <a:ext cx="3175000" cy="424815"/>
              </a:xfrm>
              <a:prstGeom prst="rect">
                <a:avLst/>
              </a:prstGeom>
              <a:blipFill rotWithShape="1">
                <a:blip r:embed="rId14"/>
                <a:stretch>
                  <a:fillRect b="-1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9208135" y="3776345"/>
            <a:ext cx="2549525" cy="1856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0000"/>
              </a:lnSpc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E_Hit 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为单个粒子在击中单元中的平均沉积能量，单位为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束流数据分析</a:t>
            </a:r>
            <a:r>
              <a:rPr lang="en-US" altLang="zh-CN" sz="2800"/>
              <a:t>——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zh-CN" altLang="en-US" sz="2800"/>
              <a:t>的</a:t>
            </a:r>
            <a:r>
              <a:rPr lang="zh-CN" altLang="en-US" sz="2800"/>
              <a:t>计算</a:t>
            </a:r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43280" y="1269365"/>
                <a:ext cx="5253355" cy="50526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 b="1"/>
                  <a:t>盒子计数法：</a:t>
                </a:r>
                <a:r>
                  <a:rPr lang="zh-CN" altLang="en-US"/>
                  <a:t>用边长不同的长方体盒子对簇射所在的物理空间进行网格划分，计算平均击中密度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)。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为尺度参数，</a:t>
                </a:r>
                <a:r>
                  <a:rPr lang="zh-CN" altLang="en-US"/>
                  <a:t>取值范围为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2，3，4，5，6，7，8，9，10，20，</a:t>
                </a:r>
                <a:r>
                  <a:rPr lang="zh-CN" altLang="en-US"/>
                  <a:t>共计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zh-CN" altLang="en-US"/>
                  <a:t>个尺度点。</a:t>
                </a:r>
                <a:endParaRPr lang="zh-CN" altLang="en-US"/>
              </a:p>
              <a:p>
                <a:pPr indent="0" algn="just" fontAlgn="auto">
                  <a:lnSpc>
                    <a:spcPct val="120000"/>
                  </a:lnSpc>
                </a:pPr>
                <a:endParaRPr lang="zh-CN" altLang="en-US"/>
              </a:p>
              <a:p>
                <a:pPr indent="0" algn="just" fontAlgn="auto">
                  <a:lnSpc>
                    <a:spcPct val="120000"/>
                  </a:lnSpc>
                </a:pPr>
                <a:r>
                  <a:rPr lang="en-US" altLang="zh-CN"/>
                  <a:t>α </a:t>
                </a:r>
                <a:r>
                  <a:rPr lang="zh-CN" altLang="en-US"/>
                  <a:t>的物理含义如下：在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zh-CN" altLang="en-US"/>
                  <a:t>平面上，每个盒子的实际边长为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40∙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α（mm）</a:t>
                </a:r>
                <a:r>
                  <a:rPr lang="en-US" altLang="zh-CN"/>
                  <a:t>。</a:t>
                </a:r>
                <a:r>
                  <a:rPr lang="zh-CN" altLang="en-US"/>
                  <a:t>其中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zh-CN" altLang="en-US"/>
                  <a:t>是量能器一个灵敏单元（以下称为晶格）的边长。因此，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α = 2</a:t>
                </a:r>
                <a:r>
                  <a:rPr lang="zh-CN" altLang="en-US"/>
                  <a:t>对应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80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altLang="zh-CN"/>
                  <a:t>，</a:t>
                </a:r>
                <a:r>
                  <a:rPr lang="zh-CN" altLang="en-US"/>
                  <a:t>即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2×2</a:t>
                </a:r>
                <a:r>
                  <a:rPr lang="zh-CN" altLang="en-US"/>
                  <a:t>个晶格组成一个盒子，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α = 10</a:t>
                </a:r>
                <a:r>
                  <a:rPr lang="zh-CN" altLang="en-US"/>
                  <a:t>对应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400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altLang="zh-CN"/>
                  <a:t>，</a:t>
                </a:r>
                <a:r>
                  <a:rPr lang="zh-CN" altLang="en-US"/>
                  <a:t>即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10×10</a:t>
                </a:r>
                <a:r>
                  <a:rPr lang="zh-CN" altLang="en-US"/>
                  <a:t>个晶格组成一个盒子。沿着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zh-CN" altLang="en-US"/>
                  <a:t>轴方向，每个盒子对应一层，层间距为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altLang="zh-CN"/>
                  <a:t>，</a:t>
                </a:r>
                <a:r>
                  <a:rPr lang="zh-CN" altLang="en-US"/>
                  <a:t>因此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zh-CN" altLang="en-US"/>
                  <a:t>方向的盒子高度固定为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altLang="zh-CN"/>
                  <a:t>。</a:t>
                </a:r>
                <a:endParaRPr lang="en-US" altLang="zh-CN"/>
              </a:p>
              <a:p>
                <a:pPr algn="just" fontAlgn="auto">
                  <a:lnSpc>
                    <a:spcPct val="120000"/>
                  </a:lnSpc>
                </a:pPr>
                <a:endParaRPr lang="zh-CN" altLang="en-US" b="1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1269365"/>
                <a:ext cx="5253355" cy="5052695"/>
              </a:xfrm>
              <a:prstGeom prst="rect">
                <a:avLst/>
              </a:prstGeom>
              <a:blipFill rotWithShape="1">
                <a:blip r:embed="rId1"/>
                <a:stretch>
                  <a:fillRect r="-1535" b="-5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724015" y="1269365"/>
                <a:ext cx="4000500" cy="44164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20000"/>
                  </a:lnSpc>
                </a:pPr>
                <a:r>
                  <a:rPr lang="zh-CN" altLang="en-US">
                    <a:sym typeface="+mn-ea"/>
                  </a:rPr>
                  <a:t>平均击中密度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给出了在给定尺度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下的簇射空间分布，其定义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ℎ𝑖𝑡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 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𝑜𝑐𝑐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ℎ𝑖𝑡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为总击中数，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𝑜𝑐𝑐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为被占据的盒子总数。分形维数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FD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的最终公式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𝐹𝐷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{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20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𝑙𝑛𝑅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𝛼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𝑙𝑛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15" y="1269365"/>
                <a:ext cx="4000500" cy="44164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束流数据分析</a:t>
            </a:r>
            <a:r>
              <a:rPr lang="en-US" altLang="zh-CN" sz="2800"/>
              <a:t>——</a:t>
            </a:r>
            <a:r>
              <a:rPr lang="zh-CN" altLang="en-US" sz="2800"/>
              <a:t>粒子</a:t>
            </a:r>
            <a:r>
              <a:rPr lang="zh-CN" altLang="en-US" sz="2800"/>
              <a:t>分离</a:t>
            </a:r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43280" y="1269365"/>
                <a:ext cx="5253355" cy="14109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𝒆</m:t>
                    </m:r>
                    <m:r>
                      <a:rPr lang="en-US" altLang="zh-CN" b="1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zh-CN" altLang="en-US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分离：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采用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FD-E_Hit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平面斜线截断</a:t>
                </a: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1269365"/>
                <a:ext cx="5253355" cy="1410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3" descr="simulation_with_line_10Ge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735" y="930275"/>
            <a:ext cx="2953819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图片 24" descr="real_data_with_line_10Ge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35" y="3476625"/>
            <a:ext cx="2953709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9" descr="FD_E_Hit_scat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48" y="2169160"/>
            <a:ext cx="3240116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609600" y="4778375"/>
                <a:ext cx="406400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  <a:t>10 GeV</a:t>
                </a:r>
                <a:r>
                  <a:rPr lang="en-US" altLang="zh-CN" sz="160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16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600"/>
                  <a:t> </a:t>
                </a:r>
                <a:r>
                  <a:rPr lang="zh-CN" altLang="en-US" sz="1600"/>
                  <a:t>的</a:t>
                </a:r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  <a:t> FD-E_Hit</a:t>
                </a:r>
                <a:r>
                  <a:rPr lang="zh-CN" altLang="en-US" sz="1600"/>
                  <a:t>二维分布图</a:t>
                </a:r>
                <a:r>
                  <a:rPr lang="en-US" altLang="zh-CN" sz="1600"/>
                  <a:t> (Data)</a:t>
                </a:r>
                <a:endParaRPr lang="zh-CN" altLang="en-US" sz="160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78375"/>
                <a:ext cx="4064000" cy="337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4944745" y="3090545"/>
                <a:ext cx="406400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10 GeV</a:t>
                </a:r>
                <a:r>
                  <a:rPr lang="en-US" altLang="zh-CN" sz="16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16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600">
                    <a:sym typeface="+mn-ea"/>
                  </a:rPr>
                  <a:t> </a:t>
                </a:r>
                <a:r>
                  <a:rPr lang="zh-CN" altLang="en-US" sz="1600">
                    <a:sym typeface="+mn-ea"/>
                  </a:rPr>
                  <a:t>的</a:t>
                </a:r>
                <a:r>
                  <a:rPr lang="en-US" altLang="zh-CN" sz="1600">
                    <a:sym typeface="+mn-ea"/>
                  </a:rPr>
                  <a:t> FD-E_Hit</a:t>
                </a:r>
                <a:r>
                  <a:rPr lang="zh-CN" altLang="en-US" sz="1600">
                    <a:sym typeface="+mn-ea"/>
                  </a:rPr>
                  <a:t>二维分布图</a:t>
                </a:r>
                <a:r>
                  <a:rPr lang="en-US" altLang="zh-CN">
                    <a:sym typeface="+mn-ea"/>
                  </a:rPr>
                  <a:t> </a:t>
                </a:r>
                <a:endParaRPr lang="en-US" altLang="zh-CN"/>
              </a:p>
              <a:p>
                <a:pPr algn="ctr"/>
                <a:endParaRPr lang="zh-CN" altLang="en-US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745" y="3090545"/>
                <a:ext cx="4064000" cy="6451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8900795" y="831850"/>
                <a:ext cx="2453005" cy="48044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/>
                  <a:t>上图为模拟数据，下图为束流数据：经过方法进行截断，可以去除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95%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以上的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 </m:t>
                    </m:r>
                    <m:r>
                      <a:rPr lang="en-US" altLang="zh-CN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𝑒</m:t>
                    </m:r>
                    <m:r>
                      <a:rPr lang="en-US" altLang="zh-CN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本底。</a:t>
                </a: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分割线的依据为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 </m:t>
                    </m:r>
                    <m:r>
                      <a:rPr lang="en-US" altLang="zh-CN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𝑒</m:t>
                    </m:r>
                    <m:r>
                      <a:rPr lang="en-US" altLang="zh-CN" i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 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的二维分布图（均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为模拟数据）。</a:t>
                </a: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indent="0" algn="just" fontAlgn="auto"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795" y="831850"/>
                <a:ext cx="2453005" cy="48044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束流数据分析</a:t>
            </a:r>
            <a:r>
              <a:rPr lang="en-US" altLang="zh-CN" sz="2800"/>
              <a:t>——</a:t>
            </a:r>
            <a:r>
              <a:rPr lang="zh-CN" altLang="en-US" sz="2800"/>
              <a:t>粒子</a:t>
            </a:r>
            <a:r>
              <a:rPr lang="zh-CN" altLang="en-US" sz="2800"/>
              <a:t>分离</a:t>
            </a:r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43280" y="1269365"/>
                <a:ext cx="4341495" cy="7435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分离：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击中层数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（共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40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层）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作为判据</a:t>
                </a: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" y="1269365"/>
                <a:ext cx="4341495" cy="7435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5025" y="2068195"/>
                <a:ext cx="4064000" cy="13608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 fontAlgn="auto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AHCAL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中基本不发生电离，击中层数集中在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38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层以上（接近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层），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FD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值接近于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，运动轨迹近似于直线，能量沉积也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很低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2068195"/>
                <a:ext cx="4064000" cy="1360805"/>
              </a:xfrm>
              <a:prstGeom prst="rect">
                <a:avLst/>
              </a:prstGeom>
              <a:blipFill rotWithShape="1">
                <a:blip r:embed="rId2"/>
                <a:stretch>
                  <a:fillRect b="-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530340" y="1313815"/>
            <a:ext cx="3579495" cy="149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0000"/>
              </a:lnSpc>
            </a:pPr>
            <a:r>
              <a:rPr lang="zh-CN" altLang="en-US"/>
              <a:t>经过粒子分离后，并进行事例筛选后（同模拟数据的事例筛选），最终得到的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FD-E_Hit</a:t>
            </a:r>
            <a:r>
              <a:rPr lang="en-US" altLang="zh-CN"/>
              <a:t> </a:t>
            </a:r>
            <a:r>
              <a:rPr lang="zh-CN" altLang="en-US"/>
              <a:t>二维分布图</a:t>
            </a:r>
            <a:r>
              <a:rPr lang="zh-CN" altLang="en-US"/>
              <a:t>如下：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6590030" y="5912485"/>
                <a:ext cx="406400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</a:rPr>
                  <a:t>15 GeV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16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600">
                    <a:sym typeface="+mn-ea"/>
                  </a:rPr>
                  <a:t> </a:t>
                </a:r>
                <a:r>
                  <a:rPr lang="zh-CN" altLang="en-US" sz="1600">
                    <a:sym typeface="+mn-ea"/>
                  </a:rPr>
                  <a:t>的</a:t>
                </a:r>
                <a:r>
                  <a:rPr lang="en-US" altLang="zh-CN" sz="1600">
                    <a:sym typeface="+mn-ea"/>
                  </a:rPr>
                  <a:t> </a:t>
                </a:r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FD - E_Hit</a:t>
                </a:r>
                <a:r>
                  <a:rPr lang="en-US" altLang="zh-CN" sz="1600">
                    <a:sym typeface="+mn-ea"/>
                  </a:rPr>
                  <a:t> </a:t>
                </a:r>
                <a:r>
                  <a:rPr lang="zh-CN" altLang="en-US" sz="1600">
                    <a:sym typeface="+mn-ea"/>
                  </a:rPr>
                  <a:t>二维分布图</a:t>
                </a:r>
                <a:endParaRPr lang="en-US" altLang="zh-C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30" y="5912485"/>
                <a:ext cx="4064000" cy="3371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85495" y="5912485"/>
                <a:ext cx="406400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10 GeV </a:t>
                </a:r>
                <a:r>
                  <a:rPr lang="en-US" altLang="zh-CN" sz="1600" i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μ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的</a:t>
                </a:r>
                <a:r>
                  <a:rPr lang="en-US" altLang="zh-CN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FD - E_Hit </a:t>
                </a:r>
                <a:r>
                  <a:rPr lang="zh-CN" alt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二维分布图</a:t>
                </a:r>
                <a:endParaRPr lang="en-US" altLang="zh-C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5" y="5912485"/>
                <a:ext cx="406400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0" y="3541395"/>
            <a:ext cx="3046730" cy="2371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405" y="3541395"/>
            <a:ext cx="3063572" cy="23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束流数据分析</a:t>
            </a:r>
            <a:r>
              <a:rPr lang="en-US" altLang="zh-CN" sz="2800"/>
              <a:t>——</a:t>
            </a:r>
            <a:r>
              <a:rPr lang="zh-CN" altLang="en-US" sz="2800"/>
              <a:t>能量分辨率与</a:t>
            </a:r>
            <a:r>
              <a:rPr lang="zh-CN" altLang="en-US" sz="2800"/>
              <a:t>线性度</a:t>
            </a:r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795" y="1373505"/>
            <a:ext cx="3944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20" y="1373505"/>
            <a:ext cx="2623562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094105" y="437324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能量分辨率：虚线为设计目标线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4723130" y="437324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能量线性度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1094105" y="4937125"/>
            <a:ext cx="6972935" cy="1283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AHCAL</a:t>
            </a:r>
            <a:r>
              <a:rPr lang="zh-CN" altLang="en-US" sz="2000"/>
              <a:t>样机的能量分辨率基本满足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r>
              <a:rPr lang="zh-CN" altLang="en-US" sz="2000"/>
              <a:t>的设计目标，能量线性度的偏差为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-5%</a:t>
            </a:r>
            <a:r>
              <a:rPr lang="zh-CN" altLang="en-US" sz="2000"/>
              <a:t>到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+2%</a:t>
            </a:r>
            <a:r>
              <a:rPr lang="zh-CN" altLang="en-US" sz="2000"/>
              <a:t>，说明</a:t>
            </a:r>
            <a:r>
              <a:rPr lang="en-US" altLang="zh-CN" sz="2000"/>
              <a:t>AHCAL</a:t>
            </a:r>
            <a:r>
              <a:rPr lang="zh-CN" altLang="en-US" sz="2000"/>
              <a:t>样机具备基本的能量重建能力，后续需要进行进一步</a:t>
            </a:r>
            <a:r>
              <a:rPr lang="zh-CN" altLang="en-US" sz="2000"/>
              <a:t>修正</a:t>
            </a:r>
            <a:endParaRPr lang="zh-CN" altLang="en-US" sz="2000"/>
          </a:p>
        </p:txBody>
      </p:sp>
      <p:pic>
        <p:nvPicPr>
          <p:cNvPr id="13" name="图片 8" descr="multi_line_plot_9905664294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865" y="1373505"/>
            <a:ext cx="3244215" cy="2372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8698865" y="4135120"/>
            <a:ext cx="3244850" cy="1677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0000"/>
              </a:lnSpc>
            </a:pPr>
            <a:r>
              <a:rPr lang="zh-CN" altLang="en-US"/>
              <a:t>在高能区（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&gt; 60 GeV</a:t>
            </a:r>
            <a:r>
              <a:rPr lang="zh-CN" altLang="en-US"/>
              <a:t>），模拟结果与束流结果存在一定偏差，说明模型模拟与实际实验情况尚有一定</a:t>
            </a:r>
            <a:r>
              <a:rPr lang="zh-CN" altLang="en-US"/>
              <a:t>差距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结论与</a:t>
            </a:r>
            <a:r>
              <a:rPr lang="zh-CN" altLang="en-US"/>
              <a:t>展望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目录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 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lang="zh-CN" altLang="en-US" sz="3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 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研究动机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模拟与束流数据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与展望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 sz="28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09600" y="1372870"/>
                <a:ext cx="4603750" cy="42633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just" fontAlgn="auto">
                  <a:lnSpc>
                    <a:spcPct val="120000"/>
                  </a:lnSpc>
                </a:pPr>
                <a:r>
                  <a:rPr lang="zh-CN" altLang="en-US" b="1"/>
                  <a:t>工作总结：</a:t>
                </a:r>
                <a:endParaRPr lang="zh-CN" altLang="en-US" b="1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/>
                  <a:t>基于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GEANT4</a:t>
                </a:r>
                <a:r>
                  <a:rPr lang="zh-CN" altLang="en-US"/>
                  <a:t>构建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AHCAL</a:t>
                </a:r>
                <a:r>
                  <a:rPr lang="zh-CN" altLang="en-US"/>
                  <a:t>模拟模型，获得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10–120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zh-CN" altLang="en-US"/>
                  <a:t>强子能量响应基准</a:t>
                </a:r>
                <a:endParaRPr lang="zh-CN" altLang="en-US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zh-CN" altLang="en-US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/>
                  <a:t>发展基于分形维数的粒子鉴别方法，有效剔除束流数据中的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、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/>
                  <a:t>本底</a:t>
                </a:r>
                <a:endParaRPr lang="zh-CN" altLang="en-US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zh-CN" altLang="en-US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/>
                  <a:t>完成模拟与束流的系统对比，验证</a:t>
                </a:r>
                <a:r>
                  <a:rPr lang="en-US" altLang="zh-CN"/>
                  <a:t>AHCAL</a:t>
                </a:r>
                <a:r>
                  <a:rPr lang="zh-CN" altLang="en-US"/>
                  <a:t>样机能量分辨率满足</a:t>
                </a:r>
                <a:r>
                  <a:rPr lang="en-US" altLang="zh-CN"/>
                  <a:t>CEPC</a:t>
                </a:r>
                <a:r>
                  <a:rPr lang="zh-CN" altLang="en-US"/>
                  <a:t>设计目标</a:t>
                </a:r>
                <a:endParaRPr lang="zh-CN" altLang="en-US"/>
              </a:p>
              <a:p>
                <a:pPr marL="285750" indent="-285750" algn="just" fontAlgn="auto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zh-CN" altLang="en-US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2870"/>
                <a:ext cx="4603750" cy="42633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6178550" y="1372870"/>
            <a:ext cx="4874260" cy="4263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20000"/>
              </a:lnSpc>
            </a:pPr>
            <a:r>
              <a:rPr lang="zh-CN" altLang="en-US" b="1"/>
              <a:t>不足与展望：</a:t>
            </a:r>
            <a:endParaRPr lang="zh-CN" altLang="en-US" b="1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当前斜线截断法依赖手动设定斜率，缺乏自动化优化流程</a:t>
            </a:r>
            <a:endParaRPr lang="zh-CN" altLang="en-US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模拟模型尚未充分引入光产额不均匀性、</a:t>
            </a:r>
            <a:r>
              <a:rPr lang="en-US" altLang="zh-CN"/>
              <a:t>SiPM</a:t>
            </a:r>
            <a:r>
              <a:rPr lang="zh-CN" altLang="en-US"/>
              <a:t>暗噪声等实际因素 ，模拟与束流</a:t>
            </a:r>
            <a:r>
              <a:rPr lang="zh-CN" altLang="en-US"/>
              <a:t>结果仍存在系统性</a:t>
            </a:r>
            <a:r>
              <a:rPr lang="zh-CN" altLang="en-US"/>
              <a:t>偏差</a:t>
            </a:r>
            <a:endParaRPr lang="zh-CN" altLang="en-US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未来考虑</a:t>
            </a:r>
            <a:r>
              <a:rPr lang="zh-CN" altLang="en-US">
                <a:sym typeface="+mn-ea"/>
              </a:rPr>
              <a:t>探索机器学习方法提升筛选效率，并进一步精细化模型，充分考虑其他因素</a:t>
            </a:r>
            <a:endParaRPr lang="zh-CN" altLang="en-US"/>
          </a:p>
          <a:p>
            <a:pPr marL="285750" indent="-285750" algn="just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研究背景</a:t>
            </a:r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CD9-0508-4D1E-923D-4DFDAA610D19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Higgs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玻色子的发现与精密测量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76550" y="6578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/>
              <p:cNvSpPr>
                <a:spLocks noGrp="1"/>
              </p:cNvSpPr>
              <p:nvPr/>
            </p:nvSpPr>
            <p:spPr>
              <a:xfrm>
                <a:off x="608330" y="1172210"/>
                <a:ext cx="10596880" cy="5077460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rmAutofit/>
              </a:bodyPr>
              <a:lstStyle>
                <a:lvl1pPr marL="22860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charset="0"/>
                  <a:buChar char="Ø"/>
                  <a:defRPr sz="24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lt"/>
                  </a:defRPr>
                </a:lvl1pPr>
                <a:lvl2pPr marL="6858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charset="0"/>
                  <a:buChar char="Ø"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lt"/>
                  </a:defRPr>
                </a:lvl2pPr>
                <a:lvl3pPr marL="11430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charset="0"/>
                  <a:buChar char="Ø"/>
                  <a:defRPr sz="18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lt"/>
                  </a:defRPr>
                </a:lvl3pPr>
                <a:lvl4pPr marL="16002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Char char="Ø"/>
                  <a:defRPr sz="16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lt"/>
                  </a:defRPr>
                </a:lvl4pPr>
                <a:lvl5pPr marL="20574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Char char="Ø"/>
                  <a:defRPr sz="1600" u="none" strike="noStrike" kern="1200" cap="none" spc="150" normalizeH="0" baseline="0">
                    <a:solidFill>
                      <a:schemeClr val="tx1"/>
                    </a:solidFill>
                    <a:uFillTx/>
                    <a:latin typeface="+mn-lt"/>
                    <a:ea typeface="+mn-ea"/>
                    <a:cs typeface="+mn-lt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altLang="zh-CN"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2012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年，</a:t>
                </a:r>
                <a:r>
                  <a:rPr lang="zh-CN" altLang="en-US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大型强子对撞机（</a:t>
                </a:r>
                <a:r>
                  <a:rPr lang="en-US" altLang="zh-CN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LHC</a:t>
                </a:r>
                <a:r>
                  <a:rPr lang="zh-CN" altLang="en-US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发现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Higgs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粒子，但对其性质测量精度有限。</a:t>
                </a:r>
                <a:r>
                  <a:rPr lang="zh-CN" altLang="en-US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环形正负电子对撞机（</a:t>
                </a:r>
                <a:r>
                  <a:rPr lang="en-US" altLang="zh-CN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CEPC</a:t>
                </a:r>
                <a:r>
                  <a:rPr lang="zh-CN" altLang="en-US" sz="20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作为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“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希格斯工厂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”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被提出，目标是实现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Higgs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性质的高精度测量。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</a:rPr>
                  <a:t>CEPC 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</a:rPr>
                  <a:t>对强子量能器的性能要求严苛</a:t>
                </a: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</a:rPr>
                  <a:t>——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</a:rPr>
                  <a:t>其分辨率需达到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60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%/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𝐸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GeV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)</m:t>
                        </m:r>
                      </m:e>
                    </m:rad>
                  </m:oMath>
                </a14:m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8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0" y="1172210"/>
                <a:ext cx="10596880" cy="50774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202212021623377509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31235"/>
            <a:ext cx="6858000" cy="186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4064000" y="545465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环形正负电子对撞机（</a:t>
            </a:r>
            <a:r>
              <a:rPr lang="en-US" altLang="zh-CN" sz="1600"/>
              <a:t>CEPC</a:t>
            </a:r>
            <a:r>
              <a:rPr lang="zh-CN" altLang="en-US" sz="1600"/>
              <a:t>）</a:t>
            </a:r>
            <a:r>
              <a:rPr lang="zh-CN" altLang="en-US" sz="1600"/>
              <a:t>示意图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CEPC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强子量能器候选方案：模拟读出型强子量能器（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AHCAL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93495"/>
            <a:ext cx="5830570" cy="2521585"/>
          </a:xfrm>
        </p:spPr>
        <p:txBody>
          <a:bodyPr>
            <a:normAutofit fontScale="50000"/>
          </a:bodyPr>
          <a:p>
            <a:pPr marL="0" indent="0" algn="just" fontAlgn="auto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CEPC AHCAL</a:t>
            </a:r>
            <a:r>
              <a:rPr lang="en-US" altLang="zh-CN" sz="4000"/>
              <a:t> </a:t>
            </a:r>
            <a:r>
              <a:rPr lang="zh-CN" altLang="en-US" sz="4000"/>
              <a:t>方案设计为</a:t>
            </a:r>
            <a:r>
              <a:rPr lang="zh-CN" altLang="en-US" sz="4000" b="1"/>
              <a:t>取样型量能器</a:t>
            </a:r>
            <a:r>
              <a:rPr lang="zh-CN" altLang="en-US" sz="4000"/>
              <a:t>，采用铁作为吸收体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，塑料闪烁体作为灵敏介质，闪烁光由</a:t>
            </a: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硅光电倍增管（</a:t>
            </a: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altLang="zh-CN" sz="40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en-US" sz="4000">
                <a:latin typeface="Calibri" panose="020F0502020204030204" charset="0"/>
                <a:cs typeface="Calibri" panose="020F0502020204030204" charset="0"/>
              </a:rPr>
              <a:t>）</a:t>
            </a:r>
            <a:r>
              <a:rPr lang="zh-CN" altLang="en-US" sz="4000"/>
              <a:t>读出。</a:t>
            </a:r>
            <a:endParaRPr lang="zh-CN" altLang="en-US" sz="4000"/>
          </a:p>
          <a:p>
            <a:pPr marL="0" indent="0" algn="just" fontAlgn="auto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r>
              <a:rPr lang="en-US" altLang="zh-CN" sz="4000"/>
              <a:t> </a:t>
            </a:r>
            <a:r>
              <a:rPr lang="zh-CN" altLang="en-US" sz="4000"/>
              <a:t>量能器组研制了灵敏面积</a:t>
            </a:r>
            <a:r>
              <a:rPr lang="en-US" altLang="zh-CN" sz="4000"/>
              <a:t> 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720 ×</a:t>
            </a: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720 mm</a:t>
            </a:r>
            <a:r>
              <a:rPr lang="zh-CN" altLang="en-US" sz="40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，灵敏单元和通道数达</a:t>
            </a: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 12960 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（包含</a:t>
            </a: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层）的</a:t>
            </a:r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 AHCAL </a:t>
            </a:r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样机。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charset="0"/>
              <a:buChar char="Ø"/>
            </a:pP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7120" y="1434465"/>
            <a:ext cx="3783965" cy="2838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289800" y="427291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AHCAL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</a:rPr>
              <a:t>结构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图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09600" y="3762375"/>
                <a:ext cx="5831205" cy="22136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>
                  <a:buFont typeface="Wingdings" panose="05000000000000000000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优势：</a:t>
                </a:r>
                <a:endParaRPr lang="zh-CN" altLang="en-US" sz="2000" b="1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marL="228600" indent="-228600" algn="just" fontAlgn="auto">
                  <a:lnSpc>
                    <a:spcPct val="150000"/>
                  </a:lnSpc>
                  <a:spcBef>
                    <a:spcPts val="1000"/>
                  </a:spcBef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高颗粒度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，提供极佳的空间信息。</a:t>
                </a:r>
                <a:endParaRPr lang="en-US" altLang="zh-CN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 algn="just" fontAlgn="auto">
                  <a:lnSpc>
                    <a:spcPct val="150000"/>
                  </a:lnSpc>
                  <a:spcBef>
                    <a:spcPts val="300"/>
                  </a:spcBef>
                  <a:buClrTx/>
                  <a:buSzTx/>
                  <a:buFont typeface="Wingdings" panose="05000000000000000000" charset="0"/>
                  <a:buChar char="Ø"/>
                </a:pPr>
                <a:r>
                  <a:rPr lang="en-US" altLang="zh-CN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高能量分辨率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，设计目标优于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 </m:t>
                    </m:r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altLang="zh-CN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%/</m:t>
                    </m:r>
                    <m:rad>
                      <m:radPr>
                        <m:degHide m:val="on"/>
                        <m:ctrlPr>
                          <a:rPr lang="en-US" altLang="zh-CN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altLang="zh-CN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GeV</m:t>
                        </m:r>
                        <m:r>
                          <a:rPr lang="en-US" altLang="zh-CN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Wingdings" panose="05000000000000000000" charset="0"/>
                  <a:buChar char="l"/>
                </a:pPr>
                <a:endParaRPr lang="zh-CN" altLang="en-US" sz="200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62375"/>
                <a:ext cx="5831205" cy="22136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研究动机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/>
              <a:t>束流测试</a:t>
            </a:r>
            <a:endParaRPr lang="zh-CN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455"/>
                <a:ext cx="6452870" cy="4699000"/>
              </a:xfrm>
            </p:spPr>
            <p:txBody>
              <a:bodyPr>
                <a:normAutofit/>
              </a:bodyPr>
              <a:p>
                <a:pPr marL="0" indent="0" algn="just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2022年至2023</a:t>
                </a:r>
                <a:r>
                  <a:rPr lang="zh-CN" altLang="en-US" sz="2000"/>
                  <a:t>年期间，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CEPC AHCAL</a:t>
                </a:r>
                <a:r>
                  <a:rPr lang="zh-CN" altLang="en-US" sz="2000"/>
                  <a:t>样机在欧洲核子研究中心（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CERN</a:t>
                </a:r>
                <a:r>
                  <a:rPr lang="zh-CN" altLang="en-US" sz="2000"/>
                  <a:t>）利用高能粒子束完成了三次测试，积累了大量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、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、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𝑒</m:t>
                    </m:r>
                  </m:oMath>
                </a14:m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</a:rPr>
                  <a:t> 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</a:rPr>
                  <a:t>等粒子的数据，</a:t>
                </a:r>
                <a:r>
                  <a:rPr lang="zh-CN" altLang="en-US" sz="2000"/>
                  <a:t>动量范围从</a:t>
                </a:r>
                <a:r>
                  <a:rPr lang="en-US" altLang="zh-CN" sz="2000"/>
                  <a:t> 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10 GeV/c </a:t>
                </a:r>
                <a:r>
                  <a:rPr lang="zh-CN" altLang="en-US" sz="2000"/>
                  <a:t>到</a:t>
                </a:r>
                <a:r>
                  <a:rPr lang="en-US" altLang="zh-CN" sz="2000"/>
                  <a:t> 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350 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GeV/c </a:t>
                </a:r>
                <a:r>
                  <a:rPr lang="zh-CN" alt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。</a:t>
                </a:r>
                <a:endParaRPr lang="en-US" altLang="zh-CN" sz="2000"/>
              </a:p>
              <a:p>
                <a:pPr marL="0" indent="0" algn="just" fontAlgn="auto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000"/>
                  <a:t>本研究利用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AHCAL</a:t>
                </a:r>
                <a:r>
                  <a:rPr lang="zh-CN" altLang="en-US" sz="2000"/>
                  <a:t>样机的高颗粒度优势，鉴别并排除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</m:oMath>
                </a14:m>
                <a:r>
                  <a:rPr lang="en-US" altLang="zh-CN" sz="2000"/>
                  <a:t> </a:t>
                </a:r>
                <a:r>
                  <a:rPr lang="zh-CN" altLang="en-US" sz="2000"/>
                  <a:t>束流中的其他混杂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粒子，重建束流粒子的能量，并由此得到</a:t>
                </a: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AHCAL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样机的各项性能。判断样机的实际性能是否符合设计目标。</a:t>
                </a:r>
                <a:endParaRPr lang="zh-CN" altLang="en-US" sz="24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just" fontAlgn="auto">
                  <a:lnSpc>
                    <a:spcPct val="100000"/>
                  </a:lnSpc>
                  <a:buFont typeface="Wingdings" panose="05000000000000000000" charset="0"/>
                  <a:buChar char="Ø"/>
                </a:pPr>
                <a:endParaRPr lang="en-US" altLang="zh-CN" sz="24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455"/>
                <a:ext cx="6452870" cy="46990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40" y="1435100"/>
            <a:ext cx="4431665" cy="3325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289800" y="48266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CEPC AHCAL</a:t>
            </a:r>
            <a:r>
              <a:rPr lang="en-US" altLang="zh-CN" sz="1600"/>
              <a:t> </a:t>
            </a:r>
            <a:r>
              <a:rPr lang="zh-CN" altLang="en-US" sz="1600"/>
              <a:t>样机（</a:t>
            </a:r>
            <a:r>
              <a:rPr lang="zh-CN" altLang="en-US" sz="1600"/>
              <a:t>实物）</a:t>
            </a:r>
            <a:endParaRPr lang="zh-CN" altLang="en-US" sz="16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04730" y="62750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455"/>
                <a:ext cx="5314950" cy="2017395"/>
              </a:xfrm>
            </p:spPr>
            <p:txBody>
              <a:bodyPr>
                <a:normAutofit fontScale="90000" lnSpcReduction="20000"/>
              </a:bodyPr>
              <a:p>
                <a:pPr marL="0" indent="0" algn="l" fontAlgn="auto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zh-CN" altLang="en-US" sz="2220" b="1"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研究动机：</a:t>
                </a:r>
                <a:endParaRPr lang="zh-CN" altLang="en-US" sz="2220" b="1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  <a:p>
                <a:pPr algn="just" fontAlgn="auto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束流数据（</a:t>
                </a:r>
                <a14:m>
                  <m:oMath xmlns:m="http://schemas.openxmlformats.org/officeDocument/2006/math">
                    <m:r>
                      <a:rPr lang="en-US" altLang="zh-CN" sz="222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222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）中含有大量</a:t>
                </a:r>
                <a:r>
                  <a:rPr lang="en-US" altLang="zh-CN" sz="222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220" i="1">
                    <a:latin typeface="Arial" panose="020B0604020202020204" pitchFamily="34" charset="0"/>
                    <a:cs typeface="Arial" panose="020B0604020202020204" pitchFamily="34" charset="0"/>
                  </a:rPr>
                  <a:t>e⁻</a:t>
                </a: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和 </a:t>
                </a:r>
                <a:r>
                  <a:rPr lang="en-US" altLang="zh-CN" sz="2220" i="1">
                    <a:latin typeface="Arial" panose="020B0604020202020204" pitchFamily="34" charset="0"/>
                    <a:cs typeface="Arial" panose="020B0604020202020204" pitchFamily="34" charset="0"/>
                  </a:rPr>
                  <a:t>μ⁻</a:t>
                </a: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本底，低能区尤为严重。</a:t>
                </a:r>
                <a:endParaRPr lang="zh-CN" altLang="en-US" sz="222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auto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Ø"/>
                </a:pP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束流测试结果与蒙特卡洛模拟</a:t>
                </a: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</a:rPr>
                  <a:t>结果之间存在系统性偏差</a:t>
                </a:r>
                <a:r>
                  <a:rPr lang="zh-CN" altLang="en-US" sz="222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，需发展有效的粒子鉴别方法。</a:t>
                </a:r>
                <a:endParaRPr lang="zh-CN" altLang="en-US" sz="222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  <a:p>
                <a:pPr algn="just">
                  <a:lnSpc>
                    <a:spcPct val="100000"/>
                  </a:lnSpc>
                  <a:buClrTx/>
                  <a:buSzTx/>
                  <a:buFont typeface="Wingdings" panose="05000000000000000000" charset="0"/>
                  <a:buChar char="Ø"/>
                </a:pP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buClrTx/>
                  <a:buSzTx/>
                  <a:buFont typeface="Wingdings" panose="05000000000000000000" charset="0"/>
                  <a:buChar char="Ø"/>
                </a:pP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455"/>
                <a:ext cx="5314950" cy="2017395"/>
              </a:xfrm>
              <a:blipFill rotWithShape="1">
                <a:blip r:embed="rId1"/>
                <a:stretch>
                  <a:fillRect r="-1290" b="-24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570" y="1227455"/>
            <a:ext cx="3413760" cy="196151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902450" y="3244850"/>
                <a:ext cx="406400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200">
                    <a:latin typeface="Arial" panose="020B0604020202020204" pitchFamily="34" charset="0"/>
                    <a:cs typeface="Arial" panose="020B0604020202020204" pitchFamily="34" charset="0"/>
                  </a:rPr>
                  <a:t>10 GeV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200"/>
                  <a:t> </a:t>
                </a:r>
                <a:r>
                  <a:rPr lang="zh-CN" altLang="en-US" sz="1200"/>
                  <a:t>能量沉积分布图（束流数据）：横轴单位</a:t>
                </a:r>
                <a:r>
                  <a:rPr lang="en-US" altLang="zh-CN" sz="1200"/>
                  <a:t> </a:t>
                </a:r>
                <a:r>
                  <a:rPr lang="en-US" altLang="zh-CN" sz="1200"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  <a:endParaRPr lang="en-US" altLang="zh-CN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450" y="3244850"/>
                <a:ext cx="4064000" cy="2755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20" y="3644265"/>
            <a:ext cx="3407521" cy="1962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902450" y="5730240"/>
                <a:ext cx="4064000" cy="391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12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10 GeV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𝜋</m:t>
                    </m:r>
                    <m:r>
                      <a: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rPr>
                      <m:t>⁻</m:t>
                    </m:r>
                  </m:oMath>
                </a14:m>
                <a:r>
                  <a:rPr lang="en-US" altLang="zh-CN" sz="1200">
                    <a:sym typeface="+mn-ea"/>
                  </a:rPr>
                  <a:t> </a:t>
                </a:r>
                <a:r>
                  <a:rPr lang="zh-CN" altLang="en-US" sz="1200">
                    <a:sym typeface="+mn-ea"/>
                  </a:rPr>
                  <a:t>能量沉积分布图（模拟</a:t>
                </a:r>
                <a:r>
                  <a:rPr lang="zh-CN" altLang="en-US" sz="1200">
                    <a:sym typeface="+mn-ea"/>
                  </a:rPr>
                  <a:t>数据）：横轴单位</a:t>
                </a:r>
                <a:r>
                  <a:rPr lang="en-US" altLang="zh-CN" sz="1200">
                    <a:sym typeface="+mn-ea"/>
                  </a:rPr>
                  <a:t> </a:t>
                </a:r>
                <a:r>
                  <a:rPr lang="en-US" altLang="zh-CN" sz="12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MeV</a:t>
                </a:r>
                <a:endParaRPr lang="en-US" altLang="zh-CN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450" y="5730240"/>
                <a:ext cx="4064000" cy="391160"/>
              </a:xfrm>
              <a:prstGeom prst="rect">
                <a:avLst/>
              </a:prstGeom>
              <a:blipFill rotWithShape="1">
                <a:blip r:embed="rId5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609600" y="3527425"/>
            <a:ext cx="5314315" cy="1813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20000"/>
              </a:lnSpc>
            </a:pPr>
            <a:r>
              <a:rPr lang="zh-CN" altLang="en-US" sz="2000"/>
              <a:t>束流数据（上图）与模拟数据（下图）的能量沉积对比得知，束流数据低能处有明显噪声，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MIP</a:t>
            </a:r>
            <a:r>
              <a:rPr lang="zh-CN" altLang="en-US" sz="2000"/>
              <a:t>峰明显高于模拟数据，簇射峰峰值位置</a:t>
            </a:r>
            <a:r>
              <a:rPr lang="zh-CN" altLang="en-US" sz="2000"/>
              <a:t>偏移</a:t>
            </a:r>
            <a:endParaRPr lang="zh-CN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模拟与束流数据</a:t>
            </a:r>
            <a:r>
              <a:rPr lang="zh-CN" altLang="en-US"/>
              <a:t>分析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74145" y="6055360"/>
            <a:ext cx="617220" cy="54864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93a8d420855e8bf4c382d76d4c57404e2fe023c"/>
  <p:tag name="KSO_WM_NEWLAYOUT_ID" val="141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7b9e01edec6efc4f0e09369955c7a467f5c771"/>
  <p:tag name="KSO_WM_NEWLAYOUT_ID" val="42"/>
</p:tagLst>
</file>

<file path=ppt/tags/tag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.xml><?xml version="1.0" encoding="utf-8"?>
<p:tagLst xmlns:p="http://schemas.openxmlformats.org/presentationml/2006/main">
  <p:tag name="KSO_WM_UNIT_PLACING_PICTURE_USER_VIEWPORT" val="{&quot;height&quot;:4474,&quot;width&quot;:5773}"/>
</p:tagLst>
</file>

<file path=ppt/tags/tag32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3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4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5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6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7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8.xml><?xml version="1.0" encoding="utf-8"?>
<p:tagLst xmlns:p="http://schemas.openxmlformats.org/presentationml/2006/main">
  <p:tag name="KSO_WM_DIAGRAM_VIRTUALLY_FRAME" val="{&quot;height&quot;:431.8,&quot;left&quot;:475.75,&quot;top&quot;:72.75,&quot;width&quot;:472.4}"/>
</p:tagLst>
</file>

<file path=ppt/tags/tag39.xml><?xml version="1.0" encoding="utf-8"?>
<p:tagLst xmlns:p="http://schemas.openxmlformats.org/presentationml/2006/main">
  <p:tag name="resource_record_key" val="{&quot;29&quot;:[50000076]}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7220a9f3dce60be11f011b2276862dbfcb1cb5c"/>
  <p:tag name="KSO_WM_NEWLAYOUT_ID" val="43"/>
</p:tagLst>
</file>

<file path=ppt/tags/tag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heme/theme1.xml><?xml version="1.0" encoding="utf-8"?>
<a:theme xmlns:a="http://schemas.openxmlformats.org/drawingml/2006/main" name="Office 主题​​">
  <a:themeElements>
    <a:clrScheme name="teach">
      <a:dk1>
        <a:srgbClr val="11344A"/>
      </a:dk1>
      <a:lt1>
        <a:srgbClr val="E6F5FF"/>
      </a:lt1>
      <a:dk2>
        <a:srgbClr val="11344A"/>
      </a:dk2>
      <a:lt2>
        <a:srgbClr val="E6F5FF"/>
      </a:lt2>
      <a:accent1>
        <a:srgbClr val="115D8A"/>
      </a:accent1>
      <a:accent2>
        <a:srgbClr val="19B5CA"/>
      </a:accent2>
      <a:accent3>
        <a:srgbClr val="FFCA0F"/>
      </a:accent3>
      <a:accent4>
        <a:srgbClr val="D28527"/>
      </a:accent4>
      <a:accent5>
        <a:srgbClr val="CE2424"/>
      </a:accent5>
      <a:accent6>
        <a:srgbClr val="37990E"/>
      </a:accent6>
      <a:hlink>
        <a:srgbClr val="0563C1"/>
      </a:hlink>
      <a:folHlink>
        <a:srgbClr val="954F72"/>
      </a:folHlink>
    </a:clrScheme>
    <a:fontScheme name="teach">
      <a:majorFont>
        <a:latin typeface="Candara"/>
        <a:ea typeface="微软雅黑"/>
        <a:cs typeface=""/>
      </a:majorFont>
      <a:minorFont>
        <a:latin typeface="Candar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3408</Words>
  <Application>WPS 演示</Application>
  <PresentationFormat>宽屏</PresentationFormat>
  <Paragraphs>284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Cambria Math</vt:lpstr>
      <vt:lpstr>Calibri</vt:lpstr>
      <vt:lpstr>Times New Roman</vt:lpstr>
      <vt:lpstr>MS Mincho</vt:lpstr>
      <vt:lpstr>Segoe Print</vt:lpstr>
      <vt:lpstr>Candara</vt:lpstr>
      <vt:lpstr>Arial Unicode MS</vt:lpstr>
      <vt:lpstr>等线</vt:lpstr>
      <vt:lpstr>Office 主题​​</vt:lpstr>
      <vt:lpstr>CEPC AHCAL对高能粒子响应的研究</vt:lpstr>
      <vt:lpstr>目录</vt:lpstr>
      <vt:lpstr>研究背景</vt:lpstr>
      <vt:lpstr>Higgs玻色子的发现与精密测量</vt:lpstr>
      <vt:lpstr>CEPC强子量能器候选方案：模拟读出型强子量能器（AHCAL）</vt:lpstr>
      <vt:lpstr>研究动机</vt:lpstr>
      <vt:lpstr>束流测试</vt:lpstr>
      <vt:lpstr>PowerPoint 演示文稿</vt:lpstr>
      <vt:lpstr>模拟与束流数据分析</vt:lpstr>
      <vt:lpstr>研究框架</vt:lpstr>
      <vt:lpstr>GEANT4 模拟——模型与事例筛选</vt:lpstr>
      <vt:lpstr>模拟分析——晶球函数拟合</vt:lpstr>
      <vt:lpstr>模拟结果——能量分辨率与线性度</vt:lpstr>
      <vt:lpstr>束流数据分析——粒子鉴别</vt:lpstr>
      <vt:lpstr>束流数据分析——FD的计算</vt:lpstr>
      <vt:lpstr>束流数据分析——粒子分离</vt:lpstr>
      <vt:lpstr>束流数据分析——粒子分离</vt:lpstr>
      <vt:lpstr>束流数据分析——能量分辨率与线性度</vt:lpstr>
      <vt:lpstr>结论与展望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教务处PPT模板001</dc:title>
  <dc:creator>现代教育技术中心</dc:creator>
  <cp:lastModifiedBy>LiLy</cp:lastModifiedBy>
  <cp:revision>284</cp:revision>
  <dcterms:created xsi:type="dcterms:W3CDTF">2019-08-12T09:30:00Z</dcterms:created>
  <dcterms:modified xsi:type="dcterms:W3CDTF">2026-05-29T01:40:32Z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93B03912973F499AA605C9DF27A926E0_13</vt:lpwstr>
  </property>
  <property fmtid="{D5CDD505-2E9C-101B-9397-08002B2CF9AE}" pid="3" name="KSOProductBuildVer">
    <vt:lpwstr>2052-12.1.0.26375</vt:lpwstr>
  </property>
</Properties>
</file>