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8"/>
  </p:notesMasterIdLst>
  <p:handoutMasterIdLst>
    <p:handoutMasterId r:id="rId9"/>
  </p:handoutMasterIdLst>
  <p:sldIdLst>
    <p:sldId id="1666" r:id="rId2"/>
    <p:sldId id="1792" r:id="rId3"/>
    <p:sldId id="1794" r:id="rId4"/>
    <p:sldId id="1791" r:id="rId5"/>
    <p:sldId id="1789" r:id="rId6"/>
    <p:sldId id="1793" r:id="rId7"/>
  </p:sldIdLst>
  <p:sldSz cx="9144000" cy="6858000" type="screen4x3"/>
  <p:notesSz cx="6792913" cy="992505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 wang" initials="lw" lastIdx="1" clrIdx="0">
    <p:extLst>
      <p:ext uri="{19B8F6BF-5375-455C-9EA6-DF929625EA0E}">
        <p15:presenceInfo xmlns:p15="http://schemas.microsoft.com/office/powerpoint/2012/main" userId="7dbf4ba8da585acb" providerId="Windows Live"/>
      </p:ext>
    </p:extLst>
  </p:cmAuthor>
  <p:cmAuthor id="2" name="yechangqing" initials="y" lastIdx="11" clrIdx="1">
    <p:extLst>
      <p:ext uri="{19B8F6BF-5375-455C-9EA6-DF929625EA0E}">
        <p15:presenceInfo xmlns:p15="http://schemas.microsoft.com/office/powerpoint/2012/main" userId="yechangq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BC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中度样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88347" autoAdjust="0"/>
  </p:normalViewPr>
  <p:slideViewPr>
    <p:cSldViewPr>
      <p:cViewPr>
        <p:scale>
          <a:sx n="75" d="100"/>
          <a:sy n="75" d="100"/>
        </p:scale>
        <p:origin x="2730" y="6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192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09B3C11-F805-4C3D-B9B8-752E9494D3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5A85D1-4FA1-4E48-AC75-56CE810179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2DBAE-07B3-4811-AC70-5CD08B07C79A}" type="datetimeFigureOut">
              <a:rPr lang="zh-CN" altLang="en-US" smtClean="0"/>
              <a:t>2026/5/27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B965668-4C6A-4879-8D96-399A01EADB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B486C0A-2161-431B-8BC4-0048994DB6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CF8C8-E817-4D99-A4D5-E1B58232D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4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B81A020-D781-4672-BA54-ABD7001C27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23EE2D2-A42B-4EA8-A6E2-21B8CFFEE99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00688EF-04A8-4DA9-97EE-1D7B6287A4F1}" type="datetimeFigureOut">
              <a:rPr lang="zh-CN" altLang="en-US"/>
              <a:pPr>
                <a:defRPr/>
              </a:pPr>
              <a:t>2026/5/27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7E3F9AEB-5FCC-40FB-B809-DBA64CD28B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65637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CD219B32-0C7D-43E5-A1A6-6402D8322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BA2490-8EBA-4D74-8B34-F46176D0EE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CB40F5-D785-4BC8-9F88-EE2EB0C3A9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AB2B21-51AE-4EEE-A1A4-F8380AC818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3963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漏磁的影响在高频可能变得不可忽略，限制测试频率到低频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403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F81F87-3656-48AB-9014-9E3519E1D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A6449F1-A1A1-4340-BEE6-378C3C43D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2EA2E3-E792-44B1-9C12-EAC8D7DA6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6F20ED-ACC7-476D-87B9-07469AA7B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BED3E8-BAFC-4B0E-8E44-3CCC9E30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53687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49644D-5E54-4C9B-96BA-935A4079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77F78AA-C8A4-45EE-ABDD-144A88C43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99AF2BC-DBFB-4196-AED8-34F081F92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84E868-4C12-43B9-A254-4F633C90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1F3D4A-353D-423F-94DC-FF532D205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355C76-69FD-4F91-A4DE-D0A21327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3396963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9330DF-AB01-439C-BDCD-184FA5F0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3DAB032-124F-4899-9A09-4928847F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A951B5-882E-4BCC-9563-00616EB6B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0A1958-5038-438C-A828-55CE92E47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77E22A-1AF0-4A43-A267-0738B8449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7044387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8F6BC8D-FA25-406E-87A6-512A92214C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6D06E9-D819-4469-83B9-EF767FDEA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9BE229-70F9-46C9-9C23-D13F3E0C0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02BC56-B600-4640-A2CD-1C14EE08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6CC9A1-C95D-4A78-8512-708949A02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6733325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498AAD-E6DB-4F0D-BE69-17D364439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51F035-FB6A-4B26-B3EC-702505AE1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14A0C8-A198-416B-BB49-C7F1DE13A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4E4F9A-19C7-470E-9B2C-3DEEB285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7C12D0-E88E-434A-994C-0E93E3C7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853469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E2EEC6-667E-4C9C-81DE-4F8355F73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E96B14-FB7A-4106-9F19-E36C0D749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D1A0CE-E429-446A-9806-2E2DC1338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139376-B66C-4CDF-98C5-855A96911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498D8F-E820-472C-899F-EA257400E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1551962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B279F0-3E23-410E-9F14-D877396F3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9CFE51-C81B-458F-912E-E086467D3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2B77B75-1744-4F06-8518-9F0D99709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02D0D2-1210-45E6-BC22-C26E687F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8EE33D-4664-4C31-8E80-215F011E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9F2BC3D-4F5D-43D3-9F17-143784DF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8708193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57AE3B-5A9B-47F4-9A17-6917B0C9E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D9D50F-E60D-4375-AB5B-D11B90574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70BB658-8866-4022-B721-E59414D43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0C4F2AA-CCF8-4D0C-9C95-8BC48033B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EB9082D-6F7D-4BFE-9E75-266537FC7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14AEAFA-B66D-4B8D-B253-140662E0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EDA7EA0-5FD0-4ABB-90D3-C3D3C50B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8C19922-4A26-480F-AC43-90948A7B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9796430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EF6414-AC35-4DDA-936F-06CA2B88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B54E9A6-10CA-469C-8973-0C3F2122B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FB95FA7-EC69-4349-92AC-0FA6EEF65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187E545-7A27-40F0-9E9C-36B576DF0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2974377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68A9493-819D-4ED5-AB1D-C277B44B3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5FBD330-F806-4915-AD5A-505A7813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338402-4305-4C02-AF32-BF11EC312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1338287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FF7779-C9DC-4BDD-AD7F-A9C01D958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5D69EF-3C81-4AFB-A1C6-4712316A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1147849-41C6-4007-81BE-769B87729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966A9D-AB91-464F-A35D-7F5067D19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A3C781-3611-4A05-8D33-9E05D51A9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824AD0D-B246-43FB-9EFC-B3CF5F6D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3589074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PPT内页副本1">
            <a:extLst>
              <a:ext uri="{FF2B5EF4-FFF2-40B4-BE49-F238E27FC236}">
                <a16:creationId xmlns:a16="http://schemas.microsoft.com/office/drawing/2014/main" id="{427CADE0-5D59-48D7-B880-E1682443E7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9348FDCA-98FE-4D45-894D-8C9E1E7055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84D09B-03DB-42A7-A9A5-146C6CBACC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310071-454F-422B-9A85-A073DD2E36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DEF2B-8039-4C1E-A573-46AE1706B51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B7296F4C-DFB7-4BEE-B399-2E1E730B1F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36525"/>
            <a:ext cx="5257800" cy="838200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288425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BC1E515-0B88-4D07-A3A0-0FA342141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2739E7-BA22-4199-8449-C0D4BE1DC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FF116A-2462-402F-9CAB-9E789B91B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FD7F7F-1C84-4664-A17A-08E0FF9C6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A1E558-B7E7-4798-B517-D41E8FB8F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6691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6" r:id="rId9"/>
    <p:sldLayoutId id="2147483661" r:id="rId10"/>
    <p:sldLayoutId id="2147483662" r:id="rId11"/>
    <p:sldLayoutId id="214748366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wmf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:a16="http://schemas.microsoft.com/office/drawing/2014/main" id="{7CC63E9D-6895-4804-83EB-1948F52A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>
            <a:extLst>
              <a:ext uri="{FF2B5EF4-FFF2-40B4-BE49-F238E27FC236}">
                <a16:creationId xmlns:a16="http://schemas.microsoft.com/office/drawing/2014/main" id="{56930872-1753-4C67-8007-D7F17A78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132013"/>
            <a:ext cx="8229600" cy="1981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磁芯线圈设计</a:t>
            </a:r>
            <a:endParaRPr lang="zh-CN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E2B2CE97-30DD-4DCC-9817-F5778BBFDA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24100" y="5102224"/>
            <a:ext cx="4495800" cy="13747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zh-CN" b="1" dirty="0">
                <a:ea typeface="+mn-ea"/>
                <a:cs typeface="+mn-ea"/>
                <a:sym typeface="+mn-lt"/>
              </a:rPr>
              <a:t>2026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年</a:t>
            </a:r>
            <a:r>
              <a:rPr lang="en-US" altLang="zh-CN" b="1" dirty="0">
                <a:ea typeface="+mn-ea"/>
                <a:cs typeface="+mn-ea"/>
                <a:sym typeface="+mn-lt"/>
              </a:rPr>
              <a:t>05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月</a:t>
            </a:r>
            <a:r>
              <a:rPr lang="en-US" altLang="zh-CN" b="1" dirty="0">
                <a:cs typeface="+mn-ea"/>
                <a:sym typeface="+mn-lt"/>
              </a:rPr>
              <a:t>28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日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zh-CN" altLang="en-US" b="1" dirty="0">
                <a:ea typeface="+mn-ea"/>
                <a:cs typeface="+mn-ea"/>
                <a:sym typeface="+mn-lt"/>
              </a:rPr>
              <a:t>叶昌庆</a:t>
            </a:r>
            <a:endParaRPr lang="en-US" altLang="zh-CN" b="1" dirty="0"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2B0452-FACA-4046-B3F0-E07FD66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49027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6F08D32-D37D-46F9-8BF6-04A0E7B2C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8C0EC3A-B83A-4950-85A1-0231A6B836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仿真 </a:t>
            </a:r>
            <a:r>
              <a:rPr lang="en-US" altLang="zh-CN" dirty="0"/>
              <a:t>vs </a:t>
            </a:r>
            <a:r>
              <a:rPr lang="zh-CN" altLang="en-US" dirty="0"/>
              <a:t>测试</a:t>
            </a:r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666A5488-80E1-400B-8D55-34CFA15386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770303"/>
              </p:ext>
            </p:extLst>
          </p:nvPr>
        </p:nvGraphicFramePr>
        <p:xfrm>
          <a:off x="114300" y="2292677"/>
          <a:ext cx="8915395" cy="25831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42221">
                  <a:extLst>
                    <a:ext uri="{9D8B030D-6E8A-4147-A177-3AD203B41FA5}">
                      <a16:colId xmlns:a16="http://schemas.microsoft.com/office/drawing/2014/main" val="3660245861"/>
                    </a:ext>
                  </a:extLst>
                </a:gridCol>
                <a:gridCol w="692599">
                  <a:extLst>
                    <a:ext uri="{9D8B030D-6E8A-4147-A177-3AD203B41FA5}">
                      <a16:colId xmlns:a16="http://schemas.microsoft.com/office/drawing/2014/main" val="3363397829"/>
                    </a:ext>
                  </a:extLst>
                </a:gridCol>
                <a:gridCol w="997225">
                  <a:extLst>
                    <a:ext uri="{9D8B030D-6E8A-4147-A177-3AD203B41FA5}">
                      <a16:colId xmlns:a16="http://schemas.microsoft.com/office/drawing/2014/main" val="1435838349"/>
                    </a:ext>
                  </a:extLst>
                </a:gridCol>
                <a:gridCol w="997225">
                  <a:extLst>
                    <a:ext uri="{9D8B030D-6E8A-4147-A177-3AD203B41FA5}">
                      <a16:colId xmlns:a16="http://schemas.microsoft.com/office/drawing/2014/main" val="351611295"/>
                    </a:ext>
                  </a:extLst>
                </a:gridCol>
                <a:gridCol w="997225">
                  <a:extLst>
                    <a:ext uri="{9D8B030D-6E8A-4147-A177-3AD203B41FA5}">
                      <a16:colId xmlns:a16="http://schemas.microsoft.com/office/drawing/2014/main" val="258587398"/>
                    </a:ext>
                  </a:extLst>
                </a:gridCol>
                <a:gridCol w="997225">
                  <a:extLst>
                    <a:ext uri="{9D8B030D-6E8A-4147-A177-3AD203B41FA5}">
                      <a16:colId xmlns:a16="http://schemas.microsoft.com/office/drawing/2014/main" val="1601035995"/>
                    </a:ext>
                  </a:extLst>
                </a:gridCol>
                <a:gridCol w="997225">
                  <a:extLst>
                    <a:ext uri="{9D8B030D-6E8A-4147-A177-3AD203B41FA5}">
                      <a16:colId xmlns:a16="http://schemas.microsoft.com/office/drawing/2014/main" val="2677395167"/>
                    </a:ext>
                  </a:extLst>
                </a:gridCol>
                <a:gridCol w="997225">
                  <a:extLst>
                    <a:ext uri="{9D8B030D-6E8A-4147-A177-3AD203B41FA5}">
                      <a16:colId xmlns:a16="http://schemas.microsoft.com/office/drawing/2014/main" val="1982934975"/>
                    </a:ext>
                  </a:extLst>
                </a:gridCol>
                <a:gridCol w="997225">
                  <a:extLst>
                    <a:ext uri="{9D8B030D-6E8A-4147-A177-3AD203B41FA5}">
                      <a16:colId xmlns:a16="http://schemas.microsoft.com/office/drawing/2014/main" val="2541492686"/>
                    </a:ext>
                  </a:extLst>
                </a:gridCol>
              </a:tblGrid>
              <a:tr h="170765">
                <a:tc rowSpan="2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频率（</a:t>
                      </a:r>
                      <a:r>
                        <a:rPr lang="en-US" altLang="zh-CN" dirty="0"/>
                        <a:t>kHz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测试</a:t>
                      </a:r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测试</a:t>
                      </a:r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测试</a:t>
                      </a:r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仿真</a:t>
                      </a:r>
                      <a:r>
                        <a:rPr lang="en-US" altLang="zh-CN" dirty="0"/>
                        <a:t>_Full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仿真</a:t>
                      </a:r>
                      <a:r>
                        <a:rPr lang="en-US" altLang="zh-CN" dirty="0"/>
                        <a:t>_Apart_1mm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2221069"/>
                  </a:ext>
                </a:extLst>
              </a:tr>
              <a:tr h="288987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R_extra</a:t>
                      </a:r>
                      <a:r>
                        <a:rPr lang="zh-CN" altLang="en-US" dirty="0"/>
                        <a:t>（</a:t>
                      </a:r>
                      <a:r>
                        <a:rPr lang="en-US" altLang="zh-CN" dirty="0"/>
                        <a:t>Ω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R_extra</a:t>
                      </a:r>
                      <a:r>
                        <a:rPr lang="zh-CN" altLang="en-US" dirty="0"/>
                        <a:t>（</a:t>
                      </a:r>
                      <a:r>
                        <a:rPr lang="en-US" altLang="zh-CN" dirty="0"/>
                        <a:t>Ω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R_extra</a:t>
                      </a:r>
                      <a:r>
                        <a:rPr lang="zh-CN" altLang="en-US" dirty="0"/>
                        <a:t>（</a:t>
                      </a:r>
                      <a:r>
                        <a:rPr lang="en-US" altLang="zh-CN" dirty="0"/>
                        <a:t>Ω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R_core_H</a:t>
                      </a:r>
                      <a:r>
                        <a:rPr lang="zh-CN" altLang="en-US" dirty="0"/>
                        <a:t>（</a:t>
                      </a:r>
                      <a:r>
                        <a:rPr lang="en-US" altLang="zh-CN" dirty="0"/>
                        <a:t>Ω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R_core_E</a:t>
                      </a:r>
                      <a:r>
                        <a:rPr lang="zh-CN" altLang="en-US" dirty="0"/>
                        <a:t>（</a:t>
                      </a:r>
                      <a:r>
                        <a:rPr lang="en-US" altLang="zh-CN" dirty="0"/>
                        <a:t>Ω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R_core_H</a:t>
                      </a:r>
                      <a:r>
                        <a:rPr lang="zh-CN" altLang="en-US" dirty="0"/>
                        <a:t>（</a:t>
                      </a:r>
                      <a:r>
                        <a:rPr lang="en-US" altLang="zh-CN" dirty="0"/>
                        <a:t>Ω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R_core_E</a:t>
                      </a:r>
                      <a:r>
                        <a:rPr lang="zh-CN" altLang="en-US" dirty="0"/>
                        <a:t>（</a:t>
                      </a:r>
                      <a:r>
                        <a:rPr lang="en-US" altLang="zh-CN" dirty="0"/>
                        <a:t>Ω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3612277"/>
                  </a:ext>
                </a:extLst>
              </a:tr>
              <a:tr h="170765">
                <a:tc rowSpan="2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6.06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/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/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0.071209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0.002413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2834499"/>
                  </a:ext>
                </a:extLst>
              </a:tr>
              <a:tr h="170765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28.21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/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/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0.14242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0.009653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6177997"/>
                  </a:ext>
                </a:extLst>
              </a:tr>
              <a:tr h="170765">
                <a:tc rowSpan="2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650.86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744.91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895.46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329.15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5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13.581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1.4328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5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0.054949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3222792"/>
                  </a:ext>
                </a:extLst>
              </a:tr>
              <a:tr h="170765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4654.82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5336.24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6418.02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658.29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54.227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2.8657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0.21742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6664355"/>
                  </a:ext>
                </a:extLst>
              </a:tr>
              <a:tr h="170765">
                <a:tc rowSpan="2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1002.96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909.78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1149.91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420.63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17.502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1.6904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0.065333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0513326"/>
                  </a:ext>
                </a:extLst>
              </a:tr>
              <a:tr h="170765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7216.47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6578.71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8248.67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841.27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69.897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3.3808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0.25724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6894557"/>
                  </a:ext>
                </a:extLst>
              </a:tr>
            </a:tbl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857016B6-B6A7-4347-A47F-316917A7D2B6}"/>
              </a:ext>
            </a:extLst>
          </p:cNvPr>
          <p:cNvSpPr txBox="1"/>
          <p:nvPr/>
        </p:nvSpPr>
        <p:spPr>
          <a:xfrm>
            <a:off x="114300" y="1143000"/>
            <a:ext cx="798195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3D </a:t>
            </a:r>
            <a:r>
              <a:rPr lang="zh-CN" altLang="en-US" dirty="0"/>
              <a:t>仿真中无法对线圈上的损耗进行仿真，</a:t>
            </a: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</p:txBody>
      </p:sp>
      <p:graphicFrame>
        <p:nvGraphicFramePr>
          <p:cNvPr id="15" name="对象 14">
            <a:extLst>
              <a:ext uri="{FF2B5EF4-FFF2-40B4-BE49-F238E27FC236}">
                <a16:creationId xmlns:a16="http://schemas.microsoft.com/office/drawing/2014/main" id="{9D09687A-43A6-4CA6-A617-31071CF19A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241832"/>
              </p:ext>
            </p:extLst>
          </p:nvPr>
        </p:nvGraphicFramePr>
        <p:xfrm>
          <a:off x="3486944" y="1693604"/>
          <a:ext cx="2170110" cy="434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3" imgW="1206360" imgH="241200" progId="Equation.DSMT4">
                  <p:embed/>
                </p:oleObj>
              </mc:Choice>
              <mc:Fallback>
                <p:oleObj name="Equation" r:id="rId3" imgW="12063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86944" y="1693604"/>
                        <a:ext cx="2170110" cy="4340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文本框 15">
            <a:extLst>
              <a:ext uri="{FF2B5EF4-FFF2-40B4-BE49-F238E27FC236}">
                <a16:creationId xmlns:a16="http://schemas.microsoft.com/office/drawing/2014/main" id="{55C8550B-6DA7-4A46-B36D-953C05A75072}"/>
              </a:ext>
            </a:extLst>
          </p:cNvPr>
          <p:cNvSpPr txBox="1"/>
          <p:nvPr/>
        </p:nvSpPr>
        <p:spPr>
          <a:xfrm>
            <a:off x="6072536" y="1264277"/>
            <a:ext cx="299085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00FF"/>
                </a:solidFill>
              </a:rPr>
              <a:t>漏磁产生的额外铜损</a:t>
            </a:r>
            <a:endParaRPr lang="en-US" altLang="zh-CN" dirty="0">
              <a:solidFill>
                <a:srgbClr val="0000FF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00FF"/>
                </a:solidFill>
              </a:rPr>
              <a:t>磁损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3F4CC100-C804-4FA4-B7BC-BFEB38F42E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29" y="3009091"/>
            <a:ext cx="266684" cy="61165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23A7DCDA-5675-4524-9E21-91D20D3DE3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126321" y="3875564"/>
            <a:ext cx="745321" cy="1034643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6B97751-09D1-45CF-A689-70A71BD1D2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26321" y="2672598"/>
            <a:ext cx="745321" cy="1051260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3489B589-20BE-4EDB-806F-25301221CE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841" y="3655740"/>
            <a:ext cx="632661" cy="586142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BD1B69C3-8019-440A-A8C6-45FF750070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5642" y="4293583"/>
            <a:ext cx="491058" cy="617273"/>
          </a:xfrm>
          <a:prstGeom prst="rect">
            <a:avLst/>
          </a:prstGeom>
        </p:spPr>
      </p:pic>
      <p:sp>
        <p:nvSpPr>
          <p:cNvPr id="46" name="文本框 45">
            <a:extLst>
              <a:ext uri="{FF2B5EF4-FFF2-40B4-BE49-F238E27FC236}">
                <a16:creationId xmlns:a16="http://schemas.microsoft.com/office/drawing/2014/main" id="{F6328249-B62E-46F9-8AB8-E6A1B251F2DE}"/>
              </a:ext>
            </a:extLst>
          </p:cNvPr>
          <p:cNvSpPr txBox="1"/>
          <p:nvPr/>
        </p:nvSpPr>
        <p:spPr>
          <a:xfrm>
            <a:off x="0" y="5009340"/>
            <a:ext cx="9023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当前拼接，摆放或者不同磁块的表面对测试的影响较大，</a:t>
            </a:r>
            <a:r>
              <a:rPr lang="en-US" altLang="zh-CN" dirty="0"/>
              <a:t>~30% </a:t>
            </a:r>
            <a:r>
              <a:rPr lang="zh-CN" altLang="en-US" dirty="0"/>
              <a:t>的偏差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但是同一测试条件下，</a:t>
            </a:r>
            <a:r>
              <a:rPr lang="en-US" altLang="zh-CN" dirty="0"/>
              <a:t>2kHz </a:t>
            </a:r>
            <a:r>
              <a:rPr lang="zh-CN" altLang="en-US" dirty="0"/>
              <a:t>与 </a:t>
            </a:r>
            <a:r>
              <a:rPr lang="en-US" altLang="zh-CN" dirty="0"/>
              <a:t>1kHz </a:t>
            </a:r>
            <a:r>
              <a:rPr lang="zh-CN" altLang="en-US" dirty="0"/>
              <a:t>的 </a:t>
            </a:r>
            <a:r>
              <a:rPr lang="en-US" altLang="zh-CN" dirty="0" err="1"/>
              <a:t>R_extra</a:t>
            </a:r>
            <a:r>
              <a:rPr lang="en-US" altLang="zh-CN" dirty="0"/>
              <a:t> </a:t>
            </a:r>
            <a:r>
              <a:rPr lang="zh-CN" altLang="en-US" dirty="0"/>
              <a:t>比值很稳定 </a:t>
            </a:r>
            <a:r>
              <a:rPr lang="en-US" altLang="zh-CN" dirty="0"/>
              <a:t>~ 7.2</a:t>
            </a:r>
            <a:r>
              <a:rPr lang="zh-CN" altLang="en-US" dirty="0"/>
              <a:t>倍 ，这与磁滞损耗和涡流损耗表现出来的频率相关性不同，倾向于是漏磁产生的额外铜损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当前</a:t>
            </a:r>
            <a:r>
              <a:rPr lang="en-US" altLang="zh-CN" dirty="0"/>
              <a:t>L/</a:t>
            </a:r>
            <a:r>
              <a:rPr lang="en-US" altLang="zh-CN" dirty="0" err="1"/>
              <a:t>L_air</a:t>
            </a:r>
            <a:r>
              <a:rPr lang="en-US" altLang="zh-CN" dirty="0"/>
              <a:t> </a:t>
            </a:r>
            <a:r>
              <a:rPr lang="zh-CN" altLang="en-US" dirty="0"/>
              <a:t>的关系可以将气隙宽度估计为如表</a:t>
            </a:r>
            <a:br>
              <a:rPr lang="en-US" altLang="zh-CN" dirty="0"/>
            </a:br>
            <a:r>
              <a:rPr lang="zh-CN" altLang="en-US" dirty="0"/>
              <a:t>根据仿真此时的磁损可以忽略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C00000"/>
                </a:solidFill>
              </a:rPr>
              <a:t>仍然是漏磁的影响</a:t>
            </a:r>
            <a:endParaRPr lang="en-US" altLang="zh-CN" b="1" dirty="0">
              <a:solidFill>
                <a:srgbClr val="C00000"/>
              </a:solidFill>
            </a:endParaRPr>
          </a:p>
        </p:txBody>
      </p:sp>
      <p:graphicFrame>
        <p:nvGraphicFramePr>
          <p:cNvPr id="49" name="表格 48">
            <a:extLst>
              <a:ext uri="{FF2B5EF4-FFF2-40B4-BE49-F238E27FC236}">
                <a16:creationId xmlns:a16="http://schemas.microsoft.com/office/drawing/2014/main" id="{4D835A5C-7A45-4868-B30C-D79AC66113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117628"/>
              </p:ext>
            </p:extLst>
          </p:nvPr>
        </p:nvGraphicFramePr>
        <p:xfrm>
          <a:off x="5353050" y="5994401"/>
          <a:ext cx="3486152" cy="72390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871538">
                  <a:extLst>
                    <a:ext uri="{9D8B030D-6E8A-4147-A177-3AD203B41FA5}">
                      <a16:colId xmlns:a16="http://schemas.microsoft.com/office/drawing/2014/main" val="1818043324"/>
                    </a:ext>
                  </a:extLst>
                </a:gridCol>
                <a:gridCol w="871538">
                  <a:extLst>
                    <a:ext uri="{9D8B030D-6E8A-4147-A177-3AD203B41FA5}">
                      <a16:colId xmlns:a16="http://schemas.microsoft.com/office/drawing/2014/main" val="3630986719"/>
                    </a:ext>
                  </a:extLst>
                </a:gridCol>
                <a:gridCol w="871538">
                  <a:extLst>
                    <a:ext uri="{9D8B030D-6E8A-4147-A177-3AD203B41FA5}">
                      <a16:colId xmlns:a16="http://schemas.microsoft.com/office/drawing/2014/main" val="3817541594"/>
                    </a:ext>
                  </a:extLst>
                </a:gridCol>
                <a:gridCol w="871538">
                  <a:extLst>
                    <a:ext uri="{9D8B030D-6E8A-4147-A177-3AD203B41FA5}">
                      <a16:colId xmlns:a16="http://schemas.microsoft.com/office/drawing/2014/main" val="55278837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Gap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045912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测试</a:t>
                      </a:r>
                      <a:r>
                        <a:rPr lang="en-US" altLang="zh-CN" sz="1100" u="none" strike="noStrike">
                          <a:effectLst/>
                        </a:rPr>
                        <a:t>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测试</a:t>
                      </a:r>
                      <a:r>
                        <a:rPr lang="en-US" altLang="zh-CN" sz="1100" u="none" strike="noStrike">
                          <a:effectLst/>
                        </a:rPr>
                        <a:t>2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测试</a:t>
                      </a:r>
                      <a:r>
                        <a:rPr lang="en-US" altLang="zh-CN" sz="1100" u="none" strike="noStrike">
                          <a:effectLst/>
                        </a:rPr>
                        <a:t>3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775185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1.99 mm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1.85 mm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1.68 mm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087036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2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1.68 mm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1.76 mm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1.56 mm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64382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6721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060827D-420E-45B2-A8D3-E423CA671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424E53F-87BE-457D-91CD-EA2828D162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E5C736D7-1954-4A34-9778-FF96A34EF16F}"/>
              </a:ext>
            </a:extLst>
          </p:cNvPr>
          <p:cNvGrpSpPr/>
          <p:nvPr/>
        </p:nvGrpSpPr>
        <p:grpSpPr>
          <a:xfrm>
            <a:off x="533400" y="1905000"/>
            <a:ext cx="3048000" cy="3886200"/>
            <a:chOff x="762000" y="1524000"/>
            <a:chExt cx="5100000" cy="7416000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7A24A084-F6C2-410B-8117-9C0F260B19DA}"/>
                </a:ext>
              </a:extLst>
            </p:cNvPr>
            <p:cNvSpPr/>
            <p:nvPr/>
          </p:nvSpPr>
          <p:spPr>
            <a:xfrm>
              <a:off x="762000" y="1524000"/>
              <a:ext cx="936000" cy="7416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399E2021-3A2E-434D-8C9B-26DFF91CF26E}"/>
                </a:ext>
              </a:extLst>
            </p:cNvPr>
            <p:cNvSpPr/>
            <p:nvPr/>
          </p:nvSpPr>
          <p:spPr>
            <a:xfrm>
              <a:off x="4926000" y="1524000"/>
              <a:ext cx="936000" cy="7416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DB7DBC75-B643-41CD-A87D-2AD1D2444AC0}"/>
                </a:ext>
              </a:extLst>
            </p:cNvPr>
            <p:cNvSpPr/>
            <p:nvPr/>
          </p:nvSpPr>
          <p:spPr>
            <a:xfrm>
              <a:off x="2090100" y="1562100"/>
              <a:ext cx="2520000" cy="205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A58E2AC-3D61-4206-8E6F-54C543D4AE02}"/>
                </a:ext>
              </a:extLst>
            </p:cNvPr>
            <p:cNvSpPr/>
            <p:nvPr/>
          </p:nvSpPr>
          <p:spPr>
            <a:xfrm>
              <a:off x="2090100" y="6858000"/>
              <a:ext cx="2520000" cy="205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FFE3D99A-71CA-4821-924A-17F849AD9559}"/>
              </a:ext>
            </a:extLst>
          </p:cNvPr>
          <p:cNvSpPr/>
          <p:nvPr/>
        </p:nvSpPr>
        <p:spPr>
          <a:xfrm>
            <a:off x="4933950" y="1981200"/>
            <a:ext cx="559398" cy="388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05DF311-1946-43D5-94B6-4EA2F12B257F}"/>
              </a:ext>
            </a:extLst>
          </p:cNvPr>
          <p:cNvSpPr/>
          <p:nvPr/>
        </p:nvSpPr>
        <p:spPr>
          <a:xfrm>
            <a:off x="7422552" y="1981200"/>
            <a:ext cx="559398" cy="388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BCEAD04-3BED-4096-A54D-A28CDF6D6E6C}"/>
              </a:ext>
            </a:extLst>
          </p:cNvPr>
          <p:cNvSpPr/>
          <p:nvPr/>
        </p:nvSpPr>
        <p:spPr>
          <a:xfrm rot="5400000">
            <a:off x="5727684" y="2196582"/>
            <a:ext cx="1506071" cy="10753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05900F5-276F-45DD-9152-D628C0F4A199}"/>
              </a:ext>
            </a:extLst>
          </p:cNvPr>
          <p:cNvSpPr/>
          <p:nvPr/>
        </p:nvSpPr>
        <p:spPr>
          <a:xfrm rot="5400000">
            <a:off x="5704914" y="4576711"/>
            <a:ext cx="1506071" cy="10753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531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EC7C9FF-0BE0-4C2B-9A36-A185632A9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2B71C6-EB1A-4768-9738-1B7DB3E3FB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仿真结果（</a:t>
            </a:r>
            <a:r>
              <a:rPr lang="en-US" altLang="zh-CN" dirty="0"/>
              <a:t>Pot </a:t>
            </a:r>
            <a:r>
              <a:rPr lang="zh-CN" altLang="en-US" dirty="0"/>
              <a:t>型）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F1361FC-57D4-4B80-8D5B-60F0DE872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3" y="1392237"/>
            <a:ext cx="3524250" cy="3524250"/>
          </a:xfrm>
          <a:prstGeom prst="rect">
            <a:avLst/>
          </a:prstGeom>
        </p:spPr>
      </p:pic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9D8E83D7-BD53-4343-94FD-8DA14504A3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449229"/>
              </p:ext>
            </p:extLst>
          </p:nvPr>
        </p:nvGraphicFramePr>
        <p:xfrm>
          <a:off x="114303" y="5334000"/>
          <a:ext cx="8915394" cy="137763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571497">
                  <a:extLst>
                    <a:ext uri="{9D8B030D-6E8A-4147-A177-3AD203B41FA5}">
                      <a16:colId xmlns:a16="http://schemas.microsoft.com/office/drawing/2014/main" val="22023911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915228426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61871311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25737194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44724512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640488487"/>
                    </a:ext>
                  </a:extLst>
                </a:gridCol>
                <a:gridCol w="1866897">
                  <a:extLst>
                    <a:ext uri="{9D8B030D-6E8A-4147-A177-3AD203B41FA5}">
                      <a16:colId xmlns:a16="http://schemas.microsoft.com/office/drawing/2014/main" val="617405829"/>
                    </a:ext>
                  </a:extLst>
                </a:gridCol>
              </a:tblGrid>
              <a:tr h="459211">
                <a:tc>
                  <a:txBody>
                    <a:bodyPr/>
                    <a:lstStyle/>
                    <a:p>
                      <a:pPr algn="ctr"/>
                      <a:r>
                        <a:rPr lang="zh-CN" altLang="en-US"/>
                        <a:t>序号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/>
                        <a:t>材料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磁导率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电导率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线圈部分损耗（</a:t>
                      </a:r>
                      <a:r>
                        <a:rPr lang="en-US" altLang="zh-CN" dirty="0"/>
                        <a:t>Ω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磁芯部分电损耗（</a:t>
                      </a:r>
                      <a:r>
                        <a:rPr lang="en-US" altLang="zh-CN" dirty="0"/>
                        <a:t>Ω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磁芯部分磁损耗（</a:t>
                      </a:r>
                      <a:r>
                        <a:rPr lang="en-US" altLang="zh-CN" dirty="0"/>
                        <a:t>Ω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0366089"/>
                  </a:ext>
                </a:extLst>
              </a:tr>
              <a:tr h="459211"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/>
                        <a:t>锰锌铁氧体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3168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0.142857 S/m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32735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1683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972982"/>
                  </a:ext>
                </a:extLst>
              </a:tr>
              <a:tr h="459211"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/>
                        <a:t>镍锌铁氧体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2000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1e-6 S/m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325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0.20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3657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8147715"/>
                  </a:ext>
                </a:extLst>
              </a:tr>
            </a:tbl>
          </a:graphicData>
        </a:graphic>
      </p:graphicFrame>
      <p:pic>
        <p:nvPicPr>
          <p:cNvPr id="10" name="图片 9">
            <a:extLst>
              <a:ext uri="{FF2B5EF4-FFF2-40B4-BE49-F238E27FC236}">
                <a16:creationId xmlns:a16="http://schemas.microsoft.com/office/drawing/2014/main" id="{9007B067-85BE-4B11-A2A6-BFA4BB6CFF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050" y="4419600"/>
            <a:ext cx="8877300" cy="260032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6EE0C51-5B6A-4FD3-8B62-A0E0DCAD8B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754187"/>
            <a:ext cx="4761216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07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7DB8CB9D-1A48-4F09-BA5D-88E4F8C299B1}"/>
              </a:ext>
            </a:extLst>
          </p:cNvPr>
          <p:cNvSpPr txBox="1"/>
          <p:nvPr/>
        </p:nvSpPr>
        <p:spPr>
          <a:xfrm>
            <a:off x="125255" y="1143000"/>
            <a:ext cx="8893487" cy="548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dirty="0"/>
              <a:t>实验现象：</a:t>
            </a:r>
            <a:endParaRPr lang="en-US" altLang="zh-CN" dirty="0"/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未封闭磁芯线圈的交流电阻超过预期</a:t>
            </a:r>
            <a:endParaRPr lang="en-US" altLang="zh-CN" dirty="0"/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封闭磁芯线圈的交流电阻比未封闭的更大</a:t>
            </a:r>
            <a:endParaRPr lang="en-US" altLang="zh-CN" dirty="0"/>
          </a:p>
          <a:p>
            <a:pPr>
              <a:lnSpc>
                <a:spcPct val="140000"/>
              </a:lnSpc>
            </a:pPr>
            <a:r>
              <a:rPr lang="zh-CN" altLang="en-US" dirty="0"/>
              <a:t>原因分析：</a:t>
            </a:r>
            <a:endParaRPr lang="en-US" altLang="zh-CN" dirty="0"/>
          </a:p>
          <a:p>
            <a:pPr>
              <a:lnSpc>
                <a:spcPct val="140000"/>
              </a:lnSpc>
            </a:pPr>
            <a:endParaRPr lang="en-US" altLang="zh-CN" dirty="0"/>
          </a:p>
          <a:p>
            <a:pPr>
              <a:lnSpc>
                <a:spcPct val="140000"/>
              </a:lnSpc>
            </a:pPr>
            <a:endParaRPr lang="en-US" altLang="zh-CN" dirty="0"/>
          </a:p>
          <a:p>
            <a:pPr>
              <a:lnSpc>
                <a:spcPct val="140000"/>
              </a:lnSpc>
            </a:pPr>
            <a:endParaRPr lang="en-US" altLang="zh-CN" dirty="0"/>
          </a:p>
          <a:p>
            <a:pPr>
              <a:lnSpc>
                <a:spcPct val="140000"/>
              </a:lnSpc>
            </a:pPr>
            <a:endParaRPr lang="en-US" altLang="zh-CN" dirty="0"/>
          </a:p>
          <a:p>
            <a:pPr>
              <a:lnSpc>
                <a:spcPct val="140000"/>
              </a:lnSpc>
            </a:pPr>
            <a:endParaRPr lang="en-US" altLang="zh-CN" dirty="0"/>
          </a:p>
          <a:p>
            <a:pPr>
              <a:lnSpc>
                <a:spcPct val="140000"/>
              </a:lnSpc>
            </a:pPr>
            <a:r>
              <a:rPr lang="zh-CN" altLang="en-US" dirty="0"/>
              <a:t>实验目的：证明对于小气隙（闭合）磁芯线圈，当前材料磁芯带来的损耗不可以忽略</a:t>
            </a:r>
            <a:endParaRPr lang="en-US" altLang="zh-CN" dirty="0"/>
          </a:p>
          <a:p>
            <a:pPr>
              <a:lnSpc>
                <a:spcPct val="140000"/>
              </a:lnSpc>
            </a:pPr>
            <a:r>
              <a:rPr lang="zh-CN" altLang="en-US" dirty="0"/>
              <a:t>实验方法：</a:t>
            </a:r>
            <a:endParaRPr lang="en-US" altLang="zh-CN" dirty="0"/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拼接得到的闭合磁芯线圈，理想情况下不考虑漏磁，额外损耗（磁芯上的损耗）的测试和仿真结果是否一致</a:t>
            </a:r>
            <a:endParaRPr lang="en-US" altLang="zh-CN" dirty="0"/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只有中柱的开放磁芯线圈，由仿真给出磁芯上的损耗</a:t>
            </a:r>
            <a:endParaRPr lang="en-US" altLang="zh-CN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52A49E8-039E-4B5C-A9CC-152CED635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7E99EC3-A390-41E2-8E63-46E57023CC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问题分析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D64467CA-E2A4-4EFE-AF7D-8F9E129C6B0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932" y="2725143"/>
            <a:ext cx="6562131" cy="184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37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6F08D32-D37D-46F9-8BF6-04A0E7B2C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8C0EC3A-B83A-4950-85A1-0231A6B836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仿真 </a:t>
            </a:r>
            <a:r>
              <a:rPr lang="en-US" altLang="zh-CN" dirty="0"/>
              <a:t>vs </a:t>
            </a:r>
            <a:r>
              <a:rPr lang="zh-CN" altLang="en-US" dirty="0"/>
              <a:t>测试</a:t>
            </a:r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666A5488-80E1-400B-8D55-34CFA15386C5}"/>
              </a:ext>
            </a:extLst>
          </p:cNvPr>
          <p:cNvGraphicFramePr>
            <a:graphicFrameLocks noGrp="1"/>
          </p:cNvGraphicFramePr>
          <p:nvPr/>
        </p:nvGraphicFramePr>
        <p:xfrm>
          <a:off x="114300" y="2438399"/>
          <a:ext cx="8915396" cy="438093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98668">
                  <a:extLst>
                    <a:ext uri="{9D8B030D-6E8A-4147-A177-3AD203B41FA5}">
                      <a16:colId xmlns:a16="http://schemas.microsoft.com/office/drawing/2014/main" val="3660245861"/>
                    </a:ext>
                  </a:extLst>
                </a:gridCol>
                <a:gridCol w="779826">
                  <a:extLst>
                    <a:ext uri="{9D8B030D-6E8A-4147-A177-3AD203B41FA5}">
                      <a16:colId xmlns:a16="http://schemas.microsoft.com/office/drawing/2014/main" val="3363397829"/>
                    </a:ext>
                  </a:extLst>
                </a:gridCol>
                <a:gridCol w="1122817">
                  <a:extLst>
                    <a:ext uri="{9D8B030D-6E8A-4147-A177-3AD203B41FA5}">
                      <a16:colId xmlns:a16="http://schemas.microsoft.com/office/drawing/2014/main" val="1435838349"/>
                    </a:ext>
                  </a:extLst>
                </a:gridCol>
                <a:gridCol w="1122817">
                  <a:extLst>
                    <a:ext uri="{9D8B030D-6E8A-4147-A177-3AD203B41FA5}">
                      <a16:colId xmlns:a16="http://schemas.microsoft.com/office/drawing/2014/main" val="351611295"/>
                    </a:ext>
                  </a:extLst>
                </a:gridCol>
                <a:gridCol w="1122817">
                  <a:extLst>
                    <a:ext uri="{9D8B030D-6E8A-4147-A177-3AD203B41FA5}">
                      <a16:colId xmlns:a16="http://schemas.microsoft.com/office/drawing/2014/main" val="1601035995"/>
                    </a:ext>
                  </a:extLst>
                </a:gridCol>
                <a:gridCol w="1122817">
                  <a:extLst>
                    <a:ext uri="{9D8B030D-6E8A-4147-A177-3AD203B41FA5}">
                      <a16:colId xmlns:a16="http://schemas.microsoft.com/office/drawing/2014/main" val="2677395167"/>
                    </a:ext>
                  </a:extLst>
                </a:gridCol>
                <a:gridCol w="1122817">
                  <a:extLst>
                    <a:ext uri="{9D8B030D-6E8A-4147-A177-3AD203B41FA5}">
                      <a16:colId xmlns:a16="http://schemas.microsoft.com/office/drawing/2014/main" val="1982934975"/>
                    </a:ext>
                  </a:extLst>
                </a:gridCol>
                <a:gridCol w="1122817">
                  <a:extLst>
                    <a:ext uri="{9D8B030D-6E8A-4147-A177-3AD203B41FA5}">
                      <a16:colId xmlns:a16="http://schemas.microsoft.com/office/drawing/2014/main" val="2541492686"/>
                    </a:ext>
                  </a:extLst>
                </a:gridCol>
              </a:tblGrid>
              <a:tr h="430891">
                <a:tc rowSpan="2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频率（</a:t>
                      </a:r>
                      <a:r>
                        <a:rPr lang="en-US" altLang="zh-CN" dirty="0"/>
                        <a:t>kHz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测试</a:t>
                      </a:r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测试</a:t>
                      </a:r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仿真</a:t>
                      </a:r>
                      <a:r>
                        <a:rPr lang="en-US" altLang="zh-CN" dirty="0"/>
                        <a:t>_Full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仿真</a:t>
                      </a:r>
                      <a:r>
                        <a:rPr lang="en-US" altLang="zh-CN" dirty="0"/>
                        <a:t>_Apart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2221069"/>
                  </a:ext>
                </a:extLst>
              </a:tr>
              <a:tr h="430891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R_extra</a:t>
                      </a:r>
                      <a:r>
                        <a:rPr lang="zh-CN" altLang="en-US" dirty="0"/>
                        <a:t>（</a:t>
                      </a:r>
                      <a:r>
                        <a:rPr lang="en-US" altLang="zh-CN" dirty="0"/>
                        <a:t>Ω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R_extra</a:t>
                      </a:r>
                      <a:r>
                        <a:rPr lang="zh-CN" altLang="en-US" dirty="0"/>
                        <a:t>（</a:t>
                      </a:r>
                      <a:r>
                        <a:rPr lang="en-US" altLang="zh-CN" dirty="0"/>
                        <a:t>Ω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R_core_H</a:t>
                      </a:r>
                      <a:r>
                        <a:rPr lang="zh-CN" altLang="en-US" dirty="0"/>
                        <a:t>（</a:t>
                      </a:r>
                      <a:r>
                        <a:rPr lang="en-US" altLang="zh-CN" dirty="0"/>
                        <a:t>Ω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R_core_E</a:t>
                      </a:r>
                      <a:r>
                        <a:rPr lang="zh-CN" altLang="en-US" dirty="0"/>
                        <a:t>（</a:t>
                      </a:r>
                      <a:r>
                        <a:rPr lang="en-US" altLang="zh-CN" dirty="0"/>
                        <a:t>Ω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R_core_H</a:t>
                      </a:r>
                      <a:r>
                        <a:rPr lang="zh-CN" altLang="en-US" dirty="0"/>
                        <a:t>（</a:t>
                      </a:r>
                      <a:r>
                        <a:rPr lang="en-US" altLang="zh-CN" dirty="0"/>
                        <a:t>Ω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R_core_E</a:t>
                      </a:r>
                      <a:r>
                        <a:rPr lang="zh-CN" altLang="en-US" dirty="0"/>
                        <a:t>（</a:t>
                      </a:r>
                      <a:r>
                        <a:rPr lang="en-US" altLang="zh-CN" dirty="0"/>
                        <a:t>Ω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3612277"/>
                  </a:ext>
                </a:extLst>
              </a:tr>
              <a:tr h="430891">
                <a:tc rowSpan="2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6.3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6.3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0.071209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0.002413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0.071209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0.002413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2834499"/>
                  </a:ext>
                </a:extLst>
              </a:tr>
              <a:tr h="430891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28.6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28.6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0.14242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0.009653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0.14242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0.009653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6177997"/>
                  </a:ext>
                </a:extLst>
              </a:tr>
              <a:tr h="430891">
                <a:tc rowSpan="2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619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865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329.15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13.548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0.55029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0.020234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3222792"/>
                  </a:ext>
                </a:extLst>
              </a:tr>
              <a:tr h="430891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4365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6077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658.29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54.192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1.1006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0.080934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6664355"/>
                  </a:ext>
                </a:extLst>
              </a:tr>
              <a:tr h="430891">
                <a:tc rowSpan="2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476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417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273.77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12.087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0.36566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0.013729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0513326"/>
                  </a:ext>
                </a:extLst>
              </a:tr>
              <a:tr h="430891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3362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2816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547.54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48.349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0.73132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0.054915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6894557"/>
                  </a:ext>
                </a:extLst>
              </a:tr>
              <a:tr h="430891">
                <a:tc rowSpan="2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318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422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234.55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10.895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0.30825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0.011596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4649477"/>
                  </a:ext>
                </a:extLst>
              </a:tr>
              <a:tr h="430891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2230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2837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469.11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43.58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0.6165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0.046385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136778"/>
                  </a:ext>
                </a:extLst>
              </a:tr>
            </a:tbl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857016B6-B6A7-4347-A47F-316917A7D2B6}"/>
              </a:ext>
            </a:extLst>
          </p:cNvPr>
          <p:cNvSpPr txBox="1"/>
          <p:nvPr/>
        </p:nvSpPr>
        <p:spPr>
          <a:xfrm>
            <a:off x="114300" y="1143000"/>
            <a:ext cx="798195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3D </a:t>
            </a:r>
            <a:r>
              <a:rPr lang="zh-CN" altLang="en-US" dirty="0"/>
              <a:t>仿真中无法对线圈上的损耗进行仿真，</a:t>
            </a: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 err="1"/>
              <a:t>Rac_coil</a:t>
            </a:r>
            <a:r>
              <a:rPr lang="en-US" altLang="zh-CN" dirty="0"/>
              <a:t> @ 1kHz = 19 .1 Ω </a:t>
            </a:r>
            <a:r>
              <a:rPr lang="zh-CN" altLang="en-US" dirty="0"/>
              <a:t>；</a:t>
            </a:r>
            <a:r>
              <a:rPr lang="en-US" altLang="zh-CN" dirty="0" err="1"/>
              <a:t>Rac_coil</a:t>
            </a:r>
            <a:r>
              <a:rPr lang="en-US" altLang="zh-CN" dirty="0"/>
              <a:t> @ 2kHz = 20.7 Ω</a:t>
            </a:r>
            <a:endParaRPr lang="zh-CN" altLang="en-US" dirty="0"/>
          </a:p>
        </p:txBody>
      </p:sp>
      <p:graphicFrame>
        <p:nvGraphicFramePr>
          <p:cNvPr id="15" name="对象 14">
            <a:extLst>
              <a:ext uri="{FF2B5EF4-FFF2-40B4-BE49-F238E27FC236}">
                <a16:creationId xmlns:a16="http://schemas.microsoft.com/office/drawing/2014/main" id="{9D09687A-43A6-4CA6-A617-31071CF19A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86944" y="1693604"/>
          <a:ext cx="2170110" cy="434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3" imgW="1206360" imgH="241200" progId="Equation.DSMT4">
                  <p:embed/>
                </p:oleObj>
              </mc:Choice>
              <mc:Fallback>
                <p:oleObj name="Equation" r:id="rId3" imgW="1206360" imgH="241200" progId="Equation.DSMT4">
                  <p:embed/>
                  <p:pic>
                    <p:nvPicPr>
                      <p:cNvPr id="15" name="对象 14">
                        <a:extLst>
                          <a:ext uri="{FF2B5EF4-FFF2-40B4-BE49-F238E27FC236}">
                            <a16:creationId xmlns:a16="http://schemas.microsoft.com/office/drawing/2014/main" id="{9D09687A-43A6-4CA6-A617-31071CF19A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86944" y="1693604"/>
                        <a:ext cx="2170110" cy="4340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文本框 15">
            <a:extLst>
              <a:ext uri="{FF2B5EF4-FFF2-40B4-BE49-F238E27FC236}">
                <a16:creationId xmlns:a16="http://schemas.microsoft.com/office/drawing/2014/main" id="{55C8550B-6DA7-4A46-B36D-953C05A75072}"/>
              </a:ext>
            </a:extLst>
          </p:cNvPr>
          <p:cNvSpPr txBox="1"/>
          <p:nvPr/>
        </p:nvSpPr>
        <p:spPr>
          <a:xfrm>
            <a:off x="6072536" y="1264277"/>
            <a:ext cx="299085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00FF"/>
                </a:solidFill>
              </a:rPr>
              <a:t>漏磁产生的额外铜损</a:t>
            </a:r>
            <a:endParaRPr lang="en-US" altLang="zh-CN" dirty="0">
              <a:solidFill>
                <a:srgbClr val="0000FF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00FF"/>
                </a:solidFill>
              </a:rPr>
              <a:t>磁损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3F4CC100-C804-4FA4-B7BC-BFEB38F42E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356990"/>
            <a:ext cx="329662" cy="75609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6F3013A2-8ED6-43AB-BA81-A9F6BDA67A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275" y="4224048"/>
            <a:ext cx="537981" cy="78668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3A140254-A861-42D1-A211-79C6EE5331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375" y="5121701"/>
            <a:ext cx="718575" cy="74907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C0D7502C-7B41-46C4-98FD-B0142650D9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906" y="5913924"/>
            <a:ext cx="1067449" cy="77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5116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136.108"/>
  <p:tag name="ORIGINALWIDTH" val=" 4036.745"/>
  <p:tag name="OUTPUTTYPE" val="PNG"/>
  <p:tag name="IGUANATEXVERSION" val="162"/>
  <p:tag name="LATEXADDIN" val="\documentclass{article}&#10;\usepackage{amsmath}&#10;\usepackage{amssymb}&#10;\pagestyle{empty}&#10;\begin{document}&#10;&#10;\[&#10;R_{\mathrm{ac}}&#10;=&#10;R_{\mathrm{ac\_coil}} + R_{\mathrm{ac\_core}}&#10;=&#10;R_{\mathrm{ac\_coil}} + R_{\mathrm{ac\_coil\_B}} + R_{\mathrm{ac\_core}} .&#10;\]&#10;&#10;\[&#10;\begin{aligned}&#10;R_{\mathrm{ac\_coil}} \quad &amp;\text{: AC resistance of the air-core coil} \\&#10;&amp;\text{including effects such as skin effect and proximity effect} \\&#10;R_{\mathrm{ac\_coil\_B}} \quad &amp;\text{: additional coil loss caused by leakage flux from the core} \\&#10;R_{\mathrm{ac\_core}} \quad &amp;\text{: AC resistance contribution associated with the magnetic core}&#10;\end{aligned}&#10;\]&#10;&#10;\end{document}"/>
  <p:tag name="IGUANATEXSIZE" val="16"/>
  <p:tag name="IGUANATEXCURSOR" val="634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827388</TotalTime>
  <Words>599</Words>
  <Application>Microsoft Office PowerPoint</Application>
  <PresentationFormat>全屏显示(4:3)</PresentationFormat>
  <Paragraphs>202</Paragraphs>
  <Slides>6</Slides>
  <Notes>2</Notes>
  <HiddenSlides>2</HiddenSlides>
  <MMClips>0</MMClips>
  <ScaleCrop>false</ScaleCrop>
  <HeadingPairs>
    <vt:vector size="8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等线</vt:lpstr>
      <vt:lpstr>等线 Light</vt:lpstr>
      <vt:lpstr>Arial</vt:lpstr>
      <vt:lpstr>Office 主题​​</vt:lpstr>
      <vt:lpstr>MathType 7.0 Equation</vt:lpstr>
      <vt:lpstr>磁芯线圈设计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An Ye</cp:lastModifiedBy>
  <cp:revision>9381</cp:revision>
  <cp:lastPrinted>2023-09-04T07:35:07Z</cp:lastPrinted>
  <dcterms:created xsi:type="dcterms:W3CDTF">1601-01-01T00:00:00Z</dcterms:created>
  <dcterms:modified xsi:type="dcterms:W3CDTF">2026-05-28T04:51:02Z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