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5"/>
  </p:notesMasterIdLst>
  <p:handoutMasterIdLst>
    <p:handoutMasterId r:id="rId16"/>
  </p:handoutMasterIdLst>
  <p:sldIdLst>
    <p:sldId id="586" r:id="rId3"/>
    <p:sldId id="1212" r:id="rId4"/>
    <p:sldId id="1211" r:id="rId5"/>
    <p:sldId id="1176" r:id="rId6"/>
    <p:sldId id="1209" r:id="rId7"/>
    <p:sldId id="1215" r:id="rId8"/>
    <p:sldId id="1213" r:id="rId9"/>
    <p:sldId id="1177" r:id="rId10"/>
    <p:sldId id="1205" r:id="rId11"/>
    <p:sldId id="1216" r:id="rId12"/>
    <p:sldId id="1217" r:id="rId13"/>
    <p:sldId id="46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2271" autoAdjust="0"/>
  </p:normalViewPr>
  <p:slideViewPr>
    <p:cSldViewPr showGuides="1">
      <p:cViewPr>
        <p:scale>
          <a:sx n="100" d="100"/>
          <a:sy n="100" d="100"/>
        </p:scale>
        <p:origin x="114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840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52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59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6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12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12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30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04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2026/5/26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2026/5/26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7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3.wmf"/><Relationship Id="rId5" Type="http://schemas.openxmlformats.org/officeDocument/2006/relationships/image" Target="../media/image18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9" Type="http://schemas.openxmlformats.org/officeDocument/2006/relationships/image" Target="../media/image48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实时触发算法研究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2026-05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44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候选集生成：在参数空间</a:t>
            </a:r>
            <a:r>
              <a:rPr lang="en-US" altLang="zh-CN" dirty="0"/>
              <a:t>Γ</a:t>
            </a:r>
            <a:r>
              <a:rPr lang="zh-CN" altLang="en-US" dirty="0"/>
              <a:t>内采样候选参数点构成</a:t>
            </a:r>
            <a:r>
              <a:rPr lang="en-US" altLang="zh-CN" dirty="0" err="1"/>
              <a:t>center_pool</a:t>
            </a:r>
            <a:r>
              <a:rPr lang="zh-CN" altLang="en-US" dirty="0"/>
              <a:t>；目的是为了尽量完成参数空间的覆盖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Build </a:t>
            </a:r>
            <a:r>
              <a:rPr lang="zh-CN" altLang="en-US" dirty="0"/>
              <a:t>数据集生成：用于模板库构建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 </a:t>
            </a:r>
            <a:r>
              <a:rPr lang="en-US" altLang="zh-CN" dirty="0" err="1"/>
              <a:t>center_pool</a:t>
            </a:r>
            <a:r>
              <a:rPr lang="en-US" altLang="zh-CN" dirty="0"/>
              <a:t> </a:t>
            </a:r>
            <a:r>
              <a:rPr lang="zh-CN" altLang="en-US" dirty="0"/>
              <a:t>每个叠加</a:t>
            </a:r>
            <a:r>
              <a:rPr lang="en-US" altLang="zh-CN" dirty="0"/>
              <a:t>100</a:t>
            </a:r>
            <a:r>
              <a:rPr lang="zh-CN" altLang="en-US" dirty="0"/>
              <a:t>个噪声 ；负样本：</a:t>
            </a:r>
            <a:r>
              <a:rPr lang="en-US" altLang="zh-CN" dirty="0"/>
              <a:t>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Eval </a:t>
            </a:r>
            <a:r>
              <a:rPr lang="zh-CN" altLang="en-US" dirty="0"/>
              <a:t>数据集生成：用于模板库性能验证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 </a:t>
            </a:r>
            <a:r>
              <a:rPr lang="en-US" altLang="zh-CN" dirty="0" err="1"/>
              <a:t>center_sig</a:t>
            </a:r>
            <a:r>
              <a:rPr lang="en-US" altLang="zh-CN" dirty="0"/>
              <a:t> + </a:t>
            </a:r>
            <a:r>
              <a:rPr lang="zh-CN" altLang="en-US" dirty="0"/>
              <a:t>噪声 每个随机生成 ；负样本：</a:t>
            </a:r>
            <a:r>
              <a:rPr lang="en-US" altLang="zh-CN" dirty="0"/>
              <a:t>Noise different seed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b="1" dirty="0">
                <a:solidFill>
                  <a:srgbClr val="FF0000"/>
                </a:solidFill>
              </a:rPr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1556792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311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候选集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EF17187-D24C-4892-BEFF-B89C1A221805}"/>
              </a:ext>
            </a:extLst>
          </p:cNvPr>
          <p:cNvSpPr txBox="1"/>
          <p:nvPr/>
        </p:nvSpPr>
        <p:spPr>
          <a:xfrm>
            <a:off x="107415" y="1196752"/>
            <a:ext cx="11965249" cy="462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问题：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随机撒点不能保证覆盖率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存在大量冗余的点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方法：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根据</a:t>
            </a:r>
            <a:r>
              <a:rPr lang="en-US" altLang="zh-CN" dirty="0"/>
              <a:t>gab </a:t>
            </a:r>
            <a:r>
              <a:rPr lang="zh-CN" altLang="en-US" dirty="0"/>
              <a:t>衡量参数空间的覆盖难易程度，在较难覆盖的地方人工进行补点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删除冗余的点，避免大量无用的计算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D959DF-1C63-42CF-A9AB-59C384205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753139"/>
            <a:ext cx="2743201" cy="18162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725BB3-6C29-45A1-B180-B2FC70769F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477996"/>
            <a:ext cx="6454857" cy="15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04939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MLP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F6F308-FD59-4D01-89DA-9B2E0AFC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988840"/>
            <a:ext cx="5402832" cy="39620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C90639-B399-4B91-9FD1-4281493A9DF0}"/>
              </a:ext>
            </a:extLst>
          </p:cNvPr>
          <p:cNvSpPr txBox="1"/>
          <p:nvPr/>
        </p:nvSpPr>
        <p:spPr>
          <a:xfrm>
            <a:off x="5947236" y="1196752"/>
            <a:ext cx="614045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MLP training setup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Input: raw waveform x ∈ R^20001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Architecture: </a:t>
            </a:r>
            <a:r>
              <a:rPr lang="en-US" altLang="zh-CN" dirty="0" err="1"/>
              <a:t>LayerNorm</a:t>
            </a:r>
            <a:r>
              <a:rPr lang="en-US" altLang="zh-CN" dirty="0"/>
              <a:t> → 20001 → 1024 → 256 → 64 → 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Activation: </a:t>
            </a:r>
            <a:r>
              <a:rPr lang="en-US" altLang="zh-CN" dirty="0" err="1"/>
              <a:t>SiLU</a:t>
            </a:r>
            <a:r>
              <a:rPr lang="en-US" altLang="zh-CN" dirty="0"/>
              <a:t>;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Loss: </a:t>
            </a:r>
            <a:r>
              <a:rPr lang="en-US" altLang="zh-CN" dirty="0" err="1"/>
              <a:t>BCEWithLogitsLoss</a:t>
            </a:r>
            <a:r>
              <a:rPr lang="en-US" altLang="zh-CN" dirty="0"/>
              <a:t>; Optimizer: </a:t>
            </a:r>
            <a:r>
              <a:rPr lang="en-US" altLang="zh-CN" dirty="0" err="1"/>
              <a:t>AdamW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LR = 1×10^-4, weight decay = 1×10^-5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Early stopping: Val FNR@FPR=10^-4, patience=5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Best epoch: 17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7A5639-C95D-42E0-AFF1-7BDE632075BF}"/>
              </a:ext>
            </a:extLst>
          </p:cNvPr>
          <p:cNvSpPr txBox="1"/>
          <p:nvPr/>
        </p:nvSpPr>
        <p:spPr>
          <a:xfrm>
            <a:off x="5947236" y="5220774"/>
            <a:ext cx="6140450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缺少物理先验的 </a:t>
            </a:r>
            <a:r>
              <a:rPr lang="en-US" altLang="zh-CN" dirty="0"/>
              <a:t>Raw-MLP </a:t>
            </a:r>
            <a:r>
              <a:rPr lang="zh-CN" altLang="en-US" dirty="0"/>
              <a:t>难以在有限训练样本下学习到与最优滤波等价的低 </a:t>
            </a:r>
            <a:r>
              <a:rPr lang="en-US" altLang="zh-CN" dirty="0"/>
              <a:t>FPR </a:t>
            </a:r>
            <a:r>
              <a:rPr lang="zh-CN" altLang="en-US" dirty="0"/>
              <a:t>判别统计</a:t>
            </a:r>
          </a:p>
        </p:txBody>
      </p:sp>
    </p:spTree>
    <p:extLst>
      <p:ext uri="{BB962C8B-B14F-4D97-AF65-F5344CB8AC3E}">
        <p14:creationId xmlns:p14="http://schemas.microsoft.com/office/powerpoint/2010/main" val="2214458643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BDT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4233D3-D7A4-4258-A33A-00EB5183A4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1" y="1340768"/>
            <a:ext cx="5100495" cy="219916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CAA5727-0972-4159-9DE1-3128708CDA2E}"/>
              </a:ext>
            </a:extLst>
          </p:cNvPr>
          <p:cNvSpPr txBox="1"/>
          <p:nvPr/>
        </p:nvSpPr>
        <p:spPr>
          <a:xfrm>
            <a:off x="6600056" y="5761475"/>
            <a:ext cx="5256584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可以进一步利用 </a:t>
            </a:r>
            <a:r>
              <a:rPr lang="en-US" altLang="zh-CN" dirty="0"/>
              <a:t>max </a:t>
            </a:r>
            <a:r>
              <a:rPr lang="zh-CN" altLang="en-US" dirty="0"/>
              <a:t>统计量尚未完全利用的判别信息，使固定 </a:t>
            </a:r>
            <a:r>
              <a:rPr lang="en-US" altLang="zh-CN" dirty="0"/>
              <a:t>FPR </a:t>
            </a:r>
            <a:r>
              <a:rPr lang="zh-CN" altLang="en-US" dirty="0"/>
              <a:t>下的 </a:t>
            </a:r>
            <a:r>
              <a:rPr lang="en-US" altLang="zh-CN" dirty="0"/>
              <a:t>FNR </a:t>
            </a:r>
            <a:r>
              <a:rPr lang="zh-CN" altLang="en-US" dirty="0"/>
              <a:t>从 </a:t>
            </a:r>
            <a:r>
              <a:rPr lang="en-US" altLang="zh-CN" dirty="0"/>
              <a:t>0.1232 </a:t>
            </a:r>
            <a:r>
              <a:rPr lang="zh-CN" altLang="en-US" dirty="0"/>
              <a:t>降低至 </a:t>
            </a:r>
            <a:r>
              <a:rPr lang="en-US" altLang="zh-CN" dirty="0"/>
              <a:t>0.1203</a:t>
            </a:r>
            <a:r>
              <a:rPr lang="zh-CN" altLang="en-US" dirty="0"/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11D4A1-36D9-418F-9E52-914A0A54E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5629739" cy="3973933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53AB013-02D8-4D0A-A943-116F7E4ED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33667"/>
              </p:ext>
            </p:extLst>
          </p:nvPr>
        </p:nvGraphicFramePr>
        <p:xfrm>
          <a:off x="6627735" y="3759782"/>
          <a:ext cx="5100496" cy="1828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50248">
                  <a:extLst>
                    <a:ext uri="{9D8B030D-6E8A-4147-A177-3AD203B41FA5}">
                      <a16:colId xmlns:a16="http://schemas.microsoft.com/office/drawing/2014/main" val="2838937608"/>
                    </a:ext>
                  </a:extLst>
                </a:gridCol>
                <a:gridCol w="2550248">
                  <a:extLst>
                    <a:ext uri="{9D8B030D-6E8A-4147-A177-3AD203B41FA5}">
                      <a16:colId xmlns:a16="http://schemas.microsoft.com/office/drawing/2014/main" val="1763952642"/>
                    </a:ext>
                  </a:extLst>
                </a:gridCol>
              </a:tblGrid>
              <a:tr h="225331">
                <a:tc>
                  <a:txBody>
                    <a:bodyPr/>
                    <a:lstStyle/>
                    <a:p>
                      <a:r>
                        <a:rPr lang="zh-CN" altLang="en-US"/>
                        <a:t>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Test FNR @ FPR = 1e-4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247486"/>
                  </a:ext>
                </a:extLst>
              </a:tr>
              <a:tr h="225331">
                <a:tc>
                  <a:txBody>
                    <a:bodyPr/>
                    <a:lstStyle/>
                    <a:p>
                      <a:r>
                        <a:rPr lang="en-US"/>
                        <a:t>center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0.1491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796432"/>
                  </a:ext>
                </a:extLst>
              </a:tr>
              <a:tr h="225331">
                <a:tc>
                  <a:txBody>
                    <a:bodyPr/>
                    <a:lstStyle/>
                    <a:p>
                      <a:r>
                        <a:rPr lang="en-US"/>
                        <a:t>center-6 BDT residual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0.1484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2713"/>
                  </a:ext>
                </a:extLst>
              </a:tr>
              <a:tr h="225331">
                <a:tc>
                  <a:txBody>
                    <a:bodyPr/>
                    <a:lstStyle/>
                    <a:p>
                      <a:r>
                        <a:rPr lang="en-US"/>
                        <a:t>shift-aware max R=2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0.1232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012129"/>
                  </a:ext>
                </a:extLst>
              </a:tr>
              <a:tr h="225331">
                <a:tc>
                  <a:txBody>
                    <a:bodyPr/>
                    <a:lstStyle/>
                    <a:p>
                      <a:r>
                        <a:rPr lang="en-US"/>
                        <a:t>shift-30 BDT residual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0.1203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55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80219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noProof="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其中速度采用对数均匀分布：</a:t>
                </a:r>
                <a:endParaRPr kumimoji="0" lang="en-US" altLang="zh-CN" sz="160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noProof="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几何参数的生成方式：在空间中生成各向同性的入射轨迹，根据该轨迹和线圈之间的几何关系，得到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存在与线圈相交或者在线圈外的无效轨迹，需要进行剔除（为了避免诸如水平入射，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SNR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  <a:sym typeface="Wingdings" panose="05000000000000000000" pitchFamily="2" charset="2"/>
                  </a:rPr>
                  <a:t>0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  <a:sym typeface="Wingdings" panose="05000000000000000000" pitchFamily="2" charset="2"/>
                  </a:rPr>
                  <a:t>的轨迹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）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所有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γ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的集合，定义为参数空间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Γ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4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13257BCE-F5F3-4E1D-8F9E-337FA6383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913" y="4814917"/>
            <a:ext cx="1943069" cy="14573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CCB21C1-F1B6-4F8B-B4F2-9EDD71AAF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19586"/>
              </p:ext>
            </p:extLst>
          </p:nvPr>
        </p:nvGraphicFramePr>
        <p:xfrm>
          <a:off x="5886510" y="1707120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10" imgW="1523880" imgH="342720" progId="Equation.DSMT4">
                  <p:embed/>
                </p:oleObj>
              </mc:Choice>
              <mc:Fallback>
                <p:oleObj name="Equation" r:id="rId10" imgW="1523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6510" y="1707120"/>
                        <a:ext cx="1524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84342852-4448-4A3A-B47B-9691114C4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5538"/>
              </p:ext>
            </p:extLst>
          </p:nvPr>
        </p:nvGraphicFramePr>
        <p:xfrm>
          <a:off x="2857498" y="3208020"/>
          <a:ext cx="337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12" imgW="3377880" imgH="330120" progId="Equation.DSMT4">
                  <p:embed/>
                </p:oleObj>
              </mc:Choice>
              <mc:Fallback>
                <p:oleObj name="Equation" r:id="rId12" imgW="3377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7498" y="3208020"/>
                        <a:ext cx="3378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5349A1AD-7222-42C5-9C79-2B073C462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21390"/>
              </p:ext>
            </p:extLst>
          </p:nvPr>
        </p:nvGraphicFramePr>
        <p:xfrm>
          <a:off x="6997698" y="3175693"/>
          <a:ext cx="293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14" imgW="2933640" imgH="355320" progId="Equation.DSMT4">
                  <p:embed/>
                </p:oleObj>
              </mc:Choice>
              <mc:Fallback>
                <p:oleObj name="Equation" r:id="rId14" imgW="2933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97698" y="3175693"/>
                        <a:ext cx="2933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BD8649CF-14DA-4F3A-BD73-D50A362EA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3030"/>
              </p:ext>
            </p:extLst>
          </p:nvPr>
        </p:nvGraphicFramePr>
        <p:xfrm>
          <a:off x="5168960" y="4283667"/>
          <a:ext cx="2959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6" imgW="2958840" imgH="330120" progId="Equation.DSMT4">
                  <p:embed/>
                </p:oleObj>
              </mc:Choice>
              <mc:Fallback>
                <p:oleObj name="Equation" r:id="rId16" imgW="2958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68960" y="4283667"/>
                        <a:ext cx="2959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时间窗口选择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055C64-872D-47D4-9D1D-8059289E1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" y="1043543"/>
            <a:ext cx="5561378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9755D-CB5D-46C7-8203-D433490F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80" y="1029429"/>
            <a:ext cx="5307692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3D5CA99-5E6E-482E-AEC3-3BC129577746}"/>
              </a:ext>
            </a:extLst>
          </p:cNvPr>
          <p:cNvSpPr txBox="1"/>
          <p:nvPr/>
        </p:nvSpPr>
        <p:spPr>
          <a:xfrm>
            <a:off x="7487793" y="6319627"/>
            <a:ext cx="3849803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结论：选择 </a:t>
            </a:r>
            <a:r>
              <a:rPr lang="en-US" altLang="zh-CN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0.2</a:t>
            </a: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 ms 时间窗即可</a:t>
            </a:r>
            <a:endParaRPr lang="en-US" altLang="zh-CN" sz="16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DAA0D5D-9C10-4E1A-9BEC-3179BA39890C}"/>
              </a:ext>
            </a:extLst>
          </p:cNvPr>
          <p:cNvSpPr/>
          <p:nvPr/>
        </p:nvSpPr>
        <p:spPr>
          <a:xfrm>
            <a:off x="1559496" y="1340768"/>
            <a:ext cx="648072" cy="194421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000EA2-FEA3-4D06-9788-E3E2279E9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" y="3549429"/>
            <a:ext cx="5127915" cy="29813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361A60-7460-474F-A30B-D7DBF34AA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82" y="3734722"/>
            <a:ext cx="4392488" cy="25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7229"/>
      </p:ext>
    </p:extLst>
  </p:cSld>
  <p:clrMapOvr>
    <a:masterClrMapping/>
  </p:clrMapOvr>
  <p:transition advTm="6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时间窗口选择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79FA34-8C46-4231-89E0-F9E283726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0" y="3429000"/>
            <a:ext cx="5212824" cy="33812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055C64-872D-47D4-9D1D-8059289E1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" y="1043543"/>
            <a:ext cx="5561378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9755D-CB5D-46C7-8203-D433490F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780" y="1029429"/>
            <a:ext cx="5307692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3D5CA99-5E6E-482E-AEC3-3BC129577746}"/>
              </a:ext>
            </a:extLst>
          </p:cNvPr>
          <p:cNvSpPr txBox="1"/>
          <p:nvPr/>
        </p:nvSpPr>
        <p:spPr>
          <a:xfrm>
            <a:off x="5513242" y="3842890"/>
            <a:ext cx="6596728" cy="264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结论：后续选择 1 ms 时间窗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时域波形中，</a:t>
            </a:r>
            <a:r>
              <a:rPr lang="en-US" altLang="zh-CN" sz="1600" dirty="0"/>
              <a:t>5 </a:t>
            </a:r>
            <a:r>
              <a:rPr lang="en-US" altLang="zh-CN" sz="1600" dirty="0" err="1"/>
              <a:t>ms</a:t>
            </a:r>
            <a:r>
              <a:rPr lang="en-US" altLang="zh-CN" sz="1600" dirty="0"/>
              <a:t> </a:t>
            </a:r>
            <a:r>
              <a:rPr lang="zh-CN" altLang="en-US" sz="1600" dirty="0"/>
              <a:t>（对应</a:t>
            </a:r>
            <a:r>
              <a:rPr lang="en-US" altLang="zh-CN" sz="1600" dirty="0"/>
              <a:t>10ms </a:t>
            </a:r>
            <a:r>
              <a:rPr lang="zh-CN" altLang="en-US" sz="1600" dirty="0"/>
              <a:t>的时间窗）处放大仍然可以观察到震荡信号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SNR </a:t>
            </a:r>
            <a:r>
              <a:rPr lang="zh-CN" altLang="en-US" sz="1600" dirty="0"/>
              <a:t>分析中， </a:t>
            </a:r>
            <a:r>
              <a:rPr lang="en-US" altLang="zh-CN" sz="1600" dirty="0"/>
              <a:t>0.1 </a:t>
            </a:r>
            <a:r>
              <a:rPr lang="en-US" altLang="zh-CN" sz="1600" dirty="0" err="1"/>
              <a:t>ms</a:t>
            </a:r>
            <a:r>
              <a:rPr lang="en-US" altLang="zh-CN" sz="1600" dirty="0"/>
              <a:t> </a:t>
            </a:r>
            <a:r>
              <a:rPr lang="zh-CN" altLang="en-US" sz="1600" dirty="0"/>
              <a:t>的时间窗截断才会造成</a:t>
            </a:r>
            <a:r>
              <a:rPr lang="en-US" altLang="zh-CN" sz="1600" dirty="0"/>
              <a:t>SNR </a:t>
            </a:r>
            <a:r>
              <a:rPr lang="zh-CN" altLang="en-US" sz="1600" dirty="0"/>
              <a:t>的小幅下降，此时已经有明显的信号截断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可以选择时间窗口为</a:t>
            </a:r>
            <a:r>
              <a:rPr lang="en-US" altLang="zh-CN" sz="1600" dirty="0"/>
              <a:t>1 </a:t>
            </a:r>
            <a:r>
              <a:rPr lang="en-US" altLang="zh-CN" sz="1600" dirty="0" err="1"/>
              <a:t>ms</a:t>
            </a:r>
            <a:r>
              <a:rPr lang="zh-CN" altLang="en-US" sz="1600" dirty="0"/>
              <a:t>，保留裕量并且能保证</a:t>
            </a:r>
            <a:r>
              <a:rPr lang="en-US" altLang="zh-CN" sz="1600" dirty="0"/>
              <a:t>SNR </a:t>
            </a:r>
            <a:r>
              <a:rPr lang="zh-CN" altLang="en-US" sz="1600" dirty="0"/>
              <a:t>不发生损失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（不同线圈的震荡衰减时间不同）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2BEAF5-462A-4006-8DD8-FE612605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320" y="1772816"/>
            <a:ext cx="2513427" cy="1221744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67A142B-91B6-4A85-9F60-A0C0BB0FDA85}"/>
              </a:ext>
            </a:extLst>
          </p:cNvPr>
          <p:cNvSpPr/>
          <p:nvPr/>
        </p:nvSpPr>
        <p:spPr>
          <a:xfrm>
            <a:off x="11496600" y="3064679"/>
            <a:ext cx="144016" cy="14829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7BA983A-D831-4A9E-8B0F-625D4F331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58" y="1008296"/>
            <a:ext cx="5387101" cy="259049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DAA0D5D-9C10-4E1A-9BEC-3179BA39890C}"/>
              </a:ext>
            </a:extLst>
          </p:cNvPr>
          <p:cNvSpPr/>
          <p:nvPr/>
        </p:nvSpPr>
        <p:spPr>
          <a:xfrm>
            <a:off x="1559496" y="1340768"/>
            <a:ext cx="648072" cy="194421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2C2D4FD-367E-432B-B1C5-D9A298BC5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6918" y="0"/>
            <a:ext cx="5212824" cy="39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6244"/>
      </p:ext>
    </p:extLst>
  </p:cSld>
  <p:clrMapOvr>
    <a:masterClrMapping/>
  </p:clrMapOvr>
  <p:transition advTm="6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短窗口信号处理注意点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2C56D-B1F1-45DB-971F-392711025105}"/>
              </a:ext>
            </a:extLst>
          </p:cNvPr>
          <p:cNvSpPr txBox="1"/>
          <p:nvPr/>
        </p:nvSpPr>
        <p:spPr>
          <a:xfrm>
            <a:off x="4243660" y="1268760"/>
            <a:ext cx="4767067" cy="16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出错原因：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ifft</a:t>
            </a:r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fft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input_signal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 * respond)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DFT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会默认这个小窗周期延拓，系统响应会变成循环卷积，信号尾部可能从窗口另一端绕回</a:t>
            </a:r>
            <a:endParaRPr lang="en-US" altLang="zh-CN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442C22-F92C-46E2-93FC-C881D77D9B9F}"/>
              </a:ext>
            </a:extLst>
          </p:cNvPr>
          <p:cNvSpPr txBox="1"/>
          <p:nvPr/>
        </p:nvSpPr>
        <p:spPr>
          <a:xfrm>
            <a:off x="9192344" y="1268760"/>
            <a:ext cx="299965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解决办法：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生成长的时间窗结果，再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从中心裁剪得到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小窗信号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0BC1E5-4D3C-4878-8221-0BB6D57A63B2}"/>
              </a:ext>
            </a:extLst>
          </p:cNvPr>
          <p:cNvSpPr txBox="1"/>
          <p:nvPr/>
        </p:nvSpPr>
        <p:spPr>
          <a:xfrm>
            <a:off x="4243659" y="3258841"/>
            <a:ext cx="4767067" cy="12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出错原因：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h_t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iFFT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(FFT(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sig_T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 / 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Pn_T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同样隐含“小窗首尾相接”的周期边界条件</a:t>
            </a:r>
            <a:endParaRPr lang="en-US" altLang="zh-CN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B49A12-2EA8-42BE-B40B-39F3A4E587D7}"/>
              </a:ext>
            </a:extLst>
          </p:cNvPr>
          <p:cNvSpPr txBox="1"/>
          <p:nvPr/>
        </p:nvSpPr>
        <p:spPr>
          <a:xfrm>
            <a:off x="9192344" y="3258841"/>
            <a:ext cx="2999656" cy="124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解决办法：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最优模板直接</a:t>
            </a:r>
            <a:r>
              <a:rPr lang="zh-CN" altLang="en-US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在时域生成，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h_T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= C_T^{-1} </a:t>
            </a:r>
            <a:r>
              <a:rPr lang="en-US" altLang="zh-CN" sz="1800" dirty="0" err="1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sig_T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得到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E70EE-3148-4674-AB9C-DF7CA5F08207}"/>
              </a:ext>
            </a:extLst>
          </p:cNvPr>
          <p:cNvSpPr txBox="1"/>
          <p:nvPr/>
        </p:nvSpPr>
        <p:spPr>
          <a:xfrm>
            <a:off x="4373487" y="5302614"/>
            <a:ext cx="7265648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窗口内信号如果发生明显的信号截断，并且发生了频域上的乘除法，则需要注意循环卷积带来的影响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6946F9-5280-41DF-871E-57EE5272B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t="3948"/>
          <a:stretch/>
        </p:blipFill>
        <p:spPr>
          <a:xfrm>
            <a:off x="133901" y="1260642"/>
            <a:ext cx="4051790" cy="54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1508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5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候选集生成：在参数空间</a:t>
            </a:r>
            <a:r>
              <a:rPr lang="en-US" altLang="zh-CN" dirty="0"/>
              <a:t>Γ</a:t>
            </a:r>
            <a:r>
              <a:rPr lang="zh-CN" altLang="en-US" dirty="0"/>
              <a:t>内采样候选参数点构成</a:t>
            </a:r>
            <a:r>
              <a:rPr lang="en-US" altLang="zh-CN" dirty="0" err="1"/>
              <a:t>center_pool</a:t>
            </a:r>
            <a:r>
              <a:rPr lang="zh-CN" altLang="en-US" dirty="0"/>
              <a:t>，再基于</a:t>
            </a:r>
            <a:r>
              <a:rPr lang="en-US" altLang="zh-CN" dirty="0" err="1"/>
              <a:t>center_pool</a:t>
            </a:r>
            <a:r>
              <a:rPr lang="en-US" altLang="zh-CN" dirty="0"/>
              <a:t> </a:t>
            </a:r>
            <a:r>
              <a:rPr lang="zh-CN" altLang="en-US" dirty="0"/>
              <a:t>做</a:t>
            </a:r>
            <a:r>
              <a:rPr lang="en-US" altLang="zh-CN" dirty="0"/>
              <a:t>shift </a:t>
            </a:r>
            <a:r>
              <a:rPr lang="zh-CN" altLang="en-US" dirty="0"/>
              <a:t>得到</a:t>
            </a:r>
            <a:r>
              <a:rPr lang="en-US" altLang="zh-CN" dirty="0" err="1"/>
              <a:t>shift_pool</a:t>
            </a:r>
            <a:r>
              <a:rPr lang="zh-CN" altLang="en-US" dirty="0"/>
              <a:t>，</a:t>
            </a:r>
            <a:r>
              <a:rPr lang="en-US" altLang="zh-CN" dirty="0" err="1"/>
              <a:t>shift_pool</a:t>
            </a:r>
            <a:r>
              <a:rPr lang="en-US" altLang="zh-CN" dirty="0"/>
              <a:t> </a:t>
            </a:r>
            <a:r>
              <a:rPr lang="zh-CN" altLang="en-US" dirty="0"/>
              <a:t>是为了提高对于由于噪声导致峰值不在窗口正中心的信号检出概率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Build </a:t>
            </a:r>
            <a:r>
              <a:rPr lang="zh-CN" altLang="en-US" dirty="0"/>
              <a:t>数据集生成：用于模板库构建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 </a:t>
            </a:r>
            <a:r>
              <a:rPr lang="en-US" altLang="zh-CN" dirty="0" err="1"/>
              <a:t>center_pool</a:t>
            </a:r>
            <a:r>
              <a:rPr lang="en-US" altLang="zh-CN" dirty="0"/>
              <a:t> </a:t>
            </a:r>
            <a:r>
              <a:rPr lang="zh-CN" altLang="en-US" dirty="0"/>
              <a:t>每个叠加</a:t>
            </a:r>
            <a:r>
              <a:rPr lang="en-US" altLang="zh-CN" dirty="0"/>
              <a:t>100</a:t>
            </a:r>
            <a:r>
              <a:rPr lang="zh-CN" altLang="en-US" dirty="0"/>
              <a:t>个噪声 ；负样本：</a:t>
            </a:r>
            <a:r>
              <a:rPr lang="en-US" altLang="zh-CN" dirty="0"/>
              <a:t>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Eval </a:t>
            </a:r>
            <a:r>
              <a:rPr lang="zh-CN" altLang="en-US" dirty="0"/>
              <a:t>数据集生成：用于模板库性能验证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 </a:t>
            </a:r>
            <a:r>
              <a:rPr lang="en-US" altLang="zh-CN" dirty="0" err="1"/>
              <a:t>center_sig</a:t>
            </a:r>
            <a:r>
              <a:rPr lang="en-US" altLang="zh-CN" dirty="0"/>
              <a:t> + </a:t>
            </a:r>
            <a:r>
              <a:rPr lang="zh-CN" altLang="en-US" dirty="0"/>
              <a:t>噪声 每个随机生成 ；负样本：</a:t>
            </a:r>
            <a:r>
              <a:rPr lang="en-US" altLang="zh-CN" dirty="0"/>
              <a:t>Noise different seed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b="1" dirty="0">
                <a:solidFill>
                  <a:srgbClr val="FF0000"/>
                </a:solidFill>
              </a:rPr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1556792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@ 0.2ms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窗口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220087-9D50-4123-BC98-BDBDE6894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508690"/>
            <a:ext cx="7208263" cy="44050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A665F4C-984C-440D-92A5-1E87708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12" y="1196752"/>
            <a:ext cx="8229152" cy="502892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EF17187-D24C-4892-BEFF-B89C1A221805}"/>
              </a:ext>
            </a:extLst>
          </p:cNvPr>
          <p:cNvSpPr txBox="1"/>
          <p:nvPr/>
        </p:nvSpPr>
        <p:spPr>
          <a:xfrm>
            <a:off x="7392144" y="3063280"/>
            <a:ext cx="448819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当前结果是在候选集数目为</a:t>
            </a:r>
            <a:r>
              <a:rPr lang="en-US" altLang="zh-CN" dirty="0"/>
              <a:t>1E4 </a:t>
            </a:r>
            <a:r>
              <a:rPr lang="zh-CN" altLang="en-US" dirty="0"/>
              <a:t>给出的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Build </a:t>
            </a:r>
            <a:r>
              <a:rPr lang="zh-CN" altLang="en-US" dirty="0"/>
              <a:t>数据集和</a:t>
            </a:r>
            <a:r>
              <a:rPr lang="en-US" altLang="zh-CN" dirty="0"/>
              <a:t>Eval</a:t>
            </a:r>
            <a:r>
              <a:rPr lang="zh-CN" altLang="en-US" dirty="0"/>
              <a:t>数据集在</a:t>
            </a:r>
            <a:r>
              <a:rPr lang="en-US" altLang="zh-CN" dirty="0"/>
              <a:t>N </a:t>
            </a:r>
            <a:r>
              <a:rPr lang="zh-CN" altLang="en-US" dirty="0"/>
              <a:t>较大时已经趋于一致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当前候选集的数目是否足够</a:t>
            </a:r>
          </a:p>
        </p:txBody>
      </p:sp>
    </p:spTree>
    <p:extLst>
      <p:ext uri="{BB962C8B-B14F-4D97-AF65-F5344CB8AC3E}">
        <p14:creationId xmlns:p14="http://schemas.microsoft.com/office/powerpoint/2010/main" val="2027201050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2.831"/>
  <p:tag name="ORIGINALWIDTH" val=" 3137.608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&amp;\textbf{Input: local template responses}\\&#10;&amp;Z_{t,k}=\langle x_t,\, h_k\rangle,&#10;\qquad t=-2,\ldots,2,\qquad k=1,\ldots,6,\\[4pt]&#10;&amp;\textbf{Feature dimension:}\qquad Z\in\mathbb{R}^{5\times 6}=30,\\[4pt]&#10;&amp;\textbf{Baseline statistic:}\qquad S_{\mathrm{shift}}=\max_{t,k} Z_{t,k},\\[4pt]&#10;&amp;\textbf{Model:}\qquad \mathrm{HistGradientBoostingClassifier},\\[4pt]&#10;&amp;\textbf{Training focus:}\qquad \text{hard-tail samples near } \mathrm{FPR}=10^{-4}.&#10;\end{aligned}&#10;\end{equation*}&#10;&#10;\end{document}"/>
  <p:tag name="IGUANATEXSIZE" val="16"/>
  <p:tag name="IGUANATEXCURSOR" val="60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51.631"/>
  <p:tag name="ORIGINALWIDTH" val=" 3970.754"/>
  <p:tag name="OUTPUTTYPE" val="PNG"/>
  <p:tag name="IGUANATEXVERSION" val="162"/>
  <p:tag name="LATEXADDIN" val="\documentclass{article}&#10;\usepackage{amsmath}&#10;\usepackage{amssymb}&#10;\pagestyle{empty}&#10;\begin{document}&#10;&#10;When \(\Delta u\) is small, the mismatch can be expanded to second order as&#10;\[&#10;\mathrm{mismatch}(u,\,u+\Delta u)\approx \Delta u^{T} G(u)\,\Delta u,&#10;\]&#10;where&#10;\[&#10;G_{ij}(u)=\left\langle \frac{\partial \hat{s}}{\partial u_i},\,\frac{\partial \hat{s}}{\partial u_j}\right\rangle .&#10;\]&#10;&#10;\end{document}"/>
  <p:tag name="IGUANATEXSIZE" val="16"/>
  <p:tag name="IGUANATEXCURSOR" val="38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236957</TotalTime>
  <Words>1009</Words>
  <Application>Microsoft Office PowerPoint</Application>
  <PresentationFormat>宽屏</PresentationFormat>
  <Paragraphs>117</Paragraphs>
  <Slides>12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等线</vt:lpstr>
      <vt:lpstr>黑体</vt:lpstr>
      <vt:lpstr>华文行楷</vt:lpstr>
      <vt:lpstr>微软雅黑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Equation</vt:lpstr>
      <vt:lpstr>磁单极子感应探测 实时触发算法研究</vt:lpstr>
      <vt:lpstr>MLP</vt:lpstr>
      <vt:lpstr>BDT</vt:lpstr>
      <vt:lpstr>参数空间Γ</vt:lpstr>
      <vt:lpstr>时间窗口选择</vt:lpstr>
      <vt:lpstr>时间窗口选择</vt:lpstr>
      <vt:lpstr>短窗口信号处理注意点</vt:lpstr>
      <vt:lpstr>模板库构建策略</vt:lpstr>
      <vt:lpstr>模板库构建结果 @ 0.2ms 窗口</vt:lpstr>
      <vt:lpstr>模板库构建策略</vt:lpstr>
      <vt:lpstr>候选集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3209</cp:revision>
  <dcterms:created xsi:type="dcterms:W3CDTF">2013-02-25T11:17:00Z</dcterms:created>
  <dcterms:modified xsi:type="dcterms:W3CDTF">2026-05-28T05:55:02Z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