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2" r:id="rId5"/>
    <p:sldId id="258" r:id="rId6"/>
    <p:sldId id="261" r:id="rId7"/>
    <p:sldId id="260" r:id="rId8"/>
    <p:sldId id="266" r:id="rId9"/>
    <p:sldId id="263" r:id="rId10"/>
    <p:sldId id="264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3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2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3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4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6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8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9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1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7025" y="180975"/>
            <a:ext cx="6153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多维抽样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14350" y="836930"/>
            <a:ext cx="1128776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数据获取为误差值：</a:t>
            </a:r>
            <a:r>
              <a:rPr lang="en-US" altLang="zh-CN"/>
              <a:t>Error:</a:t>
            </a:r>
            <a:r>
              <a:rPr lang="en-US" altLang="en-US"/>
              <a:t>  </a:t>
            </a:r>
            <a:r>
              <a:rPr lang="en-US" altLang="zh-CN"/>
              <a:t>Δx</a:t>
            </a:r>
            <a:r>
              <a:rPr lang="en-US" altLang="en-US"/>
              <a:t> </a:t>
            </a:r>
            <a:r>
              <a:rPr lang="en-US" altLang="zh-CN"/>
              <a:t>,</a:t>
            </a:r>
            <a:r>
              <a:rPr lang="en-US" altLang="en-US"/>
              <a:t> </a:t>
            </a:r>
            <a:r>
              <a:rPr lang="en-US" altLang="zh-CN"/>
              <a:t>Δy</a:t>
            </a:r>
            <a:r>
              <a:rPr lang="en-US" altLang="en-US"/>
              <a:t> </a:t>
            </a:r>
            <a:r>
              <a:rPr lang="en-US" altLang="zh-CN"/>
              <a:t>,</a:t>
            </a:r>
            <a:r>
              <a:rPr lang="en-US" altLang="en-US"/>
              <a:t>  </a:t>
            </a:r>
            <a:r>
              <a:rPr lang="en-US" altLang="zh-CN"/>
              <a:t>Δθ_p</a:t>
            </a:r>
            <a:r>
              <a:rPr lang="en-US" altLang="en-US"/>
              <a:t> </a:t>
            </a:r>
            <a:r>
              <a:rPr lang="en-US" altLang="zh-CN"/>
              <a:t>,</a:t>
            </a:r>
            <a:r>
              <a:rPr lang="en-US" altLang="en-US"/>
              <a:t> </a:t>
            </a:r>
            <a:r>
              <a:rPr lang="en-US" altLang="zh-CN"/>
              <a:t>Δ</a:t>
            </a:r>
            <a:r>
              <a:rPr lang="en-US" altLang="en-US"/>
              <a:t>ϕ</a:t>
            </a:r>
            <a:r>
              <a:rPr lang="en-US" altLang="zh-CN"/>
              <a:t>_p</a:t>
            </a:r>
            <a:r>
              <a:rPr lang="en-US" altLang="en-US"/>
              <a:t> </a:t>
            </a:r>
            <a:r>
              <a:rPr lang="en-US" altLang="zh-CN"/>
              <a:t>,</a:t>
            </a:r>
            <a:r>
              <a:rPr lang="en-US" altLang="en-US"/>
              <a:t> </a:t>
            </a:r>
            <a:r>
              <a:rPr lang="en-US" altLang="zh-CN"/>
              <a:t>Δ|p|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/>
              <a:t>MCTruth+smear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由五维直方图（</a:t>
            </a:r>
            <a:r>
              <a:rPr lang="en-US" altLang="zh-CN"/>
              <a:t>pdf</a:t>
            </a:r>
            <a:r>
              <a:rPr lang="zh-CN" altLang="en-US"/>
              <a:t>）体现权重（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对于特定的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E,theta,phi bin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每个有一张五维直方图</a:t>
            </a:r>
            <a:r>
              <a:rPr lang="zh-CN" altLang="en-US"/>
              <a:t>）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使用权重大于</a:t>
            </a:r>
            <a:r>
              <a:rPr lang="en-US" altLang="zh-CN"/>
              <a:t>0</a:t>
            </a:r>
            <a:r>
              <a:rPr lang="zh-CN" altLang="en-US"/>
              <a:t>的</a:t>
            </a:r>
            <a:r>
              <a:rPr lang="en-US" altLang="zh-CN"/>
              <a:t>bin</a:t>
            </a:r>
            <a:r>
              <a:rPr lang="zh-CN" altLang="en-US"/>
              <a:t>相加，获得</a:t>
            </a:r>
            <a:r>
              <a:rPr lang="en-US" altLang="zh-CN"/>
              <a:t>CDF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用两组数组分别储存</a:t>
            </a:r>
            <a:r>
              <a:rPr lang="en-US" altLang="zh-CN"/>
              <a:t>bin</a:t>
            </a:r>
            <a:r>
              <a:rPr lang="zh-CN" altLang="en-US"/>
              <a:t>的坐标和对应的</a:t>
            </a:r>
            <a:r>
              <a:rPr lang="en-US" altLang="zh-CN"/>
              <a:t>0-1</a:t>
            </a:r>
            <a:r>
              <a:rPr lang="zh-CN" altLang="en-US"/>
              <a:t>的</a:t>
            </a:r>
            <a:r>
              <a:rPr lang="zh-CN" altLang="en-US"/>
              <a:t>数值</a:t>
            </a:r>
            <a:endParaRPr lang="zh-CN" altLang="en-US"/>
          </a:p>
        </p:txBody>
      </p:sp>
      <p:pic>
        <p:nvPicPr>
          <p:cNvPr id="6" name="图片 5" descr="4524ca9da4471abef8c692b7d0a28e6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270" y="3084830"/>
            <a:ext cx="4112260" cy="2346960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>
            <a:off x="4935220" y="4258310"/>
            <a:ext cx="147129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8" name="图片 7" descr="4524ca9da4471abef8c692b7d0a28e69"/>
          <p:cNvPicPr>
            <a:picLocks noChangeAspect="1"/>
          </p:cNvPicPr>
          <p:nvPr/>
        </p:nvPicPr>
        <p:blipFill>
          <a:blip r:embed="rId1"/>
          <a:srcRect b="14313"/>
          <a:stretch>
            <a:fillRect/>
          </a:stretch>
        </p:blipFill>
        <p:spPr>
          <a:xfrm>
            <a:off x="6661785" y="3011805"/>
            <a:ext cx="4112260" cy="201104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934835" y="5022850"/>
            <a:ext cx="4313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en-US" altLang="zh-CN">
                <a:sym typeface="+mn-ea"/>
              </a:rPr>
              <a:t>     [Δx</a:t>
            </a:r>
            <a:r>
              <a:rPr lang="en-US" altLang="en-US">
                <a:sym typeface="+mn-ea"/>
              </a:rPr>
              <a:t> </a:t>
            </a:r>
            <a:r>
              <a:rPr lang="en-US" altLang="zh-CN">
                <a:sym typeface="+mn-ea"/>
              </a:rPr>
              <a:t>,</a:t>
            </a:r>
            <a:r>
              <a:rPr lang="en-US" altLang="en-US">
                <a:sym typeface="+mn-ea"/>
              </a:rPr>
              <a:t> </a:t>
            </a:r>
            <a:r>
              <a:rPr lang="en-US" altLang="zh-CN">
                <a:sym typeface="+mn-ea"/>
              </a:rPr>
              <a:t>Δy</a:t>
            </a:r>
            <a:r>
              <a:rPr lang="en-US" altLang="en-US">
                <a:sym typeface="+mn-ea"/>
              </a:rPr>
              <a:t> </a:t>
            </a:r>
            <a:r>
              <a:rPr lang="en-US" altLang="zh-CN">
                <a:sym typeface="+mn-ea"/>
              </a:rPr>
              <a:t>,</a:t>
            </a:r>
            <a:r>
              <a:rPr lang="en-US" altLang="en-US">
                <a:sym typeface="+mn-ea"/>
              </a:rPr>
              <a:t>  </a:t>
            </a:r>
            <a:r>
              <a:rPr lang="en-US" altLang="zh-CN">
                <a:sym typeface="+mn-ea"/>
              </a:rPr>
              <a:t>Δθ_p</a:t>
            </a:r>
            <a:r>
              <a:rPr lang="en-US" altLang="en-US">
                <a:sym typeface="+mn-ea"/>
              </a:rPr>
              <a:t> </a:t>
            </a:r>
            <a:r>
              <a:rPr lang="en-US" altLang="zh-CN">
                <a:sym typeface="+mn-ea"/>
              </a:rPr>
              <a:t>,</a:t>
            </a:r>
            <a:r>
              <a:rPr lang="en-US" altLang="en-US">
                <a:sym typeface="+mn-ea"/>
              </a:rPr>
              <a:t> </a:t>
            </a:r>
            <a:r>
              <a:rPr lang="en-US" altLang="zh-CN">
                <a:sym typeface="+mn-ea"/>
              </a:rPr>
              <a:t>Δ</a:t>
            </a:r>
            <a:r>
              <a:rPr lang="en-US" altLang="en-US">
                <a:sym typeface="+mn-ea"/>
              </a:rPr>
              <a:t>ϕ</a:t>
            </a:r>
            <a:r>
              <a:rPr lang="en-US" altLang="zh-CN">
                <a:sym typeface="+mn-ea"/>
              </a:rPr>
              <a:t>_p</a:t>
            </a:r>
            <a:r>
              <a:rPr lang="en-US" altLang="en-US">
                <a:sym typeface="+mn-ea"/>
              </a:rPr>
              <a:t> </a:t>
            </a:r>
            <a:r>
              <a:rPr lang="en-US" altLang="zh-CN">
                <a:sym typeface="+mn-ea"/>
              </a:rPr>
              <a:t>,</a:t>
            </a:r>
            <a:r>
              <a:rPr lang="en-US" altLang="en-US">
                <a:sym typeface="+mn-ea"/>
              </a:rPr>
              <a:t> </a:t>
            </a:r>
            <a:r>
              <a:rPr lang="en-US" altLang="zh-CN">
                <a:sym typeface="+mn-ea"/>
              </a:rPr>
              <a:t>Δ|p|]</a:t>
            </a:r>
            <a:endParaRPr lang="zh-CN" altLang="en-US"/>
          </a:p>
        </p:txBody>
      </p:sp>
      <p:pic>
        <p:nvPicPr>
          <p:cNvPr id="10" name="图片 9" descr="eebed36c02df630d57d1e3aa27108aa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050" y="133985"/>
            <a:ext cx="6490970" cy="54991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8264525" y="220345"/>
            <a:ext cx="1828165" cy="12128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count_heatma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00" y="0"/>
            <a:ext cx="5226050" cy="40513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43560" y="902335"/>
            <a:ext cx="135890" cy="46228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count_heatmap_lo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705" y="8890"/>
            <a:ext cx="4605020" cy="3569970"/>
          </a:xfrm>
          <a:prstGeom prst="rect">
            <a:avLst/>
          </a:prstGeom>
        </p:spPr>
      </p:pic>
      <p:pic>
        <p:nvPicPr>
          <p:cNvPr id="8" name="图片 7" descr="count_heatmap_low (4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375" y="3578860"/>
            <a:ext cx="4041140" cy="313245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237105" y="5050155"/>
            <a:ext cx="4528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添加数据</a:t>
            </a:r>
            <a:r>
              <a:rPr lang="en-US" altLang="zh-CN"/>
              <a:t>14w</a:t>
            </a:r>
            <a:endParaRPr lang="en-US" altLang="zh-CN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5480050" y="5260340"/>
            <a:ext cx="1829435" cy="69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8308975" y="5940425"/>
            <a:ext cx="687070" cy="53721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85115" y="405765"/>
            <a:ext cx="66573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占据存储</a:t>
            </a:r>
            <a:r>
              <a:rPr lang="en-US" altLang="zh-CN"/>
              <a:t>15.52MB</a:t>
            </a:r>
            <a:endParaRPr lang="en-US" altLang="zh-CN"/>
          </a:p>
        </p:txBody>
      </p:sp>
      <p:pic>
        <p:nvPicPr>
          <p:cNvPr id="5" name="图片 4" descr="nmpi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865" y="1519555"/>
            <a:ext cx="4733925" cy="3402330"/>
          </a:xfrm>
          <a:prstGeom prst="rect">
            <a:avLst/>
          </a:prstGeom>
        </p:spPr>
      </p:pic>
      <p:pic>
        <p:nvPicPr>
          <p:cNvPr id="6" name="图片 5" descr="deltaCos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995" y="3629660"/>
            <a:ext cx="3568065" cy="25641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85115" y="5213350"/>
            <a:ext cx="98183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抽取数据的</a:t>
            </a:r>
            <a:r>
              <a:rPr lang="en-US" altLang="zh-CN"/>
              <a:t>delta</a:t>
            </a:r>
            <a:r>
              <a:rPr lang="zh-CN" altLang="en-US"/>
              <a:t>的值时，角度的单位存在问题，</a:t>
            </a:r>
            <a:r>
              <a:rPr lang="en-US" altLang="zh-CN"/>
              <a:t>phi</a:t>
            </a:r>
            <a:r>
              <a:rPr lang="zh-CN" altLang="en-US"/>
              <a:t>有极大值未</a:t>
            </a:r>
            <a:r>
              <a:rPr lang="zh-CN" altLang="en-US"/>
              <a:t>剔除需要</a:t>
            </a:r>
            <a:r>
              <a:rPr lang="en-US" altLang="zh-CN"/>
              <a:t>debug</a:t>
            </a:r>
            <a:endParaRPr lang="en-US" altLang="zh-CN"/>
          </a:p>
        </p:txBody>
      </p:sp>
      <p:pic>
        <p:nvPicPr>
          <p:cNvPr id="8" name="图片 7" descr="deltaPhi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470" y="613410"/>
            <a:ext cx="3794125" cy="2726690"/>
          </a:xfrm>
          <a:prstGeom prst="rect">
            <a:avLst/>
          </a:prstGeom>
        </p:spPr>
      </p:pic>
      <p:pic>
        <p:nvPicPr>
          <p:cNvPr id="9" name="图片 8" descr="delta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4595" y="961390"/>
            <a:ext cx="2824480" cy="203009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19405" y="317500"/>
            <a:ext cx="819340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设计加入</a:t>
            </a:r>
            <a:r>
              <a:rPr lang="en-US" altLang="zh-CN"/>
              <a:t>F</a:t>
            </a:r>
            <a:r>
              <a:rPr lang="en-US" altLang="zh-CN"/>
              <a:t>astSim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预存储</a:t>
            </a:r>
            <a:r>
              <a:rPr lang="en-US" altLang="zh-CN"/>
              <a:t>CDF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查找分</a:t>
            </a:r>
            <a:r>
              <a:rPr lang="en-US" altLang="zh-CN"/>
              <a:t>bin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抽取</a:t>
            </a:r>
            <a:r>
              <a:rPr lang="en-US" altLang="zh-CN"/>
              <a:t>delta</a:t>
            </a:r>
            <a:r>
              <a:rPr lang="zh-CN" altLang="en-US"/>
              <a:t>值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存入</a:t>
            </a:r>
            <a:r>
              <a:rPr lang="zh-CN" altLang="en-US"/>
              <a:t>信息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221615" y="213360"/>
            <a:ext cx="97497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获取</a:t>
            </a:r>
            <a:r>
              <a:rPr lang="en-US" altLang="zh-CN"/>
              <a:t>1GeVpi0</a:t>
            </a:r>
            <a:r>
              <a:rPr lang="zh-CN" altLang="en-US"/>
              <a:t>中的光子的能量和角度</a:t>
            </a:r>
            <a:r>
              <a:rPr lang="zh-CN" altLang="en-US"/>
              <a:t>分布</a:t>
            </a:r>
            <a:endParaRPr lang="zh-CN" altLang="en-US"/>
          </a:p>
        </p:txBody>
      </p:sp>
      <p:pic>
        <p:nvPicPr>
          <p:cNvPr id="7" name="图片 6" descr="t_g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865" y="1609725"/>
            <a:ext cx="5638165" cy="4051935"/>
          </a:xfrm>
          <a:prstGeom prst="rect">
            <a:avLst/>
          </a:prstGeom>
        </p:spPr>
      </p:pic>
      <p:pic>
        <p:nvPicPr>
          <p:cNvPr id="8" name="图片 7" descr="t_gtheta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810" y="1695450"/>
            <a:ext cx="5634990" cy="40493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10845" y="692785"/>
            <a:ext cx="77057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E=[0</a:t>
            </a:r>
            <a:r>
              <a:rPr lang="zh-CN" altLang="en-US"/>
              <a:t>，</a:t>
            </a:r>
            <a:r>
              <a:rPr lang="en-US" altLang="zh-CN"/>
              <a:t>1.01)GeV</a:t>
            </a:r>
            <a:endParaRPr lang="en-US" altLang="zh-CN"/>
          </a:p>
          <a:p>
            <a:r>
              <a:rPr lang="en-US" altLang="zh-CN"/>
              <a:t>theta=[0,pi]rad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96850" y="3442970"/>
            <a:ext cx="1117155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能量和角度分</a:t>
            </a:r>
            <a:r>
              <a:rPr lang="en-US" altLang="zh-CN"/>
              <a:t>bin</a:t>
            </a:r>
            <a:r>
              <a:rPr lang="zh-CN" altLang="en-US"/>
              <a:t>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使用带电粒子的动量分</a:t>
            </a:r>
            <a:r>
              <a:rPr lang="en-US" altLang="zh-CN"/>
              <a:t>bin:</a:t>
            </a:r>
            <a:endParaRPr lang="en-US" altLang="zh-CN"/>
          </a:p>
          <a:p>
            <a:r>
              <a:rPr lang="en-US" altLang="zh-CN"/>
              <a:t>m_eBins = {0.025, 0.1, 0.13, 0.16, 0.2, 0.25, 0.3, 0.35, 0.4, 0.45, 0.5, 0.6, 0.8, 1.01};G</a:t>
            </a:r>
            <a:r>
              <a:rPr lang="en-US" altLang="zh-CN"/>
              <a:t>eV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 m_thetaBins = {-0.1, 20.72, 22.11, 23.74, 25.15, 26.63, 28.16, 29.66, 30.84, 31.7,</a:t>
            </a:r>
            <a:endParaRPr lang="en-US" altLang="zh-CN"/>
          </a:p>
          <a:p>
            <a:r>
              <a:rPr lang="en-US" altLang="zh-CN"/>
              <a:t>                   35.4, 36.99, 38.53, 40.3, 42.04, 43.86, 45.74, 47.61, 49.63, 51.78,</a:t>
            </a:r>
            <a:endParaRPr lang="en-US" altLang="zh-CN"/>
          </a:p>
          <a:p>
            <a:r>
              <a:rPr lang="en-US" altLang="zh-CN"/>
              <a:t>                   53.79, 56, 58.25, 60.52, 62.9, 65.43, 67.8, 70.24, 72.84, 75.41,</a:t>
            </a:r>
            <a:endParaRPr lang="en-US" altLang="zh-CN"/>
          </a:p>
          <a:p>
            <a:r>
              <a:rPr lang="en-US" altLang="zh-CN"/>
              <a:t>                   78.03, 80.69, 83.33, 86.09, 88.72, 90.1};degree</a:t>
            </a:r>
            <a:endParaRPr lang="en-US" altLang="zh-CN"/>
          </a:p>
          <a:p>
            <a:endParaRPr lang="en-US" altLang="zh-CN"/>
          </a:p>
        </p:txBody>
      </p:sp>
      <p:pic>
        <p:nvPicPr>
          <p:cNvPr id="5" name="图片 4" descr="2d63927d0c19134286ec51090b17a50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425" y="1201420"/>
            <a:ext cx="7174230" cy="20472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52425" y="263525"/>
            <a:ext cx="77990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目前的</a:t>
            </a:r>
            <a:r>
              <a:rPr lang="zh-CN" altLang="en-US"/>
              <a:t>抽样：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根据角度分</a:t>
            </a:r>
            <a:r>
              <a:rPr lang="en-US" altLang="zh-CN"/>
              <a:t>bin</a:t>
            </a:r>
            <a:r>
              <a:rPr lang="zh-CN" altLang="en-US"/>
              <a:t>选择</a:t>
            </a:r>
            <a:r>
              <a:rPr lang="zh-CN" altLang="en-US"/>
              <a:t>角度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根据角度选择能量</a:t>
            </a:r>
            <a:r>
              <a:rPr lang="en-US" altLang="zh-CN"/>
              <a:t>bin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10845" y="247015"/>
            <a:ext cx="5896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对光子进行</a:t>
            </a:r>
            <a:r>
              <a:rPr lang="zh-CN" altLang="en-US"/>
              <a:t>抽样</a:t>
            </a:r>
            <a:endParaRPr lang="zh-CN" altLang="en-US"/>
          </a:p>
        </p:txBody>
      </p:sp>
      <p:pic>
        <p:nvPicPr>
          <p:cNvPr id="6" name="图片 5" descr="t_g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760" y="746125"/>
            <a:ext cx="4080510" cy="2932430"/>
          </a:xfrm>
          <a:prstGeom prst="rect">
            <a:avLst/>
          </a:prstGeom>
        </p:spPr>
      </p:pic>
      <p:pic>
        <p:nvPicPr>
          <p:cNvPr id="7" name="图片 6" descr="nrec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370" y="745490"/>
            <a:ext cx="4081145" cy="2933065"/>
          </a:xfrm>
          <a:prstGeom prst="rect">
            <a:avLst/>
          </a:prstGeom>
        </p:spPr>
      </p:pic>
      <p:cxnSp>
        <p:nvCxnSpPr>
          <p:cNvPr id="8" name="直接箭头连接符 7"/>
          <p:cNvCxnSpPr>
            <a:stCxn id="6" idx="3"/>
            <a:endCxn id="7" idx="1"/>
          </p:cNvCxnSpPr>
          <p:nvPr/>
        </p:nvCxnSpPr>
        <p:spPr>
          <a:xfrm>
            <a:off x="4573270" y="2212340"/>
            <a:ext cx="18161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9" name="图片 8" descr="nrectheta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970" y="3864610"/>
            <a:ext cx="3723005" cy="2675890"/>
          </a:xfrm>
          <a:prstGeom prst="rect">
            <a:avLst/>
          </a:prstGeom>
        </p:spPr>
      </p:pic>
      <p:pic>
        <p:nvPicPr>
          <p:cNvPr id="10" name="图片 9" descr="t_gtheta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95" y="3809365"/>
            <a:ext cx="3876675" cy="2786380"/>
          </a:xfrm>
          <a:prstGeom prst="rect">
            <a:avLst/>
          </a:prstGeom>
        </p:spPr>
      </p:pic>
      <p:cxnSp>
        <p:nvCxnSpPr>
          <p:cNvPr id="11" name="直接箭头连接符 10"/>
          <p:cNvCxnSpPr>
            <a:stCxn id="10" idx="3"/>
            <a:endCxn id="9" idx="1"/>
          </p:cNvCxnSpPr>
          <p:nvPr/>
        </p:nvCxnSpPr>
        <p:spPr>
          <a:xfrm>
            <a:off x="4573270" y="5202555"/>
            <a:ext cx="19177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t_gphi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530" y="692785"/>
            <a:ext cx="5253355" cy="3775075"/>
          </a:xfrm>
          <a:prstGeom prst="rect">
            <a:avLst/>
          </a:prstGeom>
        </p:spPr>
      </p:pic>
      <p:pic>
        <p:nvPicPr>
          <p:cNvPr id="5" name="图片 4" descr="nrecphi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810" y="610870"/>
            <a:ext cx="5367020" cy="3856990"/>
          </a:xfrm>
          <a:prstGeom prst="rect">
            <a:avLst/>
          </a:prstGeom>
        </p:spPr>
      </p:pic>
      <p:cxnSp>
        <p:nvCxnSpPr>
          <p:cNvPr id="6" name="直接箭头连接符 5"/>
          <p:cNvCxnSpPr>
            <a:stCxn id="4" idx="3"/>
            <a:endCxn id="5" idx="1"/>
          </p:cNvCxnSpPr>
          <p:nvPr/>
        </p:nvCxnSpPr>
        <p:spPr>
          <a:xfrm flipV="1">
            <a:off x="5429885" y="2539365"/>
            <a:ext cx="1177925" cy="41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nmpi0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98855"/>
            <a:ext cx="5155565" cy="37058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88925" y="200025"/>
            <a:ext cx="5977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pi0 mass</a:t>
            </a:r>
            <a:endParaRPr lang="en-US" altLang="zh-CN"/>
          </a:p>
        </p:txBody>
      </p:sp>
      <p:pic>
        <p:nvPicPr>
          <p:cNvPr id="6" name="图片 5" descr="pi0_mass_comparison_r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885" y="200025"/>
            <a:ext cx="4521200" cy="32492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75615" y="4967605"/>
            <a:ext cx="7908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考虑只是抽样，没有加入重建效率，目前重建结果全部通过</a:t>
            </a:r>
            <a:r>
              <a:rPr lang="zh-CN" altLang="en-US"/>
              <a:t>筛选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07670" y="5506085"/>
            <a:ext cx="70034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不带电粒子粒子树</a:t>
            </a:r>
            <a:r>
              <a:rPr lang="en-US" altLang="zh-CN"/>
              <a:t>&gt;=2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动量和角度</a:t>
            </a:r>
            <a:r>
              <a:rPr lang="en-US" altLang="zh-CN"/>
              <a:t> </a:t>
            </a:r>
            <a:r>
              <a:rPr lang="zh-CN" altLang="en-US"/>
              <a:t>限制，在桶部能量</a:t>
            </a:r>
            <a:r>
              <a:rPr lang="en-US" altLang="zh-CN"/>
              <a:t>&gt; 0.025GeV,</a:t>
            </a:r>
            <a:r>
              <a:rPr lang="zh-CN" altLang="en-US"/>
              <a:t>在端盖</a:t>
            </a:r>
            <a:r>
              <a:rPr lang="en-US" altLang="zh-CN"/>
              <a:t>&gt;0.05GeV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选出与</a:t>
            </a:r>
            <a:r>
              <a:rPr lang="en-US" altLang="zh-CN"/>
              <a:t>mass_pi0</a:t>
            </a:r>
            <a:r>
              <a:rPr lang="zh-CN" altLang="en-US"/>
              <a:t>差别最小的两个</a:t>
            </a:r>
            <a:r>
              <a:rPr lang="zh-CN" altLang="en-US"/>
              <a:t>光子</a:t>
            </a:r>
            <a:endParaRPr lang="zh-CN" altLang="en-US"/>
          </a:p>
        </p:txBody>
      </p:sp>
      <p:pic>
        <p:nvPicPr>
          <p:cNvPr id="9" name="图片 8" descr="pi0_mass_comparison_rdf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525" y="3621405"/>
            <a:ext cx="4502785" cy="32365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t_g1_vs_cos_theta1_scatt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570" y="1424940"/>
            <a:ext cx="6023610" cy="46691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4655" y="337820"/>
            <a:ext cx="93903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pi0-&gt;gamma gamma </a:t>
            </a:r>
            <a:r>
              <a:rPr lang="zh-CN" altLang="en-US"/>
              <a:t>中</a:t>
            </a:r>
            <a:r>
              <a:rPr lang="en-US" altLang="zh-CN"/>
              <a:t>truth</a:t>
            </a:r>
            <a:r>
              <a:rPr lang="zh-CN" altLang="en-US"/>
              <a:t>信息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019800" y="2972435"/>
            <a:ext cx="60960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ym typeface="+mn-ea"/>
              </a:rPr>
              <a:t>不带电粒子粒子树</a:t>
            </a:r>
            <a:r>
              <a:rPr lang="en-US" altLang="zh-CN">
                <a:sym typeface="+mn-ea"/>
              </a:rPr>
              <a:t>&gt;=2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ym typeface="+mn-ea"/>
              </a:rPr>
              <a:t>动量和角度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限制，在桶部能量</a:t>
            </a:r>
            <a:r>
              <a:rPr lang="en-US" altLang="zh-CN">
                <a:sym typeface="+mn-ea"/>
              </a:rPr>
              <a:t>&gt; 0.025GeV,</a:t>
            </a:r>
            <a:r>
              <a:rPr lang="zh-CN" altLang="en-US">
                <a:sym typeface="+mn-ea"/>
              </a:rPr>
              <a:t>在端盖</a:t>
            </a:r>
            <a:r>
              <a:rPr lang="en-US" altLang="zh-CN">
                <a:sym typeface="+mn-ea"/>
              </a:rPr>
              <a:t>&gt;0.05GeV</a:t>
            </a:r>
            <a:r>
              <a:rPr lang="zh-CN" altLang="en-US">
                <a:sym typeface="+mn-ea"/>
              </a:rPr>
              <a:t>，</a:t>
            </a:r>
            <a:r>
              <a:rPr lang="en-US" altLang="zh-CN">
                <a:sym typeface="+mn-ea"/>
              </a:rPr>
              <a:t>0.83-0.833</a:t>
            </a:r>
            <a:r>
              <a:rPr lang="zh-CN" altLang="en-US">
                <a:sym typeface="+mn-ea"/>
              </a:rPr>
              <a:t>的光子剔除</a:t>
            </a:r>
            <a:endParaRPr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ym typeface="+mn-ea"/>
              </a:rPr>
              <a:t>选出与</a:t>
            </a:r>
            <a:r>
              <a:rPr lang="en-US" altLang="zh-CN">
                <a:sym typeface="+mn-ea"/>
              </a:rPr>
              <a:t>mass_pi0</a:t>
            </a:r>
            <a:r>
              <a:rPr lang="zh-CN" altLang="en-US">
                <a:sym typeface="+mn-ea"/>
              </a:rPr>
              <a:t>差别最小的两个光子</a:t>
            </a:r>
            <a:endParaRPr lang="zh-CN" altLang="en-US">
              <a:sym typeface="+mn-ea"/>
            </a:endParaRPr>
          </a:p>
        </p:txBody>
      </p:sp>
      <p:pic>
        <p:nvPicPr>
          <p:cNvPr id="7" name="图片 6" descr="f662d61900523eb2ea2ada63aa4fff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02870"/>
            <a:ext cx="5278120" cy="14960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14655" y="168275"/>
            <a:ext cx="84924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3.38MB 416</a:t>
            </a:r>
            <a:endParaRPr lang="en-US" altLang="zh-CN"/>
          </a:p>
          <a:p>
            <a:r>
              <a:rPr lang="en-US" altLang="zh-CN"/>
              <a:t>8.32KB</a:t>
            </a:r>
            <a:endParaRPr lang="en-US" altLang="zh-CN"/>
          </a:p>
          <a:p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495935" y="1072515"/>
            <a:ext cx="1144397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xBins[]={0,0.04,0.08,0.12,0.16,0.2,0.24,0.28,0.32,0.36,0.4,0.44,0.48,0.52,0.56,0.6,0.64,0.68,0.72,0.76,0.8,0.8025,0.805,0.8075,0.81,0.8125,0.815,0.8175,0.82,0.8225,0.825,0.8275,0.83,0.8325,0.835,0.8375,0.84,0.8425,0.845,0.8475,0.85,0.855,0.86,0.865,0.87,0.875,0.88,0.885,0.89,0.895,0.9,0.905,0.91,0.915,0.92,0.925,0.93,0.935,0.94,0.942,0.944,0.945};</a:t>
            </a:r>
            <a:endParaRPr lang="en-US" altLang="zh-CN"/>
          </a:p>
          <a:p>
            <a:r>
              <a:rPr lang="en-US" altLang="zh-CN"/>
              <a:t>yBins[]={0.03,0.0325,0.035,0.0375,0.04,0.0425,0.045,0.0475,0.05,0.0525,0.055,0.0575,0.06,0.0625,0.065,0.0675,0.07,0.0725,0.075,0.0775,0.08,0.0825,0.085,0.0875,0.09,0.0925,0.095,0.0975,0.1,0.105,0.11,0.115,0.12,0.125,0.13,0.135,0.14,0.145,0.15,0.16,0.17,0.18,0.19,0.2,0.21,0.22,0.23,0.24,0.25,0.27,0.29,0.31,0.33,0.35,0.37,0.39,0.41,0.43,0.45,0.47,0.49,0.51,0.53,0.55,0.57,0.59,0.61,0.63,0.65,0.67,0.69,0.71,0.73,0.75,0.77,0.79,0.81,0.83,0.85,0.9,0.95,1,1.05,1.1,1.15,1.2,1.25,1.3,1.35,1.4,1.45,1.5,1.55,1.6,1.65,1.7,1.75,1.8,1.85,1.9,1.95,2,2.05,2.1,2.15,2.2,2.25,2.3,2.35,2.4,2.45,2.5,2.55,2.6,2.65,2.7,2.75,2.8,2.85,2.9,2.95,3.0,3.05,3.1,3.15,3.2,3.25,3.3,3.35,3.4,3.45,3.5};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03835" y="249555"/>
            <a:ext cx="106686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使用新的分</a:t>
            </a:r>
            <a:r>
              <a:rPr lang="en-US" altLang="zh-CN"/>
              <a:t>bin</a:t>
            </a:r>
            <a:r>
              <a:rPr lang="zh-CN" altLang="en-US"/>
              <a:t>方案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存在空</a:t>
            </a:r>
            <a:r>
              <a:rPr lang="en-US" altLang="zh-CN"/>
              <a:t>bin</a:t>
            </a:r>
            <a:r>
              <a:rPr lang="zh-CN" altLang="en-US"/>
              <a:t>事例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5" name="图片 4" descr="20c1a2e799233811d7205a770397918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873760"/>
            <a:ext cx="4767580" cy="24218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8950" y="3493135"/>
            <a:ext cx="56172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0.82-0.944 </a:t>
            </a:r>
            <a:r>
              <a:rPr lang="zh-CN" altLang="en-US"/>
              <a:t>端盖</a:t>
            </a:r>
            <a:r>
              <a:rPr lang="en-US" altLang="zh-CN"/>
              <a:t> </a:t>
            </a:r>
            <a:r>
              <a:rPr lang="zh-CN" altLang="en-US"/>
              <a:t>能量低于</a:t>
            </a:r>
            <a:r>
              <a:rPr lang="en-US" altLang="zh-CN"/>
              <a:t>0.05G</a:t>
            </a:r>
            <a:r>
              <a:rPr lang="en-US" altLang="zh-CN"/>
              <a:t>eV</a:t>
            </a:r>
            <a:endParaRPr lang="en-US" altLang="zh-CN"/>
          </a:p>
          <a:p>
            <a:r>
              <a:rPr lang="zh-CN" altLang="en-US"/>
              <a:t>能量大于</a:t>
            </a:r>
            <a:r>
              <a:rPr lang="en-US" altLang="zh-CN"/>
              <a:t>0.05GeV 0.944</a:t>
            </a:r>
            <a:r>
              <a:rPr lang="zh-CN" altLang="en-US"/>
              <a:t>以上数据缺失</a:t>
            </a:r>
            <a:endParaRPr lang="en-US" altLang="zh-CN"/>
          </a:p>
          <a:p>
            <a:endParaRPr lang="en-US" altLang="zh-CN"/>
          </a:p>
        </p:txBody>
      </p:sp>
      <p:pic>
        <p:nvPicPr>
          <p:cNvPr id="7" name="图片 6" descr="ee8658460bf78c57a96a9881a512f7e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65" y="249555"/>
            <a:ext cx="5944235" cy="3251835"/>
          </a:xfrm>
          <a:prstGeom prst="rect">
            <a:avLst/>
          </a:prstGeom>
        </p:spPr>
      </p:pic>
      <p:pic>
        <p:nvPicPr>
          <p:cNvPr id="8" name="图片 7" descr="f0a29a74d3ad86a83d96aeba453c63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865" y="3542665"/>
            <a:ext cx="6310630" cy="2724150"/>
          </a:xfrm>
          <a:prstGeom prst="rect">
            <a:avLst/>
          </a:prstGeom>
        </p:spPr>
      </p:pic>
      <p:pic>
        <p:nvPicPr>
          <p:cNvPr id="9" name="图片 8" descr="40a1004bf860b100b8b16a52ce3e80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" y="4741545"/>
            <a:ext cx="4857750" cy="167576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2122</Words>
  <Application>WPS 演示</Application>
  <PresentationFormat>宽屏</PresentationFormat>
  <Paragraphs>73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杨莹</cp:lastModifiedBy>
  <cp:revision>166</cp:revision>
  <dcterms:created xsi:type="dcterms:W3CDTF">2019-06-19T02:08:00Z</dcterms:created>
  <dcterms:modified xsi:type="dcterms:W3CDTF">2026-05-25T10:22:19Z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F66F42370C164FBFA94C9C06CBB49AA5_11</vt:lpwstr>
  </property>
</Properties>
</file>