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4" r:id="rId3"/>
    <p:sldId id="275" r:id="rId4"/>
    <p:sldId id="280" r:id="rId5"/>
    <p:sldId id="279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2" userDrawn="1">
          <p15:clr>
            <a:srgbClr val="A4A3A4"/>
          </p15:clr>
        </p15:guide>
        <p15:guide id="2" pos="38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32"/>
        <p:guide pos="38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png"/><Relationship Id="rId8" Type="http://schemas.openxmlformats.org/officeDocument/2006/relationships/tags" Target="../tags/tag5.xml"/><Relationship Id="rId7" Type="http://schemas.openxmlformats.org/officeDocument/2006/relationships/image" Target="../media/image11.png"/><Relationship Id="rId6" Type="http://schemas.openxmlformats.org/officeDocument/2006/relationships/tags" Target="../tags/tag4.xml"/><Relationship Id="rId5" Type="http://schemas.openxmlformats.org/officeDocument/2006/relationships/image" Target="../media/image10.png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2" Type="http://schemas.openxmlformats.org/officeDocument/2006/relationships/slideLayout" Target="../slideLayouts/slideLayout2.xml"/><Relationship Id="rId11" Type="http://schemas.openxmlformats.org/officeDocument/2006/relationships/image" Target="../media/image13.png"/><Relationship Id="rId10" Type="http://schemas.openxmlformats.org/officeDocument/2006/relationships/tags" Target="../tags/tag6.xml"/><Relationship Id="rId1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" name="文本框 11"/>
          <p:cNvSpPr txBox="1"/>
          <p:nvPr/>
        </p:nvSpPr>
        <p:spPr>
          <a:xfrm>
            <a:off x="487680" y="149225"/>
            <a:ext cx="27305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1GeVN</a:t>
            </a:r>
            <a:r>
              <a:rPr lang="en-US" altLang="zh-CN"/>
              <a:t>bar</a:t>
            </a:r>
            <a:endParaRPr lang="en-US" altLang="zh-CN"/>
          </a:p>
        </p:txBody>
      </p:sp>
      <p:sp>
        <p:nvSpPr>
          <p:cNvPr id="8" name="文本框 7"/>
          <p:cNvSpPr txBox="1"/>
          <p:nvPr/>
        </p:nvSpPr>
        <p:spPr>
          <a:xfrm>
            <a:off x="7238365" y="401955"/>
            <a:ext cx="4712335" cy="27997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600" b="1"/>
              <a:t>nh_mudClusterNumber</a:t>
            </a:r>
            <a:r>
              <a:rPr lang="en-US" altLang="zh-CN" sz="1600"/>
              <a:t>:</a:t>
            </a:r>
            <a:r>
              <a:rPr lang="zh-CN" altLang="en-US" sz="1600"/>
              <a:t>根据</a:t>
            </a:r>
            <a:r>
              <a:rPr lang="en-US" altLang="zh-CN" sz="1600"/>
              <a:t>mud</a:t>
            </a:r>
            <a:r>
              <a:rPr lang="zh-CN" altLang="en-US" sz="1600"/>
              <a:t>中簇射对应的角度与</a:t>
            </a:r>
            <a:r>
              <a:rPr lang="en-US" altLang="zh-CN" sz="1600"/>
              <a:t>ecal</a:t>
            </a:r>
            <a:r>
              <a:rPr lang="zh-CN" altLang="en-US" sz="1600"/>
              <a:t>中最大能量簇射的角度，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theta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和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phi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向角度差均在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[-30.6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°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,30.6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°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]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得到的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mud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中符合条件的簇射数。</a:t>
            </a:r>
            <a:endParaRPr lang="zh-CN" altLang="en-US" sz="16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endParaRPr lang="zh-CN" altLang="en-US" sz="16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en-US" altLang="zh-CN" sz="1600" b="1">
                <a:sym typeface="+mn-ea"/>
              </a:rPr>
              <a:t>nh_mudLayerNumber</a:t>
            </a:r>
            <a:r>
              <a:rPr lang="en-US" altLang="zh-CN" sz="1600">
                <a:sym typeface="+mn-ea"/>
              </a:rPr>
              <a:t>:mud</a:t>
            </a:r>
            <a:r>
              <a:rPr lang="zh-CN" altLang="en-US" sz="1600">
                <a:sym typeface="+mn-ea"/>
              </a:rPr>
              <a:t>中经过上述</a:t>
            </a:r>
            <a:r>
              <a:rPr lang="zh-CN" altLang="en-US" sz="1600">
                <a:sym typeface="+mn-ea"/>
              </a:rPr>
              <a:t>匹配后击中层数。</a:t>
            </a:r>
            <a:endParaRPr lang="zh-CN" altLang="en-US" sz="1600">
              <a:sym typeface="+mn-ea"/>
            </a:endParaRPr>
          </a:p>
          <a:p>
            <a:endParaRPr lang="zh-CN" altLang="en-US" sz="1600">
              <a:sym typeface="+mn-ea"/>
            </a:endParaRPr>
          </a:p>
          <a:p>
            <a:r>
              <a:rPr lang="en-US" altLang="zh-CN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nh_mergeShowerHitNumber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：</a:t>
            </a:r>
            <a:r>
              <a:rPr lang="zh-CN" altLang="en-US" sz="1600">
                <a:sym typeface="+mn-ea"/>
              </a:rPr>
              <a:t>按照theta和phi向角度</a:t>
            </a:r>
            <a:r>
              <a:rPr lang="zh-CN" altLang="en-US" sz="1600">
                <a:sym typeface="+mn-ea"/>
              </a:rPr>
              <a:t>差均在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[-30.6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°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,30.6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°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]</a:t>
            </a:r>
            <a:r>
              <a:rPr lang="zh-CN" altLang="en-US" sz="1600">
                <a:sym typeface="+mn-ea"/>
              </a:rPr>
              <a:t>的阈值条件将MaxShower附近的簇射与其合并，计算合并后的ShowerHitNumber数量。</a:t>
            </a:r>
            <a:endParaRPr lang="zh-CN" altLang="en-US" sz="1600">
              <a:sym typeface="+mn-ea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0" y="517525"/>
            <a:ext cx="3398520" cy="2248535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34005"/>
            <a:ext cx="3411855" cy="2217420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7280" y="517525"/>
            <a:ext cx="3465195" cy="2316480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7280" y="2889250"/>
            <a:ext cx="3454400" cy="22174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57150" y="4057650"/>
            <a:ext cx="119094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按照粒子的动量和方向：角度分</a:t>
            </a:r>
            <a:r>
              <a:rPr lang="en-US" altLang="zh-CN"/>
              <a:t>80</a:t>
            </a:r>
            <a:r>
              <a:rPr lang="zh-CN" altLang="en-US"/>
              <a:t>个</a:t>
            </a:r>
            <a:r>
              <a:rPr lang="en-US" altLang="zh-CN"/>
              <a:t>bin</a:t>
            </a:r>
            <a:r>
              <a:rPr lang="zh-CN" altLang="en-US"/>
              <a:t>，动量分</a:t>
            </a:r>
            <a:r>
              <a:rPr lang="en-US" altLang="zh-CN"/>
              <a:t>70</a:t>
            </a:r>
            <a:r>
              <a:rPr lang="zh-CN" altLang="en-US"/>
              <a:t>个</a:t>
            </a:r>
            <a:r>
              <a:rPr lang="en-US" altLang="zh-CN"/>
              <a:t>bin</a:t>
            </a:r>
            <a:r>
              <a:rPr lang="zh-CN" altLang="en-US"/>
              <a:t>。抽取电磁量能器和缪子探测器的响应分布，包括能量分辨率、击中数、</a:t>
            </a:r>
            <a:r>
              <a:rPr lang="en-US" altLang="zh-CN"/>
              <a:t>MUD </a:t>
            </a:r>
            <a:r>
              <a:rPr lang="zh-CN" altLang="en-US"/>
              <a:t>击中层数，最终生成一系列概率密度函数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4267835" y="43815"/>
            <a:ext cx="2872740" cy="21272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lnSpc>
                <a:spcPts val="950"/>
              </a:lnSpc>
            </a:pPr>
            <a:r>
              <a:rPr lang="en-US" altLang="zh-CN" sz="1600" b="0">
                <a:solidFill>
                  <a:srgbClr val="CE9178"/>
                </a:solidFill>
                <a:latin typeface="Consolas" panose="020B0609020204030204"/>
                <a:ea typeface="Consolas" panose="020B0609020204030204"/>
              </a:rPr>
              <a:t>nh_mergeShowerHitNumber</a:t>
            </a:r>
            <a:endParaRPr lang="en-US" altLang="zh-CN" sz="1600" b="0">
              <a:solidFill>
                <a:srgbClr val="CE9178"/>
              </a:solidFill>
              <a:latin typeface="Consolas" panose="020B0609020204030204"/>
              <a:ea typeface="Consolas" panose="020B0609020204030204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477250" y="43815"/>
            <a:ext cx="2168525" cy="21272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lnSpc>
                <a:spcPts val="950"/>
              </a:lnSpc>
            </a:pPr>
            <a:r>
              <a:rPr lang="en-US" altLang="zh-CN" sz="1600" b="0">
                <a:solidFill>
                  <a:srgbClr val="CE9178"/>
                </a:solidFill>
                <a:latin typeface="Consolas" panose="020B0609020204030204"/>
                <a:ea typeface="Consolas" panose="020B0609020204030204"/>
              </a:rPr>
              <a:t>nh_mudLayerNumber</a:t>
            </a:r>
            <a:endParaRPr lang="en-US" altLang="zh-CN" sz="1600" b="0">
              <a:solidFill>
                <a:srgbClr val="CE9178"/>
              </a:solidFill>
              <a:latin typeface="Consolas" panose="020B0609020204030204"/>
              <a:ea typeface="Consolas" panose="020B0609020204030204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315325" y="295275"/>
            <a:ext cx="2430145" cy="275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200"/>
              <a:t>TGraph_Nbar_MUDLayer_080_070</a:t>
            </a:r>
            <a:endParaRPr lang="zh-CN" altLang="en-US" sz="1200"/>
          </a:p>
        </p:txBody>
      </p:sp>
      <p:sp>
        <p:nvSpPr>
          <p:cNvPr id="10" name="文本框 9"/>
          <p:cNvSpPr txBox="1"/>
          <p:nvPr/>
        </p:nvSpPr>
        <p:spPr>
          <a:xfrm>
            <a:off x="4338320" y="328930"/>
            <a:ext cx="21856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200"/>
              <a:t>TGraph_Nbar_ShowerHit_080_070</a:t>
            </a:r>
            <a:endParaRPr lang="en-US" altLang="zh-CN" sz="1200"/>
          </a:p>
        </p:txBody>
      </p:sp>
      <p:sp>
        <p:nvSpPr>
          <p:cNvPr id="12" name="文本框 11"/>
          <p:cNvSpPr txBox="1"/>
          <p:nvPr/>
        </p:nvSpPr>
        <p:spPr>
          <a:xfrm>
            <a:off x="821690" y="82550"/>
            <a:ext cx="1679575" cy="21272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lnSpc>
                <a:spcPts val="950"/>
              </a:lnSpc>
            </a:pPr>
            <a:r>
              <a:rPr lang="en-US" altLang="zh-CN" sz="1600" b="0">
                <a:solidFill>
                  <a:srgbClr val="CE9178"/>
                </a:solidFill>
                <a:latin typeface="Consolas" panose="020B0609020204030204"/>
                <a:ea typeface="Consolas" panose="020B0609020204030204"/>
              </a:rPr>
              <a:t>swe/t_e</a:t>
            </a:r>
            <a:endParaRPr lang="en-US" altLang="zh-CN" sz="1600" b="0">
              <a:solidFill>
                <a:srgbClr val="CE9178"/>
              </a:solidFill>
              <a:latin typeface="Consolas" panose="020B0609020204030204"/>
              <a:ea typeface="Consolas" panose="020B0609020204030204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72770" y="328930"/>
            <a:ext cx="2388235" cy="275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200"/>
              <a:t>TGraph_Nbar_Energy_080_070</a:t>
            </a:r>
            <a:endParaRPr lang="zh-CN" altLang="en-US" sz="120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04920" y="532130"/>
            <a:ext cx="3417570" cy="299339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2720" y="609600"/>
            <a:ext cx="3457575" cy="281749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04520"/>
            <a:ext cx="3534410" cy="292163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278130" y="676910"/>
            <a:ext cx="5080000" cy="4274820"/>
          </a:xfrm>
          <a:prstGeom prst="rect">
            <a:avLst/>
          </a:prstGeom>
        </p:spPr>
        <p:txBody>
          <a:bodyPr>
            <a:noAutofit/>
          </a:bodyPr>
          <a:p>
            <a:r>
              <a:rPr lang="zh-CN" altLang="en-US" sz="1400"/>
              <a:t>用 </a:t>
            </a:r>
            <a:r>
              <a:rPr lang="en-US" altLang="zh-CN" sz="1400"/>
              <a:t>Nbar_Curv_Eff2D(|cosθ|, p) </a:t>
            </a:r>
            <a:r>
              <a:rPr lang="zh-CN" altLang="en-US" sz="1400"/>
              <a:t>抽 </a:t>
            </a:r>
            <a:r>
              <a:rPr lang="en-US" altLang="zh-CN" sz="1400"/>
              <a:t>ECAL </a:t>
            </a:r>
            <a:r>
              <a:rPr lang="zh-CN" altLang="en-US" sz="1400"/>
              <a:t>是否重建成功</a:t>
            </a:r>
            <a:endParaRPr lang="zh-CN" altLang="en-US" sz="1400"/>
          </a:p>
          <a:p>
            <a:r>
              <a:rPr lang="en-US" altLang="zh-CN" sz="1400"/>
              <a:t>↓</a:t>
            </a:r>
            <a:endParaRPr lang="en-US" altLang="zh-CN" sz="1400"/>
          </a:p>
          <a:p>
            <a:r>
              <a:rPr lang="zh-CN" altLang="en-US" sz="1400"/>
              <a:t>如果 </a:t>
            </a:r>
            <a:r>
              <a:rPr lang="en-US" altLang="zh-CN" sz="1400"/>
              <a:t>ECAL </a:t>
            </a:r>
            <a:r>
              <a:rPr lang="zh-CN" altLang="en-US" sz="1400"/>
              <a:t>没成功，</a:t>
            </a:r>
            <a:r>
              <a:rPr lang="en-US" altLang="zh-CN" sz="1400"/>
              <a:t>recstat!=0</a:t>
            </a:r>
            <a:r>
              <a:rPr lang="zh-CN" altLang="en-US" sz="1400"/>
              <a:t>，直接返回</a:t>
            </a:r>
            <a:endParaRPr lang="zh-CN" altLang="en-US" sz="1400"/>
          </a:p>
          <a:p>
            <a:r>
              <a:rPr lang="en-US" altLang="zh-CN" sz="1400"/>
              <a:t>↓</a:t>
            </a:r>
            <a:endParaRPr lang="en-US" altLang="zh-CN" sz="1400"/>
          </a:p>
          <a:p>
            <a:r>
              <a:rPr lang="zh-CN" altLang="en-US" sz="1400"/>
              <a:t>如果 </a:t>
            </a:r>
            <a:r>
              <a:rPr lang="en-US" altLang="zh-CN" sz="1400"/>
              <a:t>ECAL </a:t>
            </a:r>
            <a:r>
              <a:rPr lang="zh-CN" altLang="en-US" sz="1400"/>
              <a:t>成功：</a:t>
            </a:r>
            <a:endParaRPr lang="zh-CN" altLang="en-US" sz="1400"/>
          </a:p>
          <a:p>
            <a:r>
              <a:rPr lang="zh-CN" altLang="en-US" sz="1400"/>
              <a:t>抽 </a:t>
            </a:r>
            <a:r>
              <a:rPr lang="en-US" altLang="zh-CN" sz="1400"/>
              <a:t>ResPhi</a:t>
            </a:r>
            <a:endParaRPr lang="en-US" altLang="zh-CN" sz="1400"/>
          </a:p>
          <a:p>
            <a:r>
              <a:rPr lang="zh-CN" altLang="en-US" sz="1400"/>
              <a:t>抽 </a:t>
            </a:r>
            <a:r>
              <a:rPr lang="en-US" altLang="zh-CN" sz="1400"/>
              <a:t>ResThe</a:t>
            </a:r>
            <a:endParaRPr lang="en-US" altLang="zh-CN" sz="1400"/>
          </a:p>
          <a:p>
            <a:r>
              <a:rPr lang="zh-CN" altLang="en-US" sz="1400"/>
              <a:t>抽 </a:t>
            </a:r>
            <a:r>
              <a:rPr lang="en-US" altLang="zh-CN" sz="1400"/>
              <a:t>Energy</a:t>
            </a:r>
            <a:endParaRPr lang="en-US" altLang="zh-CN" sz="1400"/>
          </a:p>
          <a:p>
            <a:r>
              <a:rPr lang="en-US" altLang="zh-CN" sz="1400"/>
              <a:t>↓</a:t>
            </a:r>
            <a:endParaRPr lang="en-US" altLang="zh-CN" sz="1400"/>
          </a:p>
          <a:p>
            <a:r>
              <a:rPr lang="zh-CN" altLang="en-US" sz="1400"/>
              <a:t>得到 </a:t>
            </a:r>
            <a:r>
              <a:rPr lang="en-US" altLang="zh-CN" sz="1400"/>
              <a:t>rec θ, φ, E</a:t>
            </a:r>
            <a:endParaRPr lang="en-US" altLang="zh-CN" sz="1400"/>
          </a:p>
          <a:p>
            <a:r>
              <a:rPr lang="en-US" altLang="zh-CN" sz="1400"/>
              <a:t>↓</a:t>
            </a:r>
            <a:endParaRPr lang="en-US" altLang="zh-CN" sz="1400"/>
          </a:p>
          <a:p>
            <a:r>
              <a:rPr lang="zh-CN" altLang="en-US" sz="1400"/>
              <a:t>抽 </a:t>
            </a:r>
            <a:r>
              <a:rPr lang="en-US" altLang="zh-CN" sz="1400"/>
              <a:t>ShowerHitNumber</a:t>
            </a:r>
            <a:endParaRPr lang="en-US" altLang="zh-CN" sz="1400"/>
          </a:p>
          <a:p>
            <a:r>
              <a:rPr lang="en-US" altLang="zh-CN" sz="1400"/>
              <a:t>↓</a:t>
            </a:r>
            <a:endParaRPr lang="en-US" altLang="zh-CN" sz="1400"/>
          </a:p>
          <a:p>
            <a:r>
              <a:rPr lang="zh-CN" altLang="en-US" sz="1400"/>
              <a:t>用 </a:t>
            </a:r>
            <a:r>
              <a:rPr lang="en-US" altLang="zh-CN" sz="1400"/>
              <a:t>Nbar_Curv_MUDEff2D(|cosθ|, p) </a:t>
            </a:r>
            <a:r>
              <a:rPr lang="zh-CN" altLang="en-US" sz="1400"/>
              <a:t>抽 </a:t>
            </a:r>
            <a:r>
              <a:rPr lang="en-US" altLang="zh-CN" sz="1400"/>
              <a:t>MUD </a:t>
            </a:r>
            <a:r>
              <a:rPr lang="zh-CN" altLang="en-US" sz="1400"/>
              <a:t>是否存在</a:t>
            </a:r>
            <a:endParaRPr lang="zh-CN" altLang="en-US" sz="1400"/>
          </a:p>
          <a:p>
            <a:r>
              <a:rPr lang="en-US" altLang="zh-CN" sz="1400"/>
              <a:t>↓</a:t>
            </a:r>
            <a:endParaRPr lang="en-US" altLang="zh-CN" sz="1400"/>
          </a:p>
          <a:p>
            <a:r>
              <a:rPr lang="zh-CN" altLang="en-US" sz="1400"/>
              <a:t>如果 </a:t>
            </a:r>
            <a:r>
              <a:rPr lang="en-US" altLang="zh-CN" sz="1400"/>
              <a:t>MUD </a:t>
            </a:r>
            <a:r>
              <a:rPr lang="zh-CN" altLang="en-US" sz="1400"/>
              <a:t>存在：</a:t>
            </a:r>
            <a:endParaRPr lang="zh-CN" altLang="en-US" sz="1400"/>
          </a:p>
          <a:p>
            <a:r>
              <a:rPr lang="zh-CN" altLang="en-US" sz="1400"/>
              <a:t>抽 </a:t>
            </a:r>
            <a:r>
              <a:rPr lang="en-US" altLang="zh-CN" sz="1400"/>
              <a:t>MUDLayer</a:t>
            </a:r>
            <a:endParaRPr lang="en-US" altLang="zh-CN" sz="1400"/>
          </a:p>
          <a:p>
            <a:r>
              <a:rPr lang="zh-CN" altLang="en-US" sz="1400"/>
              <a:t>否则：</a:t>
            </a:r>
            <a:endParaRPr lang="zh-CN" altLang="en-US" sz="1400"/>
          </a:p>
          <a:p>
            <a:r>
              <a:rPr lang="en-US" altLang="zh-CN" sz="1400"/>
              <a:t>MUD </a:t>
            </a:r>
            <a:r>
              <a:rPr lang="zh-CN" altLang="en-US" sz="1400"/>
              <a:t>信息置</a:t>
            </a:r>
            <a:r>
              <a:rPr lang="en-US" altLang="zh-CN" sz="1400"/>
              <a:t>0 </a:t>
            </a:r>
            <a:endParaRPr lang="en-US" altLang="zh-CN" sz="1400"/>
          </a:p>
        </p:txBody>
      </p:sp>
      <p:sp>
        <p:nvSpPr>
          <p:cNvPr id="2" name="文本框 1"/>
          <p:cNvSpPr txBox="1"/>
          <p:nvPr/>
        </p:nvSpPr>
        <p:spPr>
          <a:xfrm>
            <a:off x="278130" y="266700"/>
            <a:ext cx="64681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根据重建成功后</a:t>
            </a:r>
            <a:r>
              <a:rPr lang="en-US" altLang="zh-CN"/>
              <a:t>mud</a:t>
            </a:r>
            <a:r>
              <a:rPr lang="zh-CN" altLang="en-US"/>
              <a:t>是否为空抽出</a:t>
            </a:r>
            <a:r>
              <a:rPr lang="en-US" altLang="zh-CN"/>
              <a:t>mud</a:t>
            </a:r>
            <a:r>
              <a:rPr lang="en-US" altLang="zh-CN"/>
              <a:t>eff</a:t>
            </a:r>
            <a:endParaRPr lang="en-US" altLang="zh-CN"/>
          </a:p>
        </p:txBody>
      </p:sp>
      <p:sp>
        <p:nvSpPr>
          <p:cNvPr id="9" name="文本框 8"/>
          <p:cNvSpPr txBox="1"/>
          <p:nvPr/>
        </p:nvSpPr>
        <p:spPr>
          <a:xfrm>
            <a:off x="8009890" y="266700"/>
            <a:ext cx="145796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/>
              <a:t>Nbar_Curv_MUDEff</a:t>
            </a:r>
            <a:endParaRPr lang="zh-CN" altLang="en-US" sz="120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249160" y="542290"/>
            <a:ext cx="3296285" cy="299021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35315" y="2069465"/>
            <a:ext cx="3604260" cy="2794635"/>
          </a:xfrm>
          <a:prstGeom prst="rect">
            <a:avLst/>
          </a:prstGeom>
        </p:spPr>
      </p:pic>
      <p:sp>
        <p:nvSpPr>
          <p:cNvPr id="9" name="文本框 8"/>
          <p:cNvSpPr txBox="1"/>
          <p:nvPr>
            <p:custDataLst>
              <p:tags r:id="rId2"/>
            </p:custDataLst>
          </p:nvPr>
        </p:nvSpPr>
        <p:spPr>
          <a:xfrm>
            <a:off x="115570" y="14668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full</a:t>
            </a:r>
            <a:endParaRPr lang="en-US" altLang="zh-CN"/>
          </a:p>
        </p:txBody>
      </p:sp>
      <p:sp>
        <p:nvSpPr>
          <p:cNvPr id="10" name="文本框 9"/>
          <p:cNvSpPr txBox="1"/>
          <p:nvPr>
            <p:custDataLst>
              <p:tags r:id="rId3"/>
            </p:custDataLst>
          </p:nvPr>
        </p:nvSpPr>
        <p:spPr>
          <a:xfrm>
            <a:off x="59055" y="324485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f</a:t>
            </a:r>
            <a:r>
              <a:rPr lang="en-US" altLang="zh-CN"/>
              <a:t>ast</a:t>
            </a:r>
            <a:endParaRPr lang="en-US" altLang="zh-CN"/>
          </a:p>
        </p:txBody>
      </p:sp>
      <p:pic>
        <p:nvPicPr>
          <p:cNvPr id="5" name="图片 4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4303395" y="3530600"/>
            <a:ext cx="3829050" cy="3225165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44450" y="467360"/>
            <a:ext cx="4135120" cy="2777490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4312285" y="467360"/>
            <a:ext cx="3819525" cy="2777490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23495" y="3613150"/>
            <a:ext cx="4156075" cy="305943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2011680" y="9906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1GeV N</a:t>
            </a:r>
            <a:r>
              <a:rPr lang="en-US" altLang="zh-CN"/>
              <a:t>bar</a:t>
            </a:r>
            <a:endParaRPr lang="en-US" altLang="zh-CN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520.4,&quot;left&quot;:1.85,&quot;top&quot;:11.55,&quot;width&quot;:645.65}"/>
</p:tagLst>
</file>

<file path=ppt/tags/tag2.xml><?xml version="1.0" encoding="utf-8"?>
<p:tagLst xmlns:p="http://schemas.openxmlformats.org/presentationml/2006/main">
  <p:tag name="KSO_WM_DIAGRAM_VIRTUALLY_FRAME" val="{&quot;height&quot;:520.4,&quot;left&quot;:1.85,&quot;top&quot;:11.55,&quot;width&quot;:645.65}"/>
</p:tagLst>
</file>

<file path=ppt/tags/tag3.xml><?xml version="1.0" encoding="utf-8"?>
<p:tagLst xmlns:p="http://schemas.openxmlformats.org/presentationml/2006/main">
  <p:tag name="KSO_WM_DIAGRAM_VIRTUALLY_FRAME" val="{&quot;height&quot;:520.4,&quot;left&quot;:1.85,&quot;top&quot;:11.55,&quot;width&quot;:645.65}"/>
</p:tagLst>
</file>

<file path=ppt/tags/tag4.xml><?xml version="1.0" encoding="utf-8"?>
<p:tagLst xmlns:p="http://schemas.openxmlformats.org/presentationml/2006/main">
  <p:tag name="KSO_WM_DIAGRAM_VIRTUALLY_FRAME" val="{&quot;height&quot;:520.4,&quot;left&quot;:1.85,&quot;top&quot;:11.55,&quot;width&quot;:645.65}"/>
</p:tagLst>
</file>

<file path=ppt/tags/tag5.xml><?xml version="1.0" encoding="utf-8"?>
<p:tagLst xmlns:p="http://schemas.openxmlformats.org/presentationml/2006/main">
  <p:tag name="KSO_WM_DIAGRAM_VIRTUALLY_FRAME" val="{&quot;height&quot;:520.4,&quot;left&quot;:1.85,&quot;top&quot;:11.55,&quot;width&quot;:645.65}"/>
</p:tagLst>
</file>

<file path=ppt/tags/tag6.xml><?xml version="1.0" encoding="utf-8"?>
<p:tagLst xmlns:p="http://schemas.openxmlformats.org/presentationml/2006/main">
  <p:tag name="KSO_WM_DIAGRAM_VIRTUALLY_FRAME" val="{&quot;height&quot;:520.4,&quot;left&quot;:1.85,&quot;top&quot;:11.55,&quot;width&quot;:645.65}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724</Words>
  <Application>WPS 演示</Application>
  <PresentationFormat>宽屏</PresentationFormat>
  <Paragraphs>52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Arial</vt:lpstr>
      <vt:lpstr>宋体</vt:lpstr>
      <vt:lpstr>Wingdings</vt:lpstr>
      <vt:lpstr>Times New Roman</vt:lpstr>
      <vt:lpstr>Consolas</vt:lpstr>
      <vt:lpstr>Calibri</vt:lpstr>
      <vt:lpstr>微软雅黑</vt:lpstr>
      <vt:lpstr>Arial Unicode MS</vt:lpstr>
      <vt:lpstr>Consolas</vt:lpstr>
      <vt:lpstr>WPS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xiaoxia liang</dc:creator>
  <cp:lastModifiedBy>梁晓霞</cp:lastModifiedBy>
  <cp:revision>29</cp:revision>
  <dcterms:created xsi:type="dcterms:W3CDTF">2023-08-09T12:44:00Z</dcterms:created>
  <dcterms:modified xsi:type="dcterms:W3CDTF">2026-05-25T02:24:31Z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44EED843813D45C8935E89F9CC7E9A48_12</vt:lpwstr>
  </property>
</Properties>
</file>