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302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3" r:id="rId38"/>
    <p:sldId id="294" r:id="rId39"/>
    <p:sldId id="295" r:id="rId40"/>
    <p:sldId id="296" r:id="rId41"/>
    <p:sldId id="304" r:id="rId42"/>
    <p:sldId id="298" r:id="rId43"/>
    <p:sldId id="299" r:id="rId44"/>
    <p:sldId id="300" r:id="rId45"/>
    <p:sldId id="301" r:id="rId46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ng Wu" initials="JW" lastIdx="0" clrIdx="0"/>
  <p:cmAuthor id="2" name="WPS_1657966222" initials="authorId_1390365941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FA"/>
    <a:srgbClr val="1A5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第一部分我们讨论为什么需要agent。先看看LLM能做什么、不能做什么，再理解为什么现在能构建agent，最后看看当前agent生态的现状。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以Claude Code为例，展示agent的完整工作流程：阅读代码库、理解项目结构、写代码、运行测试、发现bug、自行修复、输出结果。让听众直观感受agent到底怎么工作。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对比当前主流agent工具。核心发现：这些工具都关注写代码而非做研究，没有一个是为科学研究设计的。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现在我们理解了为什么需要agent。接下来讨论：高能物理研究者到底需要什么样的agent系统？现有的coding agent有什么问题？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科研agent需要：理解专业知识、可编程实验并留下可验证记录、自动化信息收集整理、低学习成本。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告诉agent计算gg→H的单圈QCD修正，它应该知道选什么模型、哪种重整化方案、输出哪个观测量、用什么精度的数值方法。这需要专业知识编码到agent的工作指令中。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现有coding agent默认使用者是熟练程序员。安装靠命令行配置、交互靠终端命令、文件管理靠手动。对大多数科研人员来说这是巨大障碍。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Aether基于OpenCode开源核心，为科研优化。研究流程全链条覆盖：文献→计算→验证→写作→发表。类比：在成熟的通用操作系统上加装了一整套科研软件套件。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官网下载安装脚本，双击安装。图形化操作界面，不需要敲命令行。自动配置环境，自动更新。类比：你不需要教博士后怎么编译安装ROOT和MadGraph——装好就能用。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Aether已经内置了多种科研工具：PDF论文阅读、Word/PPT/Excel文档控制、deep research深度调研、LaTeX论文写作、NSFC基金写作模板。开箱即用的科研工具箱。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桌面端、微信、飞书、SSH服务器。可以在地铁上用微信给agent发指令，它自动连到服务器跑费曼图计算，回来微信通知你结果。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LLM能写代码、总结论文、翻译——但每次都是一次性对话，没有持续状态。类比：一个很聪明但不会动手的研究生，你说什么他都能分析，但不会自己去跑程序、查文献。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三个阶段性目标：Phase1专业research agent自主规划多步骤研究、Phase2记忆与用户画像记住你的研究偏好、Phase3能力自进化从你的使用中学习更好的工作流。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这是今天最核心的部分。我们先讲skills是什么、怎么构造，然后用一个微扰QFT计算的完整实例展示skills如何让agent真正能做物理计算。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通用agent不懂费曼图、不懂重整化、不懂微扰QFT。问通用agent计算gg→H的一圈修正，它可能给你一段无法运行的伪代码；问有skills的agent，它调用FeynArts、FormCalc，输出数值结果。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一份结构化的Markdown文件SKILL.md + 参考资料references/ + 可执行脚本scripts/。包含触发条件、专业知识说明、标准化工作流程、检查清单、输出格式要求。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用户触发任务→agent匹配skill→加载SKILL.md中的指令→按照流程逐步调用工具→每步自检→输出结果。skill是指令注入而非代码插件——agent仍然是LLM在思考和决策。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三列对比：写prompt是一次性不标准不可复用；MCP协议功能强大但配置复杂需要编程能力；skill是结构化可复用可积累可团队分享零代码配置。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Aether内置skill创建和管理工具。你只需用自然语言描述你的专业工作流，agent帮你生成skill框架。一句话创建skill的演示。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模块化、先小后大、测试迭代。每个功能一个skill，先覆盖80%常用场景，用真实任务跑一遍反复打磨。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描述需求→skill-creator生成框架→人工审查调整→真实任务测试→发现问题→迭代改进→稳定后分享给同事。强调社区共享。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计算gg→H单圈QCD修正需要串联多个专业软件，每一步都有不同的输入输出格式和错误模式，极易出错。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真正的科研不是问一个问题得到一个答案，而是提出假设、设计验证、执行、迭代的闭环。高能物理计算尤其如此：需要串联多个专业软件。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复用已有PPTX内容。6个skill组成完整工具链：pertqft-orchestrator总调度、feynarts-amplitudes费曼图与振幅、calcloop-compute圈图代数化简、ibp-reduction IBP约化、amflow-compute数值计算、desolver-compute微分方程求解。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总调度skill的工作模式：接收物理过程描述→与用户确认所有假设→检查输入完整性→制定计算计划→依次调度下游skill→汇总中间结果→生成审计日志→输出最终物理结果。五阶段工作流。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完整计算链：feynarts生成费曼图和振幅表达式→calcloop处理圈图代数→ibp将标量积分约化到主积分→amflow做数值计算→结果汇总回orchestrator。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演示从一句自然语言指令到agent识别触发pertqft-orchestrator到与用户确认参数的完整过程。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流程定义、可审计性、安全边界、人在回路。类比实验室安全管理制度。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科研错误可能浪费数周计算资源，更严重的可能发表不可复现的结果。Harness不是限制agent的自由，而是保障科研诚信的工程基础。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最后一部分我们展望未来——agent如何从执行单个skill的工具箱，成长为能自主发现研究问题、设计方案、执行验证的数字研究员。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当前agent执行单个skill，人在回路中定义任务和确认关键节点。未来agent自主发现研究gap、设计计算方案、执行验证、分析结果、撰写论文——研究员只需设定方向和最终审核。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独立工作区、权限继承、结构化汇报、人在关键节点。这四项设计共同保障agent行为可预测、结果可复现、全过程可审计。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三个核心信息：agent放大研究者而非替代、skills是低门槛的专业能力路径、Aether让这一切触手可及。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LLM是大脑，工具调用是手，循环执行是自主行动能力。agent能自己查资料、写程序、跑实验、记录结果。类比：你雇了一个博士后，给他研究目标，他自己找来工具、做实验、写报告。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四步开始使用Aether：下载安装、试用已有skills、写第一个skill、在社区分享。收尾语：LLM让AI能听懂物理，agent让AI能做物理。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感谢各位的耐心聆听。我们正在构建的是能真正帮助高能物理研究者的数字同事——欢迎大家试用Aether，反馈您的需求，一起构建更好的科研agent生态。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为什么现在才能构建真正有用的agent？因为四个关键技术要素在2020-2025年间先后突破成熟，缺一不可。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上下文窗口从GPT-2的1024tokens增长到Claude的200K和Gemini的2M。一篇典型HEP论文约10-20K tokens，200K窗口可以同时容纳论文+代码+数据+任务指令。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Chain-of-Thought从prompt技巧变成了模型内置能力。o1/o3/DeepSeek-R1等模型能自己规划多步方案并在执行中反思调整——这是自主开展研究任务的基础。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function calling到MCP协议再到skills标准化，工具不再是外挂插件而是agent的原生能力。agent可以调用文件系统、shell命令、网络搜索、Python解释器等。类比：博士生不只是会思考，也要会操作实验仪器。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sandbox执行、文件系统权限控制、网络访问白名单。让agent在可控范围内执行实验性代码，不会破坏主系统。类比：给博士后配了独立的实验环境，不会搞坏你的主机。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9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9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9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9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3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86038" y="1783080"/>
            <a:ext cx="2057400" cy="28575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686038" y="1028700"/>
            <a:ext cx="754380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1E293B"/>
                </a:solidFill>
                <a:latin typeface="PingFang SC" panose="020B0400000000000000" charset="-122"/>
              </a:defRPr>
            </a:pPr>
            <a:r>
              <a:rPr lang="zh-CN" sz="3000"/>
              <a:t>面向</a:t>
            </a:r>
            <a:r>
              <a:rPr sz="3000"/>
              <a:t>科研任务</a:t>
            </a:r>
            <a:r>
              <a:rPr lang="zh-CN" sz="3000"/>
              <a:t>的</a:t>
            </a:r>
            <a:r>
              <a:rPr lang="en-US" altLang="zh-CN" sz="3000"/>
              <a:t>Agent-</a:t>
            </a:r>
            <a:r>
              <a:rPr sz="3000"/>
              <a:t>Skill系统</a:t>
            </a:r>
            <a:endParaRPr sz="3000"/>
          </a:p>
        </p:txBody>
      </p:sp>
      <p:sp>
        <p:nvSpPr>
          <p:cNvPr id="4" name="TextBox 3"/>
          <p:cNvSpPr txBox="1"/>
          <p:nvPr/>
        </p:nvSpPr>
        <p:spPr>
          <a:xfrm>
            <a:off x="686038" y="1920240"/>
            <a:ext cx="75438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0">
                <a:solidFill>
                  <a:srgbClr val="1A56DB"/>
                </a:solidFill>
                <a:latin typeface="PingFang SC" panose="020B0400000000000000" charset="-122"/>
              </a:defRPr>
            </a:pPr>
            <a:r>
              <a:rPr sz="1800"/>
              <a:t>架构、模式</a:t>
            </a:r>
            <a:r>
              <a:rPr lang="en-US" sz="1800"/>
              <a:t>、</a:t>
            </a:r>
            <a:r>
              <a:rPr sz="1800"/>
              <a:t>方法</a:t>
            </a:r>
            <a:r>
              <a:rPr lang="zh-CN" sz="1800"/>
              <a:t>与</a:t>
            </a:r>
            <a:r>
              <a:rPr lang="zh-CN" sz="1800"/>
              <a:t>未来</a:t>
            </a:r>
            <a:endParaRPr lang="zh-CN" sz="1800"/>
          </a:p>
        </p:txBody>
      </p:sp>
      <p:sp>
        <p:nvSpPr>
          <p:cNvPr id="5" name="TextBox 4"/>
          <p:cNvSpPr txBox="1"/>
          <p:nvPr/>
        </p:nvSpPr>
        <p:spPr>
          <a:xfrm>
            <a:off x="686038" y="2743200"/>
            <a:ext cx="7543800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0">
                <a:solidFill>
                  <a:srgbClr val="4B5563"/>
                </a:solidFill>
                <a:latin typeface="PingFang SC" panose="020B0400000000000000" charset="-122"/>
              </a:defRPr>
            </a:pPr>
            <a:r>
              <a:rPr lang="zh-CN" sz="1350"/>
              <a:t>李想</a:t>
            </a:r>
            <a:endParaRPr lang="zh-CN" sz="1350"/>
          </a:p>
          <a:p>
            <a:pPr algn="l">
              <a:defRPr sz="1800" b="0">
                <a:solidFill>
                  <a:srgbClr val="4B5563"/>
                </a:solidFill>
                <a:latin typeface="PingFang SC" panose="020B0400000000000000" charset="-122"/>
              </a:defRPr>
            </a:pPr>
            <a:r>
              <a:rPr lang="zh-CN" sz="1350"/>
              <a:t>北京大学</a:t>
            </a:r>
            <a:r>
              <a:rPr lang="zh-CN" sz="1350"/>
              <a:t>物理学院</a:t>
            </a:r>
            <a:endParaRPr lang="zh-CN" sz="1350"/>
          </a:p>
          <a:p>
            <a:pPr algn="l">
              <a:defRPr sz="1800" b="0">
                <a:solidFill>
                  <a:srgbClr val="4B5563"/>
                </a:solidFill>
                <a:latin typeface="PingFang SC" panose="020B0400000000000000" charset="-122"/>
              </a:defRPr>
            </a:pPr>
            <a:r>
              <a:rPr lang="en-US" altLang="zh-CN" sz="1350"/>
              <a:t>2025.05.22</a:t>
            </a:r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9261872" y="-50959"/>
            <a:ext cx="30480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3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安全边界——让agent在可控范围内行动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sandbox执行：代码在隔离环境中运行，不影响主系统
  •  文件系统权限控制：白名单机制，agent只能访问指定目录
  •  网络访问白名单：限制agent的网络请求范围
  •  shell命令审批：危险命令需人工确认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864991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910711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类比：给博士后配了独立的实验环境——他可以做实验，但不会搞坏你的主机。安全边界不是限制自由，是保障可控性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10 / 46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一个agent长什么样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以Claude Code为例的典型agent工作流程：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" y="1256665"/>
            <a:ext cx="458597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1. 阅读代码库 → 理解项目结构和依赖关系
  2. 分析任务 → 制定多步执行计划
  3. 写代码 → 调用文件系统写入源文件
  4. 运行测试 → 调用shell执行测试命令
  5. 发现bug → 读取错误信息，定位问题
  6. 自行修复 → 修改代码，重新运行测试
  7. 输出结果 → 汇报完成状态和变更摘要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6105" y="4039870"/>
            <a:ext cx="4486910" cy="731520"/>
            <a:chOff x="1152" y="6336"/>
            <a:chExt cx="7066" cy="1152"/>
          </a:xfrm>
        </p:grpSpPr>
        <p:sp>
          <p:nvSpPr>
            <p:cNvPr id="7" name="Rounded Rectangle 6"/>
            <p:cNvSpPr/>
            <p:nvPr/>
          </p:nvSpPr>
          <p:spPr>
            <a:xfrm>
              <a:off x="1152" y="6336"/>
              <a:ext cx="7066" cy="1152"/>
            </a:xfrm>
            <a:prstGeom prst="roundRect">
              <a:avLst>
                <a:gd name="adj" fmla="val 5000"/>
              </a:avLst>
            </a:prstGeom>
            <a:solidFill>
              <a:srgbClr val="EFF6FF"/>
            </a:solidFill>
            <a:ln w="12700">
              <a:solidFill>
                <a:srgbClr val="089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68" y="6525"/>
              <a:ext cx="6621" cy="77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l">
                <a:defRPr sz="1300" dirty="0">
                  <a:solidFill>
                    <a:srgbClr val="1A56DB"/>
                  </a:solidFill>
                  <a:latin typeface="Cambria Math"/>
                </a:defRPr>
              </a:pPr>
              <a:r>
                <a:rPr lang="en-US" sz="1300" b="1" dirty="0">
                  <a:solidFill>
                    <a:srgbClr val="4B5563"/>
                  </a:solidFill>
                  <a:latin typeface="PingFang SC" panose="020B0400000000000000" charset="-122"/>
                </a:rPr>
                <a:t>关键特征：agent不是被动回答问题，而是自主规划→执行→检查→调整的闭环</a:t>
              </a:r>
              <a:endParaRPr lang="en-US" sz="1300" b="1" dirty="0">
                <a:solidFill>
                  <a:srgbClr val="4B5563"/>
                </a:solidFill>
                <a:latin typeface="PingFang SC" panose="020B0400000000000000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11 / 46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240655" y="337185"/>
            <a:ext cx="3639820" cy="4457700"/>
            <a:chOff x="6553" y="139"/>
            <a:chExt cx="5732" cy="7020"/>
          </a:xfrm>
        </p:grpSpPr>
        <p:sp>
          <p:nvSpPr>
            <p:cNvPr id="20" name="Rectangle 20"/>
            <p:cNvSpPr/>
            <p:nvPr/>
          </p:nvSpPr>
          <p:spPr>
            <a:xfrm>
              <a:off x="6553" y="139"/>
              <a:ext cx="5732" cy="7021"/>
            </a:xfrm>
            <a:prstGeom prst="roundRect">
              <a:avLst>
                <a:gd name="adj" fmla="val 2264"/>
              </a:avLst>
            </a:prstGeom>
            <a:solidFill>
              <a:srgbClr val="111D32"/>
            </a:solidFill>
            <a:ln w="9525">
              <a:solidFill>
                <a:srgbClr val="1E293B"/>
              </a:solidFill>
            </a:ln>
          </p:spPr>
        </p:sp>
        <p:sp>
          <p:nvSpPr>
            <p:cNvPr id="21" name="Rectangle 21"/>
            <p:cNvSpPr/>
            <p:nvPr/>
          </p:nvSpPr>
          <p:spPr>
            <a:xfrm>
              <a:off x="6553" y="139"/>
              <a:ext cx="5715" cy="451"/>
            </a:xfrm>
            <a:prstGeom prst="roundRect">
              <a:avLst>
                <a:gd name="adj" fmla="val 40000"/>
              </a:avLst>
            </a:prstGeom>
            <a:solidFill>
              <a:srgbClr val="0A1628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6985" y="286"/>
              <a:ext cx="843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4748B"/>
                  </a:solidFill>
                  <a:latin typeface="Consolas"/>
                  <a:ea typeface="微软雅黑"/>
                  <a:cs typeface="Consolas"/>
                </a:rPr>
                <a:t>$ claude</a:t>
              </a:r>
              <a:endParaRPr lang="zh-CN" sz="900" dirty="0">
                <a:solidFill>
                  <a:srgbClr val="64748B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018" y="286"/>
              <a:ext cx="150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4748B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●</a:t>
              </a:r>
              <a:endParaRPr lang="zh-CN" sz="900" dirty="0">
                <a:solidFill>
                  <a:srgbClr val="64748B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984" y="874"/>
              <a:ext cx="2921" cy="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E8ECF1"/>
                  </a:solidFill>
                  <a:latin typeface="Consolas"/>
                  <a:ea typeface="微软雅黑"/>
                  <a:cs typeface="Consolas"/>
                </a:rPr>
                <a:t>&gt; 帮我把这个项目的日志系统</a:t>
              </a:r>
              <a:endParaRPr lang="zh-CN" sz="975" dirty="0">
                <a:solidFill>
                  <a:srgbClr val="E8ECF1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984" y="1250"/>
              <a:ext cx="2528" cy="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E8ECF1"/>
                  </a:solidFill>
                  <a:latin typeface="Consolas"/>
                  <a:ea typeface="微软雅黑"/>
                  <a:cs typeface="Consolas"/>
                </a:rPr>
                <a:t>从 print 改为 structlog</a:t>
              </a:r>
              <a:endParaRPr lang="zh-CN" sz="975" dirty="0">
                <a:solidFill>
                  <a:srgbClr val="E8ECF1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985" y="1938"/>
              <a:ext cx="2841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00D4AA"/>
                  </a:solidFill>
                  <a:latin typeface="Consolas"/>
                  <a:ea typeface="微软雅黑"/>
                  <a:cs typeface="Consolas"/>
                </a:rPr>
                <a:t>Claude: 我来分析项目结构...</a:t>
              </a:r>
              <a:endParaRPr lang="zh-CN" sz="900" dirty="0">
                <a:solidFill>
                  <a:srgbClr val="00D4AA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985" y="2314"/>
              <a:ext cx="3752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4748B"/>
                  </a:solidFill>
                  <a:latin typeface="Consolas"/>
                  <a:ea typeface="微软雅黑"/>
                  <a:cs typeface="Consolas"/>
                </a:rPr>
                <a:t>Found 47 files with print statements</a:t>
              </a:r>
              <a:endParaRPr lang="zh-CN" sz="900" dirty="0">
                <a:solidFill>
                  <a:srgbClr val="64748B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985" y="2689"/>
              <a:ext cx="2085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4748B"/>
                  </a:solidFill>
                  <a:latin typeface="Consolas"/>
                  <a:ea typeface="微软雅黑"/>
                  <a:cs typeface="Consolas"/>
                </a:rPr>
                <a:t>Scanning imports...</a:t>
              </a:r>
              <a:endParaRPr lang="zh-CN" sz="900" dirty="0">
                <a:solidFill>
                  <a:srgbClr val="64748B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985" y="3290"/>
              <a:ext cx="1878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00D4AA"/>
                  </a:solidFill>
                  <a:latin typeface="Consolas"/>
                  <a:ea typeface="微软雅黑"/>
                  <a:cs typeface="Consolas"/>
                </a:rPr>
                <a:t>Claude: 计划如下：</a:t>
              </a:r>
              <a:endParaRPr lang="zh-CN" sz="900" dirty="0">
                <a:solidFill>
                  <a:srgbClr val="00D4AA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985" y="3665"/>
              <a:ext cx="2199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E8ECF1"/>
                  </a:solidFill>
                  <a:latin typeface="Consolas"/>
                  <a:ea typeface="微软雅黑"/>
                  <a:cs typeface="Consolas"/>
                </a:rPr>
                <a:t>1. 添加 structlog 依赖</a:t>
              </a:r>
              <a:endParaRPr lang="zh-CN" sz="900" dirty="0">
                <a:solidFill>
                  <a:srgbClr val="E8ECF1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985" y="4041"/>
              <a:ext cx="2665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E8ECF1"/>
                  </a:solidFill>
                  <a:latin typeface="Consolas"/>
                  <a:ea typeface="微软雅黑"/>
                  <a:cs typeface="Consolas"/>
                </a:rPr>
                <a:t>2. 创建 logger.py 配置模块</a:t>
              </a:r>
              <a:endParaRPr lang="zh-CN" sz="900" dirty="0">
                <a:solidFill>
                  <a:srgbClr val="E8ECF1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985" y="4416"/>
              <a:ext cx="3348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E8ECF1"/>
                  </a:solidFill>
                  <a:latin typeface="Consolas"/>
                  <a:ea typeface="微软雅黑"/>
                  <a:cs typeface="Consolas"/>
                </a:rPr>
                <a:t>3. 替换所有 print → logger.info()</a:t>
              </a:r>
              <a:endParaRPr lang="zh-CN" sz="900" dirty="0">
                <a:solidFill>
                  <a:srgbClr val="E8ECF1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6985" y="4792"/>
              <a:ext cx="1568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E8ECF1"/>
                  </a:solidFill>
                  <a:latin typeface="Consolas"/>
                  <a:ea typeface="微软雅黑"/>
                  <a:cs typeface="Consolas"/>
                </a:rPr>
                <a:t>4. 运行测试验证</a:t>
              </a:r>
              <a:endParaRPr lang="zh-CN" sz="900" dirty="0">
                <a:solidFill>
                  <a:srgbClr val="E8ECF1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985" y="5393"/>
              <a:ext cx="2965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3B82F6"/>
                  </a:solidFill>
                  <a:latin typeface="Consolas"/>
                  <a:ea typeface="微软雅黑"/>
                  <a:cs typeface="Consolas"/>
                </a:rPr>
                <a:t>Apply changes? [Y/n/diff]: Y</a:t>
              </a:r>
              <a:endParaRPr lang="zh-CN" sz="900" dirty="0">
                <a:solidFill>
                  <a:srgbClr val="3B82F6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985" y="5993"/>
              <a:ext cx="2934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00D4AA"/>
                  </a:solidFill>
                  <a:latin typeface="Consolas"/>
                  <a:ea typeface="微软雅黑"/>
                  <a:cs typeface="Consolas"/>
                </a:rPr>
                <a:t>Claude: 完成！修改了47个文件</a:t>
              </a:r>
              <a:endParaRPr lang="zh-CN" sz="900" dirty="0">
                <a:solidFill>
                  <a:srgbClr val="00D4AA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985" y="6369"/>
              <a:ext cx="1454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00D4AA"/>
                  </a:solidFill>
                  <a:latin typeface="Consolas"/>
                  <a:ea typeface="微软雅黑"/>
                  <a:cs typeface="Consolas"/>
                </a:rPr>
                <a:t>测试全部通过 ✅</a:t>
              </a:r>
              <a:endParaRPr lang="zh-CN" sz="900" dirty="0">
                <a:solidFill>
                  <a:srgbClr val="00D4AA"/>
                </a:solidFill>
                <a:latin typeface="Consolas"/>
                <a:ea typeface="微软雅黑"/>
                <a:cs typeface="Consolas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985" y="6744"/>
              <a:ext cx="4352" cy="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00D4AA"/>
                  </a:solidFill>
                  <a:latin typeface="Consolas"/>
                  <a:ea typeface="微软雅黑"/>
                  <a:cs typeface="Consolas"/>
                </a:rPr>
                <a:t>已提交 commit: feat: migrate to structlog</a:t>
              </a:r>
              <a:endParaRPr lang="zh-CN" sz="900" dirty="0">
                <a:solidFill>
                  <a:srgbClr val="00D4AA"/>
                </a:solidFill>
                <a:latin typeface="Consolas"/>
                <a:ea typeface="微软雅黑"/>
                <a:cs typeface="Consola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主流agent工具对比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218440" y="1071880"/>
            <a:ext cx="8707755" cy="2999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</a:rPr>
              <a:t>•  Claude Code（Anthropic）：多端连续 + Agent SDK + 定时任务</a:t>
            </a:r>
            <a:endParaRPr sz="1800" b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</a:rPr>
              <a:t>•  Codex（OpenAI）：云沙箱隔离 + 多agent并行；CLI开源（Rust）</a:t>
            </a:r>
            <a:endParaRPr sz="1800" b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</a:rPr>
              <a:t>•  OpenCode→Crush（开源）：Bubble Tea TUI + LSP诊断集成</a:t>
            </a:r>
            <a:endParaRPr sz="1800" b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</a:rPr>
              <a:t>•  Gemini CLI（Google开源）：免费tier + Google Search + 1M上下文</a:t>
            </a:r>
            <a:endParaRPr sz="1800" b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</a:rPr>
              <a:t>•  Kimi Code（Moonshot）：双协议兼容 + 100 tokens/s + 30并发</a:t>
            </a:r>
            <a:endParaRPr sz="1800" b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</a:rPr>
              <a:t>•  通义灵码→Qoder CN / Qwen Code：国产多模型 + Quest规划 + daemon模式</a:t>
            </a:r>
            <a:endParaRPr sz="1800" b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</a:rPr>
              <a:t>•  Hermes / OpenClaw（开源）：长期记忆+Skills沉淀 / 20+消息通道+ClawHub</a:t>
            </a:r>
            <a:endParaRPr sz="1800" b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12 / 46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1097280"/>
            <a:ext cx="73152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400" b="1">
                <a:solidFill>
                  <a:srgbClr val="1A56DB"/>
                </a:solidFill>
                <a:latin typeface="Calibri"/>
              </a:defRPr>
            </a:pPr>
            <a:r>
              <a:t>SECTION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45920"/>
            <a:ext cx="7315200" cy="1097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000" dirty="0">
                <a:solidFill>
                  <a:srgbClr val="1E293B"/>
                </a:solidFill>
                <a:latin typeface="Cambria Math"/>
              </a:defRPr>
            </a:pPr>
            <a:r>
              <a:rPr lang="en-US" sz="4000" b="1" dirty="0">
                <a:solidFill>
                  <a:srgbClr val="1E293B"/>
                </a:solidFill>
                <a:latin typeface="PingFang SC" panose="020B0400000000000000" charset="-122"/>
              </a:rPr>
              <a:t>科研agent需要什么</a:t>
            </a:r>
            <a:endParaRPr lang="en-US" sz="4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926080"/>
            <a:ext cx="2743200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3321368"/>
            <a:ext cx="7315200" cy="3067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1A56DB"/>
                </a:solidFill>
                <a:latin typeface="PingFang SC" panose="020B0400000000000000" charset="-122"/>
              </a:rPr>
              <a:t>研究者的核心需求</a:t>
            </a:r>
            <a:endParaRPr lang="en-US" sz="1400" dirty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1A56DB"/>
                </a:solidFill>
                <a:latin typeface="Calibri"/>
              </a:defRPr>
            </a:pPr>
            <a:r>
              <a:t>13 / 46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四大核心需求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173226"/>
            <a:ext cx="768096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① 理解专业知识：懂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物理背景</a:t>
            </a:r>
            <a:r>
              <a:rPr lang="en-US" altLang="zh-CN" sz="1600" dirty="0">
                <a:solidFill>
                  <a:srgbClr val="4B5563"/>
                </a:solidFill>
                <a:latin typeface="PingFang SC" panose="020B0400000000000000" charset="-122"/>
              </a:rPr>
              <a:t>、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懂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Feynman规则、懂探测器响应建模
  •  ② 可编程实验并留下可验证记录：每步操作有审计日志
  •  ③ 自动化信息收集整理：读文章、写文章、整理数据
  •  ④ 低学习成本：不需要先学三个月编程再用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229991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275711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类比：培养博士生的四个要求——懂专业（上过课）、能做实验且留记录（实验素养）、能查文献写文章（科研基本功）、上手快（不用先学三个月DevOps）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15 / 46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"理解专业知识"不是口号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31520" y="918274"/>
                <a:ext cx="7680960" cy="33972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l">
                  <a:defRPr sz="14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告诉agent"计算 </a:t>
                </a:r>
                <a14:m>
                  <m:oMath xmlns:m="http://schemas.openxmlformats.org/officeDocument/2006/math">
                    <m:r>
                      <a:rPr sz="1600">
                        <a:solidFill>
                          <a:srgbClr val="FF0000"/>
                        </a:solidFill>
                        <a:latin typeface="DejaVu Math TeX Gyre" panose="02000503000000000000" charset="0"/>
                      </a:rPr>
                      <m:t>𝑔𝑔</m:t>
                    </m:r>
                    <m:r>
                      <a:rPr sz="1600">
                        <a:solidFill>
                          <a:srgbClr val="FF0000"/>
                        </a:solidFill>
                        <a:latin typeface="DejaVu Math TeX Gyre" panose="02000503000000000000" charset="0"/>
                      </a:rPr>
                      <m:t>→</m:t>
                    </m:r>
                    <m:r>
                      <a:rPr sz="1600">
                        <a:solidFill>
                          <a:srgbClr val="FF0000"/>
                        </a:solidFill>
                        <a:latin typeface="DejaVu Math TeX Gyre" panose="02000503000000000000" charset="0"/>
                      </a:rPr>
                      <m:t>𝐻</m:t>
                    </m:r>
                  </m:oMath>
                </a14:m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 </a:t>
                </a: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的单圈QCD修正"，它应该知道：</a:t>
                </a:r>
                <a:endParaRPr lang="en-US" sz="1600" dirty="0">
                  <a:solidFill>
                    <a:srgbClr val="4B5563"/>
                  </a:solidFill>
                  <a:latin typeface="PingFang SC" panose="020B0400000000000000" charset="-12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918274"/>
                <a:ext cx="7680960" cy="339725"/>
              </a:xfrm>
              <a:prstGeom prst="rect">
                <a:avLst/>
              </a:prstGeom>
              <a:blipFill rotWithShape="1">
                <a:blip r:embed="rId1"/>
                <a:stretch>
                  <a:fillRect t="-19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31520" y="1339596"/>
                <a:ext cx="7680960" cy="1631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defRPr sz="16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  •  选什么模型（Standard Model）
  •  哪种重整化方案（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/>
                        </m:ctrlPr>
                      </m:accPr>
                      <m:e>
                        <m:r>
                          <m:rPr>
                            <m:sty m:val="p"/>
                          </m:rPr>
                          <a:rPr>
                            <a:latin typeface="DejaVu Math TeX Gyre" panose="02000503000000000000" charset="0"/>
                          </a:rPr>
                          <m:t>MS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）
  •  输出哪个观测量（产生截面</a:t>
                </a:r>
                <a14:m>
                  <m:oMath xmlns:m="http://schemas.openxmlformats.org/officeDocument/2006/math">
                    <m:r>
                      <a:rPr>
                        <a:latin typeface="DejaVu Math TeX Gyre" panose="02000503000000000000" charset="0"/>
                      </a:rPr>
                      <m:t>𝜎</m:t>
                    </m:r>
                  </m:oMath>
                </a14:m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）
  •  用什么精度的数值方法（</a:t>
                </a:r>
                <a14:m>
                  <m:oMath xmlns:m="http://schemas.openxmlformats.org/officeDocument/2006/math">
                    <m:r>
                      <a:rPr>
                        <a:latin typeface="DejaVu Math TeX Gyre" panose="02000503000000000000" charset="0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展开到几阶）</a:t>
                </a:r>
                <a:endParaRPr lang="en-US" sz="1600" dirty="0">
                  <a:solidFill>
                    <a:srgbClr val="4B5563"/>
                  </a:solidFill>
                  <a:latin typeface="PingFang SC" panose="020B0400000000000000" charset="-122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339596"/>
                <a:ext cx="7680960" cy="1631950"/>
              </a:xfrm>
              <a:prstGeom prst="rect">
                <a:avLst/>
              </a:prstGeom>
              <a:blipFill rotWithShape="1">
                <a:blip r:embed="rId2"/>
                <a:stretch>
                  <a:fillRect t="-23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31520" y="3299841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345560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类比：如果博士后不知道Feynman规则和重整化，你没法让他做圈图计算。同样，agent需要"学会"这些专业知识——这就是skills要做的事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17 / 46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"低学习成本"为什么重要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现有coding agent的默认假设：使用者是熟练程序员
  •  安装靠命令行配置、交互靠终端命令、文件管理靠手动
  •  对大多数科研人员（不是专业程序员）来说，这是巨大障碍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2478088"/>
            <a:ext cx="4019550" cy="73723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举例：安装OpenCode需要 git clone/brew/</a:t>
            </a: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bun → 配置环境变量 → 命令行交互。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很多物理研究者连终端都不常打开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" y="366496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71068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类比：你不能要求你的博士后先学三个月DevOps再开始做物理——工具的门槛决定了谁能用它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16 / 46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9035" y="2200910"/>
            <a:ext cx="3740150" cy="13227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Aether：开源基座 + 科研定向优化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04520" y="1156335"/>
            <a:ext cx="393319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基于OpenCode开源核心 → 科研功能层（skills）→ 多端连接 → 用户界面
  •  研究流程全链条覆盖：文献 → 计算 → 验证 → 写作 → 发表
  •  开源、可定制、社区驱动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74497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965004"/>
            <a:ext cx="7406640" cy="2914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在成熟的通用操作系统上加装科研软件套件——底层稳定可靠，上层专业精准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18 / 46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6945" y="920750"/>
            <a:ext cx="3933190" cy="24085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一键安装——不需要敲命令行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官网 aether.aiphys.cn 下载安装脚本
  •  双击安装，图形化操作界面
  •  自动配置环境，自动更新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19 / 46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" y="2279650"/>
            <a:ext cx="7482840" cy="24091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已有科研工具矩阵——开箱即用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62280" y="1128776"/>
            <a:ext cx="768096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PDF论文阅读与深度分析
  •  Word / PPT / Excel 文档生成与编辑
  •  Deep Research 深度调研
  •  LaTeX 论文写作（.tex + .bib）
  •  NSFC 基金写作（青年/面上/博后基金模板）
  •  arXiv 搜索与论文检索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953510"/>
            <a:ext cx="414528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4173538"/>
            <a:ext cx="3997325" cy="2914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开箱即用的科研工具箱——不需要额外安装或配置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20 / 46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1135" y="676275"/>
            <a:ext cx="3444240" cy="3736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1097280"/>
            <a:ext cx="73152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400" b="1">
                <a:solidFill>
                  <a:srgbClr val="1A56DB"/>
                </a:solidFill>
                <a:latin typeface="Calibri"/>
              </a:defRPr>
            </a:pPr>
            <a:r>
              <a:t>SECTION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45920"/>
            <a:ext cx="7315200" cy="1097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000" dirty="0">
                <a:solidFill>
                  <a:srgbClr val="1E293B"/>
                </a:solidFill>
                <a:latin typeface="Cambria Math"/>
              </a:defRPr>
            </a:pPr>
            <a:r>
              <a:rPr lang="en-US" sz="4000" b="1" dirty="0">
                <a:solidFill>
                  <a:srgbClr val="1E293B"/>
                </a:solidFill>
                <a:latin typeface="PingFang SC" panose="020B0400000000000000" charset="-122"/>
              </a:rPr>
              <a:t>为什么需要agent</a:t>
            </a:r>
            <a:endParaRPr lang="en-US" sz="4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926080"/>
            <a:ext cx="2743200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3200400"/>
            <a:ext cx="7315200" cy="5486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1A56DB"/>
                </a:solidFill>
                <a:latin typeface="PingFang SC" panose="020B0400000000000000" charset="-122"/>
              </a:rPr>
              <a:t>从LLM对话到可执行智能体——科研的下一个范式</a:t>
            </a:r>
            <a:endParaRPr lang="en-US" sz="1400" dirty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1A56DB"/>
                </a:solidFill>
                <a:latin typeface="Calibri"/>
              </a:defRPr>
            </a:pPr>
            <a:r>
              <a:t>2 / 46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多端连接——随时随地给agent布置任务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952500"/>
            <a:ext cx="368363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桌面端：完整工作界面，代码编辑、文件管理、agent对话
  •  微信：轻量交互，布置任务、查看结果
  •  飞书：团队协作场景
  •  SSH服务器：远程计算任务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873881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919601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类比：像给博士后在微信上布置任务，他去实验室完成，然后微信汇报——随时随地，无缝衔接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21 / 46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5160" y="952500"/>
            <a:ext cx="4485005" cy="25266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未来Roadmap——从"博士后"到"独立PI"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16356"/>
            <a:ext cx="768096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Phase 1：专业research agent——自主规划多步骤研究任务
  •  Phase 2：memory与用户画像——记住你的研究偏好和常用工具链
  •  Phase 3：能力自进化——从你的使用中学习更好的工作流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403199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407771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类比：从"博士后"到"独立PI"的成长路线——先能执行具体任务，再能记住你的偏好，最终能自己发现值得研究的问题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22 / 46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2109470"/>
            <a:ext cx="6996430" cy="16598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1097280"/>
            <a:ext cx="73152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400" b="1">
                <a:solidFill>
                  <a:srgbClr val="1A56DB"/>
                </a:solidFill>
                <a:latin typeface="Calibri"/>
              </a:defRPr>
            </a:pPr>
            <a:r>
              <a:t>SECTION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45920"/>
            <a:ext cx="7315200" cy="1097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000" dirty="0">
                <a:solidFill>
                  <a:srgbClr val="1E293B"/>
                </a:solidFill>
                <a:latin typeface="Cambria Math"/>
              </a:defRPr>
            </a:pPr>
            <a:r>
              <a:rPr lang="en-US" sz="4000" b="1" dirty="0">
                <a:solidFill>
                  <a:srgbClr val="1E293B"/>
                </a:solidFill>
                <a:latin typeface="PingFang SC" panose="020B0400000000000000" charset="-122"/>
              </a:rPr>
              <a:t>Skills构造与微扰计算实战</a:t>
            </a:r>
            <a:endParaRPr lang="en-US" sz="4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926080"/>
            <a:ext cx="2743200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3200400"/>
            <a:ext cx="7315200" cy="5486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1A56DB"/>
                </a:solidFill>
                <a:latin typeface="PingFang SC" panose="020B0400000000000000" charset="-122"/>
              </a:rPr>
              <a:t>如何让agent获得专业能力——从理念到实例</a:t>
            </a:r>
            <a:endParaRPr lang="en-US" sz="1400" dirty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1A56DB"/>
                </a:solidFill>
                <a:latin typeface="Calibri"/>
              </a:defRPr>
            </a:pPr>
            <a:r>
              <a:t>23 / 46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专业能力从哪来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903986"/>
            <a:ext cx="7680960" cy="3683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800" dirty="0">
                <a:solidFill>
                  <a:srgbClr val="4B5563"/>
                </a:solidFill>
                <a:latin typeface="PingFang SC" panose="020B0400000000000000" charset="-122"/>
              </a:rPr>
              <a:t>通用agent不懂费曼图、不懂重整化、不懂微扰QFT</a:t>
            </a:r>
            <a:endParaRPr lang="en-US" sz="18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31520" y="1344676"/>
                <a:ext cx="7680960" cy="1942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defRPr sz="16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  •  问通用agent"计算</a:t>
                </a:r>
                <a14:m>
                  <m:oMath xmlns:m="http://schemas.openxmlformats.org/officeDocument/2006/math">
                    <m:r>
                      <a:rPr>
                        <a:latin typeface="DejaVu Math TeX Gyre" panose="02000503000000000000" charset="0"/>
                      </a:rPr>
                      <m:t>𝑔𝑔</m:t>
                    </m:r>
                    <m:r>
                      <a:rPr>
                        <a:latin typeface="DejaVu Math TeX Gyre" panose="02000503000000000000" charset="0"/>
                      </a:rPr>
                      <m:t>→</m:t>
                    </m:r>
                    <m:r>
                      <a:rPr>
                        <a:latin typeface="DejaVu Math TeX Gyre" panose="02000503000000000000" charset="0"/>
                      </a:rPr>
                      <m:t>𝐻</m:t>
                    </m:r>
                  </m:oMath>
                </a14:m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的一圈修正" </a:t>
                </a:r>
                <a:b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</a:b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      → </a:t>
                </a:r>
                <a:r>
                  <a:rPr lang="zh-CN" alt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一段文字描述的推导过程</a:t>
                </a: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
</a:t>
                </a:r>
                <a:r>
                  <a:rPr lang="en-US">
                    <a:solidFill>
                      <a:srgbClr val="4B5563"/>
                    </a:solidFill>
                    <a:latin typeface="PingFang SC" panose="020B0400000000000000" charset="-122"/>
                    <a:sym typeface="+mn-ea"/>
                  </a:rPr>
                  <a:t>      </a:t>
                </a:r>
                <a:r>
                  <a:rPr lang="en-US">
                    <a:solidFill>
                      <a:srgbClr val="4B5563"/>
                    </a:solidFill>
                    <a:latin typeface="PingFang SC" panose="020B0400000000000000" charset="-122"/>
                    <a:sym typeface="+mn-ea"/>
                  </a:rPr>
                  <a:t>→ 一段无法运行的伪代码</a:t>
                </a:r>
                <a:endParaRPr lang="en-US">
                  <a:solidFill>
                    <a:srgbClr val="4B5563"/>
                  </a:solidFill>
                  <a:latin typeface="PingFang SC" panose="020B0400000000000000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  <a:defRPr sz="16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>
                    <a:solidFill>
                      <a:srgbClr val="4B5563"/>
                    </a:solidFill>
                    <a:latin typeface="PingFang SC" panose="020B0400000000000000" charset="-122"/>
                    <a:sym typeface="+mn-ea"/>
                  </a:rPr>
                  <a:t>      → 一段</a:t>
                </a:r>
                <a:r>
                  <a:rPr lang="zh-CN" altLang="en-US">
                    <a:solidFill>
                      <a:srgbClr val="4B5563"/>
                    </a:solidFill>
                    <a:latin typeface="PingFang SC" panose="020B0400000000000000" charset="-122"/>
                    <a:sym typeface="+mn-ea"/>
                  </a:rPr>
                  <a:t>从训练过的语料中摘取的不可靠文献结果</a:t>
                </a:r>
                <a:endParaRPr lang="en-US">
                  <a:solidFill>
                    <a:srgbClr val="4B5563"/>
                  </a:solidFill>
                  <a:latin typeface="PingFang SC" panose="020B0400000000000000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  <a:defRPr sz="16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  •  问有skills的agent → 调用FeynArts、FeynCalc，输出</a:t>
                </a:r>
                <a:r>
                  <a:rPr lang="zh-CN" alt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可验证的</a:t>
                </a:r>
                <a:r>
                  <a:rPr lang="zh-CN" alt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结果</a:t>
                </a:r>
                <a:endParaRPr lang="zh-CN" altLang="en-US" sz="1600" dirty="0">
                  <a:solidFill>
                    <a:srgbClr val="4B5563"/>
                  </a:solidFill>
                  <a:latin typeface="PingFang SC" panose="020B0400000000000000" charset="-122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344676"/>
                <a:ext cx="7680960" cy="1942465"/>
              </a:xfrm>
              <a:prstGeom prst="rect">
                <a:avLst/>
              </a:prstGeom>
              <a:blipFill rotWithShape="1">
                <a:blip r:embed="rId1"/>
                <a:stretch>
                  <a:fillRect t="-20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31520" y="359257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712591"/>
            <a:ext cx="7406640" cy="4914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类比：招了一个很聪明的博士生（LLM），但他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只有基础</a:t>
            </a: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量子场论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知识</a:t>
            </a:r>
            <a:r>
              <a:rPr lang="en-US" altLang="zh-CN" sz="1300" b="1" dirty="0">
                <a:solidFill>
                  <a:srgbClr val="4B5563"/>
                </a:solidFill>
                <a:latin typeface="PingFang SC" panose="020B0400000000000000" charset="-122"/>
              </a:rPr>
              <a:t>，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没有具体的科研操作训练</a:t>
            </a: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。你得给他教材和实验手册——这就是skills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24 / 46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57798"/>
            <a:ext cx="7680960" cy="5530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skill = "专业培训手册"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903986"/>
            <a:ext cx="7680960" cy="3683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800" dirty="0">
                <a:solidFill>
                  <a:srgbClr val="4B5563"/>
                </a:solidFill>
                <a:latin typeface="PingFang SC" panose="020B0400000000000000" charset="-122"/>
              </a:rPr>
              <a:t>skill = </a:t>
            </a:r>
            <a:r>
              <a:rPr lang="zh-CN" altLang="en-US" sz="1800" dirty="0">
                <a:solidFill>
                  <a:srgbClr val="4B5563"/>
                </a:solidFill>
                <a:latin typeface="PingFang SC" panose="020B0400000000000000" charset="-122"/>
              </a:rPr>
              <a:t>封装的能力单元</a:t>
            </a:r>
            <a:endParaRPr lang="zh-CN" altLang="en-US" sz="18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00" y="1687576"/>
            <a:ext cx="768096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触发条件：什么时候启用这个skill
  •  专业知识说明：需要懂什么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标准化工作流程：分步怎么做（模板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与可执行脚本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）
  •  检查清单：如何验证结果正确
  •  输出格式要求：标准化反馈格式（缺失/假设/问题）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25 / 46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8820" y="234315"/>
            <a:ext cx="2818130" cy="44367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skill如何工作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1. 用户触发任务（自然语言指令）
  •  2. agent匹配对应的skill
  •  3. 加载SKILL.md中的专业指令
  •  4. 按照流程逐步调用工具
  •  5. 每步自检（Scope Guard）
  •  6. 输出标准化结果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69925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74497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skill是"指令注入"而非"代码插件"——agent仍然是LLM在思考和决策，skill只是给了它正确的"工作指南"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26 / 46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5945" y="450850"/>
            <a:ext cx="4192270" cy="28587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skill vs 传统方法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975360"/>
            <a:ext cx="7680960" cy="25057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写prompt：一次性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（无法积累经验</a:t>
            </a:r>
            <a:r>
              <a:rPr lang="en-US" altLang="zh-CN" sz="1600" dirty="0">
                <a:solidFill>
                  <a:srgbClr val="4B5563"/>
                </a:solidFill>
                <a:latin typeface="PingFang SC" panose="020B0400000000000000" charset="-122"/>
              </a:rPr>
              <a:t>）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、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工具描述冗长</a:t>
            </a:r>
            <a:r>
              <a:rPr lang="en-US" altLang="zh-CN" sz="1600" dirty="0">
                <a:solidFill>
                  <a:srgbClr val="4B5563"/>
                </a:solidFill>
                <a:latin typeface="PingFang SC" panose="020B0400000000000000" charset="-122"/>
              </a:rPr>
              <a:t>（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消耗上下文</a:t>
            </a:r>
            <a:r>
              <a:rPr lang="en-US" altLang="zh-CN" sz="1600" dirty="0">
                <a:solidFill>
                  <a:srgbClr val="4B5563"/>
                </a:solidFill>
                <a:latin typeface="PingFang SC" panose="020B0400000000000000" charset="-122"/>
              </a:rPr>
              <a:t>）、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调用方式不标准</a:t>
            </a:r>
            <a:r>
              <a:rPr lang="en-US" altLang="zh-CN" sz="1600" dirty="0">
                <a:solidFill>
                  <a:srgbClr val="4B5563"/>
                </a:solidFill>
                <a:latin typeface="PingFang SC" panose="020B0400000000000000" charset="-122"/>
              </a:rPr>
              <a:t>（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结果不可复用）
  •  MCP协议：功能强大但配置复杂、需要编程能力、对非程序员不友好；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需要同时将所有的</a:t>
            </a:r>
            <a:r>
              <a:rPr lang="en-US" altLang="zh-CN" sz="1600" dirty="0">
                <a:solidFill>
                  <a:srgbClr val="4B5563"/>
                </a:solidFill>
                <a:latin typeface="PingFang SC" panose="020B0400000000000000" charset="-122"/>
              </a:rPr>
              <a:t>MCP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工具上下文加载到</a:t>
            </a:r>
            <a:r>
              <a:rPr lang="en-US" altLang="zh-CN" sz="1600" dirty="0">
                <a:solidFill>
                  <a:srgbClr val="4B5563"/>
                </a:solidFill>
                <a:latin typeface="PingFang SC" panose="020B0400000000000000" charset="-122"/>
              </a:rPr>
              <a:t>prompt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中，占用上下文过长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
  •  skill：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封装完整工作流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、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自动管理上下文</a:t>
            </a:r>
            <a:r>
              <a:rPr lang="en-US" altLang="zh-CN" sz="1600" dirty="0">
                <a:solidFill>
                  <a:srgbClr val="4B5563"/>
                </a:solidFill>
                <a:latin typeface="PingFang SC" panose="020B0400000000000000" charset="-122"/>
              </a:rPr>
              <a:t>、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可复用、可积累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与进化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、可团队分享、零代码配置、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用自然语言即可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编写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797681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843401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类比：prompt像口头交代，MCP像写API，skill像发实验操作规程——最简单且最可靠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27 / 46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构造skills的核心理念：不需要你是程序员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Aether内置 skill-creator 和 skill-manager 工具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1387856"/>
            <a:ext cx="768096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用自然语言描述你的专业工作流
  •  agent帮你生成skill框架（SKILL.md + references + scripts）
  •  你只需审查和调整，不需要写代码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" y="2763584"/>
            <a:ext cx="7680960" cy="3067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示例指令："帮我创建一个skill，用于</a:t>
            </a:r>
            <a:r>
              <a:rPr lang="zh-CN" altLang="en-US" sz="1400" dirty="0">
                <a:solidFill>
                  <a:srgbClr val="4B5563"/>
                </a:solidFill>
                <a:latin typeface="PingFang SC" panose="020B0400000000000000" charset="-122"/>
              </a:rPr>
              <a:t>从</a:t>
            </a:r>
            <a:r>
              <a:rPr lang="en-US" altLang="zh-CN" sz="1400" dirty="0">
                <a:solidFill>
                  <a:srgbClr val="4B5563"/>
                </a:solidFill>
                <a:latin typeface="PingFang SC" panose="020B0400000000000000" charset="-122"/>
              </a:rPr>
              <a:t>PDG</a:t>
            </a:r>
            <a:r>
              <a:rPr lang="zh-CN" altLang="en-US" sz="1400" dirty="0">
                <a:solidFill>
                  <a:srgbClr val="4B5563"/>
                </a:solidFill>
                <a:latin typeface="PingFang SC" panose="020B0400000000000000" charset="-122"/>
              </a:rPr>
              <a:t>中获取数据</a:t>
            </a: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"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1520" y="328269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502724"/>
            <a:ext cx="7406640" cy="2914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你不需要会写代码，只需要会写实验方案——工具帮你翻译成agent能理解的格式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28 / 46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构造三原则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053211"/>
            <a:ext cx="768096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① 模块化——每个功能一个skill。不要把微扰计算和文献阅读塞进同一个skill。好的设计就像工具包：扳手是扳手，螺丝刀是螺丝刀
  •  ② 先小后大——先写最简单的核心流程，验证可用再扩展。第一个版本只需要覆盖80%的常用场景
  •  ③ 测试迭代——用真实任务跑一遍，发现哪里不对就改，反复打磨。skill永远在进化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68274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72846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类比：培养博士生的方法——先给简单任务（读一篇文献并总结），逐步放权（独立设计计算方案），持续反馈改进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29 / 46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skill的生命周期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1. 描述需求（自然语言）
  •  2. skill-creator 生成框架
  •  3. 人工审查调整
  •  4. 真实任务测试
  •  5. 发现问题 → 迭代改进
  •  6. 稳定后分享给同事和社区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69925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74497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类比：写好一份实验规程后，全课题组都可以用——你的skill可以帮助全组、全领域的人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30 / 46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4221480" y="1196975"/>
            <a:ext cx="38627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1A56DB"/>
                </a:solidFill>
                <a:latin typeface="PingFang SC" panose="020B0400000000000000" charset="-122"/>
              </a:defRPr>
            </a:pPr>
            <a:r>
              <a:rPr lang="en-US" altLang="zh-CN"/>
              <a:t>https://skill.aiphys.cn/explore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1480" y="1633220"/>
            <a:ext cx="4805680" cy="1330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LLM能做到的事和做不到的事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151255"/>
            <a:ext cx="7680960" cy="1076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Aft>
                <a:spcPts val="600"/>
              </a:spcAft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LLM能做的：写代码、总结论文、翻译、回答问题、生成公式
  •  LLM做不到的：串联多步骤、执行结果、保存记录、自主迭代
  •  每次对话都是「一次性」——没有持续的工作状态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269341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273913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类比：一个很聪明但不会动手的研究生——你说什么他都能分析，但不会自己去跑程序、不会自己查文献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" y="3858895"/>
            <a:ext cx="7680960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典型场景：你问LLM"计算gg→H的截面"，它给你一段文字解释，但你还需要自己画费曼图、写Mathematica代码、跑数值积分、检查结果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 / 46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问题场景：微扰QFT计算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31520" y="859536"/>
                <a:ext cx="7680960" cy="45720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l">
                  <a:defRPr sz="14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 sz="14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计算</a:t>
                </a:r>
                <a14:m>
                  <m:oMath xmlns:m="http://schemas.openxmlformats.org/officeDocument/2006/math">
                    <m:r>
                      <a:rPr>
                        <a:latin typeface="DejaVu Math TeX Gyre" panose="02000503000000000000" charset="0"/>
                      </a:rPr>
                      <m:t>𝑔</m:t>
                    </m:r>
                    <m:r>
                      <a:rPr>
                        <a:latin typeface="DejaVu Math TeX Gyre" panose="02000503000000000000" charset="0"/>
                      </a:rPr>
                      <m:t>𝑔</m:t>
                    </m:r>
                    <m:r>
                      <a:rPr>
                        <a:latin typeface="DejaVu Math TeX Gyre" panose="02000503000000000000" charset="0"/>
                      </a:rPr>
                      <m:t>→</m:t>
                    </m:r>
                    <m:r>
                      <a:rPr>
                        <a:latin typeface="DejaVu Math TeX Gyre" panose="02000503000000000000" charset="0"/>
                      </a:rPr>
                      <m:t>𝐻</m:t>
                    </m:r>
                  </m:oMath>
                </a14:m>
                <a:r>
                  <a:rPr lang="en-US" sz="14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单圈QCD修正的传统流程：</a:t>
                </a:r>
                <a:endParaRPr lang="en-US" sz="1400" dirty="0">
                  <a:solidFill>
                    <a:srgbClr val="4B5563"/>
                  </a:solidFill>
                  <a:latin typeface="PingFang SC" panose="020B0400000000000000" charset="-12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859536"/>
                <a:ext cx="7680960" cy="457200"/>
              </a:xfrm>
              <a:prstGeom prst="rect">
                <a:avLst/>
              </a:prstGeom>
              <a:blipFill rotWithShape="1">
                <a:blip r:embed="rId1"/>
                <a:stretch>
                  <a:fillRect t="-83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31520" y="1379601"/>
                <a:ext cx="7680960" cy="1568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defRPr sz="16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  •  选择模型 → 画费曼图 → 导出振幅
  •  处理圈图代数（Dirac代数、颜色代数、维正规化）
  •  IBP约化 → 计算标量主积分
  •  </a:t>
                </a:r>
                <a14:m>
                  <m:oMath xmlns:m="http://schemas.openxmlformats.org/officeDocument/2006/math">
                    <m:r>
                      <a:rPr>
                        <a:latin typeface="DejaVu Math TeX Gyre" panose="02000503000000000000" charset="0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展开 → 合并结果 → 误差估计</a:t>
                </a:r>
                <a:endParaRPr lang="en-US" sz="1600" dirty="0">
                  <a:solidFill>
                    <a:srgbClr val="4B5563"/>
                  </a:solidFill>
                  <a:latin typeface="PingFang SC" panose="020B0400000000000000" charset="-122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379601"/>
                <a:ext cx="7680960" cy="1568450"/>
              </a:xfrm>
              <a:prstGeom prst="rect">
                <a:avLst/>
              </a:prstGeom>
              <a:blipFill rotWithShape="1">
                <a:blip r:embed="rId2"/>
                <a:stretch>
                  <a:fillRect t="-24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1520" y="3129344"/>
            <a:ext cx="7680960" cy="3067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每一步需要不同的专业软件，中间数据格式需手动转换，</a:t>
            </a:r>
            <a:r>
              <a:rPr lang="zh-CN" altLang="en-US" sz="1400" dirty="0">
                <a:solidFill>
                  <a:srgbClr val="4B5563"/>
                </a:solidFill>
                <a:latin typeface="PingFang SC" panose="020B0400000000000000" charset="-122"/>
              </a:rPr>
              <a:t>审核需要专业</a:t>
            </a:r>
            <a:r>
              <a:rPr lang="zh-CN" altLang="en-US" sz="1400" dirty="0">
                <a:solidFill>
                  <a:srgbClr val="4B5563"/>
                </a:solidFill>
                <a:latin typeface="PingFang SC" panose="020B0400000000000000" charset="-122"/>
              </a:rPr>
              <a:t>知识</a:t>
            </a:r>
            <a:endParaRPr lang="zh-CN" alt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1520" y="364845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768471"/>
            <a:ext cx="7406640" cy="4914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类比：一套复杂的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科研</a:t>
            </a: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流程，需要操作多种仪器，每一步都可能引入误差——而手工串联这些步骤是最脆弱的部分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31 / 46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57798"/>
            <a:ext cx="7680960" cy="5530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sym typeface="+mn-ea"/>
              </a:rPr>
              <a:t>pertqft</a:t>
            </a: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skills——6个skill组成完整</a:t>
            </a:r>
            <a:r>
              <a:rPr lang="zh-CN" alt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工作流</a:t>
            </a:r>
            <a:endParaRPr lang="zh-CN" alt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731520" y="4030091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4094861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类比：一个研究组的组织架构——博后（orchestrator）领几个博士生（各下游skill）分工协作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32 / 46</a:t>
            </a:r>
          </a:p>
        </p:txBody>
      </p:sp>
      <p:sp>
        <p:nvSpPr>
          <p:cNvPr id="9" name="Rounded Rectangle 3"/>
          <p:cNvSpPr/>
          <p:nvPr/>
        </p:nvSpPr>
        <p:spPr>
          <a:xfrm>
            <a:off x="2755900" y="1014095"/>
            <a:ext cx="4200525" cy="633730"/>
          </a:xfrm>
          <a:prstGeom prst="roundRect">
            <a:avLst>
              <a:gd name="adj" fmla="val 5000"/>
            </a:avLst>
          </a:prstGeom>
          <a:solidFill>
            <a:srgbClr val="1E3A5F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4"/>
          <p:cNvSpPr txBox="1"/>
          <p:nvPr/>
        </p:nvSpPr>
        <p:spPr>
          <a:xfrm>
            <a:off x="2743200" y="1161415"/>
            <a:ext cx="4200525" cy="3956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PingFang SC" panose="020B0400000000000000" charset="-122"/>
              </a:defRPr>
            </a:pPr>
            <a:r>
              <a:t>pertqft-orchestrator（管理Skill）</a:t>
            </a:r>
          </a:p>
        </p:txBody>
      </p:sp>
      <p:sp>
        <p:nvSpPr>
          <p:cNvPr id="11" name="Rounded Rectangle 5"/>
          <p:cNvSpPr/>
          <p:nvPr>
            <p:custDataLst>
              <p:tags r:id="rId1"/>
            </p:custDataLst>
          </p:nvPr>
        </p:nvSpPr>
        <p:spPr>
          <a:xfrm>
            <a:off x="579120" y="1912620"/>
            <a:ext cx="1440000" cy="72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6D28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6"/>
          <p:cNvSpPr txBox="1"/>
          <p:nvPr>
            <p:custDataLst>
              <p:tags r:id="rId2"/>
            </p:custDataLst>
          </p:nvPr>
        </p:nvSpPr>
        <p:spPr>
          <a:xfrm>
            <a:off x="579120" y="2037080"/>
            <a:ext cx="1456690" cy="4279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1300" b="1">
                <a:solidFill>
                  <a:srgbClr val="1E293B"/>
                </a:solidFill>
                <a:latin typeface="PingFang SC" panose="020B0400000000000000" charset="-122"/>
              </a:defRPr>
            </a:pPr>
            <a:r>
              <a:t>feynarts-</a:t>
            </a:r>
            <a:br/>
            <a:r>
              <a:t>amplitudes</a:t>
            </a:r>
          </a:p>
        </p:txBody>
      </p:sp>
      <p:sp>
        <p:nvSpPr>
          <p:cNvPr id="13" name="Rounded Rectangle 7"/>
          <p:cNvSpPr/>
          <p:nvPr>
            <p:custDataLst>
              <p:tags r:id="rId3"/>
            </p:custDataLst>
          </p:nvPr>
        </p:nvSpPr>
        <p:spPr>
          <a:xfrm>
            <a:off x="2331720" y="1894205"/>
            <a:ext cx="1440000" cy="72136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6D28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8"/>
          <p:cNvSpPr txBox="1"/>
          <p:nvPr>
            <p:custDataLst>
              <p:tags r:id="rId4"/>
            </p:custDataLst>
          </p:nvPr>
        </p:nvSpPr>
        <p:spPr>
          <a:xfrm>
            <a:off x="2331720" y="1989455"/>
            <a:ext cx="1440180" cy="6362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1300" b="1">
                <a:solidFill>
                  <a:srgbClr val="1E293B"/>
                </a:solidFill>
                <a:latin typeface="PingFang SC" panose="020B0400000000000000" charset="-122"/>
              </a:defRPr>
            </a:pPr>
            <a:r>
              <a:t>calcloop-</a:t>
            </a:r>
            <a:br/>
            <a:r>
              <a:t>compute</a:t>
            </a:r>
          </a:p>
        </p:txBody>
      </p:sp>
      <p:sp>
        <p:nvSpPr>
          <p:cNvPr id="15" name="Rounded Rectangle 9"/>
          <p:cNvSpPr/>
          <p:nvPr>
            <p:custDataLst>
              <p:tags r:id="rId5"/>
            </p:custDataLst>
          </p:nvPr>
        </p:nvSpPr>
        <p:spPr>
          <a:xfrm>
            <a:off x="4068445" y="1899285"/>
            <a:ext cx="1440000" cy="72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6D28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0"/>
          <p:cNvSpPr txBox="1"/>
          <p:nvPr>
            <p:custDataLst>
              <p:tags r:id="rId6"/>
            </p:custDataLst>
          </p:nvPr>
        </p:nvSpPr>
        <p:spPr>
          <a:xfrm>
            <a:off x="4089400" y="1983105"/>
            <a:ext cx="1387475" cy="5911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1300" b="1">
                <a:solidFill>
                  <a:srgbClr val="1E293B"/>
                </a:solidFill>
                <a:latin typeface="PingFang SC" panose="020B0400000000000000" charset="-122"/>
              </a:defRPr>
            </a:pPr>
            <a:r>
              <a:t>ibp-</a:t>
            </a:r>
            <a:br/>
            <a:r>
              <a:t>reduction</a:t>
            </a:r>
          </a:p>
        </p:txBody>
      </p:sp>
      <p:sp>
        <p:nvSpPr>
          <p:cNvPr id="17" name="Rounded Rectangle 11"/>
          <p:cNvSpPr/>
          <p:nvPr>
            <p:custDataLst>
              <p:tags r:id="rId7"/>
            </p:custDataLst>
          </p:nvPr>
        </p:nvSpPr>
        <p:spPr>
          <a:xfrm>
            <a:off x="5794375" y="1891030"/>
            <a:ext cx="1440000" cy="72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6D28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2"/>
          <p:cNvSpPr txBox="1"/>
          <p:nvPr>
            <p:custDataLst>
              <p:tags r:id="rId8"/>
            </p:custDataLst>
          </p:nvPr>
        </p:nvSpPr>
        <p:spPr>
          <a:xfrm>
            <a:off x="5794375" y="2038350"/>
            <a:ext cx="1440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1E293B"/>
                </a:solidFill>
                <a:latin typeface="PingFang SC" panose="020B0400000000000000" charset="-122"/>
              </a:defRPr>
            </a:pPr>
            <a:r>
              <a:t>amflow-</a:t>
            </a:r>
            <a:br/>
            <a:r>
              <a:t>compute</a:t>
            </a:r>
          </a:p>
        </p:txBody>
      </p:sp>
      <p:sp>
        <p:nvSpPr>
          <p:cNvPr id="19" name="Rounded Rectangle 13"/>
          <p:cNvSpPr/>
          <p:nvPr>
            <p:custDataLst>
              <p:tags r:id="rId9"/>
            </p:custDataLst>
          </p:nvPr>
        </p:nvSpPr>
        <p:spPr>
          <a:xfrm>
            <a:off x="7520305" y="1891030"/>
            <a:ext cx="1440000" cy="72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6D28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4"/>
          <p:cNvSpPr txBox="1"/>
          <p:nvPr>
            <p:custDataLst>
              <p:tags r:id="rId10"/>
            </p:custDataLst>
          </p:nvPr>
        </p:nvSpPr>
        <p:spPr>
          <a:xfrm>
            <a:off x="7520305" y="2025650"/>
            <a:ext cx="141287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1E293B"/>
                </a:solidFill>
                <a:latin typeface="PingFang SC" panose="020B0400000000000000" charset="-122"/>
              </a:defRPr>
            </a:pPr>
            <a:r>
              <a:t>desolver-</a:t>
            </a:r>
            <a:br/>
            <a:r>
              <a:t>compute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77520" y="2936875"/>
            <a:ext cx="858901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400" b="1">
                <a:solidFill>
                  <a:srgbClr val="1A56DB"/>
                </a:solidFill>
                <a:latin typeface="PingFang SC" panose="020B0400000000000000" charset="-122"/>
              </a:rPr>
              <a:t>• </a:t>
            </a:r>
            <a:r>
              <a:rPr sz="1400">
                <a:solidFill>
                  <a:srgbClr val="4B5563"/>
                </a:solidFill>
                <a:latin typeface="PingFang SC" panose="020B0400000000000000" charset="-122"/>
              </a:rPr>
              <a:t>功能分类：每个skill只负责一个计算环节（Scope Guard划定边界）</a:t>
            </a:r>
            <a:endParaRPr sz="1400">
              <a:solidFill>
                <a:srgbClr val="4B5563"/>
              </a:solidFill>
              <a:latin typeface="PingFang SC" panose="020B0400000000000000" charset="-122"/>
            </a:endParaRPr>
          </a:p>
          <a:p>
            <a:pPr>
              <a:spcAft>
                <a:spcPts val="600"/>
              </a:spcAft>
            </a:pPr>
            <a:r>
              <a:rPr sz="1400" b="1">
                <a:solidFill>
                  <a:srgbClr val="1A56DB"/>
                </a:solidFill>
                <a:latin typeface="PingFang SC" panose="020B0400000000000000" charset="-122"/>
              </a:rPr>
              <a:t>• </a:t>
            </a:r>
            <a:r>
              <a:rPr sz="1400">
                <a:solidFill>
                  <a:srgbClr val="4B5563"/>
                </a:solidFill>
                <a:latin typeface="PingFang SC" panose="020B0400000000000000" charset="-122"/>
              </a:rPr>
              <a:t>统一入口：用户只与orchestrator对话，orchestrator拆解并分发任务</a:t>
            </a:r>
            <a:r>
              <a:rPr lang="zh-CN" sz="1400">
                <a:solidFill>
                  <a:srgbClr val="4B5563"/>
                </a:solidFill>
                <a:latin typeface="PingFang SC" panose="020B0400000000000000" charset="-122"/>
              </a:rPr>
              <a:t>给子</a:t>
            </a:r>
            <a:r>
              <a:rPr lang="en-US" altLang="zh-CN" sz="1400">
                <a:solidFill>
                  <a:srgbClr val="4B5563"/>
                </a:solidFill>
                <a:latin typeface="PingFang SC" panose="020B0400000000000000" charset="-122"/>
              </a:rPr>
              <a:t>agent</a:t>
            </a:r>
            <a:endParaRPr sz="1400">
              <a:solidFill>
                <a:srgbClr val="4B5563"/>
              </a:solidFill>
              <a:latin typeface="PingFang SC" panose="020B0400000000000000" charset="-122"/>
            </a:endParaRPr>
          </a:p>
          <a:p>
            <a:pPr>
              <a:spcAft>
                <a:spcPts val="600"/>
              </a:spcAft>
            </a:pPr>
            <a:r>
              <a:rPr sz="1400" b="1">
                <a:solidFill>
                  <a:srgbClr val="1A56DB"/>
                </a:solidFill>
                <a:latin typeface="PingFang SC" panose="020B0400000000000000" charset="-122"/>
              </a:rPr>
              <a:t>• </a:t>
            </a:r>
            <a:r>
              <a:rPr sz="1400">
                <a:solidFill>
                  <a:srgbClr val="4B5563"/>
                </a:solidFill>
                <a:latin typeface="PingFang SC" panose="020B0400000000000000" charset="-122"/>
              </a:rPr>
              <a:t>格式衔接：下游skill之间有明确的格式转换接口（convert_calcloop_to_blade 等）</a:t>
            </a:r>
            <a:endParaRPr sz="1400">
              <a:solidFill>
                <a:srgbClr val="4B5563"/>
              </a:solidFill>
              <a:latin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pertqft-orchestrator：项目负责人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五阶段工作流：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1453896"/>
            <a:ext cx="768096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Phase 0：恢复中断计算（computation_state.json使会话可续）
  •  Phase 1：理解问题——结构化提问 + physics-checklist
  •  Phase 2：构建计划——process-catalog模板 + 一致性审计
  •  Phase 3：执行监控——任务分发 + 进度追踪 + 错误自动修复
  •  Phase 4：组装结果——约化替换 + 前因子链 + 用户语言呈现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" y="362813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71957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类比：博后拿到PI的研究想法——先确认所有假设条件，再拆成任务分给下面的博士生，最后把关汇总结果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33 / 46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下游skill协作流程——流水线作业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31520" y="1143381"/>
                <a:ext cx="7680960" cy="1938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defRPr sz="16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  •  feynarts → 生成费曼图和振幅表达式（Mathematica格式）
  •  calcloop → 处理圈图代数（维正规化、Dirac矩阵、颜色因子、动量收缩）
  •  ibp → 将大量标量积分约化到少数主积分（Blade/Kira后端）
  •  amflow → 对主积分做数值计算（微分方程法、</a:t>
                </a:r>
                <a14:m>
                  <m:oMath xmlns:m="http://schemas.openxmlformats.org/officeDocument/2006/math">
                    <m:r>
                      <a:rPr>
                        <a:latin typeface="DejaVu Math TeX Gyre" panose="02000503000000000000" charset="0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展开系数、误差估计）
  •  desolver → </a:t>
                </a:r>
                <a:r>
                  <a:rPr lang="zh-CN" alt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求解主积分关于运动学变量的微分方程</a:t>
                </a:r>
                <a:r>
                  <a:rPr lang="en-US" altLang="zh-CN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，</a:t>
                </a:r>
                <a:r>
                  <a:rPr lang="zh-CN" alt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得到整个区域上的</a:t>
                </a:r>
                <a:r>
                  <a:rPr lang="zh-CN" altLang="en-US" sz="1600" dirty="0">
                    <a:solidFill>
                      <a:srgbClr val="4B5563"/>
                    </a:solidFill>
                    <a:latin typeface="PingFang SC" panose="020B0400000000000000" charset="-122"/>
                  </a:rPr>
                  <a:t>展开</a:t>
                </a:r>
                <a:endParaRPr lang="zh-CN" altLang="en-US" sz="1600" dirty="0">
                  <a:solidFill>
                    <a:srgbClr val="4B5563"/>
                  </a:solidFill>
                  <a:latin typeface="PingFang SC" panose="020B0400000000000000" charset="-12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143381"/>
                <a:ext cx="7680960" cy="1938020"/>
              </a:xfrm>
              <a:prstGeom prst="rect">
                <a:avLst/>
              </a:prstGeom>
              <a:blipFill rotWithShape="1">
                <a:blip r:embed="rId1"/>
                <a:stretch>
                  <a:fillRect t="-20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31520" y="3456051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501770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类比：流水线作业——每个工位专业处理一道工序，产出传给下一道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34 / 46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现场演示：从一句话到完整计算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536"/>
            <a:ext cx="76809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用户输入一句话：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145389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68680" y="1499616"/>
                <a:ext cx="7406640" cy="64008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l">
                  <a:defRPr sz="1300" dirty="0">
                    <a:solidFill>
                      <a:srgbClr val="1A56DB"/>
                    </a:solidFill>
                    <a:latin typeface="Cambria Math"/>
                  </a:defRPr>
                </a:pPr>
                <a:r>
                  <a:rPr lang="en-US" sz="1300" b="1" dirty="0">
                    <a:solidFill>
                      <a:srgbClr val="4B5563"/>
                    </a:solidFill>
                    <a:latin typeface="PingFang SC" panose="020B0400000000000000" charset="-122"/>
                  </a:rPr>
                  <a:t>"计算 </a:t>
                </a:r>
                <a14:m>
                  <m:oMath xmlns:m="http://schemas.openxmlformats.org/officeDocument/2006/math">
                    <m:r>
                      <a:rPr>
                        <a:latin typeface="DejaVu Math TeX Gyre" panose="02000503000000000000" charset="0"/>
                      </a:rPr>
                      <m:t>𝑔</m:t>
                    </m:r>
                    <m:r>
                      <a:rPr>
                        <a:latin typeface="DejaVu Math TeX Gyre" panose="02000503000000000000" charset="0"/>
                      </a:rPr>
                      <m:t>𝑔</m:t>
                    </m:r>
                    <m:r>
                      <a:rPr>
                        <a:latin typeface="DejaVu Math TeX Gyre" panose="02000503000000000000" charset="0"/>
                      </a:rPr>
                      <m:t>→</m:t>
                    </m:r>
                    <m:r>
                      <a:rPr>
                        <a:latin typeface="DejaVu Math TeX Gyre" panose="02000503000000000000" charset="0"/>
                      </a:rPr>
                      <m:t>𝐻</m:t>
                    </m:r>
                  </m:oMath>
                </a14:m>
                <a:r>
                  <a:rPr lang="en-US" sz="1300" b="1" dirty="0">
                    <a:solidFill>
                      <a:srgbClr val="4B5563"/>
                    </a:solidFill>
                    <a:latin typeface="PingFang SC" panose="020B0400000000000000" charset="-122"/>
                  </a:rPr>
                  <a:t> 单圈QCD修正"</a:t>
                </a:r>
                <a:endParaRPr lang="en-US" sz="1300" b="1" dirty="0">
                  <a:solidFill>
                    <a:srgbClr val="4B5563"/>
                  </a:solidFill>
                  <a:latin typeface="PingFang SC" panose="020B0400000000000000" charset="-12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1499616"/>
                <a:ext cx="7406640" cy="640080"/>
              </a:xfrm>
              <a:prstGeom prst="rect">
                <a:avLst/>
              </a:prstGeom>
              <a:blipFill rotWithShape="1">
                <a:blip r:embed="rId1"/>
                <a:stretch>
                  <a:fillRect t="-60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1520" y="2322576"/>
            <a:ext cx="768096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agent识别触发 pertqft-orchestrator
  •  orchestrator 与用户确认参数：
  •    模型选择？重整化方案？精度要求？运动学区域？
  •    所有假设列出来让你确认——不会默默做错误假设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" y="4028186"/>
            <a:ext cx="76809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[配合现场操作演示]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35 / 46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57798"/>
            <a:ext cx="7680960" cy="5530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Harness四大原则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59790"/>
            <a:ext cx="723582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① 流程定义——skill即标准操作规程（SOP），规范agent的每一步行为
  •  ② 可审计性——每一步的输入/输出/时间戳/决策依据全量记录，任何结果可追溯可复现
  •  ③ 安全边界——文件访问白名单、网络访问白名单、shell命令审批机制
  •  ④ 人在回路——关键决策点保留人工确认（模型选择、精度设定、参数敏感区域）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60273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64845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类比：实验室安全管理制度——实验记录本（审计）、权限分级（安全）、关键操作双人复核（人在回路）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38 / 46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为什么科研场景尤其重要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187831"/>
            <a:ext cx="768096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科研错误可能浪费数周计算资源
  •  更严重的——可能发表不可复现的结果
  •  Harness不是限制agent的自由，而是保障科研诚信的工程基础
  •  好的Harness让研究者敢放手让agent干活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22173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26745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类比：每个PI都知道——不加约束的博士生可能做出无法复现的结果。安全规范不是束缚，是让团队能高效协作的基础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39 / 46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1097280"/>
            <a:ext cx="73152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400" b="1">
                <a:solidFill>
                  <a:srgbClr val="1A56DB"/>
                </a:solidFill>
                <a:latin typeface="Calibri"/>
              </a:defRPr>
            </a:pPr>
            <a:r>
              <a:t>SECTION 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45920"/>
            <a:ext cx="7315200" cy="1097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000" dirty="0">
                <a:solidFill>
                  <a:srgbClr val="1E293B"/>
                </a:solidFill>
                <a:latin typeface="Cambria Math"/>
              </a:defRPr>
            </a:pPr>
            <a:r>
              <a:rPr lang="en-US" sz="4000" b="1" dirty="0">
                <a:solidFill>
                  <a:srgbClr val="1E293B"/>
                </a:solidFill>
                <a:latin typeface="PingFang SC" panose="020B0400000000000000" charset="-122"/>
              </a:rPr>
              <a:t>展望</a:t>
            </a:r>
            <a:endParaRPr lang="en-US" sz="4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926080"/>
            <a:ext cx="2743200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3200400"/>
            <a:ext cx="7315200" cy="5486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1A56DB"/>
                </a:solidFill>
                <a:latin typeface="PingFang SC" panose="020B0400000000000000" charset="-122"/>
              </a:rPr>
              <a:t>从skill工具箱到自主研究员</a:t>
            </a:r>
            <a:endParaRPr lang="en-US" sz="1400" dirty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1A56DB"/>
                </a:solidFill>
                <a:latin typeface="Calibri"/>
              </a:defRPr>
            </a:pPr>
            <a:r>
              <a:t>40 / 46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从"skill工具箱"到"自主研究员"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9910" y="1149731"/>
            <a:ext cx="7680960" cy="3683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800">
                <a:solidFill>
                  <a:srgbClr val="4B5563"/>
                </a:solidFill>
                <a:latin typeface="PingFang SC" panose="020B0400000000000000" charset="-122"/>
                <a:sym typeface="+mn-ea"/>
              </a:rPr>
              <a:t> •  </a:t>
            </a:r>
            <a:r>
              <a:rPr lang="en-US" sz="1800" dirty="0">
                <a:solidFill>
                  <a:srgbClr val="4B5563"/>
                </a:solidFill>
                <a:latin typeface="PingFang SC" panose="020B0400000000000000" charset="-122"/>
              </a:rPr>
              <a:t>当前：agent执行单个skill，人在回路中定义任务和确认关键节点</a:t>
            </a:r>
            <a:endParaRPr lang="en-US" sz="18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345" y="1600200"/>
            <a:ext cx="8105140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800" dirty="0">
                <a:solidFill>
                  <a:srgbClr val="4B5563"/>
                </a:solidFill>
                <a:latin typeface="PingFang SC" panose="020B0400000000000000" charset="-122"/>
              </a:rPr>
              <a:t>  •  未来：agent</a:t>
            </a:r>
            <a:r>
              <a:rPr lang="zh-CN" altLang="en-US" sz="1800" dirty="0">
                <a:solidFill>
                  <a:srgbClr val="4B5563"/>
                </a:solidFill>
                <a:latin typeface="PingFang SC" panose="020B0400000000000000" charset="-122"/>
              </a:rPr>
              <a:t>完成研究全流程</a:t>
            </a:r>
            <a:r>
              <a:rPr lang="en-US" altLang="zh-CN" sz="1800" dirty="0">
                <a:solidFill>
                  <a:srgbClr val="4B5563"/>
                </a:solidFill>
                <a:latin typeface="PingFang SC" panose="020B0400000000000000" charset="-122"/>
              </a:rPr>
              <a:t>：</a:t>
            </a:r>
            <a:r>
              <a:rPr lang="en-US" sz="1800" dirty="0">
                <a:solidFill>
                  <a:srgbClr val="4B5563"/>
                </a:solidFill>
                <a:latin typeface="PingFang SC" panose="020B0400000000000000" charset="-122"/>
              </a:rPr>
              <a:t>自主</a:t>
            </a:r>
            <a:r>
              <a:rPr lang="zh-CN" altLang="en-US" sz="1800" dirty="0">
                <a:solidFill>
                  <a:srgbClr val="4B5563"/>
                </a:solidFill>
                <a:latin typeface="PingFang SC" panose="020B0400000000000000" charset="-122"/>
              </a:rPr>
              <a:t>分析问题</a:t>
            </a:r>
            <a:r>
              <a:rPr lang="en-US" sz="1800">
                <a:solidFill>
                  <a:srgbClr val="4B5563"/>
                </a:solidFill>
                <a:latin typeface="PingFang SC" panose="020B0400000000000000" charset="-122"/>
                <a:sym typeface="+mn-ea"/>
              </a:rPr>
              <a:t>→</a:t>
            </a:r>
            <a:r>
              <a:rPr lang="en-US" sz="1800" dirty="0">
                <a:solidFill>
                  <a:srgbClr val="4B5563"/>
                </a:solidFill>
                <a:latin typeface="PingFang SC" panose="020B0400000000000000" charset="-122"/>
              </a:rPr>
              <a:t>发现研究gap → 设计计算方案 → 执行验证 → 分析结果 → </a:t>
            </a:r>
            <a:r>
              <a:rPr lang="zh-CN" altLang="en-US" sz="1800" dirty="0">
                <a:solidFill>
                  <a:srgbClr val="4B5563"/>
                </a:solidFill>
                <a:latin typeface="PingFang SC" panose="020B0400000000000000" charset="-122"/>
              </a:rPr>
              <a:t>迭代优化</a:t>
            </a:r>
            <a:r>
              <a:rPr lang="en-US" altLang="zh-CN" sz="1800" dirty="0">
                <a:solidFill>
                  <a:srgbClr val="4B5563"/>
                </a:solidFill>
                <a:latin typeface="PingFang SC" panose="020B0400000000000000" charset="-122"/>
              </a:rPr>
              <a:t> </a:t>
            </a:r>
            <a:r>
              <a:rPr lang="en-US" sz="1800">
                <a:solidFill>
                  <a:srgbClr val="4B5563"/>
                </a:solidFill>
                <a:latin typeface="PingFang SC" panose="020B0400000000000000" charset="-122"/>
                <a:sym typeface="+mn-ea"/>
              </a:rPr>
              <a:t>→</a:t>
            </a:r>
            <a:r>
              <a:rPr lang="en-US" sz="1800" dirty="0">
                <a:solidFill>
                  <a:srgbClr val="4B5563"/>
                </a:solidFill>
                <a:latin typeface="PingFang SC" panose="020B0400000000000000" charset="-122"/>
              </a:rPr>
              <a:t> 撰写论文
  •  研究员只需设定研究方向和</a:t>
            </a:r>
            <a:r>
              <a:rPr lang="zh-CN" altLang="en-US" sz="1800" dirty="0">
                <a:solidFill>
                  <a:srgbClr val="4B5563"/>
                </a:solidFill>
                <a:latin typeface="PingFang SC" panose="020B0400000000000000" charset="-122"/>
              </a:rPr>
              <a:t>阶段性</a:t>
            </a:r>
            <a:r>
              <a:rPr lang="en-US" sz="1800" dirty="0">
                <a:solidFill>
                  <a:srgbClr val="4B5563"/>
                </a:solidFill>
                <a:latin typeface="PingFang SC" panose="020B0400000000000000" charset="-122"/>
              </a:rPr>
              <a:t>审核</a:t>
            </a:r>
            <a:endParaRPr lang="en-US" sz="18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" y="381482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86054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类比：从"博后执行PI给的具体任务"到"博后自己发现值得研究的问题并独立完成"——从工具箱到独立研究员的质变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41 / 46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960" y="935355"/>
            <a:ext cx="3573145" cy="3966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05" y="1304925"/>
            <a:ext cx="3476625" cy="359664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31520" y="157798"/>
            <a:ext cx="7680960" cy="5530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Research Agent </a:t>
            </a:r>
            <a:r>
              <a:rPr lang="zh-CN" alt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当前工作</a:t>
            </a:r>
            <a:r>
              <a:rPr lang="zh-CN" alt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展示</a:t>
            </a:r>
            <a:endParaRPr lang="zh-CN" alt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57798"/>
            <a:ext cx="7680960" cy="5530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科研工作的真实流程不</a:t>
            </a:r>
            <a:r>
              <a:rPr lang="zh-CN" alt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只</a:t>
            </a: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是对话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23265" y="1050354"/>
            <a:ext cx="7680960" cy="3067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zh-CN" altLang="en-US" sz="1400" dirty="0">
                <a:solidFill>
                  <a:srgbClr val="4B5563"/>
                </a:solidFill>
                <a:latin typeface="PingFang SC" panose="020B0400000000000000" charset="-122"/>
              </a:rPr>
              <a:t>科研中</a:t>
            </a: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的真实工作流：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" y="3299460"/>
            <a:ext cx="7680960" cy="1039495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465894"/>
            <a:ext cx="7406640" cy="6915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科研是"提出假设→设计验证→执行→迭代"的闭环，不是"问一个答案"的对话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b="1">
                <a:solidFill>
                  <a:srgbClr val="4B5563"/>
                </a:solidFill>
                <a:latin typeface="PingFang SC" panose="020B0400000000000000" charset="-122"/>
                <a:sym typeface="+mn-ea"/>
              </a:rPr>
              <a:t>这是多步骤、有状态、需要工具的过程——LLM对话模式天然不适合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4 / 46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2000" y="1647650"/>
            <a:ext cx="880000" cy="480000"/>
          </a:xfrm>
          <a:prstGeom prst="roundRect">
            <a:avLst>
              <a:gd name="adj" fmla="val 12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1E293B"/>
                </a:solidFill>
                <a:latin typeface="PingFang SC" panose="020B0400000000000000" charset="-122"/>
              </a:rPr>
              <a:t>读文献</a:t>
            </a:r>
            <a:endParaRPr sz="14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2000" y="1647650"/>
            <a:ext cx="880000" cy="480000"/>
          </a:xfrm>
          <a:prstGeom prst="roundRect">
            <a:avLst>
              <a:gd name="adj" fmla="val 12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1E293B"/>
                </a:solidFill>
                <a:latin typeface="PingFang SC" panose="020B0400000000000000" charset="-122"/>
              </a:rPr>
              <a:t>找思路</a:t>
            </a:r>
            <a:endParaRPr sz="14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92000" y="1647650"/>
            <a:ext cx="880000" cy="480000"/>
          </a:xfrm>
          <a:prstGeom prst="roundRect">
            <a:avLst>
              <a:gd name="adj" fmla="val 12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1E293B"/>
                </a:solidFill>
                <a:latin typeface="PingFang SC" panose="020B0400000000000000" charset="-122"/>
              </a:rPr>
              <a:t>写程序</a:t>
            </a:r>
            <a:endParaRPr sz="14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32000" y="1647650"/>
            <a:ext cx="880000" cy="480000"/>
          </a:xfrm>
          <a:prstGeom prst="roundRect">
            <a:avLst>
              <a:gd name="adj" fmla="val 12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1E293B"/>
                </a:solidFill>
                <a:latin typeface="PingFang SC" panose="020B0400000000000000" charset="-122"/>
              </a:rPr>
              <a:t>跑实验</a:t>
            </a:r>
            <a:endParaRPr sz="14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72000" y="1647650"/>
            <a:ext cx="880000" cy="480000"/>
          </a:xfrm>
          <a:prstGeom prst="roundRect">
            <a:avLst>
              <a:gd name="adj" fmla="val 12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1E293B"/>
                </a:solidFill>
                <a:latin typeface="PingFang SC" panose="020B0400000000000000" charset="-122"/>
              </a:rPr>
              <a:t>分析结果</a:t>
            </a:r>
            <a:endParaRPr sz="14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2000" y="1647650"/>
            <a:ext cx="880000" cy="480000"/>
          </a:xfrm>
          <a:prstGeom prst="roundRect">
            <a:avLst>
              <a:gd name="adj" fmla="val 12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1E293B"/>
                </a:solidFill>
                <a:latin typeface="PingFang SC" panose="020B0400000000000000" charset="-122"/>
              </a:rPr>
              <a:t>写文章</a:t>
            </a:r>
            <a:endParaRPr sz="14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52000" y="1647650"/>
            <a:ext cx="880000" cy="480000"/>
          </a:xfrm>
          <a:prstGeom prst="roundRect">
            <a:avLst>
              <a:gd name="adj" fmla="val 12000"/>
            </a:avLst>
          </a:prstGeom>
          <a:solidFill>
            <a:srgbClr val="1A56DB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PingFang SC" panose="020B0400000000000000" charset="-122"/>
              </a:rPr>
              <a:t>修改迭代</a:t>
            </a:r>
            <a:endParaRPr sz="1400" b="1">
              <a:solidFill>
                <a:srgbClr val="FFFFFF"/>
              </a:solidFill>
              <a:latin typeface="PingFang SC" panose="020B0400000000000000" charset="-122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892000" y="1837650"/>
            <a:ext cx="160000" cy="100000"/>
          </a:xfrm>
          <a:prstGeom prst="rightArrow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ight Arrow 18"/>
          <p:cNvSpPr/>
          <p:nvPr/>
        </p:nvSpPr>
        <p:spPr>
          <a:xfrm>
            <a:off x="2932000" y="1837650"/>
            <a:ext cx="160000" cy="100000"/>
          </a:xfrm>
          <a:prstGeom prst="rightArrow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ight Arrow 19"/>
          <p:cNvSpPr/>
          <p:nvPr/>
        </p:nvSpPr>
        <p:spPr>
          <a:xfrm>
            <a:off x="3972000" y="1837650"/>
            <a:ext cx="160000" cy="100000"/>
          </a:xfrm>
          <a:prstGeom prst="rightArrow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ight Arrow 20"/>
          <p:cNvSpPr/>
          <p:nvPr/>
        </p:nvSpPr>
        <p:spPr>
          <a:xfrm>
            <a:off x="5012000" y="1837650"/>
            <a:ext cx="160000" cy="100000"/>
          </a:xfrm>
          <a:prstGeom prst="rightArrow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ight Arrow 21"/>
          <p:cNvSpPr/>
          <p:nvPr/>
        </p:nvSpPr>
        <p:spPr>
          <a:xfrm>
            <a:off x="6052000" y="1837650"/>
            <a:ext cx="160000" cy="100000"/>
          </a:xfrm>
          <a:prstGeom prst="rightArrow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ight Arrow 22"/>
          <p:cNvSpPr/>
          <p:nvPr/>
        </p:nvSpPr>
        <p:spPr>
          <a:xfrm>
            <a:off x="7092000" y="1837650"/>
            <a:ext cx="160000" cy="100000"/>
          </a:xfrm>
          <a:prstGeom prst="rightArrow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1012190" y="2471323"/>
            <a:ext cx="7680960" cy="3067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00" b="0">
                <a:solidFill>
                  <a:srgbClr val="4B5563"/>
                </a:solidFill>
                <a:latin typeface="PingFang SC" panose="020B0400000000000000" charset="-122"/>
              </a:rPr>
              <a:t>理论组：FeynArts → FormCalc → LoopTools → Package-X → </a:t>
            </a:r>
            <a:r>
              <a:rPr lang="zh-CN" sz="1400" b="0">
                <a:solidFill>
                  <a:srgbClr val="4B5563"/>
                </a:solidFill>
                <a:latin typeface="PingFang SC" panose="020B0400000000000000" charset="-122"/>
              </a:rPr>
              <a:t>计算结果</a:t>
            </a:r>
            <a:endParaRPr lang="zh-CN" sz="1400" b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2190" y="2836575"/>
            <a:ext cx="7680960" cy="274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00" b="0">
                <a:solidFill>
                  <a:srgbClr val="4B5563"/>
                </a:solidFill>
                <a:latin typeface="PingFang SC" panose="020B0400000000000000" charset="-122"/>
              </a:rPr>
              <a:t>实验组：ROOT → Geant4 → 统计分析 → 探测器刻度 → 误差传递</a:t>
            </a:r>
            <a:endParaRPr sz="1400" b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设计哲学：可信、可控、可复现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003046"/>
            <a:ext cx="768096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① 独立工作区——每个研究任务在独立环境中执行，互不干扰
  •  ② 权限继承——子任务权限严格不超过主任务权限，绝不越权
  •  ③ 结构化汇报——每个阶段输出标准化摘要，主agent始终掌握全局
  •  ④ 人在关键节点——重大决策点保留人工确认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3094736"/>
            <a:ext cx="76809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共同保障：agent行为可预测、结果可复现、全过程可审计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" y="368909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809110"/>
            <a:ext cx="7406640" cy="4914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类比：PI管理科研团队的方式——独立工位、权限分级、周报制度、关键节点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决策</a:t>
            </a: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。治理结构决定了团队能走多远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43 / 46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274320"/>
            <a:ext cx="7315200" cy="5486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 dirty="0">
                <a:solidFill>
                  <a:srgbClr val="1E293B"/>
                </a:solidFill>
                <a:latin typeface="Cambria Math"/>
              </a:defRPr>
            </a:pPr>
            <a:r>
              <a:rPr lang="en-US" sz="3600" b="1" dirty="0">
                <a:solidFill>
                  <a:srgbClr val="1E293B"/>
                </a:solidFill>
                <a:latin typeface="PingFang SC" panose="020B0400000000000000" charset="-122"/>
              </a:rPr>
              <a:t>核心信息</a:t>
            </a:r>
            <a:endParaRPr lang="en-US" sz="36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" y="1005840"/>
            <a:ext cx="7680960" cy="685800"/>
          </a:xfrm>
          <a:prstGeom prst="rect">
            <a:avLst/>
          </a:prstGeom>
          <a:solidFill>
            <a:srgbClr val="E8E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31520" y="1005840"/>
            <a:ext cx="54864" cy="6858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1051560"/>
            <a:ext cx="7315200" cy="308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E293B"/>
                </a:solidFill>
                <a:latin typeface="Cambria Math"/>
              </a:defRPr>
            </a:pPr>
            <a:r>
              <a:rPr lang="en-US" sz="1300" b="1" dirty="0">
                <a:solidFill>
                  <a:srgbClr val="1A56DB"/>
                </a:solidFill>
                <a:latin typeface="PingFang SC" panose="020B0400000000000000" charset="-122"/>
              </a:rPr>
              <a:t>1. agent不是替代研究者，是放大研究者</a:t>
            </a:r>
            <a:endParaRPr lang="en-US" sz="1300" b="1" dirty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314450"/>
            <a:ext cx="7315200" cy="34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dirty="0">
                <a:solidFill>
                  <a:srgbClr val="1E293B"/>
                </a:solidFill>
                <a:latin typeface="Cambria Math"/>
              </a:defRPr>
            </a:pPr>
            <a:r>
              <a:rPr lang="en-US" sz="1100" dirty="0">
                <a:solidFill>
                  <a:srgbClr val="64748B"/>
                </a:solidFill>
                <a:latin typeface="Calibri"/>
              </a:rPr>
              <a:t>1个人+agent=一个小团队的生产力。agent是数字同事，不是竞争对手</a:t>
            </a:r>
            <a:endParaRPr lang="en-US" sz="110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" y="1755648"/>
            <a:ext cx="7680960" cy="685800"/>
          </a:xfrm>
          <a:prstGeom prst="rect">
            <a:avLst/>
          </a:prstGeom>
          <a:solidFill>
            <a:srgbClr val="E8E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31520" y="1755648"/>
            <a:ext cx="54864" cy="6858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14400" y="1801368"/>
            <a:ext cx="7315200" cy="308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E293B"/>
                </a:solidFill>
                <a:latin typeface="Cambria Math"/>
              </a:defRPr>
            </a:pPr>
            <a:r>
              <a:rPr lang="en-US" sz="1300" b="1" dirty="0">
                <a:solidFill>
                  <a:srgbClr val="1A56DB"/>
                </a:solidFill>
                <a:latin typeface="PingFang SC" panose="020B0400000000000000" charset="-122"/>
              </a:rPr>
              <a:t>2. skills是让通用agent获得专业能力的低门槛路径</a:t>
            </a:r>
            <a:endParaRPr lang="en-US" sz="1300" b="1" dirty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064258"/>
            <a:ext cx="7315200" cy="34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dirty="0">
                <a:solidFill>
                  <a:srgbClr val="1E293B"/>
                </a:solidFill>
                <a:latin typeface="Cambria Math"/>
              </a:defRPr>
            </a:pPr>
            <a:r>
              <a:rPr lang="en-US" sz="1100" dirty="0">
                <a:solidFill>
                  <a:srgbClr val="64748B"/>
                </a:solidFill>
                <a:latin typeface="Calibri"/>
              </a:rPr>
              <a:t>就像给博士生专业培养方案，不需要他从头学编程。Markdown即可编写，零代码配置</a:t>
            </a:r>
            <a:endParaRPr lang="en-US" sz="110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" y="2505456"/>
            <a:ext cx="7680960" cy="685800"/>
          </a:xfrm>
          <a:prstGeom prst="rect">
            <a:avLst/>
          </a:prstGeom>
          <a:solidFill>
            <a:srgbClr val="E8E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731520" y="2505456"/>
            <a:ext cx="54864" cy="6858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14400" y="2551176"/>
            <a:ext cx="7315200" cy="308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E293B"/>
                </a:solidFill>
                <a:latin typeface="Cambria Math"/>
              </a:defRPr>
            </a:pPr>
            <a:r>
              <a:rPr lang="en-US" sz="1300" b="1" dirty="0">
                <a:solidFill>
                  <a:srgbClr val="1A56DB"/>
                </a:solidFill>
                <a:latin typeface="PingFang SC" panose="020B0400000000000000" charset="-122"/>
              </a:rPr>
              <a:t>3. Aether正在让这一切对高能物理研究者触手可及</a:t>
            </a:r>
            <a:endParaRPr lang="en-US" sz="1300" b="1" dirty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2814066"/>
            <a:ext cx="7315200" cy="34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dirty="0">
                <a:solidFill>
                  <a:srgbClr val="1E293B"/>
                </a:solidFill>
                <a:latin typeface="Cambria Math"/>
              </a:defRPr>
            </a:pPr>
            <a:r>
              <a:rPr lang="en-US" sz="1100" dirty="0">
                <a:solidFill>
                  <a:srgbClr val="64748B"/>
                </a:solidFill>
                <a:latin typeface="Calibri"/>
              </a:rPr>
              <a:t>一键安装、中文支持、科研全流程覆盖。从文献到计算到写作到发表</a:t>
            </a:r>
            <a:endParaRPr lang="en-US" sz="110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1A56DB"/>
                </a:solidFill>
                <a:latin typeface="Calibri"/>
              </a:defRPr>
            </a:pPr>
            <a:r>
              <a:t>44 / 46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如何开始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282446"/>
            <a:ext cx="768096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第一步：访问 aether.aiphys.cn 下载安装
  •  第二步：试用已有skills做简单任务
  •  第三步：用skill-creator写你的第一个skill
  •  第四步：在社区分享，帮更多同行提高效率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" y="3528695"/>
            <a:ext cx="7680960" cy="86868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3589338"/>
            <a:ext cx="7498715" cy="6915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LLM让AI能"听懂"物理，agent让AI能"做"物理。我们的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目标不只是把</a:t>
            </a:r>
            <a:r>
              <a:rPr lang="en-US" altLang="zh-CN" sz="1300" b="1" dirty="0">
                <a:solidFill>
                  <a:srgbClr val="4B5563"/>
                </a:solidFill>
                <a:latin typeface="PingFang SC" panose="020B0400000000000000" charset="-122"/>
              </a:rPr>
              <a:t>coding agent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引入科研</a:t>
            </a:r>
            <a:r>
              <a:rPr lang="en-US" altLang="zh-CN" sz="1300" b="1" dirty="0">
                <a:solidFill>
                  <a:srgbClr val="4B5563"/>
                </a:solidFill>
                <a:latin typeface="PingFang SC" panose="020B0400000000000000" charset="-122"/>
              </a:rPr>
              <a:t>，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更</a:t>
            </a: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是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构建</a:t>
            </a: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一个能真正帮助物理研究者的数字同事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45 / 46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1097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dirty="0">
                <a:solidFill>
                  <a:srgbClr val="1E293B"/>
                </a:solidFill>
                <a:latin typeface="Cambria Math"/>
              </a:defRPr>
            </a:pPr>
            <a:r>
              <a:rPr lang="en-US" sz="4800" b="1" dirty="0">
                <a:solidFill>
                  <a:srgbClr val="1E293B"/>
                </a:solidFill>
                <a:latin typeface="PingFang SC" panose="020B0400000000000000" charset="-122"/>
              </a:rPr>
              <a:t>Thank You!</a:t>
            </a:r>
            <a:endParaRPr lang="en-US" sz="48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1889760"/>
            <a:ext cx="2743200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" y="2164080"/>
            <a:ext cx="731520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2800" dirty="0">
                <a:solidFill>
                  <a:srgbClr val="1E293B"/>
                </a:solidFill>
                <a:latin typeface="Cambria Math"/>
              </a:defRPr>
            </a:pPr>
            <a:r>
              <a:rPr lang="en-US" sz="2800" dirty="0">
                <a:solidFill>
                  <a:srgbClr val="1A56DB"/>
                </a:solidFill>
                <a:latin typeface="PingFang SC" panose="020B0400000000000000" charset="-122"/>
              </a:rPr>
              <a:t>Questions &amp; Discussion</a:t>
            </a:r>
            <a:endParaRPr lang="en-US" sz="2800" dirty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1A56DB"/>
                </a:solidFill>
                <a:latin typeface="Calibri"/>
              </a:defRPr>
            </a:pPr>
            <a:r>
              <a:t>46 / 46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495425" y="3550920"/>
            <a:ext cx="2267585" cy="22733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sz="1800" b="1" i="0">
                <a:solidFill>
                  <a:schemeClr val="tx1"/>
                </a:solidFill>
                <a:latin typeface="Arial Rounded MT Bold" panose="020F0704030504030204"/>
              </a:rPr>
              <a:t>Project Pages</a:t>
            </a:r>
            <a:endParaRPr sz="1800" b="1" i="0">
              <a:solidFill>
                <a:schemeClr val="tx1"/>
              </a:solidFill>
              <a:latin typeface="Arial Rounded MT Bold" panose="020F0704030504030204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93700" y="3933190"/>
            <a:ext cx="4470400" cy="8305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00B0F0"/>
                </a:solidFill>
                <a:latin typeface="Arial Rounded MT Bold" panose="020F0704030504030204"/>
              </a:rPr>
              <a:t>aether.aiphys.cn</a:t>
            </a:r>
            <a:endParaRPr sz="1800" b="1">
              <a:solidFill>
                <a:srgbClr val="00B0F0"/>
              </a:solidFill>
              <a:latin typeface="Arial Rounded MT Bold" panose="020F0704030504030204"/>
            </a:endParaRPr>
          </a:p>
          <a:p>
            <a:pPr algn="ctr">
              <a:spcAft>
                <a:spcPts val="0"/>
              </a:spcAft>
            </a:pPr>
            <a:r>
              <a:rPr sz="1800" b="1">
                <a:solidFill>
                  <a:srgbClr val="00B0F0"/>
                </a:solidFill>
                <a:latin typeface="Arial Rounded MT Bold" panose="020F0704030504030204"/>
              </a:rPr>
              <a:t>skill.aiphys.cn</a:t>
            </a:r>
            <a:endParaRPr sz="1800" b="1">
              <a:solidFill>
                <a:srgbClr val="00B0F0"/>
              </a:solidFill>
              <a:latin typeface="Arial Rounded MT Bold" panose="020F0704030504030204"/>
            </a:endParaRPr>
          </a:p>
          <a:p>
            <a:pPr algn="ctr">
              <a:spcAft>
                <a:spcPts val="0"/>
              </a:spcAft>
            </a:pPr>
            <a:r>
              <a:rPr lang="en-US" altLang="zh-CN" sz="1800" b="1">
                <a:solidFill>
                  <a:srgbClr val="00B0F0"/>
                </a:solidFill>
                <a:latin typeface="Arial Rounded MT Bold" panose="020F0704030504030204"/>
              </a:rPr>
              <a:t>github.com/Science-Discovery/Aether</a:t>
            </a:r>
            <a:endParaRPr lang="en-US" altLang="zh-CN" sz="1800" b="1">
              <a:solidFill>
                <a:srgbClr val="00B0F0"/>
              </a:solidFill>
              <a:latin typeface="Arial Rounded MT Bold" panose="020F0704030504030204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485005" y="3550920"/>
            <a:ext cx="3614420" cy="2768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sz="1800" b="1" i="0">
                <a:solidFill>
                  <a:schemeClr val="tx1"/>
                </a:solidFill>
                <a:latin typeface="Arial Rounded MT Bold" panose="020F0704030504030204"/>
              </a:rPr>
              <a:t>Contact</a:t>
            </a:r>
            <a:endParaRPr sz="1800" b="1" i="0">
              <a:solidFill>
                <a:schemeClr val="tx1"/>
              </a:solidFill>
              <a:latin typeface="Arial Rounded MT Bold" panose="020F0704030504030204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563110" y="3933190"/>
            <a:ext cx="3388360" cy="5537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0070C0"/>
                </a:solidFill>
                <a:latin typeface="Arial Rounded MT Bold" panose="020F0704030504030204"/>
              </a:rPr>
              <a:t>lix-PHY@pku.edu.cn</a:t>
            </a:r>
            <a:endParaRPr sz="1800" b="1">
              <a:solidFill>
                <a:srgbClr val="0070C0"/>
              </a:solidFill>
              <a:latin typeface="Arial Rounded MT Bold" panose="020F0704030504030204"/>
            </a:endParaRPr>
          </a:p>
          <a:p>
            <a:pPr algn="ctr">
              <a:spcAft>
                <a:spcPts val="0"/>
              </a:spcAft>
            </a:pPr>
            <a:r>
              <a:rPr sz="1800" b="1">
                <a:solidFill>
                  <a:srgbClr val="0070C0"/>
                </a:solidFill>
                <a:latin typeface="Arial Rounded MT Bold" panose="020F0704030504030204"/>
              </a:rPr>
              <a:t>aethersci@163.com</a:t>
            </a:r>
            <a:endParaRPr sz="1800" b="1">
              <a:solidFill>
                <a:srgbClr val="0070C0"/>
              </a:solidFill>
              <a:latin typeface="Arial Rounded MT Bold" panose="020F07040305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agent = LLM + 工具 + 循环执行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5 / 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1520" y="3592885"/>
            <a:ext cx="7680960" cy="60000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868680" y="3747152"/>
            <a:ext cx="7406640" cy="2914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00" b="1">
                <a:solidFill>
                  <a:srgbClr val="4B5563"/>
                </a:solidFill>
                <a:latin typeface="PingFang SC" panose="020B0400000000000000" charset="-122"/>
              </a:rPr>
              <a:t>类比：雇了一个博士</a:t>
            </a:r>
            <a:r>
              <a:rPr lang="zh-CN" sz="1300" b="1">
                <a:solidFill>
                  <a:srgbClr val="4B5563"/>
                </a:solidFill>
                <a:latin typeface="PingFang SC" panose="020B0400000000000000" charset="-122"/>
              </a:rPr>
              <a:t>生</a:t>
            </a:r>
            <a:r>
              <a:rPr sz="1300" b="1">
                <a:solidFill>
                  <a:srgbClr val="4B5563"/>
                </a:solidFill>
                <a:latin typeface="PingFang SC" panose="020B0400000000000000" charset="-122"/>
              </a:rPr>
              <a:t>——你给他研究目标，他自己找来工具、做实验、写报告交给你审</a:t>
            </a:r>
            <a:endParaRPr sz="1300" b="1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" y="4446555"/>
            <a:ext cx="7680960" cy="40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00" b="0">
                <a:solidFill>
                  <a:srgbClr val="4B5563"/>
                </a:solidFill>
                <a:latin typeface="PingFang SC" panose="020B0400000000000000" charset="-122"/>
              </a:rPr>
              <a:t>agent的核心突破：从"被动回答"到"主动执行"——AI不再只是助手，而是能独立完成任务的数字同事</a:t>
            </a:r>
            <a:endParaRPr sz="1400" b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196080" y="781050"/>
            <a:ext cx="952500" cy="952500"/>
            <a:chOff x="6453" y="1234"/>
            <a:chExt cx="1500" cy="1500"/>
          </a:xfrm>
        </p:grpSpPr>
        <p:sp>
          <p:nvSpPr>
            <p:cNvPr id="8" name="Ellipse 8"/>
            <p:cNvSpPr/>
            <p:nvPr/>
          </p:nvSpPr>
          <p:spPr>
            <a:xfrm>
              <a:off x="6453" y="1234"/>
              <a:ext cx="1500" cy="15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sp>
        <p:sp>
          <p:nvSpPr>
            <p:cNvPr id="26" name="TextBox 9"/>
            <p:cNvSpPr txBox="1"/>
            <p:nvPr/>
          </p:nvSpPr>
          <p:spPr>
            <a:xfrm>
              <a:off x="6621" y="1710"/>
              <a:ext cx="1164" cy="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3B82F6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Thought</a:t>
              </a:r>
              <a:endParaRPr lang="zh-CN" sz="1200" b="1" dirty="0">
                <a:solidFill>
                  <a:srgbClr val="3B82F6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7023" y="2111"/>
              <a:ext cx="360" cy="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思考</a:t>
              </a:r>
              <a:endParaRPr 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72405" y="2221865"/>
            <a:ext cx="952500" cy="952500"/>
            <a:chOff x="9534" y="3559"/>
            <a:chExt cx="1500" cy="1500"/>
          </a:xfrm>
        </p:grpSpPr>
        <p:sp>
          <p:nvSpPr>
            <p:cNvPr id="28" name="Ellipse 11"/>
            <p:cNvSpPr/>
            <p:nvPr/>
          </p:nvSpPr>
          <p:spPr>
            <a:xfrm>
              <a:off x="9534" y="3559"/>
              <a:ext cx="1500" cy="15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sp>
        <p:sp>
          <p:nvSpPr>
            <p:cNvPr id="29" name="TextBox 12"/>
            <p:cNvSpPr txBox="1"/>
            <p:nvPr/>
          </p:nvSpPr>
          <p:spPr>
            <a:xfrm>
              <a:off x="9818" y="4051"/>
              <a:ext cx="932" cy="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0000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Action</a:t>
              </a:r>
              <a:endParaRPr lang="zh-CN" sz="1200" b="1" dirty="0">
                <a:solidFill>
                  <a:srgbClr val="FF0000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10059" y="4516"/>
              <a:ext cx="450" cy="2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行动</a:t>
              </a:r>
              <a:endParaRPr 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978150" y="2230120"/>
            <a:ext cx="1134745" cy="952500"/>
            <a:chOff x="4210" y="4834"/>
            <a:chExt cx="1787" cy="1500"/>
          </a:xfrm>
        </p:grpSpPr>
        <p:sp>
          <p:nvSpPr>
            <p:cNvPr id="31" name="Ellipse 14"/>
            <p:cNvSpPr/>
            <p:nvPr/>
          </p:nvSpPr>
          <p:spPr>
            <a:xfrm>
              <a:off x="4353" y="4834"/>
              <a:ext cx="1500" cy="15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sp>
        <p:sp>
          <p:nvSpPr>
            <p:cNvPr id="32" name="TextBox 15"/>
            <p:cNvSpPr txBox="1"/>
            <p:nvPr/>
          </p:nvSpPr>
          <p:spPr>
            <a:xfrm>
              <a:off x="4210" y="5390"/>
              <a:ext cx="1787" cy="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A855F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Observation</a:t>
              </a:r>
              <a:endParaRPr lang="zh-CN" sz="1200" b="1" dirty="0">
                <a:solidFill>
                  <a:srgbClr val="A855F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4878" y="5791"/>
              <a:ext cx="450" cy="2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94A3B8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观察</a:t>
              </a:r>
              <a:endParaRPr lang="zh-CN" sz="900" dirty="0">
                <a:solidFill>
                  <a:srgbClr val="94A3B8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cxnSp>
        <p:nvCxnSpPr>
          <p:cNvPr id="45" name="直接箭头连接符 44"/>
          <p:cNvCxnSpPr/>
          <p:nvPr/>
        </p:nvCxnSpPr>
        <p:spPr>
          <a:xfrm>
            <a:off x="5118100" y="1733550"/>
            <a:ext cx="336550" cy="488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4293235" y="2709545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3931285" y="1733550"/>
            <a:ext cx="345440" cy="488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320800" y="953135"/>
            <a:ext cx="18789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b="1" dirty="0">
                <a:solidFill>
                  <a:srgbClr val="1A56DB"/>
                </a:solidFill>
                <a:latin typeface="Arial" panose="020B0604020202090204"/>
                <a:ea typeface="微软雅黑"/>
                <a:cs typeface="Arial" panose="020B0604020202090204"/>
                <a:sym typeface="+mn-ea"/>
              </a:rPr>
              <a:t>ReAct</a:t>
            </a:r>
            <a:r>
              <a:rPr lang="en-US" altLang="zh-CN" b="1" dirty="0">
                <a:solidFill>
                  <a:srgbClr val="1A56DB"/>
                </a:solidFill>
                <a:latin typeface="Arial" panose="020B0604020202090204"/>
                <a:ea typeface="微软雅黑"/>
                <a:cs typeface="Arial" panose="020B0604020202090204"/>
                <a:sym typeface="+mn-ea"/>
              </a:rPr>
              <a:t> </a:t>
            </a:r>
            <a:r>
              <a:rPr lang="zh-CN" altLang="en-US" b="1" dirty="0">
                <a:solidFill>
                  <a:srgbClr val="1A56DB"/>
                </a:solidFill>
                <a:latin typeface="Arial" panose="020B0604020202090204"/>
                <a:ea typeface="微软雅黑"/>
                <a:cs typeface="Arial" panose="020B0604020202090204"/>
                <a:sym typeface="+mn-ea"/>
              </a:rPr>
              <a:t>结构</a:t>
            </a:r>
            <a:r>
              <a:rPr lang="en-US" altLang="zh-CN" b="1" dirty="0">
                <a:solidFill>
                  <a:srgbClr val="1A56DB"/>
                </a:solidFill>
                <a:latin typeface="Arial" panose="020B0604020202090204"/>
                <a:ea typeface="微软雅黑"/>
                <a:cs typeface="Arial" panose="020B0604020202090204"/>
                <a:sym typeface="+mn-ea"/>
              </a:rPr>
              <a:t>：</a:t>
            </a:r>
            <a:endParaRPr lang="en-US" altLang="zh-CN" b="1" dirty="0">
              <a:solidFill>
                <a:srgbClr val="1A56DB"/>
              </a:solidFill>
              <a:latin typeface="Arial" panose="020B0604020202090204"/>
              <a:ea typeface="微软雅黑"/>
              <a:cs typeface="Arial" panose="020B0604020202090204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6 / 46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900" b="0">
                <a:solidFill>
                  <a:srgbClr val="9CA3AF"/>
                </a:solidFill>
                <a:latin typeface="Calibri"/>
              </a:rPr>
              <a:t>6 / 46</a:t>
            </a:r>
            <a:endParaRPr sz="900" b="0">
              <a:solidFill>
                <a:srgbClr val="9CA3AF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900" b="0">
                <a:solidFill>
                  <a:srgbClr val="9CA3AF"/>
                </a:solidFill>
                <a:latin typeface="Calibri"/>
              </a:rPr>
              <a:t>6 / 46</a:t>
            </a:r>
            <a:endParaRPr sz="900" b="0">
              <a:solidFill>
                <a:srgbClr val="9CA3AF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900" b="0">
                <a:solidFill>
                  <a:srgbClr val="9CA3AF"/>
                </a:solidFill>
                <a:latin typeface="Calibri"/>
              </a:rPr>
              <a:t>6 / 46</a:t>
            </a:r>
            <a:endParaRPr sz="900" b="0">
              <a:solidFill>
                <a:srgbClr val="9CA3AF"/>
              </a:solidFill>
              <a:latin typeface="Calibri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sz="2400" b="1">
                <a:solidFill>
                  <a:srgbClr val="1E293B"/>
                </a:solidFill>
                <a:latin typeface="PingFang SC" panose="020B0400000000000000" charset="-122"/>
              </a:rPr>
              <a:t>四个技术要素时间线——为什么是现在</a:t>
            </a:r>
            <a:endParaRPr sz="24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6" name="Rectangle 50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51"/>
          <p:cNvSpPr/>
          <p:nvPr/>
        </p:nvSpPr>
        <p:spPr>
          <a:xfrm>
            <a:off x="1022000" y="1284815"/>
            <a:ext cx="1700000" cy="500000"/>
          </a:xfrm>
          <a:prstGeom prst="roundRect">
            <a:avLst>
              <a:gd name="adj" fmla="val 12000"/>
            </a:avLst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200" b="1">
                <a:solidFill>
                  <a:srgbClr val="FFFFFF"/>
                </a:solidFill>
                <a:latin typeface="Calibri"/>
              </a:rPr>
              <a:t>2020</a:t>
            </a:r>
            <a:endParaRPr sz="22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ounded Rectangle 53"/>
          <p:cNvSpPr/>
          <p:nvPr/>
        </p:nvSpPr>
        <p:spPr>
          <a:xfrm>
            <a:off x="1021715" y="1844675"/>
            <a:ext cx="1699895" cy="1322070"/>
          </a:xfrm>
          <a:prstGeom prst="roundRect">
            <a:avLst>
              <a:gd name="adj" fmla="val 8000"/>
            </a:avLst>
          </a:prstGeom>
          <a:solidFill>
            <a:srgbClr val="E8F0FE"/>
          </a:solidFill>
          <a:ln w="19050">
            <a:solidFill>
              <a:srgbClr val="1A56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40"/>
              </a:lnSpc>
              <a:spcBef>
                <a:spcPts val="600"/>
              </a:spcBef>
              <a:spcAft>
                <a:spcPts val="400"/>
              </a:spcAft>
            </a:pPr>
            <a:r>
              <a:rPr sz="1800" b="1">
                <a:solidFill>
                  <a:srgbClr val="1E293B"/>
                </a:solidFill>
                <a:latin typeface="PingFang SC" panose="020B0400000000000000" charset="-122"/>
              </a:rPr>
              <a:t>上下文窗口</a:t>
            </a:r>
            <a:endParaRPr sz="1800" b="1">
              <a:solidFill>
                <a:srgbClr val="1E293B"/>
              </a:solidFill>
              <a:latin typeface="PingFang SC" panose="020B0400000000000000" charset="-122"/>
            </a:endParaRPr>
          </a:p>
          <a:p>
            <a:pPr algn="ctr">
              <a:lnSpc>
                <a:spcPts val="1800"/>
              </a:lnSpc>
              <a:spcBef>
                <a:spcPts val="800"/>
              </a:spcBef>
              <a:spcAft>
                <a:spcPts val="200"/>
              </a:spcAft>
            </a:pPr>
            <a:r>
              <a:rPr sz="1200" b="0">
                <a:solidFill>
                  <a:srgbClr val="6B7280"/>
                </a:solidFill>
                <a:latin typeface="PingFang SC" panose="020B0400000000000000" charset="-122"/>
              </a:rPr>
              <a:t>没有长上下文看不了完整项目</a:t>
            </a:r>
            <a:endParaRPr sz="1200" b="0">
              <a:solidFill>
                <a:srgbClr val="6B7280"/>
              </a:solidFill>
              <a:latin typeface="PingFang SC" panose="020B0400000000000000" charset="-122"/>
            </a:endParaRPr>
          </a:p>
        </p:txBody>
      </p:sp>
      <p:sp>
        <p:nvSpPr>
          <p:cNvPr id="66" name="Rounded Rectangle 54"/>
          <p:cNvSpPr/>
          <p:nvPr/>
        </p:nvSpPr>
        <p:spPr>
          <a:xfrm>
            <a:off x="2822000" y="1284815"/>
            <a:ext cx="1700000" cy="500000"/>
          </a:xfrm>
          <a:prstGeom prst="roundRect">
            <a:avLst>
              <a:gd name="adj" fmla="val 12000"/>
            </a:avLst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200" b="1">
                <a:solidFill>
                  <a:srgbClr val="FFFFFF"/>
                </a:solidFill>
                <a:latin typeface="Calibri"/>
              </a:rPr>
              <a:t>2023</a:t>
            </a:r>
            <a:endParaRPr sz="22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Rounded Rectangle 56"/>
          <p:cNvSpPr/>
          <p:nvPr/>
        </p:nvSpPr>
        <p:spPr>
          <a:xfrm>
            <a:off x="2821940" y="1844675"/>
            <a:ext cx="1699895" cy="1310005"/>
          </a:xfrm>
          <a:prstGeom prst="roundRect">
            <a:avLst>
              <a:gd name="adj" fmla="val 8000"/>
            </a:avLst>
          </a:prstGeom>
          <a:solidFill>
            <a:srgbClr val="E0F2FE"/>
          </a:solidFill>
          <a:ln w="19050">
            <a:solidFill>
              <a:srgbClr val="089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40"/>
              </a:lnSpc>
              <a:spcBef>
                <a:spcPts val="600"/>
              </a:spcBef>
              <a:spcAft>
                <a:spcPts val="400"/>
              </a:spcAft>
            </a:pPr>
            <a:r>
              <a:rPr sz="1800" b="1">
                <a:solidFill>
                  <a:srgbClr val="1E293B"/>
                </a:solidFill>
                <a:latin typeface="PingFang SC" panose="020B0400000000000000" charset="-122"/>
              </a:rPr>
              <a:t>推理能力</a:t>
            </a:r>
            <a:endParaRPr sz="1800" b="1">
              <a:solidFill>
                <a:srgbClr val="1E293B"/>
              </a:solidFill>
              <a:latin typeface="PingFang SC" panose="020B0400000000000000" charset="-122"/>
            </a:endParaRPr>
          </a:p>
          <a:p>
            <a:pPr algn="ctr">
              <a:lnSpc>
                <a:spcPts val="1800"/>
              </a:lnSpc>
              <a:spcBef>
                <a:spcPts val="800"/>
              </a:spcBef>
              <a:spcAft>
                <a:spcPts val="200"/>
              </a:spcAft>
            </a:pPr>
            <a:r>
              <a:rPr sz="1200" b="0">
                <a:solidFill>
                  <a:srgbClr val="6B7280"/>
                </a:solidFill>
                <a:latin typeface="PingFang SC" panose="020B0400000000000000" charset="-122"/>
              </a:rPr>
              <a:t>没有推理不会规划</a:t>
            </a:r>
            <a:endParaRPr sz="1200" b="0">
              <a:solidFill>
                <a:srgbClr val="6B7280"/>
              </a:solidFill>
              <a:latin typeface="PingFang SC" panose="020B0400000000000000" charset="-122"/>
            </a:endParaRPr>
          </a:p>
        </p:txBody>
      </p:sp>
      <p:sp>
        <p:nvSpPr>
          <p:cNvPr id="68" name="Rounded Rectangle 57"/>
          <p:cNvSpPr/>
          <p:nvPr/>
        </p:nvSpPr>
        <p:spPr>
          <a:xfrm>
            <a:off x="4622000" y="1284815"/>
            <a:ext cx="1700000" cy="500000"/>
          </a:xfrm>
          <a:prstGeom prst="roundRect">
            <a:avLst>
              <a:gd name="adj" fmla="val 12000"/>
            </a:avLst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200" b="1">
                <a:solidFill>
                  <a:srgbClr val="FFFFFF"/>
                </a:solidFill>
                <a:latin typeface="Calibri"/>
              </a:rPr>
              <a:t>2024</a:t>
            </a:r>
            <a:endParaRPr sz="22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Rounded Rectangle 59"/>
          <p:cNvSpPr/>
          <p:nvPr/>
        </p:nvSpPr>
        <p:spPr>
          <a:xfrm>
            <a:off x="4622165" y="1844675"/>
            <a:ext cx="1699895" cy="1310005"/>
          </a:xfrm>
          <a:prstGeom prst="roundRect">
            <a:avLst>
              <a:gd name="adj" fmla="val 8000"/>
            </a:avLst>
          </a:prstGeom>
          <a:solidFill>
            <a:srgbClr val="FEF3C7"/>
          </a:solidFill>
          <a:ln w="19050">
            <a:solidFill>
              <a:srgbClr val="D977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40"/>
              </a:lnSpc>
              <a:spcBef>
                <a:spcPts val="600"/>
              </a:spcBef>
              <a:spcAft>
                <a:spcPts val="400"/>
              </a:spcAft>
            </a:pPr>
            <a:r>
              <a:rPr sz="1800" b="1">
                <a:solidFill>
                  <a:srgbClr val="1E293B"/>
                </a:solidFill>
                <a:latin typeface="PingFang SC" panose="020B0400000000000000" charset="-122"/>
              </a:rPr>
              <a:t>工具调用</a:t>
            </a:r>
            <a:endParaRPr sz="1800" b="1">
              <a:solidFill>
                <a:srgbClr val="1E293B"/>
              </a:solidFill>
              <a:latin typeface="PingFang SC" panose="020B0400000000000000" charset="-122"/>
            </a:endParaRPr>
          </a:p>
          <a:p>
            <a:pPr algn="ctr">
              <a:lnSpc>
                <a:spcPts val="1800"/>
              </a:lnSpc>
              <a:spcBef>
                <a:spcPts val="800"/>
              </a:spcBef>
              <a:spcAft>
                <a:spcPts val="200"/>
              </a:spcAft>
            </a:pPr>
            <a:r>
              <a:rPr sz="1200" b="0">
                <a:solidFill>
                  <a:srgbClr val="6B7280"/>
                </a:solidFill>
                <a:latin typeface="PingFang SC" panose="020B0400000000000000" charset="-122"/>
              </a:rPr>
              <a:t>没有工具不能动手</a:t>
            </a:r>
            <a:endParaRPr sz="1200" b="0">
              <a:solidFill>
                <a:srgbClr val="6B7280"/>
              </a:solidFill>
              <a:latin typeface="PingFang SC" panose="020B0400000000000000" charset="-122"/>
            </a:endParaRPr>
          </a:p>
        </p:txBody>
      </p:sp>
      <p:sp>
        <p:nvSpPr>
          <p:cNvPr id="70" name="Rounded Rectangle 60"/>
          <p:cNvSpPr/>
          <p:nvPr/>
        </p:nvSpPr>
        <p:spPr>
          <a:xfrm>
            <a:off x="6422000" y="1284815"/>
            <a:ext cx="1700000" cy="500000"/>
          </a:xfrm>
          <a:prstGeom prst="roundRect">
            <a:avLst>
              <a:gd name="adj" fmla="val 12000"/>
            </a:avLst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200" b="1">
                <a:solidFill>
                  <a:srgbClr val="FFFFFF"/>
                </a:solidFill>
                <a:latin typeface="Calibri"/>
              </a:rPr>
              <a:t>2025</a:t>
            </a:r>
            <a:endParaRPr sz="22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Rounded Rectangle 62"/>
          <p:cNvSpPr/>
          <p:nvPr/>
        </p:nvSpPr>
        <p:spPr>
          <a:xfrm>
            <a:off x="6421755" y="1844675"/>
            <a:ext cx="1699895" cy="1310640"/>
          </a:xfrm>
          <a:prstGeom prst="roundRect">
            <a:avLst>
              <a:gd name="adj" fmla="val 8000"/>
            </a:avLst>
          </a:prstGeom>
          <a:solidFill>
            <a:srgbClr val="ECFDF5"/>
          </a:solidFill>
          <a:ln w="19050">
            <a:solidFill>
              <a:srgbClr val="0596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40"/>
              </a:lnSpc>
              <a:spcBef>
                <a:spcPts val="600"/>
              </a:spcBef>
              <a:spcAft>
                <a:spcPts val="400"/>
              </a:spcAft>
            </a:pPr>
            <a:r>
              <a:rPr sz="1800" b="1">
                <a:solidFill>
                  <a:srgbClr val="1E293B"/>
                </a:solidFill>
                <a:latin typeface="PingFang SC" panose="020B0400000000000000" charset="-122"/>
              </a:rPr>
              <a:t>安全边界</a:t>
            </a:r>
            <a:endParaRPr sz="1800" b="1">
              <a:solidFill>
                <a:srgbClr val="1E293B"/>
              </a:solidFill>
              <a:latin typeface="PingFang SC" panose="020B0400000000000000" charset="-122"/>
            </a:endParaRPr>
          </a:p>
          <a:p>
            <a:pPr algn="ctr">
              <a:lnSpc>
                <a:spcPts val="1800"/>
              </a:lnSpc>
              <a:spcBef>
                <a:spcPts val="800"/>
              </a:spcBef>
              <a:spcAft>
                <a:spcPts val="200"/>
              </a:spcAft>
            </a:pPr>
            <a:r>
              <a:rPr sz="1200" b="0">
                <a:solidFill>
                  <a:srgbClr val="6B7280"/>
                </a:solidFill>
                <a:latin typeface="PingFang SC" panose="020B0400000000000000" charset="-122"/>
              </a:rPr>
              <a:t>没有安全边界可能搞乱系统</a:t>
            </a:r>
            <a:endParaRPr sz="1200" b="0">
              <a:solidFill>
                <a:srgbClr val="6B7280"/>
              </a:solidFill>
              <a:latin typeface="PingFang SC" panose="020B0400000000000000" charset="-122"/>
            </a:endParaRPr>
          </a:p>
        </p:txBody>
      </p:sp>
      <p:sp>
        <p:nvSpPr>
          <p:cNvPr id="72" name="Rounded Rectangle 5"/>
          <p:cNvSpPr/>
          <p:nvPr/>
        </p:nvSpPr>
        <p:spPr>
          <a:xfrm>
            <a:off x="2057400" y="3952240"/>
            <a:ext cx="5029200" cy="822960"/>
          </a:xfrm>
          <a:prstGeom prst="roundRect">
            <a:avLst>
              <a:gd name="adj" fmla="val 5000"/>
            </a:avLst>
          </a:prstGeom>
          <a:solidFill>
            <a:srgbClr val="FFF7ED"/>
          </a:solidFill>
          <a:ln w="12700">
            <a:solidFill>
              <a:srgbClr val="EA58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6"/>
          <p:cNvSpPr txBox="1"/>
          <p:nvPr/>
        </p:nvSpPr>
        <p:spPr>
          <a:xfrm>
            <a:off x="3300730" y="4185285"/>
            <a:ext cx="2542540" cy="3568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300" b="1">
                <a:solidFill>
                  <a:srgbClr val="EA580C"/>
                </a:solidFill>
                <a:latin typeface="PingFang SC" panose="020B0400000000000000" charset="-122"/>
              </a:defRPr>
            </a:pPr>
            <a:r>
              <a:rPr lang="zh-CN" sz="1800"/>
              <a:t>四个技术要素缺一不可</a:t>
            </a:r>
            <a:endParaRPr lang="zh-CN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57798"/>
            <a:ext cx="7680960" cy="5530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上下文窗口——从"摘要"到"</a:t>
            </a:r>
            <a:r>
              <a:rPr lang="zh-CN" alt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整个流程</a:t>
            </a: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"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3220466"/>
            <a:ext cx="76809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典型HEP论文约10K-20K tokens，200K窗口可同时容纳论文+代码+数据+任务指令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" y="381482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860545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类比：从"只看了摘要就下结论"到"完整读了论文、代码和附录再做判断"——agent的视野彻底改变了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7 / 46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4520" y="1161000"/>
            <a:ext cx="7680960" cy="1730000"/>
          </a:xfrm>
          <a:prstGeom prst="roundRect">
            <a:avLst>
              <a:gd name="adj" fmla="val 3000"/>
            </a:avLst>
          </a:prstGeom>
          <a:solidFill>
            <a:srgbClr val="FFFFFF"/>
          </a:solidFill>
          <a:ln w="12700"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04520" y="1241000"/>
            <a:ext cx="1600000" cy="28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1300" b="1">
                <a:solidFill>
                  <a:srgbClr val="1E293B"/>
                </a:solidFill>
                <a:latin typeface="PingFang SC" panose="020B0400000000000000" charset="-122"/>
              </a:rPr>
              <a:t>GPT-2 (2019)</a:t>
            </a:r>
            <a:endParaRPr sz="13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2297430" y="1271270"/>
            <a:ext cx="76200" cy="219710"/>
          </a:xfrm>
          <a:prstGeom prst="roundRect">
            <a:avLst>
              <a:gd name="adj" fmla="val 30000"/>
            </a:avLst>
          </a:prstGeom>
          <a:solidFill>
            <a:srgbClr val="93C5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554520" y="1241000"/>
            <a:ext cx="800000" cy="28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1E293B"/>
                </a:solidFill>
                <a:latin typeface="PingFang SC" panose="020B0400000000000000" charset="-122"/>
              </a:rPr>
              <a:t>1K tokens</a:t>
            </a:r>
            <a:endParaRPr sz="12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520" y="1671000"/>
            <a:ext cx="1600000" cy="28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1300" b="1">
                <a:solidFill>
                  <a:srgbClr val="1E293B"/>
                </a:solidFill>
                <a:latin typeface="PingFang SC" panose="020B0400000000000000" charset="-122"/>
              </a:rPr>
              <a:t>GPT-4 (2023)</a:t>
            </a:r>
            <a:endParaRPr sz="13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04415" y="1701165"/>
            <a:ext cx="944245" cy="219710"/>
          </a:xfrm>
          <a:prstGeom prst="roundRect">
            <a:avLst>
              <a:gd name="adj" fmla="val 30000"/>
            </a:avLst>
          </a:prstGeom>
          <a:solidFill>
            <a:srgbClr val="60A5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115909" y="1671000"/>
            <a:ext cx="800000" cy="28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1E293B"/>
                </a:solidFill>
                <a:latin typeface="PingFang SC" panose="020B0400000000000000" charset="-122"/>
              </a:rPr>
              <a:t>32K tokens</a:t>
            </a:r>
            <a:endParaRPr sz="12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520" y="2101000"/>
            <a:ext cx="1600000" cy="28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1300" b="1">
                <a:solidFill>
                  <a:srgbClr val="1E293B"/>
                </a:solidFill>
                <a:latin typeface="PingFang SC" panose="020B0400000000000000" charset="-122"/>
              </a:rPr>
              <a:t>Claude (2024)</a:t>
            </a:r>
            <a:endParaRPr sz="13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04415" y="2131060"/>
            <a:ext cx="4043680" cy="219710"/>
          </a:xfrm>
          <a:prstGeom prst="roundRect">
            <a:avLst>
              <a:gd name="adj" fmla="val 30000"/>
            </a:avLst>
          </a:prstGeom>
          <a:solidFill>
            <a:srgbClr val="3B82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52769" y="2101000"/>
            <a:ext cx="800000" cy="28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1E293B"/>
                </a:solidFill>
                <a:latin typeface="PingFang SC" panose="020B0400000000000000" charset="-122"/>
              </a:rPr>
              <a:t>200K tokens</a:t>
            </a:r>
            <a:endParaRPr sz="12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520" y="2531000"/>
            <a:ext cx="1600000" cy="28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1300" b="1">
                <a:solidFill>
                  <a:srgbClr val="1E293B"/>
                </a:solidFill>
                <a:latin typeface="PingFang SC" panose="020B0400000000000000" charset="-122"/>
              </a:rPr>
              <a:t>Gemini (2025)</a:t>
            </a:r>
            <a:endParaRPr sz="13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04415" y="2560955"/>
            <a:ext cx="6839585" cy="219710"/>
          </a:xfrm>
          <a:prstGeom prst="roundRect">
            <a:avLst>
              <a:gd name="adj" fmla="val 30000"/>
            </a:avLst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612230" y="2250965"/>
            <a:ext cx="800000" cy="28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1E293B"/>
                </a:solidFill>
                <a:latin typeface="PingFang SC" panose="020B0400000000000000" charset="-122"/>
              </a:rPr>
              <a:t>2M tokens</a:t>
            </a:r>
            <a:endParaRPr sz="12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31520" y="3901440"/>
            <a:ext cx="6609080" cy="731520"/>
          </a:xfrm>
          <a:prstGeom prst="roundRect">
            <a:avLst>
              <a:gd name="adj" fmla="val 5000"/>
            </a:avLst>
          </a:prstGeom>
          <a:solidFill>
            <a:srgbClr val="E8F0FE"/>
          </a:solidFill>
          <a:ln w="1270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4021455"/>
            <a:ext cx="6480175" cy="4914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类比：博士</a:t>
            </a:r>
            <a:r>
              <a:rPr lang="zh-CN" alt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生</a:t>
            </a: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从 "需要PI每一步指导" 到 "能独立设计方案并在执行中发现问题调整"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——自主性的质变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8 / 46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900" b="0">
                <a:solidFill>
                  <a:srgbClr val="9CA3AF"/>
                </a:solidFill>
                <a:latin typeface="Calibri"/>
              </a:rPr>
              <a:t>8 / 46</a:t>
            </a:r>
            <a:endParaRPr sz="900" b="0">
              <a:solidFill>
                <a:srgbClr val="9CA3AF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900" b="0">
                <a:solidFill>
                  <a:srgbClr val="9CA3AF"/>
                </a:solidFill>
                <a:latin typeface="Calibri"/>
              </a:rPr>
              <a:t>8 / 46</a:t>
            </a:r>
            <a:endParaRPr sz="900" b="0">
              <a:solidFill>
                <a:srgbClr val="9CA3AF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1520" y="45720"/>
            <a:ext cx="7680960" cy="5029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sz="2400" b="1">
                <a:solidFill>
                  <a:srgbClr val="1E293B"/>
                </a:solidFill>
                <a:latin typeface="PingFang SC" panose="020B0400000000000000" charset="-122"/>
              </a:rPr>
              <a:t>推理能力——从"prompt技巧"到"模型内置"</a:t>
            </a:r>
            <a:endParaRPr sz="2400" b="1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68680" y="859790"/>
            <a:ext cx="3799840" cy="2339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ts val="2200"/>
              </a:lnSpc>
              <a:spcAft>
                <a:spcPts val="600"/>
              </a:spcAft>
            </a:pPr>
            <a:r>
              <a:rPr sz="1500" b="0">
                <a:solidFill>
                  <a:srgbClr val="4B5563"/>
                </a:solidFill>
                <a:latin typeface="PingFang SC" panose="020B0400000000000000" charset="-122"/>
              </a:rPr>
              <a:t>• text-davinci时代：需要手动写"让我们一步步思考"才能推理</a:t>
            </a:r>
            <a:endParaRPr sz="1500" b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sz="1500" b="0">
                <a:solidFill>
                  <a:srgbClr val="4B5563"/>
                </a:solidFill>
                <a:latin typeface="PingFang SC" panose="020B0400000000000000" charset="-122"/>
              </a:rPr>
              <a:t>• GPT-4时代：推理能力显著提升，但仍需人工引导</a:t>
            </a:r>
            <a:endParaRPr sz="1500" b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ts val="2200"/>
              </a:lnSpc>
              <a:spcBef>
                <a:spcPts val="600"/>
              </a:spcBef>
              <a:spcAft>
                <a:spcPts val="0"/>
              </a:spcAft>
            </a:pPr>
            <a:r>
              <a:rPr sz="1500" b="0">
                <a:solidFill>
                  <a:srgbClr val="4B5563"/>
                </a:solidFill>
                <a:latin typeface="PingFang SC" panose="020B0400000000000000" charset="-122"/>
              </a:rPr>
              <a:t>• o1/o3/DeepSeek-R1时代：推理是模型内置能力</a:t>
            </a:r>
            <a:endParaRPr sz="1500" b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520" y="3381050"/>
            <a:ext cx="7680960" cy="40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ts val="2000"/>
              </a:lnSpc>
            </a:pPr>
            <a:r>
              <a:rPr sz="1400" b="0">
                <a:solidFill>
                  <a:srgbClr val="1A56DB"/>
                </a:solidFill>
                <a:latin typeface="PingFang SC" panose="020B0400000000000000" charset="-122"/>
              </a:rPr>
              <a:t>agent能自己规划多步方案、执行中反思调整——自主开展研究任务的基础</a:t>
            </a:r>
            <a:endParaRPr sz="1400" b="0">
              <a:solidFill>
                <a:srgbClr val="1A56DB"/>
              </a:solidFill>
              <a:latin typeface="PingFang SC" panose="020B0400000000000000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900" b="0">
                <a:solidFill>
                  <a:srgbClr val="9CA3AF"/>
                </a:solidFill>
                <a:latin typeface="Calibri"/>
              </a:rPr>
              <a:t>8 / 46</a:t>
            </a:r>
            <a:endParaRPr sz="900" b="0">
              <a:solidFill>
                <a:srgbClr val="9CA3AF"/>
              </a:solidFill>
              <a:latin typeface="Calibri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4925060" y="1126490"/>
            <a:ext cx="3819525" cy="1806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82880"/>
            <a:ext cx="7680960" cy="502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3000" dirty="0">
                <a:solidFill>
                  <a:srgbClr val="1E293B"/>
                </a:solidFill>
                <a:latin typeface="Cambria Math"/>
              </a:defRPr>
            </a:pPr>
            <a:r>
              <a:rPr lang="en-US" sz="3000" b="1" dirty="0">
                <a:solidFill>
                  <a:srgbClr val="1E293B"/>
                </a:solidFill>
                <a:latin typeface="PingFang SC" panose="020B0400000000000000" charset="-122"/>
              </a:rPr>
              <a:t>工具调用——从"外挂插件"到"原生能力"</a:t>
            </a:r>
            <a:endParaRPr lang="en-US" sz="3000" b="1" dirty="0">
              <a:solidFill>
                <a:srgbClr val="1E293B"/>
              </a:solidFill>
              <a:latin typeface="PingFang SC" panose="020B0400000000000000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685800"/>
            <a:ext cx="3339547" cy="36576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0235" y="939800"/>
            <a:ext cx="451929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•  function calling（2023）：模型学会调用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   外部函数
  •  MCP协议（2024）：工具接口标准化
  •  Skills（2025）：结构化的专业能力包，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  <a:p>
            <a:pPr algn="l">
              <a:lnSpc>
                <a:spcPct val="150000"/>
              </a:lnSpc>
              <a:defRPr sz="1600" dirty="0">
                <a:solidFill>
                  <a:srgbClr val="1A56DB"/>
                </a:solidFill>
                <a:latin typeface="Cambria Math"/>
              </a:defRPr>
            </a:pP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     </a:t>
            </a:r>
            <a:r>
              <a:rPr lang="zh-CN" altLang="en-US" sz="1600" dirty="0">
                <a:solidFill>
                  <a:srgbClr val="4B5563"/>
                </a:solidFill>
                <a:latin typeface="PingFang SC" panose="020B0400000000000000" charset="-122"/>
              </a:rPr>
              <a:t>零</a:t>
            </a:r>
            <a:r>
              <a:rPr lang="en-US" sz="1600" dirty="0">
                <a:solidFill>
                  <a:srgbClr val="4B5563"/>
                </a:solidFill>
                <a:latin typeface="PingFang SC" panose="020B0400000000000000" charset="-122"/>
              </a:rPr>
              <a:t>代码配置</a:t>
            </a:r>
            <a:endParaRPr lang="en-US" sz="16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3234055"/>
            <a:ext cx="4171950" cy="5219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400" dirty="0">
                <a:solidFill>
                  <a:srgbClr val="1A56DB"/>
                </a:solidFill>
                <a:latin typeface="Cambria Math"/>
              </a:defRPr>
            </a:pPr>
            <a:r>
              <a:rPr lang="en-US" sz="1400" dirty="0">
                <a:solidFill>
                  <a:srgbClr val="4B5563"/>
                </a:solidFill>
                <a:latin typeface="PingFang SC" panose="020B0400000000000000" charset="-122"/>
              </a:rPr>
              <a:t>agent可以调用：文件系统、Shell命令、网络搜索、Python解释器、PDF阅读器、文档编辑器……</a:t>
            </a:r>
            <a:endParaRPr lang="en-US" sz="1400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" y="3831336"/>
            <a:ext cx="7680960" cy="731520"/>
          </a:xfrm>
          <a:prstGeom prst="roundRect">
            <a:avLst>
              <a:gd name="adj" fmla="val 5000"/>
            </a:avLst>
          </a:prstGeom>
          <a:solidFill>
            <a:srgbClr val="EFF6FF"/>
          </a:solidFill>
          <a:ln w="12700">
            <a:solidFill>
              <a:srgbClr val="089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3877056"/>
            <a:ext cx="740664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1300" dirty="0">
                <a:solidFill>
                  <a:srgbClr val="1A56DB"/>
                </a:solidFill>
                <a:latin typeface="Cambria Math"/>
              </a:defRPr>
            </a:pPr>
            <a:r>
              <a:rPr lang="en-US" sz="1300" b="1" dirty="0">
                <a:solidFill>
                  <a:srgbClr val="4B5563"/>
                </a:solidFill>
                <a:latin typeface="PingFang SC" panose="020B0400000000000000" charset="-122"/>
              </a:rPr>
              <a:t>类比：博士生不只是"会思考"，也要"会操作实验仪器"——工具调用让agent真正能动手</a:t>
            </a:r>
            <a:endParaRPr lang="en-US" sz="1300" b="1" dirty="0">
              <a:solidFill>
                <a:srgbClr val="4B5563"/>
              </a:solidFill>
              <a:latin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960" y="4846320"/>
            <a:ext cx="11887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 sz="900" b="0">
                <a:solidFill>
                  <a:srgbClr val="9CA3AF"/>
                </a:solidFill>
                <a:latin typeface="Calibri"/>
              </a:defRPr>
            </a:pPr>
            <a:r>
              <a:t>9 / 46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9530" y="1047115"/>
            <a:ext cx="3815715" cy="25914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10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2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3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4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5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6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7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8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ags/tag9.xml><?xml version="1.0" encoding="utf-8"?>
<p:tagLst xmlns:p="http://schemas.openxmlformats.org/presentationml/2006/main">
  <p:tag name="KSO_WM_DIAGRAM_VIRTUALLY_FRAME" val="{&quot;height&quot;:65.59992125984249,&quot;left&quot;:75,&quot;top&quot;:201.6,&quot;width&quot;:813.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8515</Words>
  <Application>WPS 文字</Application>
  <PresentationFormat>On-screen Show (4:3)</PresentationFormat>
  <Paragraphs>525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71" baseType="lpstr">
      <vt:lpstr>Arial</vt:lpstr>
      <vt:lpstr>宋体</vt:lpstr>
      <vt:lpstr>Wingdings</vt:lpstr>
      <vt:lpstr>Arial</vt:lpstr>
      <vt:lpstr>PingFang SC</vt:lpstr>
      <vt:lpstr>Calibri</vt:lpstr>
      <vt:lpstr>Helvetica Neue</vt:lpstr>
      <vt:lpstr>Cambria Math</vt:lpstr>
      <vt:lpstr>Kingsoft Math</vt:lpstr>
      <vt:lpstr>微软雅黑</vt:lpstr>
      <vt:lpstr>汉仪书宋二KW</vt:lpstr>
      <vt:lpstr>宋体</vt:lpstr>
      <vt:lpstr>微软雅黑</vt:lpstr>
      <vt:lpstr>汉仪旗黑</vt:lpstr>
      <vt:lpstr>Arial Unicode MS</vt:lpstr>
      <vt:lpstr>Consolas</vt:lpstr>
      <vt:lpstr>DejaVu Math TeX Gyre</vt:lpstr>
      <vt:lpstr>PingFang SC Semibold</vt:lpstr>
      <vt:lpstr>Arial Rounded MT Bold</vt:lpstr>
      <vt:lpstr>Thonburi</vt:lpstr>
      <vt:lpstr>Arial Rounded MT Bold</vt:lpstr>
      <vt:lpstr>Cambria Math</vt:lpstr>
      <vt:lpstr>Consolas</vt:lpstr>
      <vt:lpstr>微软雅黑</vt:lpstr>
      <vt:lpstr>苹方-简</vt:lpstr>
      <vt:lpstr>Apple Color Emoji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理想的斜面</cp:lastModifiedBy>
  <cp:revision>118</cp:revision>
  <dcterms:created xsi:type="dcterms:W3CDTF">2026-05-22T03:06:38Z</dcterms:created>
  <dcterms:modified xsi:type="dcterms:W3CDTF">2026-05-22T03:06:38Z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B427274BC171157ABD140F6A4CDDB333_42</vt:lpwstr>
  </property>
  <property fmtid="{D5CDD505-2E9C-101B-9397-08002B2CF9AE}" pid="3" name="KSOProductBuildVer">
    <vt:lpwstr>2052-12.1.25869.25869</vt:lpwstr>
  </property>
</Properties>
</file>