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586" r:id="rId3"/>
    <p:sldId id="1212" r:id="rId4"/>
    <p:sldId id="1211" r:id="rId5"/>
    <p:sldId id="1176" r:id="rId6"/>
    <p:sldId id="1209" r:id="rId7"/>
    <p:sldId id="1213" r:id="rId8"/>
    <p:sldId id="1177" r:id="rId9"/>
    <p:sldId id="1205" r:id="rId10"/>
    <p:sldId id="1214" r:id="rId11"/>
    <p:sldId id="461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2271" autoAdjust="0"/>
  </p:normalViewPr>
  <p:slideViewPr>
    <p:cSldViewPr showGuides="1">
      <p:cViewPr>
        <p:scale>
          <a:sx n="50" d="100"/>
          <a:sy n="50" d="100"/>
        </p:scale>
        <p:origin x="2706" y="1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059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6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12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30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04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2026/5/21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87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3.wmf"/><Relationship Id="rId5" Type="http://schemas.openxmlformats.org/officeDocument/2006/relationships/image" Target="../media/image18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9" Type="http://schemas.openxmlformats.org/officeDocument/2006/relationships/image" Target="../media/image48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实时触发算法研究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2026-05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MLP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F6F308-FD59-4D01-89DA-9B2E0AFC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1988840"/>
            <a:ext cx="5402832" cy="39620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C90639-B399-4B91-9FD1-4281493A9DF0}"/>
              </a:ext>
            </a:extLst>
          </p:cNvPr>
          <p:cNvSpPr txBox="1"/>
          <p:nvPr/>
        </p:nvSpPr>
        <p:spPr>
          <a:xfrm>
            <a:off x="5947236" y="1196752"/>
            <a:ext cx="614045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MLP training setup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Input: raw waveform x ∈ R^20001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Architecture: </a:t>
            </a:r>
            <a:r>
              <a:rPr lang="en-US" altLang="zh-CN" dirty="0" err="1"/>
              <a:t>LayerNorm</a:t>
            </a:r>
            <a:r>
              <a:rPr lang="en-US" altLang="zh-CN" dirty="0"/>
              <a:t> → 20001 → 1024 → 256 → 64 → 1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Activation: </a:t>
            </a:r>
            <a:r>
              <a:rPr lang="en-US" altLang="zh-CN" dirty="0" err="1"/>
              <a:t>SiLU</a:t>
            </a:r>
            <a:r>
              <a:rPr lang="en-US" altLang="zh-CN" dirty="0"/>
              <a:t>;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Loss: </a:t>
            </a:r>
            <a:r>
              <a:rPr lang="en-US" altLang="zh-CN" dirty="0" err="1"/>
              <a:t>BCEWithLogitsLoss</a:t>
            </a:r>
            <a:r>
              <a:rPr lang="en-US" altLang="zh-CN" dirty="0"/>
              <a:t>; Optimizer: </a:t>
            </a:r>
            <a:r>
              <a:rPr lang="en-US" altLang="zh-CN" dirty="0" err="1"/>
              <a:t>AdamW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LR = 1×10^-4, weight decay = 1×10^-5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Early stopping: Val FNR@FPR=10^-4, patience=5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Best epoch: 17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7A5639-C95D-42E0-AFF1-7BDE632075BF}"/>
              </a:ext>
            </a:extLst>
          </p:cNvPr>
          <p:cNvSpPr txBox="1"/>
          <p:nvPr/>
        </p:nvSpPr>
        <p:spPr>
          <a:xfrm>
            <a:off x="5947236" y="5220774"/>
            <a:ext cx="6140450" cy="88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缺少物理先验的 </a:t>
            </a:r>
            <a:r>
              <a:rPr lang="en-US" altLang="zh-CN" dirty="0"/>
              <a:t>Raw-MLP </a:t>
            </a:r>
            <a:r>
              <a:rPr lang="zh-CN" altLang="en-US" dirty="0"/>
              <a:t>难以在有限训练样本下学习到与最优滤波等价的低 </a:t>
            </a:r>
            <a:r>
              <a:rPr lang="en-US" altLang="zh-CN" dirty="0"/>
              <a:t>FPR </a:t>
            </a:r>
            <a:r>
              <a:rPr lang="zh-CN" altLang="en-US" dirty="0"/>
              <a:t>判别统计</a:t>
            </a:r>
          </a:p>
        </p:txBody>
      </p:sp>
    </p:spTree>
    <p:extLst>
      <p:ext uri="{BB962C8B-B14F-4D97-AF65-F5344CB8AC3E}">
        <p14:creationId xmlns:p14="http://schemas.microsoft.com/office/powerpoint/2010/main" val="2214458643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BDT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E239A1-1304-4A62-832A-345B0789B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" y="1556792"/>
            <a:ext cx="6619849" cy="46728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4233D3-D7A4-4258-A33A-00EB5183A4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91" y="1340768"/>
            <a:ext cx="5100495" cy="219916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CAA5727-0972-4159-9DE1-3128708CDA2E}"/>
              </a:ext>
            </a:extLst>
          </p:cNvPr>
          <p:cNvSpPr txBox="1"/>
          <p:nvPr/>
        </p:nvSpPr>
        <p:spPr>
          <a:xfrm>
            <a:off x="6787098" y="4636285"/>
            <a:ext cx="5256584" cy="88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可以进一步利用 </a:t>
            </a:r>
            <a:r>
              <a:rPr lang="en-US" altLang="zh-CN" dirty="0"/>
              <a:t>max </a:t>
            </a:r>
            <a:r>
              <a:rPr lang="zh-CN" altLang="en-US" dirty="0"/>
              <a:t>统计量尚未完全利用的判别信息，使固定 </a:t>
            </a:r>
            <a:r>
              <a:rPr lang="en-US" altLang="zh-CN" dirty="0"/>
              <a:t>FPR </a:t>
            </a:r>
            <a:r>
              <a:rPr lang="zh-CN" altLang="en-US" dirty="0"/>
              <a:t>下的 </a:t>
            </a:r>
            <a:r>
              <a:rPr lang="en-US" altLang="zh-CN" dirty="0"/>
              <a:t>FNR </a:t>
            </a:r>
            <a:r>
              <a:rPr lang="zh-CN" altLang="en-US" dirty="0"/>
              <a:t>从 </a:t>
            </a:r>
            <a:r>
              <a:rPr lang="en-US" altLang="zh-CN" dirty="0"/>
              <a:t>0.1232 </a:t>
            </a:r>
            <a:r>
              <a:rPr lang="zh-CN" altLang="en-US" dirty="0"/>
              <a:t>降低至 </a:t>
            </a:r>
            <a:r>
              <a:rPr lang="en-US" altLang="zh-CN" dirty="0"/>
              <a:t>0.1203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45380219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noProof="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其中速度采用对数均匀分布：</a:t>
                </a:r>
                <a:endParaRPr kumimoji="0" lang="en-US" altLang="zh-CN" sz="160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noProof="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几何参数的生成方式：在空间中生成各向同性的入射轨迹，根据该轨迹和线圈之间的几何关系，得到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存在与线圈相交或者在线圈外的无效轨迹，需要进行剔除（为了避免诸如水平入射，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SNR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  <a:sym typeface="Wingdings" panose="05000000000000000000" pitchFamily="2" charset="2"/>
                  </a:rPr>
                  <a:t>0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  <a:sym typeface="Wingdings" panose="05000000000000000000" pitchFamily="2" charset="2"/>
                  </a:rPr>
                  <a:t>的轨迹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）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所有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γ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的集合，定义为参数空间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Γ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4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13257BCE-F5F3-4E1D-8F9E-337FA6383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913" y="4814917"/>
            <a:ext cx="1943069" cy="14573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CCB21C1-F1B6-4F8B-B4F2-9EDD71AAF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19586"/>
              </p:ext>
            </p:extLst>
          </p:nvPr>
        </p:nvGraphicFramePr>
        <p:xfrm>
          <a:off x="5886510" y="1707120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0" imgW="1523880" imgH="342720" progId="Equation.DSMT4">
                  <p:embed/>
                </p:oleObj>
              </mc:Choice>
              <mc:Fallback>
                <p:oleObj name="Equation" r:id="rId10" imgW="1523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86510" y="1707120"/>
                        <a:ext cx="1524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84342852-4448-4A3A-B47B-9691114C4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5538"/>
              </p:ext>
            </p:extLst>
          </p:nvPr>
        </p:nvGraphicFramePr>
        <p:xfrm>
          <a:off x="2857498" y="3208020"/>
          <a:ext cx="3378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2" imgW="3377880" imgH="330120" progId="Equation.DSMT4">
                  <p:embed/>
                </p:oleObj>
              </mc:Choice>
              <mc:Fallback>
                <p:oleObj name="Equation" r:id="rId12" imgW="3377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7498" y="3208020"/>
                        <a:ext cx="3378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5349A1AD-7222-42C5-9C79-2B073C462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21390"/>
              </p:ext>
            </p:extLst>
          </p:nvPr>
        </p:nvGraphicFramePr>
        <p:xfrm>
          <a:off x="6997698" y="3175693"/>
          <a:ext cx="293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4" imgW="2933640" imgH="355320" progId="Equation.DSMT4">
                  <p:embed/>
                </p:oleObj>
              </mc:Choice>
              <mc:Fallback>
                <p:oleObj name="Equation" r:id="rId14" imgW="2933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97698" y="3175693"/>
                        <a:ext cx="2933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BD8649CF-14DA-4F3A-BD73-D50A362EA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3030"/>
              </p:ext>
            </p:extLst>
          </p:nvPr>
        </p:nvGraphicFramePr>
        <p:xfrm>
          <a:off x="5168960" y="4283667"/>
          <a:ext cx="2959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6" imgW="2958840" imgH="330120" progId="Equation.DSMT4">
                  <p:embed/>
                </p:oleObj>
              </mc:Choice>
              <mc:Fallback>
                <p:oleObj name="Equation" r:id="rId16" imgW="2958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68960" y="4283667"/>
                        <a:ext cx="2959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时间窗口选择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055C64-872D-47D4-9D1D-8059289E1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" y="1043543"/>
            <a:ext cx="5561378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D9755D-CB5D-46C7-8203-D433490F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80" y="1029429"/>
            <a:ext cx="5307692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3D5CA99-5E6E-482E-AEC3-3BC129577746}"/>
              </a:ext>
            </a:extLst>
          </p:cNvPr>
          <p:cNvSpPr txBox="1"/>
          <p:nvPr/>
        </p:nvSpPr>
        <p:spPr>
          <a:xfrm>
            <a:off x="7487793" y="6319627"/>
            <a:ext cx="3849803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结论：选择 </a:t>
            </a:r>
            <a:r>
              <a:rPr lang="en-US" altLang="zh-CN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0.2</a:t>
            </a: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 ms 时间窗即可</a:t>
            </a:r>
            <a:endParaRPr lang="en-US" altLang="zh-CN" sz="16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DAA0D5D-9C10-4E1A-9BEC-3179BA39890C}"/>
              </a:ext>
            </a:extLst>
          </p:cNvPr>
          <p:cNvSpPr/>
          <p:nvPr/>
        </p:nvSpPr>
        <p:spPr>
          <a:xfrm>
            <a:off x="1559496" y="1340768"/>
            <a:ext cx="648072" cy="194421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000EA2-FEA3-4D06-9788-E3E2279E9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" y="3549429"/>
            <a:ext cx="5127915" cy="29813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361A60-7460-474F-A30B-D7DBF34AA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82" y="3734722"/>
            <a:ext cx="4392488" cy="25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7229"/>
      </p:ext>
    </p:extLst>
  </p:cSld>
  <p:clrMapOvr>
    <a:masterClrMapping/>
  </p:clrMapOvr>
  <p:transition advTm="6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短窗口信号处理注意点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55BE6B-B2B4-4E56-B644-E67BEC9DD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6" t="3740"/>
          <a:stretch/>
        </p:blipFill>
        <p:spPr>
          <a:xfrm>
            <a:off x="0" y="1114912"/>
            <a:ext cx="4248472" cy="56080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E62C56D-B1F1-45DB-971F-392711025105}"/>
              </a:ext>
            </a:extLst>
          </p:cNvPr>
          <p:cNvSpPr txBox="1"/>
          <p:nvPr/>
        </p:nvSpPr>
        <p:spPr>
          <a:xfrm>
            <a:off x="4243660" y="1114912"/>
            <a:ext cx="4767067" cy="16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出错原因：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ifft</a:t>
            </a:r>
            <a:r>
              <a:rPr lang="en-US" altLang="zh-CN" dirty="0">
                <a:latin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fft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input_signal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 * respond)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DFT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会默认这个小窗周期延拓，系统响应会变成循环卷积，信号尾部可能从窗口另一端绕回</a:t>
            </a:r>
            <a:endParaRPr lang="en-US" altLang="zh-CN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0442C22-F92C-46E2-93FC-C881D77D9B9F}"/>
              </a:ext>
            </a:extLst>
          </p:cNvPr>
          <p:cNvSpPr txBox="1"/>
          <p:nvPr/>
        </p:nvSpPr>
        <p:spPr>
          <a:xfrm>
            <a:off x="9192344" y="1114912"/>
            <a:ext cx="2999656" cy="124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解决办法：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生成长的时间窗结果，再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从中心裁剪得到</a:t>
            </a: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小窗信号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0BC1E5-4D3C-4878-8221-0BB6D57A63B2}"/>
              </a:ext>
            </a:extLst>
          </p:cNvPr>
          <p:cNvSpPr txBox="1"/>
          <p:nvPr/>
        </p:nvSpPr>
        <p:spPr>
          <a:xfrm>
            <a:off x="4243659" y="3051465"/>
            <a:ext cx="4767067" cy="12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出错原因：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h_t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iFFT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(FFT(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sig_T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 / </a:t>
            </a:r>
            <a:r>
              <a:rPr lang="en-US" altLang="zh-CN" sz="18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Pn_T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同样隐含“小窗首尾相接”的周期边界条件</a:t>
            </a:r>
            <a:endParaRPr lang="en-US" altLang="zh-CN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BB49A12-2EA8-42BE-B40B-39F3A4E587D7}"/>
              </a:ext>
            </a:extLst>
          </p:cNvPr>
          <p:cNvSpPr txBox="1"/>
          <p:nvPr/>
        </p:nvSpPr>
        <p:spPr>
          <a:xfrm>
            <a:off x="9192344" y="3051465"/>
            <a:ext cx="2999656" cy="124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B4F8A"/>
                </a:solidFill>
                <a:latin typeface="Microsoft YaHei"/>
                <a:ea typeface="Microsoft YaHei"/>
              </a:rPr>
              <a:t>解决办法：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  <a:p>
            <a:pPr>
              <a:lnSpc>
                <a:spcPct val="150000"/>
              </a:lnSpc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最优模板直接</a:t>
            </a:r>
            <a:r>
              <a:rPr lang="zh-CN" altLang="en-US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在时域生成，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h_T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= C_T^{-1} </a:t>
            </a:r>
            <a:r>
              <a:rPr lang="en-US" altLang="zh-CN" sz="1800" dirty="0" err="1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sig_T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得到</a:t>
            </a:r>
            <a:endParaRPr lang="en-US" altLang="zh-CN" sz="1600" b="1" dirty="0">
              <a:solidFill>
                <a:srgbClr val="0B4F8A"/>
              </a:solidFill>
              <a:latin typeface="Microsoft YaHei"/>
              <a:ea typeface="Microsoft YaHe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6E70EE-3148-4674-AB9C-DF7CA5F08207}"/>
              </a:ext>
            </a:extLst>
          </p:cNvPr>
          <p:cNvSpPr txBox="1"/>
          <p:nvPr/>
        </p:nvSpPr>
        <p:spPr>
          <a:xfrm>
            <a:off x="4307390" y="5212002"/>
            <a:ext cx="7265648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窗口内信号如果发生明显的信号截断，并且发生了频域上的乘除法，则需要注意循环卷积带来的影响</a:t>
            </a:r>
          </a:p>
        </p:txBody>
      </p:sp>
    </p:spTree>
    <p:extLst>
      <p:ext uri="{BB962C8B-B14F-4D97-AF65-F5344CB8AC3E}">
        <p14:creationId xmlns:p14="http://schemas.microsoft.com/office/powerpoint/2010/main" val="2621361508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865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候选集生成：在参数空间</a:t>
            </a:r>
            <a:r>
              <a:rPr lang="en-US" altLang="zh-CN" dirty="0"/>
              <a:t>Γ</a:t>
            </a:r>
            <a:r>
              <a:rPr lang="zh-CN" altLang="en-US" dirty="0"/>
              <a:t>内采样候选参数点构成</a:t>
            </a:r>
            <a:r>
              <a:rPr lang="en-US" altLang="zh-CN" dirty="0" err="1"/>
              <a:t>center_pool</a:t>
            </a:r>
            <a:r>
              <a:rPr lang="zh-CN" altLang="en-US" dirty="0"/>
              <a:t>，再基于</a:t>
            </a:r>
            <a:r>
              <a:rPr lang="en-US" altLang="zh-CN" dirty="0" err="1"/>
              <a:t>center_pool</a:t>
            </a:r>
            <a:r>
              <a:rPr lang="en-US" altLang="zh-CN" dirty="0"/>
              <a:t> </a:t>
            </a:r>
            <a:r>
              <a:rPr lang="zh-CN" altLang="en-US" dirty="0"/>
              <a:t>做</a:t>
            </a:r>
            <a:r>
              <a:rPr lang="en-US" altLang="zh-CN" dirty="0"/>
              <a:t>shift </a:t>
            </a:r>
            <a:r>
              <a:rPr lang="zh-CN" altLang="en-US" dirty="0"/>
              <a:t>得到</a:t>
            </a:r>
            <a:r>
              <a:rPr lang="en-US" altLang="zh-CN" dirty="0" err="1"/>
              <a:t>shift_pool</a:t>
            </a:r>
            <a:r>
              <a:rPr lang="zh-CN" altLang="en-US" dirty="0"/>
              <a:t>，</a:t>
            </a:r>
            <a:r>
              <a:rPr lang="en-US" altLang="zh-CN" dirty="0" err="1"/>
              <a:t>shift_pool</a:t>
            </a:r>
            <a:r>
              <a:rPr lang="en-US" altLang="zh-CN" dirty="0"/>
              <a:t> </a:t>
            </a:r>
            <a:r>
              <a:rPr lang="zh-CN" altLang="en-US" dirty="0"/>
              <a:t>是为了提高对于由于噪声导致峰值不在窗口正中心的信号检出概率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Build </a:t>
            </a:r>
            <a:r>
              <a:rPr lang="zh-CN" altLang="en-US" dirty="0"/>
              <a:t>数据集生成：用于模板库构建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 </a:t>
            </a:r>
            <a:r>
              <a:rPr lang="en-US" altLang="zh-CN" dirty="0" err="1"/>
              <a:t>center_pool</a:t>
            </a:r>
            <a:r>
              <a:rPr lang="en-US" altLang="zh-CN" dirty="0"/>
              <a:t> </a:t>
            </a:r>
            <a:r>
              <a:rPr lang="zh-CN" altLang="en-US" dirty="0"/>
              <a:t>每个叠加</a:t>
            </a:r>
            <a:r>
              <a:rPr lang="en-US" altLang="zh-CN" dirty="0"/>
              <a:t>100</a:t>
            </a:r>
            <a:r>
              <a:rPr lang="zh-CN" altLang="en-US" dirty="0"/>
              <a:t>个噪声 ；负样本：</a:t>
            </a:r>
            <a:r>
              <a:rPr lang="en-US" altLang="zh-CN" dirty="0"/>
              <a:t>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Eval </a:t>
            </a:r>
            <a:r>
              <a:rPr lang="zh-CN" altLang="en-US" dirty="0"/>
              <a:t>数据集生成：用于模板库性能验证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正样本：</a:t>
            </a:r>
            <a:r>
              <a:rPr lang="en-US" altLang="zh-CN" dirty="0"/>
              <a:t> </a:t>
            </a:r>
            <a:r>
              <a:rPr lang="en-US" altLang="zh-CN" dirty="0" err="1"/>
              <a:t>center_sig</a:t>
            </a:r>
            <a:r>
              <a:rPr lang="en-US" altLang="zh-CN" dirty="0"/>
              <a:t> + </a:t>
            </a:r>
            <a:r>
              <a:rPr lang="zh-CN" altLang="en-US" dirty="0"/>
              <a:t>噪声 每个随机生成 ；负样本：</a:t>
            </a:r>
            <a:r>
              <a:rPr lang="en-US" altLang="zh-CN" dirty="0"/>
              <a:t>Noise different seed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b="1" dirty="0">
                <a:solidFill>
                  <a:srgbClr val="FF0000"/>
                </a:solidFill>
              </a:rPr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1556792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@ 0.2ms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窗口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220087-9D50-4123-BC98-BDBDE6894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1508690"/>
            <a:ext cx="7208263" cy="44050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A665F4C-984C-440D-92A5-1E8770834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12" y="1196752"/>
            <a:ext cx="8229152" cy="502892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EF17187-D24C-4892-BEFF-B89C1A221805}"/>
              </a:ext>
            </a:extLst>
          </p:cNvPr>
          <p:cNvSpPr txBox="1"/>
          <p:nvPr/>
        </p:nvSpPr>
        <p:spPr>
          <a:xfrm>
            <a:off x="7392144" y="3063280"/>
            <a:ext cx="448819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当前结果是在候选集数目为</a:t>
            </a:r>
            <a:r>
              <a:rPr lang="en-US" altLang="zh-CN" dirty="0"/>
              <a:t>1E4 </a:t>
            </a:r>
            <a:r>
              <a:rPr lang="zh-CN" altLang="en-US" dirty="0"/>
              <a:t>给出的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Build </a:t>
            </a:r>
            <a:r>
              <a:rPr lang="zh-CN" altLang="en-US" dirty="0"/>
              <a:t>数据集和</a:t>
            </a:r>
            <a:r>
              <a:rPr lang="en-US" altLang="zh-CN" dirty="0"/>
              <a:t>Eval</a:t>
            </a:r>
            <a:r>
              <a:rPr lang="zh-CN" altLang="en-US" dirty="0"/>
              <a:t>数据集在</a:t>
            </a:r>
            <a:r>
              <a:rPr lang="en-US" altLang="zh-CN" dirty="0"/>
              <a:t>N </a:t>
            </a:r>
            <a:r>
              <a:rPr lang="zh-CN" altLang="en-US" dirty="0"/>
              <a:t>较大时已经趋于一致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当前候选集的数目是否足够</a:t>
            </a:r>
          </a:p>
        </p:txBody>
      </p:sp>
    </p:spTree>
    <p:extLst>
      <p:ext uri="{BB962C8B-B14F-4D97-AF65-F5344CB8AC3E}">
        <p14:creationId xmlns:p14="http://schemas.microsoft.com/office/powerpoint/2010/main" val="2027201050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668A5D2-7DFC-4DB2-937A-921F0683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628800"/>
            <a:ext cx="7405150" cy="4525369"/>
          </a:xfr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D4F1C7-39A1-467F-9727-6D2816E3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2DF2-BCA6-42AD-9EC2-91507C44706D}" type="datetime1">
              <a:rPr lang="zh-CN" altLang="en-US" smtClean="0"/>
              <a:t>2026/5/21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6CFE26-6147-4660-9536-E38D68ED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E9808FD-CC75-49BF-B255-42CF877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1E749E-DFAA-46D8-8886-5CFFB66AB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792" y="914537"/>
            <a:ext cx="8229152" cy="50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9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2.831"/>
  <p:tag name="ORIGINALWIDTH" val=" 3137.608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&amp;\textbf{Input: local template responses}\\&#10;&amp;Z_{t,k}=\langle x_t,\, h_k\rangle,&#10;\qquad t=-2,\ldots,2,\qquad k=1,\ldots,6,\\[4pt]&#10;&amp;\textbf{Feature dimension:}\qquad Z\in\mathbb{R}^{5\times 6}=30,\\[4pt]&#10;&amp;\textbf{Baseline statistic:}\qquad S_{\mathrm{shift}}=\max_{t,k} Z_{t,k},\\[4pt]&#10;&amp;\textbf{Model:}\qquad \mathrm{HistGradientBoostingClassifier},\\[4pt]&#10;&amp;\textbf{Training focus:}\qquad \text{hard-tail samples near } \mathrm{FPR}=10^{-4}.&#10;\end{aligned}&#10;\end{equation*}&#10;&#10;\end{document}"/>
  <p:tag name="IGUANATEXSIZE" val="16"/>
  <p:tag name="IGUANATEXCURSOR" val="60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233915</TotalTime>
  <Words>679</Words>
  <Application>Microsoft Office PowerPoint</Application>
  <PresentationFormat>宽屏</PresentationFormat>
  <Paragraphs>76</Paragraphs>
  <Slides>10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等线</vt:lpstr>
      <vt:lpstr>黑体</vt:lpstr>
      <vt:lpstr>华文行楷</vt:lpstr>
      <vt:lpstr>微软雅黑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Equation</vt:lpstr>
      <vt:lpstr>磁单极子感应探测 实时触发算法研究</vt:lpstr>
      <vt:lpstr>MLP</vt:lpstr>
      <vt:lpstr>BDT</vt:lpstr>
      <vt:lpstr>参数空间Γ</vt:lpstr>
      <vt:lpstr>时间窗口选择</vt:lpstr>
      <vt:lpstr>短窗口信号处理注意点</vt:lpstr>
      <vt:lpstr>模板库构建策略</vt:lpstr>
      <vt:lpstr>模板库构建结果 @ 0.2ms 窗口</vt:lpstr>
      <vt:lpstr>PowerPoint 演示文稿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An Ye</cp:lastModifiedBy>
  <cp:revision>3203</cp:revision>
  <dcterms:created xsi:type="dcterms:W3CDTF">2013-02-25T11:17:00Z</dcterms:created>
  <dcterms:modified xsi:type="dcterms:W3CDTF">2026-05-21T05:54:25Z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