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2" r:id="rId5"/>
    <p:sldId id="258" r:id="rId6"/>
    <p:sldId id="261" r:id="rId7"/>
    <p:sldId id="260" r:id="rId8"/>
    <p:sldId id="26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3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4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5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66.xml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7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68.xml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27025" y="180975"/>
            <a:ext cx="61531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多维抽样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14350" y="836930"/>
            <a:ext cx="1128776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数据获取为误差值：</a:t>
            </a:r>
            <a:r>
              <a:rPr lang="en-US" altLang="zh-CN"/>
              <a:t>Error:</a:t>
            </a:r>
            <a:r>
              <a:rPr lang="" altLang="en-US"/>
              <a:t>  </a:t>
            </a:r>
            <a:r>
              <a:rPr lang="en-US" altLang="zh-CN"/>
              <a:t>Δx</a:t>
            </a:r>
            <a:r>
              <a:rPr lang="" altLang="en-US"/>
              <a:t> </a:t>
            </a:r>
            <a:r>
              <a:rPr lang="en-US" altLang="zh-CN"/>
              <a:t>,</a:t>
            </a:r>
            <a:r>
              <a:rPr lang="" altLang="en-US"/>
              <a:t> </a:t>
            </a:r>
            <a:r>
              <a:rPr lang="en-US" altLang="zh-CN"/>
              <a:t>Δy</a:t>
            </a:r>
            <a:r>
              <a:rPr lang="" altLang="en-US"/>
              <a:t> </a:t>
            </a:r>
            <a:r>
              <a:rPr lang="en-US" altLang="zh-CN"/>
              <a:t>,</a:t>
            </a:r>
            <a:r>
              <a:rPr lang="" altLang="en-US"/>
              <a:t>  </a:t>
            </a:r>
            <a:r>
              <a:rPr lang="en-US" altLang="zh-CN"/>
              <a:t>Δθ_p</a:t>
            </a:r>
            <a:r>
              <a:rPr lang="" altLang="en-US"/>
              <a:t> </a:t>
            </a:r>
            <a:r>
              <a:rPr lang="en-US" altLang="zh-CN"/>
              <a:t>,</a:t>
            </a:r>
            <a:r>
              <a:rPr lang="" altLang="en-US"/>
              <a:t> </a:t>
            </a:r>
            <a:r>
              <a:rPr lang="en-US" altLang="zh-CN"/>
              <a:t>Δ</a:t>
            </a:r>
            <a:r>
              <a:rPr lang="" altLang="en-US"/>
              <a:t>ϕ</a:t>
            </a:r>
            <a:r>
              <a:rPr lang="en-US" altLang="zh-CN"/>
              <a:t>_p</a:t>
            </a:r>
            <a:r>
              <a:rPr lang="" altLang="en-US"/>
              <a:t> </a:t>
            </a:r>
            <a:r>
              <a:rPr lang="en-US" altLang="zh-CN"/>
              <a:t>,</a:t>
            </a:r>
            <a:r>
              <a:rPr lang="" altLang="en-US"/>
              <a:t> </a:t>
            </a:r>
            <a:r>
              <a:rPr lang="en-US" altLang="zh-CN"/>
              <a:t>Δ|p|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/>
              <a:t>MCTruth+smear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由五维直方图（</a:t>
            </a:r>
            <a:r>
              <a:rPr lang="en-US" altLang="zh-CN"/>
              <a:t>pdf</a:t>
            </a:r>
            <a:r>
              <a:rPr lang="zh-CN" altLang="en-US"/>
              <a:t>）体现权重（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对于特定的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E,theta,phi bin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每个有一张五维直方图</a:t>
            </a:r>
            <a:r>
              <a:rPr lang="zh-CN" altLang="en-US"/>
              <a:t>）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使用权重大于</a:t>
            </a:r>
            <a:r>
              <a:rPr lang="en-US" altLang="zh-CN"/>
              <a:t>0</a:t>
            </a:r>
            <a:r>
              <a:rPr lang="zh-CN" altLang="en-US"/>
              <a:t>的</a:t>
            </a:r>
            <a:r>
              <a:rPr lang="en-US" altLang="zh-CN"/>
              <a:t>bin</a:t>
            </a:r>
            <a:r>
              <a:rPr lang="zh-CN" altLang="en-US"/>
              <a:t>相加，获得</a:t>
            </a:r>
            <a:r>
              <a:rPr lang="en-US" altLang="zh-CN"/>
              <a:t>CDF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用两组数组分别储存</a:t>
            </a:r>
            <a:r>
              <a:rPr lang="en-US" altLang="zh-CN"/>
              <a:t>bin</a:t>
            </a:r>
            <a:r>
              <a:rPr lang="zh-CN" altLang="en-US"/>
              <a:t>的坐标和对应的</a:t>
            </a:r>
            <a:r>
              <a:rPr lang="en-US" altLang="zh-CN"/>
              <a:t>0-1</a:t>
            </a:r>
            <a:r>
              <a:rPr lang="zh-CN" altLang="en-US"/>
              <a:t>的</a:t>
            </a:r>
            <a:r>
              <a:rPr lang="zh-CN" altLang="en-US"/>
              <a:t>数值</a:t>
            </a:r>
            <a:endParaRPr lang="zh-CN" altLang="en-US"/>
          </a:p>
        </p:txBody>
      </p:sp>
      <p:pic>
        <p:nvPicPr>
          <p:cNvPr id="6" name="图片 5" descr="4524ca9da4471abef8c692b7d0a28e6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270" y="3084830"/>
            <a:ext cx="4112260" cy="234696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4935220" y="4258310"/>
            <a:ext cx="147129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8" name="图片 7" descr="4524ca9da4471abef8c692b7d0a28e69"/>
          <p:cNvPicPr>
            <a:picLocks noChangeAspect="1"/>
          </p:cNvPicPr>
          <p:nvPr/>
        </p:nvPicPr>
        <p:blipFill>
          <a:blip r:embed="rId1"/>
          <a:srcRect b="14313"/>
          <a:stretch>
            <a:fillRect/>
          </a:stretch>
        </p:blipFill>
        <p:spPr>
          <a:xfrm>
            <a:off x="6661785" y="3011805"/>
            <a:ext cx="4112260" cy="201104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6934835" y="5022850"/>
            <a:ext cx="4313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Font typeface="Arial" panose="020B0604020202020204" pitchFamily="34" charset="0"/>
              <a:buNone/>
            </a:pPr>
            <a:r>
              <a:rPr lang="en-US" altLang="zh-CN">
                <a:sym typeface="+mn-ea"/>
              </a:rPr>
              <a:t>     [Δx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,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Δy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,</a:t>
            </a:r>
            <a:r>
              <a:rPr lang="en-US" altLang="en-US">
                <a:sym typeface="+mn-ea"/>
              </a:rPr>
              <a:t>  </a:t>
            </a:r>
            <a:r>
              <a:rPr lang="en-US" altLang="zh-CN">
                <a:sym typeface="+mn-ea"/>
              </a:rPr>
              <a:t>Δθ_p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,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Δ</a:t>
            </a:r>
            <a:r>
              <a:rPr lang="en-US" altLang="en-US">
                <a:sym typeface="+mn-ea"/>
              </a:rPr>
              <a:t>ϕ</a:t>
            </a:r>
            <a:r>
              <a:rPr lang="en-US" altLang="zh-CN">
                <a:sym typeface="+mn-ea"/>
              </a:rPr>
              <a:t>_p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,</a:t>
            </a:r>
            <a:r>
              <a:rPr lang="en-US" altLang="en-US">
                <a:sym typeface="+mn-ea"/>
              </a:rPr>
              <a:t> </a:t>
            </a:r>
            <a:r>
              <a:rPr lang="en-US" altLang="zh-CN">
                <a:sym typeface="+mn-ea"/>
              </a:rPr>
              <a:t>Δ|p|]</a:t>
            </a:r>
            <a:endParaRPr lang="zh-CN" altLang="en-US"/>
          </a:p>
        </p:txBody>
      </p:sp>
      <p:pic>
        <p:nvPicPr>
          <p:cNvPr id="10" name="图片 9" descr="eebed36c02df630d57d1e3aa27108aa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3050" y="133985"/>
            <a:ext cx="6490970" cy="54991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8264525" y="220345"/>
            <a:ext cx="1828165" cy="121285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21615" y="213360"/>
            <a:ext cx="97497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获取</a:t>
            </a:r>
            <a:r>
              <a:rPr lang="en-US" altLang="zh-CN"/>
              <a:t>1GeVpi0</a:t>
            </a:r>
            <a:r>
              <a:rPr lang="zh-CN" altLang="en-US"/>
              <a:t>中的光子的能量和角度</a:t>
            </a:r>
            <a:r>
              <a:rPr lang="zh-CN" altLang="en-US"/>
              <a:t>分布</a:t>
            </a:r>
            <a:endParaRPr lang="zh-CN" altLang="en-US"/>
          </a:p>
        </p:txBody>
      </p:sp>
      <p:pic>
        <p:nvPicPr>
          <p:cNvPr id="7" name="图片 6" descr="t_ge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865" y="1609725"/>
            <a:ext cx="5638165" cy="4051935"/>
          </a:xfrm>
          <a:prstGeom prst="rect">
            <a:avLst/>
          </a:prstGeom>
        </p:spPr>
      </p:pic>
      <p:pic>
        <p:nvPicPr>
          <p:cNvPr id="8" name="图片 7" descr="t_gtheta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810" y="1695450"/>
            <a:ext cx="5634990" cy="404939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410845" y="692785"/>
            <a:ext cx="77057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E=[0</a:t>
            </a:r>
            <a:r>
              <a:rPr lang="zh-CN" altLang="en-US"/>
              <a:t>，</a:t>
            </a:r>
            <a:r>
              <a:rPr lang="en-US" altLang="zh-CN"/>
              <a:t>1.01)GeV</a:t>
            </a:r>
            <a:endParaRPr lang="en-US" altLang="zh-CN"/>
          </a:p>
          <a:p>
            <a:r>
              <a:rPr lang="en-US" altLang="zh-CN"/>
              <a:t>theta=[0,pi]rad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6850" y="3442970"/>
            <a:ext cx="1117155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能量和角度分</a:t>
            </a:r>
            <a:r>
              <a:rPr lang="en-US" altLang="zh-CN"/>
              <a:t>bin</a:t>
            </a:r>
            <a:r>
              <a:rPr lang="zh-CN" altLang="en-US"/>
              <a:t>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使用带电粒子的动量分</a:t>
            </a:r>
            <a:r>
              <a:rPr lang="en-US" altLang="zh-CN"/>
              <a:t>bin:</a:t>
            </a:r>
            <a:endParaRPr lang="en-US" altLang="zh-CN"/>
          </a:p>
          <a:p>
            <a:r>
              <a:rPr lang="en-US" altLang="zh-CN"/>
              <a:t>m_eBins = {0.025, 0.1, 0.13, 0.16, 0.2, 0.25, 0.3, 0.35, 0.4, 0.45, 0.5, 0.6, 0.8, 1.01};G</a:t>
            </a:r>
            <a:r>
              <a:rPr lang="en-US" altLang="zh-CN"/>
              <a:t>eV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 m_thetaBins = {-0.1, 20.72, 22.11, 23.74, 25.15, 26.63, 28.16, 29.66, 30.84, 31.7,</a:t>
            </a:r>
            <a:endParaRPr lang="en-US" altLang="zh-CN"/>
          </a:p>
          <a:p>
            <a:r>
              <a:rPr lang="en-US" altLang="zh-CN"/>
              <a:t>                   35.4, 36.99, 38.53, 40.3, 42.04, 43.86, 45.74, 47.61, 49.63, 51.78,</a:t>
            </a:r>
            <a:endParaRPr lang="en-US" altLang="zh-CN"/>
          </a:p>
          <a:p>
            <a:r>
              <a:rPr lang="en-US" altLang="zh-CN"/>
              <a:t>                   53.79, 56, 58.25, 60.52, 62.9, 65.43, 67.8, 70.24, 72.84, 75.41,</a:t>
            </a:r>
            <a:endParaRPr lang="en-US" altLang="zh-CN"/>
          </a:p>
          <a:p>
            <a:r>
              <a:rPr lang="en-US" altLang="zh-CN"/>
              <a:t>                   78.03, 80.69, 83.33, 86.09, 88.72, 90.1};degree</a:t>
            </a:r>
            <a:endParaRPr lang="en-US" altLang="zh-CN"/>
          </a:p>
          <a:p>
            <a:endParaRPr lang="en-US" altLang="zh-CN"/>
          </a:p>
        </p:txBody>
      </p:sp>
      <p:pic>
        <p:nvPicPr>
          <p:cNvPr id="5" name="图片 4" descr="2d63927d0c19134286ec51090b17a50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2425" y="1201420"/>
            <a:ext cx="7174230" cy="204724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52425" y="263525"/>
            <a:ext cx="77990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目前的</a:t>
            </a:r>
            <a:r>
              <a:rPr lang="zh-CN" altLang="en-US"/>
              <a:t>抽样：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根据角度分</a:t>
            </a:r>
            <a:r>
              <a:rPr lang="en-US" altLang="zh-CN"/>
              <a:t>bin</a:t>
            </a:r>
            <a:r>
              <a:rPr lang="zh-CN" altLang="en-US"/>
              <a:t>选择</a:t>
            </a:r>
            <a:r>
              <a:rPr lang="zh-CN" altLang="en-US"/>
              <a:t>角度</a:t>
            </a:r>
            <a:endParaRPr lang="zh-CN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根据角度选择能量</a:t>
            </a:r>
            <a:r>
              <a:rPr lang="en-US" altLang="zh-CN"/>
              <a:t>bin</a:t>
            </a:r>
            <a:endParaRPr lang="en-US" altLang="zh-CN"/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10845" y="247015"/>
            <a:ext cx="58966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对光子进行</a:t>
            </a:r>
            <a:r>
              <a:rPr lang="zh-CN" altLang="en-US"/>
              <a:t>抽样</a:t>
            </a:r>
            <a:endParaRPr lang="zh-CN" altLang="en-US"/>
          </a:p>
        </p:txBody>
      </p:sp>
      <p:pic>
        <p:nvPicPr>
          <p:cNvPr id="6" name="图片 5" descr="t_ge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2760" y="746125"/>
            <a:ext cx="4080510" cy="2932430"/>
          </a:xfrm>
          <a:prstGeom prst="rect">
            <a:avLst/>
          </a:prstGeom>
        </p:spPr>
      </p:pic>
      <p:pic>
        <p:nvPicPr>
          <p:cNvPr id="7" name="图片 6" descr="nrec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9370" y="745490"/>
            <a:ext cx="4081145" cy="2933065"/>
          </a:xfrm>
          <a:prstGeom prst="rect">
            <a:avLst/>
          </a:prstGeom>
        </p:spPr>
      </p:pic>
      <p:cxnSp>
        <p:nvCxnSpPr>
          <p:cNvPr id="8" name="直接箭头连接符 7"/>
          <p:cNvCxnSpPr>
            <a:stCxn id="6" idx="3"/>
            <a:endCxn id="7" idx="1"/>
          </p:cNvCxnSpPr>
          <p:nvPr/>
        </p:nvCxnSpPr>
        <p:spPr>
          <a:xfrm>
            <a:off x="4573270" y="2212340"/>
            <a:ext cx="18161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9" name="图片 8" descr="nrectheta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0970" y="3864610"/>
            <a:ext cx="3723005" cy="2675890"/>
          </a:xfrm>
          <a:prstGeom prst="rect">
            <a:avLst/>
          </a:prstGeom>
        </p:spPr>
      </p:pic>
      <p:pic>
        <p:nvPicPr>
          <p:cNvPr id="10" name="图片 9" descr="t_gtheta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595" y="3809365"/>
            <a:ext cx="3876675" cy="2786380"/>
          </a:xfrm>
          <a:prstGeom prst="rect">
            <a:avLst/>
          </a:prstGeom>
        </p:spPr>
      </p:pic>
      <p:cxnSp>
        <p:nvCxnSpPr>
          <p:cNvPr id="11" name="直接箭头连接符 10"/>
          <p:cNvCxnSpPr>
            <a:stCxn id="10" idx="3"/>
            <a:endCxn id="9" idx="1"/>
          </p:cNvCxnSpPr>
          <p:nvPr/>
        </p:nvCxnSpPr>
        <p:spPr>
          <a:xfrm>
            <a:off x="4573270" y="5202555"/>
            <a:ext cx="19177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5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t_gphi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530" y="692785"/>
            <a:ext cx="5253355" cy="3775075"/>
          </a:xfrm>
          <a:prstGeom prst="rect">
            <a:avLst/>
          </a:prstGeom>
        </p:spPr>
      </p:pic>
      <p:pic>
        <p:nvPicPr>
          <p:cNvPr id="5" name="图片 4" descr="nrecphi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7810" y="610870"/>
            <a:ext cx="5367020" cy="3856990"/>
          </a:xfrm>
          <a:prstGeom prst="rect">
            <a:avLst/>
          </a:prstGeom>
        </p:spPr>
      </p:pic>
      <p:cxnSp>
        <p:nvCxnSpPr>
          <p:cNvPr id="6" name="直接箭头连接符 5"/>
          <p:cNvCxnSpPr>
            <a:stCxn id="4" idx="3"/>
            <a:endCxn id="5" idx="1"/>
          </p:cNvCxnSpPr>
          <p:nvPr/>
        </p:nvCxnSpPr>
        <p:spPr>
          <a:xfrm flipV="1">
            <a:off x="5429885" y="2539365"/>
            <a:ext cx="1177925" cy="412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nmpi0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125" y="998855"/>
            <a:ext cx="5155565" cy="370586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88925" y="200025"/>
            <a:ext cx="59778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pi0 mass</a:t>
            </a:r>
            <a:endParaRPr lang="en-US" altLang="zh-CN"/>
          </a:p>
        </p:txBody>
      </p:sp>
      <p:pic>
        <p:nvPicPr>
          <p:cNvPr id="6" name="图片 5" descr="pi0_mass_comparison_r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0885" y="200025"/>
            <a:ext cx="4521200" cy="324929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475615" y="4967605"/>
            <a:ext cx="79082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考虑只是抽样，没有加入重建效率，目前重建结果全部通过</a:t>
            </a:r>
            <a:r>
              <a:rPr lang="zh-CN" altLang="en-US"/>
              <a:t>筛选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07670" y="5506085"/>
            <a:ext cx="700341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不带电粒子粒子树</a:t>
            </a:r>
            <a:r>
              <a:rPr lang="en-US" altLang="zh-CN"/>
              <a:t>&gt;=2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动量和角度</a:t>
            </a:r>
            <a:r>
              <a:rPr lang="en-US" altLang="zh-CN"/>
              <a:t> </a:t>
            </a:r>
            <a:r>
              <a:rPr lang="zh-CN" altLang="en-US"/>
              <a:t>限制，在桶部能量</a:t>
            </a:r>
            <a:r>
              <a:rPr lang="en-US" altLang="zh-CN"/>
              <a:t>&gt; 0.025GeV,</a:t>
            </a:r>
            <a:r>
              <a:rPr lang="zh-CN" altLang="en-US"/>
              <a:t>在端盖</a:t>
            </a:r>
            <a:r>
              <a:rPr lang="en-US" altLang="zh-CN"/>
              <a:t>&gt;0.05GeV</a:t>
            </a:r>
            <a:endParaRPr lang="en-US" altLang="zh-CN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/>
              <a:t>选出与</a:t>
            </a:r>
            <a:r>
              <a:rPr lang="en-US" altLang="zh-CN"/>
              <a:t>mass_pi0</a:t>
            </a:r>
            <a:r>
              <a:rPr lang="zh-CN" altLang="en-US"/>
              <a:t>差别最小的两个</a:t>
            </a:r>
            <a:r>
              <a:rPr lang="zh-CN" altLang="en-US"/>
              <a:t>光子</a:t>
            </a:r>
            <a:endParaRPr lang="zh-CN" altLang="en-US"/>
          </a:p>
        </p:txBody>
      </p:sp>
      <p:pic>
        <p:nvPicPr>
          <p:cNvPr id="9" name="图片 8" descr="pi0_mass_comparison_rdf (2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5525" y="3621405"/>
            <a:ext cx="4502785" cy="323659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14655" y="168275"/>
            <a:ext cx="84924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3.38MB 416</a:t>
            </a:r>
            <a:endParaRPr lang="en-US" altLang="zh-CN"/>
          </a:p>
          <a:p>
            <a:r>
              <a:rPr lang="en-US" altLang="zh-CN"/>
              <a:t>8.32KB</a:t>
            </a:r>
            <a:endParaRPr lang="en-US" altLang="zh-CN"/>
          </a:p>
          <a:p>
            <a:endParaRPr lang="en-US" altLang="zh-CN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828</Words>
  <Application>WPS 演示</Application>
  <PresentationFormat>宽屏</PresentationFormat>
  <Paragraphs>44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杨莹</cp:lastModifiedBy>
  <cp:revision>159</cp:revision>
  <dcterms:created xsi:type="dcterms:W3CDTF">2019-06-19T02:08:00Z</dcterms:created>
  <dcterms:modified xsi:type="dcterms:W3CDTF">2026-05-18T07:19:48Z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F66F42370C164FBFA94C9C06CBB49AA5_11</vt:lpwstr>
  </property>
</Properties>
</file>