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4" r:id="rId4"/>
    <p:sldId id="275" r:id="rId5"/>
    <p:sldId id="260" r:id="rId6"/>
    <p:sldId id="259" r:id="rId7"/>
    <p:sldId id="261" r:id="rId8"/>
    <p:sldId id="262" r:id="rId9"/>
    <p:sldId id="263" r:id="rId10"/>
    <p:sldId id="264" r:id="rId11"/>
    <p:sldId id="271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3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9060" y="1439545"/>
            <a:ext cx="117455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step0CosRegion_Shower</a:t>
            </a:r>
            <a:r>
              <a:rPr lang="zh-CN" altLang="en-US" sz="2000">
                <a:sym typeface="+mn-ea"/>
              </a:rPr>
              <a:t>：排除</a:t>
            </a:r>
            <a:r>
              <a:rPr lang="en-US" altLang="zh-CN" sz="2000">
                <a:sym typeface="+mn-ea"/>
              </a:rPr>
              <a:t>|t_cos| &gt; 0.9445</a:t>
            </a:r>
            <a:r>
              <a:rPr lang="zh-CN" altLang="en-US" sz="2000">
                <a:sym typeface="+mn-ea"/>
              </a:rPr>
              <a:t>的事件，保留极角相对适中的粒子事件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step1ValidShower</a:t>
            </a:r>
            <a:r>
              <a:rPr lang="zh-CN" altLang="en-US" sz="2000">
                <a:sym typeface="+mn-ea"/>
              </a:rPr>
              <a:t>：从原始数据中筛选出具有有效簇射信息的事件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step2GoodShower</a:t>
            </a:r>
            <a:r>
              <a:rPr lang="zh-CN" altLang="en-US" sz="2000">
                <a:sym typeface="+mn-ea"/>
              </a:rPr>
              <a:t>：桶部簇射：仅保留能量</a:t>
            </a:r>
            <a:r>
              <a:rPr lang="en-US" altLang="zh-CN" sz="2000">
                <a:sym typeface="+mn-ea"/>
              </a:rPr>
              <a:t>swe &gt; 0.025GeV</a:t>
            </a:r>
            <a:r>
              <a:rPr lang="zh-CN" altLang="en-US" sz="2000">
                <a:sym typeface="+mn-ea"/>
              </a:rPr>
              <a:t>的事件，端盖簇射：仅保留能量</a:t>
            </a:r>
            <a:r>
              <a:rPr lang="en-US" altLang="zh-CN" sz="2000">
                <a:sym typeface="+mn-ea"/>
              </a:rPr>
              <a:t>swe &gt; 0.05GeV</a:t>
            </a:r>
            <a:r>
              <a:rPr lang="zh-CN" altLang="en-US" sz="2000">
                <a:sym typeface="+mn-ea"/>
              </a:rPr>
              <a:t>的事件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890" y="337185"/>
            <a:ext cx="115671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>
                <a:sym typeface="+mn-ea"/>
              </a:rPr>
              <a:t>产生</a:t>
            </a:r>
            <a:r>
              <a:rPr lang="en-US" altLang="zh-CN" sz="2000">
                <a:sym typeface="+mn-ea"/>
              </a:rPr>
              <a:t>Nbar</a:t>
            </a:r>
            <a:r>
              <a:rPr lang="zh-CN" altLang="en-US" sz="2000">
                <a:sym typeface="+mn-ea"/>
              </a:rPr>
              <a:t>：动量范围设置为</a:t>
            </a:r>
            <a:r>
              <a:rPr lang="en-US" altLang="zh-CN" sz="2000">
                <a:sym typeface="+mn-ea"/>
              </a:rPr>
              <a:t>0.05-3.5GeV</a:t>
            </a:r>
            <a:r>
              <a:rPr lang="zh-CN" altLang="en-US" sz="2000">
                <a:sym typeface="+mn-ea"/>
              </a:rPr>
              <a:t>均匀分</a:t>
            </a:r>
            <a:r>
              <a:rPr lang="en-US" altLang="zh-CN" sz="2000">
                <a:sym typeface="+mn-ea"/>
              </a:rPr>
              <a:t>70</a:t>
            </a:r>
            <a:r>
              <a:rPr lang="zh-CN" altLang="en-US" sz="2000">
                <a:sym typeface="+mn-ea"/>
              </a:rPr>
              <a:t>个（</a:t>
            </a:r>
            <a:r>
              <a:rPr lang="zh-CN" altLang="en-US" sz="2000">
                <a:sym typeface="+mn-ea"/>
              </a:rPr>
              <a:t>单动量点），角度范围</a:t>
            </a:r>
            <a:r>
              <a:rPr lang="en-US" altLang="zh-CN" sz="2000">
                <a:sym typeface="+mn-ea"/>
              </a:rPr>
              <a:t>cosθ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-1</a:t>
            </a:r>
            <a:r>
              <a:rPr lang="zh-CN" altLang="en-US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>
                <a:sym typeface="+mn-ea"/>
              </a:rPr>
              <a:t>（每个能量点</a:t>
            </a:r>
            <a:r>
              <a:rPr lang="en-US" altLang="zh-CN" sz="2000">
                <a:sym typeface="+mn-ea"/>
              </a:rPr>
              <a:t>2W</a:t>
            </a:r>
            <a:r>
              <a:rPr lang="zh-CN" altLang="en-US" sz="2000">
                <a:sym typeface="+mn-ea"/>
              </a:rPr>
              <a:t>）。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459105"/>
            <a:ext cx="11739880" cy="2409825"/>
          </a:xfrm>
          <a:prstGeom prst="rect">
            <a:avLst/>
          </a:prstGeom>
        </p:spPr>
        <p:txBody>
          <a:bodyPr>
            <a:noAutofit/>
          </a:bodyPr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rgbClr val="000000"/>
                </a:solidFill>
              </a:rPr>
              <a:t>1. </a:t>
            </a:r>
            <a:r>
              <a:rPr lang="zh-CN" altLang="en-US" sz="1600" b="0">
                <a:solidFill>
                  <a:srgbClr val="000000"/>
                </a:solidFill>
              </a:rPr>
              <a:t>重建粒子筛选（</a:t>
            </a:r>
            <a:r>
              <a:rPr lang="en-US" altLang="zh-CN" sz="1600" b="0">
                <a:solidFill>
                  <a:srgbClr val="000000"/>
                </a:solidFill>
              </a:rPr>
              <a:t>lam</a:t>
            </a:r>
            <a:r>
              <a:rPr lang="zh-CN" altLang="en-US" sz="1600" b="0">
                <a:solidFill>
                  <a:srgbClr val="000000"/>
                </a:solidFill>
              </a:rPr>
              <a:t>）：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</a:rPr>
              <a:t>必须同时存在重建质子和重建 π⁻（根据</a:t>
            </a:r>
            <a:r>
              <a:rPr lang="en-US" altLang="zh-CN" sz="1600">
                <a:solidFill>
                  <a:srgbClr val="000000"/>
                </a:solidFill>
              </a:rPr>
              <a:t>pdg</a:t>
            </a:r>
            <a:r>
              <a:rPr lang="zh-CN" altLang="en-US" sz="1600">
                <a:solidFill>
                  <a:srgbClr val="000000"/>
                </a:solidFill>
              </a:rPr>
              <a:t>）</a:t>
            </a:r>
            <a:endParaRPr lang="zh-CN" altLang="en-US" sz="160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</a:rPr>
              <a:t>2.</a:t>
            </a:r>
            <a:r>
              <a:rPr lang="zh-CN" altLang="en-US" sz="1600" b="0">
                <a:solidFill>
                  <a:srgbClr val="000000"/>
                </a:solidFill>
              </a:rPr>
              <a:t>每个事件只保留 </a:t>
            </a:r>
            <a:r>
              <a:rPr lang="zh-CN" altLang="en-US" sz="1600">
                <a:solidFill>
                  <a:srgbClr val="000000"/>
                </a:solidFill>
              </a:rPr>
              <a:t>1 个质子、1 个 π⁻</a:t>
            </a:r>
            <a:r>
              <a:rPr lang="zh-CN" altLang="en-US" sz="1600" b="0">
                <a:solidFill>
                  <a:srgbClr val="000000"/>
                </a:solidFill>
              </a:rPr>
              <a:t>（数量严格为 </a:t>
            </a:r>
            <a:r>
              <a:rPr lang="zh-CN" altLang="en-US" sz="1600" b="0">
                <a:solidFill>
                  <a:srgbClr val="000000"/>
                </a:solidFill>
              </a:rPr>
              <a:t>1）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1600" b="0">
                <a:solidFill>
                  <a:srgbClr val="000000"/>
                </a:solidFill>
              </a:rPr>
              <a:t>质子、π⁻轨迹有效、轨迹假设成功（</a:t>
            </a:r>
            <a:r>
              <a:rPr lang="zh-CN" altLang="en-US" sz="1600" b="0">
                <a:solidFill>
                  <a:srgbClr val="000000"/>
                </a:solidFill>
              </a:rPr>
              <a:t>TrackerHypoTrack 有效）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rgbClr val="000000"/>
                </a:solidFill>
              </a:rPr>
              <a:t>3. </a:t>
            </a:r>
            <a:r>
              <a:rPr lang="zh-CN" altLang="en-US" sz="1600" b="0">
                <a:solidFill>
                  <a:srgbClr val="000000"/>
                </a:solidFill>
              </a:rPr>
              <a:t>初级顶点拟合（</a:t>
            </a:r>
            <a:r>
              <a:rPr lang="en-US" altLang="zh-CN" sz="1600" b="0">
                <a:solidFill>
                  <a:srgbClr val="000000"/>
                </a:solidFill>
              </a:rPr>
              <a:t>VertexFit</a:t>
            </a:r>
            <a:r>
              <a:rPr lang="zh-CN" altLang="en-US" sz="1600" b="0">
                <a:solidFill>
                  <a:srgbClr val="000000"/>
                </a:solidFill>
              </a:rPr>
              <a:t>）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1600" b="0">
                <a:solidFill>
                  <a:srgbClr val="000000"/>
                </a:solidFill>
              </a:rPr>
              <a:t>对 </a:t>
            </a:r>
            <a:r>
              <a:rPr lang="en-US" altLang="zh-CN" sz="1600" b="0">
                <a:solidFill>
                  <a:srgbClr val="000000"/>
                </a:solidFill>
              </a:rPr>
              <a:t>p+π⁻ </a:t>
            </a:r>
            <a:r>
              <a:rPr lang="zh-CN" altLang="en-US" sz="1600" b="0">
                <a:solidFill>
                  <a:srgbClr val="000000"/>
                </a:solidFill>
              </a:rPr>
              <a:t>做一次顶点拟合，</a:t>
            </a:r>
            <a:r>
              <a:rPr lang="en-US" altLang="zh-CN" sz="1600">
                <a:solidFill>
                  <a:srgbClr val="000000"/>
                </a:solidFill>
              </a:rPr>
              <a:t>顶点拟合 χ² &lt; 200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rgbClr val="000000"/>
                </a:solidFill>
              </a:rPr>
              <a:t>4. </a:t>
            </a:r>
            <a:r>
              <a:rPr lang="zh-CN" altLang="en-US" sz="1600" b="0">
                <a:solidFill>
                  <a:srgbClr val="000000"/>
                </a:solidFill>
              </a:rPr>
              <a:t>次级顶点拟合（</a:t>
            </a:r>
            <a:r>
              <a:rPr lang="en-US" altLang="zh-CN" sz="1600" b="0">
                <a:solidFill>
                  <a:srgbClr val="000000"/>
                </a:solidFill>
              </a:rPr>
              <a:t>2</a:t>
            </a:r>
            <a:r>
              <a:rPr lang="en-US" altLang="zh-CN" sz="1600" b="0">
                <a:solidFill>
                  <a:srgbClr val="000000"/>
                </a:solidFill>
              </a:rPr>
              <a:t>VertexFit</a:t>
            </a:r>
            <a:r>
              <a:rPr lang="zh-CN" altLang="en-US" sz="1600" b="0">
                <a:solidFill>
                  <a:srgbClr val="000000"/>
                </a:solidFill>
              </a:rPr>
              <a:t>）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1600" b="0">
                <a:solidFill>
                  <a:srgbClr val="000000"/>
                </a:solidFill>
              </a:rPr>
              <a:t>以初级顶点为主顶点，对 </a:t>
            </a:r>
            <a:r>
              <a:rPr lang="en-US" altLang="zh-CN" sz="1600" b="0">
                <a:solidFill>
                  <a:srgbClr val="000000"/>
                </a:solidFill>
              </a:rPr>
              <a:t>Λ </a:t>
            </a:r>
            <a:r>
              <a:rPr lang="zh-CN" altLang="en-US" sz="1600" b="0">
                <a:solidFill>
                  <a:srgbClr val="000000"/>
                </a:solidFill>
              </a:rPr>
              <a:t>次级顶点拟合</a:t>
            </a:r>
            <a:endParaRPr lang="zh-CN" altLang="en-US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0">
              <a:solidFill>
                <a:srgbClr val="000000"/>
              </a:solidFill>
            </a:endParaRPr>
          </a:p>
          <a:p>
            <a:pPr marL="0" indent="0" algn="l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0">
              <a:solidFill>
                <a:srgbClr val="000000"/>
              </a:solidFill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450" y="0"/>
          <a:ext cx="1310005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800100" imgH="304800" progId="Equation.KSEE3">
                  <p:embed/>
                </p:oleObj>
              </mc:Choice>
              <mc:Fallback>
                <p:oleObj name="" r:id="rId1" imgW="8001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" y="0"/>
                        <a:ext cx="1310005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2550" y="3609975"/>
            <a:ext cx="8755380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1.</a:t>
            </a:r>
            <a:r>
              <a:rPr lang="en-US" altLang="zh-CN" sz="1600">
                <a:sym typeface="+mn-ea"/>
              </a:rPr>
              <a:t>k3pi</a:t>
            </a:r>
            <a:r>
              <a:rPr lang="zh-CN" altLang="en-US" sz="1600">
                <a:sym typeface="+mn-ea"/>
              </a:rPr>
              <a:t>：</a:t>
            </a:r>
            <a:r>
              <a:rPr lang="zh-CN" altLang="en-US" sz="1600"/>
              <a:t>事件必须包含 </a:t>
            </a:r>
            <a:r>
              <a:rPr lang="en-US" altLang="zh-CN" sz="1600"/>
              <a:t>3 </a:t>
            </a:r>
            <a:r>
              <a:rPr lang="zh-CN" altLang="en-US" sz="1600"/>
              <a:t>个 </a:t>
            </a:r>
            <a:r>
              <a:rPr lang="en-US" altLang="zh-CN" sz="1600"/>
              <a:t>π± + 1 </a:t>
            </a:r>
            <a:r>
              <a:rPr lang="zh-CN" altLang="en-US" sz="1600"/>
              <a:t>个 </a:t>
            </a:r>
            <a:r>
              <a:rPr lang="en-US" altLang="zh-CN" sz="1600"/>
              <a:t>K</a:t>
            </a:r>
            <a:r>
              <a:rPr lang="zh-CN" altLang="en-US" sz="1600"/>
              <a:t>（根据</a:t>
            </a:r>
            <a:r>
              <a:rPr lang="en-US" altLang="zh-CN" sz="1600"/>
              <a:t>pdg</a:t>
            </a:r>
            <a:r>
              <a:rPr lang="zh-CN" altLang="en-US" sz="1600"/>
              <a:t>）</a:t>
            </a:r>
            <a:endParaRPr lang="zh-CN" altLang="en-US" sz="1600"/>
          </a:p>
          <a:p>
            <a:r>
              <a:rPr lang="en-US" altLang="zh-CN" sz="1600"/>
              <a:t>2.</a:t>
            </a:r>
            <a:r>
              <a:rPr lang="en-US" altLang="zh-CN" sz="1600">
                <a:sym typeface="+mn-ea"/>
              </a:rPr>
              <a:t>goodtrk</a:t>
            </a:r>
            <a:r>
              <a:rPr lang="zh-CN" altLang="en-US" sz="1600">
                <a:sym typeface="+mn-ea"/>
              </a:rPr>
              <a:t>：</a:t>
            </a:r>
            <a:r>
              <a:rPr lang="zh-CN" altLang="en-US" sz="1600"/>
              <a:t>轨迹必须来自真实衰变链：</a:t>
            </a:r>
            <a:r>
              <a:rPr lang="en-US" altLang="zh-CN" sz="1600"/>
              <a:t>2  π </a:t>
            </a:r>
            <a:r>
              <a:rPr lang="zh-CN" altLang="en-US" sz="1600"/>
              <a:t>来自</a:t>
            </a:r>
            <a:r>
              <a:rPr lang="en-US" altLang="zh-CN" sz="1600"/>
              <a:t> K_S </a:t>
            </a:r>
            <a:r>
              <a:rPr lang="en-US" altLang="en-US" sz="1600"/>
              <a:t>→</a:t>
            </a:r>
            <a:r>
              <a:rPr lang="en-US" altLang="zh-CN" sz="1600"/>
              <a:t> π+π-</a:t>
            </a:r>
            <a:r>
              <a:rPr lang="zh-CN" altLang="en-US" sz="1600"/>
              <a:t>，</a:t>
            </a:r>
            <a:r>
              <a:rPr lang="en-US" altLang="zh-CN" sz="1600"/>
              <a:t>1 π + 1 K </a:t>
            </a:r>
            <a:r>
              <a:rPr lang="zh-CN" altLang="en-US" sz="1600"/>
              <a:t>来自</a:t>
            </a:r>
            <a:r>
              <a:rPr lang="en-US" altLang="zh-CN" sz="1600"/>
              <a:t> J/ψ</a:t>
            </a:r>
            <a:endParaRPr lang="en-US" altLang="zh-CN" sz="1600"/>
          </a:p>
          <a:p>
            <a:r>
              <a:rPr lang="en-US" altLang="zh-CN" sz="1600"/>
              <a:t>3.vtxfit</a:t>
            </a:r>
            <a:r>
              <a:rPr lang="zh-CN" altLang="en-US" sz="1600"/>
              <a:t>：</a:t>
            </a:r>
            <a:r>
              <a:rPr lang="en-US" altLang="zh-CN" sz="1600"/>
              <a:t>K_S </a:t>
            </a:r>
            <a:r>
              <a:rPr lang="en-US" altLang="en-US" sz="1600"/>
              <a:t>→</a:t>
            </a:r>
            <a:r>
              <a:rPr lang="en-US" altLang="zh-CN" sz="1600"/>
              <a:t> π+π− </a:t>
            </a:r>
            <a:r>
              <a:rPr lang="zh-CN" altLang="en-US" sz="1600"/>
              <a:t>顶点拟合成功，</a:t>
            </a:r>
            <a:r>
              <a:rPr lang="en-US" altLang="zh-CN" sz="1600"/>
              <a:t>K_S </a:t>
            </a:r>
            <a:r>
              <a:rPr lang="zh-CN" altLang="en-US" sz="1600"/>
              <a:t>次级顶点拟合成功</a:t>
            </a:r>
            <a:endParaRPr lang="zh-CN" altLang="en-US" sz="1600"/>
          </a:p>
          <a:p>
            <a:r>
              <a:rPr lang="en-US" altLang="zh-CN" sz="1600"/>
              <a:t>4.2nd</a:t>
            </a:r>
            <a:r>
              <a:rPr lang="en-US" altLang="zh-CN" sz="1600">
                <a:sym typeface="+mn-ea"/>
              </a:rPr>
              <a:t>vtxfit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J/ψ + Ks </a:t>
            </a:r>
            <a:r>
              <a:rPr lang="zh-CN" altLang="en-US" sz="1600">
                <a:sym typeface="+mn-ea"/>
              </a:rPr>
              <a:t>联合顶点拟合成功（</a:t>
            </a:r>
            <a:r>
              <a:rPr lang="en-US" altLang="zh-CN" sz="1600">
                <a:sym typeface="+mn-ea"/>
              </a:rPr>
              <a:t>3 </a:t>
            </a:r>
            <a:r>
              <a:rPr lang="zh-CN" altLang="en-US" sz="1600">
                <a:sym typeface="+mn-ea"/>
              </a:rPr>
              <a:t>轨迹：</a:t>
            </a:r>
            <a:r>
              <a:rPr lang="en-US" altLang="zh-CN" sz="1600">
                <a:sym typeface="+mn-ea"/>
              </a:rPr>
              <a:t>K + π + Ks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5.kmfit</a:t>
            </a:r>
            <a:r>
              <a:rPr lang="zh-CN" altLang="en-US" sz="1600">
                <a:sym typeface="+mn-ea"/>
              </a:rPr>
              <a:t>：运动学拟合成功，</a:t>
            </a:r>
            <a:r>
              <a:rPr lang="en-US" altLang="zh-CN" sz="1600">
                <a:solidFill>
                  <a:srgbClr val="000000"/>
                </a:solidFill>
                <a:sym typeface="+mn-ea"/>
              </a:rPr>
              <a:t> χ² &lt; 200</a:t>
            </a:r>
            <a:endParaRPr lang="zh-CN" altLang="en-US" sz="1600" b="0">
              <a:solidFill>
                <a:srgbClr val="000000"/>
              </a:solidFill>
            </a:endParaRPr>
          </a:p>
          <a:p>
            <a:endParaRPr lang="zh-CN" altLang="en-US" sz="1600"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438" y="3126740"/>
          <a:ext cx="201168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927100" imgH="203200" progId="Equation.KSEE3">
                  <p:embed/>
                </p:oleObj>
              </mc:Choice>
              <mc:Fallback>
                <p:oleObj name="" r:id="rId3" imgW="9271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8" y="3126740"/>
                        <a:ext cx="201168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9850" y="85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 b="1"/>
              <a:t>J/ψ → π⁰ + γ</a:t>
            </a:r>
            <a:endParaRPr lang="en-US" altLang="zh-CN" sz="1600" b="1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850" y="479425"/>
            <a:ext cx="1151826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1.emccol</a:t>
            </a:r>
            <a:r>
              <a:rPr lang="zh-CN" altLang="en-US" sz="1600"/>
              <a:t>：中性 </a:t>
            </a:r>
            <a:r>
              <a:rPr lang="en-US" altLang="zh-CN" sz="1600"/>
              <a:t>Shower </a:t>
            </a:r>
            <a:r>
              <a:rPr lang="zh-CN" altLang="en-US" sz="1600"/>
              <a:t>数量 </a:t>
            </a:r>
            <a:r>
              <a:rPr lang="en-US" altLang="zh-CN" sz="1600"/>
              <a:t>≥ 3</a:t>
            </a:r>
            <a:r>
              <a:rPr lang="zh-CN" altLang="en-US" sz="1600"/>
              <a:t>，</a:t>
            </a:r>
            <a:r>
              <a:rPr lang="en-US" altLang="zh-CN" sz="1600">
                <a:sym typeface="+mn-ea"/>
              </a:rPr>
              <a:t>ngam≥3</a:t>
            </a:r>
            <a:endParaRPr lang="en-US" altLang="zh-CN" sz="1600">
              <a:sym typeface="+mn-ea"/>
            </a:endParaRPr>
          </a:p>
          <a:p>
            <a:r>
              <a:rPr lang="en-US" altLang="zh-CN" sz="1600"/>
              <a:t>2.goodgam</a:t>
            </a:r>
            <a:r>
              <a:rPr lang="zh-CN" altLang="en-US" sz="1600"/>
              <a:t>：</a:t>
            </a:r>
            <a:r>
              <a:rPr lang="zh-CN" altLang="en-US" sz="1600">
                <a:sym typeface="+mn-ea"/>
              </a:rPr>
              <a:t>角度：</a:t>
            </a:r>
            <a:r>
              <a:rPr lang="en-US" altLang="zh-CN" sz="1600">
                <a:sym typeface="+mn-ea"/>
              </a:rPr>
              <a:t>|cosθ| ≤ 0.9445  </a:t>
            </a:r>
            <a:r>
              <a:rPr lang="zh-CN" altLang="en-US" sz="1600">
                <a:sym typeface="+mn-ea"/>
              </a:rPr>
              <a:t>能量：</a:t>
            </a:r>
            <a:r>
              <a:rPr lang="en-US" altLang="zh-CN" sz="1600">
                <a:sym typeface="+mn-ea"/>
              </a:rPr>
              <a:t>|cosθ| &lt; 0.8325 </a:t>
            </a:r>
            <a:r>
              <a:rPr lang="en-US" altLang="en-US" sz="1600">
                <a:sym typeface="+mn-ea"/>
              </a:rPr>
              <a:t>→</a:t>
            </a:r>
            <a:r>
              <a:rPr lang="en-US" altLang="zh-CN" sz="1600">
                <a:sym typeface="+mn-ea"/>
              </a:rPr>
              <a:t> E &gt; 0.025 GeV  0.8325 &lt; |cosθ| &lt; 0.9445 </a:t>
            </a:r>
            <a:r>
              <a:rPr lang="en-US" altLang="en-US" sz="1600">
                <a:sym typeface="+mn-ea"/>
              </a:rPr>
              <a:t>→</a:t>
            </a:r>
            <a:r>
              <a:rPr lang="en-US" altLang="zh-CN" sz="1600">
                <a:sym typeface="+mn-ea"/>
              </a:rPr>
              <a:t> E &gt; 0.050 GeV   ngam≥3 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3.4c</a:t>
            </a:r>
            <a:r>
              <a:rPr lang="zh-CN" altLang="en-US" sz="1600">
                <a:sym typeface="+mn-ea"/>
              </a:rPr>
              <a:t>：</a:t>
            </a:r>
            <a:r>
              <a:rPr lang="zh-CN" altLang="en-US" sz="1600"/>
              <a:t>运动学拟合</a:t>
            </a:r>
            <a:r>
              <a:rPr lang="en-US" altLang="zh-CN" sz="1600"/>
              <a:t> χ</a:t>
            </a:r>
            <a:r>
              <a:rPr lang="en-US" altLang="en-US" sz="1600"/>
              <a:t>²</a:t>
            </a:r>
            <a:r>
              <a:rPr lang="en-US" altLang="zh-CN" sz="1600"/>
              <a:t> &lt; 200</a:t>
            </a:r>
            <a:r>
              <a:rPr lang="zh-CN" altLang="en-US" sz="1600"/>
              <a:t>，约束：</a:t>
            </a:r>
            <a:r>
              <a:rPr lang="en-US" altLang="zh-CN" sz="1600"/>
              <a:t>π</a:t>
            </a:r>
            <a:r>
              <a:rPr lang="en-US" altLang="en-US" sz="1600"/>
              <a:t>⁰</a:t>
            </a:r>
            <a:r>
              <a:rPr lang="en-US" altLang="zh-CN" sz="1600"/>
              <a:t> </a:t>
            </a:r>
            <a:r>
              <a:rPr lang="zh-CN" altLang="en-US" sz="1600"/>
              <a:t>质量</a:t>
            </a:r>
            <a:r>
              <a:rPr lang="en-US" altLang="zh-CN" sz="1600"/>
              <a:t> + J/ψ </a:t>
            </a:r>
            <a:r>
              <a:rPr lang="zh-CN" altLang="en-US" sz="1600"/>
              <a:t>总能量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9850" y="18126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 b="1"/>
              <a:t>J/ψ → ρ⁰ + π⁰</a:t>
            </a:r>
            <a:endParaRPr lang="en-US" altLang="zh-CN" sz="1600" b="1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9850" y="2276475"/>
            <a:ext cx="1186751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1.goodtrack</a:t>
            </a:r>
            <a:r>
              <a:rPr lang="zh-CN" altLang="en-US" sz="1600"/>
              <a:t>：找到</a:t>
            </a:r>
            <a:r>
              <a:rPr lang="en-US" altLang="zh-CN" sz="1600"/>
              <a:t> 1 </a:t>
            </a:r>
            <a:r>
              <a:rPr lang="zh-CN" altLang="en-US" sz="1600"/>
              <a:t>个</a:t>
            </a:r>
            <a:r>
              <a:rPr lang="en-US" altLang="zh-CN" sz="1600"/>
              <a:t> π</a:t>
            </a:r>
            <a:r>
              <a:rPr lang="en-US" altLang="en-US" sz="1600"/>
              <a:t>⁺</a:t>
            </a:r>
            <a:r>
              <a:rPr lang="en-US" altLang="zh-CN" sz="1600"/>
              <a:t> + 1 </a:t>
            </a:r>
            <a:r>
              <a:rPr lang="zh-CN" altLang="en-US" sz="1600"/>
              <a:t>个</a:t>
            </a:r>
            <a:r>
              <a:rPr lang="en-US" altLang="zh-CN" sz="1600"/>
              <a:t> π</a:t>
            </a:r>
            <a:r>
              <a:rPr lang="en-US" altLang="en-US" sz="1600"/>
              <a:t>⁻</a:t>
            </a:r>
            <a:r>
              <a:rPr lang="zh-CN" altLang="en-US" sz="1600"/>
              <a:t>（根据</a:t>
            </a:r>
            <a:r>
              <a:rPr lang="en-US" altLang="zh-CN" sz="1600"/>
              <a:t>pdg</a:t>
            </a:r>
            <a:r>
              <a:rPr lang="zh-CN" altLang="en-US" sz="1600"/>
              <a:t>），轨迹有效</a:t>
            </a:r>
            <a:endParaRPr lang="zh-CN" altLang="en-US" sz="1600"/>
          </a:p>
          <a:p>
            <a:r>
              <a:rPr lang="en-US" altLang="zh-CN" sz="1600"/>
              <a:t>2.goodgam</a:t>
            </a:r>
            <a:r>
              <a:rPr lang="zh-CN" altLang="en-US" sz="1600"/>
              <a:t>：</a:t>
            </a:r>
            <a:r>
              <a:rPr lang="en-US" altLang="zh-CN" sz="1600"/>
              <a:t>ngam</a:t>
            </a:r>
            <a:r>
              <a:rPr lang="en-US" altLang="zh-CN" sz="1600">
                <a:sym typeface="+mn-ea"/>
              </a:rPr>
              <a:t>≥</a:t>
            </a:r>
            <a:r>
              <a:rPr lang="en-US" altLang="zh-CN" sz="1600"/>
              <a:t>2,</a:t>
            </a:r>
            <a:r>
              <a:rPr lang="zh-CN" altLang="en-US" sz="1600">
                <a:sym typeface="+mn-ea"/>
              </a:rPr>
              <a:t>角度：</a:t>
            </a:r>
            <a:r>
              <a:rPr lang="en-US" altLang="zh-CN" sz="1600">
                <a:sym typeface="+mn-ea"/>
              </a:rPr>
              <a:t>|cosθ| ≤ 0.9445  </a:t>
            </a:r>
            <a:r>
              <a:rPr lang="zh-CN" altLang="en-US" sz="1600">
                <a:sym typeface="+mn-ea"/>
              </a:rPr>
              <a:t>能量：</a:t>
            </a:r>
            <a:r>
              <a:rPr lang="en-US" altLang="zh-CN" sz="1600">
                <a:sym typeface="+mn-ea"/>
              </a:rPr>
              <a:t>|cosθ| &lt; 0.8325 </a:t>
            </a:r>
            <a:r>
              <a:rPr lang="en-US" altLang="en-US" sz="1600">
                <a:sym typeface="+mn-ea"/>
              </a:rPr>
              <a:t>→</a:t>
            </a:r>
            <a:r>
              <a:rPr lang="en-US" altLang="zh-CN" sz="1600">
                <a:sym typeface="+mn-ea"/>
              </a:rPr>
              <a:t> E &gt; 0.025 GeV  0.8325 &lt; |cosθ| &lt; 0.9445 </a:t>
            </a:r>
            <a:r>
              <a:rPr lang="en-US" altLang="en-US" sz="1600">
                <a:sym typeface="+mn-ea"/>
              </a:rPr>
              <a:t>→</a:t>
            </a:r>
            <a:r>
              <a:rPr lang="en-US" altLang="zh-CN" sz="1600">
                <a:sym typeface="+mn-ea"/>
              </a:rPr>
              <a:t> E &gt; 0.050 GeV</a:t>
            </a:r>
            <a:endParaRPr lang="en-US" altLang="zh-CN" sz="1600">
              <a:sym typeface="+mn-ea"/>
            </a:endParaRPr>
          </a:p>
          <a:p>
            <a:r>
              <a:rPr lang="en-US" altLang="zh-CN" sz="1600"/>
              <a:t>3.vtxfit:π</a:t>
            </a:r>
            <a:r>
              <a:rPr lang="en-US" altLang="en-US" sz="1600"/>
              <a:t>⁺</a:t>
            </a:r>
            <a:r>
              <a:rPr lang="en-US" altLang="zh-CN" sz="1600"/>
              <a:t>π</a:t>
            </a:r>
            <a:r>
              <a:rPr lang="en-US" altLang="en-US" sz="1600"/>
              <a:t>⁻</a:t>
            </a:r>
            <a:r>
              <a:rPr lang="en-US" altLang="zh-CN" sz="1600"/>
              <a:t> </a:t>
            </a:r>
            <a:r>
              <a:rPr lang="zh-CN" altLang="en-US" sz="1600"/>
              <a:t>顶点拟合成功</a:t>
            </a:r>
            <a:endParaRPr lang="zh-CN" altLang="en-US" sz="1600"/>
          </a:p>
          <a:p>
            <a:r>
              <a:rPr lang="en-US" altLang="zh-CN" sz="1600"/>
              <a:t>4.4cloop:4C </a:t>
            </a:r>
            <a:r>
              <a:rPr lang="zh-CN" altLang="en-US" sz="1600"/>
              <a:t>运动学拟合</a:t>
            </a:r>
            <a:r>
              <a:rPr lang="en-US" altLang="zh-CN" sz="1600"/>
              <a:t>, χ</a:t>
            </a:r>
            <a:r>
              <a:rPr lang="en-US" altLang="en-US" sz="1600"/>
              <a:t>²</a:t>
            </a:r>
            <a:r>
              <a:rPr lang="en-US" altLang="zh-CN" sz="1600"/>
              <a:t> &lt; 200,</a:t>
            </a:r>
            <a:r>
              <a:rPr lang="zh-CN" altLang="en-US" sz="1600"/>
              <a:t>约束</a:t>
            </a:r>
            <a:r>
              <a:rPr lang="en-US" altLang="zh-CN" sz="1600"/>
              <a:t> J/ψ </a:t>
            </a:r>
            <a:r>
              <a:rPr lang="zh-CN" altLang="en-US" sz="1600"/>
              <a:t>质心系能量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87680" y="149225"/>
            <a:ext cx="273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1GeVN</a:t>
            </a:r>
            <a:r>
              <a:rPr lang="en-US" altLang="zh-CN"/>
              <a:t>bar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238365" y="401955"/>
            <a:ext cx="47123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nh_mudClusterNumber</a:t>
            </a:r>
            <a:r>
              <a:rPr lang="en-US" altLang="zh-CN" sz="1600"/>
              <a:t>:</a:t>
            </a:r>
            <a:r>
              <a:rPr lang="zh-CN" altLang="en-US" sz="1600"/>
              <a:t>根据</a:t>
            </a:r>
            <a:r>
              <a:rPr lang="en-US" altLang="zh-CN" sz="1600"/>
              <a:t>mud</a:t>
            </a:r>
            <a:r>
              <a:rPr lang="zh-CN" altLang="en-US" sz="1600"/>
              <a:t>中簇射对应的角度与</a:t>
            </a:r>
            <a:r>
              <a:rPr lang="en-US" altLang="zh-CN" sz="1600"/>
              <a:t>ecal</a:t>
            </a:r>
            <a:r>
              <a:rPr lang="zh-CN" altLang="en-US" sz="1600"/>
              <a:t>中最大能量簇射的角度，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theta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向角度差均在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[-30.6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得到的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中符合条件的簇射数。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 b="1">
                <a:sym typeface="+mn-ea"/>
              </a:rPr>
              <a:t>nh_mudLayerNumber</a:t>
            </a:r>
            <a:r>
              <a:rPr lang="en-US" altLang="zh-CN" sz="1600">
                <a:sym typeface="+mn-ea"/>
              </a:rPr>
              <a:t>:mud</a:t>
            </a:r>
            <a:r>
              <a:rPr lang="zh-CN" altLang="en-US" sz="1600">
                <a:sym typeface="+mn-ea"/>
              </a:rPr>
              <a:t>中经过上述</a:t>
            </a:r>
            <a:r>
              <a:rPr lang="zh-CN" altLang="en-US" sz="1600">
                <a:sym typeface="+mn-ea"/>
              </a:rPr>
              <a:t>匹配后击中层数。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nh_mergeShowerHitNumber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1600">
                <a:sym typeface="+mn-ea"/>
              </a:rPr>
              <a:t>按照theta和phi向角度</a:t>
            </a:r>
            <a:r>
              <a:rPr lang="zh-CN" altLang="en-US" sz="1600">
                <a:sym typeface="+mn-ea"/>
              </a:rPr>
              <a:t>差均在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[-30.6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,30.6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1600">
                <a:sym typeface="+mn-ea"/>
              </a:rPr>
              <a:t>的阈值条件将MaxShower附近的簇射与其合并，计算合并后的ShowerHitNumber数量。</a:t>
            </a:r>
            <a:endParaRPr lang="zh-CN" altLang="en-US" sz="16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517525"/>
            <a:ext cx="3398520" cy="2248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005"/>
            <a:ext cx="3411855" cy="22174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80" y="517525"/>
            <a:ext cx="3465195" cy="23164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889250"/>
            <a:ext cx="3454400" cy="2217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450" y="4026535"/>
            <a:ext cx="1083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按照粒子的动量和方向：角度分</a:t>
            </a:r>
            <a:r>
              <a:rPr lang="en-US" altLang="zh-CN"/>
              <a:t>80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，动量分</a:t>
            </a:r>
            <a:r>
              <a:rPr lang="en-US" altLang="zh-CN"/>
              <a:t>70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。抽取电磁量能器和缪子探测器的响应分布，包括能量分辨率、击中数、</a:t>
            </a:r>
            <a:r>
              <a:rPr lang="en-US" altLang="zh-CN"/>
              <a:t>MUD </a:t>
            </a:r>
            <a:r>
              <a:rPr lang="zh-CN" altLang="en-US"/>
              <a:t>击中层数，最终生成一系列概率密度函数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04665" y="529590"/>
            <a:ext cx="2872740" cy="212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nh_mergeShowerHitNumber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14080" y="529590"/>
            <a:ext cx="2168525" cy="212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nh_mudLayerNumber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6034"/>
          <a:stretch>
            <a:fillRect/>
          </a:stretch>
        </p:blipFill>
        <p:spPr>
          <a:xfrm>
            <a:off x="7715250" y="923925"/>
            <a:ext cx="3590290" cy="2877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11795" y="774065"/>
            <a:ext cx="3635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/>
              <a:t>TGraph_Nbar_MUDLayer_080_070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25" y="923925"/>
            <a:ext cx="3756660" cy="29933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96055" y="703580"/>
            <a:ext cx="3635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/>
              <a:t>TGraph_Nbar_ShowerHit_080_070</a:t>
            </a:r>
            <a:endParaRPr lang="zh-CN" altLang="en-US" sz="1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" y="923925"/>
            <a:ext cx="3623945" cy="29927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980" y="529273"/>
            <a:ext cx="5080000" cy="21272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ts val="950"/>
              </a:lnSpc>
            </a:pPr>
            <a:r>
              <a:rPr lang="en-US" altLang="zh-CN" sz="1600" b="0">
                <a:solidFill>
                  <a:srgbClr val="CE9178"/>
                </a:solidFill>
                <a:latin typeface="Consolas" panose="020B0609020204030204"/>
                <a:ea typeface="Consolas" panose="020B0609020204030204"/>
              </a:rPr>
              <a:t>nh_mergeShowerEnergy/t_e</a:t>
            </a:r>
            <a:endParaRPr lang="en-US" altLang="zh-CN" sz="1600" b="0">
              <a:solidFill>
                <a:srgbClr val="CE9178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980" y="703580"/>
            <a:ext cx="3635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/>
              <a:t>TGraph_Nbar_Energy_080_070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5720" y="588645"/>
          <a:ext cx="10911840" cy="480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90"/>
                <a:gridCol w="1418590"/>
                <a:gridCol w="1242695"/>
                <a:gridCol w="1197610"/>
                <a:gridCol w="1437640"/>
                <a:gridCol w="1436370"/>
                <a:gridCol w="1524635"/>
                <a:gridCol w="1235710"/>
              </a:tblGrid>
              <a:tr h="6978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llbar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5*5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2.7.0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5*5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2.6.2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2.6.2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fast（5*5）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2.7.0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fast（5*5）</a:t>
                      </a:r>
                      <a:endParaRPr lang="en-US" altLang="zh-CN" sz="20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2.6.2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2.6.2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938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lam</a:t>
                      </a:r>
                      <a:r>
                        <a:rPr lang="zh-CN" altLang="en-US"/>
                        <a:t>（重建出一个</a:t>
                      </a:r>
                      <a:r>
                        <a:rPr lang="en-US" altLang="zh-CN"/>
                        <a:t>    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72249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72249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71479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en-US" altLang="zh-CN"/>
                        <a:t>pi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</a:tr>
              <a:tr h="4191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67798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67798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61670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67146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67234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61481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61017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</a:tr>
              <a:tr h="4191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57515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</a:tr>
              <a:tr h="45402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</a:tr>
              <a:tr h="10331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0.67146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0.67234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0.61481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30175" y="14414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带电粒子衰变道效率</a:t>
            </a:r>
            <a:r>
              <a:rPr lang="zh-CN" altLang="en-US" sz="2000" b="1">
                <a:sym typeface="+mn-ea"/>
              </a:rPr>
              <a:t>对比</a:t>
            </a:r>
            <a:endParaRPr lang="zh-CN" altLang="en-US" sz="2000" b="1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8035" y="2016760"/>
          <a:ext cx="277495" cy="3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52400" imgH="165100" progId="Equation.KSEE3">
                  <p:embed/>
                </p:oleObj>
              </mc:Choice>
              <mc:Fallback>
                <p:oleObj name="" r:id="rId2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8035" y="2016760"/>
                        <a:ext cx="277495" cy="30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0175" y="542925"/>
          <a:ext cx="11571742" cy="413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955"/>
                <a:gridCol w="1148715"/>
                <a:gridCol w="1177713"/>
                <a:gridCol w="1266254"/>
                <a:gridCol w="1798372"/>
                <a:gridCol w="1298327"/>
                <a:gridCol w="1118476"/>
                <a:gridCol w="1202930"/>
              </a:tblGrid>
              <a:tr h="8705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gampi0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fast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5*5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en-US" altLang="zh-CN"/>
                        <a:t>2.7.0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fast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5*5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en-US" altLang="zh-CN"/>
                        <a:t>2.6.2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2.6.2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rhopi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fast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5*5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2.7.0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fast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5*5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2.6.2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/>
                        <a:t>full</a:t>
                      </a:r>
                      <a:endParaRPr lang="en-US" altLang="zh-CN" sz="1800"/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/>
                        <a:t>2.6.2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6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emcCol</a:t>
                      </a:r>
                      <a:r>
                        <a:rPr lang="zh-CN" altLang="en-US"/>
                        <a:t>（有效簇射，</a:t>
                      </a:r>
                      <a:r>
                        <a:rPr lang="en-US" altLang="zh-CN" sz="1800">
                          <a:sym typeface="+mn-ea"/>
                        </a:rPr>
                        <a:t>ngam</a:t>
                      </a:r>
                      <a:r>
                        <a:rPr lang="en-US" altLang="zh-CN" sz="1800">
                          <a:sym typeface="+mn-ea"/>
                        </a:rPr>
                        <a:t>≥</a:t>
                      </a:r>
                      <a:r>
                        <a:rPr lang="en-US" altLang="zh-CN" sz="1800">
                          <a:sym typeface="+mn-ea"/>
                        </a:rPr>
                        <a:t>3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82871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80147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90162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 π</a:t>
                      </a:r>
                      <a:r>
                        <a:rPr lang="en-US" altLang="en-US" sz="1800">
                          <a:sym typeface="+mn-ea"/>
                        </a:rPr>
                        <a:t>⁺+</a:t>
                      </a:r>
                      <a:r>
                        <a:rPr lang="en-US" altLang="zh-CN" sz="1800">
                          <a:sym typeface="+mn-ea"/>
                        </a:rPr>
                        <a:t>  π</a:t>
                      </a:r>
                      <a:r>
                        <a:rPr lang="en-US" altLang="en-US" sz="1800">
                          <a:sym typeface="+mn-ea"/>
                        </a:rPr>
                        <a:t>⁻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79773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79894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78163</a:t>
                      </a:r>
                      <a:endParaRPr lang="en-US" altLang="zh-CN"/>
                    </a:p>
                  </a:txBody>
                  <a:tcPr/>
                </a:tc>
              </a:tr>
              <a:tr h="4375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82114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79724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84313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ngam</a:t>
                      </a:r>
                      <a:r>
                        <a:rPr lang="en-US" altLang="zh-CN" sz="1800">
                          <a:sym typeface="+mn-ea"/>
                        </a:rPr>
                        <a:t>≥2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66551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65955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72760</a:t>
                      </a:r>
                      <a:endParaRPr lang="en-US" altLang="zh-CN"/>
                    </a:p>
                  </a:txBody>
                  <a:tcPr/>
                </a:tc>
              </a:tr>
              <a:tr h="3670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75982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77630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65137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64592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72453</a:t>
                      </a:r>
                      <a:endParaRPr lang="en-US" altLang="zh-CN"/>
                    </a:p>
                  </a:txBody>
                  <a:tcPr/>
                </a:tc>
              </a:tr>
              <a:tr h="367665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4cloop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59740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59334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64223</a:t>
                      </a:r>
                      <a:endParaRPr lang="en-US" altLang="zh-CN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0.75982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0.77630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0.59740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0.59334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0.64223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30175" y="14414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ym typeface="+mn-ea"/>
              </a:rPr>
              <a:t>含</a:t>
            </a:r>
            <a:r>
              <a:rPr lang="zh-CN" altLang="en-US" sz="2000" b="1">
                <a:sym typeface="+mn-ea"/>
              </a:rPr>
              <a:t>中性粒子衰变道效率</a:t>
            </a:r>
            <a:r>
              <a:rPr lang="zh-CN" altLang="en-US" sz="2000" b="1">
                <a:sym typeface="+mn-ea"/>
              </a:rPr>
              <a:t>对比</a:t>
            </a:r>
            <a:endParaRPr lang="zh-CN" altLang="en-US" sz="2000" b="1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9700" y="1339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J/ψ → ρ⁰ + π⁰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2595"/>
            <a:ext cx="3176270" cy="2273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502285"/>
            <a:ext cx="3054985" cy="2214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80" y="565785"/>
            <a:ext cx="3049905" cy="2150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6530"/>
            <a:ext cx="3169285" cy="2228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245" y="2786380"/>
            <a:ext cx="3061335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9700" y="1339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J/ψ → π⁰ + γ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2285"/>
            <a:ext cx="3101975" cy="2221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35" y="502285"/>
            <a:ext cx="3144520" cy="2221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5" y="502285"/>
            <a:ext cx="3150235" cy="2221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2285"/>
            <a:ext cx="3215640" cy="2247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440055"/>
            <a:ext cx="3293110" cy="2310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0" y="502285"/>
            <a:ext cx="3282315" cy="2256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0" y="2851150"/>
            <a:ext cx="3177540" cy="2250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4640"/>
            <a:ext cx="3123565" cy="2244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640" y="2834640"/>
            <a:ext cx="3133090" cy="2241550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450" y="0"/>
          <a:ext cx="1310005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800100" imgH="304800" progId="Equation.KSEE3">
                  <p:embed/>
                </p:oleObj>
              </mc:Choice>
              <mc:Fallback>
                <p:oleObj name="" r:id="rId7" imgW="8001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50" y="0"/>
                        <a:ext cx="1310005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2285"/>
            <a:ext cx="2940685" cy="2027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0" y="2753995"/>
            <a:ext cx="2950845" cy="2051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5" y="502285"/>
            <a:ext cx="2914015" cy="2028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3995"/>
            <a:ext cx="2967990" cy="209613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438" y="85090"/>
          <a:ext cx="201168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27100" imgH="203200" progId="Equation.KSEE3">
                  <p:embed/>
                </p:oleObj>
              </mc:Choice>
              <mc:Fallback>
                <p:oleObj name="" r:id="rId5" imgW="9271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" y="85090"/>
                        <a:ext cx="201168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59*378"/>
  <p:tag name="TABLE_ENDDRAG_RECT" val="54*50*859*378"/>
</p:tagLst>
</file>

<file path=ppt/tags/tag2.xml><?xml version="1.0" encoding="utf-8"?>
<p:tagLst xmlns:p="http://schemas.openxmlformats.org/presentationml/2006/main">
  <p:tag name="TABLE_ENDDRAG_ORIGIN_RECT" val="820*359"/>
  <p:tag name="TABLE_ENDDRAG_RECT" val="13*55*820*359"/>
</p:tagLst>
</file>

<file path=ppt/tags/tag3.xml><?xml version="1.0" encoding="utf-8"?>
<p:tagLst xmlns:p="http://schemas.openxmlformats.org/presentationml/2006/main">
  <p:tag name="KSO_WM_DIAGRAM_VIRTUALLY_FRAME" val="{&quot;height&quot;:257.2749606299213,&quot;left&quot;:5.5,&quot;top&quot;:6.72503937007874,&quot;width&quot;:934.45}"/>
</p:tagLst>
</file>

<file path=ppt/tags/tag4.xml><?xml version="1.0" encoding="utf-8"?>
<p:tagLst xmlns:p="http://schemas.openxmlformats.org/presentationml/2006/main">
  <p:tag name="KSO_WM_DIAGRAM_VIRTUALLY_FRAME" val="{&quot;height&quot;:257.2749606299213,&quot;left&quot;:5.5,&quot;top&quot;:6.72503937007874,&quot;width&quot;:934.45}"/>
</p:tagLst>
</file>

<file path=ppt/tags/tag5.xml><?xml version="1.0" encoding="utf-8"?>
<p:tagLst xmlns:p="http://schemas.openxmlformats.org/presentationml/2006/main">
  <p:tag name="KSO_WM_DIAGRAM_VIRTUALLY_FRAME" val="{&quot;height&quot;:257.2749606299213,&quot;left&quot;:5.5,&quot;top&quot;:6.72503937007874,&quot;width&quot;:934.45}"/>
</p:tagLst>
</file>

<file path=ppt/tags/tag6.xml><?xml version="1.0" encoding="utf-8"?>
<p:tagLst xmlns:p="http://schemas.openxmlformats.org/presentationml/2006/main">
  <p:tag name="KSO_WM_DIAGRAM_VIRTUALLY_FRAME" val="{&quot;height&quot;:257.2749606299213,&quot;left&quot;:5.5,&quot;top&quot;:6.72503937007874,&quot;width&quot;:934.4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2312</Words>
  <Application>WPS 演示</Application>
  <PresentationFormat>宽屏</PresentationFormat>
  <Paragraphs>307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Consolas</vt:lpstr>
      <vt:lpstr>Arial</vt:lpstr>
      <vt:lpstr>Calibri</vt:lpstr>
      <vt:lpstr>微软雅黑</vt:lpstr>
      <vt:lpstr>Arial Unicode MS</vt:lpstr>
      <vt:lpstr>WPS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24</cp:revision>
  <dcterms:created xsi:type="dcterms:W3CDTF">2023-08-09T12:44:00Z</dcterms:created>
  <dcterms:modified xsi:type="dcterms:W3CDTF">2026-05-18T07:22:53Z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44EED843813D45C8935E89F9CC7E9A48_12</vt:lpwstr>
  </property>
</Properties>
</file>