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8"/>
  </p:notesMasterIdLst>
  <p:handoutMasterIdLst>
    <p:handoutMasterId r:id="rId219"/>
  </p:handoutMasterIdLst>
  <p:sldIdLst>
    <p:sldId id="1450" r:id="rId2"/>
    <p:sldId id="1071" r:id="rId3"/>
    <p:sldId id="1158" r:id="rId4"/>
    <p:sldId id="1159" r:id="rId5"/>
    <p:sldId id="1154" r:id="rId6"/>
    <p:sldId id="1155" r:id="rId7"/>
    <p:sldId id="1161" r:id="rId8"/>
    <p:sldId id="1300" r:id="rId9"/>
    <p:sldId id="1301" r:id="rId10"/>
    <p:sldId id="1451" r:id="rId11"/>
    <p:sldId id="1453" r:id="rId12"/>
    <p:sldId id="1455" r:id="rId13"/>
    <p:sldId id="1312" r:id="rId14"/>
    <p:sldId id="1435" r:id="rId15"/>
    <p:sldId id="1302" r:id="rId16"/>
    <p:sldId id="1436" r:id="rId17"/>
    <p:sldId id="1456" r:id="rId18"/>
    <p:sldId id="1457" r:id="rId19"/>
    <p:sldId id="1458" r:id="rId20"/>
    <p:sldId id="1460" r:id="rId21"/>
    <p:sldId id="1461" r:id="rId22"/>
    <p:sldId id="1462" r:id="rId23"/>
    <p:sldId id="1463" r:id="rId24"/>
    <p:sldId id="1464" r:id="rId25"/>
    <p:sldId id="1305" r:id="rId26"/>
    <p:sldId id="1306" r:id="rId27"/>
    <p:sldId id="1178" r:id="rId28"/>
    <p:sldId id="1176" r:id="rId29"/>
    <p:sldId id="1466" r:id="rId30"/>
    <p:sldId id="1468" r:id="rId31"/>
    <p:sldId id="1308" r:id="rId32"/>
    <p:sldId id="1438" r:id="rId33"/>
    <p:sldId id="1469" r:id="rId34"/>
    <p:sldId id="1472" r:id="rId35"/>
    <p:sldId id="1475" r:id="rId36"/>
    <p:sldId id="1479" r:id="rId37"/>
    <p:sldId id="1481" r:id="rId38"/>
    <p:sldId id="1484" r:id="rId39"/>
    <p:sldId id="1181" r:id="rId40"/>
    <p:sldId id="1487" r:id="rId41"/>
    <p:sldId id="1488" r:id="rId42"/>
    <p:sldId id="1489" r:id="rId43"/>
    <p:sldId id="1405" r:id="rId44"/>
    <p:sldId id="1490" r:id="rId45"/>
    <p:sldId id="1494" r:id="rId46"/>
    <p:sldId id="1401" r:id="rId47"/>
    <p:sldId id="1496" r:id="rId48"/>
    <p:sldId id="1497" r:id="rId49"/>
    <p:sldId id="1498" r:id="rId50"/>
    <p:sldId id="1501" r:id="rId51"/>
    <p:sldId id="1502" r:id="rId52"/>
    <p:sldId id="1183" r:id="rId53"/>
    <p:sldId id="1406" r:id="rId54"/>
    <p:sldId id="1503" r:id="rId55"/>
    <p:sldId id="1506" r:id="rId56"/>
    <p:sldId id="1509" r:id="rId57"/>
    <p:sldId id="1510" r:id="rId58"/>
    <p:sldId id="1440" r:id="rId59"/>
    <p:sldId id="1511" r:id="rId60"/>
    <p:sldId id="1512" r:id="rId61"/>
    <p:sldId id="1513" r:id="rId62"/>
    <p:sldId id="1514" r:id="rId63"/>
    <p:sldId id="1515" r:id="rId64"/>
    <p:sldId id="1516" r:id="rId65"/>
    <p:sldId id="1443" r:id="rId66"/>
    <p:sldId id="1281" r:id="rId67"/>
    <p:sldId id="1517" r:id="rId68"/>
    <p:sldId id="1519" r:id="rId69"/>
    <p:sldId id="1518" r:id="rId70"/>
    <p:sldId id="1520" r:id="rId71"/>
    <p:sldId id="1521" r:id="rId72"/>
    <p:sldId id="1522" r:id="rId73"/>
    <p:sldId id="1190" r:id="rId74"/>
    <p:sldId id="1524" r:id="rId75"/>
    <p:sldId id="1199" r:id="rId76"/>
    <p:sldId id="1413" r:id="rId77"/>
    <p:sldId id="1414" r:id="rId78"/>
    <p:sldId id="1432" r:id="rId79"/>
    <p:sldId id="1415" r:id="rId80"/>
    <p:sldId id="1525" r:id="rId81"/>
    <p:sldId id="1526" r:id="rId82"/>
    <p:sldId id="1527" r:id="rId83"/>
    <p:sldId id="1528" r:id="rId84"/>
    <p:sldId id="1314" r:id="rId85"/>
    <p:sldId id="1529" r:id="rId86"/>
    <p:sldId id="1530" r:id="rId87"/>
    <p:sldId id="1531" r:id="rId88"/>
    <p:sldId id="1532" r:id="rId89"/>
    <p:sldId id="1533" r:id="rId90"/>
    <p:sldId id="1534" r:id="rId91"/>
    <p:sldId id="1535" r:id="rId92"/>
    <p:sldId id="1536" r:id="rId93"/>
    <p:sldId id="1537" r:id="rId94"/>
    <p:sldId id="1538" r:id="rId95"/>
    <p:sldId id="1539" r:id="rId96"/>
    <p:sldId id="1540" r:id="rId97"/>
    <p:sldId id="1541" r:id="rId98"/>
    <p:sldId id="1542" r:id="rId99"/>
    <p:sldId id="1204" r:id="rId100"/>
    <p:sldId id="1543" r:id="rId101"/>
    <p:sldId id="1544" r:id="rId102"/>
    <p:sldId id="1545" r:id="rId103"/>
    <p:sldId id="1546" r:id="rId104"/>
    <p:sldId id="1547" r:id="rId105"/>
    <p:sldId id="1211" r:id="rId106"/>
    <p:sldId id="1210" r:id="rId107"/>
    <p:sldId id="1209" r:id="rId108"/>
    <p:sldId id="1548" r:id="rId109"/>
    <p:sldId id="1549" r:id="rId110"/>
    <p:sldId id="1222" r:id="rId111"/>
    <p:sldId id="1550" r:id="rId112"/>
    <p:sldId id="1551" r:id="rId113"/>
    <p:sldId id="1552" r:id="rId114"/>
    <p:sldId id="1553" r:id="rId115"/>
    <p:sldId id="1554" r:id="rId116"/>
    <p:sldId id="1555" r:id="rId117"/>
    <p:sldId id="1317" r:id="rId118"/>
    <p:sldId id="1318" r:id="rId119"/>
    <p:sldId id="1556" r:id="rId120"/>
    <p:sldId id="1557" r:id="rId121"/>
    <p:sldId id="1558" r:id="rId122"/>
    <p:sldId id="1320" r:id="rId123"/>
    <p:sldId id="1559" r:id="rId124"/>
    <p:sldId id="1223" r:id="rId125"/>
    <p:sldId id="1560" r:id="rId126"/>
    <p:sldId id="1561" r:id="rId127"/>
    <p:sldId id="1227" r:id="rId128"/>
    <p:sldId id="1562" r:id="rId129"/>
    <p:sldId id="1563" r:id="rId130"/>
    <p:sldId id="1564" r:id="rId131"/>
    <p:sldId id="1565" r:id="rId132"/>
    <p:sldId id="1234" r:id="rId133"/>
    <p:sldId id="1236" r:id="rId134"/>
    <p:sldId id="1566" r:id="rId135"/>
    <p:sldId id="1232" r:id="rId136"/>
    <p:sldId id="1567" r:id="rId137"/>
    <p:sldId id="1568" r:id="rId138"/>
    <p:sldId id="1569" r:id="rId139"/>
    <p:sldId id="1570" r:id="rId140"/>
    <p:sldId id="1241" r:id="rId141"/>
    <p:sldId id="1242" r:id="rId142"/>
    <p:sldId id="1243" r:id="rId143"/>
    <p:sldId id="1571" r:id="rId144"/>
    <p:sldId id="1572" r:id="rId145"/>
    <p:sldId id="1573" r:id="rId146"/>
    <p:sldId id="1574" r:id="rId147"/>
    <p:sldId id="1575" r:id="rId148"/>
    <p:sldId id="1576" r:id="rId149"/>
    <p:sldId id="1324" r:id="rId150"/>
    <p:sldId id="1325" r:id="rId151"/>
    <p:sldId id="1326" r:id="rId152"/>
    <p:sldId id="1327" r:id="rId153"/>
    <p:sldId id="1328" r:id="rId154"/>
    <p:sldId id="1329" r:id="rId155"/>
    <p:sldId id="1330" r:id="rId156"/>
    <p:sldId id="1332" r:id="rId157"/>
    <p:sldId id="1331" r:id="rId158"/>
    <p:sldId id="1577" r:id="rId159"/>
    <p:sldId id="1333" r:id="rId160"/>
    <p:sldId id="1335" r:id="rId161"/>
    <p:sldId id="1343" r:id="rId162"/>
    <p:sldId id="1578" r:id="rId163"/>
    <p:sldId id="1346" r:id="rId164"/>
    <p:sldId id="1579" r:id="rId165"/>
    <p:sldId id="1344" r:id="rId166"/>
    <p:sldId id="1350" r:id="rId167"/>
    <p:sldId id="1349" r:id="rId168"/>
    <p:sldId id="1580" r:id="rId169"/>
    <p:sldId id="1581" r:id="rId170"/>
    <p:sldId id="1582" r:id="rId171"/>
    <p:sldId id="1583" r:id="rId172"/>
    <p:sldId id="1584" r:id="rId173"/>
    <p:sldId id="1585" r:id="rId174"/>
    <p:sldId id="1586" r:id="rId175"/>
    <p:sldId id="1587" r:id="rId176"/>
    <p:sldId id="1249" r:id="rId177"/>
    <p:sldId id="1588" r:id="rId178"/>
    <p:sldId id="1358" r:id="rId179"/>
    <p:sldId id="1589" r:id="rId180"/>
    <p:sldId id="1590" r:id="rId181"/>
    <p:sldId id="1591" r:id="rId182"/>
    <p:sldId id="1592" r:id="rId183"/>
    <p:sldId id="1593" r:id="rId184"/>
    <p:sldId id="1594" r:id="rId185"/>
    <p:sldId id="1253" r:id="rId186"/>
    <p:sldId id="1368" r:id="rId187"/>
    <p:sldId id="1372" r:id="rId188"/>
    <p:sldId id="1371" r:id="rId189"/>
    <p:sldId id="1595" r:id="rId190"/>
    <p:sldId id="1369" r:id="rId191"/>
    <p:sldId id="1373" r:id="rId192"/>
    <p:sldId id="1597" r:id="rId193"/>
    <p:sldId id="1596" r:id="rId194"/>
    <p:sldId id="1598" r:id="rId195"/>
    <p:sldId id="1599" r:id="rId196"/>
    <p:sldId id="1383" r:id="rId197"/>
    <p:sldId id="1600" r:id="rId198"/>
    <p:sldId id="1601" r:id="rId199"/>
    <p:sldId id="1602" r:id="rId200"/>
    <p:sldId id="1603" r:id="rId201"/>
    <p:sldId id="1604" r:id="rId202"/>
    <p:sldId id="1605" r:id="rId203"/>
    <p:sldId id="1606" r:id="rId204"/>
    <p:sldId id="1607" r:id="rId205"/>
    <p:sldId id="1608" r:id="rId206"/>
    <p:sldId id="1609" r:id="rId207"/>
    <p:sldId id="1610" r:id="rId208"/>
    <p:sldId id="1611" r:id="rId209"/>
    <p:sldId id="1612" r:id="rId210"/>
    <p:sldId id="1613" r:id="rId211"/>
    <p:sldId id="1614" r:id="rId212"/>
    <p:sldId id="1615" r:id="rId213"/>
    <p:sldId id="1364" r:id="rId214"/>
    <p:sldId id="1616" r:id="rId215"/>
    <p:sldId id="1617" r:id="rId216"/>
    <p:sldId id="1366" r:id="rId2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彭 海平" initials="彭" lastIdx="1" clrIdx="0">
    <p:extLst>
      <p:ext uri="{19B8F6BF-5375-455C-9EA6-DF929625EA0E}">
        <p15:presenceInfo xmlns:p15="http://schemas.microsoft.com/office/powerpoint/2012/main" userId="0bfcb58cc98d53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3F300"/>
    <a:srgbClr val="FFFF67"/>
    <a:srgbClr val="CC3399"/>
    <a:srgbClr val="C71ECD"/>
    <a:srgbClr val="00FF00"/>
    <a:srgbClr val="FFFFFF"/>
    <a:srgbClr val="26C4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566" autoAdjust="0"/>
    <p:restoredTop sz="92681" autoAdjust="0"/>
  </p:normalViewPr>
  <p:slideViewPr>
    <p:cSldViewPr snapToGrid="0" snapToObjects="1">
      <p:cViewPr varScale="1">
        <p:scale>
          <a:sx n="87" d="100"/>
          <a:sy n="87" d="100"/>
        </p:scale>
        <p:origin x="820" y="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handoutMaster" Target="handoutMasters/handout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52425A-B869-ED44-AABC-864CA411AED4}" type="datetimeFigureOut">
              <a:rPr lang="en-US" smtClean="0"/>
              <a:pPr/>
              <a:t>5/13/2026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4D4BE7-F420-8A48-AFA4-886DC4867292}" type="slidenum">
              <a:rPr lang="en-US" smtClean="0"/>
              <a:pPr/>
              <a:t>‹#›</a:t>
            </a:fld>
            <a:endParaRPr lang="en-US"/>
          </a:p>
        </p:txBody>
      </p:sp>
    </p:spTree>
    <p:extLst>
      <p:ext uri="{BB962C8B-B14F-4D97-AF65-F5344CB8AC3E}">
        <p14:creationId xmlns:p14="http://schemas.microsoft.com/office/powerpoint/2010/main" val="336559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4C7EB-5FA1-2A48-96AC-B3FDC2A4A197}" type="datetimeFigureOut">
              <a:rPr lang="en-US" smtClean="0"/>
              <a:pPr/>
              <a:t>5/13/2026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12964-9D25-F140-BCE5-41B8A8543C54}" type="slidenum">
              <a:rPr lang="en-US" smtClean="0"/>
              <a:pPr/>
              <a:t>‹#›</a:t>
            </a:fld>
            <a:endParaRPr lang="en-US"/>
          </a:p>
        </p:txBody>
      </p:sp>
    </p:spTree>
    <p:extLst>
      <p:ext uri="{BB962C8B-B14F-4D97-AF65-F5344CB8AC3E}">
        <p14:creationId xmlns:p14="http://schemas.microsoft.com/office/powerpoint/2010/main" val="450871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pPr/>
              <a:t>2</a:t>
            </a:fld>
            <a:endParaRPr lang="en-US"/>
          </a:p>
        </p:txBody>
      </p:sp>
    </p:spTree>
    <p:extLst>
      <p:ext uri="{BB962C8B-B14F-4D97-AF65-F5344CB8AC3E}">
        <p14:creationId xmlns:p14="http://schemas.microsoft.com/office/powerpoint/2010/main" val="3995890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pPr/>
              <a:t>166</a:t>
            </a:fld>
            <a:endParaRPr lang="en-US"/>
          </a:p>
        </p:txBody>
      </p:sp>
    </p:spTree>
    <p:extLst>
      <p:ext uri="{BB962C8B-B14F-4D97-AF65-F5344CB8AC3E}">
        <p14:creationId xmlns:p14="http://schemas.microsoft.com/office/powerpoint/2010/main" val="3524802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pPr/>
              <a:t>167</a:t>
            </a:fld>
            <a:endParaRPr lang="en-US"/>
          </a:p>
        </p:txBody>
      </p:sp>
    </p:spTree>
    <p:extLst>
      <p:ext uri="{BB962C8B-B14F-4D97-AF65-F5344CB8AC3E}">
        <p14:creationId xmlns:p14="http://schemas.microsoft.com/office/powerpoint/2010/main" val="19971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pPr/>
              <a:t>188</a:t>
            </a:fld>
            <a:endParaRPr lang="en-US"/>
          </a:p>
        </p:txBody>
      </p:sp>
    </p:spTree>
    <p:extLst>
      <p:ext uri="{BB962C8B-B14F-4D97-AF65-F5344CB8AC3E}">
        <p14:creationId xmlns:p14="http://schemas.microsoft.com/office/powerpoint/2010/main" val="1302715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B1919-9037-C817-4FA2-C8D0A52F8C3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667392A-4096-F2D2-DAD0-5CD4FA3C04F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402D657-DDDD-C615-96CA-38F0AC099A7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2120E49-57C3-B66F-8A6C-A723D5784136}"/>
              </a:ext>
            </a:extLst>
          </p:cNvPr>
          <p:cNvSpPr>
            <a:spLocks noGrp="1"/>
          </p:cNvSpPr>
          <p:nvPr>
            <p:ph type="sldNum" sz="quarter" idx="10"/>
          </p:nvPr>
        </p:nvSpPr>
        <p:spPr/>
        <p:txBody>
          <a:bodyPr/>
          <a:lstStyle/>
          <a:p>
            <a:fld id="{95512964-9D25-F140-BCE5-41B8A8543C54}" type="slidenum">
              <a:rPr lang="en-US" smtClean="0"/>
              <a:pPr/>
              <a:t>189</a:t>
            </a:fld>
            <a:endParaRPr lang="en-US"/>
          </a:p>
        </p:txBody>
      </p:sp>
    </p:spTree>
    <p:extLst>
      <p:ext uri="{BB962C8B-B14F-4D97-AF65-F5344CB8AC3E}">
        <p14:creationId xmlns:p14="http://schemas.microsoft.com/office/powerpoint/2010/main" val="188208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pPr/>
              <a:t>7</a:t>
            </a:fld>
            <a:endParaRPr lang="en-US"/>
          </a:p>
        </p:txBody>
      </p:sp>
    </p:spTree>
    <p:extLst>
      <p:ext uri="{BB962C8B-B14F-4D97-AF65-F5344CB8AC3E}">
        <p14:creationId xmlns:p14="http://schemas.microsoft.com/office/powerpoint/2010/main" val="1953672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03FB2-C652-CF0E-E1A8-8E5D1AA347E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0FF768B-1DB2-EFD7-9BE5-1AE6121CBF9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CB33DE1-A441-3578-61C1-62FD25C078DF}"/>
              </a:ext>
            </a:extLst>
          </p:cNvPr>
          <p:cNvSpPr>
            <a:spLocks noGrp="1"/>
          </p:cNvSpPr>
          <p:nvPr>
            <p:ph type="body" idx="1"/>
          </p:nvPr>
        </p:nvSpPr>
        <p:spPr/>
        <p:txBody>
          <a:bodyPr/>
          <a:lstStyle/>
          <a:p>
            <a:r>
              <a:rPr lang="en-US" altLang="zh-CN" i="1" dirty="0" err="1"/>
              <a:t>G</a:t>
            </a:r>
            <a:r>
              <a:rPr lang="en-US" altLang="zh-CN" dirty="0" err="1"/>
              <a:t>.</a:t>
            </a:r>
            <a:r>
              <a:rPr lang="en-US" altLang="zh-CN" i="1" dirty="0" err="1"/>
              <a:t>Gamow</a:t>
            </a:r>
            <a:r>
              <a:rPr lang="zh-CN" altLang="en-US" dirty="0"/>
              <a:t>（</a:t>
            </a:r>
            <a:r>
              <a:rPr lang="en-US" altLang="zh-CN" dirty="0"/>
              <a:t>1904--1968</a:t>
            </a:r>
            <a:r>
              <a:rPr lang="zh-CN" altLang="en-US" dirty="0"/>
              <a:t>）伽莫夫</a:t>
            </a:r>
          </a:p>
        </p:txBody>
      </p:sp>
      <p:sp>
        <p:nvSpPr>
          <p:cNvPr id="4" name="灯片编号占位符 3">
            <a:extLst>
              <a:ext uri="{FF2B5EF4-FFF2-40B4-BE49-F238E27FC236}">
                <a16:creationId xmlns:a16="http://schemas.microsoft.com/office/drawing/2014/main" id="{B9F3C658-C3B2-F0FA-AFDA-771E046D4FF6}"/>
              </a:ext>
            </a:extLst>
          </p:cNvPr>
          <p:cNvSpPr>
            <a:spLocks noGrp="1"/>
          </p:cNvSpPr>
          <p:nvPr>
            <p:ph type="sldNum" sz="quarter" idx="10"/>
          </p:nvPr>
        </p:nvSpPr>
        <p:spPr/>
        <p:txBody>
          <a:bodyPr/>
          <a:lstStyle/>
          <a:p>
            <a:fld id="{95512964-9D25-F140-BCE5-41B8A8543C54}" type="slidenum">
              <a:rPr lang="en-US" smtClean="0"/>
              <a:pPr/>
              <a:t>10</a:t>
            </a:fld>
            <a:endParaRPr lang="en-US"/>
          </a:p>
        </p:txBody>
      </p:sp>
    </p:spTree>
    <p:extLst>
      <p:ext uri="{BB962C8B-B14F-4D97-AF65-F5344CB8AC3E}">
        <p14:creationId xmlns:p14="http://schemas.microsoft.com/office/powerpoint/2010/main" val="1747200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pPr/>
              <a:t>15</a:t>
            </a:fld>
            <a:endParaRPr lang="en-US"/>
          </a:p>
        </p:txBody>
      </p:sp>
    </p:spTree>
    <p:extLst>
      <p:ext uri="{BB962C8B-B14F-4D97-AF65-F5344CB8AC3E}">
        <p14:creationId xmlns:p14="http://schemas.microsoft.com/office/powerpoint/2010/main" val="4095392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512964-9D25-F140-BCE5-41B8A8543C54}" type="slidenum">
              <a:rPr lang="en-US" smtClean="0"/>
              <a:pPr/>
              <a:t>16</a:t>
            </a:fld>
            <a:endParaRPr lang="en-US"/>
          </a:p>
        </p:txBody>
      </p:sp>
    </p:spTree>
    <p:extLst>
      <p:ext uri="{BB962C8B-B14F-4D97-AF65-F5344CB8AC3E}">
        <p14:creationId xmlns:p14="http://schemas.microsoft.com/office/powerpoint/2010/main" val="2919846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274AD-D47E-80DD-4C76-BA0C1EED56B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BCB7D5A-8B14-0EDB-F549-4EAF9B98BCB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132D8D6-0951-946E-1196-86618BCDA05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6E837CD-D150-6E5A-8068-D926A89B8682}"/>
              </a:ext>
            </a:extLst>
          </p:cNvPr>
          <p:cNvSpPr>
            <a:spLocks noGrp="1"/>
          </p:cNvSpPr>
          <p:nvPr>
            <p:ph type="sldNum" sz="quarter" idx="10"/>
          </p:nvPr>
        </p:nvSpPr>
        <p:spPr/>
        <p:txBody>
          <a:bodyPr/>
          <a:lstStyle/>
          <a:p>
            <a:fld id="{95512964-9D25-F140-BCE5-41B8A8543C54}" type="slidenum">
              <a:rPr lang="en-US" smtClean="0"/>
              <a:pPr/>
              <a:t>17</a:t>
            </a:fld>
            <a:endParaRPr lang="en-US"/>
          </a:p>
        </p:txBody>
      </p:sp>
    </p:spTree>
    <p:extLst>
      <p:ext uri="{BB962C8B-B14F-4D97-AF65-F5344CB8AC3E}">
        <p14:creationId xmlns:p14="http://schemas.microsoft.com/office/powerpoint/2010/main" val="1943743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pPr/>
              <a:t>27</a:t>
            </a:fld>
            <a:endParaRPr lang="en-US"/>
          </a:p>
        </p:txBody>
      </p:sp>
    </p:spTree>
    <p:extLst>
      <p:ext uri="{BB962C8B-B14F-4D97-AF65-F5344CB8AC3E}">
        <p14:creationId xmlns:p14="http://schemas.microsoft.com/office/powerpoint/2010/main" val="1830059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pPr/>
              <a:t>155</a:t>
            </a:fld>
            <a:endParaRPr lang="en-US"/>
          </a:p>
        </p:txBody>
      </p:sp>
    </p:spTree>
    <p:extLst>
      <p:ext uri="{BB962C8B-B14F-4D97-AF65-F5344CB8AC3E}">
        <p14:creationId xmlns:p14="http://schemas.microsoft.com/office/powerpoint/2010/main" val="54891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pPr/>
              <a:t>165</a:t>
            </a:fld>
            <a:endParaRPr lang="en-US"/>
          </a:p>
        </p:txBody>
      </p:sp>
    </p:spTree>
    <p:extLst>
      <p:ext uri="{BB962C8B-B14F-4D97-AF65-F5344CB8AC3E}">
        <p14:creationId xmlns:p14="http://schemas.microsoft.com/office/powerpoint/2010/main" val="374363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lvl1pPr>
          </a:lstStyle>
          <a:p>
            <a:r>
              <a:rPr lang="en-US" dirty="0"/>
              <a:t>Hadron Physics </a:t>
            </a:r>
            <a:br>
              <a:rPr lang="en-US" dirty="0"/>
            </a:br>
            <a:r>
              <a:rPr lang="en-US" dirty="0"/>
              <a:t>in China and the Facilities </a:t>
            </a:r>
          </a:p>
        </p:txBody>
      </p:sp>
      <p:sp>
        <p:nvSpPr>
          <p:cNvPr id="3" name="Subtitle 2"/>
          <p:cNvSpPr>
            <a:spLocks noGrp="1"/>
          </p:cNvSpPr>
          <p:nvPr>
            <p:ph type="subTitle" idx="1" hasCustomPrompt="1"/>
          </p:nvPr>
        </p:nvSpPr>
        <p:spPr>
          <a:xfrm>
            <a:off x="872067" y="3886200"/>
            <a:ext cx="73660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Zhengguo</a:t>
            </a:r>
            <a:r>
              <a:rPr lang="en-US" dirty="0"/>
              <a:t> Zhao</a:t>
            </a:r>
          </a:p>
          <a:p>
            <a:r>
              <a:rPr lang="en-US" dirty="0"/>
              <a:t>University of Science and Technology of China </a:t>
            </a:r>
          </a:p>
        </p:txBody>
      </p:sp>
      <p:sp>
        <p:nvSpPr>
          <p:cNvPr id="4" name="Date Placeholder 3"/>
          <p:cNvSpPr>
            <a:spLocks noGrp="1"/>
          </p:cNvSpPr>
          <p:nvPr>
            <p:ph type="dt" sz="half" idx="10"/>
          </p:nvPr>
        </p:nvSpPr>
        <p:spPr/>
        <p:txBody>
          <a:bodyPr/>
          <a:lstStyle/>
          <a:p>
            <a:r>
              <a:rPr lang="en-US"/>
              <a:t>12/8/2012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383816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12/8/2012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2811537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12/8/2012</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84748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919798-BF2C-E646-A1D6-F141DCC7CCC1}" type="datetime1">
              <a:rPr lang="en-US" smtClean="0"/>
              <a:t>5/13/2026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36625772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0" y="50539"/>
            <a:ext cx="9110800" cy="714850"/>
          </a:xfrm>
          <a:prstGeom prst="rect">
            <a:avLst/>
          </a:prstGeom>
        </p:spPr>
        <p:txBody>
          <a:bodyPr vert="horz" lIns="91440" tIns="45720" rIns="91440" bIns="45720" rtlCol="0" anchor="ctr">
            <a:normAutofit/>
          </a:bodyPr>
          <a:lstStyle/>
          <a:p>
            <a:r>
              <a:rPr lang="en-US" dirty="0"/>
              <a:t>Hadron Physics</a:t>
            </a:r>
          </a:p>
        </p:txBody>
      </p:sp>
      <p:sp>
        <p:nvSpPr>
          <p:cNvPr id="3" name="Text Placeholder 2"/>
          <p:cNvSpPr>
            <a:spLocks noGrp="1"/>
          </p:cNvSpPr>
          <p:nvPr>
            <p:ph type="body" idx="1"/>
          </p:nvPr>
        </p:nvSpPr>
        <p:spPr>
          <a:xfrm>
            <a:off x="227075" y="1059768"/>
            <a:ext cx="8654105" cy="50663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12/8/2012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pPr/>
              <a:t>‹#›</a:t>
            </a:fld>
            <a:endParaRPr lang="en-US"/>
          </a:p>
        </p:txBody>
      </p:sp>
      <p:cxnSp>
        <p:nvCxnSpPr>
          <p:cNvPr id="9" name="Straight Connector 8"/>
          <p:cNvCxnSpPr/>
          <p:nvPr userDrawn="1"/>
        </p:nvCxnSpPr>
        <p:spPr>
          <a:xfrm>
            <a:off x="8300" y="889795"/>
            <a:ext cx="91191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397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hdr="0" ftr="0" dt="0"/>
  <p:txStyles>
    <p:titleStyle>
      <a:lvl1pPr algn="ctr" defTabSz="4572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7.png"/><Relationship Id="rId1" Type="http://schemas.openxmlformats.org/officeDocument/2006/relationships/slideLayout" Target="../slideLayouts/slideLayout4.xml"/><Relationship Id="rId6" Type="http://schemas.openxmlformats.org/officeDocument/2006/relationships/image" Target="../media/image328.png"/><Relationship Id="rId5" Type="http://schemas.openxmlformats.org/officeDocument/2006/relationships/image" Target="../media/image326.png"/><Relationship Id="rId4" Type="http://schemas.openxmlformats.org/officeDocument/2006/relationships/image" Target="../media/image324.png"/></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1.png"/><Relationship Id="rId1" Type="http://schemas.openxmlformats.org/officeDocument/2006/relationships/slideLayout" Target="../slideLayouts/slideLayout4.xml"/><Relationship Id="rId5" Type="http://schemas.openxmlformats.org/officeDocument/2006/relationships/image" Target="../media/image330.png"/><Relationship Id="rId4" Type="http://schemas.openxmlformats.org/officeDocument/2006/relationships/image" Target="../media/image329.png"/></Relationships>
</file>

<file path=ppt/slides/_rels/slide102.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10.png"/><Relationship Id="rId7" Type="http://schemas.openxmlformats.org/officeDocument/2006/relationships/image" Target="../media/image336.png"/><Relationship Id="rId2" Type="http://schemas.openxmlformats.org/officeDocument/2006/relationships/image" Target="../media/image334.png"/><Relationship Id="rId1" Type="http://schemas.openxmlformats.org/officeDocument/2006/relationships/slideLayout" Target="../slideLayouts/slideLayout4.xml"/><Relationship Id="rId6" Type="http://schemas.openxmlformats.org/officeDocument/2006/relationships/image" Target="../media/image335.png"/><Relationship Id="rId5" Type="http://schemas.openxmlformats.org/officeDocument/2006/relationships/image" Target="../media/image333.png"/><Relationship Id="rId4" Type="http://schemas.openxmlformats.org/officeDocument/2006/relationships/image" Target="../media/image332.png"/></Relationships>
</file>

<file path=ppt/slides/_rels/slide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0.png"/><Relationship Id="rId1" Type="http://schemas.openxmlformats.org/officeDocument/2006/relationships/slideLayout" Target="../slideLayouts/slideLayout4.xml"/><Relationship Id="rId4" Type="http://schemas.openxmlformats.org/officeDocument/2006/relationships/image" Target="../media/image338.png"/></Relationships>
</file>

<file path=ppt/slides/_rels/slide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2.png"/><Relationship Id="rId1" Type="http://schemas.openxmlformats.org/officeDocument/2006/relationships/slideLayout" Target="../slideLayouts/slideLayout4.xml"/><Relationship Id="rId5" Type="http://schemas.openxmlformats.org/officeDocument/2006/relationships/image" Target="../media/image341.png"/><Relationship Id="rId4" Type="http://schemas.openxmlformats.org/officeDocument/2006/relationships/image" Target="../media/image339.png"/></Relationships>
</file>

<file path=ppt/slides/_rels/slide105.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06.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9.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8" Type="http://schemas.openxmlformats.org/officeDocument/2006/relationships/image" Target="../media/image353.png"/><Relationship Id="rId3" Type="http://schemas.openxmlformats.org/officeDocument/2006/relationships/image" Target="../media/image10.png"/><Relationship Id="rId7" Type="http://schemas.openxmlformats.org/officeDocument/2006/relationships/image" Target="../media/image352.png"/><Relationship Id="rId2" Type="http://schemas.openxmlformats.org/officeDocument/2006/relationships/image" Target="../media/image350.png"/><Relationship Id="rId1" Type="http://schemas.openxmlformats.org/officeDocument/2006/relationships/slideLayout" Target="../slideLayouts/slideLayout4.xml"/><Relationship Id="rId6" Type="http://schemas.openxmlformats.org/officeDocument/2006/relationships/image" Target="../media/image351.png"/><Relationship Id="rId5" Type="http://schemas.openxmlformats.org/officeDocument/2006/relationships/image" Target="../media/image347.png"/><Relationship Id="rId4" Type="http://schemas.openxmlformats.org/officeDocument/2006/relationships/image" Target="../media/image346.png"/><Relationship Id="rId9" Type="http://schemas.openxmlformats.org/officeDocument/2006/relationships/image" Target="../media/image354.png"/></Relationships>
</file>

<file path=ppt/slides/_rels/slide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7.png"/><Relationship Id="rId1" Type="http://schemas.openxmlformats.org/officeDocument/2006/relationships/slideLayout" Target="../slideLayouts/slideLayout4.xml"/><Relationship Id="rId4" Type="http://schemas.openxmlformats.org/officeDocument/2006/relationships/image" Target="../media/image355.png"/></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9.png"/><Relationship Id="rId1" Type="http://schemas.openxmlformats.org/officeDocument/2006/relationships/slideLayout" Target="../slideLayouts/slideLayout4.xml"/><Relationship Id="rId6" Type="http://schemas.openxmlformats.org/officeDocument/2006/relationships/image" Target="../media/image360.png"/><Relationship Id="rId5" Type="http://schemas.openxmlformats.org/officeDocument/2006/relationships/image" Target="../media/image358.png"/><Relationship Id="rId4" Type="http://schemas.openxmlformats.org/officeDocument/2006/relationships/image" Target="../media/image356.png"/></Relationships>
</file>

<file path=ppt/slides/_rels/slide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3.png"/><Relationship Id="rId1" Type="http://schemas.openxmlformats.org/officeDocument/2006/relationships/slideLayout" Target="../slideLayouts/slideLayout4.xml"/><Relationship Id="rId5" Type="http://schemas.openxmlformats.org/officeDocument/2006/relationships/image" Target="../media/image362.png"/><Relationship Id="rId4" Type="http://schemas.openxmlformats.org/officeDocument/2006/relationships/image" Target="../media/image361.png"/></Relationships>
</file>

<file path=ppt/slides/_rels/slide114.xml.rels><?xml version="1.0" encoding="UTF-8" standalone="yes"?>
<Relationships xmlns="http://schemas.openxmlformats.org/package/2006/relationships"><Relationship Id="rId8" Type="http://schemas.openxmlformats.org/officeDocument/2006/relationships/image" Target="../media/image369.png"/><Relationship Id="rId3" Type="http://schemas.openxmlformats.org/officeDocument/2006/relationships/image" Target="../media/image10.png"/><Relationship Id="rId7" Type="http://schemas.openxmlformats.org/officeDocument/2006/relationships/image" Target="../media/image368.png"/><Relationship Id="rId2" Type="http://schemas.openxmlformats.org/officeDocument/2006/relationships/image" Target="../media/image366.png"/><Relationship Id="rId1" Type="http://schemas.openxmlformats.org/officeDocument/2006/relationships/slideLayout" Target="../slideLayouts/slideLayout4.xml"/><Relationship Id="rId6" Type="http://schemas.openxmlformats.org/officeDocument/2006/relationships/image" Target="../media/image367.png"/><Relationship Id="rId5" Type="http://schemas.openxmlformats.org/officeDocument/2006/relationships/image" Target="../media/image365.png"/><Relationship Id="rId4" Type="http://schemas.openxmlformats.org/officeDocument/2006/relationships/image" Target="../media/image364.png"/></Relationships>
</file>

<file path=ppt/slides/_rels/slide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0.png"/><Relationship Id="rId1" Type="http://schemas.openxmlformats.org/officeDocument/2006/relationships/slideLayout" Target="../slideLayouts/slideLayout4.xml"/><Relationship Id="rId5" Type="http://schemas.openxmlformats.org/officeDocument/2006/relationships/image" Target="../media/image372.png"/><Relationship Id="rId4" Type="http://schemas.openxmlformats.org/officeDocument/2006/relationships/image" Target="../media/image371.png"/></Relationships>
</file>

<file path=ppt/slides/_rels/slide1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77.png"/><Relationship Id="rId2" Type="http://schemas.openxmlformats.org/officeDocument/2006/relationships/image" Target="../media/image375.png"/><Relationship Id="rId1" Type="http://schemas.openxmlformats.org/officeDocument/2006/relationships/slideLayout" Target="../slideLayouts/slideLayout4.xml"/><Relationship Id="rId6" Type="http://schemas.openxmlformats.org/officeDocument/2006/relationships/image" Target="../media/image376.png"/><Relationship Id="rId5" Type="http://schemas.openxmlformats.org/officeDocument/2006/relationships/image" Target="../media/image374.png"/><Relationship Id="rId4" Type="http://schemas.openxmlformats.org/officeDocument/2006/relationships/image" Target="../media/image373.png"/></Relationships>
</file>

<file path=ppt/slides/_rels/slide117.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4.xml"/><Relationship Id="rId5" Type="http://schemas.openxmlformats.org/officeDocument/2006/relationships/image" Target="../media/image381.png"/><Relationship Id="rId4" Type="http://schemas.openxmlformats.org/officeDocument/2006/relationships/image" Target="../media/image380.png"/></Relationships>
</file>

<file path=ppt/slides/_rels/slide118.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2.png"/><Relationship Id="rId1" Type="http://schemas.openxmlformats.org/officeDocument/2006/relationships/slideLayout" Target="../slideLayouts/slideLayout4.xml"/><Relationship Id="rId5" Type="http://schemas.openxmlformats.org/officeDocument/2006/relationships/image" Target="../media/image385.png"/><Relationship Id="rId4" Type="http://schemas.openxmlformats.org/officeDocument/2006/relationships/image" Target="../media/image384.png"/></Relationships>
</file>

<file path=ppt/slides/_rels/slide119.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slideLayout" Target="../slideLayouts/slideLayout4.xml"/><Relationship Id="rId5" Type="http://schemas.openxmlformats.org/officeDocument/2006/relationships/image" Target="../media/image389.png"/><Relationship Id="rId4" Type="http://schemas.openxmlformats.org/officeDocument/2006/relationships/image" Target="../media/image38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0.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8" Type="http://schemas.openxmlformats.org/officeDocument/2006/relationships/image" Target="../media/image396.png"/><Relationship Id="rId3" Type="http://schemas.openxmlformats.org/officeDocument/2006/relationships/image" Target="../media/image10.png"/><Relationship Id="rId7" Type="http://schemas.openxmlformats.org/officeDocument/2006/relationships/image" Target="../media/image395.png"/><Relationship Id="rId2" Type="http://schemas.openxmlformats.org/officeDocument/2006/relationships/image" Target="../media/image391.png"/><Relationship Id="rId1" Type="http://schemas.openxmlformats.org/officeDocument/2006/relationships/slideLayout" Target="../slideLayouts/slideLayout4.xml"/><Relationship Id="rId6" Type="http://schemas.openxmlformats.org/officeDocument/2006/relationships/image" Target="../media/image394.png"/><Relationship Id="rId5" Type="http://schemas.openxmlformats.org/officeDocument/2006/relationships/image" Target="../media/image393.png"/><Relationship Id="rId4" Type="http://schemas.openxmlformats.org/officeDocument/2006/relationships/image" Target="../media/image392.png"/></Relationships>
</file>

<file path=ppt/slides/_rels/slide122.xml.rels><?xml version="1.0" encoding="UTF-8" standalone="yes"?>
<Relationships xmlns="http://schemas.openxmlformats.org/package/2006/relationships"><Relationship Id="rId3" Type="http://schemas.openxmlformats.org/officeDocument/2006/relationships/image" Target="../media/image1050.png"/><Relationship Id="rId7" Type="http://schemas.openxmlformats.org/officeDocument/2006/relationships/image" Target="../media/image1090.png"/><Relationship Id="rId2" Type="http://schemas.openxmlformats.org/officeDocument/2006/relationships/image" Target="../media/image397.png"/><Relationship Id="rId1" Type="http://schemas.openxmlformats.org/officeDocument/2006/relationships/slideLayout" Target="../slideLayouts/slideLayout4.xml"/><Relationship Id="rId6" Type="http://schemas.openxmlformats.org/officeDocument/2006/relationships/image" Target="../media/image1080.png"/><Relationship Id="rId5" Type="http://schemas.openxmlformats.org/officeDocument/2006/relationships/image" Target="../media/image1070.png"/><Relationship Id="rId4" Type="http://schemas.openxmlformats.org/officeDocument/2006/relationships/image" Target="../media/image1060.png"/></Relationships>
</file>

<file path=ppt/slides/_rels/slide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8.png"/><Relationship Id="rId1" Type="http://schemas.openxmlformats.org/officeDocument/2006/relationships/slideLayout" Target="../slideLayouts/slideLayout4.xml"/><Relationship Id="rId5" Type="http://schemas.openxmlformats.org/officeDocument/2006/relationships/image" Target="../media/image400.png"/><Relationship Id="rId4" Type="http://schemas.openxmlformats.org/officeDocument/2006/relationships/image" Target="../media/image399.png"/></Relationships>
</file>

<file path=ppt/slides/_rels/slide1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05.png"/><Relationship Id="rId2" Type="http://schemas.openxmlformats.org/officeDocument/2006/relationships/image" Target="../media/image401.png"/><Relationship Id="rId1" Type="http://schemas.openxmlformats.org/officeDocument/2006/relationships/slideLayout" Target="../slideLayouts/slideLayout4.xml"/><Relationship Id="rId6" Type="http://schemas.openxmlformats.org/officeDocument/2006/relationships/image" Target="../media/image404.png"/><Relationship Id="rId5" Type="http://schemas.openxmlformats.org/officeDocument/2006/relationships/image" Target="../media/image403.png"/><Relationship Id="rId4" Type="http://schemas.openxmlformats.org/officeDocument/2006/relationships/image" Target="../media/image402.png"/></Relationships>
</file>

<file path=ppt/slides/_rels/slide125.xml.rels><?xml version="1.0" encoding="UTF-8" standalone="yes"?>
<Relationships xmlns="http://schemas.openxmlformats.org/package/2006/relationships"><Relationship Id="rId3" Type="http://schemas.openxmlformats.org/officeDocument/2006/relationships/image" Target="../media/image406.png"/><Relationship Id="rId7" Type="http://schemas.openxmlformats.org/officeDocument/2006/relationships/image" Target="../media/image410.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409.png"/><Relationship Id="rId5" Type="http://schemas.openxmlformats.org/officeDocument/2006/relationships/image" Target="../media/image408.png"/><Relationship Id="rId4" Type="http://schemas.openxmlformats.org/officeDocument/2006/relationships/image" Target="../media/image407.png"/></Relationships>
</file>

<file path=ppt/slides/_rels/slide126.xml.rels><?xml version="1.0" encoding="UTF-8" standalone="yes"?>
<Relationships xmlns="http://schemas.openxmlformats.org/package/2006/relationships"><Relationship Id="rId8" Type="http://schemas.openxmlformats.org/officeDocument/2006/relationships/image" Target="../media/image416.png"/><Relationship Id="rId3" Type="http://schemas.openxmlformats.org/officeDocument/2006/relationships/image" Target="../media/image10.png"/><Relationship Id="rId7" Type="http://schemas.openxmlformats.org/officeDocument/2006/relationships/image" Target="../media/image415.png"/><Relationship Id="rId2" Type="http://schemas.openxmlformats.org/officeDocument/2006/relationships/image" Target="../media/image411.png"/><Relationship Id="rId1" Type="http://schemas.openxmlformats.org/officeDocument/2006/relationships/slideLayout" Target="../slideLayouts/slideLayout4.xml"/><Relationship Id="rId6" Type="http://schemas.openxmlformats.org/officeDocument/2006/relationships/image" Target="../media/image414.png"/><Relationship Id="rId5" Type="http://schemas.openxmlformats.org/officeDocument/2006/relationships/image" Target="../media/image413.png"/><Relationship Id="rId4" Type="http://schemas.openxmlformats.org/officeDocument/2006/relationships/image" Target="../media/image412.png"/></Relationships>
</file>

<file path=ppt/slides/_rels/slide127.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19.png"/><Relationship Id="rId4" Type="http://schemas.openxmlformats.org/officeDocument/2006/relationships/image" Target="../media/image418.png"/></Relationships>
</file>

<file path=ppt/slides/_rels/slide1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4.png"/><Relationship Id="rId2" Type="http://schemas.openxmlformats.org/officeDocument/2006/relationships/image" Target="../media/image420.png"/><Relationship Id="rId1" Type="http://schemas.openxmlformats.org/officeDocument/2006/relationships/slideLayout" Target="../slideLayouts/slideLayout4.xml"/><Relationship Id="rId6" Type="http://schemas.openxmlformats.org/officeDocument/2006/relationships/image" Target="../media/image423.png"/><Relationship Id="rId5" Type="http://schemas.openxmlformats.org/officeDocument/2006/relationships/image" Target="../media/image422.png"/><Relationship Id="rId4" Type="http://schemas.openxmlformats.org/officeDocument/2006/relationships/image" Target="../media/image421.png"/></Relationships>
</file>

<file path=ppt/slides/_rels/slide129.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42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1.png"/><Relationship Id="rId2" Type="http://schemas.openxmlformats.org/officeDocument/2006/relationships/image" Target="../media/image427.png"/><Relationship Id="rId1" Type="http://schemas.openxmlformats.org/officeDocument/2006/relationships/slideLayout" Target="../slideLayouts/slideLayout4.xml"/><Relationship Id="rId6" Type="http://schemas.openxmlformats.org/officeDocument/2006/relationships/image" Target="../media/image430.png"/><Relationship Id="rId5" Type="http://schemas.openxmlformats.org/officeDocument/2006/relationships/image" Target="../media/image429.png"/><Relationship Id="rId4" Type="http://schemas.openxmlformats.org/officeDocument/2006/relationships/image" Target="../media/image428.png"/></Relationships>
</file>

<file path=ppt/slides/_rels/slide131.xml.rels><?xml version="1.0" encoding="UTF-8" standalone="yes"?>
<Relationships xmlns="http://schemas.openxmlformats.org/package/2006/relationships"><Relationship Id="rId8" Type="http://schemas.openxmlformats.org/officeDocument/2006/relationships/image" Target="../media/image437.png"/><Relationship Id="rId3" Type="http://schemas.openxmlformats.org/officeDocument/2006/relationships/image" Target="../media/image10.png"/><Relationship Id="rId7" Type="http://schemas.openxmlformats.org/officeDocument/2006/relationships/image" Target="../media/image436.png"/><Relationship Id="rId2" Type="http://schemas.openxmlformats.org/officeDocument/2006/relationships/image" Target="../media/image432.png"/><Relationship Id="rId1" Type="http://schemas.openxmlformats.org/officeDocument/2006/relationships/slideLayout" Target="../slideLayouts/slideLayout4.xml"/><Relationship Id="rId6" Type="http://schemas.openxmlformats.org/officeDocument/2006/relationships/image" Target="../media/image435.png"/><Relationship Id="rId5" Type="http://schemas.openxmlformats.org/officeDocument/2006/relationships/image" Target="../media/image434.png"/><Relationship Id="rId4" Type="http://schemas.openxmlformats.org/officeDocument/2006/relationships/image" Target="../media/image433.png"/></Relationships>
</file>

<file path=ppt/slides/_rels/slide1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42.png"/><Relationship Id="rId2" Type="http://schemas.openxmlformats.org/officeDocument/2006/relationships/image" Target="../media/image438.png"/><Relationship Id="rId1" Type="http://schemas.openxmlformats.org/officeDocument/2006/relationships/slideLayout" Target="../slideLayouts/slideLayout4.xml"/><Relationship Id="rId6" Type="http://schemas.openxmlformats.org/officeDocument/2006/relationships/image" Target="../media/image441.png"/><Relationship Id="rId5" Type="http://schemas.openxmlformats.org/officeDocument/2006/relationships/image" Target="../media/image440.png"/><Relationship Id="rId4" Type="http://schemas.openxmlformats.org/officeDocument/2006/relationships/image" Target="../media/image439.png"/></Relationships>
</file>

<file path=ppt/slides/_rels/slide133.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443.png"/><Relationship Id="rId1" Type="http://schemas.openxmlformats.org/officeDocument/2006/relationships/slideLayout" Target="../slideLayouts/slideLayout4.xml"/><Relationship Id="rId4" Type="http://schemas.openxmlformats.org/officeDocument/2006/relationships/image" Target="../media/image445.png"/></Relationships>
</file>

<file path=ppt/slides/_rels/slide13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0.png"/><Relationship Id="rId2" Type="http://schemas.openxmlformats.org/officeDocument/2006/relationships/image" Target="../media/image446.png"/><Relationship Id="rId1" Type="http://schemas.openxmlformats.org/officeDocument/2006/relationships/slideLayout" Target="../slideLayouts/slideLayout4.xml"/><Relationship Id="rId6" Type="http://schemas.openxmlformats.org/officeDocument/2006/relationships/image" Target="../media/image449.png"/><Relationship Id="rId5" Type="http://schemas.openxmlformats.org/officeDocument/2006/relationships/image" Target="../media/image448.png"/><Relationship Id="rId4" Type="http://schemas.openxmlformats.org/officeDocument/2006/relationships/image" Target="../media/image447.png"/></Relationships>
</file>

<file path=ppt/slides/_rels/slide1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5.png"/><Relationship Id="rId2" Type="http://schemas.openxmlformats.org/officeDocument/2006/relationships/image" Target="../media/image451.png"/><Relationship Id="rId1" Type="http://schemas.openxmlformats.org/officeDocument/2006/relationships/slideLayout" Target="../slideLayouts/slideLayout4.xml"/><Relationship Id="rId6" Type="http://schemas.openxmlformats.org/officeDocument/2006/relationships/image" Target="../media/image454.png"/><Relationship Id="rId5" Type="http://schemas.openxmlformats.org/officeDocument/2006/relationships/image" Target="../media/image453.png"/><Relationship Id="rId4" Type="http://schemas.openxmlformats.org/officeDocument/2006/relationships/image" Target="../media/image452.png"/></Relationships>
</file>

<file path=ppt/slides/_rels/slide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6.png"/><Relationship Id="rId1" Type="http://schemas.openxmlformats.org/officeDocument/2006/relationships/slideLayout" Target="../slideLayouts/slideLayout4.xml"/><Relationship Id="rId6" Type="http://schemas.openxmlformats.org/officeDocument/2006/relationships/image" Target="../media/image459.png"/><Relationship Id="rId5" Type="http://schemas.openxmlformats.org/officeDocument/2006/relationships/image" Target="../media/image458.png"/><Relationship Id="rId4" Type="http://schemas.openxmlformats.org/officeDocument/2006/relationships/image" Target="../media/image457.png"/></Relationships>
</file>

<file path=ppt/slides/_rels/slide137.xml.rels><?xml version="1.0" encoding="UTF-8" standalone="yes"?>
<Relationships xmlns="http://schemas.openxmlformats.org/package/2006/relationships"><Relationship Id="rId8" Type="http://schemas.openxmlformats.org/officeDocument/2006/relationships/image" Target="../media/image465.png"/><Relationship Id="rId3" Type="http://schemas.openxmlformats.org/officeDocument/2006/relationships/image" Target="../media/image10.png"/><Relationship Id="rId7" Type="http://schemas.openxmlformats.org/officeDocument/2006/relationships/image" Target="../media/image464.png"/><Relationship Id="rId2" Type="http://schemas.openxmlformats.org/officeDocument/2006/relationships/image" Target="../media/image460.png"/><Relationship Id="rId1" Type="http://schemas.openxmlformats.org/officeDocument/2006/relationships/slideLayout" Target="../slideLayouts/slideLayout4.xml"/><Relationship Id="rId6" Type="http://schemas.openxmlformats.org/officeDocument/2006/relationships/image" Target="../media/image463.png"/><Relationship Id="rId5" Type="http://schemas.openxmlformats.org/officeDocument/2006/relationships/image" Target="../media/image462.png"/><Relationship Id="rId4" Type="http://schemas.openxmlformats.org/officeDocument/2006/relationships/image" Target="../media/image461.png"/></Relationships>
</file>

<file path=ppt/slides/_rels/slide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6.png"/><Relationship Id="rId1" Type="http://schemas.openxmlformats.org/officeDocument/2006/relationships/slideLayout" Target="../slideLayouts/slideLayout4.xml"/><Relationship Id="rId4" Type="http://schemas.openxmlformats.org/officeDocument/2006/relationships/image" Target="../media/image467.png"/></Relationships>
</file>

<file path=ppt/slides/_rels/slide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8" Type="http://schemas.openxmlformats.org/officeDocument/2006/relationships/image" Target="../media/image474.png"/><Relationship Id="rId3" Type="http://schemas.openxmlformats.org/officeDocument/2006/relationships/image" Target="../media/image10.png"/><Relationship Id="rId7" Type="http://schemas.openxmlformats.org/officeDocument/2006/relationships/image" Target="../media/image473.png"/><Relationship Id="rId2" Type="http://schemas.openxmlformats.org/officeDocument/2006/relationships/image" Target="../media/image469.png"/><Relationship Id="rId1" Type="http://schemas.openxmlformats.org/officeDocument/2006/relationships/slideLayout" Target="../slideLayouts/slideLayout4.xml"/><Relationship Id="rId6" Type="http://schemas.openxmlformats.org/officeDocument/2006/relationships/image" Target="../media/image472.png"/><Relationship Id="rId5" Type="http://schemas.openxmlformats.org/officeDocument/2006/relationships/image" Target="../media/image471.png"/><Relationship Id="rId4" Type="http://schemas.openxmlformats.org/officeDocument/2006/relationships/image" Target="../media/image470.png"/></Relationships>
</file>

<file path=ppt/slides/_rels/slide14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79.png"/><Relationship Id="rId2" Type="http://schemas.openxmlformats.org/officeDocument/2006/relationships/image" Target="../media/image475.png"/><Relationship Id="rId1" Type="http://schemas.openxmlformats.org/officeDocument/2006/relationships/slideLayout" Target="../slideLayouts/slideLayout4.xml"/><Relationship Id="rId6" Type="http://schemas.openxmlformats.org/officeDocument/2006/relationships/image" Target="../media/image478.png"/><Relationship Id="rId5" Type="http://schemas.openxmlformats.org/officeDocument/2006/relationships/image" Target="../media/image477.png"/><Relationship Id="rId4" Type="http://schemas.openxmlformats.org/officeDocument/2006/relationships/image" Target="../media/image476.png"/></Relationships>
</file>

<file path=ppt/slides/_rels/slide1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84.png"/><Relationship Id="rId2" Type="http://schemas.openxmlformats.org/officeDocument/2006/relationships/image" Target="../media/image480.png"/><Relationship Id="rId1" Type="http://schemas.openxmlformats.org/officeDocument/2006/relationships/slideLayout" Target="../slideLayouts/slideLayout4.xml"/><Relationship Id="rId6" Type="http://schemas.openxmlformats.org/officeDocument/2006/relationships/image" Target="../media/image483.png"/><Relationship Id="rId5" Type="http://schemas.openxmlformats.org/officeDocument/2006/relationships/image" Target="../media/image482.png"/><Relationship Id="rId4" Type="http://schemas.openxmlformats.org/officeDocument/2006/relationships/image" Target="../media/image481.png"/></Relationships>
</file>

<file path=ppt/slides/_rels/slide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5.png"/><Relationship Id="rId1" Type="http://schemas.openxmlformats.org/officeDocument/2006/relationships/slideLayout" Target="../slideLayouts/slideLayout4.xml"/><Relationship Id="rId5" Type="http://schemas.openxmlformats.org/officeDocument/2006/relationships/image" Target="../media/image487.png"/><Relationship Id="rId4" Type="http://schemas.openxmlformats.org/officeDocument/2006/relationships/image" Target="../media/image486.png"/></Relationships>
</file>

<file path=ppt/slides/_rels/slide146.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image" Target="../media/image488.png"/><Relationship Id="rId1" Type="http://schemas.openxmlformats.org/officeDocument/2006/relationships/slideLayout" Target="../slideLayouts/slideLayout4.xml"/><Relationship Id="rId4" Type="http://schemas.openxmlformats.org/officeDocument/2006/relationships/image" Target="../media/image490.png"/></Relationships>
</file>

<file path=ppt/slides/_rels/slide14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5.png"/><Relationship Id="rId2" Type="http://schemas.openxmlformats.org/officeDocument/2006/relationships/image" Target="../media/image491.png"/><Relationship Id="rId1" Type="http://schemas.openxmlformats.org/officeDocument/2006/relationships/slideLayout" Target="../slideLayouts/slideLayout4.xml"/><Relationship Id="rId6" Type="http://schemas.openxmlformats.org/officeDocument/2006/relationships/image" Target="../media/image494.png"/><Relationship Id="rId5" Type="http://schemas.openxmlformats.org/officeDocument/2006/relationships/image" Target="../media/image493.png"/><Relationship Id="rId4" Type="http://schemas.openxmlformats.org/officeDocument/2006/relationships/image" Target="../media/image492.png"/></Relationships>
</file>

<file path=ppt/slides/_rels/slide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6.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498.png"/><Relationship Id="rId2" Type="http://schemas.openxmlformats.org/officeDocument/2006/relationships/image" Target="../media/image497.png"/><Relationship Id="rId1" Type="http://schemas.openxmlformats.org/officeDocument/2006/relationships/slideLayout" Target="../slideLayouts/slideLayout4.xml"/><Relationship Id="rId4" Type="http://schemas.openxmlformats.org/officeDocument/2006/relationships/image" Target="../media/image49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50.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501.png"/><Relationship Id="rId1" Type="http://schemas.openxmlformats.org/officeDocument/2006/relationships/slideLayout" Target="../slideLayouts/slideLayout4.xml"/><Relationship Id="rId6" Type="http://schemas.openxmlformats.org/officeDocument/2006/relationships/image" Target="../media/image505.png"/><Relationship Id="rId5" Type="http://schemas.openxmlformats.org/officeDocument/2006/relationships/image" Target="../media/image504.png"/><Relationship Id="rId4" Type="http://schemas.openxmlformats.org/officeDocument/2006/relationships/image" Target="../media/image503.png"/></Relationships>
</file>

<file path=ppt/slides/_rels/slide152.xml.rels><?xml version="1.0" encoding="UTF-8" standalone="yes"?>
<Relationships xmlns="http://schemas.openxmlformats.org/package/2006/relationships"><Relationship Id="rId3" Type="http://schemas.openxmlformats.org/officeDocument/2006/relationships/image" Target="../media/image507.png"/><Relationship Id="rId2" Type="http://schemas.openxmlformats.org/officeDocument/2006/relationships/image" Target="../media/image506.png"/><Relationship Id="rId1" Type="http://schemas.openxmlformats.org/officeDocument/2006/relationships/slideLayout" Target="../slideLayouts/slideLayout4.xml"/><Relationship Id="rId6" Type="http://schemas.openxmlformats.org/officeDocument/2006/relationships/image" Target="../media/image510.png"/><Relationship Id="rId5" Type="http://schemas.openxmlformats.org/officeDocument/2006/relationships/image" Target="../media/image509.png"/><Relationship Id="rId4" Type="http://schemas.openxmlformats.org/officeDocument/2006/relationships/image" Target="../media/image508.png"/></Relationships>
</file>

<file path=ppt/slides/_rels/slide153.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image" Target="../media/image506.png"/><Relationship Id="rId1" Type="http://schemas.openxmlformats.org/officeDocument/2006/relationships/slideLayout" Target="../slideLayouts/slideLayout4.xml"/><Relationship Id="rId4" Type="http://schemas.openxmlformats.org/officeDocument/2006/relationships/image" Target="../media/image512.png"/></Relationships>
</file>

<file path=ppt/slides/_rels/slide154.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image" Target="../media/image513.png"/><Relationship Id="rId1" Type="http://schemas.openxmlformats.org/officeDocument/2006/relationships/slideLayout" Target="../slideLayouts/slideLayout4.xml"/><Relationship Id="rId4" Type="http://schemas.openxmlformats.org/officeDocument/2006/relationships/image" Target="../media/image515.png"/></Relationships>
</file>

<file path=ppt/slides/_rels/slide155.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1530.png"/><Relationship Id="rId7" Type="http://schemas.openxmlformats.org/officeDocument/2006/relationships/image" Target="../media/image5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18.png"/><Relationship Id="rId5" Type="http://schemas.openxmlformats.org/officeDocument/2006/relationships/image" Target="../media/image517.png"/><Relationship Id="rId4" Type="http://schemas.openxmlformats.org/officeDocument/2006/relationships/image" Target="../media/image516.png"/><Relationship Id="rId9" Type="http://schemas.openxmlformats.org/officeDocument/2006/relationships/image" Target="../media/image506.png"/></Relationships>
</file>

<file path=ppt/slides/_rels/slide156.xml.rels><?xml version="1.0" encoding="UTF-8" standalone="yes"?>
<Relationships xmlns="http://schemas.openxmlformats.org/package/2006/relationships"><Relationship Id="rId3" Type="http://schemas.openxmlformats.org/officeDocument/2006/relationships/image" Target="../media/image522.png"/><Relationship Id="rId2" Type="http://schemas.openxmlformats.org/officeDocument/2006/relationships/image" Target="../media/image521.png"/><Relationship Id="rId1" Type="http://schemas.openxmlformats.org/officeDocument/2006/relationships/slideLayout" Target="../slideLayouts/slideLayout4.xml"/><Relationship Id="rId4" Type="http://schemas.openxmlformats.org/officeDocument/2006/relationships/image" Target="../media/image523.png"/></Relationships>
</file>

<file path=ppt/slides/_rels/slide157.xml.rels><?xml version="1.0" encoding="UTF-8" standalone="yes"?>
<Relationships xmlns="http://schemas.openxmlformats.org/package/2006/relationships"><Relationship Id="rId3" Type="http://schemas.openxmlformats.org/officeDocument/2006/relationships/image" Target="../media/image525.png"/><Relationship Id="rId2" Type="http://schemas.openxmlformats.org/officeDocument/2006/relationships/image" Target="../media/image524.png"/><Relationship Id="rId1" Type="http://schemas.openxmlformats.org/officeDocument/2006/relationships/slideLayout" Target="../slideLayouts/slideLayout4.xml"/><Relationship Id="rId6" Type="http://schemas.openxmlformats.org/officeDocument/2006/relationships/image" Target="../media/image528.png"/><Relationship Id="rId5" Type="http://schemas.openxmlformats.org/officeDocument/2006/relationships/image" Target="../media/image527.png"/><Relationship Id="rId4" Type="http://schemas.openxmlformats.org/officeDocument/2006/relationships/image" Target="../media/image526.png"/></Relationships>
</file>

<file path=ppt/slides/_rels/slide158.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29.png"/><Relationship Id="rId1" Type="http://schemas.openxmlformats.org/officeDocument/2006/relationships/slideLayout" Target="../slideLayouts/slideLayout4.xml"/><Relationship Id="rId4" Type="http://schemas.openxmlformats.org/officeDocument/2006/relationships/image" Target="../media/image531.png"/></Relationships>
</file>

<file path=ppt/slides/_rels/slide159.xml.rels><?xml version="1.0" encoding="UTF-8" standalone="yes"?>
<Relationships xmlns="http://schemas.openxmlformats.org/package/2006/relationships"><Relationship Id="rId2" Type="http://schemas.openxmlformats.org/officeDocument/2006/relationships/image" Target="../media/image53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0.xml.rels><?xml version="1.0" encoding="UTF-8" standalone="yes"?>
<Relationships xmlns="http://schemas.openxmlformats.org/package/2006/relationships"><Relationship Id="rId2" Type="http://schemas.openxmlformats.org/officeDocument/2006/relationships/image" Target="../media/image533.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535.png"/><Relationship Id="rId2" Type="http://schemas.openxmlformats.org/officeDocument/2006/relationships/image" Target="../media/image534.png"/><Relationship Id="rId1" Type="http://schemas.openxmlformats.org/officeDocument/2006/relationships/slideLayout" Target="../slideLayouts/slideLayout4.xml"/><Relationship Id="rId5" Type="http://schemas.openxmlformats.org/officeDocument/2006/relationships/image" Target="../media/image537.png"/><Relationship Id="rId4" Type="http://schemas.openxmlformats.org/officeDocument/2006/relationships/image" Target="../media/image536.png"/></Relationships>
</file>

<file path=ppt/slides/_rels/slide162.xml.rels><?xml version="1.0" encoding="UTF-8" standalone="yes"?>
<Relationships xmlns="http://schemas.openxmlformats.org/package/2006/relationships"><Relationship Id="rId3" Type="http://schemas.openxmlformats.org/officeDocument/2006/relationships/image" Target="../media/image539.png"/><Relationship Id="rId2" Type="http://schemas.openxmlformats.org/officeDocument/2006/relationships/image" Target="../media/image538.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540.png"/><Relationship Id="rId1" Type="http://schemas.openxmlformats.org/officeDocument/2006/relationships/slideLayout" Target="../slideLayouts/slideLayout4.xml"/><Relationship Id="rId4" Type="http://schemas.openxmlformats.org/officeDocument/2006/relationships/image" Target="../media/image542.png"/></Relationships>
</file>

<file path=ppt/slides/_rels/slide164.xml.rels><?xml version="1.0" encoding="UTF-8" standalone="yes"?>
<Relationships xmlns="http://schemas.openxmlformats.org/package/2006/relationships"><Relationship Id="rId3" Type="http://schemas.openxmlformats.org/officeDocument/2006/relationships/image" Target="../media/image544.png"/><Relationship Id="rId2" Type="http://schemas.openxmlformats.org/officeDocument/2006/relationships/image" Target="../media/image543.png"/><Relationship Id="rId1" Type="http://schemas.openxmlformats.org/officeDocument/2006/relationships/slideLayout" Target="../slideLayouts/slideLayout4.xml"/><Relationship Id="rId4" Type="http://schemas.openxmlformats.org/officeDocument/2006/relationships/image" Target="../media/image545.png"/></Relationships>
</file>

<file path=ppt/slides/_rels/slide165.xml.rels><?xml version="1.0" encoding="UTF-8" standalone="yes"?>
<Relationships xmlns="http://schemas.openxmlformats.org/package/2006/relationships"><Relationship Id="rId3" Type="http://schemas.openxmlformats.org/officeDocument/2006/relationships/image" Target="../media/image54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47.png"/></Relationships>
</file>

<file path=ppt/slides/_rels/slide166.xml.rels><?xml version="1.0" encoding="UTF-8" standalone="yes"?>
<Relationships xmlns="http://schemas.openxmlformats.org/package/2006/relationships"><Relationship Id="rId3" Type="http://schemas.openxmlformats.org/officeDocument/2006/relationships/image" Target="../media/image54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8" Type="http://schemas.openxmlformats.org/officeDocument/2006/relationships/image" Target="../media/image554.png"/><Relationship Id="rId3" Type="http://schemas.openxmlformats.org/officeDocument/2006/relationships/image" Target="../media/image549.png"/><Relationship Id="rId7" Type="http://schemas.openxmlformats.org/officeDocument/2006/relationships/image" Target="../media/image55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52.png"/><Relationship Id="rId5" Type="http://schemas.openxmlformats.org/officeDocument/2006/relationships/image" Target="../media/image551.png"/><Relationship Id="rId4" Type="http://schemas.openxmlformats.org/officeDocument/2006/relationships/image" Target="../media/image550.png"/></Relationships>
</file>

<file path=ppt/slides/_rels/slide168.xml.rels><?xml version="1.0" encoding="UTF-8" standalone="yes"?>
<Relationships xmlns="http://schemas.openxmlformats.org/package/2006/relationships"><Relationship Id="rId3" Type="http://schemas.openxmlformats.org/officeDocument/2006/relationships/image" Target="../media/image556.png"/><Relationship Id="rId2" Type="http://schemas.openxmlformats.org/officeDocument/2006/relationships/image" Target="../media/image555.png"/><Relationship Id="rId1" Type="http://schemas.openxmlformats.org/officeDocument/2006/relationships/slideLayout" Target="../slideLayouts/slideLayout4.xml"/><Relationship Id="rId6" Type="http://schemas.openxmlformats.org/officeDocument/2006/relationships/image" Target="../media/image559.png"/><Relationship Id="rId5" Type="http://schemas.openxmlformats.org/officeDocument/2006/relationships/image" Target="../media/image558.png"/><Relationship Id="rId4" Type="http://schemas.openxmlformats.org/officeDocument/2006/relationships/image" Target="../media/image557.png"/></Relationships>
</file>

<file path=ppt/slides/_rels/slide169.xml.rels><?xml version="1.0" encoding="UTF-8" standalone="yes"?>
<Relationships xmlns="http://schemas.openxmlformats.org/package/2006/relationships"><Relationship Id="rId3" Type="http://schemas.openxmlformats.org/officeDocument/2006/relationships/image" Target="../media/image561.png"/><Relationship Id="rId2" Type="http://schemas.openxmlformats.org/officeDocument/2006/relationships/image" Target="../media/image56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0.xml.rels><?xml version="1.0" encoding="UTF-8" standalone="yes"?>
<Relationships xmlns="http://schemas.openxmlformats.org/package/2006/relationships"><Relationship Id="rId3" Type="http://schemas.openxmlformats.org/officeDocument/2006/relationships/image" Target="../media/image563.png"/><Relationship Id="rId2" Type="http://schemas.openxmlformats.org/officeDocument/2006/relationships/image" Target="../media/image562.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565.png"/><Relationship Id="rId7" Type="http://schemas.openxmlformats.org/officeDocument/2006/relationships/image" Target="../media/image569.png"/><Relationship Id="rId2" Type="http://schemas.openxmlformats.org/officeDocument/2006/relationships/image" Target="../media/image564.png"/><Relationship Id="rId1" Type="http://schemas.openxmlformats.org/officeDocument/2006/relationships/slideLayout" Target="../slideLayouts/slideLayout4.xml"/><Relationship Id="rId6" Type="http://schemas.openxmlformats.org/officeDocument/2006/relationships/image" Target="../media/image568.png"/><Relationship Id="rId5" Type="http://schemas.openxmlformats.org/officeDocument/2006/relationships/image" Target="../media/image567.png"/><Relationship Id="rId4" Type="http://schemas.openxmlformats.org/officeDocument/2006/relationships/image" Target="../media/image566.png"/></Relationships>
</file>

<file path=ppt/slides/_rels/slide172.xml.rels><?xml version="1.0" encoding="UTF-8" standalone="yes"?>
<Relationships xmlns="http://schemas.openxmlformats.org/package/2006/relationships"><Relationship Id="rId3" Type="http://schemas.openxmlformats.org/officeDocument/2006/relationships/image" Target="../media/image572.png"/><Relationship Id="rId2" Type="http://schemas.openxmlformats.org/officeDocument/2006/relationships/image" Target="../media/image571.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574.png"/><Relationship Id="rId2" Type="http://schemas.openxmlformats.org/officeDocument/2006/relationships/image" Target="../media/image573.png"/><Relationship Id="rId1" Type="http://schemas.openxmlformats.org/officeDocument/2006/relationships/slideLayout" Target="../slideLayouts/slideLayout4.xml"/><Relationship Id="rId5" Type="http://schemas.openxmlformats.org/officeDocument/2006/relationships/image" Target="../media/image576.png"/><Relationship Id="rId4" Type="http://schemas.openxmlformats.org/officeDocument/2006/relationships/image" Target="../media/image575.png"/></Relationships>
</file>

<file path=ppt/slides/_rels/slide174.xml.rels><?xml version="1.0" encoding="UTF-8" standalone="yes"?>
<Relationships xmlns="http://schemas.openxmlformats.org/package/2006/relationships"><Relationship Id="rId3" Type="http://schemas.openxmlformats.org/officeDocument/2006/relationships/image" Target="../media/image578.png"/><Relationship Id="rId2" Type="http://schemas.openxmlformats.org/officeDocument/2006/relationships/image" Target="../media/image577.png"/><Relationship Id="rId1" Type="http://schemas.openxmlformats.org/officeDocument/2006/relationships/slideLayout" Target="../slideLayouts/slideLayout4.xml"/><Relationship Id="rId5" Type="http://schemas.openxmlformats.org/officeDocument/2006/relationships/image" Target="../media/image580.png"/><Relationship Id="rId4" Type="http://schemas.openxmlformats.org/officeDocument/2006/relationships/image" Target="../media/image579.png"/></Relationships>
</file>

<file path=ppt/slides/_rels/slide175.xml.rels><?xml version="1.0" encoding="UTF-8" standalone="yes"?>
<Relationships xmlns="http://schemas.openxmlformats.org/package/2006/relationships"><Relationship Id="rId3" Type="http://schemas.openxmlformats.org/officeDocument/2006/relationships/image" Target="../media/image582.png"/><Relationship Id="rId2" Type="http://schemas.openxmlformats.org/officeDocument/2006/relationships/image" Target="../media/image581.png"/><Relationship Id="rId1" Type="http://schemas.openxmlformats.org/officeDocument/2006/relationships/slideLayout" Target="../slideLayouts/slideLayout4.xml"/><Relationship Id="rId4" Type="http://schemas.openxmlformats.org/officeDocument/2006/relationships/image" Target="../media/image583.png"/></Relationships>
</file>

<file path=ppt/slides/_rels/slide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84.png"/><Relationship Id="rId1" Type="http://schemas.openxmlformats.org/officeDocument/2006/relationships/slideLayout" Target="../slideLayouts/slideLayout4.xml"/><Relationship Id="rId5" Type="http://schemas.openxmlformats.org/officeDocument/2006/relationships/image" Target="../media/image586.png"/><Relationship Id="rId4" Type="http://schemas.openxmlformats.org/officeDocument/2006/relationships/image" Target="../media/image585.png"/></Relationships>
</file>

<file path=ppt/slides/_rels/slide17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91.png"/><Relationship Id="rId2" Type="http://schemas.openxmlformats.org/officeDocument/2006/relationships/image" Target="../media/image587.png"/><Relationship Id="rId1" Type="http://schemas.openxmlformats.org/officeDocument/2006/relationships/slideLayout" Target="../slideLayouts/slideLayout4.xml"/><Relationship Id="rId6" Type="http://schemas.openxmlformats.org/officeDocument/2006/relationships/image" Target="../media/image590.png"/><Relationship Id="rId5" Type="http://schemas.openxmlformats.org/officeDocument/2006/relationships/image" Target="../media/image589.png"/><Relationship Id="rId4" Type="http://schemas.openxmlformats.org/officeDocument/2006/relationships/image" Target="../media/image588.png"/></Relationships>
</file>

<file path=ppt/slides/_rels/slide178.xml.rels><?xml version="1.0" encoding="UTF-8" standalone="yes"?>
<Relationships xmlns="http://schemas.openxmlformats.org/package/2006/relationships"><Relationship Id="rId2" Type="http://schemas.openxmlformats.org/officeDocument/2006/relationships/image" Target="../media/image592.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594.png"/><Relationship Id="rId2" Type="http://schemas.openxmlformats.org/officeDocument/2006/relationships/image" Target="../media/image593.png"/><Relationship Id="rId1" Type="http://schemas.openxmlformats.org/officeDocument/2006/relationships/slideLayout" Target="../slideLayouts/slideLayout4.xml"/><Relationship Id="rId5" Type="http://schemas.openxmlformats.org/officeDocument/2006/relationships/image" Target="../media/image596.png"/><Relationship Id="rId4" Type="http://schemas.openxmlformats.org/officeDocument/2006/relationships/image" Target="../media/image59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80.xml.rels><?xml version="1.0" encoding="UTF-8" standalone="yes"?>
<Relationships xmlns="http://schemas.openxmlformats.org/package/2006/relationships"><Relationship Id="rId3" Type="http://schemas.openxmlformats.org/officeDocument/2006/relationships/image" Target="../media/image598.png"/><Relationship Id="rId2" Type="http://schemas.openxmlformats.org/officeDocument/2006/relationships/image" Target="../media/image597.png"/><Relationship Id="rId1" Type="http://schemas.openxmlformats.org/officeDocument/2006/relationships/slideLayout" Target="../slideLayouts/slideLayout4.xml"/><Relationship Id="rId5" Type="http://schemas.openxmlformats.org/officeDocument/2006/relationships/image" Target="../media/image600.png"/><Relationship Id="rId4" Type="http://schemas.openxmlformats.org/officeDocument/2006/relationships/image" Target="../media/image599.png"/></Relationships>
</file>

<file path=ppt/slides/_rels/slide181.xml.rels><?xml version="1.0" encoding="UTF-8" standalone="yes"?>
<Relationships xmlns="http://schemas.openxmlformats.org/package/2006/relationships"><Relationship Id="rId3" Type="http://schemas.openxmlformats.org/officeDocument/2006/relationships/image" Target="../media/image602.png"/><Relationship Id="rId2" Type="http://schemas.openxmlformats.org/officeDocument/2006/relationships/image" Target="../media/image601.png"/><Relationship Id="rId1" Type="http://schemas.openxmlformats.org/officeDocument/2006/relationships/slideLayout" Target="../slideLayouts/slideLayout4.xml"/><Relationship Id="rId5" Type="http://schemas.openxmlformats.org/officeDocument/2006/relationships/image" Target="../media/image604.png"/><Relationship Id="rId4" Type="http://schemas.openxmlformats.org/officeDocument/2006/relationships/image" Target="../media/image603.png"/></Relationships>
</file>

<file path=ppt/slides/_rels/slide182.xml.rels><?xml version="1.0" encoding="UTF-8" standalone="yes"?>
<Relationships xmlns="http://schemas.openxmlformats.org/package/2006/relationships"><Relationship Id="rId3" Type="http://schemas.openxmlformats.org/officeDocument/2006/relationships/image" Target="../media/image606.png"/><Relationship Id="rId2" Type="http://schemas.openxmlformats.org/officeDocument/2006/relationships/image" Target="../media/image605.png"/><Relationship Id="rId1" Type="http://schemas.openxmlformats.org/officeDocument/2006/relationships/slideLayout" Target="../slideLayouts/slideLayout4.xml"/><Relationship Id="rId4" Type="http://schemas.openxmlformats.org/officeDocument/2006/relationships/image" Target="../media/image607.png"/></Relationships>
</file>

<file path=ppt/slides/_rels/slide183.xml.rels><?xml version="1.0" encoding="UTF-8" standalone="yes"?>
<Relationships xmlns="http://schemas.openxmlformats.org/package/2006/relationships"><Relationship Id="rId3" Type="http://schemas.openxmlformats.org/officeDocument/2006/relationships/image" Target="../media/image609.png"/><Relationship Id="rId2" Type="http://schemas.openxmlformats.org/officeDocument/2006/relationships/image" Target="../media/image608.png"/><Relationship Id="rId1" Type="http://schemas.openxmlformats.org/officeDocument/2006/relationships/slideLayout" Target="../slideLayouts/slideLayout4.xml"/><Relationship Id="rId4" Type="http://schemas.openxmlformats.org/officeDocument/2006/relationships/image" Target="../media/image610.png"/></Relationships>
</file>

<file path=ppt/slides/_rels/slide184.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612.png"/></Relationships>
</file>

<file path=ppt/slides/_rels/slide185.xml.rels><?xml version="1.0" encoding="UTF-8" standalone="yes"?>
<Relationships xmlns="http://schemas.openxmlformats.org/package/2006/relationships"><Relationship Id="rId3" Type="http://schemas.openxmlformats.org/officeDocument/2006/relationships/image" Target="../media/image61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image" Target="../media/image615.png"/><Relationship Id="rId2" Type="http://schemas.openxmlformats.org/officeDocument/2006/relationships/image" Target="../media/image614.pn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617.png"/><Relationship Id="rId2" Type="http://schemas.openxmlformats.org/officeDocument/2006/relationships/image" Target="../media/image616.png"/><Relationship Id="rId1" Type="http://schemas.openxmlformats.org/officeDocument/2006/relationships/slideLayout" Target="../slideLayouts/slideLayout4.xml"/><Relationship Id="rId5" Type="http://schemas.openxmlformats.org/officeDocument/2006/relationships/image" Target="../media/image619.png"/><Relationship Id="rId4" Type="http://schemas.openxmlformats.org/officeDocument/2006/relationships/image" Target="../media/image618.png"/></Relationships>
</file>

<file path=ppt/slides/_rels/slide188.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23.png"/><Relationship Id="rId5" Type="http://schemas.openxmlformats.org/officeDocument/2006/relationships/image" Target="../media/image622.png"/><Relationship Id="rId4" Type="http://schemas.openxmlformats.org/officeDocument/2006/relationships/image" Target="../media/image621.png"/></Relationships>
</file>

<file path=ppt/slides/_rels/slide189.xml.rels><?xml version="1.0" encoding="UTF-8" standalone="yes"?>
<Relationships xmlns="http://schemas.openxmlformats.org/package/2006/relationships"><Relationship Id="rId8" Type="http://schemas.openxmlformats.org/officeDocument/2006/relationships/image" Target="../media/image629.png"/><Relationship Id="rId3" Type="http://schemas.openxmlformats.org/officeDocument/2006/relationships/image" Target="../media/image624.png"/><Relationship Id="rId7" Type="http://schemas.openxmlformats.org/officeDocument/2006/relationships/image" Target="../media/image62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27.png"/><Relationship Id="rId5" Type="http://schemas.openxmlformats.org/officeDocument/2006/relationships/image" Target="../media/image626.png"/><Relationship Id="rId4" Type="http://schemas.openxmlformats.org/officeDocument/2006/relationships/image" Target="../media/image625.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631.png"/><Relationship Id="rId2" Type="http://schemas.openxmlformats.org/officeDocument/2006/relationships/image" Target="../media/image630.png"/><Relationship Id="rId1" Type="http://schemas.openxmlformats.org/officeDocument/2006/relationships/slideLayout" Target="../slideLayouts/slideLayout4.xml"/><Relationship Id="rId5" Type="http://schemas.openxmlformats.org/officeDocument/2006/relationships/image" Target="../media/image633.png"/><Relationship Id="rId4" Type="http://schemas.openxmlformats.org/officeDocument/2006/relationships/image" Target="../media/image632.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635.png"/><Relationship Id="rId2" Type="http://schemas.openxmlformats.org/officeDocument/2006/relationships/image" Target="../media/image634.png"/><Relationship Id="rId1" Type="http://schemas.openxmlformats.org/officeDocument/2006/relationships/slideLayout" Target="../slideLayouts/slideLayout4.xml"/><Relationship Id="rId5" Type="http://schemas.openxmlformats.org/officeDocument/2006/relationships/image" Target="../media/image637.png"/><Relationship Id="rId4" Type="http://schemas.openxmlformats.org/officeDocument/2006/relationships/image" Target="../media/image636.png"/></Relationships>
</file>

<file path=ppt/slides/_rels/slide193.xml.rels><?xml version="1.0" encoding="UTF-8" standalone="yes"?>
<Relationships xmlns="http://schemas.openxmlformats.org/package/2006/relationships"><Relationship Id="rId3" Type="http://schemas.openxmlformats.org/officeDocument/2006/relationships/image" Target="../media/image638.png"/><Relationship Id="rId2" Type="http://schemas.openxmlformats.org/officeDocument/2006/relationships/image" Target="../media/image6370.png"/><Relationship Id="rId1" Type="http://schemas.openxmlformats.org/officeDocument/2006/relationships/slideLayout" Target="../slideLayouts/slideLayout4.xml"/><Relationship Id="rId6" Type="http://schemas.openxmlformats.org/officeDocument/2006/relationships/image" Target="../media/image641.png"/><Relationship Id="rId5" Type="http://schemas.openxmlformats.org/officeDocument/2006/relationships/image" Target="../media/image640.png"/><Relationship Id="rId4" Type="http://schemas.openxmlformats.org/officeDocument/2006/relationships/image" Target="../media/image639.png"/></Relationships>
</file>

<file path=ppt/slides/_rels/slide194.xml.rels><?xml version="1.0" encoding="UTF-8" standalone="yes"?>
<Relationships xmlns="http://schemas.openxmlformats.org/package/2006/relationships"><Relationship Id="rId3" Type="http://schemas.openxmlformats.org/officeDocument/2006/relationships/image" Target="../media/image643.png"/><Relationship Id="rId2" Type="http://schemas.openxmlformats.org/officeDocument/2006/relationships/image" Target="../media/image642.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645.png"/><Relationship Id="rId2" Type="http://schemas.openxmlformats.org/officeDocument/2006/relationships/image" Target="../media/image644.png"/><Relationship Id="rId1" Type="http://schemas.openxmlformats.org/officeDocument/2006/relationships/slideLayout" Target="../slideLayouts/slideLayout4.xml"/><Relationship Id="rId4" Type="http://schemas.openxmlformats.org/officeDocument/2006/relationships/image" Target="../media/image646.png"/></Relationships>
</file>

<file path=ppt/slides/_rels/slide196.xml.rels><?xml version="1.0" encoding="UTF-8" standalone="yes"?>
<Relationships xmlns="http://schemas.openxmlformats.org/package/2006/relationships"><Relationship Id="rId3" Type="http://schemas.openxmlformats.org/officeDocument/2006/relationships/image" Target="../media/image648.png"/><Relationship Id="rId2" Type="http://schemas.openxmlformats.org/officeDocument/2006/relationships/image" Target="../media/image647.png"/><Relationship Id="rId1" Type="http://schemas.openxmlformats.org/officeDocument/2006/relationships/slideLayout" Target="../slideLayouts/slideLayout4.xml"/><Relationship Id="rId4" Type="http://schemas.openxmlformats.org/officeDocument/2006/relationships/image" Target="../media/image649.png"/></Relationships>
</file>

<file path=ppt/slides/_rels/slide197.xml.rels><?xml version="1.0" encoding="UTF-8" standalone="yes"?>
<Relationships xmlns="http://schemas.openxmlformats.org/package/2006/relationships"><Relationship Id="rId3" Type="http://schemas.openxmlformats.org/officeDocument/2006/relationships/image" Target="../media/image651.png"/><Relationship Id="rId2" Type="http://schemas.openxmlformats.org/officeDocument/2006/relationships/image" Target="../media/image650.png"/><Relationship Id="rId1" Type="http://schemas.openxmlformats.org/officeDocument/2006/relationships/slideLayout" Target="../slideLayouts/slideLayout4.xml"/><Relationship Id="rId4" Type="http://schemas.openxmlformats.org/officeDocument/2006/relationships/image" Target="../media/image652.png"/></Relationships>
</file>

<file path=ppt/slides/_rels/slide198.xml.rels><?xml version="1.0" encoding="UTF-8" standalone="yes"?>
<Relationships xmlns="http://schemas.openxmlformats.org/package/2006/relationships"><Relationship Id="rId3" Type="http://schemas.openxmlformats.org/officeDocument/2006/relationships/image" Target="../media/image654.png"/><Relationship Id="rId2" Type="http://schemas.openxmlformats.org/officeDocument/2006/relationships/image" Target="../media/image653.png"/><Relationship Id="rId1" Type="http://schemas.openxmlformats.org/officeDocument/2006/relationships/slideLayout" Target="../slideLayouts/slideLayout4.xml"/><Relationship Id="rId5" Type="http://schemas.openxmlformats.org/officeDocument/2006/relationships/image" Target="../media/image656.png"/><Relationship Id="rId4" Type="http://schemas.openxmlformats.org/officeDocument/2006/relationships/image" Target="../media/image655.png"/></Relationships>
</file>

<file path=ppt/slides/_rels/slide199.xml.rels><?xml version="1.0" encoding="UTF-8" standalone="yes"?>
<Relationships xmlns="http://schemas.openxmlformats.org/package/2006/relationships"><Relationship Id="rId3" Type="http://schemas.openxmlformats.org/officeDocument/2006/relationships/image" Target="../media/image658.png"/><Relationship Id="rId2" Type="http://schemas.openxmlformats.org/officeDocument/2006/relationships/image" Target="../media/image65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659.png"/><Relationship Id="rId1" Type="http://schemas.openxmlformats.org/officeDocument/2006/relationships/slideLayout" Target="../slideLayouts/slideLayout4.xml"/><Relationship Id="rId4" Type="http://schemas.openxmlformats.org/officeDocument/2006/relationships/image" Target="../media/image661.png"/></Relationships>
</file>

<file path=ppt/slides/_rels/slide201.xml.rels><?xml version="1.0" encoding="UTF-8" standalone="yes"?>
<Relationships xmlns="http://schemas.openxmlformats.org/package/2006/relationships"><Relationship Id="rId3" Type="http://schemas.openxmlformats.org/officeDocument/2006/relationships/image" Target="../media/image663.png"/><Relationship Id="rId2" Type="http://schemas.openxmlformats.org/officeDocument/2006/relationships/image" Target="../media/image662.png"/><Relationship Id="rId1" Type="http://schemas.openxmlformats.org/officeDocument/2006/relationships/slideLayout" Target="../slideLayouts/slideLayout4.xml"/><Relationship Id="rId4" Type="http://schemas.openxmlformats.org/officeDocument/2006/relationships/image" Target="../media/image664.png"/></Relationships>
</file>

<file path=ppt/slides/_rels/slide202.xml.rels><?xml version="1.0" encoding="UTF-8" standalone="yes"?>
<Relationships xmlns="http://schemas.openxmlformats.org/package/2006/relationships"><Relationship Id="rId3" Type="http://schemas.openxmlformats.org/officeDocument/2006/relationships/image" Target="../media/image666.png"/><Relationship Id="rId2" Type="http://schemas.openxmlformats.org/officeDocument/2006/relationships/image" Target="../media/image665.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3" Type="http://schemas.openxmlformats.org/officeDocument/2006/relationships/image" Target="../media/image668.png"/><Relationship Id="rId2" Type="http://schemas.openxmlformats.org/officeDocument/2006/relationships/image" Target="../media/image667.png"/><Relationship Id="rId1" Type="http://schemas.openxmlformats.org/officeDocument/2006/relationships/slideLayout" Target="../slideLayouts/slideLayout4.xml"/><Relationship Id="rId5" Type="http://schemas.openxmlformats.org/officeDocument/2006/relationships/image" Target="../media/image670.png"/><Relationship Id="rId4" Type="http://schemas.openxmlformats.org/officeDocument/2006/relationships/image" Target="../media/image669.png"/></Relationships>
</file>

<file path=ppt/slides/_rels/slide204.xml.rels><?xml version="1.0" encoding="UTF-8" standalone="yes"?>
<Relationships xmlns="http://schemas.openxmlformats.org/package/2006/relationships"><Relationship Id="rId3" Type="http://schemas.openxmlformats.org/officeDocument/2006/relationships/image" Target="../media/image672.png"/><Relationship Id="rId2" Type="http://schemas.openxmlformats.org/officeDocument/2006/relationships/image" Target="../media/image671.png"/><Relationship Id="rId1" Type="http://schemas.openxmlformats.org/officeDocument/2006/relationships/slideLayout" Target="../slideLayouts/slideLayout4.xml"/><Relationship Id="rId4" Type="http://schemas.openxmlformats.org/officeDocument/2006/relationships/image" Target="../media/image673.png"/></Relationships>
</file>

<file path=ppt/slides/_rels/slide205.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image" Target="../media/image674.png"/><Relationship Id="rId1" Type="http://schemas.openxmlformats.org/officeDocument/2006/relationships/slideLayout" Target="../slideLayouts/slideLayout4.xml"/><Relationship Id="rId5" Type="http://schemas.openxmlformats.org/officeDocument/2006/relationships/image" Target="../media/image677.png"/><Relationship Id="rId4" Type="http://schemas.openxmlformats.org/officeDocument/2006/relationships/image" Target="../media/image676.png"/></Relationships>
</file>

<file path=ppt/slides/_rels/slide206.xml.rels><?xml version="1.0" encoding="UTF-8" standalone="yes"?>
<Relationships xmlns="http://schemas.openxmlformats.org/package/2006/relationships"><Relationship Id="rId3" Type="http://schemas.openxmlformats.org/officeDocument/2006/relationships/image" Target="../media/image679.png"/><Relationship Id="rId2" Type="http://schemas.openxmlformats.org/officeDocument/2006/relationships/image" Target="../media/image678.png"/><Relationship Id="rId1" Type="http://schemas.openxmlformats.org/officeDocument/2006/relationships/slideLayout" Target="../slideLayouts/slideLayout4.xml"/><Relationship Id="rId6" Type="http://schemas.openxmlformats.org/officeDocument/2006/relationships/image" Target="../media/image682.png"/><Relationship Id="rId5" Type="http://schemas.openxmlformats.org/officeDocument/2006/relationships/image" Target="../media/image681.png"/><Relationship Id="rId4" Type="http://schemas.openxmlformats.org/officeDocument/2006/relationships/image" Target="../media/image680.png"/></Relationships>
</file>

<file path=ppt/slides/_rels/slide207.xml.rels><?xml version="1.0" encoding="UTF-8" standalone="yes"?>
<Relationships xmlns="http://schemas.openxmlformats.org/package/2006/relationships"><Relationship Id="rId3" Type="http://schemas.openxmlformats.org/officeDocument/2006/relationships/image" Target="../media/image684.png"/><Relationship Id="rId7" Type="http://schemas.openxmlformats.org/officeDocument/2006/relationships/image" Target="../media/image688.png"/><Relationship Id="rId2" Type="http://schemas.openxmlformats.org/officeDocument/2006/relationships/image" Target="../media/image683.png"/><Relationship Id="rId1" Type="http://schemas.openxmlformats.org/officeDocument/2006/relationships/slideLayout" Target="../slideLayouts/slideLayout4.xml"/><Relationship Id="rId6" Type="http://schemas.openxmlformats.org/officeDocument/2006/relationships/image" Target="../media/image687.png"/><Relationship Id="rId5" Type="http://schemas.openxmlformats.org/officeDocument/2006/relationships/image" Target="../media/image686.png"/><Relationship Id="rId4" Type="http://schemas.openxmlformats.org/officeDocument/2006/relationships/image" Target="../media/image685.png"/></Relationships>
</file>

<file path=ppt/slides/_rels/slide208.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689.png"/><Relationship Id="rId1" Type="http://schemas.openxmlformats.org/officeDocument/2006/relationships/slideLayout" Target="../slideLayouts/slideLayout4.xml"/><Relationship Id="rId5" Type="http://schemas.openxmlformats.org/officeDocument/2006/relationships/image" Target="../media/image692.png"/><Relationship Id="rId4" Type="http://schemas.openxmlformats.org/officeDocument/2006/relationships/image" Target="../media/image691.png"/></Relationships>
</file>

<file path=ppt/slides/_rels/slide209.xml.rels><?xml version="1.0" encoding="UTF-8" standalone="yes"?>
<Relationships xmlns="http://schemas.openxmlformats.org/package/2006/relationships"><Relationship Id="rId3" Type="http://schemas.openxmlformats.org/officeDocument/2006/relationships/image" Target="../media/image694.png"/><Relationship Id="rId2" Type="http://schemas.openxmlformats.org/officeDocument/2006/relationships/image" Target="../media/image693.png"/><Relationship Id="rId1" Type="http://schemas.openxmlformats.org/officeDocument/2006/relationships/slideLayout" Target="../slideLayouts/slideLayout4.xml"/><Relationship Id="rId4" Type="http://schemas.openxmlformats.org/officeDocument/2006/relationships/image" Target="../media/image6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697.png"/><Relationship Id="rId2" Type="http://schemas.openxmlformats.org/officeDocument/2006/relationships/image" Target="../media/image696.png"/><Relationship Id="rId1" Type="http://schemas.openxmlformats.org/officeDocument/2006/relationships/slideLayout" Target="../slideLayouts/slideLayout4.xml"/><Relationship Id="rId4" Type="http://schemas.openxmlformats.org/officeDocument/2006/relationships/image" Target="../media/image698.png"/></Relationships>
</file>

<file path=ppt/slides/_rels/slide211.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99.pn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image" Target="../media/image701.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02.png"/><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03.pn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10.png"/><Relationship Id="rId4" Type="http://schemas.openxmlformats.org/officeDocument/2006/relationships/image" Target="../media/image54.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3.pn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3.png"/><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0.pn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1.pn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7.png"/><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3.png"/><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8.png"/><Relationship Id="rId2" Type="http://schemas.openxmlformats.org/officeDocument/2006/relationships/image" Target="../media/image116.png"/><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5.png"/><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4.png"/><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8.png"/><Relationship Id="rId1" Type="http://schemas.openxmlformats.org/officeDocument/2006/relationships/slideLayout" Target="../slideLayouts/slideLayout4.xml"/><Relationship Id="rId5" Type="http://schemas.openxmlformats.org/officeDocument/2006/relationships/image" Target="../media/image127.png"/><Relationship Id="rId4" Type="http://schemas.openxmlformats.org/officeDocument/2006/relationships/image" Target="../media/image126.png"/></Relationships>
</file>

<file path=ppt/slides/_rels/slide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1.png"/><Relationship Id="rId4" Type="http://schemas.openxmlformats.org/officeDocument/2006/relationships/image" Target="../media/image130.png"/></Relationships>
</file>

<file path=ppt/slides/_rels/slide5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5.png"/><Relationship Id="rId1" Type="http://schemas.openxmlformats.org/officeDocument/2006/relationships/slideLayout" Target="../slideLayouts/slideLayout4.xml"/><Relationship Id="rId5" Type="http://schemas.openxmlformats.org/officeDocument/2006/relationships/image" Target="../media/image136.png"/><Relationship Id="rId4" Type="http://schemas.openxmlformats.org/officeDocument/2006/relationships/image" Target="../media/image134.png"/></Relationships>
</file>

<file path=ppt/slides/_rels/slide5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7.png"/><Relationship Id="rId7"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4.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6.png"/><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5.png"/></Relationships>
</file>

<file path=ppt/slides/_rels/slide5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xml"/><Relationship Id="rId5" Type="http://schemas.openxmlformats.org/officeDocument/2006/relationships/image" Target="../media/image152.png"/><Relationship Id="rId4" Type="http://schemas.openxmlformats.org/officeDocument/2006/relationships/image" Target="../media/image151.png"/></Relationships>
</file>

<file path=ppt/slides/_rels/slide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xml"/><Relationship Id="rId4" Type="http://schemas.openxmlformats.org/officeDocument/2006/relationships/image" Target="../media/image155.png"/></Relationships>
</file>

<file path=ppt/slides/_rels/slide5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xml"/><Relationship Id="rId4" Type="http://schemas.openxmlformats.org/officeDocument/2006/relationships/image" Target="../media/image158.png"/></Relationships>
</file>

<file path=ppt/slides/_rels/slide5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4.xml"/><Relationship Id="rId5" Type="http://schemas.openxmlformats.org/officeDocument/2006/relationships/image" Target="../media/image162.png"/><Relationship Id="rId4" Type="http://schemas.openxmlformats.org/officeDocument/2006/relationships/image" Target="../media/image160.png"/></Relationships>
</file>

<file path=ppt/slides/_rels/slide6.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8.png"/><Relationship Id="rId2" Type="http://schemas.openxmlformats.org/officeDocument/2006/relationships/image" Target="../media/image165.png"/><Relationship Id="rId1" Type="http://schemas.openxmlformats.org/officeDocument/2006/relationships/slideLayout" Target="../slideLayouts/slideLayout4.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4.png"/></Relationships>
</file>

<file path=ppt/slides/_rels/slide61.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4.png"/><Relationship Id="rId2" Type="http://schemas.openxmlformats.org/officeDocument/2006/relationships/image" Target="../media/image171.png"/><Relationship Id="rId1" Type="http://schemas.openxmlformats.org/officeDocument/2006/relationships/slideLayout" Target="../slideLayouts/slideLayout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0.png"/></Relationships>
</file>

<file path=ppt/slides/_rels/slide62.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80.png"/><Relationship Id="rId2" Type="http://schemas.openxmlformats.org/officeDocument/2006/relationships/image" Target="../media/image177.png"/><Relationship Id="rId1" Type="http://schemas.openxmlformats.org/officeDocument/2006/relationships/slideLayout" Target="../slideLayouts/slideLayout4.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6.png"/></Relationships>
</file>

<file path=ppt/slides/_rels/slide6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3.png"/><Relationship Id="rId1" Type="http://schemas.openxmlformats.org/officeDocument/2006/relationships/slideLayout" Target="../slideLayouts/slideLayout4.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2.png"/></Relationships>
</file>

<file path=ppt/slides/_rels/slide6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1.png"/><Relationship Id="rId2" Type="http://schemas.openxmlformats.org/officeDocument/2006/relationships/image" Target="../media/image189.png"/><Relationship Id="rId1" Type="http://schemas.openxmlformats.org/officeDocument/2006/relationships/slideLayout" Target="../slideLayouts/slideLayout4.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186.pn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6.png"/><Relationship Id="rId2" Type="http://schemas.openxmlformats.org/officeDocument/2006/relationships/image" Target="../media/image194.png"/><Relationship Id="rId1" Type="http://schemas.openxmlformats.org/officeDocument/2006/relationships/slideLayout" Target="../slideLayouts/slideLayout4.xml"/><Relationship Id="rId6" Type="http://schemas.openxmlformats.org/officeDocument/2006/relationships/image" Target="../media/image195.png"/><Relationship Id="rId5" Type="http://schemas.openxmlformats.org/officeDocument/2006/relationships/image" Target="../media/image193.png"/><Relationship Id="rId4" Type="http://schemas.openxmlformats.org/officeDocument/2006/relationships/image" Target="../media/image192.pn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1.png"/><Relationship Id="rId2" Type="http://schemas.openxmlformats.org/officeDocument/2006/relationships/image" Target="../media/image199.png"/><Relationship Id="rId1" Type="http://schemas.openxmlformats.org/officeDocument/2006/relationships/slideLayout" Target="../slideLayouts/slideLayout4.xml"/><Relationship Id="rId6" Type="http://schemas.openxmlformats.org/officeDocument/2006/relationships/image" Target="../media/image200.png"/><Relationship Id="rId5" Type="http://schemas.openxmlformats.org/officeDocument/2006/relationships/image" Target="../media/image198.png"/><Relationship Id="rId4" Type="http://schemas.openxmlformats.org/officeDocument/2006/relationships/image" Target="../media/image197.png"/></Relationships>
</file>

<file path=ppt/slides/_rels/slide69.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10.png"/><Relationship Id="rId7" Type="http://schemas.openxmlformats.org/officeDocument/2006/relationships/image" Target="../media/image206.png"/><Relationship Id="rId2" Type="http://schemas.openxmlformats.org/officeDocument/2006/relationships/image" Target="../media/image204.png"/><Relationship Id="rId1" Type="http://schemas.openxmlformats.org/officeDocument/2006/relationships/slideLayout" Target="../slideLayouts/slideLayout4.xml"/><Relationship Id="rId6" Type="http://schemas.openxmlformats.org/officeDocument/2006/relationships/image" Target="../media/image205.png"/><Relationship Id="rId5" Type="http://schemas.openxmlformats.org/officeDocument/2006/relationships/image" Target="../media/image203.png"/><Relationship Id="rId4" Type="http://schemas.openxmlformats.org/officeDocument/2006/relationships/image" Target="../media/image20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2.png"/><Relationship Id="rId2" Type="http://schemas.openxmlformats.org/officeDocument/2006/relationships/image" Target="../media/image210.png"/><Relationship Id="rId1" Type="http://schemas.openxmlformats.org/officeDocument/2006/relationships/slideLayout" Target="../slideLayouts/slideLayout4.xml"/><Relationship Id="rId6" Type="http://schemas.openxmlformats.org/officeDocument/2006/relationships/image" Target="../media/image211.png"/><Relationship Id="rId5" Type="http://schemas.openxmlformats.org/officeDocument/2006/relationships/image" Target="../media/image209.png"/><Relationship Id="rId4" Type="http://schemas.openxmlformats.org/officeDocument/2006/relationships/image" Target="../media/image208.png"/></Relationships>
</file>

<file path=ppt/slides/_rels/slide71.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10.png"/><Relationship Id="rId7" Type="http://schemas.openxmlformats.org/officeDocument/2006/relationships/image" Target="../media/image217.png"/><Relationship Id="rId2" Type="http://schemas.openxmlformats.org/officeDocument/2006/relationships/image" Target="../media/image215.png"/><Relationship Id="rId1" Type="http://schemas.openxmlformats.org/officeDocument/2006/relationships/slideLayout" Target="../slideLayouts/slideLayout4.xml"/><Relationship Id="rId6" Type="http://schemas.openxmlformats.org/officeDocument/2006/relationships/image" Target="../media/image216.png"/><Relationship Id="rId5" Type="http://schemas.openxmlformats.org/officeDocument/2006/relationships/image" Target="../media/image214.png"/><Relationship Id="rId4" Type="http://schemas.openxmlformats.org/officeDocument/2006/relationships/image" Target="../media/image213.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3.png"/><Relationship Id="rId2" Type="http://schemas.openxmlformats.org/officeDocument/2006/relationships/image" Target="../media/image221.png"/><Relationship Id="rId1" Type="http://schemas.openxmlformats.org/officeDocument/2006/relationships/slideLayout" Target="../slideLayouts/slideLayout4.xml"/><Relationship Id="rId6" Type="http://schemas.openxmlformats.org/officeDocument/2006/relationships/image" Target="../media/image222.png"/><Relationship Id="rId5" Type="http://schemas.openxmlformats.org/officeDocument/2006/relationships/image" Target="../media/image220.png"/><Relationship Id="rId4" Type="http://schemas.openxmlformats.org/officeDocument/2006/relationships/image" Target="../media/image219.png"/></Relationships>
</file>

<file path=ppt/slides/_rels/slide73.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10.png"/><Relationship Id="rId7" Type="http://schemas.openxmlformats.org/officeDocument/2006/relationships/image" Target="../media/image228.png"/><Relationship Id="rId2" Type="http://schemas.openxmlformats.org/officeDocument/2006/relationships/image" Target="../media/image226.png"/><Relationship Id="rId1" Type="http://schemas.openxmlformats.org/officeDocument/2006/relationships/slideLayout" Target="../slideLayouts/slideLayout4.xml"/><Relationship Id="rId6" Type="http://schemas.openxmlformats.org/officeDocument/2006/relationships/image" Target="../media/image227.png"/><Relationship Id="rId5" Type="http://schemas.openxmlformats.org/officeDocument/2006/relationships/image" Target="../media/image225.png"/><Relationship Id="rId4" Type="http://schemas.openxmlformats.org/officeDocument/2006/relationships/image" Target="../media/image224.png"/><Relationship Id="rId9" Type="http://schemas.openxmlformats.org/officeDocument/2006/relationships/image" Target="../media/image230.pn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3.png"/><Relationship Id="rId1" Type="http://schemas.openxmlformats.org/officeDocument/2006/relationships/slideLayout" Target="../slideLayouts/slideLayout4.xml"/><Relationship Id="rId6" Type="http://schemas.openxmlformats.org/officeDocument/2006/relationships/image" Target="../media/image234.png"/><Relationship Id="rId5" Type="http://schemas.openxmlformats.org/officeDocument/2006/relationships/image" Target="../media/image232.png"/><Relationship Id="rId4" Type="http://schemas.openxmlformats.org/officeDocument/2006/relationships/image" Target="../media/image231.png"/></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40.png"/><Relationship Id="rId1" Type="http://schemas.openxmlformats.org/officeDocument/2006/relationships/slideLayout" Target="../slideLayouts/slideLayout4.xml"/><Relationship Id="rId4" Type="http://schemas.openxmlformats.org/officeDocument/2006/relationships/image" Target="../media/image239.png"/></Relationships>
</file>

<file path=ppt/slides/_rels/slide7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7.png"/><Relationship Id="rId2" Type="http://schemas.openxmlformats.org/officeDocument/2006/relationships/image" Target="../media/image244.png"/><Relationship Id="rId1" Type="http://schemas.openxmlformats.org/officeDocument/2006/relationships/slideLayout" Target="../slideLayouts/slideLayout4.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image" Target="../media/image253.png"/><Relationship Id="rId2" Type="http://schemas.openxmlformats.org/officeDocument/2006/relationships/image" Target="../media/image250.png"/><Relationship Id="rId1" Type="http://schemas.openxmlformats.org/officeDocument/2006/relationships/slideLayout" Target="../slideLayouts/slideLayout4.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49.png"/></Relationships>
</file>

<file path=ppt/slides/_rels/slide81.xml.rels><?xml version="1.0" encoding="UTF-8" standalone="yes"?>
<Relationships xmlns="http://schemas.openxmlformats.org/package/2006/relationships"><Relationship Id="rId3" Type="http://schemas.openxmlformats.org/officeDocument/2006/relationships/image" Target="../media/image254.png"/><Relationship Id="rId7" Type="http://schemas.openxmlformats.org/officeDocument/2006/relationships/image" Target="../media/image259.png"/><Relationship Id="rId2" Type="http://schemas.openxmlformats.org/officeDocument/2006/relationships/image" Target="../media/image256.png"/><Relationship Id="rId1" Type="http://schemas.openxmlformats.org/officeDocument/2006/relationships/slideLayout" Target="../slideLayouts/slideLayout4.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5.png"/></Relationships>
</file>

<file path=ppt/slides/_rels/slide8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2.png"/><Relationship Id="rId1" Type="http://schemas.openxmlformats.org/officeDocument/2006/relationships/slideLayout" Target="../slideLayouts/slideLayout4.xml"/><Relationship Id="rId4" Type="http://schemas.openxmlformats.org/officeDocument/2006/relationships/image" Target="../media/image261.png"/></Relationships>
</file>

<file path=ppt/slides/_rels/slide83.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6.png"/><Relationship Id="rId1" Type="http://schemas.openxmlformats.org/officeDocument/2006/relationships/slideLayout" Target="../slideLayouts/slideLayout4.xml"/><Relationship Id="rId4" Type="http://schemas.openxmlformats.org/officeDocument/2006/relationships/image" Target="../media/image263.png"/></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8.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9.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0.png"/><Relationship Id="rId1" Type="http://schemas.openxmlformats.org/officeDocument/2006/relationships/slideLayout" Target="../slideLayouts/slideLayout4.xml"/><Relationship Id="rId5" Type="http://schemas.openxmlformats.org/officeDocument/2006/relationships/image" Target="../media/image267.png"/><Relationship Id="rId4" Type="http://schemas.openxmlformats.org/officeDocument/2006/relationships/image" Target="../media/image264.png"/></Relationships>
</file>

<file path=ppt/slides/_rels/slide89.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10.png"/><Relationship Id="rId7" Type="http://schemas.openxmlformats.org/officeDocument/2006/relationships/image" Target="../media/image277.png"/><Relationship Id="rId2" Type="http://schemas.openxmlformats.org/officeDocument/2006/relationships/image" Target="../media/image273.png"/><Relationship Id="rId1" Type="http://schemas.openxmlformats.org/officeDocument/2006/relationships/slideLayout" Target="../slideLayouts/slideLayout4.xml"/><Relationship Id="rId6" Type="http://schemas.openxmlformats.org/officeDocument/2006/relationships/image" Target="../media/image274.png"/><Relationship Id="rId5" Type="http://schemas.openxmlformats.org/officeDocument/2006/relationships/image" Target="../media/image272.png"/><Relationship Id="rId4" Type="http://schemas.openxmlformats.org/officeDocument/2006/relationships/image" Target="../media/image2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10.png"/><Relationship Id="rId7" Type="http://schemas.openxmlformats.org/officeDocument/2006/relationships/image" Target="../media/image281.png"/><Relationship Id="rId2" Type="http://schemas.openxmlformats.org/officeDocument/2006/relationships/image" Target="../media/image279.png"/><Relationship Id="rId1" Type="http://schemas.openxmlformats.org/officeDocument/2006/relationships/slideLayout" Target="../slideLayouts/slideLayout4.xml"/><Relationship Id="rId6" Type="http://schemas.openxmlformats.org/officeDocument/2006/relationships/image" Target="../media/image280.png"/><Relationship Id="rId11" Type="http://schemas.openxmlformats.org/officeDocument/2006/relationships/image" Target="../media/image285.png"/><Relationship Id="rId5" Type="http://schemas.openxmlformats.org/officeDocument/2006/relationships/image" Target="../media/image278.png"/><Relationship Id="rId10" Type="http://schemas.openxmlformats.org/officeDocument/2006/relationships/image" Target="../media/image284.png"/><Relationship Id="rId4" Type="http://schemas.openxmlformats.org/officeDocument/2006/relationships/image" Target="../media/image276.png"/><Relationship Id="rId9" Type="http://schemas.openxmlformats.org/officeDocument/2006/relationships/image" Target="../media/image283.png"/></Relationships>
</file>

<file path=ppt/slides/_rels/slide91.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8.png"/><Relationship Id="rId1" Type="http://schemas.openxmlformats.org/officeDocument/2006/relationships/slideLayout" Target="../slideLayouts/slideLayout4.xml"/><Relationship Id="rId5" Type="http://schemas.openxmlformats.org/officeDocument/2006/relationships/image" Target="../media/image289.png"/><Relationship Id="rId4" Type="http://schemas.openxmlformats.org/officeDocument/2006/relationships/image" Target="../media/image287.pn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4.png"/><Relationship Id="rId2" Type="http://schemas.openxmlformats.org/officeDocument/2006/relationships/image" Target="../media/image292.png"/><Relationship Id="rId1" Type="http://schemas.openxmlformats.org/officeDocument/2006/relationships/slideLayout" Target="../slideLayouts/slideLayout4.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293.png"/></Relationships>
</file>

<file path=ppt/slides/_rels/slide9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4.xml"/><Relationship Id="rId5" Type="http://schemas.openxmlformats.org/officeDocument/2006/relationships/image" Target="../media/image298.png"/><Relationship Id="rId4" Type="http://schemas.openxmlformats.org/officeDocument/2006/relationships/image" Target="../media/image297.png"/></Relationships>
</file>

<file path=ppt/slides/_rels/slide94.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301.png"/><Relationship Id="rId1" Type="http://schemas.openxmlformats.org/officeDocument/2006/relationships/slideLayout" Target="../slideLayouts/slideLayout4.xml"/><Relationship Id="rId5" Type="http://schemas.openxmlformats.org/officeDocument/2006/relationships/image" Target="../media/image302.png"/><Relationship Id="rId4" Type="http://schemas.openxmlformats.org/officeDocument/2006/relationships/image" Target="../media/image300.png"/></Relationships>
</file>

<file path=ppt/slides/_rels/slide95.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5.png"/><Relationship Id="rId1" Type="http://schemas.openxmlformats.org/officeDocument/2006/relationships/slideLayout" Target="../slideLayouts/slideLayout4.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4.pn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0.png"/><Relationship Id="rId1" Type="http://schemas.openxmlformats.org/officeDocument/2006/relationships/slideLayout" Target="../slideLayouts/slideLayout4.xml"/><Relationship Id="rId6" Type="http://schemas.openxmlformats.org/officeDocument/2006/relationships/image" Target="../media/image311.png"/><Relationship Id="rId5" Type="http://schemas.openxmlformats.org/officeDocument/2006/relationships/image" Target="../media/image309.png"/><Relationship Id="rId4" Type="http://schemas.openxmlformats.org/officeDocument/2006/relationships/image" Target="../media/image308.png"/></Relationships>
</file>

<file path=ppt/slides/_rels/slide9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6.png"/><Relationship Id="rId2" Type="http://schemas.openxmlformats.org/officeDocument/2006/relationships/image" Target="../media/image314.png"/><Relationship Id="rId1" Type="http://schemas.openxmlformats.org/officeDocument/2006/relationships/slideLayout" Target="../slideLayouts/slideLayout4.xml"/><Relationship Id="rId6" Type="http://schemas.openxmlformats.org/officeDocument/2006/relationships/image" Target="../media/image315.png"/><Relationship Id="rId5" Type="http://schemas.openxmlformats.org/officeDocument/2006/relationships/image" Target="../media/image313.png"/><Relationship Id="rId4" Type="http://schemas.openxmlformats.org/officeDocument/2006/relationships/image" Target="../media/image312.png"/></Relationships>
</file>

<file path=ppt/slides/_rels/slide98.xml.rels><?xml version="1.0" encoding="UTF-8" standalone="yes"?>
<Relationships xmlns="http://schemas.openxmlformats.org/package/2006/relationships"><Relationship Id="rId3" Type="http://schemas.openxmlformats.org/officeDocument/2006/relationships/image" Target="../media/image317.png"/><Relationship Id="rId7" Type="http://schemas.openxmlformats.org/officeDocument/2006/relationships/image" Target="../media/image322.png"/><Relationship Id="rId2" Type="http://schemas.openxmlformats.org/officeDocument/2006/relationships/image" Target="../media/image319.png"/><Relationship Id="rId1" Type="http://schemas.openxmlformats.org/officeDocument/2006/relationships/slideLayout" Target="../slideLayouts/slideLayout4.xml"/><Relationship Id="rId6" Type="http://schemas.openxmlformats.org/officeDocument/2006/relationships/image" Target="../media/image321.png"/><Relationship Id="rId5" Type="http://schemas.openxmlformats.org/officeDocument/2006/relationships/image" Target="../media/image320.png"/><Relationship Id="rId4" Type="http://schemas.openxmlformats.org/officeDocument/2006/relationships/image" Target="../media/image318.png"/></Relationships>
</file>

<file path=ppt/slides/_rels/slide99.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02D0F-BA26-4137-73D2-4E532A80A7B0}"/>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F1052837-D8AA-A40C-52E6-67FADE9E5DBC}"/>
              </a:ext>
            </a:extLst>
          </p:cNvPr>
          <p:cNvSpPr>
            <a:spLocks noGrp="1"/>
          </p:cNvSpPr>
          <p:nvPr>
            <p:ph type="sldNum" sz="quarter" idx="12"/>
          </p:nvPr>
        </p:nvSpPr>
        <p:spPr/>
        <p:txBody>
          <a:bodyPr/>
          <a:lstStyle/>
          <a:p>
            <a:fld id="{C973300C-797F-D148-A78D-320196FBAF04}" type="slidenum">
              <a:rPr lang="en-US" smtClean="0"/>
              <a:pPr/>
              <a:t>1</a:t>
            </a:fld>
            <a:endParaRPr lang="en-US"/>
          </a:p>
        </p:txBody>
      </p:sp>
      <p:sp>
        <p:nvSpPr>
          <p:cNvPr id="5" name="矩形 4">
            <a:extLst>
              <a:ext uri="{FF2B5EF4-FFF2-40B4-BE49-F238E27FC236}">
                <a16:creationId xmlns:a16="http://schemas.microsoft.com/office/drawing/2014/main" id="{3C03D24A-00ED-85D0-69D9-04FAC52F425D}"/>
              </a:ext>
            </a:extLst>
          </p:cNvPr>
          <p:cNvSpPr/>
          <p:nvPr/>
        </p:nvSpPr>
        <p:spPr>
          <a:xfrm>
            <a:off x="2940784" y="-26767"/>
            <a:ext cx="3262432" cy="1015663"/>
          </a:xfrm>
          <a:prstGeom prst="rect">
            <a:avLst/>
          </a:prstGeom>
        </p:spPr>
        <p:txBody>
          <a:bodyPr wrap="none">
            <a:spAutoFit/>
          </a:bodyPr>
          <a:lstStyle/>
          <a:p>
            <a:r>
              <a:rPr lang="zh-CN" altLang="en-US" sz="6000" b="1" dirty="0">
                <a:solidFill>
                  <a:srgbClr val="FF0000"/>
                </a:solidFill>
                <a:latin typeface="华文楷体" panose="02010600040101010101" pitchFamily="2" charset="-122"/>
                <a:ea typeface="华文楷体" panose="02010600040101010101" pitchFamily="2" charset="-122"/>
              </a:rPr>
              <a:t>对撞物理</a:t>
            </a:r>
            <a:endParaRPr lang="zh-CN" altLang="en-US" sz="6000" dirty="0"/>
          </a:p>
        </p:txBody>
      </p:sp>
      <p:grpSp>
        <p:nvGrpSpPr>
          <p:cNvPr id="7" name="组合 6">
            <a:extLst>
              <a:ext uri="{FF2B5EF4-FFF2-40B4-BE49-F238E27FC236}">
                <a16:creationId xmlns:a16="http://schemas.microsoft.com/office/drawing/2014/main" id="{94A34F7A-6A05-39C8-BA4A-8A1B432F5E71}"/>
              </a:ext>
            </a:extLst>
          </p:cNvPr>
          <p:cNvGrpSpPr/>
          <p:nvPr/>
        </p:nvGrpSpPr>
        <p:grpSpPr>
          <a:xfrm>
            <a:off x="143352" y="1337010"/>
            <a:ext cx="8857295" cy="4885079"/>
            <a:chOff x="143352" y="1337010"/>
            <a:chExt cx="8857295" cy="4885079"/>
          </a:xfrm>
        </p:grpSpPr>
        <p:pic>
          <p:nvPicPr>
            <p:cNvPr id="6" name="图片 5">
              <a:extLst>
                <a:ext uri="{FF2B5EF4-FFF2-40B4-BE49-F238E27FC236}">
                  <a16:creationId xmlns:a16="http://schemas.microsoft.com/office/drawing/2014/main" id="{C6C886B7-3C08-3D93-FB38-5914A1CE9DD3}"/>
                </a:ext>
              </a:extLst>
            </p:cNvPr>
            <p:cNvPicPr>
              <a:picLocks noChangeAspect="1"/>
            </p:cNvPicPr>
            <p:nvPr/>
          </p:nvPicPr>
          <p:blipFill>
            <a:blip r:embed="rId2"/>
            <a:srcRect t="37011"/>
            <a:stretch/>
          </p:blipFill>
          <p:spPr>
            <a:xfrm>
              <a:off x="143352" y="3502596"/>
              <a:ext cx="8857295" cy="2719493"/>
            </a:xfrm>
            <a:prstGeom prst="rect">
              <a:avLst/>
            </a:prstGeom>
          </p:spPr>
        </p:pic>
        <p:sp>
          <p:nvSpPr>
            <p:cNvPr id="3" name="文本框 2">
              <a:extLst>
                <a:ext uri="{FF2B5EF4-FFF2-40B4-BE49-F238E27FC236}">
                  <a16:creationId xmlns:a16="http://schemas.microsoft.com/office/drawing/2014/main" id="{C4D9B257-4923-1B1B-E83A-A9845E5C6E18}"/>
                </a:ext>
              </a:extLst>
            </p:cNvPr>
            <p:cNvSpPr txBox="1"/>
            <p:nvPr/>
          </p:nvSpPr>
          <p:spPr>
            <a:xfrm>
              <a:off x="309032" y="1337010"/>
              <a:ext cx="8525934" cy="2031325"/>
            </a:xfrm>
            <a:prstGeom prst="rect">
              <a:avLst/>
            </a:prstGeom>
            <a:noFill/>
          </p:spPr>
          <p:txBody>
            <a:bodyPr wrap="square">
              <a:spAutoFit/>
            </a:bodyPr>
            <a:lstStyle/>
            <a:p>
              <a:r>
                <a:rPr lang="zh-CN" altLang="en-US" dirty="0">
                  <a:latin typeface="Times New Roman" panose="02020603050405020304" pitchFamily="18" charset="0"/>
                  <a:cs typeface="Times New Roman" panose="02020603050405020304" pitchFamily="18" charset="0"/>
                </a:rPr>
                <a:t>The Course will be shared between</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      Haiping Peng and me, Toni Baroncelli</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And is organized in several parts, lasting in total 16 weeks + 2 weeks for examinations:</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（Tentative schedule)</a:t>
              </a:r>
            </a:p>
          </p:txBody>
        </p:sp>
      </p:grpSp>
    </p:spTree>
    <p:extLst>
      <p:ext uri="{BB962C8B-B14F-4D97-AF65-F5344CB8AC3E}">
        <p14:creationId xmlns:p14="http://schemas.microsoft.com/office/powerpoint/2010/main" val="2844582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8CAB2-7C38-367C-1649-AACB0B8BD00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D3DFD25-D4C9-52F5-321B-0EA8185AD172}"/>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dirty="0"/>
          </a:p>
        </p:txBody>
      </p:sp>
      <p:sp>
        <p:nvSpPr>
          <p:cNvPr id="4" name="灯片编号占位符 3">
            <a:extLst>
              <a:ext uri="{FF2B5EF4-FFF2-40B4-BE49-F238E27FC236}">
                <a16:creationId xmlns:a16="http://schemas.microsoft.com/office/drawing/2014/main" id="{32478E83-31FB-2F48-436D-197728C0CA90}"/>
              </a:ext>
            </a:extLst>
          </p:cNvPr>
          <p:cNvSpPr>
            <a:spLocks noGrp="1"/>
          </p:cNvSpPr>
          <p:nvPr>
            <p:ph type="sldNum" sz="quarter" idx="12"/>
          </p:nvPr>
        </p:nvSpPr>
        <p:spPr/>
        <p:txBody>
          <a:bodyPr/>
          <a:lstStyle/>
          <a:p>
            <a:fld id="{BEF7031F-3985-8841-9F96-93325AFB8D2A}" type="slidenum">
              <a:rPr lang="en-US" smtClean="0"/>
              <a:t>10</a:t>
            </a:fld>
            <a:endParaRPr lang="en-US"/>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7FCD3446-FA9B-1FD0-B52D-EFA97D73F32E}"/>
                  </a:ext>
                </a:extLst>
              </p:cNvPr>
              <p:cNvSpPr txBox="1"/>
              <p:nvPr/>
            </p:nvSpPr>
            <p:spPr>
              <a:xfrm>
                <a:off x="877502" y="2837266"/>
                <a:ext cx="2110556" cy="646331"/>
              </a:xfrm>
              <a:prstGeom prst="rect">
                <a:avLst/>
              </a:prstGeom>
              <a:noFill/>
              <a:ln w="31750">
                <a:solidFill>
                  <a:schemeClr val="accent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i="1">
                          <a:latin typeface="Cambria Math" panose="02040503050406030204" pitchFamily="18" charset="0"/>
                        </a:rPr>
                        <m:t>n</m:t>
                      </m:r>
                      <m:r>
                        <a:rPr lang="en-US" altLang="zh-CN" i="1" smtClean="0">
                          <a:latin typeface="Cambria Math" panose="02040503050406030204" pitchFamily="18" charset="0"/>
                          <a:ea typeface="Cambria Math" panose="02040503050406030204" pitchFamily="18" charset="0"/>
                        </a:rPr>
                        <m:t>→</m:t>
                      </m:r>
                      <m:r>
                        <m:rPr>
                          <m:sty m:val="p"/>
                        </m:rPr>
                        <a:rPr lang="en-US" altLang="zh-CN" i="1">
                          <a:latin typeface="Cambria Math" panose="02040503050406030204" pitchFamily="18" charset="0"/>
                          <a:ea typeface="Cambria Math" panose="02040503050406030204" pitchFamily="18" charset="0"/>
                        </a:rPr>
                        <m:t>pe</m:t>
                      </m:r>
                      <m:sSub>
                        <m:sSubPr>
                          <m:ctrlPr>
                            <a:rPr lang="en-US" altLang="zh-CN" i="1" smtClean="0">
                              <a:latin typeface="Cambria Math" panose="02040503050406030204" pitchFamily="18" charset="0"/>
                              <a:ea typeface="Cambria Math" panose="02040503050406030204" pitchFamily="18" charset="0"/>
                            </a:rPr>
                          </m:ctrlPr>
                        </m:sSubPr>
                        <m:e>
                          <m:acc>
                            <m:accPr>
                              <m:chr m:val="̅"/>
                              <m:ctrlPr>
                                <a:rPr lang="en-US" altLang="zh-CN" i="1" smtClean="0">
                                  <a:latin typeface="Cambria Math" panose="02040503050406030204" pitchFamily="18" charset="0"/>
                                  <a:ea typeface="Cambria Math" panose="02040503050406030204" pitchFamily="18" charset="0"/>
                                </a:rPr>
                              </m:ctrlPr>
                            </m:accPr>
                            <m:e>
                              <m:r>
                                <m:rPr>
                                  <m:sty m:val="p"/>
                                </m:rPr>
                                <a:rPr lang="en-US" altLang="zh-CN" i="1">
                                  <a:latin typeface="Cambria Math" panose="02040503050406030204" pitchFamily="18" charset="0"/>
                                  <a:ea typeface="Cambria Math" panose="02040503050406030204" pitchFamily="18" charset="0"/>
                                </a:rPr>
                                <m:t>v</m:t>
                              </m:r>
                            </m:e>
                          </m:acc>
                        </m:e>
                        <m:sub>
                          <m:r>
                            <m:rPr>
                              <m:sty m:val="p"/>
                            </m:rPr>
                            <a:rPr lang="en-US" altLang="zh-CN" i="1">
                              <a:latin typeface="Cambria Math" panose="02040503050406030204" pitchFamily="18" charset="0"/>
                              <a:ea typeface="Cambria Math" panose="02040503050406030204" pitchFamily="18" charset="0"/>
                            </a:rPr>
                            <m:t>e</m:t>
                          </m:r>
                        </m:sub>
                      </m:sSub>
                    </m:oMath>
                  </m:oMathPara>
                </a14:m>
                <a:endParaRPr lang="en-US" altLang="zh-CN" dirty="0"/>
              </a:p>
              <a:p>
                <a:r>
                  <a:rPr lang="zh-CN" altLang="en-US" dirty="0"/>
                  <a:t> </a:t>
                </a:r>
                <a:r>
                  <a:rPr lang="zh-CN" altLang="en-US" sz="1600" b="1" dirty="0">
                    <a:latin typeface="华文楷体" panose="02010600040101010101" pitchFamily="2" charset="-122"/>
                    <a:ea typeface="华文楷体" panose="02010600040101010101" pitchFamily="2" charset="-122"/>
                  </a:rPr>
                  <a:t>四个费米子相互作用</a:t>
                </a:r>
              </a:p>
            </p:txBody>
          </p:sp>
        </mc:Choice>
        <mc:Fallback xmlns="">
          <p:sp>
            <p:nvSpPr>
              <p:cNvPr id="3" name="文本框 2">
                <a:extLst>
                  <a:ext uri="{FF2B5EF4-FFF2-40B4-BE49-F238E27FC236}">
                    <a16:creationId xmlns:a16="http://schemas.microsoft.com/office/drawing/2014/main" id="{7FCD3446-FA9B-1FD0-B52D-EFA97D73F32E}"/>
                  </a:ext>
                </a:extLst>
              </p:cNvPr>
              <p:cNvSpPr txBox="1">
                <a:spLocks noRot="1" noChangeAspect="1" noMove="1" noResize="1" noEditPoints="1" noAdjustHandles="1" noChangeArrowheads="1" noChangeShapeType="1" noTextEdit="1"/>
              </p:cNvSpPr>
              <p:nvPr/>
            </p:nvSpPr>
            <p:spPr>
              <a:xfrm>
                <a:off x="877502" y="2837266"/>
                <a:ext cx="2110556" cy="646331"/>
              </a:xfrm>
              <a:prstGeom prst="rect">
                <a:avLst/>
              </a:prstGeom>
              <a:blipFill>
                <a:blip r:embed="rId3"/>
                <a:stretch>
                  <a:fillRect b="-8108"/>
                </a:stretch>
              </a:blipFill>
              <a:ln w="31750">
                <a:solidFill>
                  <a:schemeClr val="accent1"/>
                </a:solidFill>
              </a:ln>
            </p:spPr>
            <p:txBody>
              <a:bodyPr/>
              <a:lstStyle/>
              <a:p>
                <a:r>
                  <a:rPr lang="zh-CN" altLang="en-US">
                    <a:noFill/>
                  </a:rPr>
                  <a:t> </a:t>
                </a:r>
              </a:p>
            </p:txBody>
          </p:sp>
        </mc:Fallback>
      </mc:AlternateContent>
      <p:grpSp>
        <p:nvGrpSpPr>
          <p:cNvPr id="18" name="组合 17">
            <a:extLst>
              <a:ext uri="{FF2B5EF4-FFF2-40B4-BE49-F238E27FC236}">
                <a16:creationId xmlns:a16="http://schemas.microsoft.com/office/drawing/2014/main" id="{F807C9DA-1CEF-0EC8-0F26-E284B26DD59E}"/>
              </a:ext>
            </a:extLst>
          </p:cNvPr>
          <p:cNvGrpSpPr/>
          <p:nvPr/>
        </p:nvGrpSpPr>
        <p:grpSpPr>
          <a:xfrm>
            <a:off x="530961" y="1001038"/>
            <a:ext cx="7870613" cy="5497458"/>
            <a:chOff x="437181" y="886300"/>
            <a:chExt cx="7870613" cy="5497458"/>
          </a:xfrm>
        </p:grpSpPr>
        <p:pic>
          <p:nvPicPr>
            <p:cNvPr id="5" name="图片 4">
              <a:extLst>
                <a:ext uri="{FF2B5EF4-FFF2-40B4-BE49-F238E27FC236}">
                  <a16:creationId xmlns:a16="http://schemas.microsoft.com/office/drawing/2014/main" id="{0DDBEBF2-0298-DEC9-8429-0E4BCE956D3C}"/>
                </a:ext>
              </a:extLst>
            </p:cNvPr>
            <p:cNvPicPr>
              <a:picLocks noChangeAspect="1"/>
            </p:cNvPicPr>
            <p:nvPr/>
          </p:nvPicPr>
          <p:blipFill>
            <a:blip r:embed="rId4"/>
            <a:srcRect l="28092" t="38824" r="30427" b="48611"/>
            <a:stretch/>
          </p:blipFill>
          <p:spPr>
            <a:xfrm>
              <a:off x="2988057" y="2715278"/>
              <a:ext cx="3480135" cy="656146"/>
            </a:xfrm>
            <a:prstGeom prst="rect">
              <a:avLst/>
            </a:prstGeom>
          </p:spPr>
        </p:pic>
        <p:sp>
          <p:nvSpPr>
            <p:cNvPr id="11" name="文本框 10">
              <a:extLst>
                <a:ext uri="{FF2B5EF4-FFF2-40B4-BE49-F238E27FC236}">
                  <a16:creationId xmlns:a16="http://schemas.microsoft.com/office/drawing/2014/main" id="{27C2B024-852A-DD92-911F-89461323ECC0}"/>
                </a:ext>
              </a:extLst>
            </p:cNvPr>
            <p:cNvSpPr txBox="1"/>
            <p:nvPr/>
          </p:nvSpPr>
          <p:spPr>
            <a:xfrm>
              <a:off x="437181" y="886300"/>
              <a:ext cx="7870613" cy="5355312"/>
            </a:xfrm>
            <a:prstGeom prst="rect">
              <a:avLst/>
            </a:prstGeom>
            <a:noFill/>
          </p:spPr>
          <p:txBody>
            <a:bodyPr wrap="square">
              <a:spAutoFit/>
            </a:bodyPr>
            <a:lstStyle/>
            <a:p>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从1930到1970年代，电弱统一之路经历了大约50年的艰难历程。</a:t>
              </a:r>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  1.    </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1934年:</a:t>
              </a:r>
              <a:r>
                <a:rPr lang="zh-CN" altLang="en-US"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为了解释原子核的Beta衰变的电子“反常”能谱，W.泡利提出      存在中微子</a:t>
              </a:r>
              <a:r>
                <a:rPr lang="zh-CN" altLang="en-US"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v</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的假设，用三体衰变(但中微子不可见)解释了</a:t>
              </a:r>
              <a:r>
                <a:rPr lang="el-GR"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β</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衰变的电子连续谱。</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       </a:t>
              </a:r>
            </a:p>
            <a:p>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1934年，费米借鉴电动力学理论提出描述</a:t>
              </a:r>
              <a:r>
                <a:rPr lang="el-GR" altLang="zh-CN" b="1" i="1" dirty="0">
                  <a:latin typeface="Times New Roman" panose="02020603050405020304" pitchFamily="18" charset="0"/>
                  <a:ea typeface="华文楷体" panose="02010600040101010101" pitchFamily="2" charset="-122"/>
                  <a:cs typeface="Times New Roman" panose="02020603050405020304" pitchFamily="18" charset="0"/>
                </a:rPr>
                <a:t>β</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衰变的流一流有效理论:</a:t>
              </a:r>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96000"/>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pPr marL="396000"/>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但是耦合常数</a:t>
              </a:r>
              <a:r>
                <a:rPr lang="zh-CN" altLang="en-US" b="1" i="1" dirty="0">
                  <a:latin typeface="Times New Roman" panose="02020603050405020304" pitchFamily="18" charset="0"/>
                  <a:ea typeface="华文楷体" panose="02010600040101010101" pitchFamily="2" charset="-122"/>
                  <a:cs typeface="Times New Roman" panose="02020603050405020304" pitchFamily="18" charset="0"/>
                </a:rPr>
                <a:t>G</a:t>
              </a:r>
              <a:r>
                <a:rPr lang="en-US" altLang="zh-CN" b="1" i="1" baseline="-25000" dirty="0">
                  <a:latin typeface="Times New Roman" panose="02020603050405020304" pitchFamily="18" charset="0"/>
                  <a:ea typeface="华文楷体" panose="02010600040101010101" pitchFamily="2" charset="-122"/>
                  <a:cs typeface="Times New Roman" panose="02020603050405020304" pitchFamily="18" charset="0"/>
                </a:rPr>
                <a:t>F</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与电动力学很不一样，不但非常弱，而且带质量量纲的负二次方。这里的弱作用是四个费米子的点相互作用。</a:t>
              </a:r>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buFont typeface="+mj-lt"/>
                <a:buAutoNum type="arabicPeriod"/>
              </a:pPr>
              <a:endParaRPr lang="en-US" altLang="zh-CN" dirty="0">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  2.</a:t>
              </a:r>
              <a:r>
                <a:rPr lang="zh-CN" altLang="en-US"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1936年: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G.Gamow和E.Teller 推广了费米理论:</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          其中                                         构成了16个4 x 4狄拉克矩阵(完全集合)。</a:t>
              </a:r>
            </a:p>
          </p:txBody>
        </p:sp>
        <p:pic>
          <p:nvPicPr>
            <p:cNvPr id="13" name="图片 12">
              <a:extLst>
                <a:ext uri="{FF2B5EF4-FFF2-40B4-BE49-F238E27FC236}">
                  <a16:creationId xmlns:a16="http://schemas.microsoft.com/office/drawing/2014/main" id="{D9D6F1A9-7549-18CC-FE49-02041B3873A2}"/>
                </a:ext>
              </a:extLst>
            </p:cNvPr>
            <p:cNvPicPr>
              <a:picLocks noChangeAspect="1"/>
            </p:cNvPicPr>
            <p:nvPr/>
          </p:nvPicPr>
          <p:blipFill>
            <a:blip r:embed="rId5"/>
            <a:stretch>
              <a:fillRect/>
            </a:stretch>
          </p:blipFill>
          <p:spPr>
            <a:xfrm>
              <a:off x="2988057" y="5001723"/>
              <a:ext cx="3816546" cy="768389"/>
            </a:xfrm>
            <a:prstGeom prst="rect">
              <a:avLst/>
            </a:prstGeom>
          </p:spPr>
        </p:pic>
        <p:pic>
          <p:nvPicPr>
            <p:cNvPr id="15" name="图片 14">
              <a:extLst>
                <a:ext uri="{FF2B5EF4-FFF2-40B4-BE49-F238E27FC236}">
                  <a16:creationId xmlns:a16="http://schemas.microsoft.com/office/drawing/2014/main" id="{DBB9928D-D968-DDED-A312-7FE864AD5F13}"/>
                </a:ext>
              </a:extLst>
            </p:cNvPr>
            <p:cNvPicPr>
              <a:picLocks noChangeAspect="1"/>
            </p:cNvPicPr>
            <p:nvPr/>
          </p:nvPicPr>
          <p:blipFill>
            <a:blip r:embed="rId6"/>
            <a:stretch>
              <a:fillRect/>
            </a:stretch>
          </p:blipFill>
          <p:spPr>
            <a:xfrm>
              <a:off x="1886384" y="6053541"/>
              <a:ext cx="2267067" cy="330217"/>
            </a:xfrm>
            <a:prstGeom prst="rect">
              <a:avLst/>
            </a:prstGeom>
          </p:spPr>
        </p:pic>
      </p:grpSp>
      <p:sp>
        <p:nvSpPr>
          <p:cNvPr id="6" name="矩形标注 5">
            <a:extLst>
              <a:ext uri="{FF2B5EF4-FFF2-40B4-BE49-F238E27FC236}">
                <a16:creationId xmlns:a16="http://schemas.microsoft.com/office/drawing/2014/main" id="{DAE6A115-3AE3-7B1E-71F9-4494C51D3484}"/>
              </a:ext>
            </a:extLst>
          </p:cNvPr>
          <p:cNvSpPr/>
          <p:nvPr/>
        </p:nvSpPr>
        <p:spPr>
          <a:xfrm>
            <a:off x="6561972" y="2627562"/>
            <a:ext cx="866691" cy="238914"/>
          </a:xfrm>
          <a:prstGeom prst="wedgeRectCallout">
            <a:avLst>
              <a:gd name="adj1" fmla="val -189991"/>
              <a:gd name="adj2" fmla="val 89735"/>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r>
              <a:rPr lang="zh-CN" altLang="en-US" sz="1600" b="1" dirty="0">
                <a:solidFill>
                  <a:schemeClr val="tx1"/>
                </a:solidFill>
                <a:latin typeface="华文楷体" panose="02010600040101010101" pitchFamily="2" charset="-122"/>
                <a:ea typeface="华文楷体" panose="02010600040101010101" pitchFamily="2" charset="-122"/>
              </a:rPr>
              <a:t>强子流</a:t>
            </a:r>
          </a:p>
        </p:txBody>
      </p:sp>
      <p:sp>
        <p:nvSpPr>
          <p:cNvPr id="7" name="矩形标注 6">
            <a:extLst>
              <a:ext uri="{FF2B5EF4-FFF2-40B4-BE49-F238E27FC236}">
                <a16:creationId xmlns:a16="http://schemas.microsoft.com/office/drawing/2014/main" id="{80D59631-8CC8-1369-C47B-5B1821B6AEA8}"/>
              </a:ext>
            </a:extLst>
          </p:cNvPr>
          <p:cNvSpPr/>
          <p:nvPr/>
        </p:nvSpPr>
        <p:spPr>
          <a:xfrm>
            <a:off x="6709084" y="3106330"/>
            <a:ext cx="866691" cy="248028"/>
          </a:xfrm>
          <a:prstGeom prst="wedgeRectCallout">
            <a:avLst>
              <a:gd name="adj1" fmla="val -84842"/>
              <a:gd name="adj2" fmla="val -44574"/>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r>
              <a:rPr lang="zh-CN" altLang="en-US" sz="1600" b="1" dirty="0">
                <a:solidFill>
                  <a:schemeClr val="tx1"/>
                </a:solidFill>
                <a:latin typeface="华文楷体" panose="02010600040101010101" pitchFamily="2" charset="-122"/>
                <a:ea typeface="华文楷体" panose="02010600040101010101" pitchFamily="2" charset="-122"/>
              </a:rPr>
              <a:t>轻子流</a:t>
            </a:r>
          </a:p>
        </p:txBody>
      </p:sp>
    </p:spTree>
    <p:extLst>
      <p:ext uri="{BB962C8B-B14F-4D97-AF65-F5344CB8AC3E}">
        <p14:creationId xmlns:p14="http://schemas.microsoft.com/office/powerpoint/2010/main" val="336164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C8FD5-3161-57CB-3A0F-808AEFAE26D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21C1F1F-EF89-99AE-7797-92342E905E3B}"/>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275BFBD0-CB12-581A-1C14-E60FB58FC2BA}"/>
              </a:ext>
            </a:extLst>
          </p:cNvPr>
          <p:cNvSpPr>
            <a:spLocks noGrp="1"/>
          </p:cNvSpPr>
          <p:nvPr>
            <p:ph type="sldNum" sz="quarter" idx="12"/>
          </p:nvPr>
        </p:nvSpPr>
        <p:spPr/>
        <p:txBody>
          <a:bodyPr/>
          <a:lstStyle/>
          <a:p>
            <a:fld id="{BEF7031F-3985-8841-9F96-93325AFB8D2A}" type="slidenum">
              <a:rPr lang="en-US" smtClean="0"/>
              <a:t>100</a:t>
            </a:fld>
            <a:endParaRPr lang="en-US"/>
          </a:p>
        </p:txBody>
      </p:sp>
      <p:grpSp>
        <p:nvGrpSpPr>
          <p:cNvPr id="16" name="组合 15">
            <a:extLst>
              <a:ext uri="{FF2B5EF4-FFF2-40B4-BE49-F238E27FC236}">
                <a16:creationId xmlns:a16="http://schemas.microsoft.com/office/drawing/2014/main" id="{E471348C-BA53-5956-2A4D-07AE5B127277}"/>
              </a:ext>
            </a:extLst>
          </p:cNvPr>
          <p:cNvGrpSpPr/>
          <p:nvPr/>
        </p:nvGrpSpPr>
        <p:grpSpPr>
          <a:xfrm>
            <a:off x="523654" y="1015744"/>
            <a:ext cx="8096692" cy="5141920"/>
            <a:chOff x="523654" y="1015744"/>
            <a:chExt cx="8096692" cy="5141920"/>
          </a:xfrm>
        </p:grpSpPr>
        <p:grpSp>
          <p:nvGrpSpPr>
            <p:cNvPr id="10" name="组合 9">
              <a:extLst>
                <a:ext uri="{FF2B5EF4-FFF2-40B4-BE49-F238E27FC236}">
                  <a16:creationId xmlns:a16="http://schemas.microsoft.com/office/drawing/2014/main" id="{1E72730B-CE33-1D21-918B-29E461D45F46}"/>
                </a:ext>
              </a:extLst>
            </p:cNvPr>
            <p:cNvGrpSpPr/>
            <p:nvPr/>
          </p:nvGrpSpPr>
          <p:grpSpPr>
            <a:xfrm>
              <a:off x="523654" y="1015744"/>
              <a:ext cx="8096692" cy="5141920"/>
              <a:chOff x="523654" y="1009016"/>
              <a:chExt cx="8096692" cy="5141920"/>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1E556D62-E45A-30CC-1F17-F881FA396FE1}"/>
                      </a:ext>
                    </a:extLst>
                  </p:cNvPr>
                  <p:cNvSpPr txBox="1"/>
                  <p:nvPr/>
                </p:nvSpPr>
                <p:spPr>
                  <a:xfrm>
                    <a:off x="523654" y="1009016"/>
                    <a:ext cx="8096692" cy="5141920"/>
                  </a:xfrm>
                  <a:prstGeom prst="rect">
                    <a:avLst/>
                  </a:prstGeom>
                  <a:noFill/>
                </p:spPr>
                <p:txBody>
                  <a:bodyPr wrap="square">
                    <a:spAutoFit/>
                  </a:bodyPr>
                  <a:lstStyle/>
                  <a:p>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dirty="0">
                        <a:solidFill>
                          <a:srgbClr val="FF0000"/>
                        </a:solidFill>
                      </a:rPr>
                      <a:t> </a:t>
                    </a:r>
                    <a14:m>
                      <m:oMath xmlns:m="http://schemas.openxmlformats.org/officeDocument/2006/math">
                        <m:sSup>
                          <m:sSupPr>
                            <m:ctrlPr>
                              <a:rPr lang="en-US" altLang="zh-CN" b="1" i="1" dirty="0">
                                <a:solidFill>
                                  <a:srgbClr val="FF0000"/>
                                </a:solidFill>
                                <a:latin typeface="Cambria Math" panose="02040503050406030204" pitchFamily="18" charset="0"/>
                              </a:rPr>
                            </m:ctrlPr>
                          </m:sSupPr>
                          <m:e>
                            <m:r>
                              <a:rPr lang="en-US" altLang="zh-CN" b="0" i="1" dirty="0" smtClean="0">
                                <a:solidFill>
                                  <a:srgbClr val="FF0000"/>
                                </a:solidFill>
                                <a:latin typeface="Cambria Math" panose="02040503050406030204" pitchFamily="18" charset="0"/>
                              </a:rPr>
                              <m:t>𝐾</m:t>
                            </m:r>
                          </m:e>
                          <m:sup>
                            <m:r>
                              <a:rPr lang="el-GR" altLang="zh-CN" b="0" i="1" dirty="0" smtClean="0">
                                <a:solidFill>
                                  <a:srgbClr val="FF0000"/>
                                </a:solidFill>
                                <a:latin typeface="Cambria Math" panose="02040503050406030204" pitchFamily="18" charset="0"/>
                              </a:rPr>
                              <m:t>𝛽</m:t>
                            </m:r>
                          </m:sup>
                        </m:sSup>
                      </m:oMath>
                    </a14:m>
                    <a:r>
                      <a:rPr lang="en-US" altLang="zh-CN" b="1" i="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的性质</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是真空态矢量，</a:t>
                    </a:r>
                    <a:r>
                      <a:rPr lang="en-US" altLang="zh-CN" b="1" dirty="0">
                        <a:solidFill>
                          <a:srgbClr val="0000CC"/>
                        </a:solidFill>
                      </a:rPr>
                      <a:t> </a:t>
                    </a:r>
                    <a14:m>
                      <m:oMath xmlns:m="http://schemas.openxmlformats.org/officeDocument/2006/math">
                        <m:sSup>
                          <m:sSupPr>
                            <m:ctrlPr>
                              <a:rPr lang="en-US" altLang="zh-CN" b="1" i="1" dirty="0">
                                <a:solidFill>
                                  <a:srgbClr val="0000CC"/>
                                </a:solidFill>
                                <a:latin typeface="Cambria Math" panose="02040503050406030204" pitchFamily="18" charset="0"/>
                              </a:rPr>
                            </m:ctrlPr>
                          </m:sSupPr>
                          <m:e>
                            <m:r>
                              <a:rPr lang="en-US" altLang="zh-CN" i="1" dirty="0">
                                <a:solidFill>
                                  <a:srgbClr val="0000CC"/>
                                </a:solidFill>
                                <a:latin typeface="Cambria Math" panose="02040503050406030204" pitchFamily="18" charset="0"/>
                              </a:rPr>
                              <m:t>𝐾</m:t>
                            </m:r>
                          </m:e>
                          <m:sup>
                            <m:r>
                              <a:rPr lang="el-GR" altLang="zh-CN" i="1" dirty="0">
                                <a:solidFill>
                                  <a:srgbClr val="0000CC"/>
                                </a:solidFill>
                                <a:latin typeface="Cambria Math" panose="02040503050406030204" pitchFamily="18" charset="0"/>
                              </a:rPr>
                              <m:t>𝛽</m:t>
                            </m:r>
                          </m:sup>
                        </m:sSup>
                      </m:oMath>
                    </a14:m>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个新的态矢量。它和</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正交，而且自身之间又相互独立。下面还将证明，它是质量算符的本征值为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的态矢量。如前面所述，</a:t>
                    </a:r>
                    <a:r>
                      <a:rPr lang="en-US" altLang="zh-CN" b="1" dirty="0">
                        <a:solidFill>
                          <a:srgbClr val="0000CC"/>
                        </a:solidFill>
                      </a:rPr>
                      <a:t> </a:t>
                    </a:r>
                    <a14:m>
                      <m:oMath xmlns:m="http://schemas.openxmlformats.org/officeDocument/2006/math">
                        <m:sSup>
                          <m:sSupPr>
                            <m:ctrlPr>
                              <a:rPr lang="en-US" altLang="zh-CN" b="1" i="1" dirty="0">
                                <a:solidFill>
                                  <a:srgbClr val="0000CC"/>
                                </a:solidFill>
                                <a:latin typeface="Cambria Math" panose="02040503050406030204" pitchFamily="18" charset="0"/>
                              </a:rPr>
                            </m:ctrlPr>
                          </m:sSupPr>
                          <m:e>
                            <m:r>
                              <a:rPr lang="en-US" altLang="zh-CN" i="1" dirty="0">
                                <a:solidFill>
                                  <a:srgbClr val="0000CC"/>
                                </a:solidFill>
                                <a:latin typeface="Cambria Math" panose="02040503050406030204" pitchFamily="18" charset="0"/>
                              </a:rPr>
                              <m:t>𝐾</m:t>
                            </m:r>
                          </m:e>
                          <m:sup>
                            <m:r>
                              <a:rPr lang="el-GR" altLang="zh-CN" i="1" dirty="0">
                                <a:solidFill>
                                  <a:srgbClr val="0000CC"/>
                                </a:solidFill>
                                <a:latin typeface="Cambria Math" panose="02040503050406030204" pitchFamily="18" charset="0"/>
                              </a:rPr>
                              <m:t>𝛽</m:t>
                            </m:r>
                          </m:sup>
                        </m:s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的矩阵元是纯虚，反对称的。所以有</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即</a:t>
                    </a:r>
                    <a14:m>
                      <m:oMath xmlns:m="http://schemas.openxmlformats.org/officeDocument/2006/math">
                        <m:sSup>
                          <m:sSupPr>
                            <m:ctrlPr>
                              <a:rPr lang="en-US" altLang="zh-CN" b="1" i="1" dirty="0" smtClean="0">
                                <a:solidFill>
                                  <a:schemeClr val="tx1"/>
                                </a:solidFill>
                                <a:latin typeface="Cambria Math" panose="02040503050406030204" pitchFamily="18" charset="0"/>
                              </a:rPr>
                            </m:ctrlPr>
                          </m:sSupPr>
                          <m:e>
                            <m:r>
                              <a:rPr lang="en-US" altLang="zh-CN" b="0" i="1" dirty="0" smtClean="0">
                                <a:solidFill>
                                  <a:schemeClr val="tx1"/>
                                </a:solidFill>
                                <a:latin typeface="Cambria Math" panose="02040503050406030204" pitchFamily="18" charset="0"/>
                              </a:rPr>
                              <m:t>𝐾</m:t>
                            </m:r>
                          </m:e>
                          <m:sup>
                            <m:r>
                              <a:rPr lang="el-GR" altLang="zh-CN" b="0" i="1" dirty="0" smtClean="0">
                                <a:solidFill>
                                  <a:schemeClr val="tx1"/>
                                </a:solidFill>
                                <a:latin typeface="Cambria Math" panose="02040503050406030204" pitchFamily="18" charset="0"/>
                              </a:rPr>
                              <m:t>𝛽</m:t>
                            </m:r>
                          </m:sup>
                        </m:sSup>
                      </m:oMath>
                    </a14:m>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与</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正交。令</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由于</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是实矢量，</a:t>
                    </a:r>
                    <a:r>
                      <a:rPr lang="en-US" altLang="zh-CN" b="1" dirty="0">
                        <a:solidFill>
                          <a:schemeClr val="tx1"/>
                        </a:solidFill>
                      </a:rPr>
                      <a:t> </a:t>
                    </a:r>
                    <a14:m>
                      <m:oMath xmlns:m="http://schemas.openxmlformats.org/officeDocument/2006/math">
                        <m:sSup>
                          <m:sSupPr>
                            <m:ctrlPr>
                              <a:rPr lang="en-US" altLang="zh-CN" b="1" i="1" dirty="0">
                                <a:solidFill>
                                  <a:schemeClr val="tx1"/>
                                </a:solidFill>
                                <a:latin typeface="Cambria Math" panose="02040503050406030204" pitchFamily="18" charset="0"/>
                              </a:rPr>
                            </m:ctrlPr>
                          </m:sSupPr>
                          <m:e>
                            <m:r>
                              <a:rPr lang="en-US" altLang="zh-CN" b="0" i="1" dirty="0" smtClean="0">
                                <a:solidFill>
                                  <a:schemeClr val="tx1"/>
                                </a:solidFill>
                                <a:latin typeface="Cambria Math" panose="02040503050406030204" pitchFamily="18" charset="0"/>
                              </a:rPr>
                              <m:t>𝐾</m:t>
                            </m:r>
                          </m:e>
                          <m:sup>
                            <m:r>
                              <m:rPr>
                                <m:sty m:val="p"/>
                              </m:rPr>
                              <a:rPr lang="el-GR" altLang="zh-CN" b="0" i="1" dirty="0" smtClean="0">
                                <a:solidFill>
                                  <a:schemeClr val="tx1"/>
                                </a:solidFill>
                                <a:latin typeface="Cambria Math" panose="02040503050406030204" pitchFamily="18" charset="0"/>
                              </a:rPr>
                              <m:t>α</m:t>
                            </m:r>
                          </m:sup>
                        </m:sSup>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是厄密矩阵，故</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err="1" smtClean="0">
                                <a:solidFill>
                                  <a:schemeClr val="tx1"/>
                                </a:solidFill>
                                <a:latin typeface="Cambria Math" panose="02040503050406030204" pitchFamily="18" charset="0"/>
                              </a:rPr>
                              <m:t>𝐴</m:t>
                            </m:r>
                          </m:e>
                          <m:sub>
                            <m:r>
                              <m:rPr>
                                <m:sty m:val="p"/>
                              </m:rPr>
                              <a:rPr lang="el-GR" altLang="zh-CN" b="1" i="1" dirty="0" smtClean="0">
                                <a:solidFill>
                                  <a:schemeClr val="tx1"/>
                                </a:solidFill>
                                <a:latin typeface="Cambria Math" panose="02040503050406030204" pitchFamily="18" charset="0"/>
                              </a:rPr>
                              <m:t>α</m:t>
                            </m:r>
                            <m:r>
                              <a:rPr lang="en-US" altLang="zh-CN" b="1" i="1" dirty="0" err="1" smtClean="0">
                                <a:solidFill>
                                  <a:schemeClr val="tx1"/>
                                </a:solidFill>
                                <a:latin typeface="Cambria Math" panose="02040503050406030204" pitchFamily="18" charset="0"/>
                              </a:rPr>
                              <m:t>𝛽</m:t>
                            </m:r>
                          </m:sub>
                        </m:sSub>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是一个实对称矩阵的矩阵元。</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矩阵代数告诉我们，实对称矩阵总是可以对角化的，总可以找到一个正交矩阵</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O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使得</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这表明，</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N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个矢量</a:t>
                    </a:r>
                    <a:r>
                      <a:rPr lang="en-US" altLang="zh-CN" b="1" i="1"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O</a:t>
                    </a:r>
                    <a14:m>
                      <m:oMath xmlns:m="http://schemas.openxmlformats.org/officeDocument/2006/math">
                        <m:sSup>
                          <m:sSupPr>
                            <m:ctrlPr>
                              <a:rPr lang="en-US" altLang="zh-CN" b="1" i="1" dirty="0">
                                <a:solidFill>
                                  <a:srgbClr val="C00000"/>
                                </a:solidFill>
                                <a:latin typeface="Cambria Math" panose="02040503050406030204" pitchFamily="18" charset="0"/>
                              </a:rPr>
                            </m:ctrlPr>
                          </m:sSupPr>
                          <m:e>
                            <m:r>
                              <a:rPr lang="en-US" altLang="zh-CN" b="0" i="1" dirty="0" smtClean="0">
                                <a:solidFill>
                                  <a:srgbClr val="C00000"/>
                                </a:solidFill>
                                <a:latin typeface="Cambria Math" panose="02040503050406030204" pitchFamily="18" charset="0"/>
                              </a:rPr>
                              <m:t>𝐾</m:t>
                            </m:r>
                          </m:e>
                          <m:sup>
                            <m:r>
                              <a:rPr lang="el-GR" altLang="zh-CN" b="0" i="1" dirty="0" smtClean="0">
                                <a:solidFill>
                                  <a:srgbClr val="C00000"/>
                                </a:solidFill>
                                <a:latin typeface="Cambria Math" panose="02040503050406030204" pitchFamily="18" charset="0"/>
                              </a:rPr>
                              <m:t>𝛼</m:t>
                            </m:r>
                          </m:sup>
                        </m:sSup>
                      </m:oMath>
                    </a14:m>
                    <a:r>
                      <a:rPr lang="en-US" altLang="zh-CN" b="1" i="1"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是相互正交的。因此，与它们由一正交变换关系联系的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N-M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个矢量</a:t>
                    </a:r>
                    <a14:m>
                      <m:oMath xmlns:m="http://schemas.openxmlformats.org/officeDocument/2006/math">
                        <m:sSup>
                          <m:sSupPr>
                            <m:ctrlPr>
                              <a:rPr lang="en-US" altLang="zh-CN" b="1" i="1" dirty="0">
                                <a:solidFill>
                                  <a:srgbClr val="C00000"/>
                                </a:solidFill>
                                <a:latin typeface="Cambria Math" panose="02040503050406030204" pitchFamily="18" charset="0"/>
                              </a:rPr>
                            </m:ctrlPr>
                          </m:sSupPr>
                          <m:e>
                            <m:r>
                              <a:rPr lang="en-US" altLang="zh-CN" i="1" dirty="0">
                                <a:solidFill>
                                  <a:srgbClr val="C00000"/>
                                </a:solidFill>
                                <a:latin typeface="Cambria Math" panose="02040503050406030204" pitchFamily="18" charset="0"/>
                              </a:rPr>
                              <m:t>𝐾</m:t>
                            </m:r>
                          </m:e>
                          <m:sup>
                            <m:r>
                              <a:rPr lang="el-GR" altLang="zh-CN" i="1" dirty="0">
                                <a:solidFill>
                                  <a:srgbClr val="C00000"/>
                                </a:solidFill>
                                <a:latin typeface="Cambria Math" panose="02040503050406030204" pitchFamily="18" charset="0"/>
                              </a:rPr>
                              <m:t>𝛼</m:t>
                            </m:r>
                          </m:sup>
                        </m:sSup>
                      </m:oMath>
                    </a14:m>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v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就是线性独立的。</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1E556D62-E45A-30CC-1F17-F881FA396FE1}"/>
                      </a:ext>
                    </a:extLst>
                  </p:cNvPr>
                  <p:cNvSpPr txBox="1">
                    <a:spLocks noRot="1" noChangeAspect="1" noMove="1" noResize="1" noEditPoints="1" noAdjustHandles="1" noChangeArrowheads="1" noChangeShapeType="1" noTextEdit="1"/>
                  </p:cNvSpPr>
                  <p:nvPr/>
                </p:nvSpPr>
                <p:spPr>
                  <a:xfrm>
                    <a:off x="523654" y="1009016"/>
                    <a:ext cx="8096692" cy="5141920"/>
                  </a:xfrm>
                  <a:prstGeom prst="rect">
                    <a:avLst/>
                  </a:prstGeom>
                  <a:blipFill>
                    <a:blip r:embed="rId2"/>
                    <a:stretch>
                      <a:fillRect l="-678" t="-356" r="-527" b="-1068"/>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B7FC025D-9A5C-05BD-23AF-12B297B00661}"/>
                  </a:ext>
                </a:extLst>
              </p:cNvPr>
              <p:cNvPicPr>
                <a:picLocks noChangeAspect="1"/>
              </p:cNvPicPr>
              <p:nvPr/>
            </p:nvPicPr>
            <p:blipFill>
              <a:blip r:embed="rId3"/>
              <a:stretch>
                <a:fillRect/>
              </a:stretch>
            </p:blipFill>
            <p:spPr>
              <a:xfrm>
                <a:off x="639468" y="4139557"/>
                <a:ext cx="178409" cy="234962"/>
              </a:xfrm>
              <a:prstGeom prst="rect">
                <a:avLst/>
              </a:prstGeom>
            </p:spPr>
          </p:pic>
        </p:grpSp>
        <p:pic>
          <p:nvPicPr>
            <p:cNvPr id="6" name="图片 5">
              <a:extLst>
                <a:ext uri="{FF2B5EF4-FFF2-40B4-BE49-F238E27FC236}">
                  <a16:creationId xmlns:a16="http://schemas.microsoft.com/office/drawing/2014/main" id="{C1B7E5B4-56C2-B48B-CC42-E6D6AEC2A130}"/>
                </a:ext>
              </a:extLst>
            </p:cNvPr>
            <p:cNvPicPr>
              <a:picLocks noChangeAspect="1"/>
            </p:cNvPicPr>
            <p:nvPr/>
          </p:nvPicPr>
          <p:blipFill>
            <a:blip r:embed="rId4"/>
            <a:stretch>
              <a:fillRect/>
            </a:stretch>
          </p:blipFill>
          <p:spPr>
            <a:xfrm>
              <a:off x="2626850" y="2032158"/>
              <a:ext cx="3873699" cy="476274"/>
            </a:xfrm>
            <a:prstGeom prst="rect">
              <a:avLst/>
            </a:prstGeom>
          </p:spPr>
        </p:pic>
        <p:pic>
          <p:nvPicPr>
            <p:cNvPr id="9" name="图片 8">
              <a:extLst>
                <a:ext uri="{FF2B5EF4-FFF2-40B4-BE49-F238E27FC236}">
                  <a16:creationId xmlns:a16="http://schemas.microsoft.com/office/drawing/2014/main" id="{2A0C0909-A8F2-8B0A-5F43-311B30A58974}"/>
                </a:ext>
              </a:extLst>
            </p:cNvPr>
            <p:cNvPicPr>
              <a:picLocks noChangeAspect="1"/>
            </p:cNvPicPr>
            <p:nvPr/>
          </p:nvPicPr>
          <p:blipFill>
            <a:blip r:embed="rId5"/>
            <a:stretch>
              <a:fillRect/>
            </a:stretch>
          </p:blipFill>
          <p:spPr>
            <a:xfrm>
              <a:off x="2968542" y="3065544"/>
              <a:ext cx="3206915" cy="330217"/>
            </a:xfrm>
            <a:prstGeom prst="rect">
              <a:avLst/>
            </a:prstGeom>
          </p:spPr>
        </p:pic>
        <p:pic>
          <p:nvPicPr>
            <p:cNvPr id="15" name="图片 14">
              <a:extLst>
                <a:ext uri="{FF2B5EF4-FFF2-40B4-BE49-F238E27FC236}">
                  <a16:creationId xmlns:a16="http://schemas.microsoft.com/office/drawing/2014/main" id="{4C3E2972-8348-D688-4CF0-97AF58EEA7F2}"/>
                </a:ext>
              </a:extLst>
            </p:cNvPr>
            <p:cNvPicPr>
              <a:picLocks noChangeAspect="1"/>
            </p:cNvPicPr>
            <p:nvPr/>
          </p:nvPicPr>
          <p:blipFill>
            <a:blip r:embed="rId6"/>
            <a:stretch>
              <a:fillRect/>
            </a:stretch>
          </p:blipFill>
          <p:spPr>
            <a:xfrm>
              <a:off x="3352450" y="4817673"/>
              <a:ext cx="3359323" cy="590580"/>
            </a:xfrm>
            <a:prstGeom prst="rect">
              <a:avLst/>
            </a:prstGeom>
          </p:spPr>
        </p:pic>
      </p:grpSp>
    </p:spTree>
    <p:extLst>
      <p:ext uri="{BB962C8B-B14F-4D97-AF65-F5344CB8AC3E}">
        <p14:creationId xmlns:p14="http://schemas.microsoft.com/office/powerpoint/2010/main" val="32660390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FDB33-22E1-04A3-08B1-94ECF00D033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362F778-0052-9FEB-4E07-4AAA9CFED035}"/>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955893A1-DBA2-FE24-0584-2AF5938B9188}"/>
              </a:ext>
            </a:extLst>
          </p:cNvPr>
          <p:cNvSpPr>
            <a:spLocks noGrp="1"/>
          </p:cNvSpPr>
          <p:nvPr>
            <p:ph type="sldNum" sz="quarter" idx="12"/>
          </p:nvPr>
        </p:nvSpPr>
        <p:spPr/>
        <p:txBody>
          <a:bodyPr/>
          <a:lstStyle/>
          <a:p>
            <a:fld id="{BEF7031F-3985-8841-9F96-93325AFB8D2A}" type="slidenum">
              <a:rPr lang="en-US" smtClean="0"/>
              <a:t>101</a:t>
            </a:fld>
            <a:endParaRPr lang="en-US"/>
          </a:p>
        </p:txBody>
      </p:sp>
      <p:grpSp>
        <p:nvGrpSpPr>
          <p:cNvPr id="12" name="组合 11">
            <a:extLst>
              <a:ext uri="{FF2B5EF4-FFF2-40B4-BE49-F238E27FC236}">
                <a16:creationId xmlns:a16="http://schemas.microsoft.com/office/drawing/2014/main" id="{4EA23D11-79B5-B199-483B-345AC0417E8E}"/>
              </a:ext>
            </a:extLst>
          </p:cNvPr>
          <p:cNvGrpSpPr/>
          <p:nvPr/>
        </p:nvGrpSpPr>
        <p:grpSpPr>
          <a:xfrm>
            <a:off x="523654" y="1092526"/>
            <a:ext cx="8096692" cy="4220673"/>
            <a:chOff x="523654" y="1015744"/>
            <a:chExt cx="8096692" cy="4220673"/>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E545EAB9-6AF4-0F31-60DE-7AE220F7FFBB}"/>
                    </a:ext>
                  </a:extLst>
                </p:cNvPr>
                <p:cNvSpPr txBox="1"/>
                <p:nvPr/>
              </p:nvSpPr>
              <p:spPr>
                <a:xfrm>
                  <a:off x="523654" y="1015744"/>
                  <a:ext cx="8096692" cy="3970318"/>
                </a:xfrm>
                <a:prstGeom prst="rect">
                  <a:avLst/>
                </a:prstGeom>
                <a:noFill/>
              </p:spPr>
              <p:txBody>
                <a:bodyPr wrap="square">
                  <a:spAutoFit/>
                </a:bodyPr>
                <a:lstStyle/>
                <a:p>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戈德斯通定理</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我们可以把戈德斯通定理表述为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[113,115]: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如果体系的拉氏量在某一个连续对称群</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G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下是不变的，但体系的真空仅仅在一个属于</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G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的子群</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H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下是不变的，那么将存在数目等于破缺生成元个数的零质量的标量粒子。</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更直接的讲就是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如果规范对称群</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个生成元中有</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个破缺生成元和</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个保持真空不变的对称生成元，那么和</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个破缺生成元相对应，存在着</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个零质量的标量粒子。</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现在证明该定理。标量场</a:t>
                  </a:r>
                  <a14:m>
                    <m:oMath xmlns:m="http://schemas.openxmlformats.org/officeDocument/2006/math">
                      <m:r>
                        <a:rPr lang="en-US" altLang="zh-CN" b="1" i="1" dirty="0" smtClean="0">
                          <a:solidFill>
                            <a:srgbClr val="C00000"/>
                          </a:solidFill>
                          <a:latin typeface="Cambria Math" panose="02040503050406030204" pitchFamily="18" charset="0"/>
                        </a:rPr>
                        <m:t>𝜙</m:t>
                      </m:r>
                      <m:d>
                        <m:dPr>
                          <m:ctrlPr>
                            <a:rPr lang="zh-CN" altLang="en-US" i="1" dirty="0">
                              <a:solidFill>
                                <a:srgbClr val="C00000"/>
                              </a:solidFill>
                              <a:latin typeface="Cambria Math" panose="02040503050406030204" pitchFamily="18" charset="0"/>
                            </a:rPr>
                          </m:ctrlPr>
                        </m:dPr>
                        <m:e>
                          <m:r>
                            <a:rPr lang="zh-CN" altLang="en-US" i="1" dirty="0">
                              <a:solidFill>
                                <a:srgbClr val="C00000"/>
                              </a:solidFill>
                              <a:latin typeface="Cambria Math" panose="02040503050406030204" pitchFamily="18" charset="0"/>
                            </a:rPr>
                            <m:t>𝑥</m:t>
                          </m:r>
                        </m:e>
                      </m:d>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的拉氏量在无穷小规范变换下</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14:m>
                    <m:oMath xmlns:m="http://schemas.openxmlformats.org/officeDocument/2006/math">
                      <m:r>
                        <a:rPr lang="zh-CN" altLang="en-US" dirty="0" smtClean="0">
                          <a:solidFill>
                            <a:schemeClr val="tx1"/>
                          </a:solidFill>
                          <a:latin typeface="Cambria Math" panose="02040503050406030204" pitchFamily="18" charset="0"/>
                        </a:rPr>
                        <m:t>ℒ</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是不变的，</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V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b="1" i="1" dirty="0" smtClean="0">
                          <a:solidFill>
                            <a:schemeClr val="tx1"/>
                          </a:solidFill>
                          <a:latin typeface="Cambria Math" panose="02040503050406030204" pitchFamily="18" charset="0"/>
                        </a:rPr>
                        <m:t>𝜙</m:t>
                      </m:r>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也是不变的，即</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E545EAB9-6AF4-0F31-60DE-7AE220F7FFBB}"/>
                    </a:ext>
                  </a:extLst>
                </p:cNvPr>
                <p:cNvSpPr txBox="1">
                  <a:spLocks noRot="1" noChangeAspect="1" noMove="1" noResize="1" noEditPoints="1" noAdjustHandles="1" noChangeArrowheads="1" noChangeShapeType="1" noTextEdit="1"/>
                </p:cNvSpPr>
                <p:nvPr/>
              </p:nvSpPr>
              <p:spPr>
                <a:xfrm>
                  <a:off x="523654" y="1015744"/>
                  <a:ext cx="8096692" cy="3970318"/>
                </a:xfrm>
                <a:prstGeom prst="rect">
                  <a:avLst/>
                </a:prstGeom>
                <a:blipFill>
                  <a:blip r:embed="rId2"/>
                  <a:stretch>
                    <a:fillRect l="-678" t="-613"/>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F5CB6027-5F10-5057-D56B-D9279E5CAB12}"/>
                </a:ext>
              </a:extLst>
            </p:cNvPr>
            <p:cNvPicPr>
              <a:picLocks noChangeAspect="1"/>
            </p:cNvPicPr>
            <p:nvPr/>
          </p:nvPicPr>
          <p:blipFill>
            <a:blip r:embed="rId3"/>
            <a:stretch>
              <a:fillRect/>
            </a:stretch>
          </p:blipFill>
          <p:spPr>
            <a:xfrm>
              <a:off x="639468" y="3276619"/>
              <a:ext cx="178409" cy="234962"/>
            </a:xfrm>
            <a:prstGeom prst="rect">
              <a:avLst/>
            </a:prstGeom>
          </p:spPr>
        </p:pic>
        <p:pic>
          <p:nvPicPr>
            <p:cNvPr id="7" name="图片 6">
              <a:extLst>
                <a:ext uri="{FF2B5EF4-FFF2-40B4-BE49-F238E27FC236}">
                  <a16:creationId xmlns:a16="http://schemas.microsoft.com/office/drawing/2014/main" id="{CD5FD6FC-EF46-E02C-2F5C-1B19EB13A374}"/>
                </a:ext>
              </a:extLst>
            </p:cNvPr>
            <p:cNvPicPr>
              <a:picLocks noChangeAspect="1"/>
            </p:cNvPicPr>
            <p:nvPr/>
          </p:nvPicPr>
          <p:blipFill>
            <a:blip r:embed="rId4"/>
            <a:stretch>
              <a:fillRect/>
            </a:stretch>
          </p:blipFill>
          <p:spPr>
            <a:xfrm>
              <a:off x="2924090" y="3616600"/>
              <a:ext cx="3295819" cy="615982"/>
            </a:xfrm>
            <a:prstGeom prst="rect">
              <a:avLst/>
            </a:prstGeom>
          </p:spPr>
        </p:pic>
        <p:pic>
          <p:nvPicPr>
            <p:cNvPr id="11" name="图片 10">
              <a:extLst>
                <a:ext uri="{FF2B5EF4-FFF2-40B4-BE49-F238E27FC236}">
                  <a16:creationId xmlns:a16="http://schemas.microsoft.com/office/drawing/2014/main" id="{A4F4972C-3905-B53F-83BB-5E2694714359}"/>
                </a:ext>
              </a:extLst>
            </p:cNvPr>
            <p:cNvPicPr>
              <a:picLocks noChangeAspect="1"/>
            </p:cNvPicPr>
            <p:nvPr/>
          </p:nvPicPr>
          <p:blipFill>
            <a:blip r:embed="rId5"/>
            <a:stretch>
              <a:fillRect/>
            </a:stretch>
          </p:blipFill>
          <p:spPr>
            <a:xfrm>
              <a:off x="2997119" y="4658537"/>
              <a:ext cx="3149762" cy="577880"/>
            </a:xfrm>
            <a:prstGeom prst="rect">
              <a:avLst/>
            </a:prstGeom>
          </p:spPr>
        </p:pic>
      </p:grpSp>
    </p:spTree>
    <p:extLst>
      <p:ext uri="{BB962C8B-B14F-4D97-AF65-F5344CB8AC3E}">
        <p14:creationId xmlns:p14="http://schemas.microsoft.com/office/powerpoint/2010/main" val="22922326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94E79-1154-E8EF-84B2-18F919ABC99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56BBA19-D280-E4EF-A82B-B6EBE35D3DE2}"/>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EB841BC8-11F1-5F3C-3729-7E8566ED9720}"/>
              </a:ext>
            </a:extLst>
          </p:cNvPr>
          <p:cNvSpPr>
            <a:spLocks noGrp="1"/>
          </p:cNvSpPr>
          <p:nvPr>
            <p:ph type="sldNum" sz="quarter" idx="12"/>
          </p:nvPr>
        </p:nvSpPr>
        <p:spPr/>
        <p:txBody>
          <a:bodyPr/>
          <a:lstStyle/>
          <a:p>
            <a:fld id="{BEF7031F-3985-8841-9F96-93325AFB8D2A}" type="slidenum">
              <a:rPr lang="en-US" smtClean="0"/>
              <a:t>102</a:t>
            </a:fld>
            <a:endParaRPr lang="en-US"/>
          </a:p>
        </p:txBody>
      </p:sp>
      <p:grpSp>
        <p:nvGrpSpPr>
          <p:cNvPr id="19" name="组合 18">
            <a:extLst>
              <a:ext uri="{FF2B5EF4-FFF2-40B4-BE49-F238E27FC236}">
                <a16:creationId xmlns:a16="http://schemas.microsoft.com/office/drawing/2014/main" id="{C3C9C794-42C9-BD9A-E4BF-948CD94EA503}"/>
              </a:ext>
            </a:extLst>
          </p:cNvPr>
          <p:cNvGrpSpPr/>
          <p:nvPr/>
        </p:nvGrpSpPr>
        <p:grpSpPr>
          <a:xfrm>
            <a:off x="523654" y="1092526"/>
            <a:ext cx="8096692" cy="5355312"/>
            <a:chOff x="523654" y="1092526"/>
            <a:chExt cx="8096692" cy="5355312"/>
          </a:xfrm>
        </p:grpSpPr>
        <p:grpSp>
          <p:nvGrpSpPr>
            <p:cNvPr id="12" name="组合 11">
              <a:extLst>
                <a:ext uri="{FF2B5EF4-FFF2-40B4-BE49-F238E27FC236}">
                  <a16:creationId xmlns:a16="http://schemas.microsoft.com/office/drawing/2014/main" id="{C0CC950F-E0DA-AB26-CC98-4A8008B9921A}"/>
                </a:ext>
              </a:extLst>
            </p:cNvPr>
            <p:cNvGrpSpPr/>
            <p:nvPr/>
          </p:nvGrpSpPr>
          <p:grpSpPr>
            <a:xfrm>
              <a:off x="523654" y="1092526"/>
              <a:ext cx="8096692" cy="5355312"/>
              <a:chOff x="523654" y="1015744"/>
              <a:chExt cx="8096692" cy="5355312"/>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104A8A8E-247A-D59D-3B0D-7A4BC3BCC2B5}"/>
                      </a:ext>
                    </a:extLst>
                  </p:cNvPr>
                  <p:cNvSpPr txBox="1"/>
                  <p:nvPr/>
                </p:nvSpPr>
                <p:spPr>
                  <a:xfrm>
                    <a:off x="523654" y="1015744"/>
                    <a:ext cx="8096692" cy="5355312"/>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由于</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𝜃</m:t>
                            </m:r>
                          </m:e>
                          <m:sup>
                            <m:r>
                              <m:rPr>
                                <m:sty m:val="p"/>
                              </m:rPr>
                              <a:rPr lang="el-GR" altLang="zh-CN" b="1" i="1" dirty="0" smtClean="0">
                                <a:solidFill>
                                  <a:srgbClr val="0000CC"/>
                                </a:solidFill>
                                <a:latin typeface="Cambria Math" panose="02040503050406030204" pitchFamily="18" charset="0"/>
                              </a:rPr>
                              <m:t>α</m:t>
                            </m:r>
                          </m:sup>
                        </m:s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是任意的，所以有</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将上式对</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𝜙</m:t>
                            </m:r>
                          </m:e>
                          <m:sub>
                            <m:r>
                              <a:rPr lang="en-US" altLang="zh-CN" b="1" i="1" dirty="0" smtClean="0">
                                <a:solidFill>
                                  <a:srgbClr val="0000CC"/>
                                </a:solidFill>
                                <a:latin typeface="Cambria Math" panose="02040503050406030204" pitchFamily="18" charset="0"/>
                              </a:rPr>
                              <m:t>𝑘</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微分可得</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将上式中的诸值取真空值，即令</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就得到</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其矩阵形式为</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104A8A8E-247A-D59D-3B0D-7A4BC3BCC2B5}"/>
                      </a:ext>
                    </a:extLst>
                  </p:cNvPr>
                  <p:cNvSpPr txBox="1">
                    <a:spLocks noRot="1" noChangeAspect="1" noMove="1" noResize="1" noEditPoints="1" noAdjustHandles="1" noChangeArrowheads="1" noChangeShapeType="1" noTextEdit="1"/>
                  </p:cNvSpPr>
                  <p:nvPr/>
                </p:nvSpPr>
                <p:spPr>
                  <a:xfrm>
                    <a:off x="523654" y="1015744"/>
                    <a:ext cx="8096692" cy="5355312"/>
                  </a:xfrm>
                  <a:prstGeom prst="rect">
                    <a:avLst/>
                  </a:prstGeom>
                  <a:blipFill>
                    <a:blip r:embed="rId2"/>
                    <a:stretch>
                      <a:fillRect l="-678" t="-455"/>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4539656C-EEEA-7AAC-1E58-AEB03DB006A6}"/>
                  </a:ext>
                </a:extLst>
              </p:cNvPr>
              <p:cNvPicPr>
                <a:picLocks noChangeAspect="1"/>
              </p:cNvPicPr>
              <p:nvPr/>
            </p:nvPicPr>
            <p:blipFill>
              <a:blip r:embed="rId3"/>
              <a:stretch>
                <a:fillRect/>
              </a:stretch>
            </p:blipFill>
            <p:spPr>
              <a:xfrm>
                <a:off x="639468" y="1078564"/>
                <a:ext cx="178409" cy="234962"/>
              </a:xfrm>
              <a:prstGeom prst="rect">
                <a:avLst/>
              </a:prstGeom>
            </p:spPr>
          </p:pic>
        </p:grpSp>
        <p:pic>
          <p:nvPicPr>
            <p:cNvPr id="6" name="图片 5">
              <a:extLst>
                <a:ext uri="{FF2B5EF4-FFF2-40B4-BE49-F238E27FC236}">
                  <a16:creationId xmlns:a16="http://schemas.microsoft.com/office/drawing/2014/main" id="{61C89B50-AB9B-CADB-176D-C6A577DFB908}"/>
                </a:ext>
              </a:extLst>
            </p:cNvPr>
            <p:cNvPicPr>
              <a:picLocks noChangeAspect="1"/>
            </p:cNvPicPr>
            <p:nvPr/>
          </p:nvPicPr>
          <p:blipFill>
            <a:blip r:embed="rId4"/>
            <a:stretch>
              <a:fillRect/>
            </a:stretch>
          </p:blipFill>
          <p:spPr>
            <a:xfrm>
              <a:off x="3921091" y="1497178"/>
              <a:ext cx="1301817" cy="596931"/>
            </a:xfrm>
            <a:prstGeom prst="rect">
              <a:avLst/>
            </a:prstGeom>
          </p:spPr>
        </p:pic>
        <p:pic>
          <p:nvPicPr>
            <p:cNvPr id="9" name="图片 8">
              <a:extLst>
                <a:ext uri="{FF2B5EF4-FFF2-40B4-BE49-F238E27FC236}">
                  <a16:creationId xmlns:a16="http://schemas.microsoft.com/office/drawing/2014/main" id="{3B8F0585-F8F1-E5E2-2CF0-E3FD7F30D533}"/>
                </a:ext>
              </a:extLst>
            </p:cNvPr>
            <p:cNvPicPr>
              <a:picLocks noChangeAspect="1"/>
            </p:cNvPicPr>
            <p:nvPr/>
          </p:nvPicPr>
          <p:blipFill>
            <a:blip r:embed="rId5"/>
            <a:stretch>
              <a:fillRect/>
            </a:stretch>
          </p:blipFill>
          <p:spPr>
            <a:xfrm>
              <a:off x="3282883" y="2498761"/>
              <a:ext cx="2578233" cy="635033"/>
            </a:xfrm>
            <a:prstGeom prst="rect">
              <a:avLst/>
            </a:prstGeom>
          </p:spPr>
        </p:pic>
        <p:pic>
          <p:nvPicPr>
            <p:cNvPr id="14" name="图片 13">
              <a:extLst>
                <a:ext uri="{FF2B5EF4-FFF2-40B4-BE49-F238E27FC236}">
                  <a16:creationId xmlns:a16="http://schemas.microsoft.com/office/drawing/2014/main" id="{C921F926-9BBE-6CF3-6336-2F6A955606D8}"/>
                </a:ext>
              </a:extLst>
            </p:cNvPr>
            <p:cNvPicPr>
              <a:picLocks noChangeAspect="1"/>
            </p:cNvPicPr>
            <p:nvPr/>
          </p:nvPicPr>
          <p:blipFill>
            <a:blip r:embed="rId6"/>
            <a:stretch>
              <a:fillRect/>
            </a:stretch>
          </p:blipFill>
          <p:spPr>
            <a:xfrm>
              <a:off x="2401414" y="3600690"/>
              <a:ext cx="4324572" cy="615982"/>
            </a:xfrm>
            <a:prstGeom prst="rect">
              <a:avLst/>
            </a:prstGeom>
          </p:spPr>
        </p:pic>
        <p:pic>
          <p:nvPicPr>
            <p:cNvPr id="16" name="图片 15">
              <a:extLst>
                <a:ext uri="{FF2B5EF4-FFF2-40B4-BE49-F238E27FC236}">
                  <a16:creationId xmlns:a16="http://schemas.microsoft.com/office/drawing/2014/main" id="{142721E3-38A5-66CD-BBFE-D5CB02A4ECD4}"/>
                </a:ext>
              </a:extLst>
            </p:cNvPr>
            <p:cNvPicPr>
              <a:picLocks noChangeAspect="1"/>
            </p:cNvPicPr>
            <p:nvPr/>
          </p:nvPicPr>
          <p:blipFill>
            <a:blip r:embed="rId7"/>
            <a:stretch>
              <a:fillRect/>
            </a:stretch>
          </p:blipFill>
          <p:spPr>
            <a:xfrm>
              <a:off x="3997295" y="4754972"/>
              <a:ext cx="1225613" cy="368319"/>
            </a:xfrm>
            <a:prstGeom prst="rect">
              <a:avLst/>
            </a:prstGeom>
          </p:spPr>
        </p:pic>
        <p:pic>
          <p:nvPicPr>
            <p:cNvPr id="18" name="图片 17">
              <a:extLst>
                <a:ext uri="{FF2B5EF4-FFF2-40B4-BE49-F238E27FC236}">
                  <a16:creationId xmlns:a16="http://schemas.microsoft.com/office/drawing/2014/main" id="{20CBD93A-4054-51B2-40EF-A487EA73329B}"/>
                </a:ext>
              </a:extLst>
            </p:cNvPr>
            <p:cNvPicPr>
              <a:picLocks noChangeAspect="1"/>
            </p:cNvPicPr>
            <p:nvPr/>
          </p:nvPicPr>
          <p:blipFill>
            <a:blip r:embed="rId8"/>
            <a:stretch>
              <a:fillRect/>
            </a:stretch>
          </p:blipFill>
          <p:spPr>
            <a:xfrm>
              <a:off x="3930617" y="5496482"/>
              <a:ext cx="1282766" cy="330217"/>
            </a:xfrm>
            <a:prstGeom prst="rect">
              <a:avLst/>
            </a:prstGeom>
          </p:spPr>
        </p:pic>
      </p:grpSp>
    </p:spTree>
    <p:extLst>
      <p:ext uri="{BB962C8B-B14F-4D97-AF65-F5344CB8AC3E}">
        <p14:creationId xmlns:p14="http://schemas.microsoft.com/office/powerpoint/2010/main" val="2261263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F7751-C48A-1C49-08B8-8C466586540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A6664F8-4C67-FB40-C4AE-4881A6D11C21}"/>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C9C5BB6F-F950-508F-EFDA-F81F836B6BFC}"/>
              </a:ext>
            </a:extLst>
          </p:cNvPr>
          <p:cNvSpPr>
            <a:spLocks noGrp="1"/>
          </p:cNvSpPr>
          <p:nvPr>
            <p:ph type="sldNum" sz="quarter" idx="12"/>
          </p:nvPr>
        </p:nvSpPr>
        <p:spPr/>
        <p:txBody>
          <a:bodyPr/>
          <a:lstStyle/>
          <a:p>
            <a:fld id="{BEF7031F-3985-8841-9F96-93325AFB8D2A}" type="slidenum">
              <a:rPr lang="en-US" smtClean="0"/>
              <a:t>103</a:t>
            </a:fld>
            <a:endParaRPr lang="en-US"/>
          </a:p>
        </p:txBody>
      </p:sp>
      <p:grpSp>
        <p:nvGrpSpPr>
          <p:cNvPr id="10" name="组合 9">
            <a:extLst>
              <a:ext uri="{FF2B5EF4-FFF2-40B4-BE49-F238E27FC236}">
                <a16:creationId xmlns:a16="http://schemas.microsoft.com/office/drawing/2014/main" id="{8E64E935-7A14-0CBE-B68F-253F5E9460D3}"/>
              </a:ext>
            </a:extLst>
          </p:cNvPr>
          <p:cNvGrpSpPr/>
          <p:nvPr/>
        </p:nvGrpSpPr>
        <p:grpSpPr>
          <a:xfrm>
            <a:off x="515354" y="1092525"/>
            <a:ext cx="8096692" cy="4029565"/>
            <a:chOff x="523654" y="1009016"/>
            <a:chExt cx="8096692" cy="4029565"/>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C8210E8-C2FE-68DE-A8F4-D9F3F60DA6A5}"/>
                    </a:ext>
                  </a:extLst>
                </p:cNvPr>
                <p:cNvSpPr txBox="1"/>
                <p:nvPr/>
              </p:nvSpPr>
              <p:spPr>
                <a:xfrm>
                  <a:off x="523654" y="1009016"/>
                  <a:ext cx="8096692" cy="4029565"/>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如前所述</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个生成元</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𝐿</m:t>
                          </m:r>
                        </m:e>
                        <m:sup>
                          <m:r>
                            <m:rPr>
                              <m:sty m:val="p"/>
                            </m:rPr>
                            <a:rPr lang="el-GR" altLang="zh-CN" b="1" i="1" dirty="0" smtClean="0">
                              <a:solidFill>
                                <a:srgbClr val="0000CC"/>
                              </a:solidFill>
                              <a:latin typeface="Cambria Math" panose="02040503050406030204" pitchFamily="18" charset="0"/>
                            </a:rPr>
                            <m:t>α</m:t>
                          </m:r>
                        </m:sup>
                      </m:s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中，有</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个对称子群的生成元</a:t>
                  </a:r>
                  <a14:m>
                    <m:oMath xmlns:m="http://schemas.openxmlformats.org/officeDocument/2006/math">
                      <m:sSup>
                        <m:sSupPr>
                          <m:ctrlPr>
                            <a:rPr lang="en-US" altLang="zh-CN" i="1" dirty="0" smtClean="0">
                              <a:solidFill>
                                <a:srgbClr val="0000CC"/>
                              </a:solidFill>
                              <a:latin typeface="Cambria Math" panose="02040503050406030204" pitchFamily="18" charset="0"/>
                            </a:rPr>
                          </m:ctrlPr>
                        </m:sSupPr>
                        <m:e>
                          <m:r>
                            <a:rPr lang="en-US" altLang="zh-CN" b="0" i="1" dirty="0">
                              <a:solidFill>
                                <a:srgbClr val="0000CC"/>
                              </a:solidFill>
                              <a:latin typeface="Cambria Math" panose="02040503050406030204" pitchFamily="18" charset="0"/>
                            </a:rPr>
                            <m:t>𝑙</m:t>
                          </m:r>
                        </m:e>
                        <m:sup>
                          <m:r>
                            <a:rPr lang="el-GR" altLang="zh-CN" b="0" i="1" dirty="0" smtClean="0">
                              <a:solidFill>
                                <a:srgbClr val="0000CC"/>
                              </a:solidFill>
                              <a:latin typeface="Cambria Math" panose="02040503050406030204" pitchFamily="18" charset="0"/>
                            </a:rPr>
                            <m:t>𝛽</m:t>
                          </m:r>
                        </m:sup>
                      </m:sSup>
                      <m:r>
                        <a:rPr lang="el-GR" altLang="zh-CN" b="0" i="1" dirty="0">
                          <a:solidFill>
                            <a:srgbClr val="0000CC"/>
                          </a:solidFill>
                          <a:latin typeface="Cambria Math" panose="02040503050406030204" pitchFamily="18" charset="0"/>
                        </a:rPr>
                        <m:t> </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，有</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个破缺子群的生成元</a:t>
                  </a:r>
                  <a14:m>
                    <m:oMath xmlns:m="http://schemas.openxmlformats.org/officeDocument/2006/math">
                      <m:sSup>
                        <m:sSupPr>
                          <m:ctrlPr>
                            <a:rPr lang="en-US" altLang="zh-CN" b="1" i="1" dirty="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𝐾</m:t>
                          </m:r>
                        </m:e>
                        <m:sup>
                          <m:r>
                            <m:rPr>
                              <m:sty m:val="p"/>
                            </m:rPr>
                            <a:rPr lang="el-GR" altLang="zh-CN" b="1" i="1" dirty="0" smtClean="0">
                              <a:solidFill>
                                <a:srgbClr val="0000CC"/>
                              </a:solidFill>
                              <a:latin typeface="Cambria Math" panose="02040503050406030204" pitchFamily="18" charset="0"/>
                            </a:rPr>
                            <m:t>γ</m:t>
                          </m:r>
                        </m:sup>
                      </m:sSup>
                      <m:r>
                        <a:rPr lang="el-GR" altLang="zh-CN" b="1" i="1" dirty="0">
                          <a:solidFill>
                            <a:srgbClr val="0000CC"/>
                          </a:solidFill>
                          <a:latin typeface="Cambria Math" panose="02040503050406030204" pitchFamily="18" charset="0"/>
                        </a:rPr>
                        <m:t> </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。因此，在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(8.116)</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式中的</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个方程中，就有</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上式表示的</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个方程没有什么新的物理意义。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(8.118)</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式就是戈德斯通定理的数学表达式。</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由定义矩阵</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 </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(8.114)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式可知，</a:t>
                  </a:r>
                  <a14:m>
                    <m:oMath xmlns:m="http://schemas.openxmlformats.org/officeDocument/2006/math">
                      <m:sSubSup>
                        <m:sSubSupPr>
                          <m:ctrlPr>
                            <a:rPr lang="en-US" altLang="zh-CN" i="1" dirty="0" smtClean="0">
                              <a:solidFill>
                                <a:srgbClr val="0000CC"/>
                              </a:solidFill>
                              <a:latin typeface="Cambria Math" panose="02040503050406030204" pitchFamily="18" charset="0"/>
                            </a:rPr>
                          </m:ctrlPr>
                        </m:sSubSupPr>
                        <m:e>
                          <m:r>
                            <a:rPr lang="en-US" altLang="zh-CN" b="0" i="1" dirty="0" smtClean="0">
                              <a:solidFill>
                                <a:srgbClr val="0000CC"/>
                              </a:solidFill>
                              <a:latin typeface="Cambria Math" panose="02040503050406030204" pitchFamily="18" charset="0"/>
                            </a:rPr>
                            <m:t>𝑀</m:t>
                          </m:r>
                        </m:e>
                        <m:sub>
                          <m:r>
                            <a:rPr lang="en-US" altLang="zh-CN" b="1" i="1" dirty="0">
                              <a:solidFill>
                                <a:srgbClr val="0000CC"/>
                              </a:solidFill>
                              <a:latin typeface="Cambria Math" panose="02040503050406030204" pitchFamily="18" charset="0"/>
                            </a:rPr>
                            <m:t>𝑖</m:t>
                          </m:r>
                          <m:r>
                            <a:rPr lang="en-US" altLang="zh-CN" b="0" i="1" dirty="0" smtClean="0">
                              <a:solidFill>
                                <a:srgbClr val="0000CC"/>
                              </a:solidFill>
                              <a:latin typeface="Cambria Math" panose="02040503050406030204" pitchFamily="18" charset="0"/>
                            </a:rPr>
                            <m:t>𝑗</m:t>
                          </m:r>
                        </m:sub>
                        <m:sup>
                          <m:r>
                            <a:rPr lang="en-US" altLang="zh-CN" b="0" i="0" dirty="0" smtClean="0">
                              <a:solidFill>
                                <a:srgbClr val="0000CC"/>
                              </a:solidFill>
                              <a:latin typeface="Cambria Math" panose="02040503050406030204" pitchFamily="18" charset="0"/>
                            </a:rPr>
                            <m:t>2</m:t>
                          </m:r>
                        </m:sup>
                      </m:sSub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就是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势</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b="1" i="1" dirty="0">
                          <a:solidFill>
                            <a:srgbClr val="0000CC"/>
                          </a:solidFill>
                          <a:latin typeface="Cambria Math" panose="02040503050406030204" pitchFamily="18" charset="0"/>
                        </a:rPr>
                        <m:t>𝜙</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中二次项</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𝜙</m:t>
                          </m:r>
                        </m:e>
                        <m:sub>
                          <m:r>
                            <a:rPr lang="en-US" altLang="zh-CN" b="1" i="1" dirty="0" smtClean="0">
                              <a:solidFill>
                                <a:srgbClr val="0000CC"/>
                              </a:solidFill>
                              <a:latin typeface="Cambria Math" panose="02040503050406030204" pitchFamily="18" charset="0"/>
                            </a:rPr>
                            <m:t>𝑖</m:t>
                          </m:r>
                        </m:sub>
                      </m:sSub>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𝜙</m:t>
                          </m:r>
                        </m:e>
                        <m:sub>
                          <m:r>
                            <a:rPr lang="en-US" altLang="zh-CN" b="1" i="1" dirty="0" smtClean="0">
                              <a:solidFill>
                                <a:srgbClr val="0000CC"/>
                              </a:solidFill>
                              <a:latin typeface="Cambria Math" panose="02040503050406030204" pitchFamily="18" charset="0"/>
                            </a:rPr>
                            <m:t>𝑗</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的系数，是</a:t>
                  </a:r>
                  <a14:m>
                    <m:oMath xmlns:m="http://schemas.openxmlformats.org/officeDocument/2006/math">
                      <m:r>
                        <a:rPr lang="en-US" altLang="zh-CN" b="1" i="1" dirty="0">
                          <a:solidFill>
                            <a:srgbClr val="0000CC"/>
                          </a:solidFill>
                          <a:latin typeface="Cambria Math" panose="02040503050406030204" pitchFamily="18" charset="0"/>
                        </a:rPr>
                        <m:t>𝜙</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场的质量平方算符的矩阵元，即</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 </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a:t>
                  </a:r>
                  <a14:m>
                    <m:oMath xmlns:m="http://schemas.openxmlformats.org/officeDocument/2006/math">
                      <m:r>
                        <a:rPr lang="en-US" altLang="zh-CN" b="1" i="1" dirty="0">
                          <a:solidFill>
                            <a:srgbClr val="0000CC"/>
                          </a:solidFill>
                          <a:latin typeface="Cambria Math" panose="02040503050406030204" pitchFamily="18" charset="0"/>
                        </a:rPr>
                        <m:t>𝜙</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场的质量平方算符。</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(8.118)</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式表明，态矢量</a:t>
                  </a:r>
                  <a14:m>
                    <m:oMath xmlns:m="http://schemas.openxmlformats.org/officeDocument/2006/math">
                      <m:sSup>
                        <m:sSupPr>
                          <m:ctrlPr>
                            <a:rPr lang="en-US" altLang="zh-CN" b="1" i="1" dirty="0" smtClean="0">
                              <a:solidFill>
                                <a:srgbClr val="C00000"/>
                              </a:solidFill>
                              <a:latin typeface="Cambria Math" panose="02040503050406030204" pitchFamily="18" charset="0"/>
                            </a:rPr>
                          </m:ctrlPr>
                        </m:sSupPr>
                        <m:e>
                          <m:r>
                            <a:rPr lang="en-US" altLang="zh-CN" b="0" i="1" dirty="0" smtClean="0">
                              <a:solidFill>
                                <a:srgbClr val="C00000"/>
                              </a:solidFill>
                              <a:latin typeface="Cambria Math" panose="02040503050406030204" pitchFamily="18" charset="0"/>
                            </a:rPr>
                            <m:t>𝐾</m:t>
                          </m:r>
                        </m:e>
                        <m:sup>
                          <m:r>
                            <m:rPr>
                              <m:sty m:val="p"/>
                            </m:rPr>
                            <a:rPr lang="el-GR" altLang="zh-CN" b="1" i="1" dirty="0" smtClean="0">
                              <a:solidFill>
                                <a:srgbClr val="C00000"/>
                              </a:solidFill>
                              <a:latin typeface="Cambria Math" panose="02040503050406030204" pitchFamily="18" charset="0"/>
                            </a:rPr>
                            <m:t>γ</m:t>
                          </m:r>
                        </m:sup>
                      </m:sSup>
                    </m:oMath>
                  </a14:m>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v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是算符</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 </a:t>
                  </a:r>
                  <a:r>
                    <a:rPr lang="en-US" altLang="zh-CN" b="1" baseline="30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的本征矢量，对应的本征值为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。由于态矢量</a:t>
                  </a:r>
                  <a14:m>
                    <m:oMath xmlns:m="http://schemas.openxmlformats.org/officeDocument/2006/math">
                      <m:sSup>
                        <m:sSupPr>
                          <m:ctrlPr>
                            <a:rPr lang="en-US" altLang="zh-CN" b="1" i="1" dirty="0">
                              <a:solidFill>
                                <a:srgbClr val="C00000"/>
                              </a:solidFill>
                              <a:latin typeface="Cambria Math" panose="02040503050406030204" pitchFamily="18" charset="0"/>
                            </a:rPr>
                          </m:ctrlPr>
                        </m:sSupPr>
                        <m:e>
                          <m:r>
                            <a:rPr lang="en-US" altLang="zh-CN" i="1" dirty="0">
                              <a:solidFill>
                                <a:srgbClr val="C00000"/>
                              </a:solidFill>
                              <a:latin typeface="Cambria Math" panose="02040503050406030204" pitchFamily="18" charset="0"/>
                            </a:rPr>
                            <m:t>𝐾</m:t>
                          </m:r>
                        </m:e>
                        <m:sup>
                          <m:r>
                            <m:rPr>
                              <m:sty m:val="p"/>
                            </m:rPr>
                            <a:rPr lang="el-GR" altLang="zh-CN" b="1" i="1" dirty="0">
                              <a:solidFill>
                                <a:srgbClr val="C00000"/>
                              </a:solidFill>
                              <a:latin typeface="Cambria Math" panose="02040503050406030204" pitchFamily="18" charset="0"/>
                            </a:rPr>
                            <m:t>γ</m:t>
                          </m:r>
                        </m:sup>
                      </m:sSup>
                    </m:oMath>
                  </a14:m>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是线性独立的，所以质量矩阵</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 </a:t>
                  </a:r>
                  <a:r>
                    <a:rPr lang="en-US" altLang="zh-CN" b="1" baseline="30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有</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个零质量本征值。总而言之，与每一个破缺生成元对应</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存在一个零质量的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Goldstone</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标量粒子。</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7C8210E8-C2FE-68DE-A8F4-D9F3F60DA6A5}"/>
                    </a:ext>
                  </a:extLst>
                </p:cNvPr>
                <p:cNvSpPr txBox="1">
                  <a:spLocks noRot="1" noChangeAspect="1" noMove="1" noResize="1" noEditPoints="1" noAdjustHandles="1" noChangeArrowheads="1" noChangeShapeType="1" noTextEdit="1"/>
                </p:cNvSpPr>
                <p:nvPr/>
              </p:nvSpPr>
              <p:spPr>
                <a:xfrm>
                  <a:off x="523654" y="1009016"/>
                  <a:ext cx="8096692" cy="4029565"/>
                </a:xfrm>
                <a:prstGeom prst="rect">
                  <a:avLst/>
                </a:prstGeom>
                <a:blipFill>
                  <a:blip r:embed="rId2"/>
                  <a:stretch>
                    <a:fillRect l="-678" t="-303" r="-602" b="-1513"/>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5231FB57-3D02-0E7F-DE33-839DA52655E0}"/>
                </a:ext>
              </a:extLst>
            </p:cNvPr>
            <p:cNvPicPr>
              <a:picLocks noChangeAspect="1"/>
            </p:cNvPicPr>
            <p:nvPr/>
          </p:nvPicPr>
          <p:blipFill>
            <a:blip r:embed="rId3"/>
            <a:stretch>
              <a:fillRect/>
            </a:stretch>
          </p:blipFill>
          <p:spPr>
            <a:xfrm>
              <a:off x="639468" y="1068289"/>
              <a:ext cx="178409" cy="234962"/>
            </a:xfrm>
            <a:prstGeom prst="rect">
              <a:avLst/>
            </a:prstGeom>
          </p:spPr>
        </p:pic>
      </p:grpSp>
      <p:pic>
        <p:nvPicPr>
          <p:cNvPr id="6" name="图片 5">
            <a:extLst>
              <a:ext uri="{FF2B5EF4-FFF2-40B4-BE49-F238E27FC236}">
                <a16:creationId xmlns:a16="http://schemas.microsoft.com/office/drawing/2014/main" id="{3576D37E-EFB3-40CC-986C-71A5D825EBBD}"/>
              </a:ext>
            </a:extLst>
          </p:cNvPr>
          <p:cNvPicPr>
            <a:picLocks noChangeAspect="1"/>
          </p:cNvPicPr>
          <p:nvPr/>
        </p:nvPicPr>
        <p:blipFill>
          <a:blip r:embed="rId4"/>
          <a:stretch>
            <a:fillRect/>
          </a:stretch>
        </p:blipFill>
        <p:spPr>
          <a:xfrm>
            <a:off x="2120774" y="1754789"/>
            <a:ext cx="4902452" cy="654084"/>
          </a:xfrm>
          <a:prstGeom prst="rect">
            <a:avLst/>
          </a:prstGeom>
        </p:spPr>
      </p:pic>
      <p:pic>
        <p:nvPicPr>
          <p:cNvPr id="8" name="图片 7">
            <a:extLst>
              <a:ext uri="{FF2B5EF4-FFF2-40B4-BE49-F238E27FC236}">
                <a16:creationId xmlns:a16="http://schemas.microsoft.com/office/drawing/2014/main" id="{7AC6B02E-623C-A9DC-955C-5A4E1709B970}"/>
              </a:ext>
            </a:extLst>
          </p:cNvPr>
          <p:cNvPicPr>
            <a:picLocks noChangeAspect="1"/>
          </p:cNvPicPr>
          <p:nvPr/>
        </p:nvPicPr>
        <p:blipFill>
          <a:blip r:embed="rId3"/>
          <a:stretch>
            <a:fillRect/>
          </a:stretch>
        </p:blipFill>
        <p:spPr>
          <a:xfrm>
            <a:off x="631168" y="3374767"/>
            <a:ext cx="178409" cy="234962"/>
          </a:xfrm>
          <a:prstGeom prst="rect">
            <a:avLst/>
          </a:prstGeom>
        </p:spPr>
      </p:pic>
    </p:spTree>
    <p:extLst>
      <p:ext uri="{BB962C8B-B14F-4D97-AF65-F5344CB8AC3E}">
        <p14:creationId xmlns:p14="http://schemas.microsoft.com/office/powerpoint/2010/main" val="18089592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2634A-7954-ED5E-1A2F-9A63A71A01D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17CBE3F-8218-CC08-A1C2-0EF285D39EA4}"/>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B2D7CFDD-81D2-DB1F-77D9-03C1C867B957}"/>
              </a:ext>
            </a:extLst>
          </p:cNvPr>
          <p:cNvSpPr>
            <a:spLocks noGrp="1"/>
          </p:cNvSpPr>
          <p:nvPr>
            <p:ph type="sldNum" sz="quarter" idx="12"/>
          </p:nvPr>
        </p:nvSpPr>
        <p:spPr/>
        <p:txBody>
          <a:bodyPr/>
          <a:lstStyle/>
          <a:p>
            <a:fld id="{BEF7031F-3985-8841-9F96-93325AFB8D2A}" type="slidenum">
              <a:rPr lang="en-US" smtClean="0"/>
              <a:t>104</a:t>
            </a:fld>
            <a:endParaRPr lang="en-US"/>
          </a:p>
        </p:txBody>
      </p:sp>
      <p:grpSp>
        <p:nvGrpSpPr>
          <p:cNvPr id="14" name="组合 13">
            <a:extLst>
              <a:ext uri="{FF2B5EF4-FFF2-40B4-BE49-F238E27FC236}">
                <a16:creationId xmlns:a16="http://schemas.microsoft.com/office/drawing/2014/main" id="{375F52C4-7066-0469-8225-412019E1C625}"/>
              </a:ext>
            </a:extLst>
          </p:cNvPr>
          <p:cNvGrpSpPr/>
          <p:nvPr/>
        </p:nvGrpSpPr>
        <p:grpSpPr>
          <a:xfrm>
            <a:off x="523654" y="1092526"/>
            <a:ext cx="8096692" cy="3970318"/>
            <a:chOff x="523654" y="1092526"/>
            <a:chExt cx="8096692" cy="3970318"/>
          </a:xfrm>
        </p:grpSpPr>
        <p:grpSp>
          <p:nvGrpSpPr>
            <p:cNvPr id="12" name="组合 11">
              <a:extLst>
                <a:ext uri="{FF2B5EF4-FFF2-40B4-BE49-F238E27FC236}">
                  <a16:creationId xmlns:a16="http://schemas.microsoft.com/office/drawing/2014/main" id="{EC0094A0-42B0-5ED7-8E2A-F9030BB16811}"/>
                </a:ext>
              </a:extLst>
            </p:cNvPr>
            <p:cNvGrpSpPr/>
            <p:nvPr/>
          </p:nvGrpSpPr>
          <p:grpSpPr>
            <a:xfrm>
              <a:off x="523654" y="1092526"/>
              <a:ext cx="8096692" cy="3970318"/>
              <a:chOff x="523654" y="1015744"/>
              <a:chExt cx="8096692" cy="3970318"/>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C31A0530-4B6F-574F-4872-21BB7D7A127D}"/>
                      </a:ext>
                    </a:extLst>
                  </p:cNvPr>
                  <p:cNvSpPr txBox="1"/>
                  <p:nvPr/>
                </p:nvSpPr>
                <p:spPr>
                  <a:xfrm>
                    <a:off x="523654" y="1015744"/>
                    <a:ext cx="8096692" cy="3970318"/>
                  </a:xfrm>
                  <a:prstGeom prst="rect">
                    <a:avLst/>
                  </a:prstGeom>
                  <a:noFill/>
                </p:spPr>
                <p:txBody>
                  <a:bodyPr wrap="square">
                    <a:spAutoFit/>
                  </a:bodyPr>
                  <a:lstStyle/>
                  <a:p>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5.</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参数化</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既然</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𝐾</m:t>
                            </m:r>
                          </m:e>
                          <m:sup>
                            <m:r>
                              <m:rPr>
                                <m:sty m:val="p"/>
                              </m:rPr>
                              <a:rPr lang="el-GR" altLang="zh-CN" b="1" i="1" dirty="0" smtClean="0">
                                <a:solidFill>
                                  <a:srgbClr val="0000CC"/>
                                </a:solidFill>
                                <a:latin typeface="Cambria Math" panose="02040503050406030204" pitchFamily="18" charset="0"/>
                              </a:rPr>
                              <m:t>γ</m:t>
                            </m:r>
                          </m:sup>
                        </m:sSup>
                      </m:oMath>
                    </a14:m>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b="1" i="0" dirty="0" smtClean="0">
                            <a:solidFill>
                              <a:srgbClr val="0000CC"/>
                            </a:solidFill>
                            <a:latin typeface="Cambria Math" panose="02040503050406030204" pitchFamily="18" charset="0"/>
                          </a:rPr>
                          <m:t> </m:t>
                        </m:r>
                        <m:r>
                          <m:rPr>
                            <m:sty m:val="p"/>
                          </m:rPr>
                          <a:rPr lang="el-GR" altLang="zh-CN" b="1" i="1" dirty="0">
                            <a:solidFill>
                              <a:srgbClr val="0000CC"/>
                            </a:solidFill>
                            <a:latin typeface="Cambria Math" panose="02040503050406030204" pitchFamily="18" charset="0"/>
                          </a:rPr>
                          <m:t>γ</m:t>
                        </m:r>
                        <m:r>
                          <a:rPr lang="el-GR" altLang="zh-CN" b="1" i="1" dirty="0">
                            <a:solidFill>
                              <a:srgbClr val="0000CC"/>
                            </a:solidFill>
                            <a:latin typeface="Cambria Math" panose="02040503050406030204" pitchFamily="18" charset="0"/>
                          </a:rPr>
                          <m:t> </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=1,2,··,</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N-M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是与</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正交的线性独立的矢量，而</a:t>
                    </a:r>
                    <a14:m>
                      <m:oMath xmlns:m="http://schemas.openxmlformats.org/officeDocument/2006/math">
                        <m:r>
                          <a:rPr lang="en-US" altLang="zh-CN" b="1" i="1" dirty="0">
                            <a:solidFill>
                              <a:srgbClr val="0000CC"/>
                            </a:solidFill>
                            <a:latin typeface="Cambria Math" panose="02040503050406030204" pitchFamily="18" charset="0"/>
                          </a:rPr>
                          <m:t>𝜙</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场又有</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个独立的分量，那么</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就是有</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个独立分量的矢量。我们令</a:t>
                    </a:r>
                    <a14:m>
                      <m:oMath xmlns:m="http://schemas.openxmlformats.org/officeDocument/2006/math">
                        <m:r>
                          <a:rPr lang="zh-CN" altLang="en-US" i="1" dirty="0">
                            <a:solidFill>
                              <a:srgbClr val="0000CC"/>
                            </a:solidFill>
                            <a:latin typeface="Cambria Math" panose="02040503050406030204" pitchFamily="18" charset="0"/>
                          </a:rPr>
                          <m:t>𝜂</m:t>
                        </m:r>
                        <m:d>
                          <m:dPr>
                            <m:ctrlPr>
                              <a:rPr lang="zh-CN" altLang="en-US" i="1" dirty="0" smtClean="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是与</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平行的矢量，那么</a:t>
                    </a:r>
                    <a14:m>
                      <m:oMath xmlns:m="http://schemas.openxmlformats.org/officeDocument/2006/math">
                        <m:sSup>
                          <m:sSupPr>
                            <m:ctrlPr>
                              <a:rPr lang="en-US" altLang="zh-CN" i="1" dirty="0" smtClean="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𝐾</m:t>
                            </m:r>
                          </m:e>
                          <m:sup>
                            <m:r>
                              <a:rPr lang="el-GR" altLang="zh-CN" b="0" i="1" dirty="0" smtClean="0">
                                <a:solidFill>
                                  <a:srgbClr val="0000CC"/>
                                </a:solidFill>
                                <a:latin typeface="Cambria Math" panose="02040503050406030204" pitchFamily="18" charset="0"/>
                              </a:rPr>
                              <m:t>𝛼</m:t>
                            </m:r>
                          </m:sup>
                        </m:sSup>
                        <m:r>
                          <m:rPr>
                            <m:nor/>
                          </m:rP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v</m:t>
                        </m:r>
                        <m:r>
                          <a:rPr lang="zh-CN" altLang="en-US" b="1" i="1" dirty="0" smtClean="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m:t>
                        </m:r>
                      </m:oMath>
                    </a14:m>
                    <a:r>
                      <a:rPr lang="en-US" altLang="zh-CN" dirty="0">
                        <a:solidFill>
                          <a:srgbClr val="0000CC"/>
                        </a:solidFill>
                      </a:rPr>
                      <a:t> </a:t>
                    </a:r>
                    <a14:m>
                      <m:oMath xmlns:m="http://schemas.openxmlformats.org/officeDocument/2006/math">
                        <m:sSup>
                          <m:sSupPr>
                            <m:ctrlPr>
                              <a:rPr lang="en-US" altLang="zh-CN" i="1" dirty="0">
                                <a:solidFill>
                                  <a:srgbClr val="0000CC"/>
                                </a:solidFill>
                                <a:latin typeface="Cambria Math" panose="02040503050406030204" pitchFamily="18" charset="0"/>
                              </a:rPr>
                            </m:ctrlPr>
                          </m:sSupPr>
                          <m:e>
                            <m:r>
                              <a:rPr lang="en-US" altLang="zh-CN" i="1" dirty="0">
                                <a:solidFill>
                                  <a:srgbClr val="0000CC"/>
                                </a:solidFill>
                                <a:latin typeface="Cambria Math" panose="02040503050406030204" pitchFamily="18" charset="0"/>
                              </a:rPr>
                              <m:t>𝐾</m:t>
                            </m:r>
                          </m:e>
                          <m:sup>
                            <m:r>
                              <a:rPr lang="el-GR" altLang="zh-CN" i="1" dirty="0">
                                <a:solidFill>
                                  <a:srgbClr val="0000CC"/>
                                </a:solidFill>
                                <a:latin typeface="Cambria Math" panose="02040503050406030204" pitchFamily="18" charset="0"/>
                              </a:rPr>
                              <m:t>𝛼</m:t>
                            </m:r>
                          </m:sup>
                        </m:sSup>
                        <m:r>
                          <a:rPr lang="zh-CN" altLang="en-US" i="1" dirty="0">
                            <a:solidFill>
                              <a:srgbClr val="0000CC"/>
                            </a:solidFill>
                            <a:latin typeface="Cambria Math" panose="02040503050406030204" pitchFamily="18" charset="0"/>
                          </a:rPr>
                          <m:t>𝜂</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就是与</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zh-CN" altLang="en-US" i="1" dirty="0">
                            <a:solidFill>
                              <a:srgbClr val="0000CC"/>
                            </a:solidFill>
                            <a:latin typeface="Cambria Math" panose="02040503050406030204" pitchFamily="18" charset="0"/>
                          </a:rPr>
                          <m:t>𝜂</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正交的矢量，它们是线性独立的，而且可以按照</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(8.109)</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式正交化。</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为了下面讨论的方便，假设它们是正交化了的，即令</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我们再令</a:t>
                    </a:r>
                    <a:r>
                      <a:rPr lang="en-US" altLang="zh-CN" dirty="0">
                        <a:solidFill>
                          <a:srgbClr val="0000CC"/>
                        </a:solidFill>
                      </a:rPr>
                      <a:t> </a:t>
                    </a:r>
                    <a14:m>
                      <m:oMath xmlns:m="http://schemas.openxmlformats.org/officeDocument/2006/math">
                        <m:sSup>
                          <m:sSupPr>
                            <m:ctrlPr>
                              <a:rPr lang="en-US" altLang="zh-CN" i="1" dirty="0" smtClean="0">
                                <a:solidFill>
                                  <a:srgbClr val="0000CC"/>
                                </a:solidFill>
                                <a:latin typeface="Cambria Math" panose="02040503050406030204" pitchFamily="18" charset="0"/>
                              </a:rPr>
                            </m:ctrlPr>
                          </m:sSupPr>
                          <m:e>
                            <m:r>
                              <a:rPr lang="zh-CN" altLang="en-US" i="1" dirty="0">
                                <a:solidFill>
                                  <a:srgbClr val="0000CC"/>
                                </a:solidFill>
                                <a:latin typeface="Cambria Math" panose="02040503050406030204" pitchFamily="18" charset="0"/>
                              </a:rPr>
                              <m:t>𝜉</m:t>
                            </m:r>
                          </m:e>
                          <m:sup>
                            <m:r>
                              <a:rPr lang="el-GR" altLang="zh-CN" b="0" i="1" dirty="0" smtClean="0">
                                <a:solidFill>
                                  <a:srgbClr val="0000CC"/>
                                </a:solidFill>
                                <a:latin typeface="Cambria Math" panose="02040503050406030204" pitchFamily="18" charset="0"/>
                              </a:rPr>
                              <m:t>𝛼</m:t>
                            </m:r>
                          </m:sup>
                        </m:sSup>
                        <m:d>
                          <m:dPr>
                            <m:ctrlPr>
                              <a:rPr lang="zh-CN" altLang="en-US" i="1" dirty="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是沿</a:t>
                    </a:r>
                    <a14:m>
                      <m:oMath xmlns:m="http://schemas.openxmlformats.org/officeDocument/2006/math">
                        <m:sSup>
                          <m:sSupPr>
                            <m:ctrlPr>
                              <a:rPr lang="en-US" altLang="zh-CN" i="1" dirty="0">
                                <a:solidFill>
                                  <a:srgbClr val="0000CC"/>
                                </a:solidFill>
                                <a:latin typeface="Cambria Math" panose="02040503050406030204" pitchFamily="18" charset="0"/>
                              </a:rPr>
                            </m:ctrlPr>
                          </m:sSupPr>
                          <m:e>
                            <m:r>
                              <a:rPr lang="en-US" altLang="zh-CN" i="1" dirty="0">
                                <a:solidFill>
                                  <a:srgbClr val="0000CC"/>
                                </a:solidFill>
                                <a:latin typeface="Cambria Math" panose="02040503050406030204" pitchFamily="18" charset="0"/>
                              </a:rPr>
                              <m:t>𝐾</m:t>
                            </m:r>
                          </m:e>
                          <m:sup>
                            <m:r>
                              <a:rPr lang="el-GR" altLang="zh-CN" i="1" dirty="0">
                                <a:solidFill>
                                  <a:srgbClr val="0000CC"/>
                                </a:solidFill>
                                <a:latin typeface="Cambria Math" panose="02040503050406030204" pitchFamily="18" charset="0"/>
                              </a:rPr>
                              <m:t>𝛼</m:t>
                            </m:r>
                          </m:sup>
                        </m:sSup>
                        <m:r>
                          <m:rPr>
                            <m:nor/>
                          </m:rP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v</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方向的场分量，那么就可以用</a:t>
                    </a:r>
                    <a14:m>
                      <m:oMath xmlns:m="http://schemas.openxmlformats.org/officeDocument/2006/math">
                        <m:r>
                          <a:rPr lang="zh-CN" altLang="en-US" i="1" dirty="0">
                            <a:solidFill>
                              <a:srgbClr val="0000CC"/>
                            </a:solidFill>
                            <a:latin typeface="Cambria Math" panose="02040503050406030204" pitchFamily="18" charset="0"/>
                          </a:rPr>
                          <m:t>𝜂</m:t>
                        </m:r>
                        <m:d>
                          <m:dPr>
                            <m:ctrlPr>
                              <a:rPr lang="zh-CN" altLang="en-US" i="1" dirty="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dirty="0">
                        <a:solidFill>
                          <a:srgbClr val="0000CC"/>
                        </a:solidFill>
                      </a:rPr>
                      <a:t> </a:t>
                    </a:r>
                    <a14:m>
                      <m:oMath xmlns:m="http://schemas.openxmlformats.org/officeDocument/2006/math">
                        <m:sSup>
                          <m:sSupPr>
                            <m:ctrlPr>
                              <a:rPr lang="en-US" altLang="zh-CN" i="1" dirty="0">
                                <a:solidFill>
                                  <a:srgbClr val="0000CC"/>
                                </a:solidFill>
                                <a:latin typeface="Cambria Math" panose="02040503050406030204" pitchFamily="18" charset="0"/>
                              </a:rPr>
                            </m:ctrlPr>
                          </m:sSupPr>
                          <m:e>
                            <m:r>
                              <a:rPr lang="zh-CN" altLang="en-US" i="1" dirty="0">
                                <a:solidFill>
                                  <a:srgbClr val="0000CC"/>
                                </a:solidFill>
                                <a:latin typeface="Cambria Math" panose="02040503050406030204" pitchFamily="18" charset="0"/>
                              </a:rPr>
                              <m:t>𝜉</m:t>
                            </m:r>
                          </m:e>
                          <m:sup>
                            <m:r>
                              <a:rPr lang="el-GR" altLang="zh-CN" i="1" dirty="0">
                                <a:solidFill>
                                  <a:srgbClr val="0000CC"/>
                                </a:solidFill>
                                <a:latin typeface="Cambria Math" panose="02040503050406030204" pitchFamily="18" charset="0"/>
                              </a:rPr>
                              <m:t>𝛼</m:t>
                            </m:r>
                          </m:sup>
                        </m:sSup>
                        <m:d>
                          <m:dPr>
                            <m:ctrlPr>
                              <a:rPr lang="zh-CN" altLang="en-US" i="1" dirty="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14:m>
                      <m:oMath xmlns:m="http://schemas.openxmlformats.org/officeDocument/2006/math">
                        <m:r>
                          <a:rPr lang="el-GR" altLang="zh-CN" i="1" dirty="0">
                            <a:solidFill>
                              <a:srgbClr val="0000CC"/>
                            </a:solidFill>
                            <a:latin typeface="Cambria Math" panose="02040503050406030204" pitchFamily="18" charset="0"/>
                          </a:rPr>
                          <m:t>𝛼</m:t>
                        </m:r>
                        <m:r>
                          <a:rPr lang="el-GR" altLang="zh-CN" i="1" dirty="0">
                            <a:solidFill>
                              <a:srgbClr val="0000CC"/>
                            </a:solidFill>
                            <a:latin typeface="Cambria Math" panose="02040503050406030204" pitchFamily="18" charset="0"/>
                          </a:rPr>
                          <m:t> </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=1,2,···,</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N-M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来取代场量</a:t>
                    </a:r>
                    <a14:m>
                      <m:oMath xmlns:m="http://schemas.openxmlformats.org/officeDocument/2006/math">
                        <m:r>
                          <a:rPr lang="en-US" altLang="zh-CN" b="1" i="1" dirty="0">
                            <a:solidFill>
                              <a:srgbClr val="0000CC"/>
                            </a:solidFill>
                            <a:latin typeface="Cambria Math" panose="02040503050406030204" pitchFamily="18" charset="0"/>
                          </a:rPr>
                          <m:t>𝜙</m:t>
                        </m:r>
                        <m:d>
                          <m:dPr>
                            <m:ctrlPr>
                              <a:rPr lang="zh-CN" altLang="en-US" i="1" dirty="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中的</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个独立的分量，并写成</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场量的这种表现形式叫做参数化</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(parameterization)</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C31A0530-4B6F-574F-4872-21BB7D7A127D}"/>
                      </a:ext>
                    </a:extLst>
                  </p:cNvPr>
                  <p:cNvSpPr txBox="1">
                    <a:spLocks noRot="1" noChangeAspect="1" noMove="1" noResize="1" noEditPoints="1" noAdjustHandles="1" noChangeArrowheads="1" noChangeShapeType="1" noTextEdit="1"/>
                  </p:cNvSpPr>
                  <p:nvPr/>
                </p:nvSpPr>
                <p:spPr>
                  <a:xfrm>
                    <a:off x="523654" y="1015744"/>
                    <a:ext cx="8096692" cy="3970318"/>
                  </a:xfrm>
                  <a:prstGeom prst="rect">
                    <a:avLst/>
                  </a:prstGeom>
                  <a:blipFill>
                    <a:blip r:embed="rId2"/>
                    <a:stretch>
                      <a:fillRect l="-678" t="-613" r="-602" b="-1534"/>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D31E44EC-C62C-7F31-6079-066EE8B48F17}"/>
                  </a:ext>
                </a:extLst>
              </p:cNvPr>
              <p:cNvPicPr>
                <a:picLocks noChangeAspect="1"/>
              </p:cNvPicPr>
              <p:nvPr/>
            </p:nvPicPr>
            <p:blipFill>
              <a:blip r:embed="rId3"/>
              <a:stretch>
                <a:fillRect/>
              </a:stretch>
            </p:blipFill>
            <p:spPr>
              <a:xfrm>
                <a:off x="616905" y="2454660"/>
                <a:ext cx="178409" cy="234962"/>
              </a:xfrm>
              <a:prstGeom prst="rect">
                <a:avLst/>
              </a:prstGeom>
            </p:spPr>
          </p:pic>
        </p:grpSp>
        <p:pic>
          <p:nvPicPr>
            <p:cNvPr id="8" name="图片 7">
              <a:extLst>
                <a:ext uri="{FF2B5EF4-FFF2-40B4-BE49-F238E27FC236}">
                  <a16:creationId xmlns:a16="http://schemas.microsoft.com/office/drawing/2014/main" id="{838FACD6-8575-9717-E606-40D9725F6E1C}"/>
                </a:ext>
              </a:extLst>
            </p:cNvPr>
            <p:cNvPicPr>
              <a:picLocks noChangeAspect="1"/>
            </p:cNvPicPr>
            <p:nvPr/>
          </p:nvPicPr>
          <p:blipFill>
            <a:blip r:embed="rId4"/>
            <a:stretch>
              <a:fillRect/>
            </a:stretch>
          </p:blipFill>
          <p:spPr>
            <a:xfrm>
              <a:off x="3541297" y="2912576"/>
              <a:ext cx="2044805" cy="330217"/>
            </a:xfrm>
            <a:prstGeom prst="rect">
              <a:avLst/>
            </a:prstGeom>
          </p:spPr>
        </p:pic>
        <p:pic>
          <p:nvPicPr>
            <p:cNvPr id="10" name="图片 9">
              <a:extLst>
                <a:ext uri="{FF2B5EF4-FFF2-40B4-BE49-F238E27FC236}">
                  <a16:creationId xmlns:a16="http://schemas.microsoft.com/office/drawing/2014/main" id="{938DE68B-BC8E-01F3-E7EB-0EC90D00DA45}"/>
                </a:ext>
              </a:extLst>
            </p:cNvPr>
            <p:cNvPicPr>
              <a:picLocks noChangeAspect="1"/>
            </p:cNvPicPr>
            <p:nvPr/>
          </p:nvPicPr>
          <p:blipFill>
            <a:blip r:embed="rId5"/>
            <a:stretch>
              <a:fillRect/>
            </a:stretch>
          </p:blipFill>
          <p:spPr>
            <a:xfrm>
              <a:off x="3000294" y="4040500"/>
              <a:ext cx="3143412" cy="577880"/>
            </a:xfrm>
            <a:prstGeom prst="rect">
              <a:avLst/>
            </a:prstGeom>
          </p:spPr>
        </p:pic>
      </p:grpSp>
    </p:spTree>
    <p:extLst>
      <p:ext uri="{BB962C8B-B14F-4D97-AF65-F5344CB8AC3E}">
        <p14:creationId xmlns:p14="http://schemas.microsoft.com/office/powerpoint/2010/main" val="37374756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105</a:t>
            </a:fld>
            <a:endParaRPr lang="en-US"/>
          </a:p>
        </p:txBody>
      </p:sp>
      <p:pic>
        <p:nvPicPr>
          <p:cNvPr id="6" name="图片 5"/>
          <p:cNvPicPr>
            <a:picLocks noChangeAspect="1"/>
          </p:cNvPicPr>
          <p:nvPr/>
        </p:nvPicPr>
        <p:blipFill>
          <a:blip r:embed="rId2"/>
          <a:stretch>
            <a:fillRect/>
          </a:stretch>
        </p:blipFill>
        <p:spPr>
          <a:xfrm>
            <a:off x="1028483" y="3908063"/>
            <a:ext cx="7321926" cy="2559182"/>
          </a:xfrm>
          <a:prstGeom prst="rect">
            <a:avLst/>
          </a:prstGeom>
        </p:spPr>
      </p:pic>
      <p:sp>
        <p:nvSpPr>
          <p:cNvPr id="3" name="文本框 2">
            <a:extLst>
              <a:ext uri="{FF2B5EF4-FFF2-40B4-BE49-F238E27FC236}">
                <a16:creationId xmlns:a16="http://schemas.microsoft.com/office/drawing/2014/main" id="{69D87749-B92F-4703-84F9-F329136C1502}"/>
              </a:ext>
            </a:extLst>
          </p:cNvPr>
          <p:cNvSpPr txBox="1"/>
          <p:nvPr/>
        </p:nvSpPr>
        <p:spPr>
          <a:xfrm>
            <a:off x="7307385" y="6002215"/>
            <a:ext cx="808132" cy="369332"/>
          </a:xfrm>
          <a:prstGeom prst="rect">
            <a:avLst/>
          </a:prstGeom>
          <a:solidFill>
            <a:schemeClr val="bg1"/>
          </a:solidFill>
        </p:spPr>
        <p:txBody>
          <a:bodyPr wrap="square" rtlCol="0">
            <a:spAutoFit/>
          </a:bodyPr>
          <a:lstStyle/>
          <a:p>
            <a:endParaRPr lang="zh-CN" altLang="en-US" dirty="0"/>
          </a:p>
        </p:txBody>
      </p:sp>
      <p:grpSp>
        <p:nvGrpSpPr>
          <p:cNvPr id="9" name="组合 8">
            <a:extLst>
              <a:ext uri="{FF2B5EF4-FFF2-40B4-BE49-F238E27FC236}">
                <a16:creationId xmlns:a16="http://schemas.microsoft.com/office/drawing/2014/main" id="{2886A11A-F136-AC28-5305-5B94FC69E157}"/>
              </a:ext>
            </a:extLst>
          </p:cNvPr>
          <p:cNvGrpSpPr/>
          <p:nvPr/>
        </p:nvGrpSpPr>
        <p:grpSpPr>
          <a:xfrm>
            <a:off x="1142040" y="1119524"/>
            <a:ext cx="6859920" cy="2559182"/>
            <a:chOff x="1142040" y="1119524"/>
            <a:chExt cx="6859920" cy="2559182"/>
          </a:xfrm>
        </p:grpSpPr>
        <p:pic>
          <p:nvPicPr>
            <p:cNvPr id="5" name="图片 4"/>
            <p:cNvPicPr>
              <a:picLocks noChangeAspect="1"/>
            </p:cNvPicPr>
            <p:nvPr/>
          </p:nvPicPr>
          <p:blipFill>
            <a:blip r:embed="rId3"/>
            <a:srcRect l="13039" t="12391"/>
            <a:stretch/>
          </p:blipFill>
          <p:spPr>
            <a:xfrm>
              <a:off x="1690001" y="1119524"/>
              <a:ext cx="6311959" cy="2559182"/>
            </a:xfrm>
            <a:prstGeom prst="rect">
              <a:avLst/>
            </a:prstGeom>
          </p:spPr>
        </p:pic>
        <p:pic>
          <p:nvPicPr>
            <p:cNvPr id="8" name="图片 7">
              <a:extLst>
                <a:ext uri="{FF2B5EF4-FFF2-40B4-BE49-F238E27FC236}">
                  <a16:creationId xmlns:a16="http://schemas.microsoft.com/office/drawing/2014/main" id="{CF7F2B3D-5CE1-D5D9-BBE0-9D76DDAF9518}"/>
                </a:ext>
              </a:extLst>
            </p:cNvPr>
            <p:cNvPicPr>
              <a:picLocks noChangeAspect="1"/>
            </p:cNvPicPr>
            <p:nvPr/>
          </p:nvPicPr>
          <p:blipFill>
            <a:blip r:embed="rId4"/>
            <a:stretch>
              <a:fillRect/>
            </a:stretch>
          </p:blipFill>
          <p:spPr>
            <a:xfrm>
              <a:off x="1142040" y="1135196"/>
              <a:ext cx="178409" cy="234962"/>
            </a:xfrm>
            <a:prstGeom prst="rect">
              <a:avLst/>
            </a:prstGeom>
          </p:spPr>
        </p:pic>
      </p:grpSp>
    </p:spTree>
    <p:extLst>
      <p:ext uri="{BB962C8B-B14F-4D97-AF65-F5344CB8AC3E}">
        <p14:creationId xmlns:p14="http://schemas.microsoft.com/office/powerpoint/2010/main" val="11892686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106</a:t>
            </a:fld>
            <a:endParaRPr lang="en-US"/>
          </a:p>
        </p:txBody>
      </p:sp>
      <p:grpSp>
        <p:nvGrpSpPr>
          <p:cNvPr id="10" name="组合 9">
            <a:extLst>
              <a:ext uri="{FF2B5EF4-FFF2-40B4-BE49-F238E27FC236}">
                <a16:creationId xmlns:a16="http://schemas.microsoft.com/office/drawing/2014/main" id="{2A344375-4B74-F93E-893A-62E64B3014D2}"/>
              </a:ext>
            </a:extLst>
          </p:cNvPr>
          <p:cNvGrpSpPr/>
          <p:nvPr/>
        </p:nvGrpSpPr>
        <p:grpSpPr>
          <a:xfrm>
            <a:off x="663374" y="1105881"/>
            <a:ext cx="7817252" cy="2578234"/>
            <a:chOff x="655074" y="1446373"/>
            <a:chExt cx="7817252" cy="2578234"/>
          </a:xfrm>
        </p:grpSpPr>
        <p:pic>
          <p:nvPicPr>
            <p:cNvPr id="5" name="图片 4"/>
            <p:cNvPicPr>
              <a:picLocks noChangeAspect="1"/>
            </p:cNvPicPr>
            <p:nvPr/>
          </p:nvPicPr>
          <p:blipFill>
            <a:blip r:embed="rId2"/>
            <a:srcRect t="12688"/>
            <a:stretch/>
          </p:blipFill>
          <p:spPr>
            <a:xfrm>
              <a:off x="655074" y="1446373"/>
              <a:ext cx="7817252" cy="2578234"/>
            </a:xfrm>
            <a:prstGeom prst="rect">
              <a:avLst/>
            </a:prstGeom>
          </p:spPr>
        </p:pic>
        <p:sp>
          <p:nvSpPr>
            <p:cNvPr id="3" name="文本框 2">
              <a:extLst>
                <a:ext uri="{FF2B5EF4-FFF2-40B4-BE49-F238E27FC236}">
                  <a16:creationId xmlns:a16="http://schemas.microsoft.com/office/drawing/2014/main" id="{CD678352-1401-475E-84BF-7F7E0EA9EC11}"/>
                </a:ext>
              </a:extLst>
            </p:cNvPr>
            <p:cNvSpPr txBox="1"/>
            <p:nvPr/>
          </p:nvSpPr>
          <p:spPr>
            <a:xfrm>
              <a:off x="7651262" y="3634154"/>
              <a:ext cx="821064" cy="369332"/>
            </a:xfrm>
            <a:prstGeom prst="rect">
              <a:avLst/>
            </a:prstGeom>
            <a:solidFill>
              <a:schemeClr val="bg1"/>
            </a:solidFill>
          </p:spPr>
          <p:txBody>
            <a:bodyPr wrap="square" rtlCol="0">
              <a:spAutoFit/>
            </a:bodyPr>
            <a:lstStyle/>
            <a:p>
              <a:endParaRPr lang="zh-CN" altLang="en-US" dirty="0"/>
            </a:p>
          </p:txBody>
        </p:sp>
      </p:grpSp>
      <p:grpSp>
        <p:nvGrpSpPr>
          <p:cNvPr id="13" name="组合 12">
            <a:extLst>
              <a:ext uri="{FF2B5EF4-FFF2-40B4-BE49-F238E27FC236}">
                <a16:creationId xmlns:a16="http://schemas.microsoft.com/office/drawing/2014/main" id="{CA5D074C-5061-BF39-D225-3A42B204DECB}"/>
              </a:ext>
            </a:extLst>
          </p:cNvPr>
          <p:cNvGrpSpPr/>
          <p:nvPr/>
        </p:nvGrpSpPr>
        <p:grpSpPr>
          <a:xfrm>
            <a:off x="663374" y="3800739"/>
            <a:ext cx="8096692" cy="2920736"/>
            <a:chOff x="694810" y="3170664"/>
            <a:chExt cx="8096692" cy="2920736"/>
          </a:xfrm>
        </p:grpSpPr>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0EB40032-263C-8429-2ED9-433B52A1B4AC}"/>
                    </a:ext>
                  </a:extLst>
                </p:cNvPr>
                <p:cNvSpPr txBox="1"/>
                <p:nvPr/>
              </p:nvSpPr>
              <p:spPr>
                <a:xfrm>
                  <a:off x="694810" y="3170664"/>
                  <a:ext cx="8096692" cy="2920736"/>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这就是参数化以后，用新场</a:t>
                  </a:r>
                  <a14:m>
                    <m:oMath xmlns:m="http://schemas.openxmlformats.org/officeDocument/2006/math">
                      <m:r>
                        <a:rPr lang="zh-CN" altLang="en-US" i="1" dirty="0" smtClean="0">
                          <a:solidFill>
                            <a:srgbClr val="0000CC"/>
                          </a:solidFill>
                          <a:latin typeface="Cambria Math" panose="02040503050406030204" pitchFamily="18" charset="0"/>
                        </a:rPr>
                        <m:t>𝜂</m:t>
                      </m:r>
                      <m:d>
                        <m:dPr>
                          <m:ctrlPr>
                            <a:rPr lang="zh-CN" altLang="en-US" i="1" dirty="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dirty="0">
                      <a:solidFill>
                        <a:srgbClr val="0000CC"/>
                      </a:solidFill>
                    </a:rPr>
                    <a:t> </a:t>
                  </a:r>
                  <a14:m>
                    <m:oMath xmlns:m="http://schemas.openxmlformats.org/officeDocument/2006/math">
                      <m:sSup>
                        <m:sSupPr>
                          <m:ctrlPr>
                            <a:rPr lang="en-US" altLang="zh-CN" i="1" dirty="0">
                              <a:solidFill>
                                <a:srgbClr val="0000CC"/>
                              </a:solidFill>
                              <a:latin typeface="Cambria Math" panose="02040503050406030204" pitchFamily="18" charset="0"/>
                            </a:rPr>
                          </m:ctrlPr>
                        </m:sSupPr>
                        <m:e>
                          <m:r>
                            <a:rPr lang="zh-CN" altLang="en-US" i="1" dirty="0">
                              <a:solidFill>
                                <a:srgbClr val="0000CC"/>
                              </a:solidFill>
                              <a:latin typeface="Cambria Math" panose="02040503050406030204" pitchFamily="18" charset="0"/>
                            </a:rPr>
                            <m:t>𝜉</m:t>
                          </m:r>
                        </m:e>
                        <m:sup>
                          <m:r>
                            <a:rPr lang="el-GR" altLang="zh-CN" i="1" dirty="0">
                              <a:solidFill>
                                <a:srgbClr val="0000CC"/>
                              </a:solidFill>
                              <a:latin typeface="Cambria Math" panose="02040503050406030204" pitchFamily="18" charset="0"/>
                            </a:rPr>
                            <m:t>𝛼</m:t>
                          </m:r>
                        </m:sup>
                      </m:sSup>
                      <m:d>
                        <m:dPr>
                          <m:ctrlPr>
                            <a:rPr lang="zh-CN" altLang="en-US" i="1" dirty="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表示的拉氏量。显然，它在规范群变换下不再具有不变性。</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由 前面 式可知，由于</a:t>
                  </a:r>
                  <a14:m>
                    <m:oMath xmlns:m="http://schemas.openxmlformats.org/officeDocument/2006/math">
                      <m:r>
                        <a:rPr lang="en-US" altLang="zh-CN" b="1" i="1" dirty="0" smtClean="0">
                          <a:solidFill>
                            <a:srgbClr val="FF0000"/>
                          </a:solidFill>
                          <a:latin typeface="Cambria Math" panose="02040503050406030204" pitchFamily="18" charset="0"/>
                        </a:rPr>
                        <m:t>𝜙</m:t>
                      </m:r>
                      <m:d>
                        <m:dPr>
                          <m:ctrlPr>
                            <a:rPr lang="zh-CN" altLang="en-US" i="1" dirty="0">
                              <a:solidFill>
                                <a:srgbClr val="FF0000"/>
                              </a:solidFill>
                              <a:latin typeface="Cambria Math" panose="02040503050406030204" pitchFamily="18" charset="0"/>
                            </a:rPr>
                          </m:ctrlPr>
                        </m:dPr>
                        <m:e>
                          <m:r>
                            <a:rPr lang="zh-CN" altLang="en-US" i="1" dirty="0">
                              <a:solidFill>
                                <a:srgbClr val="FF0000"/>
                              </a:solidFill>
                              <a:latin typeface="Cambria Math" panose="02040503050406030204" pitchFamily="18" charset="0"/>
                            </a:rPr>
                            <m:t>𝑥</m:t>
                          </m:r>
                        </m:e>
                      </m:d>
                    </m:oMath>
                  </a14:m>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场的真空值是</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，新场</a:t>
                  </a:r>
                  <a14:m>
                    <m:oMath xmlns:m="http://schemas.openxmlformats.org/officeDocument/2006/math">
                      <m:r>
                        <a:rPr lang="zh-CN" altLang="en-US" i="1" dirty="0">
                          <a:solidFill>
                            <a:srgbClr val="FF0000"/>
                          </a:solidFill>
                          <a:latin typeface="Cambria Math" panose="02040503050406030204" pitchFamily="18" charset="0"/>
                        </a:rPr>
                        <m:t>𝜂</m:t>
                      </m:r>
                      <m:d>
                        <m:dPr>
                          <m:ctrlPr>
                            <a:rPr lang="zh-CN" altLang="en-US" i="1" dirty="0">
                              <a:solidFill>
                                <a:srgbClr val="FF0000"/>
                              </a:solidFill>
                              <a:latin typeface="Cambria Math" panose="02040503050406030204" pitchFamily="18" charset="0"/>
                            </a:rPr>
                          </m:ctrlPr>
                        </m:dPr>
                        <m:e>
                          <m:r>
                            <a:rPr lang="zh-CN" altLang="en-US" i="1" dirty="0">
                              <a:solidFill>
                                <a:srgbClr val="FF0000"/>
                              </a:solidFill>
                              <a:latin typeface="Cambria Math" panose="02040503050406030204" pitchFamily="18" charset="0"/>
                            </a:rPr>
                            <m:t>𝑥</m:t>
                          </m:r>
                        </m:e>
                      </m:d>
                    </m:oMath>
                  </a14:m>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dirty="0">
                      <a:solidFill>
                        <a:srgbClr val="FF0000"/>
                      </a:solidFill>
                    </a:rPr>
                    <a:t> </a:t>
                  </a:r>
                  <a14:m>
                    <m:oMath xmlns:m="http://schemas.openxmlformats.org/officeDocument/2006/math">
                      <m:sSup>
                        <m:sSupPr>
                          <m:ctrlPr>
                            <a:rPr lang="en-US" altLang="zh-CN" i="1" dirty="0">
                              <a:solidFill>
                                <a:srgbClr val="FF0000"/>
                              </a:solidFill>
                              <a:latin typeface="Cambria Math" panose="02040503050406030204" pitchFamily="18" charset="0"/>
                            </a:rPr>
                          </m:ctrlPr>
                        </m:sSupPr>
                        <m:e>
                          <m:r>
                            <a:rPr lang="zh-CN" altLang="en-US" i="1" dirty="0">
                              <a:solidFill>
                                <a:srgbClr val="FF0000"/>
                              </a:solidFill>
                              <a:latin typeface="Cambria Math" panose="02040503050406030204" pitchFamily="18" charset="0"/>
                            </a:rPr>
                            <m:t>𝜉</m:t>
                          </m:r>
                        </m:e>
                        <m:sup>
                          <m:r>
                            <a:rPr lang="el-GR" altLang="zh-CN" i="1" dirty="0">
                              <a:solidFill>
                                <a:srgbClr val="FF0000"/>
                              </a:solidFill>
                              <a:latin typeface="Cambria Math" panose="02040503050406030204" pitchFamily="18" charset="0"/>
                            </a:rPr>
                            <m:t>𝛼</m:t>
                          </m:r>
                        </m:sup>
                      </m:sSup>
                      <m:d>
                        <m:dPr>
                          <m:ctrlPr>
                            <a:rPr lang="zh-CN" altLang="en-US" i="1" dirty="0">
                              <a:solidFill>
                                <a:srgbClr val="FF0000"/>
                              </a:solidFill>
                              <a:latin typeface="Cambria Math" panose="02040503050406030204" pitchFamily="18" charset="0"/>
                            </a:rPr>
                          </m:ctrlPr>
                        </m:dPr>
                        <m:e>
                          <m:r>
                            <a:rPr lang="zh-CN" altLang="en-US" i="1" dirty="0">
                              <a:solidFill>
                                <a:srgbClr val="FF0000"/>
                              </a:solidFill>
                              <a:latin typeface="Cambria Math" panose="02040503050406030204" pitchFamily="18" charset="0"/>
                            </a:rPr>
                            <m:t>𝑥</m:t>
                          </m:r>
                        </m:e>
                      </m:d>
                    </m:oMath>
                  </a14:m>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的真空值就是零。因此，在规范群变换下真空是不变的。也就是说用上式描述的</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场，在规范变换下真空是对称的，拉氏量是破缺的。</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而且，</a:t>
                  </a:r>
                  <a14:m>
                    <m:oMath xmlns:m="http://schemas.openxmlformats.org/officeDocument/2006/math">
                      <m:r>
                        <a:rPr lang="zh-CN" altLang="en-US" i="1" dirty="0" smtClean="0">
                          <a:solidFill>
                            <a:srgbClr val="0000CC"/>
                          </a:solidFill>
                          <a:latin typeface="Cambria Math" panose="02040503050406030204" pitchFamily="18" charset="0"/>
                        </a:rPr>
                        <m:t>𝜂</m:t>
                      </m:r>
                      <m:d>
                        <m:dPr>
                          <m:ctrlPr>
                            <a:rPr lang="zh-CN" altLang="en-US" i="1" dirty="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场的质量为</a:t>
                  </a:r>
                  <a14:m>
                    <m:oMath xmlns:m="http://schemas.openxmlformats.org/officeDocument/2006/math">
                      <m:rad>
                        <m:radPr>
                          <m:degHide m:val="on"/>
                          <m:ctrlPr>
                            <a:rPr lang="en-US" altLang="zh-CN" b="1" i="1" dirty="0" smtClean="0">
                              <a:solidFill>
                                <a:srgbClr val="0000CC"/>
                              </a:solidFill>
                              <a:latin typeface="Cambria Math" panose="02040503050406030204" pitchFamily="18" charset="0"/>
                            </a:rPr>
                          </m:ctrlPr>
                        </m:radPr>
                        <m:deg/>
                        <m:e>
                          <m:r>
                            <a:rPr lang="en-US" altLang="zh-CN" b="1" dirty="0" smtClean="0">
                              <a:solidFill>
                                <a:srgbClr val="0000CC"/>
                              </a:solidFill>
                              <a:latin typeface="Cambria Math" panose="02040503050406030204" pitchFamily="18" charset="0"/>
                            </a:rPr>
                            <m:t>−</m:t>
                          </m:r>
                          <m:sSup>
                            <m:sSupPr>
                              <m:ctrlPr>
                                <a:rPr lang="en-US" altLang="zh-CN" b="1" i="1" dirty="0" smtClean="0">
                                  <a:solidFill>
                                    <a:srgbClr val="0000CC"/>
                                  </a:solidFill>
                                  <a:latin typeface="Cambria Math" panose="02040503050406030204" pitchFamily="18" charset="0"/>
                                </a:rPr>
                              </m:ctrlPr>
                            </m:sSupPr>
                            <m:e>
                              <m:r>
                                <a:rPr lang="en-US" altLang="zh-CN" b="1" i="0" dirty="0" smtClean="0">
                                  <a:solidFill>
                                    <a:srgbClr val="0000CC"/>
                                  </a:solidFill>
                                  <a:latin typeface="Cambria Math" panose="02040503050406030204" pitchFamily="18" charset="0"/>
                                </a:rPr>
                                <m:t>4</m:t>
                              </m:r>
                              <m:r>
                                <a:rPr lang="el-GR" altLang="zh-CN" b="0" i="1" dirty="0" smtClean="0">
                                  <a:solidFill>
                                    <a:srgbClr val="0000CC"/>
                                  </a:solidFill>
                                  <a:latin typeface="Cambria Math" panose="02040503050406030204" pitchFamily="18" charset="0"/>
                                </a:rPr>
                                <m:t>𝜇</m:t>
                              </m:r>
                            </m:e>
                            <m:sup>
                              <m:r>
                                <a:rPr lang="en-US" altLang="zh-CN" b="1" i="0" dirty="0" smtClean="0">
                                  <a:solidFill>
                                    <a:srgbClr val="0000CC"/>
                                  </a:solidFill>
                                  <a:latin typeface="Cambria Math" panose="02040503050406030204" pitchFamily="18" charset="0"/>
                                </a:rPr>
                                <m:t>2</m:t>
                              </m:r>
                            </m:sup>
                          </m:sSup>
                        </m:e>
                      </m:ra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是实的，</a:t>
                  </a:r>
                  <a:r>
                    <a:rPr lang="en-US" altLang="zh-CN" dirty="0">
                      <a:solidFill>
                        <a:srgbClr val="0000CC"/>
                      </a:solidFill>
                    </a:rPr>
                    <a:t> </a:t>
                  </a:r>
                  <a14:m>
                    <m:oMath xmlns:m="http://schemas.openxmlformats.org/officeDocument/2006/math">
                      <m:sSup>
                        <m:sSupPr>
                          <m:ctrlPr>
                            <a:rPr lang="en-US" altLang="zh-CN" i="1" dirty="0">
                              <a:solidFill>
                                <a:srgbClr val="0000CC"/>
                              </a:solidFill>
                              <a:latin typeface="Cambria Math" panose="02040503050406030204" pitchFamily="18" charset="0"/>
                            </a:rPr>
                          </m:ctrlPr>
                        </m:sSupPr>
                        <m:e>
                          <m:r>
                            <a:rPr lang="zh-CN" altLang="en-US" i="1" dirty="0">
                              <a:solidFill>
                                <a:srgbClr val="0000CC"/>
                              </a:solidFill>
                              <a:latin typeface="Cambria Math" panose="02040503050406030204" pitchFamily="18" charset="0"/>
                            </a:rPr>
                            <m:t>𝜉</m:t>
                          </m:r>
                        </m:e>
                        <m:sup>
                          <m:r>
                            <a:rPr lang="el-GR" altLang="zh-CN" i="1" dirty="0">
                              <a:solidFill>
                                <a:srgbClr val="0000CC"/>
                              </a:solidFill>
                              <a:latin typeface="Cambria Math" panose="02040503050406030204" pitchFamily="18" charset="0"/>
                            </a:rPr>
                            <m:t>𝛼</m:t>
                          </m:r>
                        </m:sup>
                      </m:sSup>
                      <m:d>
                        <m:dPr>
                          <m:ctrlPr>
                            <a:rPr lang="zh-CN" altLang="en-US" i="1" dirty="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场的质量为零。</a:t>
                  </a:r>
                  <a:r>
                    <a:rPr lang="en-US" altLang="zh-CN" dirty="0">
                      <a:solidFill>
                        <a:srgbClr val="0000CC"/>
                      </a:solidFill>
                    </a:rPr>
                    <a:t> </a:t>
                  </a:r>
                  <a14:m>
                    <m:oMath xmlns:m="http://schemas.openxmlformats.org/officeDocument/2006/math">
                      <m:sSup>
                        <m:sSupPr>
                          <m:ctrlPr>
                            <a:rPr lang="en-US" altLang="zh-CN" i="1" dirty="0">
                              <a:solidFill>
                                <a:srgbClr val="0000CC"/>
                              </a:solidFill>
                              <a:latin typeface="Cambria Math" panose="02040503050406030204" pitchFamily="18" charset="0"/>
                            </a:rPr>
                          </m:ctrlPr>
                        </m:sSupPr>
                        <m:e>
                          <m:r>
                            <a:rPr lang="zh-CN" altLang="en-US" i="1" dirty="0">
                              <a:solidFill>
                                <a:srgbClr val="0000CC"/>
                              </a:solidFill>
                              <a:latin typeface="Cambria Math" panose="02040503050406030204" pitchFamily="18" charset="0"/>
                            </a:rPr>
                            <m:t>𝜉</m:t>
                          </m:r>
                        </m:e>
                        <m:sup>
                          <m:r>
                            <a:rPr lang="el-GR" altLang="zh-CN" i="1" dirty="0">
                              <a:solidFill>
                                <a:srgbClr val="0000CC"/>
                              </a:solidFill>
                              <a:latin typeface="Cambria Math" panose="02040503050406030204" pitchFamily="18" charset="0"/>
                            </a:rPr>
                            <m:t>𝛼</m:t>
                          </m:r>
                        </m:sup>
                      </m:sSup>
                      <m:d>
                        <m:dPr>
                          <m:ctrlPr>
                            <a:rPr lang="zh-CN" altLang="en-US" i="1" dirty="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场的数目与破缺生成元的个数相同，就是质量为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的标量场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(Goldstone</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粒子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的数目与破缺生成元的个数相等。这正是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Goldstone</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定理的具体体现。</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0EB40032-263C-8429-2ED9-433B52A1B4AC}"/>
                    </a:ext>
                  </a:extLst>
                </p:cNvPr>
                <p:cNvSpPr txBox="1">
                  <a:spLocks noRot="1" noChangeAspect="1" noMove="1" noResize="1" noEditPoints="1" noAdjustHandles="1" noChangeArrowheads="1" noChangeShapeType="1" noTextEdit="1"/>
                </p:cNvSpPr>
                <p:nvPr/>
              </p:nvSpPr>
              <p:spPr>
                <a:xfrm>
                  <a:off x="694810" y="3170664"/>
                  <a:ext cx="8096692" cy="2920736"/>
                </a:xfrm>
                <a:prstGeom prst="rect">
                  <a:avLst/>
                </a:prstGeom>
                <a:blipFill>
                  <a:blip r:embed="rId3"/>
                  <a:stretch>
                    <a:fillRect l="-678" t="-833" b="-2292"/>
                  </a:stretch>
                </a:blipFill>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E0A2ECC1-56D8-560F-6B69-66D2ED945F4E}"/>
                </a:ext>
              </a:extLst>
            </p:cNvPr>
            <p:cNvPicPr>
              <a:picLocks noChangeAspect="1"/>
            </p:cNvPicPr>
            <p:nvPr/>
          </p:nvPicPr>
          <p:blipFill>
            <a:blip r:embed="rId4"/>
            <a:stretch>
              <a:fillRect/>
            </a:stretch>
          </p:blipFill>
          <p:spPr>
            <a:xfrm>
              <a:off x="840672" y="4047426"/>
              <a:ext cx="178409" cy="234962"/>
            </a:xfrm>
            <a:prstGeom prst="rect">
              <a:avLst/>
            </a:prstGeom>
          </p:spPr>
        </p:pic>
      </p:grpSp>
      <p:pic>
        <p:nvPicPr>
          <p:cNvPr id="18" name="图片 17">
            <a:extLst>
              <a:ext uri="{FF2B5EF4-FFF2-40B4-BE49-F238E27FC236}">
                <a16:creationId xmlns:a16="http://schemas.microsoft.com/office/drawing/2014/main" id="{3F78F045-55FE-739F-0B3A-1E895613B721}"/>
              </a:ext>
            </a:extLst>
          </p:cNvPr>
          <p:cNvPicPr>
            <a:picLocks noChangeAspect="1"/>
          </p:cNvPicPr>
          <p:nvPr/>
        </p:nvPicPr>
        <p:blipFill>
          <a:blip r:embed="rId4"/>
          <a:stretch>
            <a:fillRect/>
          </a:stretch>
        </p:blipFill>
        <p:spPr>
          <a:xfrm>
            <a:off x="809235" y="5851344"/>
            <a:ext cx="178409" cy="234962"/>
          </a:xfrm>
          <a:prstGeom prst="rect">
            <a:avLst/>
          </a:prstGeom>
        </p:spPr>
      </p:pic>
    </p:spTree>
    <p:extLst>
      <p:ext uri="{BB962C8B-B14F-4D97-AF65-F5344CB8AC3E}">
        <p14:creationId xmlns:p14="http://schemas.microsoft.com/office/powerpoint/2010/main" val="29325825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107</a:t>
            </a:fld>
            <a:endParaRPr lang="en-US"/>
          </a:p>
        </p:txBody>
      </p:sp>
      <p:grpSp>
        <p:nvGrpSpPr>
          <p:cNvPr id="3" name="组合 2">
            <a:extLst>
              <a:ext uri="{FF2B5EF4-FFF2-40B4-BE49-F238E27FC236}">
                <a16:creationId xmlns:a16="http://schemas.microsoft.com/office/drawing/2014/main" id="{D8155A41-80FD-4A59-9ABE-C3FDBCABFD69}"/>
              </a:ext>
            </a:extLst>
          </p:cNvPr>
          <p:cNvGrpSpPr/>
          <p:nvPr/>
        </p:nvGrpSpPr>
        <p:grpSpPr>
          <a:xfrm>
            <a:off x="663374" y="1211102"/>
            <a:ext cx="8096692" cy="2352695"/>
            <a:chOff x="694810" y="3170664"/>
            <a:chExt cx="8096692" cy="2352695"/>
          </a:xfrm>
        </p:grpSpPr>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4F1AC487-F48A-5CF6-DD31-787ABB72F184}"/>
                    </a:ext>
                  </a:extLst>
                </p:cNvPr>
                <p:cNvSpPr txBox="1"/>
                <p:nvPr/>
              </p:nvSpPr>
              <p:spPr>
                <a:xfrm>
                  <a:off x="694810" y="3170664"/>
                  <a:ext cx="8096692" cy="2352695"/>
                </a:xfrm>
                <a:prstGeom prst="rect">
                  <a:avLst/>
                </a:prstGeom>
                <a:noFill/>
              </p:spPr>
              <p:txBody>
                <a:bodyPr wrap="square">
                  <a:spAutoFit/>
                </a:bodyPr>
                <a:lstStyle/>
                <a:p>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到</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1964</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年，在规范群框架下对电磁相互作用和弱作用的研究取得一系列重要进展，人们相信必须用规范群</a:t>
                  </a:r>
                  <a14:m>
                    <m:oMath xmlns:m="http://schemas.openxmlformats.org/officeDocument/2006/math">
                      <m:r>
                        <a:rPr lang="en-US" altLang="zh-CN" b="0" i="1" dirty="0" smtClean="0">
                          <a:solidFill>
                            <a:srgbClr val="FF0000"/>
                          </a:solidFill>
                          <a:latin typeface="Cambria Math" panose="02040503050406030204" pitchFamily="18" charset="0"/>
                        </a:rPr>
                        <m:t>𝑆𝑈</m:t>
                      </m:r>
                      <m:sSub>
                        <m:sSubPr>
                          <m:ctrlPr>
                            <a:rPr lang="en-US" altLang="zh-CN" i="1" dirty="0" smtClean="0">
                              <a:solidFill>
                                <a:srgbClr val="FF0000"/>
                              </a:solidFill>
                              <a:latin typeface="Cambria Math" panose="02040503050406030204" pitchFamily="18" charset="0"/>
                            </a:rPr>
                          </m:ctrlPr>
                        </m:sSubPr>
                        <m:e>
                          <m:d>
                            <m:dPr>
                              <m:ctrlPr>
                                <a:rPr lang="en-US" altLang="zh-CN" i="1" dirty="0" smtClean="0">
                                  <a:solidFill>
                                    <a:srgbClr val="FF0000"/>
                                  </a:solidFill>
                                  <a:latin typeface="Cambria Math" panose="02040503050406030204" pitchFamily="18" charset="0"/>
                                </a:rPr>
                              </m:ctrlPr>
                            </m:dPr>
                            <m:e>
                              <m:r>
                                <a:rPr lang="en-US" altLang="zh-CN" b="0" i="0" dirty="0" smtClean="0">
                                  <a:solidFill>
                                    <a:srgbClr val="FF0000"/>
                                  </a:solidFill>
                                  <a:latin typeface="Cambria Math" panose="02040503050406030204" pitchFamily="18" charset="0"/>
                                </a:rPr>
                                <m:t>2</m:t>
                              </m:r>
                            </m:e>
                          </m:d>
                        </m:e>
                        <m:sub>
                          <m:r>
                            <a:rPr lang="en-US" altLang="zh-CN" b="0" i="1" dirty="0" smtClean="0">
                              <a:solidFill>
                                <a:srgbClr val="FF0000"/>
                              </a:solidFill>
                              <a:latin typeface="Cambria Math" panose="02040503050406030204" pitchFamily="18" charset="0"/>
                            </a:rPr>
                            <m:t>𝐿</m:t>
                          </m:r>
                        </m:sub>
                      </m:sSub>
                      <m:r>
                        <a:rPr lang="en-US" altLang="zh-CN" b="0" i="1" dirty="0" smtClean="0">
                          <a:solidFill>
                            <a:srgbClr val="FF0000"/>
                          </a:solidFill>
                          <a:latin typeface="Cambria Math" panose="02040503050406030204" pitchFamily="18" charset="0"/>
                        </a:rPr>
                        <m:t> </m:t>
                      </m:r>
                      <m:r>
                        <a:rPr lang="en-US" altLang="zh-CN" b="0" i="1" dirty="0">
                          <a:solidFill>
                            <a:srgbClr val="FF0000"/>
                          </a:solidFill>
                          <a:latin typeface="Cambria Math" panose="02040503050406030204" pitchFamily="18" charset="0"/>
                        </a:rPr>
                        <m:t>𝑥</m:t>
                      </m:r>
                      <m:r>
                        <a:rPr lang="en-US" altLang="zh-CN" b="0" i="1" dirty="0" smtClean="0">
                          <a:solidFill>
                            <a:srgbClr val="FF0000"/>
                          </a:solidFill>
                          <a:latin typeface="Cambria Math" panose="02040503050406030204" pitchFamily="18" charset="0"/>
                        </a:rPr>
                        <m:t> </m:t>
                      </m:r>
                      <m:r>
                        <a:rPr lang="en-US" altLang="zh-CN" b="0" i="1" dirty="0" smtClean="0">
                          <a:solidFill>
                            <a:srgbClr val="FF0000"/>
                          </a:solidFill>
                          <a:latin typeface="Cambria Math" panose="02040503050406030204" pitchFamily="18" charset="0"/>
                        </a:rPr>
                        <m:t>𝑈</m:t>
                      </m:r>
                      <m:sSub>
                        <m:sSubPr>
                          <m:ctrlPr>
                            <a:rPr lang="en-US" altLang="zh-CN" i="1" dirty="0" smtClean="0">
                              <a:solidFill>
                                <a:srgbClr val="FF0000"/>
                              </a:solidFill>
                              <a:latin typeface="Cambria Math" panose="02040503050406030204" pitchFamily="18" charset="0"/>
                            </a:rPr>
                          </m:ctrlPr>
                        </m:sSubPr>
                        <m:e>
                          <m:d>
                            <m:dPr>
                              <m:ctrlPr>
                                <a:rPr lang="en-US" altLang="zh-CN" i="1" dirty="0" smtClean="0">
                                  <a:solidFill>
                                    <a:srgbClr val="FF0000"/>
                                  </a:solidFill>
                                  <a:latin typeface="Cambria Math" panose="02040503050406030204" pitchFamily="18" charset="0"/>
                                </a:rPr>
                              </m:ctrlPr>
                            </m:dPr>
                            <m:e>
                              <m:r>
                                <a:rPr lang="en-US" altLang="zh-CN" b="0" i="0" dirty="0" smtClean="0">
                                  <a:solidFill>
                                    <a:srgbClr val="FF0000"/>
                                  </a:solidFill>
                                  <a:latin typeface="Cambria Math" panose="02040503050406030204" pitchFamily="18" charset="0"/>
                                </a:rPr>
                                <m:t>1</m:t>
                              </m:r>
                            </m:e>
                          </m:d>
                        </m:e>
                        <m:sub>
                          <m:r>
                            <a:rPr lang="el-GR" altLang="zh-CN" b="0" i="1" dirty="0" smtClean="0">
                              <a:solidFill>
                                <a:srgbClr val="FF0000"/>
                              </a:solidFill>
                              <a:latin typeface="Cambria Math" panose="02040503050406030204" pitchFamily="18" charset="0"/>
                            </a:rPr>
                            <m:t>𝛾</m:t>
                          </m:r>
                        </m:sub>
                      </m:sSub>
                    </m:oMath>
                  </a14:m>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来统一描写电磁相互作用和弱作用。</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由于规范不变性和可重整性的要求，不能向规范场的拉氏量中直接放进规范玻色子的质量项，与</a:t>
                  </a:r>
                  <a14:m>
                    <m:oMath xmlns:m="http://schemas.openxmlformats.org/officeDocument/2006/math">
                      <m:r>
                        <a:rPr lang="en-US" altLang="zh-CN" b="0" i="1" dirty="0" smtClean="0">
                          <a:solidFill>
                            <a:srgbClr val="0000CC"/>
                          </a:solidFill>
                          <a:latin typeface="Cambria Math" panose="02040503050406030204" pitchFamily="18" charset="0"/>
                        </a:rPr>
                        <m:t>𝑆𝑈</m:t>
                      </m:r>
                      <m:sSub>
                        <m:sSubPr>
                          <m:ctrlPr>
                            <a:rPr lang="en-US" altLang="zh-CN" i="1" dirty="0" smtClean="0">
                              <a:solidFill>
                                <a:srgbClr val="0000CC"/>
                              </a:solidFill>
                              <a:latin typeface="Cambria Math" panose="02040503050406030204" pitchFamily="18" charset="0"/>
                            </a:rPr>
                          </m:ctrlPr>
                        </m:sSubPr>
                        <m:e>
                          <m:d>
                            <m:dPr>
                              <m:ctrlPr>
                                <a:rPr lang="en-US" altLang="zh-CN" i="1" dirty="0" smtClean="0">
                                  <a:solidFill>
                                    <a:srgbClr val="0000CC"/>
                                  </a:solidFill>
                                  <a:latin typeface="Cambria Math" panose="02040503050406030204" pitchFamily="18" charset="0"/>
                                </a:rPr>
                              </m:ctrlPr>
                            </m:dPr>
                            <m:e>
                              <m:r>
                                <a:rPr lang="en-US" altLang="zh-CN" b="0" i="0" dirty="0" smtClean="0">
                                  <a:solidFill>
                                    <a:srgbClr val="0000CC"/>
                                  </a:solidFill>
                                  <a:latin typeface="Cambria Math" panose="02040503050406030204" pitchFamily="18" charset="0"/>
                                </a:rPr>
                                <m:t>2</m:t>
                              </m:r>
                            </m:e>
                          </m:d>
                        </m:e>
                        <m:sub>
                          <m:r>
                            <a:rPr lang="en-US" altLang="zh-CN" b="0" i="1" dirty="0" smtClean="0">
                              <a:solidFill>
                                <a:srgbClr val="0000CC"/>
                              </a:solidFill>
                              <a:latin typeface="Cambria Math" panose="02040503050406030204" pitchFamily="18" charset="0"/>
                            </a:rPr>
                            <m:t>𝐿</m:t>
                          </m:r>
                        </m:sub>
                      </m:sSub>
                      <m:r>
                        <a:rPr lang="en-US" altLang="zh-CN" b="0" i="1" dirty="0" smtClean="0">
                          <a:solidFill>
                            <a:srgbClr val="0000CC"/>
                          </a:solidFill>
                          <a:latin typeface="Cambria Math" panose="02040503050406030204" pitchFamily="18" charset="0"/>
                        </a:rPr>
                        <m:t> </m:t>
                      </m:r>
                      <m:r>
                        <a:rPr lang="en-US" altLang="zh-CN" b="0" i="1" dirty="0">
                          <a:solidFill>
                            <a:srgbClr val="0000CC"/>
                          </a:solidFill>
                          <a:latin typeface="Cambria Math" panose="02040503050406030204" pitchFamily="18" charset="0"/>
                        </a:rPr>
                        <m:t>𝑥</m:t>
                      </m:r>
                      <m:r>
                        <a:rPr lang="en-US" altLang="zh-CN" b="0" i="1" dirty="0" smtClean="0">
                          <a:solidFill>
                            <a:srgbClr val="0000CC"/>
                          </a:solidFill>
                          <a:latin typeface="Cambria Math" panose="02040503050406030204" pitchFamily="18" charset="0"/>
                        </a:rPr>
                        <m:t> </m:t>
                      </m:r>
                      <m:r>
                        <a:rPr lang="en-US" altLang="zh-CN" b="0" i="1" dirty="0" smtClean="0">
                          <a:solidFill>
                            <a:srgbClr val="0000CC"/>
                          </a:solidFill>
                          <a:latin typeface="Cambria Math" panose="02040503050406030204" pitchFamily="18" charset="0"/>
                        </a:rPr>
                        <m:t>𝑈</m:t>
                      </m:r>
                      <m:sSub>
                        <m:sSubPr>
                          <m:ctrlPr>
                            <a:rPr lang="en-US" altLang="zh-CN" i="1" dirty="0" smtClean="0">
                              <a:solidFill>
                                <a:srgbClr val="0000CC"/>
                              </a:solidFill>
                              <a:latin typeface="Cambria Math" panose="02040503050406030204" pitchFamily="18" charset="0"/>
                            </a:rPr>
                          </m:ctrlPr>
                        </m:sSubPr>
                        <m:e>
                          <m:d>
                            <m:dPr>
                              <m:ctrlPr>
                                <a:rPr lang="en-US" altLang="zh-CN" i="1" dirty="0" smtClean="0">
                                  <a:solidFill>
                                    <a:srgbClr val="0000CC"/>
                                  </a:solidFill>
                                  <a:latin typeface="Cambria Math" panose="02040503050406030204" pitchFamily="18" charset="0"/>
                                </a:rPr>
                              </m:ctrlPr>
                            </m:dPr>
                            <m:e>
                              <m:r>
                                <a:rPr lang="en-US" altLang="zh-CN" b="0" i="0" dirty="0" smtClean="0">
                                  <a:solidFill>
                                    <a:srgbClr val="0000CC"/>
                                  </a:solidFill>
                                  <a:latin typeface="Cambria Math" panose="02040503050406030204" pitchFamily="18" charset="0"/>
                                </a:rPr>
                                <m:t>1</m:t>
                              </m:r>
                            </m:e>
                          </m:d>
                        </m:e>
                        <m:sub>
                          <m:r>
                            <a:rPr lang="el-GR" altLang="zh-CN" b="0" i="1" dirty="0" smtClean="0">
                              <a:solidFill>
                                <a:srgbClr val="0000CC"/>
                              </a:solidFill>
                              <a:latin typeface="Cambria Math" panose="02040503050406030204" pitchFamily="18" charset="0"/>
                            </a:rPr>
                            <m:t>𝛾</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规范群相关的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个规范粒子无法获得质量，因而是零质量的。尽管传递电磁相互作用的光子没有质量，但弱作用是短距离相互作用，传递弱作用的</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𝑊</m:t>
                          </m:r>
                        </m:e>
                        <m:sup>
                          <m:r>
                            <a:rPr lang="en-US" altLang="zh-CN" b="1" i="0" dirty="0" smtClean="0">
                              <a:solidFill>
                                <a:srgbClr val="0000CC"/>
                              </a:solidFill>
                              <a:latin typeface="Cambria Math" panose="02040503050406030204" pitchFamily="18" charset="0"/>
                            </a:rPr>
                            <m:t>±</m:t>
                          </m:r>
                        </m:sup>
                      </m:s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玻色子肯定具有很重的质量。</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4F1AC487-F48A-5CF6-DD31-787ABB72F184}"/>
                    </a:ext>
                  </a:extLst>
                </p:cNvPr>
                <p:cNvSpPr txBox="1">
                  <a:spLocks noRot="1" noChangeAspect="1" noMove="1" noResize="1" noEditPoints="1" noAdjustHandles="1" noChangeArrowheads="1" noChangeShapeType="1" noTextEdit="1"/>
                </p:cNvSpPr>
                <p:nvPr/>
              </p:nvSpPr>
              <p:spPr>
                <a:xfrm>
                  <a:off x="694810" y="3170664"/>
                  <a:ext cx="8096692" cy="2352695"/>
                </a:xfrm>
                <a:prstGeom prst="rect">
                  <a:avLst/>
                </a:prstGeom>
                <a:blipFill>
                  <a:blip r:embed="rId2"/>
                  <a:stretch>
                    <a:fillRect l="-678" t="-1295" b="-3627"/>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D9A29399-12CE-7FD9-1C88-F7810D5627B9}"/>
                </a:ext>
              </a:extLst>
            </p:cNvPr>
            <p:cNvPicPr>
              <a:picLocks noChangeAspect="1"/>
            </p:cNvPicPr>
            <p:nvPr/>
          </p:nvPicPr>
          <p:blipFill>
            <a:blip r:embed="rId3"/>
            <a:stretch>
              <a:fillRect/>
            </a:stretch>
          </p:blipFill>
          <p:spPr>
            <a:xfrm>
              <a:off x="840672" y="3234626"/>
              <a:ext cx="178409" cy="234962"/>
            </a:xfrm>
            <a:prstGeom prst="rect">
              <a:avLst/>
            </a:prstGeom>
          </p:spPr>
        </p:pic>
      </p:grpSp>
      <p:pic>
        <p:nvPicPr>
          <p:cNvPr id="8" name="图片 7">
            <a:extLst>
              <a:ext uri="{FF2B5EF4-FFF2-40B4-BE49-F238E27FC236}">
                <a16:creationId xmlns:a16="http://schemas.microsoft.com/office/drawing/2014/main" id="{C04D90BD-B65C-B44F-83A9-1DC591E21390}"/>
              </a:ext>
            </a:extLst>
          </p:cNvPr>
          <p:cNvPicPr>
            <a:picLocks noChangeAspect="1"/>
          </p:cNvPicPr>
          <p:nvPr/>
        </p:nvPicPr>
        <p:blipFill>
          <a:blip r:embed="rId3"/>
          <a:stretch>
            <a:fillRect/>
          </a:stretch>
        </p:blipFill>
        <p:spPr>
          <a:xfrm>
            <a:off x="809236" y="2374749"/>
            <a:ext cx="178409" cy="234962"/>
          </a:xfrm>
          <a:prstGeom prst="rect">
            <a:avLst/>
          </a:prstGeom>
        </p:spPr>
      </p:pic>
    </p:spTree>
    <p:extLst>
      <p:ext uri="{BB962C8B-B14F-4D97-AF65-F5344CB8AC3E}">
        <p14:creationId xmlns:p14="http://schemas.microsoft.com/office/powerpoint/2010/main" val="12135820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D1394-054E-405F-DE03-B504DD72A95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7AF6BDB-AD78-FF35-2DE7-6CC98A2A51E6}"/>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390A3D35-12BF-0EA1-599A-4961C6CAB341}"/>
              </a:ext>
            </a:extLst>
          </p:cNvPr>
          <p:cNvSpPr>
            <a:spLocks noGrp="1"/>
          </p:cNvSpPr>
          <p:nvPr>
            <p:ph type="sldNum" sz="quarter" idx="12"/>
          </p:nvPr>
        </p:nvSpPr>
        <p:spPr/>
        <p:txBody>
          <a:bodyPr/>
          <a:lstStyle/>
          <a:p>
            <a:fld id="{BEF7031F-3985-8841-9F96-93325AFB8D2A}" type="slidenum">
              <a:rPr lang="en-US" smtClean="0"/>
              <a:t>108</a:t>
            </a:fld>
            <a:endParaRPr lang="en-US"/>
          </a:p>
        </p:txBody>
      </p:sp>
      <p:grpSp>
        <p:nvGrpSpPr>
          <p:cNvPr id="3" name="组合 2">
            <a:extLst>
              <a:ext uri="{FF2B5EF4-FFF2-40B4-BE49-F238E27FC236}">
                <a16:creationId xmlns:a16="http://schemas.microsoft.com/office/drawing/2014/main" id="{8AF9E378-EDB9-90DB-8C88-29455BC2321A}"/>
              </a:ext>
            </a:extLst>
          </p:cNvPr>
          <p:cNvGrpSpPr/>
          <p:nvPr/>
        </p:nvGrpSpPr>
        <p:grpSpPr>
          <a:xfrm>
            <a:off x="663374" y="1211102"/>
            <a:ext cx="8096692" cy="4801314"/>
            <a:chOff x="694810" y="3170664"/>
            <a:chExt cx="8096692" cy="4801314"/>
          </a:xfrm>
        </p:grpSpPr>
        <p:sp>
          <p:nvSpPr>
            <p:cNvPr id="6" name="文本框 5">
              <a:extLst>
                <a:ext uri="{FF2B5EF4-FFF2-40B4-BE49-F238E27FC236}">
                  <a16:creationId xmlns:a16="http://schemas.microsoft.com/office/drawing/2014/main" id="{1CD0FF39-1A59-FE60-959F-144F567983A9}"/>
                </a:ext>
              </a:extLst>
            </p:cNvPr>
            <p:cNvSpPr txBox="1"/>
            <p:nvPr/>
          </p:nvSpPr>
          <p:spPr>
            <a:xfrm>
              <a:off x="694810" y="3170664"/>
              <a:ext cx="8096692" cy="4801314"/>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对称性的自发破缺可以使规范粒子获得质量，但是</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Goldstone</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定理告诉我们</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发生对称性自发破缺后。和每一个破缺生成元相对应的就必有一个零质量的</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Goldstone</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粒子。然而，我们在实验上没有发现这样的粒子。没有质量的规范玻色子和没有质量的</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Goldstone</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粒子，是人们所不喜欢的，希望从理论中除去。</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1964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月</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日，比利时自由大学的弗朗索瓦</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恩格勒和罗伯特</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布劳特的论文</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(1964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6</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月</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26</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日投稿</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发表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[101]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。同年</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9</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月</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15</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日和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月</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19</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日，英国爱丁堡大学的彼得</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希格斯的两篇论文</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(1964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7</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月</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27</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日和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月</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日投稿</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分别发表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[102]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这三位学者在他们的论文中分别独立提出了一种通过规范对称性自发破缺而使规范粒子获得质量的机制，把规范场和标量场</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亦即</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场</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放到一起考虑。他们证明</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对称性破缺产生的零质量的</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Goldstone</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粒子可以被规范粒子吃掉，变成其纵向分量，使规范粒子获得质量。一次解决两个难题，这就是</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机制。</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2012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7</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月</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日，在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LHC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超高能强子对撞机上工作的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ATLAS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CMS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实验组宣布发现了希格斯玻色子，一个与“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机制”息息相关的基本粒子。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2013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月，</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F.Englert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P.Higgs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由于提出“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机制”而获得</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2013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年诺贝尔物理奖，</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R.Brout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教授</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F.Englert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的博士后合作导师</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则由于已经在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2011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5</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月逝世而失此殊荣。</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3D194FDC-81DE-B471-56B9-B8EF6088BECF}"/>
                </a:ext>
              </a:extLst>
            </p:cNvPr>
            <p:cNvPicPr>
              <a:picLocks noChangeAspect="1"/>
            </p:cNvPicPr>
            <p:nvPr/>
          </p:nvPicPr>
          <p:blipFill>
            <a:blip r:embed="rId2"/>
            <a:stretch>
              <a:fillRect/>
            </a:stretch>
          </p:blipFill>
          <p:spPr>
            <a:xfrm>
              <a:off x="840672" y="3234626"/>
              <a:ext cx="178409" cy="234962"/>
            </a:xfrm>
            <a:prstGeom prst="rect">
              <a:avLst/>
            </a:prstGeom>
          </p:spPr>
        </p:pic>
      </p:grpSp>
      <p:pic>
        <p:nvPicPr>
          <p:cNvPr id="5" name="图片 4">
            <a:extLst>
              <a:ext uri="{FF2B5EF4-FFF2-40B4-BE49-F238E27FC236}">
                <a16:creationId xmlns:a16="http://schemas.microsoft.com/office/drawing/2014/main" id="{4136DF87-3B0B-91DA-34E2-8392ECC64566}"/>
              </a:ext>
            </a:extLst>
          </p:cNvPr>
          <p:cNvPicPr>
            <a:picLocks noChangeAspect="1"/>
          </p:cNvPicPr>
          <p:nvPr/>
        </p:nvPicPr>
        <p:blipFill>
          <a:blip r:embed="rId2"/>
          <a:stretch>
            <a:fillRect/>
          </a:stretch>
        </p:blipFill>
        <p:spPr>
          <a:xfrm>
            <a:off x="809236" y="2638533"/>
            <a:ext cx="178409" cy="234962"/>
          </a:xfrm>
          <a:prstGeom prst="rect">
            <a:avLst/>
          </a:prstGeom>
        </p:spPr>
      </p:pic>
      <p:pic>
        <p:nvPicPr>
          <p:cNvPr id="9" name="图片 8">
            <a:extLst>
              <a:ext uri="{FF2B5EF4-FFF2-40B4-BE49-F238E27FC236}">
                <a16:creationId xmlns:a16="http://schemas.microsoft.com/office/drawing/2014/main" id="{5AAE7545-79BA-E845-30E5-BFF26A0303E4}"/>
              </a:ext>
            </a:extLst>
          </p:cNvPr>
          <p:cNvPicPr>
            <a:picLocks noChangeAspect="1"/>
          </p:cNvPicPr>
          <p:nvPr/>
        </p:nvPicPr>
        <p:blipFill>
          <a:blip r:embed="rId2"/>
          <a:stretch>
            <a:fillRect/>
          </a:stretch>
        </p:blipFill>
        <p:spPr>
          <a:xfrm>
            <a:off x="809236" y="4829138"/>
            <a:ext cx="178409" cy="234962"/>
          </a:xfrm>
          <a:prstGeom prst="rect">
            <a:avLst/>
          </a:prstGeom>
        </p:spPr>
      </p:pic>
    </p:spTree>
    <p:extLst>
      <p:ext uri="{BB962C8B-B14F-4D97-AF65-F5344CB8AC3E}">
        <p14:creationId xmlns:p14="http://schemas.microsoft.com/office/powerpoint/2010/main" val="7772502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D1587-BEBD-E716-45C8-01F1D289045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7A92283-CFB7-9819-493D-3EC73E35F70C}"/>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C74448C3-1387-9E59-4E96-2BB94BB9DEC4}"/>
              </a:ext>
            </a:extLst>
          </p:cNvPr>
          <p:cNvSpPr>
            <a:spLocks noGrp="1"/>
          </p:cNvSpPr>
          <p:nvPr>
            <p:ph type="sldNum" sz="quarter" idx="12"/>
          </p:nvPr>
        </p:nvSpPr>
        <p:spPr/>
        <p:txBody>
          <a:bodyPr/>
          <a:lstStyle/>
          <a:p>
            <a:fld id="{BEF7031F-3985-8841-9F96-93325AFB8D2A}" type="slidenum">
              <a:rPr lang="en-US" smtClean="0"/>
              <a:t>109</a:t>
            </a:fld>
            <a:endParaRPr lang="en-US"/>
          </a:p>
        </p:txBody>
      </p:sp>
      <p:grpSp>
        <p:nvGrpSpPr>
          <p:cNvPr id="3" name="组合 2">
            <a:extLst>
              <a:ext uri="{FF2B5EF4-FFF2-40B4-BE49-F238E27FC236}">
                <a16:creationId xmlns:a16="http://schemas.microsoft.com/office/drawing/2014/main" id="{EF48CFAF-5414-6948-E57E-AC5DFE5C2311}"/>
              </a:ext>
            </a:extLst>
          </p:cNvPr>
          <p:cNvGrpSpPr/>
          <p:nvPr/>
        </p:nvGrpSpPr>
        <p:grpSpPr>
          <a:xfrm>
            <a:off x="663374" y="1211102"/>
            <a:ext cx="8096692" cy="4801314"/>
            <a:chOff x="694810" y="3170664"/>
            <a:chExt cx="8096692" cy="4801314"/>
          </a:xfrm>
        </p:grpSpPr>
        <p:sp>
          <p:nvSpPr>
            <p:cNvPr id="6" name="文本框 5">
              <a:extLst>
                <a:ext uri="{FF2B5EF4-FFF2-40B4-BE49-F238E27FC236}">
                  <a16:creationId xmlns:a16="http://schemas.microsoft.com/office/drawing/2014/main" id="{EE19C044-69FC-96B1-D63F-7E9941632ED9}"/>
                </a:ext>
              </a:extLst>
            </p:cNvPr>
            <p:cNvSpPr txBox="1"/>
            <p:nvPr/>
          </p:nvSpPr>
          <p:spPr>
            <a:xfrm>
              <a:off x="694810" y="3170664"/>
              <a:ext cx="8096692" cy="4801314"/>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众所周知，我们习惯上把“通过规范对称性自发破缺而使规范粒子获得质量的机制”称之为“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机制”一直到欧洲核子研究中心在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2012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9</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月把该机制正式命名为“布劳特</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恩格勒</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希格斯机制”</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(BEH Mechanism)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1967</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10</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月，温伯格在他的那篇著名论文“</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 model of leptons”[105]</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中，借助“希格斯”机制成功地建立了与实验事实相符的电弱统一理论。温伯格在这篇论文的引文</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中引用了</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Higgs(3</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篇论文</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Englert- Brout[101]</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还有</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Guralnik-Hagen-Kibble[103 ]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三组共</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5</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篇文章，但他却不经意地把希格斯的</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篇论文排在了其他人的前面。</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由于参考文献一般只能显示每篇引文的期刊名称、年份、卷号和页码，因此读者如果不去查原文的话，根本无法判断希格斯的第一篇论文</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[102]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实际上比</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Englert-Brout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的论文</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[101]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要晚</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个月。</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最喜剧性的“错误”发生在</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1971</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年，温伯格在另一篇相关论文</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[116]</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中把</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P. Higgs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的第一篇论文“</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Phys.Lett.12 (1964) 132”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的论文误引为“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Phys. Rev. Lett.12 (1964) 132”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。在这之后的绝大多数研究人员就把希格斯的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物理快报</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论文当作“希格斯”机制的开山之作。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温伯格本人直到</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2012</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5</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月才意识到这个错误，并就此在</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纽约书评</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杂志上做了公开纠正。</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BF4BFD7D-A335-6981-7C85-497A98642184}"/>
                </a:ext>
              </a:extLst>
            </p:cNvPr>
            <p:cNvPicPr>
              <a:picLocks noChangeAspect="1"/>
            </p:cNvPicPr>
            <p:nvPr/>
          </p:nvPicPr>
          <p:blipFill>
            <a:blip r:embed="rId2"/>
            <a:stretch>
              <a:fillRect/>
            </a:stretch>
          </p:blipFill>
          <p:spPr>
            <a:xfrm>
              <a:off x="840672" y="3234626"/>
              <a:ext cx="178409" cy="234962"/>
            </a:xfrm>
            <a:prstGeom prst="rect">
              <a:avLst/>
            </a:prstGeom>
          </p:spPr>
        </p:pic>
      </p:grpSp>
      <p:pic>
        <p:nvPicPr>
          <p:cNvPr id="8" name="图片 7">
            <a:extLst>
              <a:ext uri="{FF2B5EF4-FFF2-40B4-BE49-F238E27FC236}">
                <a16:creationId xmlns:a16="http://schemas.microsoft.com/office/drawing/2014/main" id="{E41CCB35-CF2C-3EC9-C290-3224B9B13D5A}"/>
              </a:ext>
            </a:extLst>
          </p:cNvPr>
          <p:cNvPicPr>
            <a:picLocks noChangeAspect="1"/>
          </p:cNvPicPr>
          <p:nvPr/>
        </p:nvPicPr>
        <p:blipFill>
          <a:blip r:embed="rId2"/>
          <a:stretch>
            <a:fillRect/>
          </a:stretch>
        </p:blipFill>
        <p:spPr>
          <a:xfrm>
            <a:off x="809235" y="2376765"/>
            <a:ext cx="178409" cy="234962"/>
          </a:xfrm>
          <a:prstGeom prst="rect">
            <a:avLst/>
          </a:prstGeom>
        </p:spPr>
      </p:pic>
      <p:pic>
        <p:nvPicPr>
          <p:cNvPr id="10" name="图片 9">
            <a:extLst>
              <a:ext uri="{FF2B5EF4-FFF2-40B4-BE49-F238E27FC236}">
                <a16:creationId xmlns:a16="http://schemas.microsoft.com/office/drawing/2014/main" id="{5D4C9247-04A8-7069-0FA4-B1C8C8A8AA4D}"/>
              </a:ext>
            </a:extLst>
          </p:cNvPr>
          <p:cNvPicPr>
            <a:picLocks noChangeAspect="1"/>
          </p:cNvPicPr>
          <p:nvPr/>
        </p:nvPicPr>
        <p:blipFill>
          <a:blip r:embed="rId2"/>
          <a:stretch>
            <a:fillRect/>
          </a:stretch>
        </p:blipFill>
        <p:spPr>
          <a:xfrm>
            <a:off x="809236" y="4567370"/>
            <a:ext cx="178409" cy="234962"/>
          </a:xfrm>
          <a:prstGeom prst="rect">
            <a:avLst/>
          </a:prstGeom>
        </p:spPr>
      </p:pic>
    </p:spTree>
    <p:extLst>
      <p:ext uri="{BB962C8B-B14F-4D97-AF65-F5344CB8AC3E}">
        <p14:creationId xmlns:p14="http://schemas.microsoft.com/office/powerpoint/2010/main" val="2247954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E8ADC-DA74-BCD9-55B2-691CADBA28F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2EF751A-42F1-EBE6-F047-9E883C4B34AE}"/>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dirty="0"/>
          </a:p>
        </p:txBody>
      </p:sp>
      <p:sp>
        <p:nvSpPr>
          <p:cNvPr id="4" name="灯片编号占位符 3">
            <a:extLst>
              <a:ext uri="{FF2B5EF4-FFF2-40B4-BE49-F238E27FC236}">
                <a16:creationId xmlns:a16="http://schemas.microsoft.com/office/drawing/2014/main" id="{B6211B0B-F078-C937-8857-54CC012D4C59}"/>
              </a:ext>
            </a:extLst>
          </p:cNvPr>
          <p:cNvSpPr>
            <a:spLocks noGrp="1"/>
          </p:cNvSpPr>
          <p:nvPr>
            <p:ph type="sldNum" sz="quarter" idx="12"/>
          </p:nvPr>
        </p:nvSpPr>
        <p:spPr/>
        <p:txBody>
          <a:bodyPr/>
          <a:lstStyle/>
          <a:p>
            <a:fld id="{BEF7031F-3985-8841-9F96-93325AFB8D2A}" type="slidenum">
              <a:rPr lang="en-US" smtClean="0"/>
              <a:t>11</a:t>
            </a:fld>
            <a:endParaRPr lang="en-US"/>
          </a:p>
        </p:txBody>
      </p:sp>
      <p:sp>
        <p:nvSpPr>
          <p:cNvPr id="6" name="文本框 5">
            <a:extLst>
              <a:ext uri="{FF2B5EF4-FFF2-40B4-BE49-F238E27FC236}">
                <a16:creationId xmlns:a16="http://schemas.microsoft.com/office/drawing/2014/main" id="{82328555-4508-0A97-96E2-C0349E6D790F}"/>
              </a:ext>
            </a:extLst>
          </p:cNvPr>
          <p:cNvSpPr txBox="1"/>
          <p:nvPr/>
        </p:nvSpPr>
        <p:spPr>
          <a:xfrm>
            <a:off x="7890656" y="2066743"/>
            <a:ext cx="756457" cy="646331"/>
          </a:xfrm>
          <a:prstGeom prst="rect">
            <a:avLst/>
          </a:prstGeom>
          <a:solidFill>
            <a:schemeClr val="bg1"/>
          </a:solidFill>
        </p:spPr>
        <p:txBody>
          <a:bodyPr wrap="square" rtlCol="0">
            <a:spAutoFit/>
          </a:bodyPr>
          <a:lstStyle/>
          <a:p>
            <a:endParaRPr lang="zh-CN" altLang="en-US" dirty="0"/>
          </a:p>
        </p:txBody>
      </p:sp>
      <p:sp>
        <p:nvSpPr>
          <p:cNvPr id="7" name="文本框 6">
            <a:extLst>
              <a:ext uri="{FF2B5EF4-FFF2-40B4-BE49-F238E27FC236}">
                <a16:creationId xmlns:a16="http://schemas.microsoft.com/office/drawing/2014/main" id="{3CED171C-4593-E07C-3940-D0F449944ADB}"/>
              </a:ext>
            </a:extLst>
          </p:cNvPr>
          <p:cNvSpPr txBox="1"/>
          <p:nvPr/>
        </p:nvSpPr>
        <p:spPr>
          <a:xfrm>
            <a:off x="7890655" y="5028152"/>
            <a:ext cx="756457" cy="646331"/>
          </a:xfrm>
          <a:prstGeom prst="rect">
            <a:avLst/>
          </a:prstGeom>
          <a:solidFill>
            <a:schemeClr val="bg1"/>
          </a:solidFill>
        </p:spPr>
        <p:txBody>
          <a:bodyPr wrap="square" rtlCol="0">
            <a:spAutoFit/>
          </a:bodyPr>
          <a:lstStyle/>
          <a:p>
            <a:endParaRPr lang="zh-CN" altLang="en-US" dirty="0"/>
          </a:p>
        </p:txBody>
      </p:sp>
      <p:grpSp>
        <p:nvGrpSpPr>
          <p:cNvPr id="3" name="组合 2">
            <a:extLst>
              <a:ext uri="{FF2B5EF4-FFF2-40B4-BE49-F238E27FC236}">
                <a16:creationId xmlns:a16="http://schemas.microsoft.com/office/drawing/2014/main" id="{C63DDFBA-DA5E-42BB-173E-9EAC8414C061}"/>
              </a:ext>
            </a:extLst>
          </p:cNvPr>
          <p:cNvGrpSpPr/>
          <p:nvPr/>
        </p:nvGrpSpPr>
        <p:grpSpPr>
          <a:xfrm>
            <a:off x="697525" y="934471"/>
            <a:ext cx="7870613" cy="5669757"/>
            <a:chOff x="697525" y="934471"/>
            <a:chExt cx="7870613" cy="5669757"/>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346666C9-689F-49FE-65FC-CD9FF6C4C2BA}"/>
                    </a:ext>
                  </a:extLst>
                </p:cNvPr>
                <p:cNvSpPr txBox="1"/>
                <p:nvPr/>
              </p:nvSpPr>
              <p:spPr>
                <a:xfrm>
                  <a:off x="697525" y="934471"/>
                  <a:ext cx="7870613" cy="5669757"/>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3.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1949</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J.A.Wheeler</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J. </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Tiomno</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李政道，</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Rosenbluth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和杨振宁等人提出费米弱作用的普适性建议。即对不同的弱作用过程</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可用同一耦合常数</a:t>
                  </a:r>
                  <a:r>
                    <a:rPr lang="zh-CN" altLang="en-US" b="1" i="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G</a:t>
                  </a:r>
                  <a:r>
                    <a:rPr lang="en-US" altLang="zh-CN" b="1" i="1" baseline="-25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F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=1.03/</a:t>
                  </a:r>
                  <a14:m>
                    <m:oMath xmlns:m="http://schemas.openxmlformats.org/officeDocument/2006/math">
                      <m:sSubSup>
                        <m:sSubSupPr>
                          <m:ctrlPr>
                            <a:rPr lang="en-US" altLang="zh-CN" b="1" i="1" dirty="0">
                              <a:solidFill>
                                <a:srgbClr val="FF0000"/>
                              </a:solidFill>
                              <a:latin typeface="Cambria Math" panose="02040503050406030204" pitchFamily="18" charset="0"/>
                              <a:ea typeface="华文楷体" panose="02010600040101010101" pitchFamily="2" charset="-122"/>
                              <a:cs typeface="Times New Roman" panose="02020603050405020304" pitchFamily="18" charset="0"/>
                            </a:rPr>
                          </m:ctrlPr>
                        </m:sSubSupPr>
                        <m:e>
                          <m:r>
                            <a:rPr lang="en-US" altLang="zh-CN" b="1" i="1" dirty="0" err="1">
                              <a:solidFill>
                                <a:srgbClr val="FF0000"/>
                              </a:solidFill>
                              <a:latin typeface="Cambria Math" panose="02040503050406030204" pitchFamily="18" charset="0"/>
                              <a:ea typeface="华文楷体" panose="02010600040101010101" pitchFamily="2" charset="-122"/>
                              <a:cs typeface="Times New Roman" panose="02020603050405020304" pitchFamily="18" charset="0"/>
                            </a:rPr>
                            <m:t>𝒎</m:t>
                          </m:r>
                        </m:e>
                        <m:sub>
                          <m:r>
                            <a:rPr lang="en-US" altLang="zh-CN" b="1" i="1" dirty="0" err="1">
                              <a:solidFill>
                                <a:srgbClr val="FF0000"/>
                              </a:solidFill>
                              <a:latin typeface="Cambria Math" panose="02040503050406030204" pitchFamily="18" charset="0"/>
                              <a:ea typeface="华文楷体" panose="02010600040101010101" pitchFamily="2" charset="-122"/>
                              <a:cs typeface="Times New Roman" panose="02020603050405020304" pitchFamily="18" charset="0"/>
                            </a:rPr>
                            <m:t>𝒑</m:t>
                          </m:r>
                        </m:sub>
                        <m:sup>
                          <m:r>
                            <a:rPr lang="en-US" altLang="zh-CN" b="1" i="1" dirty="0" err="1">
                              <a:solidFill>
                                <a:srgbClr val="FF0000"/>
                              </a:solidFill>
                              <a:latin typeface="Cambria Math" panose="02040503050406030204" pitchFamily="18" charset="0"/>
                              <a:ea typeface="华文楷体" panose="02010600040101010101" pitchFamily="2" charset="-122"/>
                              <a:cs typeface="Times New Roman" panose="02020603050405020304" pitchFamily="18" charset="0"/>
                            </a:rPr>
                            <m:t>𝟐</m:t>
                          </m:r>
                        </m:sup>
                      </m:sSubSup>
                    </m:oMath>
                  </a14:m>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x 10</a:t>
                  </a:r>
                  <a:r>
                    <a:rPr lang="en-US" altLang="zh-CN" b="1" baseline="30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-5</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来描写，此即费米耦合常数。</a:t>
                  </a:r>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4.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1954</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杨振宁和米尔斯</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[94]</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在量子场论中首次引入定域</a:t>
                  </a:r>
                  <a:r>
                    <a:rPr lang="en-US"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SU</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(2)</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规范不变的概念，为电弱统一理论理论的建立提供了数学框架。</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5.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1955</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Alvarez</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等人发现</a:t>
                  </a:r>
                  <a:r>
                    <a:rPr lang="el-GR"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θ</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el-GR"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τ</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粒子有相同的衰变宽度</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el-GR" altLang="zh-CN" b="1" i="1" baseline="-25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θ</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el-GR" altLang="zh-CN" b="1" i="1" baseline="-25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τ</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和质量</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(m</a:t>
                  </a:r>
                  <a:r>
                    <a:rPr lang="el-GR" altLang="zh-CN" b="1" i="1" baseline="-25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θ</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m</a:t>
                  </a:r>
                  <a:r>
                    <a:rPr lang="el-GR" altLang="zh-CN" b="1" i="1" baseline="-25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τ</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，似乎应该是同一个态。但是通过对不同的衰变道的观测，发现其末态宇称相反</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这就是历史上俗称的</a:t>
                  </a:r>
                  <a:r>
                    <a:rPr lang="el-GR"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θ</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 </a:t>
                  </a:r>
                  <a:r>
                    <a:rPr lang="el-GR"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τ</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之迷。</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6.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1956</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李政道和杨振宁认为</a:t>
                  </a:r>
                  <a:r>
                    <a:rPr lang="el-GR"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θ</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和</a:t>
                  </a:r>
                  <a:r>
                    <a:rPr lang="el-GR"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τ</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是同一个粒子，但在弱相互作用过程宇称可以不守恒，并提出实验建议，以检验弱相互作用中的宇称不守恒</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[48]</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346666C9-689F-49FE-65FC-CD9FF6C4C2BA}"/>
                    </a:ext>
                  </a:extLst>
                </p:cNvPr>
                <p:cNvSpPr txBox="1">
                  <a:spLocks noRot="1" noChangeAspect="1" noMove="1" noResize="1" noEditPoints="1" noAdjustHandles="1" noChangeArrowheads="1" noChangeShapeType="1" noTextEdit="1"/>
                </p:cNvSpPr>
                <p:nvPr/>
              </p:nvSpPr>
              <p:spPr>
                <a:xfrm>
                  <a:off x="697525" y="934471"/>
                  <a:ext cx="7870613" cy="5669757"/>
                </a:xfrm>
                <a:prstGeom prst="rect">
                  <a:avLst/>
                </a:prstGeom>
                <a:blipFill>
                  <a:blip r:embed="rId2"/>
                  <a:stretch>
                    <a:fillRect l="-619" t="-645" r="-464" b="-860"/>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C67082FD-300F-540D-3C0D-BEB9FC988159}"/>
                </a:ext>
              </a:extLst>
            </p:cNvPr>
            <p:cNvPicPr>
              <a:picLocks noChangeAspect="1"/>
            </p:cNvPicPr>
            <p:nvPr/>
          </p:nvPicPr>
          <p:blipFill>
            <a:blip r:embed="rId3"/>
            <a:srcRect t="10719" b="7685"/>
            <a:stretch/>
          </p:blipFill>
          <p:spPr>
            <a:xfrm>
              <a:off x="2557135" y="1601766"/>
              <a:ext cx="3778444" cy="844598"/>
            </a:xfrm>
            <a:prstGeom prst="rect">
              <a:avLst/>
            </a:prstGeom>
          </p:spPr>
        </p:pic>
        <p:pic>
          <p:nvPicPr>
            <p:cNvPr id="13" name="图片 12">
              <a:extLst>
                <a:ext uri="{FF2B5EF4-FFF2-40B4-BE49-F238E27FC236}">
                  <a16:creationId xmlns:a16="http://schemas.microsoft.com/office/drawing/2014/main" id="{21A6BFF3-A261-926F-3866-6F5108894F1C}"/>
                </a:ext>
              </a:extLst>
            </p:cNvPr>
            <p:cNvPicPr>
              <a:picLocks noChangeAspect="1"/>
            </p:cNvPicPr>
            <p:nvPr/>
          </p:nvPicPr>
          <p:blipFill>
            <a:blip r:embed="rId4"/>
            <a:stretch>
              <a:fillRect/>
            </a:stretch>
          </p:blipFill>
          <p:spPr>
            <a:xfrm>
              <a:off x="2690633" y="4766759"/>
              <a:ext cx="3206915" cy="615982"/>
            </a:xfrm>
            <a:prstGeom prst="rect">
              <a:avLst/>
            </a:prstGeom>
          </p:spPr>
        </p:pic>
      </p:grpSp>
    </p:spTree>
    <p:extLst>
      <p:ext uri="{BB962C8B-B14F-4D97-AF65-F5344CB8AC3E}">
        <p14:creationId xmlns:p14="http://schemas.microsoft.com/office/powerpoint/2010/main" val="1346716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110</a:t>
            </a:fld>
            <a:endParaRPr lang="en-US"/>
          </a:p>
        </p:txBody>
      </p:sp>
      <p:sp>
        <p:nvSpPr>
          <p:cNvPr id="7" name="文本框 6">
            <a:extLst>
              <a:ext uri="{FF2B5EF4-FFF2-40B4-BE49-F238E27FC236}">
                <a16:creationId xmlns:a16="http://schemas.microsoft.com/office/drawing/2014/main" id="{B7B1791A-740B-4DBE-A27D-23FB3A9A23EA}"/>
              </a:ext>
            </a:extLst>
          </p:cNvPr>
          <p:cNvSpPr txBox="1"/>
          <p:nvPr/>
        </p:nvSpPr>
        <p:spPr>
          <a:xfrm>
            <a:off x="7307385" y="1899138"/>
            <a:ext cx="1086338" cy="398931"/>
          </a:xfrm>
          <a:prstGeom prst="rect">
            <a:avLst/>
          </a:prstGeom>
          <a:solidFill>
            <a:schemeClr val="bg1"/>
          </a:solidFill>
        </p:spPr>
        <p:txBody>
          <a:bodyPr wrap="square" rtlCol="0">
            <a:spAutoFit/>
          </a:bodyPr>
          <a:lstStyle/>
          <a:p>
            <a:endParaRPr lang="zh-CN" altLang="en-US" dirty="0"/>
          </a:p>
        </p:txBody>
      </p:sp>
      <p:sp>
        <p:nvSpPr>
          <p:cNvPr id="8" name="文本框 7">
            <a:extLst>
              <a:ext uri="{FF2B5EF4-FFF2-40B4-BE49-F238E27FC236}">
                <a16:creationId xmlns:a16="http://schemas.microsoft.com/office/drawing/2014/main" id="{3D8A741E-4F77-4782-AA7A-866FF65A6BF2}"/>
              </a:ext>
            </a:extLst>
          </p:cNvPr>
          <p:cNvSpPr txBox="1"/>
          <p:nvPr/>
        </p:nvSpPr>
        <p:spPr>
          <a:xfrm>
            <a:off x="7463692" y="3360615"/>
            <a:ext cx="930031" cy="398931"/>
          </a:xfrm>
          <a:prstGeom prst="rect">
            <a:avLst/>
          </a:prstGeom>
          <a:solidFill>
            <a:schemeClr val="bg1"/>
          </a:solidFill>
        </p:spPr>
        <p:txBody>
          <a:bodyPr wrap="square" rtlCol="0">
            <a:spAutoFit/>
          </a:bodyPr>
          <a:lstStyle/>
          <a:p>
            <a:endParaRPr lang="zh-CN" altLang="en-US" dirty="0"/>
          </a:p>
        </p:txBody>
      </p:sp>
      <p:sp>
        <p:nvSpPr>
          <p:cNvPr id="9" name="文本框 8">
            <a:extLst>
              <a:ext uri="{FF2B5EF4-FFF2-40B4-BE49-F238E27FC236}">
                <a16:creationId xmlns:a16="http://schemas.microsoft.com/office/drawing/2014/main" id="{3581D080-18C5-4348-B0B7-A65B782AFF5A}"/>
              </a:ext>
            </a:extLst>
          </p:cNvPr>
          <p:cNvSpPr txBox="1"/>
          <p:nvPr/>
        </p:nvSpPr>
        <p:spPr>
          <a:xfrm>
            <a:off x="1101969" y="3920018"/>
            <a:ext cx="3391877" cy="369332"/>
          </a:xfrm>
          <a:prstGeom prst="rect">
            <a:avLst/>
          </a:prstGeom>
          <a:solidFill>
            <a:schemeClr val="bg1"/>
          </a:solidFill>
        </p:spPr>
        <p:txBody>
          <a:bodyPr wrap="square" rtlCol="0">
            <a:spAutoFit/>
          </a:bodyPr>
          <a:lstStyle/>
          <a:p>
            <a:endParaRPr lang="zh-CN" altLang="en-US" dirty="0"/>
          </a:p>
        </p:txBody>
      </p:sp>
      <p:sp>
        <p:nvSpPr>
          <p:cNvPr id="10" name="文本框 9">
            <a:extLst>
              <a:ext uri="{FF2B5EF4-FFF2-40B4-BE49-F238E27FC236}">
                <a16:creationId xmlns:a16="http://schemas.microsoft.com/office/drawing/2014/main" id="{F7A47B1C-9678-402B-919D-DA232F960464}"/>
              </a:ext>
            </a:extLst>
          </p:cNvPr>
          <p:cNvSpPr txBox="1"/>
          <p:nvPr/>
        </p:nvSpPr>
        <p:spPr>
          <a:xfrm>
            <a:off x="984738" y="4289350"/>
            <a:ext cx="1047262" cy="369332"/>
          </a:xfrm>
          <a:prstGeom prst="rect">
            <a:avLst/>
          </a:prstGeom>
          <a:solidFill>
            <a:schemeClr val="bg1"/>
          </a:solidFill>
        </p:spPr>
        <p:txBody>
          <a:bodyPr wrap="square" rtlCol="0">
            <a:spAutoFit/>
          </a:bodyPr>
          <a:lstStyle/>
          <a:p>
            <a:endParaRPr lang="zh-CN" altLang="en-US" dirty="0"/>
          </a:p>
        </p:txBody>
      </p:sp>
      <p:sp>
        <p:nvSpPr>
          <p:cNvPr id="11" name="文本框 10">
            <a:extLst>
              <a:ext uri="{FF2B5EF4-FFF2-40B4-BE49-F238E27FC236}">
                <a16:creationId xmlns:a16="http://schemas.microsoft.com/office/drawing/2014/main" id="{F1BE4736-89D2-4EF8-89ED-9C399184386A}"/>
              </a:ext>
            </a:extLst>
          </p:cNvPr>
          <p:cNvSpPr txBox="1"/>
          <p:nvPr/>
        </p:nvSpPr>
        <p:spPr>
          <a:xfrm>
            <a:off x="7463692" y="4823670"/>
            <a:ext cx="836246" cy="369332"/>
          </a:xfrm>
          <a:prstGeom prst="rect">
            <a:avLst/>
          </a:prstGeom>
          <a:solidFill>
            <a:schemeClr val="bg1"/>
          </a:solidFill>
        </p:spPr>
        <p:txBody>
          <a:bodyPr wrap="square" rtlCol="0">
            <a:spAutoFit/>
          </a:bodyPr>
          <a:lstStyle/>
          <a:p>
            <a:endParaRPr lang="zh-CN" altLang="en-US" dirty="0"/>
          </a:p>
        </p:txBody>
      </p:sp>
      <p:sp>
        <p:nvSpPr>
          <p:cNvPr id="12" name="文本框 11">
            <a:extLst>
              <a:ext uri="{FF2B5EF4-FFF2-40B4-BE49-F238E27FC236}">
                <a16:creationId xmlns:a16="http://schemas.microsoft.com/office/drawing/2014/main" id="{6036FF82-B495-4BAD-AB3D-E3E4EF27C6C3}"/>
              </a:ext>
            </a:extLst>
          </p:cNvPr>
          <p:cNvSpPr txBox="1"/>
          <p:nvPr/>
        </p:nvSpPr>
        <p:spPr>
          <a:xfrm>
            <a:off x="7463692" y="5987018"/>
            <a:ext cx="836246" cy="369332"/>
          </a:xfrm>
          <a:prstGeom prst="rect">
            <a:avLst/>
          </a:prstGeom>
          <a:solidFill>
            <a:schemeClr val="bg1"/>
          </a:solidFill>
        </p:spPr>
        <p:txBody>
          <a:bodyPr wrap="square" rtlCol="0">
            <a:spAutoFit/>
          </a:bodyPr>
          <a:lstStyle/>
          <a:p>
            <a:endParaRPr lang="zh-CN" altLang="en-US" dirty="0"/>
          </a:p>
        </p:txBody>
      </p:sp>
      <p:grpSp>
        <p:nvGrpSpPr>
          <p:cNvPr id="13" name="组合 12">
            <a:extLst>
              <a:ext uri="{FF2B5EF4-FFF2-40B4-BE49-F238E27FC236}">
                <a16:creationId xmlns:a16="http://schemas.microsoft.com/office/drawing/2014/main" id="{04551956-D79B-484A-3AE0-CBE4AD99AFD6}"/>
              </a:ext>
            </a:extLst>
          </p:cNvPr>
          <p:cNvGrpSpPr/>
          <p:nvPr/>
        </p:nvGrpSpPr>
        <p:grpSpPr>
          <a:xfrm>
            <a:off x="663374" y="1211102"/>
            <a:ext cx="8096692" cy="5122941"/>
            <a:chOff x="694810" y="3170664"/>
            <a:chExt cx="8096692" cy="5122941"/>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3BE49C96-E794-6135-7998-5BCBD76DDE57}"/>
                    </a:ext>
                  </a:extLst>
                </p:cNvPr>
                <p:cNvSpPr txBox="1"/>
                <p:nvPr/>
              </p:nvSpPr>
              <p:spPr>
                <a:xfrm>
                  <a:off x="694810" y="3170664"/>
                  <a:ext cx="8096692" cy="5122941"/>
                </a:xfrm>
                <a:prstGeom prst="rect">
                  <a:avLst/>
                </a:prstGeom>
                <a:noFill/>
              </p:spPr>
              <p:txBody>
                <a:bodyPr wrap="square">
                  <a:spAutoFit/>
                </a:bodyPr>
                <a:lstStyle/>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作为一个简单示范，我们利用比较简单的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规范场来演示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BEH</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机制包含了标量场的规范相互作用拉氏量为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其中协变导数</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n-US" altLang="zh-CN" b="0" i="1" dirty="0" smtClean="0">
                              <a:solidFill>
                                <a:srgbClr val="0000CC"/>
                              </a:solidFill>
                              <a:latin typeface="Cambria Math" panose="02040503050406030204" pitchFamily="18" charset="0"/>
                            </a:rPr>
                            <m:t>𝐷</m:t>
                          </m:r>
                        </m:e>
                        <m:sub>
                          <m:r>
                            <a:rPr lang="el-GR" altLang="zh-CN" b="0" i="1" dirty="0" smtClean="0">
                              <a:solidFill>
                                <a:srgbClr val="0000CC"/>
                              </a:solidFill>
                              <a:latin typeface="Cambria Math" panose="02040503050406030204" pitchFamily="18" charset="0"/>
                            </a:rPr>
                            <m:t>𝜇</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，规范场的场强张量</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n-US" altLang="zh-CN" b="0" i="1" dirty="0" err="1" smtClean="0">
                              <a:solidFill>
                                <a:srgbClr val="0000CC"/>
                              </a:solidFill>
                              <a:latin typeface="Cambria Math" panose="02040503050406030204" pitchFamily="18" charset="0"/>
                            </a:rPr>
                            <m:t>𝐹</m:t>
                          </m:r>
                        </m:e>
                        <m:sub>
                          <m:r>
                            <a:rPr lang="el-GR" altLang="zh-CN" b="0" i="1" dirty="0" smtClean="0">
                              <a:solidFill>
                                <a:srgbClr val="0000CC"/>
                              </a:solidFill>
                              <a:latin typeface="Cambria Math" panose="02040503050406030204" pitchFamily="18" charset="0"/>
                            </a:rPr>
                            <m:t>𝜇</m:t>
                          </m:r>
                          <m:r>
                            <a:rPr lang="en-US" altLang="zh-CN" b="0" i="1" dirty="0" err="1" smtClean="0">
                              <a:solidFill>
                                <a:srgbClr val="0000CC"/>
                              </a:solidFill>
                              <a:latin typeface="Cambria Math" panose="02040503050406030204" pitchFamily="18" charset="0"/>
                            </a:rPr>
                            <m:t>𝜈</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定义为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取合适的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标量场</a:t>
                  </a:r>
                  <a14:m>
                    <m:oMath xmlns:m="http://schemas.openxmlformats.org/officeDocument/2006/math">
                      <m:r>
                        <a:rPr lang="en-US" altLang="zh-CN" b="1" i="1" dirty="0" smtClean="0">
                          <a:solidFill>
                            <a:srgbClr val="C00000"/>
                          </a:solidFill>
                          <a:latin typeface="Cambria Math" panose="02040503050406030204" pitchFamily="18" charset="0"/>
                        </a:rPr>
                        <m:t>𝜙</m:t>
                      </m:r>
                      <m:d>
                        <m:dPr>
                          <m:ctrlPr>
                            <a:rPr lang="zh-CN" altLang="en-US" i="1" dirty="0">
                              <a:solidFill>
                                <a:srgbClr val="C00000"/>
                              </a:solidFill>
                              <a:latin typeface="Cambria Math" panose="02040503050406030204" pitchFamily="18" charset="0"/>
                            </a:rPr>
                          </m:ctrlPr>
                        </m:dPr>
                        <m:e>
                          <m:r>
                            <a:rPr lang="zh-CN" altLang="en-US" i="1" dirty="0">
                              <a:solidFill>
                                <a:srgbClr val="C00000"/>
                              </a:solidFill>
                              <a:latin typeface="Cambria Math" panose="02040503050406030204" pitchFamily="18" charset="0"/>
                            </a:rPr>
                            <m:t>𝑥</m:t>
                          </m:r>
                        </m:e>
                      </m:d>
                      <m:r>
                        <a:rPr lang="zh-CN" altLang="en-US" i="1" dirty="0">
                          <a:solidFill>
                            <a:srgbClr val="C00000"/>
                          </a:solidFill>
                          <a:latin typeface="Cambria Math" panose="02040503050406030204" pitchFamily="18" charset="0"/>
                        </a:rPr>
                        <m:t> </m:t>
                      </m:r>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，并做参数化，对标量场</a:t>
                  </a:r>
                  <a14:m>
                    <m:oMath xmlns:m="http://schemas.openxmlformats.org/officeDocument/2006/math">
                      <m:r>
                        <a:rPr lang="en-US" altLang="zh-CN" b="1" i="1" dirty="0">
                          <a:solidFill>
                            <a:srgbClr val="C00000"/>
                          </a:solidFill>
                          <a:latin typeface="Cambria Math" panose="02040503050406030204" pitchFamily="18" charset="0"/>
                        </a:rPr>
                        <m:t>𝜙</m:t>
                      </m:r>
                      <m:d>
                        <m:dPr>
                          <m:ctrlPr>
                            <a:rPr lang="zh-CN" altLang="en-US" i="1" dirty="0">
                              <a:solidFill>
                                <a:srgbClr val="C00000"/>
                              </a:solidFill>
                              <a:latin typeface="Cambria Math" panose="02040503050406030204" pitchFamily="18" charset="0"/>
                            </a:rPr>
                          </m:ctrlPr>
                        </m:dPr>
                        <m:e>
                          <m:r>
                            <a:rPr lang="zh-CN" altLang="en-US" i="1" dirty="0">
                              <a:solidFill>
                                <a:srgbClr val="C00000"/>
                              </a:solidFill>
                              <a:latin typeface="Cambria Math" panose="02040503050406030204" pitchFamily="18" charset="0"/>
                            </a:rPr>
                            <m:t>𝑥</m:t>
                          </m:r>
                        </m:e>
                      </m:d>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做定域规范变换，</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同时为了保持拉氏量</a:t>
                  </a:r>
                  <a14:m>
                    <m:oMath xmlns:m="http://schemas.openxmlformats.org/officeDocument/2006/math">
                      <m:r>
                        <a:rPr lang="zh-CN" altLang="en-US" dirty="0" smtClean="0">
                          <a:solidFill>
                            <a:schemeClr val="tx1"/>
                          </a:solidFill>
                          <a:latin typeface="Cambria Math" panose="02040503050406030204" pitchFamily="18" charset="0"/>
                        </a:rPr>
                        <m:t>ℒ</m:t>
                      </m:r>
                    </m:oMath>
                  </a14:m>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的规范不变性而对规范场</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b="0" i="1" dirty="0" smtClean="0">
                              <a:solidFill>
                                <a:schemeClr val="tx1"/>
                              </a:solidFill>
                              <a:latin typeface="Cambria Math" panose="02040503050406030204" pitchFamily="18" charset="0"/>
                            </a:rPr>
                            <m:t>𝐴</m:t>
                          </m:r>
                        </m:e>
                        <m:sub>
                          <m:r>
                            <a:rPr lang="el-GR" altLang="zh-CN" b="0" i="1" dirty="0" smtClean="0">
                              <a:solidFill>
                                <a:schemeClr val="tx1"/>
                              </a:solidFill>
                              <a:latin typeface="Cambria Math" panose="02040503050406030204" pitchFamily="18" charset="0"/>
                            </a:rPr>
                            <m:t>𝜇</m:t>
                          </m:r>
                        </m:sub>
                      </m:sSub>
                      <m:d>
                        <m:dPr>
                          <m:ctrlPr>
                            <a:rPr lang="en-US" altLang="zh-CN"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𝑥</m:t>
                          </m:r>
                        </m:e>
                      </m:d>
                    </m:oMath>
                  </a14:m>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做相应的规范变换</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3BE49C96-E794-6135-7998-5BCBD76DDE57}"/>
                    </a:ext>
                  </a:extLst>
                </p:cNvPr>
                <p:cNvSpPr txBox="1">
                  <a:spLocks noRot="1" noChangeAspect="1" noMove="1" noResize="1" noEditPoints="1" noAdjustHandles="1" noChangeArrowheads="1" noChangeShapeType="1" noTextEdit="1"/>
                </p:cNvSpPr>
                <p:nvPr/>
              </p:nvSpPr>
              <p:spPr>
                <a:xfrm>
                  <a:off x="694810" y="3170664"/>
                  <a:ext cx="8096692" cy="5122941"/>
                </a:xfrm>
                <a:prstGeom prst="rect">
                  <a:avLst/>
                </a:prstGeom>
                <a:blipFill>
                  <a:blip r:embed="rId2"/>
                  <a:stretch>
                    <a:fillRect l="-678" t="-595"/>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724ECE1C-F61F-CF51-7008-F02463DBCF8C}"/>
                </a:ext>
              </a:extLst>
            </p:cNvPr>
            <p:cNvPicPr>
              <a:picLocks noChangeAspect="1"/>
            </p:cNvPicPr>
            <p:nvPr/>
          </p:nvPicPr>
          <p:blipFill>
            <a:blip r:embed="rId3"/>
            <a:stretch>
              <a:fillRect/>
            </a:stretch>
          </p:blipFill>
          <p:spPr>
            <a:xfrm>
              <a:off x="840672" y="3234626"/>
              <a:ext cx="178409" cy="234962"/>
            </a:xfrm>
            <a:prstGeom prst="rect">
              <a:avLst/>
            </a:prstGeom>
          </p:spPr>
        </p:pic>
      </p:grpSp>
      <p:pic>
        <p:nvPicPr>
          <p:cNvPr id="17" name="图片 16">
            <a:extLst>
              <a:ext uri="{FF2B5EF4-FFF2-40B4-BE49-F238E27FC236}">
                <a16:creationId xmlns:a16="http://schemas.microsoft.com/office/drawing/2014/main" id="{291BAEE4-3CF6-0392-1413-23A4ED2D8C62}"/>
              </a:ext>
            </a:extLst>
          </p:cNvPr>
          <p:cNvPicPr>
            <a:picLocks noChangeAspect="1"/>
          </p:cNvPicPr>
          <p:nvPr/>
        </p:nvPicPr>
        <p:blipFill>
          <a:blip r:embed="rId4"/>
          <a:stretch>
            <a:fillRect/>
          </a:stretch>
        </p:blipFill>
        <p:spPr>
          <a:xfrm>
            <a:off x="2652251" y="1812838"/>
            <a:ext cx="3683189" cy="571529"/>
          </a:xfrm>
          <a:prstGeom prst="rect">
            <a:avLst/>
          </a:prstGeom>
        </p:spPr>
      </p:pic>
      <p:pic>
        <p:nvPicPr>
          <p:cNvPr id="19" name="图片 18">
            <a:extLst>
              <a:ext uri="{FF2B5EF4-FFF2-40B4-BE49-F238E27FC236}">
                <a16:creationId xmlns:a16="http://schemas.microsoft.com/office/drawing/2014/main" id="{2E421669-B504-F289-1171-9B214439EFDC}"/>
              </a:ext>
            </a:extLst>
          </p:cNvPr>
          <p:cNvPicPr>
            <a:picLocks noChangeAspect="1"/>
          </p:cNvPicPr>
          <p:nvPr/>
        </p:nvPicPr>
        <p:blipFill>
          <a:blip r:embed="rId5"/>
          <a:stretch>
            <a:fillRect/>
          </a:stretch>
        </p:blipFill>
        <p:spPr>
          <a:xfrm>
            <a:off x="3341262" y="2953833"/>
            <a:ext cx="2444876" cy="704886"/>
          </a:xfrm>
          <a:prstGeom prst="rect">
            <a:avLst/>
          </a:prstGeom>
        </p:spPr>
      </p:pic>
      <p:pic>
        <p:nvPicPr>
          <p:cNvPr id="20" name="图片 19">
            <a:extLst>
              <a:ext uri="{FF2B5EF4-FFF2-40B4-BE49-F238E27FC236}">
                <a16:creationId xmlns:a16="http://schemas.microsoft.com/office/drawing/2014/main" id="{97D2385E-5082-473D-7F4C-3CA8CB609766}"/>
              </a:ext>
            </a:extLst>
          </p:cNvPr>
          <p:cNvPicPr>
            <a:picLocks noChangeAspect="1"/>
          </p:cNvPicPr>
          <p:nvPr/>
        </p:nvPicPr>
        <p:blipFill>
          <a:blip r:embed="rId6"/>
          <a:stretch>
            <a:fillRect/>
          </a:stretch>
        </p:blipFill>
        <p:spPr>
          <a:xfrm>
            <a:off x="3353153" y="4066111"/>
            <a:ext cx="2281383" cy="505039"/>
          </a:xfrm>
          <a:prstGeom prst="rect">
            <a:avLst/>
          </a:prstGeom>
        </p:spPr>
      </p:pic>
      <p:pic>
        <p:nvPicPr>
          <p:cNvPr id="21" name="图片 20">
            <a:extLst>
              <a:ext uri="{FF2B5EF4-FFF2-40B4-BE49-F238E27FC236}">
                <a16:creationId xmlns:a16="http://schemas.microsoft.com/office/drawing/2014/main" id="{F03C0749-5D22-E88D-1EC0-09AE6251AD42}"/>
              </a:ext>
            </a:extLst>
          </p:cNvPr>
          <p:cNvPicPr>
            <a:picLocks noChangeAspect="1"/>
          </p:cNvPicPr>
          <p:nvPr/>
        </p:nvPicPr>
        <p:blipFill>
          <a:blip r:embed="rId7"/>
          <a:stretch>
            <a:fillRect/>
          </a:stretch>
        </p:blipFill>
        <p:spPr>
          <a:xfrm>
            <a:off x="3353153" y="4550649"/>
            <a:ext cx="2114659" cy="463574"/>
          </a:xfrm>
          <a:prstGeom prst="rect">
            <a:avLst/>
          </a:prstGeom>
        </p:spPr>
      </p:pic>
      <p:pic>
        <p:nvPicPr>
          <p:cNvPr id="23" name="图片 22">
            <a:extLst>
              <a:ext uri="{FF2B5EF4-FFF2-40B4-BE49-F238E27FC236}">
                <a16:creationId xmlns:a16="http://schemas.microsoft.com/office/drawing/2014/main" id="{4747A794-0979-781E-712B-769BAA84B4B4}"/>
              </a:ext>
            </a:extLst>
          </p:cNvPr>
          <p:cNvPicPr>
            <a:picLocks noChangeAspect="1"/>
          </p:cNvPicPr>
          <p:nvPr/>
        </p:nvPicPr>
        <p:blipFill>
          <a:blip r:embed="rId8"/>
          <a:srcRect t="20089"/>
          <a:stretch/>
        </p:blipFill>
        <p:spPr>
          <a:xfrm>
            <a:off x="3089211" y="5000166"/>
            <a:ext cx="3245017" cy="385671"/>
          </a:xfrm>
          <a:prstGeom prst="rect">
            <a:avLst/>
          </a:prstGeom>
        </p:spPr>
      </p:pic>
      <p:pic>
        <p:nvPicPr>
          <p:cNvPr id="25" name="图片 24">
            <a:extLst>
              <a:ext uri="{FF2B5EF4-FFF2-40B4-BE49-F238E27FC236}">
                <a16:creationId xmlns:a16="http://schemas.microsoft.com/office/drawing/2014/main" id="{B8F094B1-8064-C230-B8F0-4F8CE967461B}"/>
              </a:ext>
            </a:extLst>
          </p:cNvPr>
          <p:cNvPicPr>
            <a:picLocks noChangeAspect="1"/>
          </p:cNvPicPr>
          <p:nvPr/>
        </p:nvPicPr>
        <p:blipFill>
          <a:blip r:embed="rId9"/>
          <a:stretch>
            <a:fillRect/>
          </a:stretch>
        </p:blipFill>
        <p:spPr>
          <a:xfrm>
            <a:off x="2206515" y="5773971"/>
            <a:ext cx="5010407" cy="577880"/>
          </a:xfrm>
          <a:prstGeom prst="rect">
            <a:avLst/>
          </a:prstGeom>
        </p:spPr>
      </p:pic>
      <p:pic>
        <p:nvPicPr>
          <p:cNvPr id="26" name="图片 25">
            <a:extLst>
              <a:ext uri="{FF2B5EF4-FFF2-40B4-BE49-F238E27FC236}">
                <a16:creationId xmlns:a16="http://schemas.microsoft.com/office/drawing/2014/main" id="{5ADB7BB4-55CA-8E11-BD78-883E6FA6CEB0}"/>
              </a:ext>
            </a:extLst>
          </p:cNvPr>
          <p:cNvPicPr>
            <a:picLocks noChangeAspect="1"/>
          </p:cNvPicPr>
          <p:nvPr/>
        </p:nvPicPr>
        <p:blipFill>
          <a:blip r:embed="rId3"/>
          <a:stretch>
            <a:fillRect/>
          </a:stretch>
        </p:blipFill>
        <p:spPr>
          <a:xfrm>
            <a:off x="809235" y="3752566"/>
            <a:ext cx="178409" cy="234962"/>
          </a:xfrm>
          <a:prstGeom prst="rect">
            <a:avLst/>
          </a:prstGeom>
        </p:spPr>
      </p:pic>
    </p:spTree>
    <p:extLst>
      <p:ext uri="{BB962C8B-B14F-4D97-AF65-F5344CB8AC3E}">
        <p14:creationId xmlns:p14="http://schemas.microsoft.com/office/powerpoint/2010/main" val="39064516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9E30-7ECF-7361-2401-433BBA1BEB0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ADE7DD1-0BEA-DA80-E982-9C9ACE56D284}"/>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4C5DC554-6953-628E-6BEF-4341A602A491}"/>
              </a:ext>
            </a:extLst>
          </p:cNvPr>
          <p:cNvSpPr>
            <a:spLocks noGrp="1"/>
          </p:cNvSpPr>
          <p:nvPr>
            <p:ph type="sldNum" sz="quarter" idx="12"/>
          </p:nvPr>
        </p:nvSpPr>
        <p:spPr/>
        <p:txBody>
          <a:bodyPr/>
          <a:lstStyle/>
          <a:p>
            <a:fld id="{BEF7031F-3985-8841-9F96-93325AFB8D2A}" type="slidenum">
              <a:rPr lang="en-US" smtClean="0"/>
              <a:t>111</a:t>
            </a:fld>
            <a:endParaRPr lang="en-US"/>
          </a:p>
        </p:txBody>
      </p:sp>
      <p:grpSp>
        <p:nvGrpSpPr>
          <p:cNvPr id="16" name="组合 15">
            <a:extLst>
              <a:ext uri="{FF2B5EF4-FFF2-40B4-BE49-F238E27FC236}">
                <a16:creationId xmlns:a16="http://schemas.microsoft.com/office/drawing/2014/main" id="{A9D3422B-CD92-6D88-D8FE-9CA20361E9AA}"/>
              </a:ext>
            </a:extLst>
          </p:cNvPr>
          <p:cNvGrpSpPr/>
          <p:nvPr/>
        </p:nvGrpSpPr>
        <p:grpSpPr>
          <a:xfrm>
            <a:off x="663374" y="1211102"/>
            <a:ext cx="8096692" cy="4834593"/>
            <a:chOff x="663374" y="1211102"/>
            <a:chExt cx="8096692" cy="4834593"/>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CEE560E9-8B5B-AB44-69BB-FC5FEF1E5E75}"/>
                    </a:ext>
                  </a:extLst>
                </p:cNvPr>
                <p:cNvSpPr txBox="1"/>
                <p:nvPr/>
              </p:nvSpPr>
              <p:spPr>
                <a:xfrm>
                  <a:off x="663374" y="1211102"/>
                  <a:ext cx="8096692" cy="4834593"/>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把以上各个定义式带入拉氏量，可得</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从上式可以读出：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上式中第一行的第</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项给出标量场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x</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的质量项</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bSup>
                        <m:sSubSupPr>
                          <m:ctrlPr>
                            <a:rPr lang="en-US" altLang="zh-CN" b="1" i="1" dirty="0" smtClean="0">
                              <a:solidFill>
                                <a:srgbClr val="0000CC"/>
                              </a:solidFill>
                              <a:latin typeface="Cambria Math" panose="02040503050406030204" pitchFamily="18" charset="0"/>
                            </a:rPr>
                          </m:ctrlPr>
                        </m:sSubSupPr>
                        <m:e>
                          <m:r>
                            <m:rPr>
                              <m:sty m:val="p"/>
                            </m:rPr>
                            <a:rPr lang="en-US" altLang="zh-CN" b="1" i="1" dirty="0">
                              <a:solidFill>
                                <a:srgbClr val="0000CC"/>
                              </a:solidFill>
                              <a:latin typeface="Cambria Math" panose="02040503050406030204" pitchFamily="18" charset="0"/>
                            </a:rPr>
                            <m:t>m</m:t>
                          </m:r>
                        </m:e>
                        <m:sub>
                          <m:r>
                            <a:rPr lang="en-US" altLang="zh-CN" b="1" i="1" dirty="0" smtClean="0">
                              <a:solidFill>
                                <a:srgbClr val="0000CC"/>
                              </a:solidFill>
                              <a:latin typeface="Cambria Math" panose="02040503050406030204" pitchFamily="18" charset="0"/>
                            </a:rPr>
                            <m:t>𝑘</m:t>
                          </m:r>
                        </m:sub>
                        <m:sup>
                          <m:r>
                            <a:rPr lang="en-US" altLang="zh-CN" b="1" i="0" dirty="0" smtClean="0">
                              <a:solidFill>
                                <a:srgbClr val="0000CC"/>
                              </a:solidFill>
                              <a:latin typeface="Cambria Math" panose="02040503050406030204" pitchFamily="18" charset="0"/>
                            </a:rPr>
                            <m:t>2</m:t>
                          </m:r>
                        </m:sup>
                      </m:sSubSup>
                      <m:r>
                        <a:rPr lang="en-US" altLang="zh-CN" b="1" i="0" dirty="0" smtClean="0">
                          <a:solidFill>
                            <a:srgbClr val="0000CC"/>
                          </a:solidFill>
                          <a:latin typeface="Cambria Math" panose="02040503050406030204" pitchFamily="18" charset="0"/>
                        </a:rPr>
                        <m:t>=</m:t>
                      </m:r>
                      <m:sSup>
                        <m:sSupPr>
                          <m:ctrlPr>
                            <a:rPr lang="en-US" altLang="zh-CN" b="1" i="1" dirty="0" smtClean="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𝜆</m:t>
                          </m:r>
                        </m:e>
                        <m:sup>
                          <m:r>
                            <a:rPr lang="en-US" altLang="zh-CN" b="1" i="0" dirty="0" smtClean="0">
                              <a:solidFill>
                                <a:srgbClr val="0000CC"/>
                              </a:solidFill>
                              <a:latin typeface="Cambria Math" panose="02040503050406030204" pitchFamily="18" charset="0"/>
                            </a:rPr>
                            <m:t>2</m:t>
                          </m:r>
                        </m:sup>
                      </m:sSup>
                      <m:sSup>
                        <m:sSupPr>
                          <m:ctrlPr>
                            <a:rPr lang="en-US" altLang="zh-CN" b="1" i="1" dirty="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𝑣</m:t>
                          </m:r>
                        </m:e>
                        <m:sup>
                          <m:r>
                            <a:rPr lang="en-US" altLang="zh-CN" b="1" dirty="0">
                              <a:solidFill>
                                <a:srgbClr val="0000CC"/>
                              </a:solidFill>
                              <a:latin typeface="Cambria Math" panose="02040503050406030204" pitchFamily="18" charset="0"/>
                            </a:rPr>
                            <m:t>2</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第</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和第</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两项给出</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场的</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点和</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点自耦合相互作用项。而且非常重要的是</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粒子的质量项与其自耦合相互作用成正比，比例常数是真空期望值。</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的质量被测定为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125GeV</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之后，进一步测量</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的自耦合相互作用就变得非常重要。这种超出原来已知的四种相互作用之外的相互作用是不是只与</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的质量有关，是验证对称性自发破缺的关键。</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第二行的第</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项给出规范场</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n-US" altLang="zh-CN" b="0" i="1" dirty="0" smtClean="0">
                              <a:solidFill>
                                <a:srgbClr val="0000CC"/>
                              </a:solidFill>
                              <a:latin typeface="Cambria Math" panose="02040503050406030204" pitchFamily="18" charset="0"/>
                            </a:rPr>
                            <m:t>𝐴</m:t>
                          </m:r>
                        </m:e>
                        <m:sub>
                          <m:r>
                            <a:rPr lang="el-GR" altLang="zh-CN" b="0" i="1" dirty="0" smtClean="0">
                              <a:solidFill>
                                <a:srgbClr val="0000CC"/>
                              </a:solidFill>
                              <a:latin typeface="Cambria Math" panose="02040503050406030204" pitchFamily="18" charset="0"/>
                            </a:rPr>
                            <m:t>𝜇</m:t>
                          </m:r>
                        </m:sub>
                      </m:sSub>
                      <m:d>
                        <m:dPr>
                          <m:ctrlPr>
                            <a:rPr lang="en-US" altLang="zh-CN" i="1" dirty="0" smtClean="0">
                              <a:solidFill>
                                <a:srgbClr val="0000CC"/>
                              </a:solidFill>
                              <a:latin typeface="Cambria Math" panose="02040503050406030204" pitchFamily="18" charset="0"/>
                            </a:rPr>
                          </m:ctrlPr>
                        </m:dPr>
                        <m:e>
                          <m:r>
                            <a:rPr lang="en-US" altLang="zh-CN" b="0" i="1" dirty="0" smtClean="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的质量项</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bSup>
                        <m:sSubSupPr>
                          <m:ctrlPr>
                            <a:rPr lang="en-US" altLang="zh-CN" b="1" i="1" dirty="0" smtClean="0">
                              <a:solidFill>
                                <a:srgbClr val="0000CC"/>
                              </a:solidFill>
                              <a:latin typeface="Cambria Math" panose="02040503050406030204" pitchFamily="18" charset="0"/>
                            </a:rPr>
                          </m:ctrlPr>
                        </m:sSubSupPr>
                        <m:e>
                          <m:r>
                            <a:rPr lang="en-US" altLang="zh-CN" b="0" i="1" dirty="0">
                              <a:solidFill>
                                <a:srgbClr val="0000CC"/>
                              </a:solidFill>
                              <a:latin typeface="Cambria Math" panose="02040503050406030204" pitchFamily="18" charset="0"/>
                            </a:rPr>
                            <m:t>𝑚</m:t>
                          </m:r>
                        </m:e>
                        <m:sub>
                          <m:r>
                            <a:rPr lang="en-US" altLang="zh-CN" b="1" i="1" dirty="0" smtClean="0">
                              <a:solidFill>
                                <a:srgbClr val="0000CC"/>
                              </a:solidFill>
                              <a:latin typeface="Cambria Math" panose="02040503050406030204" pitchFamily="18" charset="0"/>
                            </a:rPr>
                            <m:t>𝐴</m:t>
                          </m:r>
                        </m:sub>
                        <m:sup>
                          <m:r>
                            <a:rPr lang="en-US" altLang="zh-CN" b="1" i="0" dirty="0" smtClean="0">
                              <a:solidFill>
                                <a:srgbClr val="0000CC"/>
                              </a:solidFill>
                              <a:latin typeface="Cambria Math" panose="02040503050406030204" pitchFamily="18" charset="0"/>
                            </a:rPr>
                            <m:t>2</m:t>
                          </m:r>
                        </m:sup>
                      </m:sSubSup>
                      <m:r>
                        <a:rPr lang="en-US" altLang="zh-CN" b="1" i="0" dirty="0" smtClean="0">
                          <a:solidFill>
                            <a:srgbClr val="0000CC"/>
                          </a:solidFill>
                          <a:latin typeface="Cambria Math" panose="02040503050406030204" pitchFamily="18" charset="0"/>
                        </a:rPr>
                        <m:t>=</m:t>
                      </m:r>
                      <m:sSup>
                        <m:sSupPr>
                          <m:ctrlPr>
                            <a:rPr lang="en-US" altLang="zh-CN" b="1" i="1" dirty="0" smtClean="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ⅇ</m:t>
                          </m:r>
                        </m:e>
                        <m:sup>
                          <m:r>
                            <a:rPr lang="en-US" altLang="zh-CN" b="1" i="0" dirty="0" smtClean="0">
                              <a:solidFill>
                                <a:srgbClr val="0000CC"/>
                              </a:solidFill>
                              <a:latin typeface="Cambria Math" panose="02040503050406030204" pitchFamily="18" charset="0"/>
                            </a:rPr>
                            <m:t>2</m:t>
                          </m:r>
                        </m:sup>
                      </m:sSup>
                      <m:sSup>
                        <m:sSupPr>
                          <m:ctrlPr>
                            <a:rPr lang="en-US" altLang="zh-CN" b="1" i="1" dirty="0" smtClean="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𝑣</m:t>
                          </m:r>
                        </m:e>
                        <m:sup>
                          <m:r>
                            <a:rPr lang="en-US" altLang="zh-CN" b="1" i="0" dirty="0" smtClean="0">
                              <a:solidFill>
                                <a:srgbClr val="0000CC"/>
                              </a:solidFill>
                              <a:latin typeface="Cambria Math" panose="02040503050406030204" pitchFamily="18" charset="0"/>
                            </a:rPr>
                            <m:t>2</m:t>
                          </m:r>
                        </m:sup>
                      </m:s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。第二行的第</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项和第</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项分别给出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点和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点规范场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场耦合项。</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CEE560E9-8B5B-AB44-69BB-FC5FEF1E5E75}"/>
                    </a:ext>
                  </a:extLst>
                </p:cNvPr>
                <p:cNvSpPr txBox="1">
                  <a:spLocks noRot="1" noChangeAspect="1" noMove="1" noResize="1" noEditPoints="1" noAdjustHandles="1" noChangeArrowheads="1" noChangeShapeType="1" noTextEdit="1"/>
                </p:cNvSpPr>
                <p:nvPr/>
              </p:nvSpPr>
              <p:spPr>
                <a:xfrm>
                  <a:off x="663374" y="1211102"/>
                  <a:ext cx="8096692" cy="4834593"/>
                </a:xfrm>
                <a:prstGeom prst="rect">
                  <a:avLst/>
                </a:prstGeom>
                <a:blipFill>
                  <a:blip r:embed="rId2"/>
                  <a:stretch>
                    <a:fillRect l="-678" t="-631" r="-602" b="-1135"/>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4E30C6BC-F34F-7CEE-9935-B9AF22DB8AC1}"/>
                </a:ext>
              </a:extLst>
            </p:cNvPr>
            <p:cNvPicPr>
              <a:picLocks noChangeAspect="1"/>
            </p:cNvPicPr>
            <p:nvPr/>
          </p:nvPicPr>
          <p:blipFill>
            <a:blip r:embed="rId3"/>
            <a:stretch>
              <a:fillRect/>
            </a:stretch>
          </p:blipFill>
          <p:spPr>
            <a:xfrm>
              <a:off x="809236" y="1275064"/>
              <a:ext cx="178409" cy="234962"/>
            </a:xfrm>
            <a:prstGeom prst="rect">
              <a:avLst/>
            </a:prstGeom>
          </p:spPr>
        </p:pic>
        <p:pic>
          <p:nvPicPr>
            <p:cNvPr id="5" name="图片 4">
              <a:extLst>
                <a:ext uri="{FF2B5EF4-FFF2-40B4-BE49-F238E27FC236}">
                  <a16:creationId xmlns:a16="http://schemas.microsoft.com/office/drawing/2014/main" id="{31D77F72-B6CC-09A7-121A-2BEAD90584E2}"/>
                </a:ext>
              </a:extLst>
            </p:cNvPr>
            <p:cNvPicPr>
              <a:picLocks noChangeAspect="1"/>
            </p:cNvPicPr>
            <p:nvPr/>
          </p:nvPicPr>
          <p:blipFill>
            <a:blip r:embed="rId4"/>
            <a:stretch>
              <a:fillRect/>
            </a:stretch>
          </p:blipFill>
          <p:spPr>
            <a:xfrm>
              <a:off x="1790557" y="1609675"/>
              <a:ext cx="5562886" cy="1054154"/>
            </a:xfrm>
            <a:prstGeom prst="rect">
              <a:avLst/>
            </a:prstGeom>
          </p:spPr>
        </p:pic>
        <p:pic>
          <p:nvPicPr>
            <p:cNvPr id="6" name="图片 5">
              <a:extLst>
                <a:ext uri="{FF2B5EF4-FFF2-40B4-BE49-F238E27FC236}">
                  <a16:creationId xmlns:a16="http://schemas.microsoft.com/office/drawing/2014/main" id="{8A3B246C-96B1-7769-A430-6476BB4A3E22}"/>
                </a:ext>
              </a:extLst>
            </p:cNvPr>
            <p:cNvPicPr>
              <a:picLocks noChangeAspect="1"/>
            </p:cNvPicPr>
            <p:nvPr/>
          </p:nvPicPr>
          <p:blipFill>
            <a:blip r:embed="rId3"/>
            <a:stretch>
              <a:fillRect/>
            </a:stretch>
          </p:blipFill>
          <p:spPr>
            <a:xfrm>
              <a:off x="809235" y="2907256"/>
              <a:ext cx="178409" cy="234962"/>
            </a:xfrm>
            <a:prstGeom prst="rect">
              <a:avLst/>
            </a:prstGeom>
          </p:spPr>
        </p:pic>
      </p:grpSp>
      <p:sp>
        <p:nvSpPr>
          <p:cNvPr id="3" name="文本框 2">
            <a:extLst>
              <a:ext uri="{FF2B5EF4-FFF2-40B4-BE49-F238E27FC236}">
                <a16:creationId xmlns:a16="http://schemas.microsoft.com/office/drawing/2014/main" id="{492569E6-ACEB-47B9-8268-BAAED1D8FE04}"/>
              </a:ext>
            </a:extLst>
          </p:cNvPr>
          <p:cNvSpPr txBox="1"/>
          <p:nvPr/>
        </p:nvSpPr>
        <p:spPr>
          <a:xfrm>
            <a:off x="809235" y="6122894"/>
            <a:ext cx="6918341" cy="646331"/>
          </a:xfrm>
          <a:prstGeom prst="rect">
            <a:avLst/>
          </a:prstGeom>
          <a:noFill/>
        </p:spPr>
        <p:txBody>
          <a:bodyPr wrap="square" rtlCol="0">
            <a:spAutoFit/>
          </a:bodyPr>
          <a:lstStyle/>
          <a:p>
            <a:pPr algn="l"/>
            <a:r>
              <a:rPr lang="zh-CN" altLang="en-US" dirty="0"/>
              <a:t>规范变化：规范场没有质量</a:t>
            </a:r>
            <a:endParaRPr lang="en-US" altLang="zh-CN" dirty="0"/>
          </a:p>
          <a:p>
            <a:r>
              <a:rPr lang="zh-CN" altLang="en-US" dirty="0"/>
              <a:t>自发破缺：无质量的</a:t>
            </a:r>
            <a:r>
              <a:rPr lang="en-US" altLang="zh-CN" dirty="0">
                <a:latin typeface="华文楷体" panose="02010600040101010101" pitchFamily="2" charset="-122"/>
                <a:ea typeface="华文楷体" panose="02010600040101010101" pitchFamily="2" charset="-122"/>
              </a:rPr>
              <a:t>Goldstone</a:t>
            </a:r>
            <a:r>
              <a:rPr lang="zh-CN" altLang="en-US" dirty="0">
                <a:latin typeface="华文楷体" panose="02010600040101010101" pitchFamily="2" charset="-122"/>
                <a:ea typeface="华文楷体" panose="02010600040101010101" pitchFamily="2" charset="-122"/>
              </a:rPr>
              <a:t>粒子</a:t>
            </a:r>
            <a:endParaRPr lang="zh-CN" altLang="en-US" dirty="0"/>
          </a:p>
        </p:txBody>
      </p:sp>
    </p:spTree>
    <p:extLst>
      <p:ext uri="{BB962C8B-B14F-4D97-AF65-F5344CB8AC3E}">
        <p14:creationId xmlns:p14="http://schemas.microsoft.com/office/powerpoint/2010/main" val="11148689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1AEE2-BBE2-8DA6-B2F5-16CC116502E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6BDA28C-4E47-21B3-87D5-5CBF3A9FC304}"/>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ECF05FFA-4523-307C-1CFF-6FBDFA24AAFE}"/>
              </a:ext>
            </a:extLst>
          </p:cNvPr>
          <p:cNvSpPr>
            <a:spLocks noGrp="1"/>
          </p:cNvSpPr>
          <p:nvPr>
            <p:ph type="sldNum" sz="quarter" idx="12"/>
          </p:nvPr>
        </p:nvSpPr>
        <p:spPr/>
        <p:txBody>
          <a:bodyPr/>
          <a:lstStyle/>
          <a:p>
            <a:fld id="{BEF7031F-3985-8841-9F96-93325AFB8D2A}" type="slidenum">
              <a:rPr lang="en-US" smtClean="0"/>
              <a:t>112</a:t>
            </a:fld>
            <a:endParaRPr lang="en-US"/>
          </a:p>
        </p:txBody>
      </p:sp>
      <p:grpSp>
        <p:nvGrpSpPr>
          <p:cNvPr id="12" name="组合 11">
            <a:extLst>
              <a:ext uri="{FF2B5EF4-FFF2-40B4-BE49-F238E27FC236}">
                <a16:creationId xmlns:a16="http://schemas.microsoft.com/office/drawing/2014/main" id="{A6933445-2035-CD0E-94B8-1029664714AD}"/>
              </a:ext>
            </a:extLst>
          </p:cNvPr>
          <p:cNvGrpSpPr/>
          <p:nvPr/>
        </p:nvGrpSpPr>
        <p:grpSpPr>
          <a:xfrm>
            <a:off x="663374" y="1211102"/>
            <a:ext cx="8096692" cy="4984030"/>
            <a:chOff x="663374" y="1211102"/>
            <a:chExt cx="8096692" cy="4984030"/>
          </a:xfrm>
        </p:grpSpPr>
        <p:grpSp>
          <p:nvGrpSpPr>
            <p:cNvPr id="16" name="组合 15">
              <a:extLst>
                <a:ext uri="{FF2B5EF4-FFF2-40B4-BE49-F238E27FC236}">
                  <a16:creationId xmlns:a16="http://schemas.microsoft.com/office/drawing/2014/main" id="{040F4BC9-BDE0-DC7D-7A85-107490A7B891}"/>
                </a:ext>
              </a:extLst>
            </p:cNvPr>
            <p:cNvGrpSpPr/>
            <p:nvPr/>
          </p:nvGrpSpPr>
          <p:grpSpPr>
            <a:xfrm>
              <a:off x="663374" y="1211102"/>
              <a:ext cx="8096692" cy="4823500"/>
              <a:chOff x="663374" y="1211102"/>
              <a:chExt cx="8096692" cy="4823500"/>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3A3C035E-8EBD-D805-CFC0-C8D14877899E}"/>
                      </a:ext>
                    </a:extLst>
                  </p:cNvPr>
                  <p:cNvSpPr txBox="1"/>
                  <p:nvPr/>
                </p:nvSpPr>
                <p:spPr>
                  <a:xfrm>
                    <a:off x="663374" y="1211102"/>
                    <a:ext cx="8096692" cy="4823500"/>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我们下面证明在电弱统一理论中如何通过“</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机制”使</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W</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Z</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规范玻色子获得质量，并保持光子</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γ</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零质量。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为了实现</a:t>
                    </a:r>
                    <a14:m>
                      <m:oMath xmlns:m="http://schemas.openxmlformats.org/officeDocument/2006/math">
                        <m:r>
                          <a:rPr lang="en-US" altLang="zh-CN" b="0" i="1" dirty="0" smtClean="0">
                            <a:solidFill>
                              <a:srgbClr val="C00000"/>
                            </a:solidFill>
                            <a:latin typeface="Cambria Math" panose="02040503050406030204" pitchFamily="18" charset="0"/>
                          </a:rPr>
                          <m:t>𝑆𝑈</m:t>
                        </m:r>
                        <m:sSub>
                          <m:sSubPr>
                            <m:ctrlPr>
                              <a:rPr lang="en-US" altLang="zh-CN" i="1" dirty="0" smtClean="0">
                                <a:solidFill>
                                  <a:srgbClr val="C00000"/>
                                </a:solidFill>
                                <a:latin typeface="Cambria Math" panose="02040503050406030204" pitchFamily="18" charset="0"/>
                              </a:rPr>
                            </m:ctrlPr>
                          </m:sSubPr>
                          <m:e>
                            <m:d>
                              <m:dPr>
                                <m:ctrlPr>
                                  <a:rPr lang="en-US" altLang="zh-CN" i="1" dirty="0" smtClean="0">
                                    <a:solidFill>
                                      <a:srgbClr val="C00000"/>
                                    </a:solidFill>
                                    <a:latin typeface="Cambria Math" panose="02040503050406030204" pitchFamily="18" charset="0"/>
                                  </a:rPr>
                                </m:ctrlPr>
                              </m:dPr>
                              <m:e>
                                <m:r>
                                  <a:rPr lang="en-US" altLang="zh-CN" b="0" i="0" dirty="0" smtClean="0">
                                    <a:solidFill>
                                      <a:srgbClr val="C00000"/>
                                    </a:solidFill>
                                    <a:latin typeface="Cambria Math" panose="02040503050406030204" pitchFamily="18" charset="0"/>
                                  </a:rPr>
                                  <m:t>2</m:t>
                                </m:r>
                              </m:e>
                            </m:d>
                          </m:e>
                          <m:sub>
                            <m:r>
                              <a:rPr lang="en-US" altLang="zh-CN" b="0" i="1" dirty="0" smtClean="0">
                                <a:solidFill>
                                  <a:srgbClr val="C00000"/>
                                </a:solidFill>
                                <a:latin typeface="Cambria Math" panose="02040503050406030204" pitchFamily="18" charset="0"/>
                              </a:rPr>
                              <m:t>𝐿</m:t>
                            </m:r>
                          </m:sub>
                        </m:sSub>
                        <m:r>
                          <a:rPr lang="en-US" altLang="zh-CN" b="0" i="1" dirty="0" smtClean="0">
                            <a:solidFill>
                              <a:srgbClr val="C00000"/>
                            </a:solidFill>
                            <a:latin typeface="Cambria Math" panose="02040503050406030204" pitchFamily="18" charset="0"/>
                          </a:rPr>
                          <m:t> </m:t>
                        </m:r>
                        <m:r>
                          <a:rPr lang="en-US" altLang="zh-CN" b="0" i="1" dirty="0">
                            <a:solidFill>
                              <a:srgbClr val="C00000"/>
                            </a:solidFill>
                            <a:latin typeface="Cambria Math" panose="02040503050406030204" pitchFamily="18" charset="0"/>
                          </a:rPr>
                          <m:t>𝑥</m:t>
                        </m:r>
                        <m:r>
                          <a:rPr lang="en-US" altLang="zh-CN" b="0" i="1" dirty="0" smtClean="0">
                            <a:solidFill>
                              <a:srgbClr val="C00000"/>
                            </a:solidFill>
                            <a:latin typeface="Cambria Math" panose="02040503050406030204" pitchFamily="18" charset="0"/>
                          </a:rPr>
                          <m:t> </m:t>
                        </m:r>
                        <m:r>
                          <a:rPr lang="en-US" altLang="zh-CN" b="0" i="1" dirty="0" smtClean="0">
                            <a:solidFill>
                              <a:srgbClr val="C00000"/>
                            </a:solidFill>
                            <a:latin typeface="Cambria Math" panose="02040503050406030204" pitchFamily="18" charset="0"/>
                          </a:rPr>
                          <m:t>𝑈</m:t>
                        </m:r>
                        <m:sSub>
                          <m:sSubPr>
                            <m:ctrlPr>
                              <a:rPr lang="en-US" altLang="zh-CN" i="1" dirty="0" smtClean="0">
                                <a:solidFill>
                                  <a:srgbClr val="C00000"/>
                                </a:solidFill>
                                <a:latin typeface="Cambria Math" panose="02040503050406030204" pitchFamily="18" charset="0"/>
                              </a:rPr>
                            </m:ctrlPr>
                          </m:sSubPr>
                          <m:e>
                            <m:d>
                              <m:dPr>
                                <m:ctrlPr>
                                  <a:rPr lang="en-US" altLang="zh-CN" i="1" dirty="0" smtClean="0">
                                    <a:solidFill>
                                      <a:srgbClr val="C00000"/>
                                    </a:solidFill>
                                    <a:latin typeface="Cambria Math" panose="02040503050406030204" pitchFamily="18" charset="0"/>
                                  </a:rPr>
                                </m:ctrlPr>
                              </m:dPr>
                              <m:e>
                                <m:r>
                                  <a:rPr lang="en-US" altLang="zh-CN" b="0" i="0" dirty="0" smtClean="0">
                                    <a:solidFill>
                                      <a:srgbClr val="C00000"/>
                                    </a:solidFill>
                                    <a:latin typeface="Cambria Math" panose="02040503050406030204" pitchFamily="18" charset="0"/>
                                  </a:rPr>
                                  <m:t>1</m:t>
                                </m:r>
                              </m:e>
                            </m:d>
                          </m:e>
                          <m:sub>
                            <m:r>
                              <a:rPr lang="el-GR" altLang="zh-CN" b="0" i="1" dirty="0" smtClean="0">
                                <a:solidFill>
                                  <a:srgbClr val="C00000"/>
                                </a:solidFill>
                                <a:latin typeface="Cambria Math" panose="02040503050406030204" pitchFamily="18" charset="0"/>
                              </a:rPr>
                              <m:t>𝛾</m:t>
                            </m:r>
                          </m:sub>
                        </m:sSub>
                        <m:r>
                          <a:rPr lang="el-GR" altLang="zh-CN" b="0" i="1" dirty="0" smtClean="0">
                            <a:solidFill>
                              <a:srgbClr val="C00000"/>
                            </a:solidFill>
                            <a:latin typeface="Cambria Math" panose="02040503050406030204" pitchFamily="18" charset="0"/>
                          </a:rPr>
                          <m:t> </m:t>
                        </m:r>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U</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em</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的规范对称性破缺，需要引入一个复</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场二重态</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rPr>
                      <a:t>具有和费米子场相同地</a:t>
                    </a:r>
                    <a:r>
                      <a:rPr lang="en-US" altLang="zh-CN" b="1" dirty="0">
                        <a:latin typeface="华文楷体" panose="02010600040101010101" pitchFamily="2" charset="-122"/>
                        <a:ea typeface="华文楷体" panose="02010600040101010101" pitchFamily="2" charset="-122"/>
                      </a:rPr>
                      <a:t>SU(2)L</a:t>
                    </a:r>
                    <a:r>
                      <a:rPr lang="zh-CN" altLang="en-US" b="1" dirty="0">
                        <a:latin typeface="华文楷体" panose="02010600040101010101" pitchFamily="2" charset="-122"/>
                        <a:ea typeface="华文楷体" panose="02010600040101010101" pitchFamily="2" charset="-122"/>
                      </a:rPr>
                      <a:t>规范变化</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电弱统一理论的拉氏量可以写为三部分</a:t>
                    </a:r>
                    <a14:m>
                      <m:oMath xmlns:m="http://schemas.openxmlformats.org/officeDocument/2006/math">
                        <m:r>
                          <a:rPr lang="zh-CN" altLang="en-US" dirty="0" smtClean="0">
                            <a:solidFill>
                              <a:schemeClr val="tx1"/>
                            </a:solidFill>
                            <a:latin typeface="Cambria Math" panose="02040503050406030204" pitchFamily="18" charset="0"/>
                          </a:rPr>
                          <m:t>ℒ</m:t>
                        </m:r>
                        <m:r>
                          <a:rPr lang="zh-CN" altLang="en-US" i="1" dirty="0" smtClean="0">
                            <a:solidFill>
                              <a:schemeClr val="tx1"/>
                            </a:solidFill>
                            <a:latin typeface="Cambria Math" panose="02040503050406030204" pitchFamily="18" charset="0"/>
                          </a:rPr>
                          <m:t> </m:t>
                        </m:r>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dirty="0">
                        <a:solidFill>
                          <a:schemeClr val="tx1"/>
                        </a:solidFill>
                      </a:rPr>
                      <a:t> </a:t>
                    </a:r>
                    <a14:m>
                      <m:oMath xmlns:m="http://schemas.openxmlformats.org/officeDocument/2006/math">
                        <m:r>
                          <a:rPr lang="zh-CN" altLang="en-US" dirty="0">
                            <a:solidFill>
                              <a:schemeClr val="tx1"/>
                            </a:solidFill>
                            <a:latin typeface="Cambria Math" panose="02040503050406030204" pitchFamily="18" charset="0"/>
                          </a:rPr>
                          <m:t>ℒ</m:t>
                        </m:r>
                      </m:oMath>
                    </a14:m>
                    <a:r>
                      <a:rPr lang="en-US" altLang="zh-CN" b="1" i="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G</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dirty="0">
                        <a:solidFill>
                          <a:schemeClr val="tx1"/>
                        </a:solidFill>
                      </a:rPr>
                      <a:t> </a:t>
                    </a:r>
                    <a14:m>
                      <m:oMath xmlns:m="http://schemas.openxmlformats.org/officeDocument/2006/math">
                        <m:r>
                          <a:rPr lang="zh-CN" altLang="en-US" dirty="0">
                            <a:solidFill>
                              <a:schemeClr val="tx1"/>
                            </a:solidFill>
                            <a:latin typeface="Cambria Math" panose="02040503050406030204" pitchFamily="18" charset="0"/>
                          </a:rPr>
                          <m:t>ℒ</m:t>
                        </m:r>
                      </m:oMath>
                    </a14:m>
                    <a:r>
                      <a:rPr lang="en-US" altLang="zh-CN" b="1" i="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H</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dirty="0">
                        <a:solidFill>
                          <a:schemeClr val="tx1"/>
                        </a:solidFill>
                      </a:rPr>
                      <a:t> </a:t>
                    </a:r>
                    <a14:m>
                      <m:oMath xmlns:m="http://schemas.openxmlformats.org/officeDocument/2006/math">
                        <m:r>
                          <a:rPr lang="zh-CN" altLang="en-US" dirty="0">
                            <a:solidFill>
                              <a:schemeClr val="tx1"/>
                            </a:solidFill>
                            <a:latin typeface="Cambria Math" panose="02040503050406030204" pitchFamily="18" charset="0"/>
                          </a:rPr>
                          <m:t>ℒ</m:t>
                        </m:r>
                      </m:oMath>
                    </a14:m>
                    <a:r>
                      <a:rPr lang="en-US" altLang="zh-CN" b="1" i="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Y</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，其中的规范场部分，</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场部分和</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Yukawa</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耦合部分分别为</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[16]:</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其中各个规范场的场强张量，以及费米场的协变导数项为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3A3C035E-8EBD-D805-CFC0-C8D14877899E}"/>
                      </a:ext>
                    </a:extLst>
                  </p:cNvPr>
                  <p:cNvSpPr txBox="1">
                    <a:spLocks noRot="1" noChangeAspect="1" noMove="1" noResize="1" noEditPoints="1" noAdjustHandles="1" noChangeArrowheads="1" noChangeShapeType="1" noTextEdit="1"/>
                  </p:cNvSpPr>
                  <p:nvPr/>
                </p:nvSpPr>
                <p:spPr>
                  <a:xfrm>
                    <a:off x="663374" y="1211102"/>
                    <a:ext cx="8096692" cy="4823500"/>
                  </a:xfrm>
                  <a:prstGeom prst="rect">
                    <a:avLst/>
                  </a:prstGeom>
                  <a:blipFill>
                    <a:blip r:embed="rId2"/>
                    <a:stretch>
                      <a:fillRect l="-678" t="-632"/>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BB660D75-AA93-3FA9-1FD6-B1533FDA0D5A}"/>
                  </a:ext>
                </a:extLst>
              </p:cNvPr>
              <p:cNvPicPr>
                <a:picLocks noChangeAspect="1"/>
              </p:cNvPicPr>
              <p:nvPr/>
            </p:nvPicPr>
            <p:blipFill>
              <a:blip r:embed="rId3"/>
              <a:stretch>
                <a:fillRect/>
              </a:stretch>
            </p:blipFill>
            <p:spPr>
              <a:xfrm>
                <a:off x="809236" y="1275064"/>
                <a:ext cx="178409" cy="234962"/>
              </a:xfrm>
              <a:prstGeom prst="rect">
                <a:avLst/>
              </a:prstGeom>
            </p:spPr>
          </p:pic>
        </p:grpSp>
        <p:pic>
          <p:nvPicPr>
            <p:cNvPr id="7" name="图片 6">
              <a:extLst>
                <a:ext uri="{FF2B5EF4-FFF2-40B4-BE49-F238E27FC236}">
                  <a16:creationId xmlns:a16="http://schemas.microsoft.com/office/drawing/2014/main" id="{34053D9D-B107-84AE-02CC-ED7BC18E0096}"/>
                </a:ext>
              </a:extLst>
            </p:cNvPr>
            <p:cNvPicPr>
              <a:picLocks noChangeAspect="1"/>
            </p:cNvPicPr>
            <p:nvPr/>
          </p:nvPicPr>
          <p:blipFill>
            <a:blip r:embed="rId4"/>
            <a:stretch>
              <a:fillRect/>
            </a:stretch>
          </p:blipFill>
          <p:spPr>
            <a:xfrm>
              <a:off x="2997132" y="2185668"/>
              <a:ext cx="3429176" cy="615982"/>
            </a:xfrm>
            <a:prstGeom prst="rect">
              <a:avLst/>
            </a:prstGeom>
          </p:spPr>
        </p:pic>
        <p:pic>
          <p:nvPicPr>
            <p:cNvPr id="9" name="图片 8">
              <a:extLst>
                <a:ext uri="{FF2B5EF4-FFF2-40B4-BE49-F238E27FC236}">
                  <a16:creationId xmlns:a16="http://schemas.microsoft.com/office/drawing/2014/main" id="{39DD63F4-D0E7-A597-D144-B62DBBA50B9F}"/>
                </a:ext>
              </a:extLst>
            </p:cNvPr>
            <p:cNvPicPr>
              <a:picLocks noChangeAspect="1"/>
            </p:cNvPicPr>
            <p:nvPr/>
          </p:nvPicPr>
          <p:blipFill>
            <a:blip r:embed="rId5"/>
            <a:stretch>
              <a:fillRect/>
            </a:stretch>
          </p:blipFill>
          <p:spPr>
            <a:xfrm>
              <a:off x="1765168" y="3529028"/>
              <a:ext cx="5893103" cy="1473276"/>
            </a:xfrm>
            <a:prstGeom prst="rect">
              <a:avLst/>
            </a:prstGeom>
          </p:spPr>
        </p:pic>
        <p:pic>
          <p:nvPicPr>
            <p:cNvPr id="11" name="图片 10">
              <a:extLst>
                <a:ext uri="{FF2B5EF4-FFF2-40B4-BE49-F238E27FC236}">
                  <a16:creationId xmlns:a16="http://schemas.microsoft.com/office/drawing/2014/main" id="{BC99D466-C45B-30C5-D616-FCF138087449}"/>
                </a:ext>
              </a:extLst>
            </p:cNvPr>
            <p:cNvPicPr>
              <a:picLocks noChangeAspect="1"/>
            </p:cNvPicPr>
            <p:nvPr/>
          </p:nvPicPr>
          <p:blipFill>
            <a:blip r:embed="rId6"/>
            <a:stretch>
              <a:fillRect/>
            </a:stretch>
          </p:blipFill>
          <p:spPr>
            <a:xfrm>
              <a:off x="2741156" y="5483895"/>
              <a:ext cx="3645087" cy="711237"/>
            </a:xfrm>
            <a:prstGeom prst="rect">
              <a:avLst/>
            </a:prstGeom>
          </p:spPr>
        </p:pic>
      </p:grpSp>
    </p:spTree>
    <p:extLst>
      <p:ext uri="{BB962C8B-B14F-4D97-AF65-F5344CB8AC3E}">
        <p14:creationId xmlns:p14="http://schemas.microsoft.com/office/powerpoint/2010/main" val="39541337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071A0-E304-F0E3-F66B-1909BE41A48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E5D51E4-C510-1C7D-4D2A-E902E6588FE1}"/>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0A7ADB1B-3649-5315-FC06-8366FBBEA09F}"/>
              </a:ext>
            </a:extLst>
          </p:cNvPr>
          <p:cNvSpPr>
            <a:spLocks noGrp="1"/>
          </p:cNvSpPr>
          <p:nvPr>
            <p:ph type="sldNum" sz="quarter" idx="12"/>
          </p:nvPr>
        </p:nvSpPr>
        <p:spPr/>
        <p:txBody>
          <a:bodyPr/>
          <a:lstStyle/>
          <a:p>
            <a:fld id="{BEF7031F-3985-8841-9F96-93325AFB8D2A}" type="slidenum">
              <a:rPr lang="en-US" smtClean="0"/>
              <a:t>113</a:t>
            </a:fld>
            <a:endParaRPr lang="en-US"/>
          </a:p>
        </p:txBody>
      </p:sp>
      <p:grpSp>
        <p:nvGrpSpPr>
          <p:cNvPr id="13" name="组合 12">
            <a:extLst>
              <a:ext uri="{FF2B5EF4-FFF2-40B4-BE49-F238E27FC236}">
                <a16:creationId xmlns:a16="http://schemas.microsoft.com/office/drawing/2014/main" id="{4C7698B8-BA56-ADDA-D994-41E83053A6C3}"/>
              </a:ext>
            </a:extLst>
          </p:cNvPr>
          <p:cNvGrpSpPr/>
          <p:nvPr/>
        </p:nvGrpSpPr>
        <p:grpSpPr>
          <a:xfrm>
            <a:off x="663374" y="1154542"/>
            <a:ext cx="8096692" cy="4812654"/>
            <a:chOff x="663374" y="1077641"/>
            <a:chExt cx="8096692" cy="4812654"/>
          </a:xfrm>
        </p:grpSpPr>
        <p:grpSp>
          <p:nvGrpSpPr>
            <p:cNvPr id="16" name="组合 15">
              <a:extLst>
                <a:ext uri="{FF2B5EF4-FFF2-40B4-BE49-F238E27FC236}">
                  <a16:creationId xmlns:a16="http://schemas.microsoft.com/office/drawing/2014/main" id="{07E49988-AF55-267F-39AD-101DE4C32C56}"/>
                </a:ext>
              </a:extLst>
            </p:cNvPr>
            <p:cNvGrpSpPr/>
            <p:nvPr/>
          </p:nvGrpSpPr>
          <p:grpSpPr>
            <a:xfrm>
              <a:off x="663374" y="1211102"/>
              <a:ext cx="8096692" cy="4545732"/>
              <a:chOff x="663374" y="1211102"/>
              <a:chExt cx="8096692" cy="4545732"/>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596D3A7C-7F5A-8D24-F55C-C2078B2BA682}"/>
                      </a:ext>
                    </a:extLst>
                  </p:cNvPr>
                  <p:cNvSpPr txBox="1"/>
                  <p:nvPr/>
                </p:nvSpPr>
                <p:spPr>
                  <a:xfrm>
                    <a:off x="663374" y="1211102"/>
                    <a:ext cx="8096692" cy="4545732"/>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在上述表达式中，</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𝑦</m:t>
                            </m:r>
                          </m:e>
                          <m:sub>
                            <m:r>
                              <a:rPr lang="en-US" altLang="zh-CN" b="1" i="1" dirty="0" smtClean="0">
                                <a:solidFill>
                                  <a:srgbClr val="0000CC"/>
                                </a:solidFill>
                                <a:latin typeface="Cambria Math" panose="02040503050406030204" pitchFamily="18" charset="0"/>
                              </a:rPr>
                              <m:t>𝑞</m:t>
                            </m:r>
                          </m:sub>
                        </m:sSub>
                        <m:r>
                          <a:rPr lang="en-US" altLang="zh-CN" b="1" i="0" dirty="0" smtClean="0">
                            <a:solidFill>
                              <a:srgbClr val="0000CC"/>
                            </a:solidFill>
                            <a:latin typeface="Cambria Math" panose="02040503050406030204" pitchFamily="18" charset="0"/>
                          </a:rPr>
                          <m:t>,</m:t>
                        </m:r>
                        <m:r>
                          <a:rPr lang="en-US" altLang="zh-CN" b="1" i="1" baseline="-25000" dirty="0">
                            <a:solidFill>
                              <a:srgbClr val="0000CC"/>
                            </a:solidFill>
                            <a:latin typeface="Cambria Math" panose="02040503050406030204" pitchFamily="18" charset="0"/>
                          </a:rPr>
                          <m:t>𝒍</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Yukawa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耦合常数，</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l-GR" altLang="zh-CN" b="0" i="1" dirty="0" smtClean="0">
                                <a:solidFill>
                                  <a:srgbClr val="0000CC"/>
                                </a:solidFill>
                                <a:latin typeface="Cambria Math" panose="02040503050406030204" pitchFamily="18" charset="0"/>
                              </a:rPr>
                              <m:t>𝜇</m:t>
                            </m:r>
                          </m:e>
                          <m:sup>
                            <m:r>
                              <a:rPr lang="en-US" altLang="zh-CN" b="1" i="0" dirty="0" smtClean="0">
                                <a:solidFill>
                                  <a:srgbClr val="0000CC"/>
                                </a:solidFill>
                                <a:latin typeface="Cambria Math" panose="02040503050406030204" pitchFamily="18" charset="0"/>
                              </a:rPr>
                              <m:t>2</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λ</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势</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a:t>
                    </a:r>
                    <a14:m>
                      <m:oMath xmlns:m="http://schemas.openxmlformats.org/officeDocument/2006/math">
                        <m:r>
                          <a:rPr lang="en-US" altLang="zh-CN" b="1" i="1" dirty="0" smtClean="0">
                            <a:solidFill>
                              <a:srgbClr val="0000CC"/>
                            </a:solidFill>
                            <a:latin typeface="Cambria Math" panose="02040503050406030204" pitchFamily="18" charset="0"/>
                          </a:rPr>
                          <m:t>𝜙</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的参数。 </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SU(2)</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变换的不变性的一个体现是拉氏量中的</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 x 2</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矩阵乘积最后都乘成标量，它们都是两个二重态相乘或者两个单态相乘。</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场的协变导数在矩阵分量形式表示为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596D3A7C-7F5A-8D24-F55C-C2078B2BA682}"/>
                      </a:ext>
                    </a:extLst>
                  </p:cNvPr>
                  <p:cNvSpPr txBox="1">
                    <a:spLocks noRot="1" noChangeAspect="1" noMove="1" noResize="1" noEditPoints="1" noAdjustHandles="1" noChangeArrowheads="1" noChangeShapeType="1" noTextEdit="1"/>
                  </p:cNvSpPr>
                  <p:nvPr/>
                </p:nvSpPr>
                <p:spPr>
                  <a:xfrm>
                    <a:off x="663374" y="1211102"/>
                    <a:ext cx="8096692" cy="4545732"/>
                  </a:xfrm>
                  <a:prstGeom prst="rect">
                    <a:avLst/>
                  </a:prstGeom>
                  <a:blipFill>
                    <a:blip r:embed="rId2"/>
                    <a:stretch>
                      <a:fillRect l="-678" r="-2786"/>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7779C534-04CD-ADB2-7C89-AEE67CC03D1C}"/>
                  </a:ext>
                </a:extLst>
              </p:cNvPr>
              <p:cNvPicPr>
                <a:picLocks noChangeAspect="1"/>
              </p:cNvPicPr>
              <p:nvPr/>
            </p:nvPicPr>
            <p:blipFill>
              <a:blip r:embed="rId3"/>
              <a:stretch>
                <a:fillRect/>
              </a:stretch>
            </p:blipFill>
            <p:spPr>
              <a:xfrm>
                <a:off x="809236" y="3746038"/>
                <a:ext cx="178409" cy="234962"/>
              </a:xfrm>
              <a:prstGeom prst="rect">
                <a:avLst/>
              </a:prstGeom>
            </p:spPr>
          </p:pic>
        </p:grpSp>
        <p:pic>
          <p:nvPicPr>
            <p:cNvPr id="6" name="图片 5">
              <a:extLst>
                <a:ext uri="{FF2B5EF4-FFF2-40B4-BE49-F238E27FC236}">
                  <a16:creationId xmlns:a16="http://schemas.microsoft.com/office/drawing/2014/main" id="{E5BD3891-1645-2999-9209-115037F3E429}"/>
                </a:ext>
              </a:extLst>
            </p:cNvPr>
            <p:cNvPicPr>
              <a:picLocks noChangeAspect="1"/>
            </p:cNvPicPr>
            <p:nvPr/>
          </p:nvPicPr>
          <p:blipFill>
            <a:blip r:embed="rId4"/>
            <a:stretch>
              <a:fillRect/>
            </a:stretch>
          </p:blipFill>
          <p:spPr>
            <a:xfrm>
              <a:off x="2609647" y="1077641"/>
              <a:ext cx="3943553" cy="2552831"/>
            </a:xfrm>
            <a:prstGeom prst="rect">
              <a:avLst/>
            </a:prstGeom>
          </p:spPr>
        </p:pic>
        <p:pic>
          <p:nvPicPr>
            <p:cNvPr id="10" name="图片 9">
              <a:extLst>
                <a:ext uri="{FF2B5EF4-FFF2-40B4-BE49-F238E27FC236}">
                  <a16:creationId xmlns:a16="http://schemas.microsoft.com/office/drawing/2014/main" id="{371EFC7F-D04F-D3E9-092B-8CBDC613EC8D}"/>
                </a:ext>
              </a:extLst>
            </p:cNvPr>
            <p:cNvPicPr>
              <a:picLocks noChangeAspect="1"/>
            </p:cNvPicPr>
            <p:nvPr/>
          </p:nvPicPr>
          <p:blipFill>
            <a:blip r:embed="rId5"/>
            <a:stretch>
              <a:fillRect/>
            </a:stretch>
          </p:blipFill>
          <p:spPr>
            <a:xfrm>
              <a:off x="1802472" y="5160007"/>
              <a:ext cx="5943905" cy="730288"/>
            </a:xfrm>
            <a:prstGeom prst="rect">
              <a:avLst/>
            </a:prstGeom>
          </p:spPr>
        </p:pic>
      </p:grpSp>
    </p:spTree>
    <p:extLst>
      <p:ext uri="{BB962C8B-B14F-4D97-AF65-F5344CB8AC3E}">
        <p14:creationId xmlns:p14="http://schemas.microsoft.com/office/powerpoint/2010/main" val="22273440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B07D3-7FB1-2EF9-A198-6B1EC0059AA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77076FD-8014-609A-8365-52CFC51B5ABD}"/>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9DA65E11-423B-C937-7710-4C1AD7029322}"/>
              </a:ext>
            </a:extLst>
          </p:cNvPr>
          <p:cNvSpPr>
            <a:spLocks noGrp="1"/>
          </p:cNvSpPr>
          <p:nvPr>
            <p:ph type="sldNum" sz="quarter" idx="12"/>
          </p:nvPr>
        </p:nvSpPr>
        <p:spPr/>
        <p:txBody>
          <a:bodyPr/>
          <a:lstStyle/>
          <a:p>
            <a:fld id="{BEF7031F-3985-8841-9F96-93325AFB8D2A}" type="slidenum">
              <a:rPr lang="en-US" smtClean="0"/>
              <a:t>114</a:t>
            </a:fld>
            <a:endParaRPr lang="en-US"/>
          </a:p>
        </p:txBody>
      </p:sp>
      <p:grpSp>
        <p:nvGrpSpPr>
          <p:cNvPr id="22" name="组合 21">
            <a:extLst>
              <a:ext uri="{FF2B5EF4-FFF2-40B4-BE49-F238E27FC236}">
                <a16:creationId xmlns:a16="http://schemas.microsoft.com/office/drawing/2014/main" id="{290F168A-C040-FFFA-3807-2495F71A29BF}"/>
              </a:ext>
            </a:extLst>
          </p:cNvPr>
          <p:cNvGrpSpPr/>
          <p:nvPr/>
        </p:nvGrpSpPr>
        <p:grpSpPr>
          <a:xfrm>
            <a:off x="617218" y="1071500"/>
            <a:ext cx="8096692" cy="5563174"/>
            <a:chOff x="617218" y="1134321"/>
            <a:chExt cx="8096692" cy="5563174"/>
          </a:xfrm>
        </p:grpSpPr>
        <p:grpSp>
          <p:nvGrpSpPr>
            <p:cNvPr id="16" name="组合 15">
              <a:extLst>
                <a:ext uri="{FF2B5EF4-FFF2-40B4-BE49-F238E27FC236}">
                  <a16:creationId xmlns:a16="http://schemas.microsoft.com/office/drawing/2014/main" id="{D6A4E03B-0F36-0033-F6BF-3F46918993A8}"/>
                </a:ext>
              </a:extLst>
            </p:cNvPr>
            <p:cNvGrpSpPr/>
            <p:nvPr/>
          </p:nvGrpSpPr>
          <p:grpSpPr>
            <a:xfrm>
              <a:off x="617218" y="1134321"/>
              <a:ext cx="8096692" cy="4546501"/>
              <a:chOff x="663374" y="1211102"/>
              <a:chExt cx="8096692" cy="4546501"/>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A2530E9D-0E4A-038A-EBEF-D36577D82609}"/>
                      </a:ext>
                    </a:extLst>
                  </p:cNvPr>
                  <p:cNvSpPr txBox="1"/>
                  <p:nvPr/>
                </p:nvSpPr>
                <p:spPr>
                  <a:xfrm>
                    <a:off x="663374" y="1211102"/>
                    <a:ext cx="8096692" cy="4546501"/>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为了在自发破缺过程中保持</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i="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em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的不变性，把</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标量场</a:t>
                    </a:r>
                    <a14:m>
                      <m:oMath xmlns:m="http://schemas.openxmlformats.org/officeDocument/2006/math">
                        <m:r>
                          <a:rPr lang="en-US" altLang="zh-CN" b="1" i="1" dirty="0" smtClean="0">
                            <a:solidFill>
                              <a:srgbClr val="0000CC"/>
                            </a:solidFill>
                            <a:latin typeface="Cambria Math" panose="02040503050406030204" pitchFamily="18" charset="0"/>
                          </a:rPr>
                          <m:t>𝜙</m:t>
                        </m:r>
                        <m:d>
                          <m:dPr>
                            <m:ctrlPr>
                              <a:rPr lang="zh-CN" altLang="en-US" i="1" dirty="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的真空期望值选择在中性分量上</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标量场</a:t>
                    </a:r>
                    <a14:m>
                      <m:oMath xmlns:m="http://schemas.openxmlformats.org/officeDocument/2006/math">
                        <m:r>
                          <a:rPr lang="en-US" altLang="zh-CN" b="1" i="1" dirty="0" smtClean="0">
                            <a:solidFill>
                              <a:srgbClr val="0000CC"/>
                            </a:solidFill>
                            <a:latin typeface="Cambria Math" panose="02040503050406030204" pitchFamily="18" charset="0"/>
                          </a:rPr>
                          <m:t>𝜙</m:t>
                        </m:r>
                        <m:d>
                          <m:dPr>
                            <m:ctrlPr>
                              <a:rPr lang="zh-CN" altLang="en-US" i="1" dirty="0">
                                <a:solidFill>
                                  <a:srgbClr val="0000CC"/>
                                </a:solidFill>
                                <a:latin typeface="Cambria Math" panose="02040503050406030204" pitchFamily="18" charset="0"/>
                              </a:rPr>
                            </m:ctrlPr>
                          </m:dPr>
                          <m:e>
                            <m:r>
                              <a:rPr lang="zh-CN" altLang="en-US"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个独立分量，做如下形式的参数化</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对</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场做规范变换</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在幺正规范下拉氏量中只出现物理场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选定一个特别的基态</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真空期望值</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&lt;0 </a:t>
                    </a:r>
                    <a14:m>
                      <m:oMath xmlns:m="http://schemas.openxmlformats.org/officeDocument/2006/math">
                        <m:d>
                          <m:dPr>
                            <m:begChr m:val="|"/>
                            <m:endChr m:val="|"/>
                            <m:ctrlPr>
                              <a:rPr lang="en-US" altLang="zh-CN" b="1" i="1" smtClean="0">
                                <a:solidFill>
                                  <a:srgbClr val="C00000"/>
                                </a:solidFill>
                                <a:latin typeface="Cambria Math" panose="02040503050406030204" pitchFamily="18" charset="0"/>
                              </a:rPr>
                            </m:ctrlPr>
                          </m:dPr>
                          <m:e>
                            <m:r>
                              <a:rPr lang="en-US" altLang="zh-CN" b="1" i="1" smtClean="0">
                                <a:solidFill>
                                  <a:srgbClr val="C00000"/>
                                </a:solidFill>
                                <a:latin typeface="Cambria Math" panose="02040503050406030204" pitchFamily="18" charset="0"/>
                              </a:rPr>
                              <m:t>𝜙</m:t>
                            </m:r>
                          </m:e>
                        </m:d>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0&gt;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dirty="0">
                        <a:solidFill>
                          <a:srgbClr val="C00000"/>
                        </a:solidFill>
                      </a:rPr>
                      <a:t> </a:t>
                    </a:r>
                    <a14:m>
                      <m:oMath xmlns:m="http://schemas.openxmlformats.org/officeDocument/2006/math">
                        <m:r>
                          <a:rPr lang="en-US" altLang="zh-CN" i="1" dirty="0">
                            <a:solidFill>
                              <a:srgbClr val="C00000"/>
                            </a:solidFill>
                            <a:latin typeface="Cambria Math" panose="02040503050406030204" pitchFamily="18" charset="0"/>
                          </a:rPr>
                          <m:t>𝑆𝑈</m:t>
                        </m:r>
                        <m:sSub>
                          <m:sSubPr>
                            <m:ctrlPr>
                              <a:rPr lang="en-US" altLang="zh-CN" i="1" dirty="0">
                                <a:solidFill>
                                  <a:srgbClr val="C00000"/>
                                </a:solidFill>
                                <a:latin typeface="Cambria Math" panose="02040503050406030204" pitchFamily="18" charset="0"/>
                              </a:rPr>
                            </m:ctrlPr>
                          </m:sSubPr>
                          <m:e>
                            <m:d>
                              <m:dPr>
                                <m:ctrlPr>
                                  <a:rPr lang="en-US" altLang="zh-CN" i="1" dirty="0">
                                    <a:solidFill>
                                      <a:srgbClr val="C00000"/>
                                    </a:solidFill>
                                    <a:latin typeface="Cambria Math" panose="02040503050406030204" pitchFamily="18" charset="0"/>
                                  </a:rPr>
                                </m:ctrlPr>
                              </m:dPr>
                              <m:e>
                                <m:r>
                                  <a:rPr lang="en-US" altLang="zh-CN" dirty="0">
                                    <a:solidFill>
                                      <a:srgbClr val="C00000"/>
                                    </a:solidFill>
                                    <a:latin typeface="Cambria Math" panose="02040503050406030204" pitchFamily="18" charset="0"/>
                                  </a:rPr>
                                  <m:t>2</m:t>
                                </m:r>
                              </m:e>
                            </m:d>
                          </m:e>
                          <m:sub>
                            <m:r>
                              <a:rPr lang="en-US" altLang="zh-CN" i="1" dirty="0">
                                <a:solidFill>
                                  <a:srgbClr val="C00000"/>
                                </a:solidFill>
                                <a:latin typeface="Cambria Math" panose="02040503050406030204" pitchFamily="18" charset="0"/>
                              </a:rPr>
                              <m:t>𝐿</m:t>
                            </m:r>
                          </m:sub>
                        </m:sSub>
                        <m:r>
                          <a:rPr lang="en-US" altLang="zh-CN" i="1" dirty="0">
                            <a:solidFill>
                              <a:srgbClr val="C00000"/>
                            </a:solidFill>
                            <a:latin typeface="Cambria Math" panose="02040503050406030204" pitchFamily="18" charset="0"/>
                          </a:rPr>
                          <m:t> </m:t>
                        </m:r>
                        <m:r>
                          <a:rPr lang="en-US" altLang="zh-CN" i="1" dirty="0">
                            <a:solidFill>
                              <a:srgbClr val="C00000"/>
                            </a:solidFill>
                            <a:latin typeface="Cambria Math" panose="02040503050406030204" pitchFamily="18" charset="0"/>
                          </a:rPr>
                          <m:t>𝑥</m:t>
                        </m:r>
                        <m:r>
                          <a:rPr lang="en-US" altLang="zh-CN" i="1" dirty="0">
                            <a:solidFill>
                              <a:srgbClr val="C00000"/>
                            </a:solidFill>
                            <a:latin typeface="Cambria Math" panose="02040503050406030204" pitchFamily="18" charset="0"/>
                          </a:rPr>
                          <m:t> </m:t>
                        </m:r>
                        <m:r>
                          <a:rPr lang="en-US" altLang="zh-CN" i="1" dirty="0">
                            <a:solidFill>
                              <a:srgbClr val="C00000"/>
                            </a:solidFill>
                            <a:latin typeface="Cambria Math" panose="02040503050406030204" pitchFamily="18" charset="0"/>
                          </a:rPr>
                          <m:t>𝑈</m:t>
                        </m:r>
                        <m:sSub>
                          <m:sSubPr>
                            <m:ctrlPr>
                              <a:rPr lang="en-US" altLang="zh-CN" i="1" dirty="0">
                                <a:solidFill>
                                  <a:srgbClr val="C00000"/>
                                </a:solidFill>
                                <a:latin typeface="Cambria Math" panose="02040503050406030204" pitchFamily="18" charset="0"/>
                              </a:rPr>
                            </m:ctrlPr>
                          </m:sSubPr>
                          <m:e>
                            <m:d>
                              <m:dPr>
                                <m:ctrlPr>
                                  <a:rPr lang="en-US" altLang="zh-CN" i="1" dirty="0">
                                    <a:solidFill>
                                      <a:srgbClr val="C00000"/>
                                    </a:solidFill>
                                    <a:latin typeface="Cambria Math" panose="02040503050406030204" pitchFamily="18" charset="0"/>
                                  </a:rPr>
                                </m:ctrlPr>
                              </m:dPr>
                              <m:e>
                                <m:r>
                                  <a:rPr lang="en-US" altLang="zh-CN" dirty="0">
                                    <a:solidFill>
                                      <a:srgbClr val="C00000"/>
                                    </a:solidFill>
                                    <a:latin typeface="Cambria Math" panose="02040503050406030204" pitchFamily="18" charset="0"/>
                                  </a:rPr>
                                  <m:t>1</m:t>
                                </m:r>
                              </m:e>
                            </m:d>
                          </m:e>
                          <m:sub>
                            <m:r>
                              <a:rPr lang="el-GR" altLang="zh-CN" i="1" dirty="0">
                                <a:solidFill>
                                  <a:srgbClr val="C00000"/>
                                </a:solidFill>
                                <a:latin typeface="Cambria Math" panose="02040503050406030204" pitchFamily="18" charset="0"/>
                              </a:rPr>
                              <m:t>𝛾</m:t>
                            </m:r>
                          </m:sub>
                        </m:sSub>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规范对称性就自发破缺到</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U</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em</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。其它相关费米场和规范场的相应规范变换为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p:txBody>
              </p:sp>
            </mc:Choice>
            <mc:Fallback xmlns="">
              <p:sp>
                <p:nvSpPr>
                  <p:cNvPr id="14" name="文本框 13">
                    <a:extLst>
                      <a:ext uri="{FF2B5EF4-FFF2-40B4-BE49-F238E27FC236}">
                        <a16:creationId xmlns:a16="http://schemas.microsoft.com/office/drawing/2014/main" id="{A2530E9D-0E4A-038A-EBEF-D36577D82609}"/>
                      </a:ext>
                    </a:extLst>
                  </p:cNvPr>
                  <p:cNvSpPr txBox="1">
                    <a:spLocks noRot="1" noChangeAspect="1" noMove="1" noResize="1" noEditPoints="1" noAdjustHandles="1" noChangeArrowheads="1" noChangeShapeType="1" noTextEdit="1"/>
                  </p:cNvSpPr>
                  <p:nvPr/>
                </p:nvSpPr>
                <p:spPr>
                  <a:xfrm>
                    <a:off x="663374" y="1211102"/>
                    <a:ext cx="8096692" cy="4546501"/>
                  </a:xfrm>
                  <a:prstGeom prst="rect">
                    <a:avLst/>
                  </a:prstGeom>
                  <a:blipFill>
                    <a:blip r:embed="rId2"/>
                    <a:stretch>
                      <a:fillRect l="-602" t="-670" r="-75" b="-1206"/>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4BB8EEC7-93F6-2F1A-4773-8D15229D2B0E}"/>
                  </a:ext>
                </a:extLst>
              </p:cNvPr>
              <p:cNvPicPr>
                <a:picLocks noChangeAspect="1"/>
              </p:cNvPicPr>
              <p:nvPr/>
            </p:nvPicPr>
            <p:blipFill>
              <a:blip r:embed="rId3"/>
              <a:stretch>
                <a:fillRect/>
              </a:stretch>
            </p:blipFill>
            <p:spPr>
              <a:xfrm>
                <a:off x="809236" y="1275064"/>
                <a:ext cx="178409" cy="234962"/>
              </a:xfrm>
              <a:prstGeom prst="rect">
                <a:avLst/>
              </a:prstGeom>
            </p:spPr>
          </p:pic>
        </p:grpSp>
        <p:pic>
          <p:nvPicPr>
            <p:cNvPr id="5" name="图片 4">
              <a:extLst>
                <a:ext uri="{FF2B5EF4-FFF2-40B4-BE49-F238E27FC236}">
                  <a16:creationId xmlns:a16="http://schemas.microsoft.com/office/drawing/2014/main" id="{E3039152-7493-1A78-B3E3-999B7F7F0860}"/>
                </a:ext>
              </a:extLst>
            </p:cNvPr>
            <p:cNvPicPr>
              <a:picLocks noChangeAspect="1"/>
            </p:cNvPicPr>
            <p:nvPr/>
          </p:nvPicPr>
          <p:blipFill>
            <a:blip r:embed="rId4"/>
            <a:stretch>
              <a:fillRect/>
            </a:stretch>
          </p:blipFill>
          <p:spPr>
            <a:xfrm>
              <a:off x="3101899" y="1634892"/>
              <a:ext cx="2940201" cy="558829"/>
            </a:xfrm>
            <a:prstGeom prst="rect">
              <a:avLst/>
            </a:prstGeom>
          </p:spPr>
        </p:pic>
        <p:pic>
          <p:nvPicPr>
            <p:cNvPr id="8" name="图片 7">
              <a:extLst>
                <a:ext uri="{FF2B5EF4-FFF2-40B4-BE49-F238E27FC236}">
                  <a16:creationId xmlns:a16="http://schemas.microsoft.com/office/drawing/2014/main" id="{DE0D6132-F786-6163-6CBD-4988444890FA}"/>
                </a:ext>
              </a:extLst>
            </p:cNvPr>
            <p:cNvPicPr>
              <a:picLocks noChangeAspect="1"/>
            </p:cNvPicPr>
            <p:nvPr/>
          </p:nvPicPr>
          <p:blipFill>
            <a:blip r:embed="rId5"/>
            <a:stretch>
              <a:fillRect/>
            </a:stretch>
          </p:blipFill>
          <p:spPr>
            <a:xfrm>
              <a:off x="1739754" y="2631376"/>
              <a:ext cx="5664491" cy="590580"/>
            </a:xfrm>
            <a:prstGeom prst="rect">
              <a:avLst/>
            </a:prstGeom>
          </p:spPr>
        </p:pic>
        <p:pic>
          <p:nvPicPr>
            <p:cNvPr id="13" name="图片 12">
              <a:extLst>
                <a:ext uri="{FF2B5EF4-FFF2-40B4-BE49-F238E27FC236}">
                  <a16:creationId xmlns:a16="http://schemas.microsoft.com/office/drawing/2014/main" id="{F08BCA38-2707-15EE-803D-25212F434033}"/>
                </a:ext>
              </a:extLst>
            </p:cNvPr>
            <p:cNvPicPr>
              <a:picLocks noChangeAspect="1"/>
            </p:cNvPicPr>
            <p:nvPr/>
          </p:nvPicPr>
          <p:blipFill>
            <a:blip r:embed="rId6"/>
            <a:stretch>
              <a:fillRect/>
            </a:stretch>
          </p:blipFill>
          <p:spPr>
            <a:xfrm>
              <a:off x="1237855" y="3379610"/>
              <a:ext cx="2159111" cy="311166"/>
            </a:xfrm>
            <a:prstGeom prst="rect">
              <a:avLst/>
            </a:prstGeom>
          </p:spPr>
        </p:pic>
        <p:pic>
          <p:nvPicPr>
            <p:cNvPr id="17" name="图片 16">
              <a:extLst>
                <a:ext uri="{FF2B5EF4-FFF2-40B4-BE49-F238E27FC236}">
                  <a16:creationId xmlns:a16="http://schemas.microsoft.com/office/drawing/2014/main" id="{BCD3267B-CB15-BF96-7088-486AE51EB1FE}"/>
                </a:ext>
              </a:extLst>
            </p:cNvPr>
            <p:cNvPicPr>
              <a:picLocks noChangeAspect="1"/>
            </p:cNvPicPr>
            <p:nvPr/>
          </p:nvPicPr>
          <p:blipFill>
            <a:blip r:embed="rId3"/>
            <a:stretch>
              <a:fillRect/>
            </a:stretch>
          </p:blipFill>
          <p:spPr>
            <a:xfrm>
              <a:off x="763080" y="3926359"/>
              <a:ext cx="178409" cy="234962"/>
            </a:xfrm>
            <a:prstGeom prst="rect">
              <a:avLst/>
            </a:prstGeom>
          </p:spPr>
        </p:pic>
        <p:pic>
          <p:nvPicPr>
            <p:cNvPr id="19" name="图片 18">
              <a:extLst>
                <a:ext uri="{FF2B5EF4-FFF2-40B4-BE49-F238E27FC236}">
                  <a16:creationId xmlns:a16="http://schemas.microsoft.com/office/drawing/2014/main" id="{2C9E9F98-9227-5F6C-E921-4B73B6405722}"/>
                </a:ext>
              </a:extLst>
            </p:cNvPr>
            <p:cNvPicPr>
              <a:picLocks noChangeAspect="1"/>
            </p:cNvPicPr>
            <p:nvPr/>
          </p:nvPicPr>
          <p:blipFill>
            <a:blip r:embed="rId7"/>
            <a:stretch>
              <a:fillRect/>
            </a:stretch>
          </p:blipFill>
          <p:spPr>
            <a:xfrm>
              <a:off x="1807917" y="4161321"/>
              <a:ext cx="5715294" cy="844593"/>
            </a:xfrm>
            <a:prstGeom prst="rect">
              <a:avLst/>
            </a:prstGeom>
          </p:spPr>
        </p:pic>
        <p:pic>
          <p:nvPicPr>
            <p:cNvPr id="21" name="图片 20">
              <a:extLst>
                <a:ext uri="{FF2B5EF4-FFF2-40B4-BE49-F238E27FC236}">
                  <a16:creationId xmlns:a16="http://schemas.microsoft.com/office/drawing/2014/main" id="{EAF94F1C-1496-00E9-C89C-F50514D7C84F}"/>
                </a:ext>
              </a:extLst>
            </p:cNvPr>
            <p:cNvPicPr>
              <a:picLocks noChangeAspect="1"/>
            </p:cNvPicPr>
            <p:nvPr/>
          </p:nvPicPr>
          <p:blipFill>
            <a:blip r:embed="rId8"/>
            <a:stretch>
              <a:fillRect/>
            </a:stretch>
          </p:blipFill>
          <p:spPr>
            <a:xfrm>
              <a:off x="1901688" y="5605239"/>
              <a:ext cx="5340624" cy="1092256"/>
            </a:xfrm>
            <a:prstGeom prst="rect">
              <a:avLst/>
            </a:prstGeom>
          </p:spPr>
        </p:pic>
      </p:grpSp>
    </p:spTree>
    <p:extLst>
      <p:ext uri="{BB962C8B-B14F-4D97-AF65-F5344CB8AC3E}">
        <p14:creationId xmlns:p14="http://schemas.microsoft.com/office/powerpoint/2010/main" val="30242731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DB852-3169-B421-A963-F99ADC33731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2115CFB-899D-DC6D-42E3-5712935F7661}"/>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09FF1260-D946-2906-B72A-B06D3B88A83F}"/>
              </a:ext>
            </a:extLst>
          </p:cNvPr>
          <p:cNvSpPr>
            <a:spLocks noGrp="1"/>
          </p:cNvSpPr>
          <p:nvPr>
            <p:ph type="sldNum" sz="quarter" idx="12"/>
          </p:nvPr>
        </p:nvSpPr>
        <p:spPr/>
        <p:txBody>
          <a:bodyPr/>
          <a:lstStyle/>
          <a:p>
            <a:fld id="{BEF7031F-3985-8841-9F96-93325AFB8D2A}" type="slidenum">
              <a:rPr lang="en-US" smtClean="0"/>
              <a:t>115</a:t>
            </a:fld>
            <a:endParaRPr lang="en-US"/>
          </a:p>
        </p:txBody>
      </p:sp>
      <p:grpSp>
        <p:nvGrpSpPr>
          <p:cNvPr id="11" name="组合 10">
            <a:extLst>
              <a:ext uri="{FF2B5EF4-FFF2-40B4-BE49-F238E27FC236}">
                <a16:creationId xmlns:a16="http://schemas.microsoft.com/office/drawing/2014/main" id="{789054E6-8D93-F127-44FC-16F0D31978D0}"/>
              </a:ext>
            </a:extLst>
          </p:cNvPr>
          <p:cNvGrpSpPr/>
          <p:nvPr/>
        </p:nvGrpSpPr>
        <p:grpSpPr>
          <a:xfrm>
            <a:off x="617218" y="1071500"/>
            <a:ext cx="8096692" cy="4808111"/>
            <a:chOff x="617218" y="1071500"/>
            <a:chExt cx="8096692" cy="4808111"/>
          </a:xfrm>
        </p:grpSpPr>
        <p:grpSp>
          <p:nvGrpSpPr>
            <p:cNvPr id="16" name="组合 15">
              <a:extLst>
                <a:ext uri="{FF2B5EF4-FFF2-40B4-BE49-F238E27FC236}">
                  <a16:creationId xmlns:a16="http://schemas.microsoft.com/office/drawing/2014/main" id="{EB6E129F-781F-7858-2B29-822EB3D66937}"/>
                </a:ext>
              </a:extLst>
            </p:cNvPr>
            <p:cNvGrpSpPr/>
            <p:nvPr/>
          </p:nvGrpSpPr>
          <p:grpSpPr>
            <a:xfrm>
              <a:off x="617218" y="1071500"/>
              <a:ext cx="8096692" cy="4808111"/>
              <a:chOff x="663374" y="1211102"/>
              <a:chExt cx="8096692" cy="4808111"/>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247EAE1-A799-DD77-35C1-5F15396438A3}"/>
                      </a:ext>
                    </a:extLst>
                  </p:cNvPr>
                  <p:cNvSpPr txBox="1"/>
                  <p:nvPr/>
                </p:nvSpPr>
                <p:spPr>
                  <a:xfrm>
                    <a:off x="663374" y="1211102"/>
                    <a:ext cx="8096692" cy="4808111"/>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考虑拉氏量</a:t>
                    </a:r>
                    <a14:m>
                      <m:oMath xmlns:m="http://schemas.openxmlformats.org/officeDocument/2006/math">
                        <m:r>
                          <a:rPr lang="zh-CN" altLang="en-US" dirty="0" smtClean="0">
                            <a:solidFill>
                              <a:srgbClr val="0000CC"/>
                            </a:solidFill>
                            <a:latin typeface="Cambria Math" panose="02040503050406030204" pitchFamily="18" charset="0"/>
                          </a:rPr>
                          <m:t>ℒ</m:t>
                        </m:r>
                      </m:oMath>
                    </a14:m>
                    <a:r>
                      <a:rPr lang="en-US" altLang="zh-CN" b="1" i="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。在做参数化和规范变换以后有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我们也得到了</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场的质量正比于其自耦合相互作用。</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由</a:t>
                    </a:r>
                    <a14:m>
                      <m:oMath xmlns:m="http://schemas.openxmlformats.org/officeDocument/2006/math">
                        <m:r>
                          <a:rPr lang="zh-CN" altLang="en-US" dirty="0" smtClean="0">
                            <a:solidFill>
                              <a:srgbClr val="C00000"/>
                            </a:solidFill>
                            <a:latin typeface="Cambria Math" panose="02040503050406030204" pitchFamily="18" charset="0"/>
                          </a:rPr>
                          <m:t>ℒ</m:t>
                        </m:r>
                      </m:oMath>
                    </a14:m>
                    <a:r>
                      <a:rPr lang="en-US" altLang="zh-CN" b="1" i="1" baseline="-25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的第一项可以导出矢量玻色子</a:t>
                    </a:r>
                    <a14:m>
                      <m:oMath xmlns:m="http://schemas.openxmlformats.org/officeDocument/2006/math">
                        <m:sSup>
                          <m:sSupPr>
                            <m:ctrlPr>
                              <a:rPr lang="en-US" altLang="zh-CN" b="1" i="1" dirty="0">
                                <a:solidFill>
                                  <a:srgbClr val="C00000"/>
                                </a:solidFill>
                                <a:latin typeface="Cambria Math" panose="02040503050406030204" pitchFamily="18" charset="0"/>
                              </a:rPr>
                            </m:ctrlPr>
                          </m:sSupPr>
                          <m:e>
                            <m:r>
                              <a:rPr lang="en-US" altLang="zh-CN" i="1" dirty="0">
                                <a:solidFill>
                                  <a:srgbClr val="C00000"/>
                                </a:solidFill>
                                <a:latin typeface="Cambria Math" panose="02040503050406030204" pitchFamily="18" charset="0"/>
                              </a:rPr>
                              <m:t>𝑊</m:t>
                            </m:r>
                          </m:e>
                          <m:sup>
                            <m:r>
                              <a:rPr lang="en-US" altLang="zh-CN" b="1" dirty="0">
                                <a:solidFill>
                                  <a:srgbClr val="C00000"/>
                                </a:solidFill>
                                <a:latin typeface="Cambria Math" panose="02040503050406030204" pitchFamily="18" charset="0"/>
                              </a:rPr>
                              <m:t>±</m:t>
                            </m:r>
                          </m:sup>
                        </m:s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的质量项：</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其中</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p>
                          <m:sSupPr>
                            <m:ctrlPr>
                              <a:rPr lang="en-US" altLang="zh-CN" b="1" i="1" dirty="0" smtClean="0">
                                <a:solidFill>
                                  <a:srgbClr val="C00000"/>
                                </a:solidFill>
                                <a:latin typeface="Cambria Math" panose="02040503050406030204" pitchFamily="18" charset="0"/>
                              </a:rPr>
                            </m:ctrlPr>
                          </m:sSupPr>
                          <m:e>
                            <m:r>
                              <a:rPr lang="en-US" altLang="zh-CN" i="1" dirty="0">
                                <a:solidFill>
                                  <a:srgbClr val="C00000"/>
                                </a:solidFill>
                                <a:latin typeface="Cambria Math" panose="02040503050406030204" pitchFamily="18" charset="0"/>
                              </a:rPr>
                              <m:t>𝑊</m:t>
                            </m:r>
                          </m:e>
                          <m:sup>
                            <m:r>
                              <a:rPr lang="en-US" altLang="zh-CN" b="1" dirty="0">
                                <a:solidFill>
                                  <a:srgbClr val="C00000"/>
                                </a:solidFill>
                                <a:latin typeface="Cambria Math" panose="02040503050406030204" pitchFamily="18" charset="0"/>
                              </a:rPr>
                              <m:t>±</m:t>
                            </m:r>
                          </m:sup>
                        </m:s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Z</a:t>
                    </a:r>
                    <a:r>
                      <a:rPr lang="el-GR" altLang="zh-CN" b="1" baseline="-25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μ</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和电磁场</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a:t>
                    </a:r>
                    <a:r>
                      <a:rPr lang="el-GR" altLang="zh-CN" b="1" baseline="-25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μ</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是经过重新定义的弱作用规范场和电磁场，前者获得重质量</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Mw</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i="1"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Mz</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，后者继续保持零质量</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取</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a:t>
                    </a:r>
                    <a:r>
                      <a:rPr lang="en-US" altLang="zh-CN" b="1" i="1" baseline="-25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1247EAE1-A799-DD77-35C1-5F15396438A3}"/>
                      </a:ext>
                    </a:extLst>
                  </p:cNvPr>
                  <p:cNvSpPr txBox="1">
                    <a:spLocks noRot="1" noChangeAspect="1" noMove="1" noResize="1" noEditPoints="1" noAdjustHandles="1" noChangeArrowheads="1" noChangeShapeType="1" noTextEdit="1"/>
                  </p:cNvSpPr>
                  <p:nvPr/>
                </p:nvSpPr>
                <p:spPr>
                  <a:xfrm>
                    <a:off x="663374" y="1211102"/>
                    <a:ext cx="8096692" cy="4808111"/>
                  </a:xfrm>
                  <a:prstGeom prst="rect">
                    <a:avLst/>
                  </a:prstGeom>
                  <a:blipFill>
                    <a:blip r:embed="rId2"/>
                    <a:stretch>
                      <a:fillRect l="-602" t="-634" b="-1141"/>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1006A884-7C94-52CC-DB50-8E419E02E6D5}"/>
                  </a:ext>
                </a:extLst>
              </p:cNvPr>
              <p:cNvPicPr>
                <a:picLocks noChangeAspect="1"/>
              </p:cNvPicPr>
              <p:nvPr/>
            </p:nvPicPr>
            <p:blipFill>
              <a:blip r:embed="rId3"/>
              <a:stretch>
                <a:fillRect/>
              </a:stretch>
            </p:blipFill>
            <p:spPr>
              <a:xfrm>
                <a:off x="809236" y="1275064"/>
                <a:ext cx="178409" cy="234962"/>
              </a:xfrm>
              <a:prstGeom prst="rect">
                <a:avLst/>
              </a:prstGeom>
            </p:spPr>
          </p:pic>
        </p:grpSp>
        <p:pic>
          <p:nvPicPr>
            <p:cNvPr id="6" name="图片 5">
              <a:extLst>
                <a:ext uri="{FF2B5EF4-FFF2-40B4-BE49-F238E27FC236}">
                  <a16:creationId xmlns:a16="http://schemas.microsoft.com/office/drawing/2014/main" id="{D110E91E-BDCD-ACC0-1498-1527D75A8C73}"/>
                </a:ext>
              </a:extLst>
            </p:cNvPr>
            <p:cNvPicPr>
              <a:picLocks noChangeAspect="1"/>
            </p:cNvPicPr>
            <p:nvPr/>
          </p:nvPicPr>
          <p:blipFill>
            <a:blip r:embed="rId4"/>
            <a:srcRect t="7086"/>
            <a:stretch/>
          </p:blipFill>
          <p:spPr>
            <a:xfrm>
              <a:off x="2341344" y="1391364"/>
              <a:ext cx="4648439" cy="1067961"/>
            </a:xfrm>
            <a:prstGeom prst="rect">
              <a:avLst/>
            </a:prstGeom>
          </p:spPr>
        </p:pic>
        <p:pic>
          <p:nvPicPr>
            <p:cNvPr id="7" name="图片 6">
              <a:extLst>
                <a:ext uri="{FF2B5EF4-FFF2-40B4-BE49-F238E27FC236}">
                  <a16:creationId xmlns:a16="http://schemas.microsoft.com/office/drawing/2014/main" id="{858B79A8-11FE-3015-753F-482B7CDCF353}"/>
                </a:ext>
              </a:extLst>
            </p:cNvPr>
            <p:cNvPicPr>
              <a:picLocks noChangeAspect="1"/>
            </p:cNvPicPr>
            <p:nvPr/>
          </p:nvPicPr>
          <p:blipFill>
            <a:blip r:embed="rId3"/>
            <a:stretch>
              <a:fillRect/>
            </a:stretch>
          </p:blipFill>
          <p:spPr>
            <a:xfrm>
              <a:off x="763079" y="3053840"/>
              <a:ext cx="178409" cy="234962"/>
            </a:xfrm>
            <a:prstGeom prst="rect">
              <a:avLst/>
            </a:prstGeom>
          </p:spPr>
        </p:pic>
        <p:pic>
          <p:nvPicPr>
            <p:cNvPr id="10" name="图片 9">
              <a:extLst>
                <a:ext uri="{FF2B5EF4-FFF2-40B4-BE49-F238E27FC236}">
                  <a16:creationId xmlns:a16="http://schemas.microsoft.com/office/drawing/2014/main" id="{8E608A87-8BA2-311E-7726-B113AABF8CC0}"/>
                </a:ext>
              </a:extLst>
            </p:cNvPr>
            <p:cNvPicPr>
              <a:picLocks noChangeAspect="1"/>
            </p:cNvPicPr>
            <p:nvPr/>
          </p:nvPicPr>
          <p:blipFill>
            <a:blip r:embed="rId5"/>
            <a:stretch>
              <a:fillRect/>
            </a:stretch>
          </p:blipFill>
          <p:spPr>
            <a:xfrm>
              <a:off x="1157007" y="3369498"/>
              <a:ext cx="7017111" cy="1739989"/>
            </a:xfrm>
            <a:prstGeom prst="rect">
              <a:avLst/>
            </a:prstGeom>
          </p:spPr>
        </p:pic>
      </p:grpSp>
    </p:spTree>
    <p:extLst>
      <p:ext uri="{BB962C8B-B14F-4D97-AF65-F5344CB8AC3E}">
        <p14:creationId xmlns:p14="http://schemas.microsoft.com/office/powerpoint/2010/main" val="39463582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EFB9-A866-EDC8-47BB-E05232377A5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F4A4036-6861-5F76-FB3F-5F455CB23740}"/>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7DFD8871-6EB8-537D-34DC-968C4CAA9169}"/>
              </a:ext>
            </a:extLst>
          </p:cNvPr>
          <p:cNvSpPr>
            <a:spLocks noGrp="1"/>
          </p:cNvSpPr>
          <p:nvPr>
            <p:ph type="sldNum" sz="quarter" idx="12"/>
          </p:nvPr>
        </p:nvSpPr>
        <p:spPr/>
        <p:txBody>
          <a:bodyPr/>
          <a:lstStyle/>
          <a:p>
            <a:fld id="{BEF7031F-3985-8841-9F96-93325AFB8D2A}" type="slidenum">
              <a:rPr lang="en-US" smtClean="0"/>
              <a:t>116</a:t>
            </a:fld>
            <a:endParaRPr lang="en-US"/>
          </a:p>
        </p:txBody>
      </p:sp>
      <p:grpSp>
        <p:nvGrpSpPr>
          <p:cNvPr id="20" name="组合 19">
            <a:extLst>
              <a:ext uri="{FF2B5EF4-FFF2-40B4-BE49-F238E27FC236}">
                <a16:creationId xmlns:a16="http://schemas.microsoft.com/office/drawing/2014/main" id="{493187F0-10A3-2D4F-A8E5-F9AE99979BC6}"/>
              </a:ext>
            </a:extLst>
          </p:cNvPr>
          <p:cNvGrpSpPr/>
          <p:nvPr/>
        </p:nvGrpSpPr>
        <p:grpSpPr>
          <a:xfrm>
            <a:off x="617218" y="1071500"/>
            <a:ext cx="8096692" cy="5383140"/>
            <a:chOff x="617218" y="1071500"/>
            <a:chExt cx="8096692" cy="5383140"/>
          </a:xfrm>
        </p:grpSpPr>
        <p:grpSp>
          <p:nvGrpSpPr>
            <p:cNvPr id="16" name="组合 15">
              <a:extLst>
                <a:ext uri="{FF2B5EF4-FFF2-40B4-BE49-F238E27FC236}">
                  <a16:creationId xmlns:a16="http://schemas.microsoft.com/office/drawing/2014/main" id="{96D2ADD5-A9D4-464D-F430-26CBE2A6846B}"/>
                </a:ext>
              </a:extLst>
            </p:cNvPr>
            <p:cNvGrpSpPr/>
            <p:nvPr/>
          </p:nvGrpSpPr>
          <p:grpSpPr>
            <a:xfrm>
              <a:off x="617218" y="1071500"/>
              <a:ext cx="8096692" cy="5383140"/>
              <a:chOff x="663374" y="1211102"/>
              <a:chExt cx="8096692" cy="5383140"/>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C3B2A1B2-98E9-0182-FABB-47EE0D008E37}"/>
                      </a:ext>
                    </a:extLst>
                  </p:cNvPr>
                  <p:cNvSpPr txBox="1"/>
                  <p:nvPr/>
                </p:nvSpPr>
                <p:spPr>
                  <a:xfrm>
                    <a:off x="663374" y="1211102"/>
                    <a:ext cx="8096692" cy="5383140"/>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由上式可以看出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实际上</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Z</a:t>
                    </a:r>
                    <a:r>
                      <a:rPr lang="el-GR"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μ</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a:t>
                    </a:r>
                    <a:r>
                      <a:rPr lang="el-GR"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μ</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是相互正交的质量本征态，可以定义成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bSup>
                          <m:sSubSupPr>
                            <m:ctrlPr>
                              <a:rPr lang="zh-CN" altLang="en-US" i="1" smtClean="0">
                                <a:solidFill>
                                  <a:srgbClr val="0000CC"/>
                                </a:solidFill>
                                <a:latin typeface="Cambria Math" panose="02040503050406030204" pitchFamily="18" charset="0"/>
                              </a:rPr>
                            </m:ctrlPr>
                          </m:sSubSupPr>
                          <m:e>
                            <m:r>
                              <a:rPr lang="en-US" altLang="zh-CN" b="0" i="1" smtClean="0">
                                <a:solidFill>
                                  <a:srgbClr val="0000CC"/>
                                </a:solidFill>
                                <a:latin typeface="Cambria Math" panose="02040503050406030204" pitchFamily="18" charset="0"/>
                              </a:rPr>
                              <m:t>𝑊</m:t>
                            </m:r>
                          </m:e>
                          <m:sub>
                            <m:r>
                              <a:rPr lang="el-GR" altLang="zh-CN" b="0" i="1" smtClean="0">
                                <a:solidFill>
                                  <a:srgbClr val="0000CC"/>
                                </a:solidFill>
                                <a:latin typeface="Cambria Math" panose="02040503050406030204" pitchFamily="18" charset="0"/>
                              </a:rPr>
                              <m:t>𝜇</m:t>
                            </m:r>
                          </m:sub>
                          <m:sup>
                            <m:r>
                              <a:rPr lang="zh-CN" altLang="en-US" b="0" i="1" smtClean="0">
                                <a:solidFill>
                                  <a:srgbClr val="0000CC"/>
                                </a:solidFill>
                                <a:latin typeface="Cambria Math" panose="02040503050406030204" pitchFamily="18" charset="0"/>
                              </a:rPr>
                              <m:t>3</m:t>
                            </m:r>
                          </m:sup>
                        </m:sSub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a:t>
                    </a:r>
                    <a:r>
                      <a:rPr lang="el-GR"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μ</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的混合</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其中的混合角</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𝜃</m:t>
                            </m:r>
                          </m:e>
                          <m:sub>
                            <m:r>
                              <a:rPr lang="en-US" altLang="zh-CN" b="1" i="1" dirty="0" smtClean="0">
                                <a:solidFill>
                                  <a:srgbClr val="0000CC"/>
                                </a:solidFill>
                                <a:latin typeface="Cambria Math" panose="02040503050406030204" pitchFamily="18" charset="0"/>
                              </a:rPr>
                              <m:t>𝑤</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就是温伯格角</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:tan(</a:t>
                    </a:r>
                    <a14:m>
                      <m:oMath xmlns:m="http://schemas.openxmlformats.org/officeDocument/2006/math">
                        <m:sSub>
                          <m:sSubPr>
                            <m:ctrlPr>
                              <a:rPr lang="en-US" altLang="zh-CN" b="1" i="1" dirty="0">
                                <a:solidFill>
                                  <a:srgbClr val="0000CC"/>
                                </a:solidFill>
                                <a:latin typeface="Cambria Math" panose="02040503050406030204" pitchFamily="18" charset="0"/>
                              </a:rPr>
                            </m:ctrlPr>
                          </m:sSubPr>
                          <m:e>
                            <m:r>
                              <a:rPr lang="en-US" altLang="zh-CN" b="1" i="1" dirty="0">
                                <a:solidFill>
                                  <a:srgbClr val="0000CC"/>
                                </a:solidFill>
                                <a:latin typeface="Cambria Math" panose="02040503050406030204" pitchFamily="18" charset="0"/>
                              </a:rPr>
                              <m:t>𝜃</m:t>
                            </m:r>
                          </m:e>
                          <m:sub>
                            <m:r>
                              <a:rPr lang="en-US" altLang="zh-CN" b="1" i="1" dirty="0">
                                <a:solidFill>
                                  <a:srgbClr val="0000CC"/>
                                </a:solidFill>
                                <a:latin typeface="Cambria Math" panose="02040503050406030204" pitchFamily="18" charset="0"/>
                              </a:rPr>
                              <m:t>𝑤</m:t>
                            </m:r>
                          </m:sub>
                        </m:sSub>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𝑔</m:t>
                            </m:r>
                          </m:e>
                          <m:sup>
                            <m:r>
                              <a:rPr lang="en-US" altLang="zh-CN" b="1" i="0" dirty="0" smtClean="0">
                                <a:solidFill>
                                  <a:srgbClr val="0000CC"/>
                                </a:solidFill>
                                <a:latin typeface="Cambria Math" panose="02040503050406030204" pitchFamily="18" charset="0"/>
                              </a:rPr>
                              <m:t>′</m:t>
                            </m:r>
                          </m:sup>
                        </m:sSup>
                        <m:r>
                          <a:rPr lang="en-US" altLang="zh-CN" b="1" i="1" dirty="0">
                            <a:solidFill>
                              <a:srgbClr val="0000CC"/>
                            </a:solidFill>
                            <a:latin typeface="Cambria Math" panose="02040503050406030204" pitchFamily="18" charset="0"/>
                          </a:rPr>
                          <m:t>/</m:t>
                        </m:r>
                      </m:oMath>
                    </a14:m>
                    <a:r>
                      <a:rPr lang="en-US" altLang="zh-CN" b="1" dirty="0">
                        <a:solidFill>
                          <a:srgbClr val="0000CC"/>
                        </a:solidFill>
                      </a:rPr>
                      <a:t> </a:t>
                    </a:r>
                    <a14:m>
                      <m:oMath xmlns:m="http://schemas.openxmlformats.org/officeDocument/2006/math">
                        <m:r>
                          <a:rPr lang="en-US" altLang="zh-CN" b="1" i="1" dirty="0">
                            <a:solidFill>
                              <a:srgbClr val="0000CC"/>
                            </a:solidFill>
                            <a:latin typeface="Cambria Math" panose="02040503050406030204" pitchFamily="18" charset="0"/>
                          </a:rPr>
                          <m:t>𝑔</m:t>
                        </m:r>
                        <m:r>
                          <a:rPr lang="en-US" altLang="zh-CN" b="1" i="1" dirty="0">
                            <a:solidFill>
                              <a:srgbClr val="0000CC"/>
                            </a:solidFill>
                            <a:latin typeface="Cambria Math" panose="02040503050406030204" pitchFamily="18" charset="0"/>
                          </a:rPr>
                          <m:t> </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。而且很容易推导出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由下式可以更清楚地看出</a:t>
                    </a:r>
                    <a:r>
                      <a:rPr lang="en-US" altLang="zh-CN" b="1" i="1"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Mz</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a:t>
                    </a:r>
                    <a:r>
                      <a:rPr lang="en-US" altLang="zh-CN" b="1" i="1" baseline="-25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是怎么样推导出来的。</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在这里，我们使用幺正变换</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U</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b>
                          <m:sSubPr>
                            <m:ctrlPr>
                              <a:rPr lang="en-US" altLang="zh-CN" b="1" i="1" dirty="0" smtClean="0">
                                <a:solidFill>
                                  <a:srgbClr val="C00000"/>
                                </a:solidFill>
                                <a:latin typeface="Cambria Math" panose="02040503050406030204" pitchFamily="18" charset="0"/>
                              </a:rPr>
                            </m:ctrlPr>
                          </m:sSubPr>
                          <m:e>
                            <m:r>
                              <a:rPr lang="en-US" altLang="zh-CN" b="1" i="1" dirty="0">
                                <a:solidFill>
                                  <a:srgbClr val="C00000"/>
                                </a:solidFill>
                                <a:latin typeface="Cambria Math" panose="02040503050406030204" pitchFamily="18" charset="0"/>
                              </a:rPr>
                              <m:t>𝜃</m:t>
                            </m:r>
                          </m:e>
                          <m:sub>
                            <m:r>
                              <a:rPr lang="en-US" altLang="zh-CN" b="1" i="1" dirty="0">
                                <a:solidFill>
                                  <a:srgbClr val="C00000"/>
                                </a:solidFill>
                                <a:latin typeface="Cambria Math" panose="02040503050406030204" pitchFamily="18" charset="0"/>
                              </a:rPr>
                              <m:t>𝑤</m:t>
                            </m:r>
                          </m:sub>
                        </m:sSub>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对质量矩阵做了对角化。</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C3B2A1B2-98E9-0182-FABB-47EE0D008E37}"/>
                      </a:ext>
                    </a:extLst>
                  </p:cNvPr>
                  <p:cNvSpPr txBox="1">
                    <a:spLocks noRot="1" noChangeAspect="1" noMove="1" noResize="1" noEditPoints="1" noAdjustHandles="1" noChangeArrowheads="1" noChangeShapeType="1" noTextEdit="1"/>
                  </p:cNvSpPr>
                  <p:nvPr/>
                </p:nvSpPr>
                <p:spPr>
                  <a:xfrm>
                    <a:off x="663374" y="1211102"/>
                    <a:ext cx="8096692" cy="5383140"/>
                  </a:xfrm>
                  <a:prstGeom prst="rect">
                    <a:avLst/>
                  </a:prstGeom>
                  <a:blipFill>
                    <a:blip r:embed="rId2"/>
                    <a:stretch>
                      <a:fillRect l="-602" t="-566" b="-906"/>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2D2956DA-FAE1-EB98-0EEE-6F42AB064A15}"/>
                  </a:ext>
                </a:extLst>
              </p:cNvPr>
              <p:cNvPicPr>
                <a:picLocks noChangeAspect="1"/>
              </p:cNvPicPr>
              <p:nvPr/>
            </p:nvPicPr>
            <p:blipFill>
              <a:blip r:embed="rId3"/>
              <a:stretch>
                <a:fillRect/>
              </a:stretch>
            </p:blipFill>
            <p:spPr>
              <a:xfrm>
                <a:off x="809236" y="1275064"/>
                <a:ext cx="178409" cy="234962"/>
              </a:xfrm>
              <a:prstGeom prst="rect">
                <a:avLst/>
              </a:prstGeom>
            </p:spPr>
          </p:pic>
        </p:grpSp>
        <p:pic>
          <p:nvPicPr>
            <p:cNvPr id="5" name="图片 4">
              <a:extLst>
                <a:ext uri="{FF2B5EF4-FFF2-40B4-BE49-F238E27FC236}">
                  <a16:creationId xmlns:a16="http://schemas.microsoft.com/office/drawing/2014/main" id="{B652F558-2A2B-BFC7-48D6-75EBBF9C6D5F}"/>
                </a:ext>
              </a:extLst>
            </p:cNvPr>
            <p:cNvPicPr>
              <a:picLocks noChangeAspect="1"/>
            </p:cNvPicPr>
            <p:nvPr/>
          </p:nvPicPr>
          <p:blipFill>
            <a:blip r:embed="rId4"/>
            <a:stretch>
              <a:fillRect/>
            </a:stretch>
          </p:blipFill>
          <p:spPr>
            <a:xfrm>
              <a:off x="1836235" y="1398344"/>
              <a:ext cx="5454930" cy="1009702"/>
            </a:xfrm>
            <a:prstGeom prst="rect">
              <a:avLst/>
            </a:prstGeom>
          </p:spPr>
        </p:pic>
        <p:pic>
          <p:nvPicPr>
            <p:cNvPr id="9" name="图片 8">
              <a:extLst>
                <a:ext uri="{FF2B5EF4-FFF2-40B4-BE49-F238E27FC236}">
                  <a16:creationId xmlns:a16="http://schemas.microsoft.com/office/drawing/2014/main" id="{4EA5B91B-7407-B5DD-D79C-A54F330C3900}"/>
                </a:ext>
              </a:extLst>
            </p:cNvPr>
            <p:cNvPicPr>
              <a:picLocks noChangeAspect="1"/>
            </p:cNvPicPr>
            <p:nvPr/>
          </p:nvPicPr>
          <p:blipFill>
            <a:blip r:embed="rId5"/>
            <a:stretch>
              <a:fillRect/>
            </a:stretch>
          </p:blipFill>
          <p:spPr>
            <a:xfrm>
              <a:off x="2664952" y="2851120"/>
              <a:ext cx="3797495" cy="577880"/>
            </a:xfrm>
            <a:prstGeom prst="rect">
              <a:avLst/>
            </a:prstGeom>
          </p:spPr>
        </p:pic>
        <p:pic>
          <p:nvPicPr>
            <p:cNvPr id="13" name="图片 12">
              <a:extLst>
                <a:ext uri="{FF2B5EF4-FFF2-40B4-BE49-F238E27FC236}">
                  <a16:creationId xmlns:a16="http://schemas.microsoft.com/office/drawing/2014/main" id="{AE4BBD7D-78A3-7A4C-99A4-2439BCBD29E2}"/>
                </a:ext>
              </a:extLst>
            </p:cNvPr>
            <p:cNvPicPr>
              <a:picLocks noChangeAspect="1"/>
            </p:cNvPicPr>
            <p:nvPr/>
          </p:nvPicPr>
          <p:blipFill>
            <a:blip r:embed="rId6"/>
            <a:stretch>
              <a:fillRect/>
            </a:stretch>
          </p:blipFill>
          <p:spPr>
            <a:xfrm>
              <a:off x="3833671" y="4038830"/>
              <a:ext cx="1663786" cy="254013"/>
            </a:xfrm>
            <a:prstGeom prst="rect">
              <a:avLst/>
            </a:prstGeom>
          </p:spPr>
        </p:pic>
        <p:pic>
          <p:nvPicPr>
            <p:cNvPr id="17" name="图片 16">
              <a:extLst>
                <a:ext uri="{FF2B5EF4-FFF2-40B4-BE49-F238E27FC236}">
                  <a16:creationId xmlns:a16="http://schemas.microsoft.com/office/drawing/2014/main" id="{A5807048-03C4-42DC-A5A1-B5956EC3F501}"/>
                </a:ext>
              </a:extLst>
            </p:cNvPr>
            <p:cNvPicPr>
              <a:picLocks noChangeAspect="1"/>
            </p:cNvPicPr>
            <p:nvPr/>
          </p:nvPicPr>
          <p:blipFill>
            <a:blip r:embed="rId3"/>
            <a:stretch>
              <a:fillRect/>
            </a:stretch>
          </p:blipFill>
          <p:spPr>
            <a:xfrm>
              <a:off x="763080" y="4456851"/>
              <a:ext cx="178409" cy="234962"/>
            </a:xfrm>
            <a:prstGeom prst="rect">
              <a:avLst/>
            </a:prstGeom>
          </p:spPr>
        </p:pic>
        <p:pic>
          <p:nvPicPr>
            <p:cNvPr id="19" name="图片 18">
              <a:extLst>
                <a:ext uri="{FF2B5EF4-FFF2-40B4-BE49-F238E27FC236}">
                  <a16:creationId xmlns:a16="http://schemas.microsoft.com/office/drawing/2014/main" id="{59194114-BC40-E46C-7F1B-5A16E41D95C3}"/>
                </a:ext>
              </a:extLst>
            </p:cNvPr>
            <p:cNvPicPr>
              <a:picLocks noChangeAspect="1"/>
            </p:cNvPicPr>
            <p:nvPr/>
          </p:nvPicPr>
          <p:blipFill>
            <a:blip r:embed="rId7"/>
            <a:stretch>
              <a:fillRect/>
            </a:stretch>
          </p:blipFill>
          <p:spPr>
            <a:xfrm>
              <a:off x="1912697" y="4789511"/>
              <a:ext cx="5505733" cy="1168460"/>
            </a:xfrm>
            <a:prstGeom prst="rect">
              <a:avLst/>
            </a:prstGeom>
          </p:spPr>
        </p:pic>
      </p:grpSp>
    </p:spTree>
    <p:extLst>
      <p:ext uri="{BB962C8B-B14F-4D97-AF65-F5344CB8AC3E}">
        <p14:creationId xmlns:p14="http://schemas.microsoft.com/office/powerpoint/2010/main" val="16671916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117</a:t>
            </a:fld>
            <a:endParaRPr lang="en-US"/>
          </a:p>
        </p:txBody>
      </p:sp>
      <p:grpSp>
        <p:nvGrpSpPr>
          <p:cNvPr id="19" name="组合 18">
            <a:extLst>
              <a:ext uri="{FF2B5EF4-FFF2-40B4-BE49-F238E27FC236}">
                <a16:creationId xmlns:a16="http://schemas.microsoft.com/office/drawing/2014/main" id="{E6546C8A-F525-3FCC-5C16-85F1EFFB990D}"/>
              </a:ext>
            </a:extLst>
          </p:cNvPr>
          <p:cNvGrpSpPr/>
          <p:nvPr/>
        </p:nvGrpSpPr>
        <p:grpSpPr>
          <a:xfrm>
            <a:off x="681318" y="2709017"/>
            <a:ext cx="8096692" cy="3600986"/>
            <a:chOff x="531874" y="942902"/>
            <a:chExt cx="8096692" cy="3600986"/>
          </a:xfrm>
        </p:grpSpPr>
        <p:sp>
          <p:nvSpPr>
            <p:cNvPr id="21" name="文本框 20">
              <a:extLst>
                <a:ext uri="{FF2B5EF4-FFF2-40B4-BE49-F238E27FC236}">
                  <a16:creationId xmlns:a16="http://schemas.microsoft.com/office/drawing/2014/main" id="{4AE98B1D-13B7-566E-EDBA-541820A981DB}"/>
                </a:ext>
              </a:extLst>
            </p:cNvPr>
            <p:cNvSpPr txBox="1"/>
            <p:nvPr/>
          </p:nvSpPr>
          <p:spPr>
            <a:xfrm>
              <a:off x="531874" y="942902"/>
              <a:ext cx="8096692" cy="3600986"/>
            </a:xfrm>
            <a:prstGeom prst="rect">
              <a:avLst/>
            </a:prstGeom>
            <a:noFill/>
          </p:spPr>
          <p:txBody>
            <a:bodyPr wrap="square" rtlCol="0">
              <a:spAutoFit/>
            </a:bodyPr>
            <a:lstStyle/>
            <a:p>
              <a:r>
                <a:rPr lang="zh-CN" altLang="en-US" sz="1600" dirty="0">
                  <a:latin typeface="华文楷体" panose="02010600040101010101" pitchFamily="2" charset="-122"/>
                  <a:ea typeface="华文楷体" panose="02010600040101010101" pitchFamily="2" charset="-122"/>
                </a:rPr>
                <a:t>希格斯粒子的三次方和四次方项给出了它的自相互作用。</a:t>
              </a:r>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希格斯粒子不和光子场 </a:t>
              </a:r>
              <a:r>
                <a:rPr lang="en-US" altLang="zh-CN" sz="1600" b="1" i="1" dirty="0">
                  <a:latin typeface="华文楷体" panose="02010600040101010101" pitchFamily="2" charset="-122"/>
                  <a:ea typeface="华文楷体" panose="02010600040101010101" pitchFamily="2" charset="-122"/>
                  <a:cs typeface="Times New Roman" panose="02020603050405020304" pitchFamily="18" charset="0"/>
                </a:rPr>
                <a:t>A</a:t>
              </a:r>
              <a:r>
                <a:rPr lang="el-GR" altLang="zh-CN" sz="1600" b="1" baseline="-25000" dirty="0">
                  <a:latin typeface="华文楷体" panose="02010600040101010101" pitchFamily="2" charset="-122"/>
                  <a:ea typeface="华文楷体" panose="02010600040101010101" pitchFamily="2" charset="-122"/>
                  <a:cs typeface="Times New Roman" panose="02020603050405020304" pitchFamily="18" charset="0"/>
                </a:rPr>
                <a:t>μ</a:t>
              </a:r>
              <a:r>
                <a:rPr lang="zh-CN" altLang="en-US" sz="1600" dirty="0">
                  <a:latin typeface="华文楷体" panose="02010600040101010101" pitchFamily="2" charset="-122"/>
                  <a:ea typeface="华文楷体" panose="02010600040101010101" pitchFamily="2" charset="-122"/>
                </a:rPr>
                <a:t>耦合，因此它是不参加电磁相互作用的，它只和中间玻色子有三次方和四次方的相互作用，</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希格斯机制的物理意义在于它告诉我们，空间各点的真空都可以发射或吸收一个携带弱同位旋和弱超荷的希格斯场量子，使得与之耦合的中间玻色子和费米子获得质量。光子和胶子场不和它耦合，因而仍然是没有质量的。</a:t>
              </a:r>
              <a:endParaRPr lang="en-US" altLang="zh-CN" sz="1600" dirty="0">
                <a:latin typeface="华文楷体" panose="02010600040101010101" pitchFamily="2" charset="-122"/>
                <a:ea typeface="华文楷体" panose="02010600040101010101" pitchFamily="2" charset="-122"/>
              </a:endParaRPr>
            </a:p>
            <a:p>
              <a:r>
                <a:rPr lang="en-US" altLang="zh-CN" sz="1600" dirty="0">
                  <a:latin typeface="华文楷体" panose="02010600040101010101" pitchFamily="2" charset="-122"/>
                  <a:ea typeface="华文楷体" panose="02010600040101010101" pitchFamily="2" charset="-122"/>
                </a:rPr>
                <a:t>SU(2)L × U(1)Y </a:t>
              </a:r>
              <a:r>
                <a:rPr lang="zh-CN" altLang="en-US" sz="1600" dirty="0">
                  <a:latin typeface="华文楷体" panose="02010600040101010101" pitchFamily="2" charset="-122"/>
                  <a:ea typeface="华文楷体" panose="02010600040101010101" pitchFamily="2" charset="-122"/>
                </a:rPr>
                <a:t>规范模型和真空自发破缺机制的结合就把由质量不为零的 </a:t>
              </a:r>
              <a:r>
                <a:rPr lang="en-US" altLang="zh-CN" sz="1600" dirty="0">
                  <a:latin typeface="华文楷体" panose="02010600040101010101" pitchFamily="2" charset="-122"/>
                  <a:ea typeface="华文楷体" panose="02010600040101010101" pitchFamily="2" charset="-122"/>
                </a:rPr>
                <a:t>W</a:t>
              </a:r>
              <a:r>
                <a:rPr lang="en-US" altLang="zh-CN" sz="1600" baseline="30000" dirty="0">
                  <a:latin typeface="华文楷体" panose="02010600040101010101" pitchFamily="2" charset="-122"/>
                  <a:ea typeface="华文楷体" panose="02010600040101010101" pitchFamily="2" charset="-122"/>
                </a:rPr>
                <a:t>±</a:t>
              </a:r>
              <a:r>
                <a:rPr lang="en-US" altLang="zh-CN" sz="1600" dirty="0">
                  <a:latin typeface="华文楷体" panose="02010600040101010101" pitchFamily="2" charset="-122"/>
                  <a:ea typeface="华文楷体" panose="02010600040101010101" pitchFamily="2" charset="-122"/>
                </a:rPr>
                <a:t> </a:t>
              </a:r>
              <a:r>
                <a:rPr lang="zh-CN" altLang="en-US" sz="1600" dirty="0">
                  <a:latin typeface="华文楷体" panose="02010600040101010101" pitchFamily="2" charset="-122"/>
                  <a:ea typeface="华文楷体" panose="02010600040101010101" pitchFamily="2" charset="-122"/>
                </a:rPr>
                <a:t>和 </a:t>
              </a:r>
              <a:r>
                <a:rPr lang="en-US" altLang="zh-CN" sz="1600" dirty="0">
                  <a:latin typeface="华文楷体" panose="02010600040101010101" pitchFamily="2" charset="-122"/>
                  <a:ea typeface="华文楷体" panose="02010600040101010101" pitchFamily="2" charset="-122"/>
                </a:rPr>
                <a:t>Z </a:t>
              </a:r>
              <a:r>
                <a:rPr lang="zh-CN" altLang="en-US" sz="1600" dirty="0">
                  <a:latin typeface="华文楷体" panose="02010600040101010101" pitchFamily="2" charset="-122"/>
                  <a:ea typeface="华文楷体" panose="02010600040101010101" pitchFamily="2" charset="-122"/>
                </a:rPr>
                <a:t>传递的弱相互作用和电磁相互作用结合了起来。</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p:txBody>
        </p:sp>
        <p:pic>
          <p:nvPicPr>
            <p:cNvPr id="17" name="图片 16">
              <a:extLst>
                <a:ext uri="{FF2B5EF4-FFF2-40B4-BE49-F238E27FC236}">
                  <a16:creationId xmlns:a16="http://schemas.microsoft.com/office/drawing/2014/main" id="{F015A0E3-4595-2FC9-F422-89C8E871FFDE}"/>
                </a:ext>
              </a:extLst>
            </p:cNvPr>
            <p:cNvPicPr>
              <a:picLocks noChangeAspect="1"/>
            </p:cNvPicPr>
            <p:nvPr/>
          </p:nvPicPr>
          <p:blipFill>
            <a:blip r:embed="rId2"/>
            <a:stretch>
              <a:fillRect/>
            </a:stretch>
          </p:blipFill>
          <p:spPr>
            <a:xfrm>
              <a:off x="2783947" y="1694738"/>
              <a:ext cx="3410125" cy="539778"/>
            </a:xfrm>
            <a:prstGeom prst="rect">
              <a:avLst/>
            </a:prstGeom>
          </p:spPr>
        </p:pic>
      </p:gr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4ABED71C-5514-476B-A171-E142208F687C}"/>
                  </a:ext>
                </a:extLst>
              </p:cNvPr>
              <p:cNvSpPr txBox="1"/>
              <p:nvPr/>
            </p:nvSpPr>
            <p:spPr>
              <a:xfrm>
                <a:off x="681318" y="961843"/>
                <a:ext cx="8005482" cy="1569660"/>
              </a:xfrm>
              <a:prstGeom prst="rect">
                <a:avLst/>
              </a:prstGeom>
              <a:noFill/>
            </p:spPr>
            <p:txBody>
              <a:bodyPr wrap="square" rtlCol="0">
                <a:spAutoFit/>
              </a:bodyPr>
              <a:lstStyle/>
              <a:p>
                <a:r>
                  <a:rPr lang="zh-CN" altLang="en-US" sz="16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拉氏量</a:t>
                </a:r>
                <a14:m>
                  <m:oMath xmlns:m="http://schemas.openxmlformats.org/officeDocument/2006/math">
                    <m:r>
                      <a:rPr lang="zh-CN" altLang="en-US" sz="1600" b="0" dirty="0">
                        <a:solidFill>
                          <a:schemeClr val="tx1"/>
                        </a:solidFill>
                        <a:latin typeface="Cambria Math" panose="02040503050406030204" pitchFamily="18" charset="0"/>
                      </a:rPr>
                      <m:t>ℒ</m:t>
                    </m:r>
                  </m:oMath>
                </a14:m>
                <a:r>
                  <a:rPr lang="en-US" altLang="zh-CN" sz="1600" i="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H</a:t>
                </a:r>
                <a:r>
                  <a:rPr lang="zh-CN" altLang="en-US" sz="1600" dirty="0">
                    <a:solidFill>
                      <a:schemeClr val="tx1"/>
                    </a:solidFill>
                    <a:latin typeface="华文楷体" panose="02010600040101010101" pitchFamily="2" charset="-122"/>
                    <a:ea typeface="华文楷体" panose="02010600040101010101" pitchFamily="2" charset="-122"/>
                  </a:rPr>
                  <a:t>中含有</a:t>
                </a:r>
                <a:r>
                  <a:rPr lang="en-US" altLang="zh-CN" sz="1600" dirty="0">
                    <a:solidFill>
                      <a:schemeClr val="tx1"/>
                    </a:solidFill>
                    <a:latin typeface="华文楷体" panose="02010600040101010101" pitchFamily="2" charset="-122"/>
                    <a:ea typeface="华文楷体" panose="02010600040101010101" pitchFamily="2" charset="-122"/>
                  </a:rPr>
                  <a:t>H</a:t>
                </a:r>
                <a:r>
                  <a:rPr lang="zh-CN" altLang="en-US" sz="1600" dirty="0">
                    <a:solidFill>
                      <a:schemeClr val="tx1"/>
                    </a:solidFill>
                    <a:latin typeface="华文楷体" panose="02010600040101010101" pitchFamily="2" charset="-122"/>
                    <a:ea typeface="华文楷体" panose="02010600040101010101" pitchFamily="2" charset="-122"/>
                  </a:rPr>
                  <a:t>的项</a:t>
                </a:r>
                <a:r>
                  <a:rPr lang="zh-CN" altLang="en-US" sz="1600" dirty="0">
                    <a:latin typeface="华文楷体" panose="02010600040101010101" pitchFamily="2" charset="-122"/>
                    <a:ea typeface="华文楷体" panose="02010600040101010101" pitchFamily="2" charset="-122"/>
                  </a:rPr>
                  <a:t>：</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希格斯粒子质量为：</a:t>
                </a:r>
                <a:endParaRPr lang="en-US" altLang="zh-CN" sz="1600" dirty="0">
                  <a:latin typeface="华文楷体" panose="02010600040101010101" pitchFamily="2" charset="-122"/>
                  <a:ea typeface="华文楷体" panose="02010600040101010101" pitchFamily="2" charset="-122"/>
                </a:endParaRPr>
              </a:p>
              <a:p>
                <a:endParaRPr lang="zh-CN" altLang="en-US" sz="1600" dirty="0">
                  <a:latin typeface="华文楷体" panose="02010600040101010101" pitchFamily="2" charset="-122"/>
                  <a:ea typeface="华文楷体" panose="02010600040101010101" pitchFamily="2" charset="-122"/>
                </a:endParaRPr>
              </a:p>
            </p:txBody>
          </p:sp>
        </mc:Choice>
        <mc:Fallback xmlns="">
          <p:sp>
            <p:nvSpPr>
              <p:cNvPr id="3" name="文本框 2">
                <a:extLst>
                  <a:ext uri="{FF2B5EF4-FFF2-40B4-BE49-F238E27FC236}">
                    <a16:creationId xmlns:a16="http://schemas.microsoft.com/office/drawing/2014/main" id="{4ABED71C-5514-476B-A171-E142208F687C}"/>
                  </a:ext>
                </a:extLst>
              </p:cNvPr>
              <p:cNvSpPr txBox="1">
                <a:spLocks noRot="1" noChangeAspect="1" noMove="1" noResize="1" noEditPoints="1" noAdjustHandles="1" noChangeArrowheads="1" noChangeShapeType="1" noTextEdit="1"/>
              </p:cNvSpPr>
              <p:nvPr/>
            </p:nvSpPr>
            <p:spPr>
              <a:xfrm>
                <a:off x="681318" y="961843"/>
                <a:ext cx="8005482" cy="1569660"/>
              </a:xfrm>
              <a:prstGeom prst="rect">
                <a:avLst/>
              </a:prstGeom>
              <a:blipFill>
                <a:blip r:embed="rId3"/>
                <a:stretch>
                  <a:fillRect l="-457" t="-778"/>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78AF496C-9E68-4AF4-AB19-BD9CFAAB011E}"/>
              </a:ext>
            </a:extLst>
          </p:cNvPr>
          <p:cNvPicPr>
            <a:picLocks noChangeAspect="1"/>
          </p:cNvPicPr>
          <p:nvPr/>
        </p:nvPicPr>
        <p:blipFill>
          <a:blip r:embed="rId4"/>
          <a:stretch>
            <a:fillRect/>
          </a:stretch>
        </p:blipFill>
        <p:spPr>
          <a:xfrm>
            <a:off x="1842346" y="1275897"/>
            <a:ext cx="3850242" cy="503770"/>
          </a:xfrm>
          <a:prstGeom prst="rect">
            <a:avLst/>
          </a:prstGeom>
        </p:spPr>
      </p:pic>
      <p:pic>
        <p:nvPicPr>
          <p:cNvPr id="6" name="图片 5">
            <a:extLst>
              <a:ext uri="{FF2B5EF4-FFF2-40B4-BE49-F238E27FC236}">
                <a16:creationId xmlns:a16="http://schemas.microsoft.com/office/drawing/2014/main" id="{7DC857B4-BFDC-4273-B2F0-3BCA160F9BAB}"/>
              </a:ext>
            </a:extLst>
          </p:cNvPr>
          <p:cNvPicPr>
            <a:picLocks noChangeAspect="1"/>
          </p:cNvPicPr>
          <p:nvPr/>
        </p:nvPicPr>
        <p:blipFill>
          <a:blip r:embed="rId5"/>
          <a:stretch>
            <a:fillRect/>
          </a:stretch>
        </p:blipFill>
        <p:spPr>
          <a:xfrm>
            <a:off x="2808568" y="2260782"/>
            <a:ext cx="1344776" cy="356232"/>
          </a:xfrm>
          <a:prstGeom prst="rect">
            <a:avLst/>
          </a:prstGeom>
        </p:spPr>
      </p:pic>
    </p:spTree>
    <p:extLst>
      <p:ext uri="{BB962C8B-B14F-4D97-AF65-F5344CB8AC3E}">
        <p14:creationId xmlns:p14="http://schemas.microsoft.com/office/powerpoint/2010/main" val="6882902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118</a:t>
            </a:fld>
            <a:endParaRPr lang="en-US"/>
          </a:p>
        </p:txBody>
      </p:sp>
      <p:grpSp>
        <p:nvGrpSpPr>
          <p:cNvPr id="18" name="组合 17">
            <a:extLst>
              <a:ext uri="{FF2B5EF4-FFF2-40B4-BE49-F238E27FC236}">
                <a16:creationId xmlns:a16="http://schemas.microsoft.com/office/drawing/2014/main" id="{A231FF0B-A3AB-98EE-2089-E12F84F0B1F9}"/>
              </a:ext>
            </a:extLst>
          </p:cNvPr>
          <p:cNvGrpSpPr/>
          <p:nvPr/>
        </p:nvGrpSpPr>
        <p:grpSpPr>
          <a:xfrm>
            <a:off x="440664" y="1219927"/>
            <a:ext cx="8096692" cy="2839443"/>
            <a:chOff x="440664" y="1219927"/>
            <a:chExt cx="8096692" cy="2839443"/>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2E3B8EA1-D4BC-E7F4-D002-503E457AE0B0}"/>
                    </a:ext>
                  </a:extLst>
                </p:cNvPr>
                <p:cNvSpPr txBox="1"/>
                <p:nvPr/>
              </p:nvSpPr>
              <p:spPr>
                <a:xfrm>
                  <a:off x="440664" y="1219927"/>
                  <a:ext cx="8096692" cy="2554545"/>
                </a:xfrm>
                <a:prstGeom prst="rect">
                  <a:avLst/>
                </a:prstGeom>
                <a:noFill/>
              </p:spPr>
              <p:txBody>
                <a:bodyPr wrap="square" rtlCol="0">
                  <a:spAutoFit/>
                </a:bodyPr>
                <a:lstStyle/>
                <a:p>
                  <a:r>
                    <a:rPr lang="zh-CN" altLang="en-US" sz="1600" dirty="0">
                      <a:latin typeface="华文楷体" panose="02010600040101010101" pitchFamily="2" charset="-122"/>
                      <a:ea typeface="华文楷体" panose="02010600040101010101" pitchFamily="2" charset="-122"/>
                    </a:rPr>
                    <a:t>四费米子模型</a:t>
                  </a:r>
                  <a:endParaRPr lang="en-US" altLang="zh-CN" sz="1600" dirty="0">
                    <a:latin typeface="华文楷体" panose="02010600040101010101" pitchFamily="2" charset="-122"/>
                    <a:ea typeface="华文楷体" panose="02010600040101010101" pitchFamily="2" charset="-122"/>
                  </a:endParaRPr>
                </a:p>
                <a:p>
                  <a:endParaRPr lang="zh-CN" altLang="en-US" sz="1600" dirty="0">
                    <a:latin typeface="华文楷体" panose="02010600040101010101" pitchFamily="2" charset="-122"/>
                    <a:ea typeface="华文楷体" panose="02010600040101010101" pitchFamily="2" charset="-122"/>
                  </a:endParaRPr>
                </a:p>
                <a:p>
                  <a:r>
                    <a:rPr lang="en-US" altLang="zh-CN" sz="1600" dirty="0">
                      <a:latin typeface="华文楷体" panose="02010600040101010101" pitchFamily="2" charset="-122"/>
                      <a:ea typeface="华文楷体" panose="02010600040101010101" pitchFamily="2" charset="-122"/>
                    </a:rPr>
                    <a:t>      </a:t>
                  </a:r>
                  <a:r>
                    <a:rPr lang="zh-CN" altLang="en-US" sz="1600" dirty="0">
                      <a:latin typeface="华文楷体" panose="02010600040101010101" pitchFamily="2" charset="-122"/>
                      <a:ea typeface="华文楷体" panose="02010600040101010101" pitchFamily="2" charset="-122"/>
                    </a:rPr>
                    <a:t>规范场和旋量场 </a:t>
                  </a:r>
                  <a14:m>
                    <m:oMath xmlns:m="http://schemas.openxmlformats.org/officeDocument/2006/math">
                      <m:r>
                        <m:rPr>
                          <m:sty m:val="p"/>
                        </m:rPr>
                        <a:rPr lang="zh-CN" altLang="en-US" sz="1600" i="0" dirty="0" smtClean="0">
                          <a:latin typeface="Cambria Math" panose="02040503050406030204" pitchFamily="18" charset="0"/>
                        </a:rPr>
                        <m:t>ψ</m:t>
                      </m:r>
                    </m:oMath>
                  </a14:m>
                  <a:r>
                    <a:rPr lang="zh-CN" altLang="en-US" sz="1600" dirty="0">
                      <a:latin typeface="华文楷体" panose="02010600040101010101" pitchFamily="2" charset="-122"/>
                      <a:ea typeface="华文楷体" panose="02010600040101010101" pitchFamily="2" charset="-122"/>
                    </a:rPr>
                    <a:t>之间的相互作用由 </a:t>
                  </a:r>
                  <a14:m>
                    <m:oMath xmlns:m="http://schemas.openxmlformats.org/officeDocument/2006/math">
                      <m:r>
                        <a:rPr lang="zh-CN" altLang="en-US" sz="1600" dirty="0">
                          <a:latin typeface="Cambria Math" panose="02040503050406030204" pitchFamily="18" charset="0"/>
                        </a:rPr>
                        <m:t>ℒ</m:t>
                      </m:r>
                    </m:oMath>
                  </a14:m>
                  <a:r>
                    <a:rPr lang="zh-CN" altLang="en-US" sz="1600" dirty="0">
                      <a:latin typeface="华文楷体" panose="02010600040101010101" pitchFamily="2" charset="-122"/>
                      <a:ea typeface="华文楷体" panose="02010600040101010101" pitchFamily="2" charset="-122"/>
                    </a:rPr>
                    <a:t>中</a:t>
                  </a:r>
                  <a:r>
                    <a:rPr lang="en-US" altLang="zh-CN" sz="1600" dirty="0">
                      <a:latin typeface="华文楷体" panose="02010600040101010101" pitchFamily="2" charset="-122"/>
                      <a:ea typeface="华文楷体" panose="02010600040101010101" pitchFamily="2" charset="-122"/>
                    </a:rPr>
                    <a:t>                   </a:t>
                  </a:r>
                  <a:r>
                    <a:rPr lang="zh-CN" altLang="en-US" sz="1600" dirty="0">
                      <a:latin typeface="华文楷体" panose="02010600040101010101" pitchFamily="2" charset="-122"/>
                      <a:ea typeface="华文楷体" panose="02010600040101010101" pitchFamily="2" charset="-122"/>
                    </a:rPr>
                    <a:t>项产生，将其明显地写出来为，</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其中，</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p:txBody>
            </p:sp>
          </mc:Choice>
          <mc:Fallback xmlns="">
            <p:sp>
              <p:nvSpPr>
                <p:cNvPr id="9" name="文本框 8">
                  <a:extLst>
                    <a:ext uri="{FF2B5EF4-FFF2-40B4-BE49-F238E27FC236}">
                      <a16:creationId xmlns:a16="http://schemas.microsoft.com/office/drawing/2014/main" id="{2E3B8EA1-D4BC-E7F4-D002-503E457AE0B0}"/>
                    </a:ext>
                  </a:extLst>
                </p:cNvPr>
                <p:cNvSpPr txBox="1">
                  <a:spLocks noRot="1" noChangeAspect="1" noMove="1" noResize="1" noEditPoints="1" noAdjustHandles="1" noChangeArrowheads="1" noChangeShapeType="1" noTextEdit="1"/>
                </p:cNvSpPr>
                <p:nvPr/>
              </p:nvSpPr>
              <p:spPr>
                <a:xfrm>
                  <a:off x="440664" y="1219927"/>
                  <a:ext cx="8096692" cy="2554545"/>
                </a:xfrm>
                <a:prstGeom prst="rect">
                  <a:avLst/>
                </a:prstGeom>
                <a:blipFill>
                  <a:blip r:embed="rId2"/>
                  <a:stretch>
                    <a:fillRect l="-377" t="-477"/>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881E1F81-789F-174B-BF32-877DC86DE918}"/>
                </a:ext>
              </a:extLst>
            </p:cNvPr>
            <p:cNvPicPr>
              <a:picLocks noChangeAspect="1"/>
            </p:cNvPicPr>
            <p:nvPr/>
          </p:nvPicPr>
          <p:blipFill>
            <a:blip r:embed="rId3"/>
            <a:stretch>
              <a:fillRect/>
            </a:stretch>
          </p:blipFill>
          <p:spPr>
            <a:xfrm>
              <a:off x="4495990" y="1720444"/>
              <a:ext cx="951570" cy="324742"/>
            </a:xfrm>
            <a:prstGeom prst="rect">
              <a:avLst/>
            </a:prstGeom>
          </p:spPr>
        </p:pic>
        <p:pic>
          <p:nvPicPr>
            <p:cNvPr id="15" name="图片 14">
              <a:extLst>
                <a:ext uri="{FF2B5EF4-FFF2-40B4-BE49-F238E27FC236}">
                  <a16:creationId xmlns:a16="http://schemas.microsoft.com/office/drawing/2014/main" id="{9621F98A-A8BC-351C-EDF6-7C3BF9C4DD00}"/>
                </a:ext>
              </a:extLst>
            </p:cNvPr>
            <p:cNvPicPr>
              <a:picLocks noChangeAspect="1"/>
            </p:cNvPicPr>
            <p:nvPr/>
          </p:nvPicPr>
          <p:blipFill>
            <a:blip r:embed="rId4"/>
            <a:stretch>
              <a:fillRect/>
            </a:stretch>
          </p:blipFill>
          <p:spPr>
            <a:xfrm>
              <a:off x="2397207" y="2136860"/>
              <a:ext cx="4197566" cy="476274"/>
            </a:xfrm>
            <a:prstGeom prst="rect">
              <a:avLst/>
            </a:prstGeom>
          </p:spPr>
        </p:pic>
        <p:pic>
          <p:nvPicPr>
            <p:cNvPr id="17" name="图片 16">
              <a:extLst>
                <a:ext uri="{FF2B5EF4-FFF2-40B4-BE49-F238E27FC236}">
                  <a16:creationId xmlns:a16="http://schemas.microsoft.com/office/drawing/2014/main" id="{76D2FF59-42EF-60B2-A2BA-55CBB3833704}"/>
                </a:ext>
              </a:extLst>
            </p:cNvPr>
            <p:cNvPicPr>
              <a:picLocks noChangeAspect="1"/>
            </p:cNvPicPr>
            <p:nvPr/>
          </p:nvPicPr>
          <p:blipFill>
            <a:blip r:embed="rId5"/>
            <a:stretch>
              <a:fillRect/>
            </a:stretch>
          </p:blipFill>
          <p:spPr>
            <a:xfrm>
              <a:off x="3543247" y="3062369"/>
              <a:ext cx="2057506" cy="997001"/>
            </a:xfrm>
            <a:prstGeom prst="rect">
              <a:avLst/>
            </a:prstGeom>
          </p:spPr>
        </p:pic>
      </p:grpSp>
    </p:spTree>
    <p:extLst>
      <p:ext uri="{BB962C8B-B14F-4D97-AF65-F5344CB8AC3E}">
        <p14:creationId xmlns:p14="http://schemas.microsoft.com/office/powerpoint/2010/main" val="9815655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B825C-56EB-1E26-8AD3-169C8302085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D2B6CFD-F779-9467-C869-DBBEEA361375}"/>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AE53F8AF-3F80-D9FE-D716-2A0678577A9B}"/>
              </a:ext>
            </a:extLst>
          </p:cNvPr>
          <p:cNvSpPr>
            <a:spLocks noGrp="1"/>
          </p:cNvSpPr>
          <p:nvPr>
            <p:ph type="sldNum" sz="quarter" idx="12"/>
          </p:nvPr>
        </p:nvSpPr>
        <p:spPr/>
        <p:txBody>
          <a:bodyPr/>
          <a:lstStyle/>
          <a:p>
            <a:fld id="{BEF7031F-3985-8841-9F96-93325AFB8D2A}" type="slidenum">
              <a:rPr lang="en-US" smtClean="0"/>
              <a:t>119</a:t>
            </a:fld>
            <a:endParaRPr lang="en-US"/>
          </a:p>
        </p:txBody>
      </p:sp>
      <p:grpSp>
        <p:nvGrpSpPr>
          <p:cNvPr id="11" name="组合 10">
            <a:extLst>
              <a:ext uri="{FF2B5EF4-FFF2-40B4-BE49-F238E27FC236}">
                <a16:creationId xmlns:a16="http://schemas.microsoft.com/office/drawing/2014/main" id="{95D2F249-CD90-746F-6E31-7512D506CC7B}"/>
              </a:ext>
            </a:extLst>
          </p:cNvPr>
          <p:cNvGrpSpPr/>
          <p:nvPr/>
        </p:nvGrpSpPr>
        <p:grpSpPr>
          <a:xfrm>
            <a:off x="440663" y="1219927"/>
            <a:ext cx="8380607" cy="4548361"/>
            <a:chOff x="440663" y="1219927"/>
            <a:chExt cx="8380607" cy="4548361"/>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48C40098-E2E8-AA18-137C-18C9093AE6C3}"/>
                    </a:ext>
                  </a:extLst>
                </p:cNvPr>
                <p:cNvSpPr txBox="1"/>
                <p:nvPr/>
              </p:nvSpPr>
              <p:spPr>
                <a:xfrm>
                  <a:off x="440663" y="1219927"/>
                  <a:ext cx="8380607" cy="4548361"/>
                </a:xfrm>
                <a:prstGeom prst="rect">
                  <a:avLst/>
                </a:prstGeom>
                <a:noFill/>
              </p:spPr>
              <p:txBody>
                <a:bodyPr wrap="square" rtlCol="0">
                  <a:spAutoFit/>
                </a:bodyPr>
                <a:lstStyle/>
                <a:p>
                  <a:r>
                    <a:rPr lang="zh-CN" altLang="en-US" sz="1600" dirty="0">
                      <a:latin typeface="华文楷体" panose="02010600040101010101" pitchFamily="2" charset="-122"/>
                      <a:ea typeface="华文楷体" panose="02010600040101010101" pitchFamily="2" charset="-122"/>
                    </a:rPr>
                    <a:t>规范模型和真空自发破缺机制的结合把质量不为零的</a:t>
                  </a:r>
                  <a:r>
                    <a:rPr lang="en-US" altLang="zh-CN" sz="1600" dirty="0">
                      <a:latin typeface="华文楷体" panose="02010600040101010101" pitchFamily="2" charset="-122"/>
                      <a:ea typeface="华文楷体" panose="02010600040101010101" pitchFamily="2" charset="-122"/>
                    </a:rPr>
                    <a:t>W/Z</a:t>
                  </a:r>
                  <a:r>
                    <a:rPr lang="zh-CN" altLang="en-US" sz="1600" dirty="0">
                      <a:latin typeface="华文楷体" panose="02010600040101010101" pitchFamily="2" charset="-122"/>
                      <a:ea typeface="华文楷体" panose="02010600040101010101" pitchFamily="2" charset="-122"/>
                    </a:rPr>
                    <a:t>玻色子和电磁相互作用结合起来</a:t>
                  </a: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在该模型中有效的四费米子相互作用形式可以写为，</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14:m>
                    <m:oMath xmlns:m="http://schemas.openxmlformats.org/officeDocument/2006/math">
                      <m:sSup>
                        <m:sSupPr>
                          <m:ctrlPr>
                            <a:rPr lang="zh-CN" altLang="en-US" sz="1600" i="1" smtClean="0">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𝑞</m:t>
                          </m:r>
                        </m:e>
                        <m:sup>
                          <m:r>
                            <a:rPr lang="zh-CN" altLang="en-US" sz="1600" i="1" smtClean="0">
                              <a:solidFill>
                                <a:schemeClr val="tx1"/>
                              </a:solidFill>
                              <a:latin typeface="Cambria Math" panose="02040503050406030204" pitchFamily="18" charset="0"/>
                            </a:rPr>
                            <m:t>2</m:t>
                          </m:r>
                        </m:sup>
                      </m:sSup>
                    </m:oMath>
                  </a14:m>
                  <a:r>
                    <a:rPr lang="zh-CN" altLang="en-US" sz="1600" dirty="0">
                      <a:latin typeface="华文楷体" panose="02010600040101010101" pitchFamily="2" charset="-122"/>
                      <a:ea typeface="华文楷体" panose="02010600040101010101" pitchFamily="2" charset="-122"/>
                    </a:rPr>
                    <a:t>是四动量转移。电磁流和中性弱流前面的因子 </a:t>
                  </a:r>
                  <a:r>
                    <a:rPr lang="en-US" altLang="zh-CN" sz="1600" dirty="0">
                      <a:latin typeface="华文楷体" panose="02010600040101010101" pitchFamily="2" charset="-122"/>
                      <a:ea typeface="华文楷体" panose="02010600040101010101" pitchFamily="2" charset="-122"/>
                    </a:rPr>
                    <a:t>1/2 </a:t>
                  </a:r>
                  <a:r>
                    <a:rPr lang="zh-CN" altLang="en-US" sz="1600" dirty="0">
                      <a:latin typeface="华文楷体" panose="02010600040101010101" pitchFamily="2" charset="-122"/>
                      <a:ea typeface="华文楷体" panose="02010600040101010101" pitchFamily="2" charset="-122"/>
                    </a:rPr>
                    <a:t>是因为这时费米子流的两种排序方式都有贡献，而带电弱流前面的因子 </a:t>
                  </a:r>
                  <a:r>
                    <a:rPr lang="en-US" altLang="zh-CN" sz="1600" dirty="0">
                      <a:latin typeface="华文楷体" panose="02010600040101010101" pitchFamily="2" charset="-122"/>
                      <a:ea typeface="华文楷体" panose="02010600040101010101" pitchFamily="2" charset="-122"/>
                    </a:rPr>
                    <a:t>1/2 </a:t>
                  </a:r>
                  <a:r>
                    <a:rPr lang="zh-CN" altLang="en-US" sz="1600" dirty="0">
                      <a:latin typeface="华文楷体" panose="02010600040101010101" pitchFamily="2" charset="-122"/>
                      <a:ea typeface="华文楷体" panose="02010600040101010101" pitchFamily="2" charset="-122"/>
                    </a:rPr>
                    <a:t>则是来自拉氏量中</a:t>
                  </a:r>
                  <a:r>
                    <a:rPr lang="zh-CN" altLang="en-US" sz="1600" dirty="0">
                      <a:solidFill>
                        <a:schemeClr val="tx1"/>
                      </a:solidFill>
                      <a:latin typeface="华文楷体" panose="02010600040101010101" pitchFamily="2" charset="-122"/>
                      <a:ea typeface="华文楷体" panose="02010600040101010101" pitchFamily="2" charset="-122"/>
                    </a:rPr>
                    <a:t>的因子 </a:t>
                  </a:r>
                  <a14:m>
                    <m:oMath xmlns:m="http://schemas.openxmlformats.org/officeDocument/2006/math">
                      <m:f>
                        <m:fPr>
                          <m:type m:val="lin"/>
                          <m:ctrlPr>
                            <a:rPr lang="en-US" altLang="zh-CN" sz="1600" i="1" dirty="0" smtClean="0">
                              <a:solidFill>
                                <a:schemeClr val="tx1"/>
                              </a:solidFill>
                              <a:latin typeface="Cambria Math" panose="02040503050406030204" pitchFamily="18" charset="0"/>
                            </a:rPr>
                          </m:ctrlPr>
                        </m:fPr>
                        <m:num>
                          <m:r>
                            <a:rPr lang="en-US" altLang="zh-CN" sz="1600" i="1" dirty="0" smtClean="0">
                              <a:solidFill>
                                <a:schemeClr val="tx1"/>
                              </a:solidFill>
                              <a:latin typeface="Cambria Math" panose="02040503050406030204" pitchFamily="18" charset="0"/>
                            </a:rPr>
                            <m:t>𝑔</m:t>
                          </m:r>
                        </m:num>
                        <m:den>
                          <m:rad>
                            <m:radPr>
                              <m:degHide m:val="on"/>
                              <m:ctrlPr>
                                <a:rPr lang="en-US" altLang="zh-CN" sz="1600" i="1" dirty="0" smtClean="0">
                                  <a:solidFill>
                                    <a:schemeClr val="tx1"/>
                                  </a:solidFill>
                                  <a:latin typeface="Cambria Math" panose="02040503050406030204" pitchFamily="18" charset="0"/>
                                </a:rPr>
                              </m:ctrlPr>
                            </m:radPr>
                            <m:deg/>
                            <m:e>
                              <m:r>
                                <a:rPr lang="en-US" altLang="zh-CN" sz="1600" i="0" dirty="0" smtClean="0">
                                  <a:solidFill>
                                    <a:schemeClr val="tx1"/>
                                  </a:solidFill>
                                  <a:latin typeface="Cambria Math" panose="02040503050406030204" pitchFamily="18" charset="0"/>
                                </a:rPr>
                                <m:t>2</m:t>
                              </m:r>
                            </m:e>
                          </m:rad>
                        </m:den>
                      </m:f>
                    </m:oMath>
                  </a14:m>
                  <a:r>
                    <a:rPr lang="zh-CN" altLang="en-US" sz="1600" dirty="0">
                      <a:solidFill>
                        <a:schemeClr val="tx1"/>
                      </a:solidFill>
                      <a:latin typeface="华文楷体" panose="02010600040101010101" pitchFamily="2" charset="-122"/>
                      <a:ea typeface="华文楷体" panose="02010600040101010101" pitchFamily="2" charset="-122"/>
                    </a:rPr>
                    <a:t>在低能</a:t>
                  </a:r>
                  <a:r>
                    <a:rPr lang="zh-CN" altLang="en-US" sz="1600" dirty="0">
                      <a:latin typeface="华文楷体" panose="02010600040101010101" pitchFamily="2" charset="-122"/>
                      <a:ea typeface="华文楷体" panose="02010600040101010101" pitchFamily="2" charset="-122"/>
                    </a:rPr>
                    <a:t>下，即 </a:t>
                  </a:r>
                  <a14:m>
                    <m:oMath xmlns:m="http://schemas.openxmlformats.org/officeDocument/2006/math">
                      <m:sSup>
                        <m:sSupPr>
                          <m:ctrlPr>
                            <a:rPr lang="zh-CN" altLang="en-US" sz="1600" i="1">
                              <a:latin typeface="Cambria Math" panose="02040503050406030204" pitchFamily="18" charset="0"/>
                            </a:rPr>
                          </m:ctrlPr>
                        </m:sSupPr>
                        <m:e>
                          <m:r>
                            <a:rPr lang="en-US" altLang="zh-CN" sz="1600" i="1">
                              <a:latin typeface="Cambria Math" panose="02040503050406030204" pitchFamily="18" charset="0"/>
                            </a:rPr>
                            <m:t>𝑞</m:t>
                          </m:r>
                        </m:e>
                        <m:sup>
                          <m:r>
                            <a:rPr lang="zh-CN" altLang="en-US" sz="1600" i="1">
                              <a:latin typeface="Cambria Math" panose="02040503050406030204" pitchFamily="18" charset="0"/>
                            </a:rPr>
                            <m:t>2</m:t>
                          </m:r>
                        </m:sup>
                      </m:sSup>
                    </m:oMath>
                  </a14:m>
                  <a:r>
                    <a:rPr lang="zh-CN" altLang="en-US" sz="1600" dirty="0">
                      <a:latin typeface="华文楷体" panose="02010600040101010101" pitchFamily="2" charset="-122"/>
                      <a:ea typeface="华文楷体" panose="02010600040101010101" pitchFamily="2" charset="-122"/>
                    </a:rPr>
                    <a:t>比 </a:t>
                  </a:r>
                  <a14:m>
                    <m:oMath xmlns:m="http://schemas.openxmlformats.org/officeDocument/2006/math">
                      <m:sSubSup>
                        <m:sSubSupPr>
                          <m:ctrlPr>
                            <a:rPr lang="en-US" altLang="zh-CN" sz="1600" i="1" dirty="0" smtClean="0">
                              <a:solidFill>
                                <a:srgbClr val="836967"/>
                              </a:solidFill>
                              <a:latin typeface="Cambria Math" panose="02040503050406030204" pitchFamily="18" charset="0"/>
                            </a:rPr>
                          </m:ctrlPr>
                        </m:sSubSupPr>
                        <m:e>
                          <m:r>
                            <a:rPr lang="en-US" altLang="zh-CN" sz="1600" i="1" dirty="0" smtClean="0">
                              <a:latin typeface="Cambria Math" panose="02040503050406030204" pitchFamily="18" charset="0"/>
                            </a:rPr>
                            <m:t>𝑀</m:t>
                          </m:r>
                        </m:e>
                        <m:sub>
                          <m:r>
                            <a:rPr lang="en-US" altLang="zh-CN" sz="1600" i="1" dirty="0" smtClean="0">
                              <a:latin typeface="Cambria Math" panose="02040503050406030204" pitchFamily="18" charset="0"/>
                            </a:rPr>
                            <m:t>𝑤</m:t>
                          </m:r>
                        </m:sub>
                        <m:sup>
                          <m:r>
                            <a:rPr lang="en-US" altLang="zh-CN" sz="1600" i="0" dirty="0" smtClean="0">
                              <a:latin typeface="Cambria Math" panose="02040503050406030204" pitchFamily="18" charset="0"/>
                            </a:rPr>
                            <m:t>2</m:t>
                          </m:r>
                        </m:sup>
                      </m:sSubSup>
                    </m:oMath>
                  </a14:m>
                  <a:r>
                    <a:rPr lang="zh-CN" altLang="en-US" sz="1600" dirty="0">
                      <a:latin typeface="华文楷体" panose="02010600040101010101" pitchFamily="2" charset="-122"/>
                      <a:ea typeface="华文楷体" panose="02010600040101010101" pitchFamily="2" charset="-122"/>
                    </a:rPr>
                    <a:t>，或 </a:t>
                  </a:r>
                  <a14:m>
                    <m:oMath xmlns:m="http://schemas.openxmlformats.org/officeDocument/2006/math">
                      <m:sSubSup>
                        <m:sSubSupPr>
                          <m:ctrlPr>
                            <a:rPr lang="en-US" altLang="zh-CN" sz="1600" i="1" dirty="0">
                              <a:solidFill>
                                <a:srgbClr val="836967"/>
                              </a:solidFill>
                              <a:latin typeface="Cambria Math" panose="02040503050406030204" pitchFamily="18" charset="0"/>
                            </a:rPr>
                          </m:ctrlPr>
                        </m:sSubSupPr>
                        <m:e>
                          <m:r>
                            <a:rPr lang="en-US" altLang="zh-CN" sz="1600" i="1" dirty="0">
                              <a:latin typeface="Cambria Math" panose="02040503050406030204" pitchFamily="18" charset="0"/>
                            </a:rPr>
                            <m:t>𝑀</m:t>
                          </m:r>
                        </m:e>
                        <m:sub>
                          <m:r>
                            <a:rPr lang="en-US" altLang="zh-CN" sz="1600" i="1" dirty="0" smtClean="0">
                              <a:latin typeface="Cambria Math" panose="02040503050406030204" pitchFamily="18" charset="0"/>
                            </a:rPr>
                            <m:t>𝑧</m:t>
                          </m:r>
                        </m:sub>
                        <m:sup>
                          <m:r>
                            <a:rPr lang="en-US" altLang="zh-CN" sz="1600" i="1" dirty="0">
                              <a:latin typeface="Cambria Math" panose="02040503050406030204" pitchFamily="18" charset="0"/>
                            </a:rPr>
                            <m:t>2</m:t>
                          </m:r>
                        </m:sup>
                      </m:sSubSup>
                    </m:oMath>
                  </a14:m>
                  <a:r>
                    <a:rPr lang="zh-CN" altLang="en-US" sz="1600" dirty="0">
                      <a:latin typeface="华文楷体" panose="02010600040101010101" pitchFamily="2" charset="-122"/>
                      <a:ea typeface="华文楷体" panose="02010600040101010101" pitchFamily="2" charset="-122"/>
                    </a:rPr>
                    <a:t>小得多时，上式第二项就演变为 </a:t>
                  </a:r>
                  <a:r>
                    <a:rPr lang="en-US" altLang="zh-CN" sz="1600" i="1" dirty="0">
                      <a:latin typeface="华文楷体" panose="02010600040101010101" pitchFamily="2" charset="-122"/>
                      <a:ea typeface="华文楷体" panose="02010600040101010101" pitchFamily="2" charset="-122"/>
                    </a:rPr>
                    <a:t>V - A</a:t>
                  </a:r>
                  <a:r>
                    <a:rPr lang="en-US" altLang="zh-CN" sz="1600" dirty="0">
                      <a:latin typeface="华文楷体" panose="02010600040101010101" pitchFamily="2" charset="-122"/>
                      <a:ea typeface="华文楷体" panose="02010600040101010101" pitchFamily="2" charset="-122"/>
                    </a:rPr>
                    <a:t> </a:t>
                  </a:r>
                  <a:r>
                    <a:rPr lang="zh-CN" altLang="en-US" sz="1600" dirty="0">
                      <a:latin typeface="华文楷体" panose="02010600040101010101" pitchFamily="2" charset="-122"/>
                      <a:ea typeface="华文楷体" panose="02010600040101010101" pitchFamily="2" charset="-122"/>
                    </a:rPr>
                    <a:t>带电流的相互作用形式，可得费米耦合常数 </a:t>
                  </a:r>
                  <a:r>
                    <a:rPr lang="en-US" altLang="zh-CN" sz="1600" i="1" dirty="0">
                      <a:latin typeface="华文楷体" panose="02010600040101010101" pitchFamily="2" charset="-122"/>
                      <a:ea typeface="华文楷体" panose="02010600040101010101" pitchFamily="2" charset="-122"/>
                    </a:rPr>
                    <a:t>G</a:t>
                  </a:r>
                  <a:r>
                    <a:rPr lang="en-US" altLang="zh-CN" sz="1600" i="1" baseline="-25000" dirty="0">
                      <a:latin typeface="华文楷体" panose="02010600040101010101" pitchFamily="2" charset="-122"/>
                      <a:ea typeface="华文楷体" panose="02010600040101010101" pitchFamily="2" charset="-122"/>
                    </a:rPr>
                    <a:t>F</a:t>
                  </a:r>
                  <a:r>
                    <a:rPr lang="zh-CN" altLang="en-US" sz="1600" dirty="0">
                      <a:latin typeface="华文楷体" panose="02010600040101010101" pitchFamily="2" charset="-122"/>
                      <a:ea typeface="华文楷体" panose="02010600040101010101" pitchFamily="2" charset="-122"/>
                    </a:rPr>
                    <a:t>和 </a:t>
                  </a:r>
                  <a14:m>
                    <m:oMath xmlns:m="http://schemas.openxmlformats.org/officeDocument/2006/math">
                      <m:r>
                        <a:rPr lang="en-US" altLang="zh-CN" sz="1600" i="1" dirty="0">
                          <a:latin typeface="Cambria Math" panose="02040503050406030204" pitchFamily="18" charset="0"/>
                        </a:rPr>
                        <m:t>𝑔</m:t>
                      </m:r>
                      <m:r>
                        <a:rPr lang="en-US" altLang="zh-CN" sz="1600" i="1" dirty="0">
                          <a:latin typeface="Cambria Math" panose="02040503050406030204" pitchFamily="18" charset="0"/>
                        </a:rPr>
                        <m:t> </m:t>
                      </m:r>
                    </m:oMath>
                  </a14:m>
                  <a:r>
                    <a:rPr lang="zh-CN" altLang="en-US" sz="1600" dirty="0">
                      <a:latin typeface="华文楷体" panose="02010600040101010101" pitchFamily="2" charset="-122"/>
                      <a:ea typeface="华文楷体" panose="02010600040101010101" pitchFamily="2" charset="-122"/>
                    </a:rPr>
                    <a:t>、</a:t>
                  </a:r>
                  <a:r>
                    <a:rPr lang="en-US" altLang="zh-CN" sz="1600" i="1" dirty="0">
                      <a:latin typeface="华文楷体" panose="02010600040101010101" pitchFamily="2" charset="-122"/>
                      <a:ea typeface="华文楷体" panose="02010600040101010101" pitchFamily="2" charset="-122"/>
                    </a:rPr>
                    <a:t>Mw</a:t>
                  </a:r>
                  <a:r>
                    <a:rPr lang="en-US" altLang="zh-CN" sz="1600" dirty="0">
                      <a:latin typeface="华文楷体" panose="02010600040101010101" pitchFamily="2" charset="-122"/>
                      <a:ea typeface="华文楷体" panose="02010600040101010101" pitchFamily="2" charset="-122"/>
                    </a:rPr>
                    <a:t> </a:t>
                  </a:r>
                  <a:r>
                    <a:rPr lang="zh-CN" altLang="en-US" sz="1600" dirty="0">
                      <a:latin typeface="华文楷体" panose="02010600040101010101" pitchFamily="2" charset="-122"/>
                      <a:ea typeface="华文楷体" panose="02010600040101010101" pitchFamily="2" charset="-122"/>
                    </a:rPr>
                    <a:t>之间的关系，</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上式的第二和第三项可以定义一个参数</a:t>
                  </a:r>
                  <a14:m>
                    <m:oMath xmlns:m="http://schemas.openxmlformats.org/officeDocument/2006/math">
                      <m:r>
                        <a:rPr lang="zh-CN" altLang="en-US" sz="1600" i="1" dirty="0" smtClean="0">
                          <a:latin typeface="Cambria Math" panose="02040503050406030204" pitchFamily="18" charset="0"/>
                        </a:rPr>
                        <m:t>𝜌</m:t>
                      </m:r>
                    </m:oMath>
                  </a14:m>
                  <a:r>
                    <a:rPr lang="en-US" altLang="zh-CN" sz="1600" dirty="0">
                      <a:latin typeface="华文楷体" panose="02010600040101010101" pitchFamily="2" charset="-122"/>
                      <a:ea typeface="华文楷体" panose="02010600040101010101" pitchFamily="2" charset="-122"/>
                    </a:rPr>
                    <a:t>,</a:t>
                  </a: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描写中性流和带电流的强度比。在标准模型中</a:t>
                  </a:r>
                  <a14:m>
                    <m:oMath xmlns:m="http://schemas.openxmlformats.org/officeDocument/2006/math">
                      <m:r>
                        <a:rPr lang="zh-CN" altLang="en-US" sz="1600" i="1" dirty="0" smtClean="0">
                          <a:latin typeface="Cambria Math" panose="02040503050406030204" pitchFamily="18" charset="0"/>
                        </a:rPr>
                        <m:t>𝜌</m:t>
                      </m:r>
                    </m:oMath>
                  </a14:m>
                  <a:r>
                    <a:rPr lang="en-US" altLang="zh-CN" sz="1600" dirty="0">
                      <a:latin typeface="华文楷体" panose="02010600040101010101" pitchFamily="2" charset="-122"/>
                      <a:ea typeface="华文楷体" panose="02010600040101010101" pitchFamily="2" charset="-122"/>
                    </a:rPr>
                    <a:t>=1</a:t>
                  </a:r>
                  <a:r>
                    <a:rPr lang="zh-CN" altLang="en-US" sz="1600" dirty="0">
                      <a:latin typeface="华文楷体" panose="02010600040101010101" pitchFamily="2" charset="-122"/>
                      <a:ea typeface="华文楷体" panose="02010600040101010101" pitchFamily="2" charset="-122"/>
                    </a:rPr>
                    <a:t>。</a:t>
                  </a:r>
                  <a:endParaRPr lang="en-US" altLang="zh-CN" sz="1600" dirty="0">
                    <a:latin typeface="华文楷体" panose="02010600040101010101" pitchFamily="2" charset="-122"/>
                    <a:ea typeface="华文楷体" panose="02010600040101010101" pitchFamily="2" charset="-122"/>
                  </a:endParaRPr>
                </a:p>
              </p:txBody>
            </p:sp>
          </mc:Choice>
          <mc:Fallback xmlns="">
            <p:sp>
              <p:nvSpPr>
                <p:cNvPr id="9" name="文本框 8">
                  <a:extLst>
                    <a:ext uri="{FF2B5EF4-FFF2-40B4-BE49-F238E27FC236}">
                      <a16:creationId xmlns:a16="http://schemas.microsoft.com/office/drawing/2014/main" id="{48C40098-E2E8-AA18-137C-18C9093AE6C3}"/>
                    </a:ext>
                  </a:extLst>
                </p:cNvPr>
                <p:cNvSpPr txBox="1">
                  <a:spLocks noRot="1" noChangeAspect="1" noMove="1" noResize="1" noEditPoints="1" noAdjustHandles="1" noChangeArrowheads="1" noChangeShapeType="1" noTextEdit="1"/>
                </p:cNvSpPr>
                <p:nvPr/>
              </p:nvSpPr>
              <p:spPr>
                <a:xfrm>
                  <a:off x="440663" y="1219927"/>
                  <a:ext cx="8380607" cy="4548361"/>
                </a:xfrm>
                <a:prstGeom prst="rect">
                  <a:avLst/>
                </a:prstGeom>
                <a:blipFill>
                  <a:blip r:embed="rId2"/>
                  <a:stretch>
                    <a:fillRect l="-364" t="-268" r="-2836" b="-938"/>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45B72D6F-B1C1-F433-10EA-9EC5F6DBBA81}"/>
                </a:ext>
              </a:extLst>
            </p:cNvPr>
            <p:cNvPicPr>
              <a:picLocks noChangeAspect="1"/>
            </p:cNvPicPr>
            <p:nvPr/>
          </p:nvPicPr>
          <p:blipFill>
            <a:blip r:embed="rId3"/>
            <a:stretch>
              <a:fillRect/>
            </a:stretch>
          </p:blipFill>
          <p:spPr>
            <a:xfrm>
              <a:off x="2361650" y="2036539"/>
              <a:ext cx="4254719" cy="635033"/>
            </a:xfrm>
            <a:prstGeom prst="rect">
              <a:avLst/>
            </a:prstGeom>
          </p:spPr>
        </p:pic>
        <p:pic>
          <p:nvPicPr>
            <p:cNvPr id="7" name="图片 6">
              <a:extLst>
                <a:ext uri="{FF2B5EF4-FFF2-40B4-BE49-F238E27FC236}">
                  <a16:creationId xmlns:a16="http://schemas.microsoft.com/office/drawing/2014/main" id="{E5C0558D-C50A-ED19-441F-0ADC233D9232}"/>
                </a:ext>
              </a:extLst>
            </p:cNvPr>
            <p:cNvPicPr>
              <a:picLocks noChangeAspect="1"/>
            </p:cNvPicPr>
            <p:nvPr/>
          </p:nvPicPr>
          <p:blipFill>
            <a:blip r:embed="rId4"/>
            <a:stretch>
              <a:fillRect/>
            </a:stretch>
          </p:blipFill>
          <p:spPr>
            <a:xfrm>
              <a:off x="3959193" y="3798210"/>
              <a:ext cx="1225613" cy="558829"/>
            </a:xfrm>
            <a:prstGeom prst="rect">
              <a:avLst/>
            </a:prstGeom>
          </p:spPr>
        </p:pic>
        <p:pic>
          <p:nvPicPr>
            <p:cNvPr id="10" name="图片 9">
              <a:extLst>
                <a:ext uri="{FF2B5EF4-FFF2-40B4-BE49-F238E27FC236}">
                  <a16:creationId xmlns:a16="http://schemas.microsoft.com/office/drawing/2014/main" id="{79B8E72C-EDF9-EEDD-1E3E-05BFBF7901B6}"/>
                </a:ext>
              </a:extLst>
            </p:cNvPr>
            <p:cNvPicPr>
              <a:picLocks noChangeAspect="1"/>
            </p:cNvPicPr>
            <p:nvPr/>
          </p:nvPicPr>
          <p:blipFill>
            <a:blip r:embed="rId5"/>
            <a:stretch>
              <a:fillRect/>
            </a:stretch>
          </p:blipFill>
          <p:spPr>
            <a:xfrm>
              <a:off x="3206680" y="4773723"/>
              <a:ext cx="2730640" cy="577880"/>
            </a:xfrm>
            <a:prstGeom prst="rect">
              <a:avLst/>
            </a:prstGeom>
          </p:spPr>
        </p:pic>
      </p:grpSp>
    </p:spTree>
    <p:extLst>
      <p:ext uri="{BB962C8B-B14F-4D97-AF65-F5344CB8AC3E}">
        <p14:creationId xmlns:p14="http://schemas.microsoft.com/office/powerpoint/2010/main" val="1994187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FB9D2-EC40-5AF2-5516-C0E3597DB8C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A3F7920-1CA1-CF14-3EDD-061559BA9716}"/>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b="1" dirty="0"/>
          </a:p>
        </p:txBody>
      </p:sp>
      <p:sp>
        <p:nvSpPr>
          <p:cNvPr id="4" name="灯片编号占位符 3">
            <a:extLst>
              <a:ext uri="{FF2B5EF4-FFF2-40B4-BE49-F238E27FC236}">
                <a16:creationId xmlns:a16="http://schemas.microsoft.com/office/drawing/2014/main" id="{EB925FF2-A760-B1C6-EE09-721CFECA0122}"/>
              </a:ext>
            </a:extLst>
          </p:cNvPr>
          <p:cNvSpPr>
            <a:spLocks noGrp="1"/>
          </p:cNvSpPr>
          <p:nvPr>
            <p:ph type="sldNum" sz="quarter" idx="12"/>
          </p:nvPr>
        </p:nvSpPr>
        <p:spPr/>
        <p:txBody>
          <a:bodyPr/>
          <a:lstStyle/>
          <a:p>
            <a:fld id="{BEF7031F-3985-8841-9F96-93325AFB8D2A}" type="slidenum">
              <a:rPr lang="en-US" smtClean="0"/>
              <a:t>12</a:t>
            </a:fld>
            <a:endParaRPr lang="en-US"/>
          </a:p>
        </p:txBody>
      </p:sp>
      <p:grpSp>
        <p:nvGrpSpPr>
          <p:cNvPr id="19" name="组合 18">
            <a:extLst>
              <a:ext uri="{FF2B5EF4-FFF2-40B4-BE49-F238E27FC236}">
                <a16:creationId xmlns:a16="http://schemas.microsoft.com/office/drawing/2014/main" id="{F2BCAE64-9030-91B0-EC5A-9EB20803F3C9}"/>
              </a:ext>
            </a:extLst>
          </p:cNvPr>
          <p:cNvGrpSpPr/>
          <p:nvPr/>
        </p:nvGrpSpPr>
        <p:grpSpPr>
          <a:xfrm>
            <a:off x="697525" y="973028"/>
            <a:ext cx="7989275" cy="5565884"/>
            <a:chOff x="697525" y="973028"/>
            <a:chExt cx="7989275" cy="5565884"/>
          </a:xfrm>
        </p:grpSpPr>
        <p:sp>
          <p:nvSpPr>
            <p:cNvPr id="6" name="文本框 5">
              <a:extLst>
                <a:ext uri="{FF2B5EF4-FFF2-40B4-BE49-F238E27FC236}">
                  <a16:creationId xmlns:a16="http://schemas.microsoft.com/office/drawing/2014/main" id="{848A6A7C-270D-7717-AEEC-DE7722FEFEEC}"/>
                </a:ext>
              </a:extLst>
            </p:cNvPr>
            <p:cNvSpPr txBox="1"/>
            <p:nvPr/>
          </p:nvSpPr>
          <p:spPr>
            <a:xfrm>
              <a:off x="7930343" y="1460928"/>
              <a:ext cx="756457" cy="646331"/>
            </a:xfrm>
            <a:prstGeom prst="rect">
              <a:avLst/>
            </a:prstGeom>
            <a:solidFill>
              <a:schemeClr val="bg1"/>
            </a:solidFill>
          </p:spPr>
          <p:txBody>
            <a:bodyPr wrap="square" rtlCol="0">
              <a:spAutoFit/>
            </a:bodyPr>
            <a:lstStyle/>
            <a:p>
              <a:endParaRPr lang="zh-CN" altLang="en-US"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8918DB1-96E2-8C09-D5EF-D82A91A2DA76}"/>
                    </a:ext>
                  </a:extLst>
                </p:cNvPr>
                <p:cNvSpPr txBox="1"/>
                <p:nvPr/>
              </p:nvSpPr>
              <p:spPr>
                <a:xfrm>
                  <a:off x="697525" y="973028"/>
                  <a:ext cx="7870613" cy="3747821"/>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7.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1957</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为了检验弱相互作用中宇称是否守恒，吴健雄等人测量了</a:t>
                  </a:r>
                  <a:r>
                    <a:rPr lang="en-US" altLang="zh-CN" b="1" baseline="30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60</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Co </a:t>
                  </a:r>
                  <a:r>
                    <a:rPr lang="el-GR"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β</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衰变中电子的角分布</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发现其衰变依赖于赝标量</a:t>
                  </a:r>
                  <a14:m>
                    <m:oMath xmlns:m="http://schemas.openxmlformats.org/officeDocument/2006/math">
                      <m:d>
                        <m:dPr>
                          <m:begChr m:val="⟨"/>
                          <m:endChr m:val="⟩"/>
                          <m:ctrlPr>
                            <a:rPr lang="zh-CN" altLang="en-US" b="1" i="1"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ctrlPr>
                        </m:dPr>
                        <m:e>
                          <m:acc>
                            <m:accPr>
                              <m:chr m:val="⃗"/>
                              <m:ctrlPr>
                                <a:rPr lang="zh-CN" altLang="en-US" b="1" i="1"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ctrlPr>
                            </m:accPr>
                            <m:e>
                              <m:r>
                                <a:rPr lang="zh-CN" altLang="en-US" b="1" i="0"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𝐉</m:t>
                              </m:r>
                            </m:e>
                          </m:acc>
                          <m:r>
                            <a:rPr lang="en-US" altLang="zh-CN" b="1" i="1" baseline="-25000"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𝒏𝒖𝒄</m:t>
                          </m:r>
                        </m:e>
                      </m:d>
                      <m:r>
                        <a:rPr lang="en-US" altLang="zh-CN" b="1"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m:t>
                      </m:r>
                      <m:sSub>
                        <m:sSubPr>
                          <m:ctrlPr>
                            <a:rPr lang="zh-CN" altLang="en-US" b="1" i="1"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ctrlPr>
                        </m:sSubPr>
                        <m:e>
                          <m:acc>
                            <m:accPr>
                              <m:chr m:val="⃗"/>
                              <m:ctrlPr>
                                <a:rPr lang="zh-CN" altLang="en-US" b="1" i="1"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ctrlPr>
                            </m:accPr>
                            <m:e>
                              <m:r>
                                <a:rPr lang="zh-CN" altLang="en-US" b="1" i="0"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𝐩</m:t>
                              </m:r>
                            </m:e>
                          </m:acc>
                        </m:e>
                        <m:sub>
                          <m:r>
                            <a:rPr lang="zh-CN" altLang="en-US" b="1" i="1"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𝒆</m:t>
                          </m:r>
                        </m:sub>
                      </m:sSub>
                    </m:oMath>
                  </a14:m>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证明弱相互作用中宇称不守恒。</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实验的原理是利用核磁技术使钴</a:t>
                  </a:r>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60</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的原子核极化，即原子核的自旋方向沿确定方向排列，观察钴</a:t>
                  </a:r>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60</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通过 </a:t>
                  </a:r>
                  <a:r>
                    <a:rPr lang="el-GR" altLang="zh-CN" b="1" i="1" dirty="0">
                      <a:latin typeface="Times New Roman" panose="02020603050405020304" pitchFamily="18" charset="0"/>
                      <a:ea typeface="华文楷体" panose="02010600040101010101" pitchFamily="2" charset="-122"/>
                      <a:cs typeface="Times New Roman" panose="02020603050405020304" pitchFamily="18" charset="0"/>
                    </a:rPr>
                    <a:t>β</a:t>
                  </a:r>
                  <a:r>
                    <a:rPr lang="en-US" altLang="zh-CN" b="1" i="1"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衰变</a:t>
                  </a:r>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弱作用</a:t>
                  </a:r>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放出电子的方向分布。</a:t>
                  </a:r>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1</a:t>
                  </a:r>
                  <a:r>
                    <a:rPr lang="zh-CN" altLang="en-US"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如果字称是守恒的，则沿自旋轴正向的半球方向内射出的电子数应与包含自旋轴负向的半球方向内射出的电子数相近</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自旋与角动量在镜像变换下不变</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，即左右对称</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p>
                <a:p>
                  <a:r>
                    <a:rPr lang="zh-CN" altLang="en-US"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2</a:t>
                  </a:r>
                  <a:r>
                    <a:rPr lang="zh-CN" altLang="en-US"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反之如果这两个半球方向内射出的电子数不相等，即表现出明显的左右不对称性</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则表明弱相互作用过程中宇称可以不守恒。</a:t>
                  </a:r>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C8918DB1-96E2-8C09-D5EF-D82A91A2DA76}"/>
                    </a:ext>
                  </a:extLst>
                </p:cNvPr>
                <p:cNvSpPr txBox="1">
                  <a:spLocks noRot="1" noChangeAspect="1" noMove="1" noResize="1" noEditPoints="1" noAdjustHandles="1" noChangeArrowheads="1" noChangeShapeType="1" noTextEdit="1"/>
                </p:cNvSpPr>
                <p:nvPr/>
              </p:nvSpPr>
              <p:spPr>
                <a:xfrm>
                  <a:off x="697525" y="973028"/>
                  <a:ext cx="7870613" cy="3747821"/>
                </a:xfrm>
                <a:prstGeom prst="rect">
                  <a:avLst/>
                </a:prstGeom>
                <a:blipFill>
                  <a:blip r:embed="rId2"/>
                  <a:stretch>
                    <a:fillRect l="-619" t="-1140" r="-464" b="-1954"/>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AA7C4CAD-19EC-2D9E-8634-FD732A0B736C}"/>
                </a:ext>
              </a:extLst>
            </p:cNvPr>
            <p:cNvPicPr>
              <a:picLocks noChangeAspect="1"/>
            </p:cNvPicPr>
            <p:nvPr/>
          </p:nvPicPr>
          <p:blipFill>
            <a:blip r:embed="rId3"/>
            <a:stretch>
              <a:fillRect/>
            </a:stretch>
          </p:blipFill>
          <p:spPr>
            <a:xfrm>
              <a:off x="2250974" y="1619678"/>
              <a:ext cx="3905451" cy="425472"/>
            </a:xfrm>
            <a:prstGeom prst="rect">
              <a:avLst/>
            </a:prstGeom>
          </p:spPr>
        </p:pic>
        <p:grpSp>
          <p:nvGrpSpPr>
            <p:cNvPr id="18" name="组合 17">
              <a:extLst>
                <a:ext uri="{FF2B5EF4-FFF2-40B4-BE49-F238E27FC236}">
                  <a16:creationId xmlns:a16="http://schemas.microsoft.com/office/drawing/2014/main" id="{59B7C83E-10B7-2304-600D-D75DEBEBB396}"/>
                </a:ext>
              </a:extLst>
            </p:cNvPr>
            <p:cNvGrpSpPr/>
            <p:nvPr/>
          </p:nvGrpSpPr>
          <p:grpSpPr>
            <a:xfrm>
              <a:off x="1550374" y="4820820"/>
              <a:ext cx="5690575" cy="1718092"/>
              <a:chOff x="1550374" y="4682292"/>
              <a:chExt cx="5690575" cy="1718092"/>
            </a:xfrm>
          </p:grpSpPr>
          <p:pic>
            <p:nvPicPr>
              <p:cNvPr id="14" name="图片 13">
                <a:extLst>
                  <a:ext uri="{FF2B5EF4-FFF2-40B4-BE49-F238E27FC236}">
                    <a16:creationId xmlns:a16="http://schemas.microsoft.com/office/drawing/2014/main" id="{80B1BD4F-D3E6-47DE-7749-04F445E47604}"/>
                  </a:ext>
                </a:extLst>
              </p:cNvPr>
              <p:cNvPicPr>
                <a:picLocks noChangeAspect="1"/>
              </p:cNvPicPr>
              <p:nvPr/>
            </p:nvPicPr>
            <p:blipFill>
              <a:blip r:embed="rId4"/>
              <a:srcRect r="45059"/>
              <a:stretch/>
            </p:blipFill>
            <p:spPr>
              <a:xfrm>
                <a:off x="1550374" y="4682292"/>
                <a:ext cx="3701076" cy="1718092"/>
              </a:xfrm>
              <a:prstGeom prst="rect">
                <a:avLst/>
              </a:prstGeom>
            </p:spPr>
          </p:pic>
          <p:sp>
            <p:nvSpPr>
              <p:cNvPr id="17" name="矩形 16">
                <a:extLst>
                  <a:ext uri="{FF2B5EF4-FFF2-40B4-BE49-F238E27FC236}">
                    <a16:creationId xmlns:a16="http://schemas.microsoft.com/office/drawing/2014/main" id="{4E1CD83B-580F-0D29-110F-26B6A245F2F3}"/>
                  </a:ext>
                </a:extLst>
              </p:cNvPr>
              <p:cNvSpPr/>
              <p:nvPr/>
            </p:nvSpPr>
            <p:spPr>
              <a:xfrm>
                <a:off x="5532799" y="4878794"/>
                <a:ext cx="1708150" cy="1407680"/>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sz="20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宇称变换:</a:t>
                </a:r>
                <a:endParaRPr lang="en-US" altLang="zh-CN" sz="20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sz="20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自旋不变</a:t>
                </a:r>
                <a:endParaRPr lang="en-US" altLang="zh-CN" sz="20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sz="20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动量相反</a:t>
                </a:r>
                <a:endParaRPr lang="en-US" altLang="zh-CN" sz="20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sz="20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螺旋度相反</a:t>
                </a:r>
                <a:endParaRPr lang="zh-CN" altLang="en-US" sz="2000" b="1" dirty="0"/>
              </a:p>
            </p:txBody>
          </p:sp>
        </p:grpSp>
      </p:grpSp>
    </p:spTree>
    <p:extLst>
      <p:ext uri="{BB962C8B-B14F-4D97-AF65-F5344CB8AC3E}">
        <p14:creationId xmlns:p14="http://schemas.microsoft.com/office/powerpoint/2010/main" val="14429580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BACB2-F530-BA1F-FA0C-462D3DD78EB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10E0033-8477-9BEC-B9A6-B00CEFB3855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9C8BBF18-5CE1-A1A4-2970-576F77D924F4}"/>
              </a:ext>
            </a:extLst>
          </p:cNvPr>
          <p:cNvSpPr>
            <a:spLocks noGrp="1"/>
          </p:cNvSpPr>
          <p:nvPr>
            <p:ph type="sldNum" sz="quarter" idx="12"/>
          </p:nvPr>
        </p:nvSpPr>
        <p:spPr/>
        <p:txBody>
          <a:bodyPr/>
          <a:lstStyle/>
          <a:p>
            <a:fld id="{BEF7031F-3985-8841-9F96-93325AFB8D2A}" type="slidenum">
              <a:rPr lang="en-US" smtClean="0"/>
              <a:t>120</a:t>
            </a:fld>
            <a:endParaRPr lang="en-US"/>
          </a:p>
        </p:txBody>
      </p:sp>
      <p:grpSp>
        <p:nvGrpSpPr>
          <p:cNvPr id="8" name="组合 7">
            <a:extLst>
              <a:ext uri="{FF2B5EF4-FFF2-40B4-BE49-F238E27FC236}">
                <a16:creationId xmlns:a16="http://schemas.microsoft.com/office/drawing/2014/main" id="{66204751-FFA8-90B8-D9F1-7BC5F09BD137}"/>
              </a:ext>
            </a:extLst>
          </p:cNvPr>
          <p:cNvGrpSpPr/>
          <p:nvPr/>
        </p:nvGrpSpPr>
        <p:grpSpPr>
          <a:xfrm>
            <a:off x="590108" y="1135462"/>
            <a:ext cx="8096692" cy="4546501"/>
            <a:chOff x="617218" y="1071500"/>
            <a:chExt cx="8096692" cy="4546501"/>
          </a:xfrm>
        </p:grpSpPr>
        <p:grpSp>
          <p:nvGrpSpPr>
            <p:cNvPr id="16" name="组合 15">
              <a:extLst>
                <a:ext uri="{FF2B5EF4-FFF2-40B4-BE49-F238E27FC236}">
                  <a16:creationId xmlns:a16="http://schemas.microsoft.com/office/drawing/2014/main" id="{81B3BDC1-7F14-A08F-875D-5124FFBBFE25}"/>
                </a:ext>
              </a:extLst>
            </p:cNvPr>
            <p:cNvGrpSpPr/>
            <p:nvPr/>
          </p:nvGrpSpPr>
          <p:grpSpPr>
            <a:xfrm>
              <a:off x="617218" y="1071500"/>
              <a:ext cx="8096692" cy="4546501"/>
              <a:chOff x="663374" y="1211102"/>
              <a:chExt cx="8096692" cy="4546501"/>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2CDAFD52-BCEE-8CDD-17CA-3697B5BF0A0C}"/>
                      </a:ext>
                    </a:extLst>
                  </p:cNvPr>
                  <p:cNvSpPr txBox="1"/>
                  <p:nvPr/>
                </p:nvSpPr>
                <p:spPr>
                  <a:xfrm>
                    <a:off x="663374" y="1211102"/>
                    <a:ext cx="8096692" cy="4546501"/>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既然对称性自发破缺之后只有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场的真空期待值不为零，其它场的真空期待值仍为零，因此凡是有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场参与的相互作用和过程，都将反映出对称性自发破缺所带来的影响和变化。费米子和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粒子之间也有相互作用，称为汤川</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(Yukawa)</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耦合。在最小电弱统一理论中，如果只有一代费米子，则有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个独立的耦合常数</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n-US" altLang="zh-CN" b="0" i="1" dirty="0" smtClean="0">
                                <a:solidFill>
                                  <a:srgbClr val="0000CC"/>
                                </a:solidFill>
                                <a:latin typeface="Cambria Math" panose="02040503050406030204" pitchFamily="18" charset="0"/>
                              </a:rPr>
                              <m:t>𝑦</m:t>
                            </m:r>
                          </m:e>
                          <m:sub>
                            <m:r>
                              <a:rPr lang="en-US" altLang="zh-CN" b="0" i="1" dirty="0">
                                <a:solidFill>
                                  <a:srgbClr val="0000CC"/>
                                </a:solidFill>
                                <a:latin typeface="Cambria Math" panose="02040503050406030204" pitchFamily="18" charset="0"/>
                              </a:rPr>
                              <m:t>𝑒</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rPr>
                      <a:t> </a:t>
                    </a:r>
                    <a14:m>
                      <m:oMath xmlns:m="http://schemas.openxmlformats.org/officeDocument/2006/math">
                        <m:sSub>
                          <m:sSubPr>
                            <m:ctrlPr>
                              <a:rPr lang="en-US" altLang="zh-CN" i="1" dirty="0">
                                <a:solidFill>
                                  <a:srgbClr val="0000CC"/>
                                </a:solidFill>
                                <a:latin typeface="Cambria Math" panose="02040503050406030204" pitchFamily="18" charset="0"/>
                              </a:rPr>
                            </m:ctrlPr>
                          </m:sSubPr>
                          <m:e>
                            <m:r>
                              <a:rPr lang="en-US" altLang="zh-CN" b="0" i="1" dirty="0">
                                <a:solidFill>
                                  <a:srgbClr val="0000CC"/>
                                </a:solidFill>
                                <a:latin typeface="Cambria Math" panose="02040503050406030204" pitchFamily="18" charset="0"/>
                              </a:rPr>
                              <m:t>𝑦</m:t>
                            </m:r>
                          </m:e>
                          <m:sub>
                            <m:r>
                              <a:rPr lang="en-US" altLang="zh-CN" b="0" i="1" dirty="0" smtClean="0">
                                <a:solidFill>
                                  <a:srgbClr val="0000CC"/>
                                </a:solidFill>
                                <a:latin typeface="Cambria Math" panose="02040503050406030204" pitchFamily="18" charset="0"/>
                              </a:rPr>
                              <m:t>𝑢</m:t>
                            </m:r>
                          </m:sub>
                        </m:sSub>
                        <m:r>
                          <a:rPr lang="en-US" altLang="zh-CN" b="0" i="1" dirty="0">
                            <a:solidFill>
                              <a:srgbClr val="0000CC"/>
                            </a:solidFill>
                            <a:latin typeface="Cambria Math" panose="02040503050406030204" pitchFamily="18" charset="0"/>
                          </a:rPr>
                          <m:t> </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rPr>
                      <a:t> </a:t>
                    </a:r>
                    <a14:m>
                      <m:oMath xmlns:m="http://schemas.openxmlformats.org/officeDocument/2006/math">
                        <m:sSub>
                          <m:sSubPr>
                            <m:ctrlPr>
                              <a:rPr lang="en-US" altLang="zh-CN" i="1" dirty="0">
                                <a:solidFill>
                                  <a:srgbClr val="0000CC"/>
                                </a:solidFill>
                                <a:latin typeface="Cambria Math" panose="02040503050406030204" pitchFamily="18" charset="0"/>
                              </a:rPr>
                            </m:ctrlPr>
                          </m:sSubPr>
                          <m:e>
                            <m:r>
                              <a:rPr lang="en-US" altLang="zh-CN" b="0" i="1" dirty="0">
                                <a:solidFill>
                                  <a:srgbClr val="0000CC"/>
                                </a:solidFill>
                                <a:latin typeface="Cambria Math" panose="02040503050406030204" pitchFamily="18" charset="0"/>
                              </a:rPr>
                              <m:t>𝑦</m:t>
                            </m:r>
                          </m:e>
                          <m:sub>
                            <m:r>
                              <a:rPr lang="en-US" altLang="zh-CN" b="0" i="1" dirty="0" smtClean="0">
                                <a:solidFill>
                                  <a:srgbClr val="0000CC"/>
                                </a:solidFill>
                                <a:latin typeface="Cambria Math" panose="02040503050406030204" pitchFamily="18" charset="0"/>
                              </a:rPr>
                              <m:t>𝑑</m:t>
                            </m:r>
                          </m:sub>
                        </m:sSub>
                        <m:r>
                          <a:rPr lang="en-US" altLang="zh-CN" b="0" i="1" dirty="0">
                            <a:solidFill>
                              <a:srgbClr val="0000CC"/>
                            </a:solidFill>
                            <a:latin typeface="Cambria Math" panose="02040503050406030204" pitchFamily="18" charset="0"/>
                          </a:rPr>
                          <m:t> </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，分别给费米子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e</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以质量。</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在电弱统一理论中，凡是左旋费米子都属于弱同位旋</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重态，凡是右旋费米子都是弱同位旋单态，在弱作用拉氏量中费米子的质量项表现为左旋场量和右旋场量相乘的项，但在电弱统一理论中，这样的项只能是弱同位旋</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重态，不能符合</a:t>
                    </a:r>
                    <a14:m>
                      <m:oMath xmlns:m="http://schemas.openxmlformats.org/officeDocument/2006/math">
                        <m:r>
                          <a:rPr lang="en-US" altLang="zh-CN" i="1" dirty="0" smtClean="0">
                            <a:solidFill>
                              <a:schemeClr val="tx1"/>
                            </a:solidFill>
                            <a:latin typeface="Cambria Math" panose="02040503050406030204" pitchFamily="18" charset="0"/>
                          </a:rPr>
                          <m:t>𝑆𝑈</m:t>
                        </m:r>
                        <m:sSub>
                          <m:sSubPr>
                            <m:ctrlPr>
                              <a:rPr lang="en-US" altLang="zh-CN" i="1" dirty="0">
                                <a:solidFill>
                                  <a:schemeClr val="tx1"/>
                                </a:solidFill>
                                <a:latin typeface="Cambria Math" panose="02040503050406030204" pitchFamily="18" charset="0"/>
                              </a:rPr>
                            </m:ctrlPr>
                          </m:sSubPr>
                          <m:e>
                            <m:d>
                              <m:dPr>
                                <m:ctrlPr>
                                  <a:rPr lang="en-US" altLang="zh-CN" i="1" dirty="0">
                                    <a:solidFill>
                                      <a:schemeClr val="tx1"/>
                                    </a:solidFill>
                                    <a:latin typeface="Cambria Math" panose="02040503050406030204" pitchFamily="18" charset="0"/>
                                  </a:rPr>
                                </m:ctrlPr>
                              </m:dPr>
                              <m:e>
                                <m:r>
                                  <a:rPr lang="en-US" altLang="zh-CN" dirty="0">
                                    <a:solidFill>
                                      <a:schemeClr val="tx1"/>
                                    </a:solidFill>
                                    <a:latin typeface="Cambria Math" panose="02040503050406030204" pitchFamily="18" charset="0"/>
                                  </a:rPr>
                                  <m:t>2</m:t>
                                </m:r>
                              </m:e>
                            </m:d>
                          </m:e>
                          <m:sub>
                            <m:r>
                              <a:rPr lang="en-US" altLang="zh-CN" i="1" dirty="0">
                                <a:solidFill>
                                  <a:schemeClr val="tx1"/>
                                </a:solidFill>
                                <a:latin typeface="Cambria Math" panose="02040503050406030204" pitchFamily="18" charset="0"/>
                              </a:rPr>
                              <m:t>𝐿</m:t>
                            </m:r>
                          </m:sub>
                        </m:sSub>
                        <m:r>
                          <a:rPr lang="en-US" altLang="zh-CN" i="1" dirty="0">
                            <a:solidFill>
                              <a:schemeClr val="tx1"/>
                            </a:solidFill>
                            <a:latin typeface="Cambria Math" panose="02040503050406030204" pitchFamily="18" charset="0"/>
                          </a:rPr>
                          <m:t> </m:t>
                        </m:r>
                        <m:r>
                          <a:rPr lang="en-US" altLang="zh-CN" i="1" dirty="0" smtClean="0">
                            <a:solidFill>
                              <a:schemeClr val="tx1"/>
                            </a:solidFill>
                            <a:latin typeface="Cambria Math" panose="02040503050406030204" pitchFamily="18" charset="0"/>
                            <a:sym typeface="Symbol" panose="05050102010706020507" pitchFamily="18" charset="2"/>
                          </a:rPr>
                          <m:t></m:t>
                        </m:r>
                        <m:r>
                          <a:rPr lang="en-US" altLang="zh-CN" i="1" dirty="0">
                            <a:solidFill>
                              <a:schemeClr val="tx1"/>
                            </a:solidFill>
                            <a:latin typeface="Cambria Math" panose="02040503050406030204" pitchFamily="18" charset="0"/>
                          </a:rPr>
                          <m:t> </m:t>
                        </m:r>
                        <m:r>
                          <a:rPr lang="en-US" altLang="zh-CN" i="1" dirty="0">
                            <a:solidFill>
                              <a:schemeClr val="tx1"/>
                            </a:solidFill>
                            <a:latin typeface="Cambria Math" panose="02040503050406030204" pitchFamily="18" charset="0"/>
                          </a:rPr>
                          <m:t>𝑈</m:t>
                        </m:r>
                        <m:sSub>
                          <m:sSubPr>
                            <m:ctrlPr>
                              <a:rPr lang="en-US" altLang="zh-CN" i="1" dirty="0">
                                <a:solidFill>
                                  <a:schemeClr val="tx1"/>
                                </a:solidFill>
                                <a:latin typeface="Cambria Math" panose="02040503050406030204" pitchFamily="18" charset="0"/>
                              </a:rPr>
                            </m:ctrlPr>
                          </m:sSubPr>
                          <m:e>
                            <m:d>
                              <m:dPr>
                                <m:ctrlPr>
                                  <a:rPr lang="en-US" altLang="zh-CN" i="1" dirty="0">
                                    <a:solidFill>
                                      <a:schemeClr val="tx1"/>
                                    </a:solidFill>
                                    <a:latin typeface="Cambria Math" panose="02040503050406030204" pitchFamily="18" charset="0"/>
                                  </a:rPr>
                                </m:ctrlPr>
                              </m:dPr>
                              <m:e>
                                <m:r>
                                  <a:rPr lang="en-US" altLang="zh-CN" dirty="0">
                                    <a:solidFill>
                                      <a:schemeClr val="tx1"/>
                                    </a:solidFill>
                                    <a:latin typeface="Cambria Math" panose="02040503050406030204" pitchFamily="18" charset="0"/>
                                  </a:rPr>
                                  <m:t>1</m:t>
                                </m:r>
                              </m:e>
                            </m:d>
                          </m:e>
                          <m:sub>
                            <m:r>
                              <a:rPr lang="el-GR" altLang="zh-CN" i="1" dirty="0">
                                <a:solidFill>
                                  <a:schemeClr val="tx1"/>
                                </a:solidFill>
                                <a:latin typeface="Cambria Math" panose="02040503050406030204" pitchFamily="18" charset="0"/>
                              </a:rPr>
                              <m:t>𝛾</m:t>
                            </m:r>
                          </m:sub>
                        </m:sSub>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不变性的要求，从而不能存在，这就决定了所有费米子都是无质量的粒子</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对称性破缺之前</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由于</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粒子是</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(l</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Y)=(1/2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的粒子，它和左旋费米子</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(l</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Y)=(1/2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的轻子和</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(l</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Y)=(1/2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1/3)</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的夸克，以及右旋费米子</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:(l</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Y)=(1</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的轻子和</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(l</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4/3)</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的夸克，一起可以构成</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(l</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的项。这样的项代表了</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场和费米子的相互作用，即</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Yukawa</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耦合。</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2CDAFD52-BCEE-8CDD-17CA-3697B5BF0A0C}"/>
                      </a:ext>
                    </a:extLst>
                  </p:cNvPr>
                  <p:cNvSpPr txBox="1">
                    <a:spLocks noRot="1" noChangeAspect="1" noMove="1" noResize="1" noEditPoints="1" noAdjustHandles="1" noChangeArrowheads="1" noChangeShapeType="1" noTextEdit="1"/>
                  </p:cNvSpPr>
                  <p:nvPr/>
                </p:nvSpPr>
                <p:spPr>
                  <a:xfrm>
                    <a:off x="663374" y="1211102"/>
                    <a:ext cx="8096692" cy="4546501"/>
                  </a:xfrm>
                  <a:prstGeom prst="rect">
                    <a:avLst/>
                  </a:prstGeom>
                  <a:blipFill>
                    <a:blip r:embed="rId2"/>
                    <a:stretch>
                      <a:fillRect l="-678" t="-536" r="-452" b="-1206"/>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C2320E1B-D550-C766-1866-649437D70181}"/>
                  </a:ext>
                </a:extLst>
              </p:cNvPr>
              <p:cNvPicPr>
                <a:picLocks noChangeAspect="1"/>
              </p:cNvPicPr>
              <p:nvPr/>
            </p:nvPicPr>
            <p:blipFill>
              <a:blip r:embed="rId3"/>
              <a:stretch>
                <a:fillRect/>
              </a:stretch>
            </p:blipFill>
            <p:spPr>
              <a:xfrm>
                <a:off x="809236" y="1275064"/>
                <a:ext cx="178409" cy="234962"/>
              </a:xfrm>
              <a:prstGeom prst="rect">
                <a:avLst/>
              </a:prstGeom>
            </p:spPr>
          </p:pic>
        </p:grpSp>
        <p:pic>
          <p:nvPicPr>
            <p:cNvPr id="3" name="图片 2">
              <a:extLst>
                <a:ext uri="{FF2B5EF4-FFF2-40B4-BE49-F238E27FC236}">
                  <a16:creationId xmlns:a16="http://schemas.microsoft.com/office/drawing/2014/main" id="{D949CCB0-4288-9F36-D2BF-E2742141801D}"/>
                </a:ext>
              </a:extLst>
            </p:cNvPr>
            <p:cNvPicPr>
              <a:picLocks noChangeAspect="1"/>
            </p:cNvPicPr>
            <p:nvPr/>
          </p:nvPicPr>
          <p:blipFill>
            <a:blip r:embed="rId3"/>
            <a:stretch>
              <a:fillRect/>
            </a:stretch>
          </p:blipFill>
          <p:spPr>
            <a:xfrm>
              <a:off x="763080" y="2771696"/>
              <a:ext cx="178409" cy="234962"/>
            </a:xfrm>
            <a:prstGeom prst="rect">
              <a:avLst/>
            </a:prstGeom>
          </p:spPr>
        </p:pic>
        <p:pic>
          <p:nvPicPr>
            <p:cNvPr id="5" name="图片 4">
              <a:extLst>
                <a:ext uri="{FF2B5EF4-FFF2-40B4-BE49-F238E27FC236}">
                  <a16:creationId xmlns:a16="http://schemas.microsoft.com/office/drawing/2014/main" id="{985F0A77-ADCE-84CC-709A-4B6BFD3560C9}"/>
                </a:ext>
              </a:extLst>
            </p:cNvPr>
            <p:cNvPicPr>
              <a:picLocks noChangeAspect="1"/>
            </p:cNvPicPr>
            <p:nvPr/>
          </p:nvPicPr>
          <p:blipFill>
            <a:blip r:embed="rId3"/>
            <a:stretch>
              <a:fillRect/>
            </a:stretch>
          </p:blipFill>
          <p:spPr>
            <a:xfrm>
              <a:off x="763080" y="4445770"/>
              <a:ext cx="178409" cy="234962"/>
            </a:xfrm>
            <a:prstGeom prst="rect">
              <a:avLst/>
            </a:prstGeom>
          </p:spPr>
        </p:pic>
      </p:grpSp>
    </p:spTree>
    <p:extLst>
      <p:ext uri="{BB962C8B-B14F-4D97-AF65-F5344CB8AC3E}">
        <p14:creationId xmlns:p14="http://schemas.microsoft.com/office/powerpoint/2010/main" val="5298672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4750D-46FD-BB36-6722-73F8314339A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EBFE5B4-364D-E454-1F70-63F7C7C4EA37}"/>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CEC63193-99B8-1B31-54E0-81A7299DB632}"/>
              </a:ext>
            </a:extLst>
          </p:cNvPr>
          <p:cNvSpPr>
            <a:spLocks noGrp="1"/>
          </p:cNvSpPr>
          <p:nvPr>
            <p:ph type="sldNum" sz="quarter" idx="12"/>
          </p:nvPr>
        </p:nvSpPr>
        <p:spPr>
          <a:xfrm>
            <a:off x="6553200" y="6167886"/>
            <a:ext cx="2133600" cy="365125"/>
          </a:xfrm>
        </p:spPr>
        <p:txBody>
          <a:bodyPr/>
          <a:lstStyle/>
          <a:p>
            <a:fld id="{BEF7031F-3985-8841-9F96-93325AFB8D2A}" type="slidenum">
              <a:rPr lang="en-US" smtClean="0"/>
              <a:t>121</a:t>
            </a:fld>
            <a:endParaRPr lang="en-US"/>
          </a:p>
        </p:txBody>
      </p:sp>
      <p:grpSp>
        <p:nvGrpSpPr>
          <p:cNvPr id="22" name="组合 21">
            <a:extLst>
              <a:ext uri="{FF2B5EF4-FFF2-40B4-BE49-F238E27FC236}">
                <a16:creationId xmlns:a16="http://schemas.microsoft.com/office/drawing/2014/main" id="{5863ACC6-7259-7CB3-C6AA-464A8D028F39}"/>
              </a:ext>
            </a:extLst>
          </p:cNvPr>
          <p:cNvGrpSpPr/>
          <p:nvPr/>
        </p:nvGrpSpPr>
        <p:grpSpPr>
          <a:xfrm>
            <a:off x="590108" y="946998"/>
            <a:ext cx="8407360" cy="5931496"/>
            <a:chOff x="590108" y="946998"/>
            <a:chExt cx="8407360" cy="5931496"/>
          </a:xfrm>
        </p:grpSpPr>
        <p:grpSp>
          <p:nvGrpSpPr>
            <p:cNvPr id="16" name="组合 15">
              <a:extLst>
                <a:ext uri="{FF2B5EF4-FFF2-40B4-BE49-F238E27FC236}">
                  <a16:creationId xmlns:a16="http://schemas.microsoft.com/office/drawing/2014/main" id="{64250C9C-87CC-D4CF-7A7E-EEFDA5F7FD0A}"/>
                </a:ext>
              </a:extLst>
            </p:cNvPr>
            <p:cNvGrpSpPr/>
            <p:nvPr/>
          </p:nvGrpSpPr>
          <p:grpSpPr>
            <a:xfrm>
              <a:off x="590108" y="946998"/>
              <a:ext cx="8096692" cy="5931496"/>
              <a:chOff x="663374" y="1211102"/>
              <a:chExt cx="8096692" cy="5931496"/>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4E9D6CA5-3645-1D09-820D-DE5511E9A834}"/>
                      </a:ext>
                    </a:extLst>
                  </p:cNvPr>
                  <p:cNvSpPr txBox="1"/>
                  <p:nvPr/>
                </p:nvSpPr>
                <p:spPr>
                  <a:xfrm>
                    <a:off x="663374" y="1211102"/>
                    <a:ext cx="8096692" cy="5931496"/>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以第一代费米子为例，相关的拉氏量</a:t>
                    </a:r>
                    <a14:m>
                      <m:oMath xmlns:m="http://schemas.openxmlformats.org/officeDocument/2006/math">
                        <m:r>
                          <a:rPr lang="zh-CN" altLang="en-US" dirty="0" smtClean="0">
                            <a:solidFill>
                              <a:srgbClr val="0000CC"/>
                            </a:solidFill>
                            <a:latin typeface="Cambria Math" panose="02040503050406030204" pitchFamily="18" charset="0"/>
                          </a:rPr>
                          <m:t>ℒ</m:t>
                        </m:r>
                      </m:oMath>
                    </a14:m>
                    <a:r>
                      <a:rPr lang="en-US" altLang="zh-CN" b="1" i="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Y</a:t>
                    </a:r>
                    <a:r>
                      <a:rPr lang="zh-CN" altLang="en-US" dirty="0">
                        <a:solidFill>
                          <a:srgbClr val="0000CC"/>
                        </a:solidFill>
                        <a:latin typeface="华文楷体" panose="02010600040101010101" pitchFamily="2" charset="-122"/>
                        <a:ea typeface="华文楷体" panose="02010600040101010101" pitchFamily="2" charset="-122"/>
                      </a:rPr>
                      <a:t>满足</a:t>
                    </a:r>
                    <a14:m>
                      <m:oMath xmlns:m="http://schemas.openxmlformats.org/officeDocument/2006/math">
                        <m:r>
                          <a:rPr lang="en-US" altLang="zh-CN" i="1" dirty="0">
                            <a:solidFill>
                              <a:srgbClr val="0000CC"/>
                            </a:solidFill>
                            <a:latin typeface="Cambria Math" panose="02040503050406030204" pitchFamily="18" charset="0"/>
                          </a:rPr>
                          <m:t>𝑆𝑈</m:t>
                        </m:r>
                        <m:sSub>
                          <m:sSubPr>
                            <m:ctrlPr>
                              <a:rPr lang="en-US" altLang="zh-CN" i="1" dirty="0">
                                <a:solidFill>
                                  <a:srgbClr val="0000CC"/>
                                </a:solidFill>
                                <a:latin typeface="Cambria Math" panose="02040503050406030204" pitchFamily="18" charset="0"/>
                              </a:rPr>
                            </m:ctrlPr>
                          </m:sSubPr>
                          <m:e>
                            <m:d>
                              <m:dPr>
                                <m:ctrlPr>
                                  <a:rPr lang="en-US" altLang="zh-CN" i="1" dirty="0">
                                    <a:solidFill>
                                      <a:srgbClr val="0000CC"/>
                                    </a:solidFill>
                                    <a:latin typeface="Cambria Math" panose="02040503050406030204" pitchFamily="18" charset="0"/>
                                  </a:rPr>
                                </m:ctrlPr>
                              </m:dPr>
                              <m:e>
                                <m:r>
                                  <a:rPr lang="en-US" altLang="zh-CN" dirty="0">
                                    <a:solidFill>
                                      <a:srgbClr val="0000CC"/>
                                    </a:solidFill>
                                    <a:latin typeface="Cambria Math" panose="02040503050406030204" pitchFamily="18" charset="0"/>
                                  </a:rPr>
                                  <m:t>2</m:t>
                                </m:r>
                              </m:e>
                            </m:d>
                          </m:e>
                          <m:sub>
                            <m:r>
                              <a:rPr lang="en-US" altLang="zh-CN" i="1" dirty="0">
                                <a:solidFill>
                                  <a:srgbClr val="0000CC"/>
                                </a:solidFill>
                                <a:latin typeface="Cambria Math" panose="02040503050406030204" pitchFamily="18" charset="0"/>
                              </a:rPr>
                              <m:t>𝐿</m:t>
                            </m:r>
                          </m:sub>
                        </m:sSub>
                        <m:r>
                          <a:rPr lang="en-US" altLang="zh-CN" i="1" dirty="0">
                            <a:solidFill>
                              <a:srgbClr val="0000CC"/>
                            </a:solidFill>
                            <a:latin typeface="Cambria Math" panose="02040503050406030204" pitchFamily="18" charset="0"/>
                          </a:rPr>
                          <m:t> </m:t>
                        </m:r>
                        <m:r>
                          <a:rPr lang="en-US" altLang="zh-CN" i="1" dirty="0">
                            <a:solidFill>
                              <a:srgbClr val="0000CC"/>
                            </a:solidFill>
                            <a:latin typeface="Cambria Math" panose="02040503050406030204" pitchFamily="18" charset="0"/>
                          </a:rPr>
                          <m:t>𝑥</m:t>
                        </m:r>
                        <m:r>
                          <a:rPr lang="en-US" altLang="zh-CN" i="1" dirty="0">
                            <a:solidFill>
                              <a:srgbClr val="0000CC"/>
                            </a:solidFill>
                            <a:latin typeface="Cambria Math" panose="02040503050406030204" pitchFamily="18" charset="0"/>
                          </a:rPr>
                          <m:t> </m:t>
                        </m:r>
                        <m:r>
                          <a:rPr lang="en-US" altLang="zh-CN" i="1" dirty="0">
                            <a:solidFill>
                              <a:srgbClr val="0000CC"/>
                            </a:solidFill>
                            <a:latin typeface="Cambria Math" panose="02040503050406030204" pitchFamily="18" charset="0"/>
                          </a:rPr>
                          <m:t>𝑈</m:t>
                        </m:r>
                        <m:sSub>
                          <m:sSubPr>
                            <m:ctrlPr>
                              <a:rPr lang="en-US" altLang="zh-CN" i="1" dirty="0">
                                <a:solidFill>
                                  <a:srgbClr val="0000CC"/>
                                </a:solidFill>
                                <a:latin typeface="Cambria Math" panose="02040503050406030204" pitchFamily="18" charset="0"/>
                              </a:rPr>
                            </m:ctrlPr>
                          </m:sSubPr>
                          <m:e>
                            <m:d>
                              <m:dPr>
                                <m:ctrlPr>
                                  <a:rPr lang="en-US" altLang="zh-CN" i="1" dirty="0">
                                    <a:solidFill>
                                      <a:srgbClr val="0000CC"/>
                                    </a:solidFill>
                                    <a:latin typeface="Cambria Math" panose="02040503050406030204" pitchFamily="18" charset="0"/>
                                  </a:rPr>
                                </m:ctrlPr>
                              </m:dPr>
                              <m:e>
                                <m:r>
                                  <a:rPr lang="en-US" altLang="zh-CN" dirty="0">
                                    <a:solidFill>
                                      <a:srgbClr val="0000CC"/>
                                    </a:solidFill>
                                    <a:latin typeface="Cambria Math" panose="02040503050406030204" pitchFamily="18" charset="0"/>
                                  </a:rPr>
                                  <m:t>1</m:t>
                                </m:r>
                              </m:e>
                            </m:d>
                          </m:e>
                          <m:sub>
                            <m:r>
                              <a:rPr lang="el-GR" altLang="zh-CN" i="1" dirty="0">
                                <a:solidFill>
                                  <a:srgbClr val="0000CC"/>
                                </a:solidFill>
                                <a:latin typeface="Cambria Math" panose="02040503050406030204" pitchFamily="18" charset="0"/>
                              </a:rPr>
                              <m:t>𝛾</m:t>
                            </m:r>
                          </m:sub>
                        </m:sSub>
                      </m:oMath>
                    </a14:m>
                    <a:r>
                      <a:rPr lang="zh-CN" altLang="en-US" dirty="0">
                        <a:solidFill>
                          <a:srgbClr val="0000CC"/>
                        </a:solidFill>
                        <a:latin typeface="华文楷体" panose="02010600040101010101" pitchFamily="2" charset="-122"/>
                        <a:ea typeface="华文楷体" panose="02010600040101010101" pitchFamily="2" charset="-122"/>
                      </a:rPr>
                      <a:t>规范不变和可重整化的要求</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可得</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dirty="0">
                        <a:latin typeface="华文楷体" panose="02010600040101010101" pitchFamily="2" charset="-122"/>
                        <a:ea typeface="华文楷体" panose="02010600040101010101" pitchFamily="2" charset="-122"/>
                      </a:rPr>
                      <a:t>标准模型中不存在右手中微子，中微子没有质量，混合没有意义！</a:t>
                    </a: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由上式可以读出第一代费米子的质量为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这样，所有的夸克和带电轻子就都获得了质量，其质量大小正比于它们跟</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Yukawa</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耦合强度。对于中微子有质量的情况，我们只需要在拉氏量中再加上一项：</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就可以使得中微子获得质量</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。当然这是狄拉克质量</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4E9D6CA5-3645-1D09-820D-DE5511E9A834}"/>
                      </a:ext>
                    </a:extLst>
                  </p:cNvPr>
                  <p:cNvSpPr txBox="1">
                    <a:spLocks noRot="1" noChangeAspect="1" noMove="1" noResize="1" noEditPoints="1" noAdjustHandles="1" noChangeArrowheads="1" noChangeShapeType="1" noTextEdit="1"/>
                  </p:cNvSpPr>
                  <p:nvPr/>
                </p:nvSpPr>
                <p:spPr>
                  <a:xfrm>
                    <a:off x="663374" y="1211102"/>
                    <a:ext cx="8096692" cy="5931496"/>
                  </a:xfrm>
                  <a:prstGeom prst="rect">
                    <a:avLst/>
                  </a:prstGeom>
                  <a:blipFill>
                    <a:blip r:embed="rId2"/>
                    <a:stretch>
                      <a:fillRect l="-678" t="-308" b="-719"/>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5FF9370E-7DBD-15A0-BC27-9565F74A59EF}"/>
                  </a:ext>
                </a:extLst>
              </p:cNvPr>
              <p:cNvPicPr>
                <a:picLocks noChangeAspect="1"/>
              </p:cNvPicPr>
              <p:nvPr/>
            </p:nvPicPr>
            <p:blipFill>
              <a:blip r:embed="rId3"/>
              <a:stretch>
                <a:fillRect/>
              </a:stretch>
            </p:blipFill>
            <p:spPr>
              <a:xfrm>
                <a:off x="809236" y="1275064"/>
                <a:ext cx="178409" cy="234962"/>
              </a:xfrm>
              <a:prstGeom prst="rect">
                <a:avLst/>
              </a:prstGeom>
            </p:spPr>
          </p:pic>
        </p:grpSp>
        <p:pic>
          <p:nvPicPr>
            <p:cNvPr id="7" name="图片 6">
              <a:extLst>
                <a:ext uri="{FF2B5EF4-FFF2-40B4-BE49-F238E27FC236}">
                  <a16:creationId xmlns:a16="http://schemas.microsoft.com/office/drawing/2014/main" id="{D1146CE0-F4EE-2854-0443-D24F38F35578}"/>
                </a:ext>
              </a:extLst>
            </p:cNvPr>
            <p:cNvPicPr>
              <a:picLocks noChangeAspect="1"/>
            </p:cNvPicPr>
            <p:nvPr/>
          </p:nvPicPr>
          <p:blipFill>
            <a:blip r:embed="rId4"/>
            <a:stretch>
              <a:fillRect/>
            </a:stretch>
          </p:blipFill>
          <p:spPr>
            <a:xfrm>
              <a:off x="1758581" y="1537828"/>
              <a:ext cx="5759746" cy="2482978"/>
            </a:xfrm>
            <a:prstGeom prst="rect">
              <a:avLst/>
            </a:prstGeom>
          </p:spPr>
        </p:pic>
        <p:pic>
          <p:nvPicPr>
            <p:cNvPr id="9" name="图片 8">
              <a:extLst>
                <a:ext uri="{FF2B5EF4-FFF2-40B4-BE49-F238E27FC236}">
                  <a16:creationId xmlns:a16="http://schemas.microsoft.com/office/drawing/2014/main" id="{4606B280-8D72-06FD-2216-7F0BB1B5E422}"/>
                </a:ext>
              </a:extLst>
            </p:cNvPr>
            <p:cNvPicPr>
              <a:picLocks noChangeAspect="1"/>
            </p:cNvPicPr>
            <p:nvPr/>
          </p:nvPicPr>
          <p:blipFill>
            <a:blip r:embed="rId5"/>
            <a:stretch>
              <a:fillRect/>
            </a:stretch>
          </p:blipFill>
          <p:spPr>
            <a:xfrm>
              <a:off x="6064515" y="2779317"/>
              <a:ext cx="2932953" cy="686780"/>
            </a:xfrm>
            <a:prstGeom prst="rect">
              <a:avLst/>
            </a:prstGeom>
          </p:spPr>
        </p:pic>
        <p:pic>
          <p:nvPicPr>
            <p:cNvPr id="11" name="图片 10">
              <a:extLst>
                <a:ext uri="{FF2B5EF4-FFF2-40B4-BE49-F238E27FC236}">
                  <a16:creationId xmlns:a16="http://schemas.microsoft.com/office/drawing/2014/main" id="{55AB340C-8BF9-E82B-02C3-C592E6FF28A3}"/>
                </a:ext>
              </a:extLst>
            </p:cNvPr>
            <p:cNvPicPr>
              <a:picLocks noChangeAspect="1"/>
            </p:cNvPicPr>
            <p:nvPr/>
          </p:nvPicPr>
          <p:blipFill>
            <a:blip r:embed="rId6"/>
            <a:stretch>
              <a:fillRect/>
            </a:stretch>
          </p:blipFill>
          <p:spPr>
            <a:xfrm>
              <a:off x="3111269" y="4853033"/>
              <a:ext cx="3340272" cy="482625"/>
            </a:xfrm>
            <a:prstGeom prst="rect">
              <a:avLst/>
            </a:prstGeom>
          </p:spPr>
        </p:pic>
        <p:pic>
          <p:nvPicPr>
            <p:cNvPr id="18" name="图片 17">
              <a:extLst>
                <a:ext uri="{FF2B5EF4-FFF2-40B4-BE49-F238E27FC236}">
                  <a16:creationId xmlns:a16="http://schemas.microsoft.com/office/drawing/2014/main" id="{ADFDC443-D059-2295-E097-854A2D46DEBE}"/>
                </a:ext>
              </a:extLst>
            </p:cNvPr>
            <p:cNvPicPr>
              <a:picLocks noChangeAspect="1"/>
            </p:cNvPicPr>
            <p:nvPr/>
          </p:nvPicPr>
          <p:blipFill>
            <a:blip r:embed="rId7"/>
            <a:stretch>
              <a:fillRect/>
            </a:stretch>
          </p:blipFill>
          <p:spPr>
            <a:xfrm>
              <a:off x="4197106" y="6019082"/>
              <a:ext cx="882695" cy="349268"/>
            </a:xfrm>
            <a:prstGeom prst="rect">
              <a:avLst/>
            </a:prstGeom>
          </p:spPr>
        </p:pic>
        <p:pic>
          <p:nvPicPr>
            <p:cNvPr id="20" name="图片 19">
              <a:extLst>
                <a:ext uri="{FF2B5EF4-FFF2-40B4-BE49-F238E27FC236}">
                  <a16:creationId xmlns:a16="http://schemas.microsoft.com/office/drawing/2014/main" id="{54E7118C-0AC8-FAD9-BF22-9DB3162FEB4D}"/>
                </a:ext>
              </a:extLst>
            </p:cNvPr>
            <p:cNvPicPr>
              <a:picLocks noChangeAspect="1"/>
            </p:cNvPicPr>
            <p:nvPr/>
          </p:nvPicPr>
          <p:blipFill>
            <a:blip r:embed="rId8"/>
            <a:stretch>
              <a:fillRect/>
            </a:stretch>
          </p:blipFill>
          <p:spPr>
            <a:xfrm>
              <a:off x="3447253" y="6481799"/>
              <a:ext cx="825542" cy="311166"/>
            </a:xfrm>
            <a:prstGeom prst="rect">
              <a:avLst/>
            </a:prstGeom>
          </p:spPr>
        </p:pic>
        <p:pic>
          <p:nvPicPr>
            <p:cNvPr id="21" name="图片 20">
              <a:extLst>
                <a:ext uri="{FF2B5EF4-FFF2-40B4-BE49-F238E27FC236}">
                  <a16:creationId xmlns:a16="http://schemas.microsoft.com/office/drawing/2014/main" id="{846A4ABD-D399-C21E-90A8-495EC70365D7}"/>
                </a:ext>
              </a:extLst>
            </p:cNvPr>
            <p:cNvPicPr>
              <a:picLocks noChangeAspect="1"/>
            </p:cNvPicPr>
            <p:nvPr/>
          </p:nvPicPr>
          <p:blipFill>
            <a:blip r:embed="rId3"/>
            <a:stretch>
              <a:fillRect/>
            </a:stretch>
          </p:blipFill>
          <p:spPr>
            <a:xfrm>
              <a:off x="735969" y="4579645"/>
              <a:ext cx="178409" cy="234962"/>
            </a:xfrm>
            <a:prstGeom prst="rect">
              <a:avLst/>
            </a:prstGeom>
          </p:spPr>
        </p:pic>
      </p:grpSp>
    </p:spTree>
    <p:extLst>
      <p:ext uri="{BB962C8B-B14F-4D97-AF65-F5344CB8AC3E}">
        <p14:creationId xmlns:p14="http://schemas.microsoft.com/office/powerpoint/2010/main" val="25321676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en-US" altLang="zh-CN" b="1" dirty="0" err="1">
                <a:latin typeface="华文楷体" panose="02010600040101010101" pitchFamily="2" charset="-122"/>
                <a:ea typeface="华文楷体" panose="02010600040101010101" pitchFamily="2" charset="-122"/>
              </a:rPr>
              <a:t>Brout</a:t>
            </a:r>
            <a:r>
              <a:rPr lang="en-US" altLang="zh-CN" b="1" dirty="0">
                <a:latin typeface="华文楷体" panose="02010600040101010101" pitchFamily="2" charset="-122"/>
                <a:ea typeface="华文楷体" panose="02010600040101010101" pitchFamily="2" charset="-122"/>
              </a:rPr>
              <a:t>-</a:t>
            </a:r>
            <a:r>
              <a:rPr lang="en-US" altLang="zh-CN" b="1" dirty="0" err="1">
                <a:latin typeface="华文楷体" panose="02010600040101010101" pitchFamily="2" charset="-122"/>
                <a:ea typeface="华文楷体" panose="02010600040101010101" pitchFamily="2" charset="-122"/>
              </a:rPr>
              <a:t>Englert</a:t>
            </a:r>
            <a:r>
              <a:rPr lang="en-US" altLang="zh-CN" b="1" dirty="0">
                <a:latin typeface="华文楷体" panose="02010600040101010101" pitchFamily="2" charset="-122"/>
                <a:ea typeface="华文楷体" panose="02010600040101010101" pitchFamily="2" charset="-122"/>
              </a:rPr>
              <a:t>-Higgs</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122</a:t>
            </a:fld>
            <a:endParaRPr lang="en-US" dirty="0"/>
          </a:p>
        </p:txBody>
      </p:sp>
      <p:pic>
        <p:nvPicPr>
          <p:cNvPr id="6" name="图片 5"/>
          <p:cNvPicPr>
            <a:picLocks noChangeAspect="1"/>
          </p:cNvPicPr>
          <p:nvPr/>
        </p:nvPicPr>
        <p:blipFill>
          <a:blip r:embed="rId2"/>
          <a:stretch>
            <a:fillRect/>
          </a:stretch>
        </p:blipFill>
        <p:spPr>
          <a:xfrm>
            <a:off x="1324946" y="1256283"/>
            <a:ext cx="3220421" cy="510655"/>
          </a:xfrm>
          <a:prstGeom prst="rect">
            <a:avLst/>
          </a:prstGeom>
        </p:spPr>
      </p:pic>
      <mc:AlternateContent xmlns:mc="http://schemas.openxmlformats.org/markup-compatibility/2006" xmlns:a14="http://schemas.microsoft.com/office/drawing/2010/main">
        <mc:Choice Requires="a14">
          <p:sp>
            <p:nvSpPr>
              <p:cNvPr id="7" name="文本框 6"/>
              <p:cNvSpPr txBox="1"/>
              <p:nvPr/>
            </p:nvSpPr>
            <p:spPr>
              <a:xfrm>
                <a:off x="1532483" y="2037391"/>
                <a:ext cx="2805346" cy="454163"/>
              </a:xfrm>
              <a:prstGeom prst="rect">
                <a:avLst/>
              </a:prstGeom>
              <a:noFill/>
            </p:spPr>
            <p:txBody>
              <a:bodyPr wrap="square" lIns="0" tIns="0" rIns="0" bIns="0" rtlCol="0">
                <a:spAutoFit/>
              </a:bodyPr>
              <a:lstStyle/>
              <a:p>
                <a14:m>
                  <m:oMath xmlns:m="http://schemas.openxmlformats.org/officeDocument/2006/math">
                    <m:f>
                      <m:fPr>
                        <m:ctrlPr>
                          <a:rPr lang="en-US" altLang="zh-CN" sz="2000" i="1" smtClean="0">
                            <a:solidFill>
                              <a:srgbClr val="0000CC"/>
                            </a:solidFill>
                            <a:latin typeface="Cambria Math" panose="02040503050406030204" pitchFamily="18" charset="0"/>
                          </a:rPr>
                        </m:ctrlPr>
                      </m:fPr>
                      <m:num>
                        <m:sSub>
                          <m:sSubPr>
                            <m:ctrlPr>
                              <a:rPr lang="en-US" altLang="zh-CN" sz="2000" i="1" smtClean="0">
                                <a:solidFill>
                                  <a:srgbClr val="0000CC"/>
                                </a:solidFill>
                                <a:latin typeface="Cambria Math" panose="02040503050406030204" pitchFamily="18" charset="0"/>
                              </a:rPr>
                            </m:ctrlPr>
                          </m:sSubPr>
                          <m:e>
                            <m:r>
                              <m:rPr>
                                <m:sty m:val="p"/>
                              </m:rPr>
                              <a:rPr lang="en-US" altLang="zh-CN" sz="2000" i="1">
                                <a:solidFill>
                                  <a:srgbClr val="0000CC"/>
                                </a:solidFill>
                                <a:latin typeface="Cambria Math" panose="02040503050406030204" pitchFamily="18" charset="0"/>
                              </a:rPr>
                              <m:t>y</m:t>
                            </m:r>
                          </m:e>
                          <m:sub>
                            <m:r>
                              <m:rPr>
                                <m:sty m:val="p"/>
                              </m:rPr>
                              <a:rPr lang="en-US" altLang="zh-CN" sz="2000" i="1">
                                <a:solidFill>
                                  <a:srgbClr val="0000CC"/>
                                </a:solidFill>
                                <a:latin typeface="Cambria Math" panose="02040503050406030204" pitchFamily="18" charset="0"/>
                              </a:rPr>
                              <m:t>e</m:t>
                            </m:r>
                          </m:sub>
                        </m:sSub>
                        <m:r>
                          <a:rPr lang="en-US" altLang="zh-CN" sz="2000" b="0" i="1" smtClean="0">
                            <a:solidFill>
                              <a:srgbClr val="0000CC"/>
                            </a:solidFill>
                            <a:latin typeface="Cambria Math" panose="02040503050406030204" pitchFamily="18" charset="0"/>
                          </a:rPr>
                          <m:t>𝐻</m:t>
                        </m:r>
                      </m:num>
                      <m:den>
                        <m:rad>
                          <m:radPr>
                            <m:degHide m:val="on"/>
                            <m:ctrlPr>
                              <a:rPr lang="en-US" altLang="zh-CN" sz="2000" i="1" smtClean="0">
                                <a:solidFill>
                                  <a:srgbClr val="0000CC"/>
                                </a:solidFill>
                                <a:latin typeface="Cambria Math" panose="02040503050406030204" pitchFamily="18" charset="0"/>
                              </a:rPr>
                            </m:ctrlPr>
                          </m:radPr>
                          <m:deg/>
                          <m:e>
                            <m:r>
                              <a:rPr lang="en-US" altLang="zh-CN" sz="2000" b="0" i="1" smtClean="0">
                                <a:solidFill>
                                  <a:srgbClr val="0000CC"/>
                                </a:solidFill>
                                <a:latin typeface="Cambria Math" panose="02040503050406030204" pitchFamily="18" charset="0"/>
                              </a:rPr>
                              <m:t>2</m:t>
                            </m:r>
                          </m:e>
                        </m:rad>
                      </m:den>
                    </m:f>
                    <m:acc>
                      <m:accPr>
                        <m:chr m:val="̅"/>
                        <m:ctrlPr>
                          <a:rPr lang="en-US" altLang="zh-CN" sz="200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𝑒</m:t>
                        </m:r>
                      </m:e>
                    </m:acc>
                    <m:r>
                      <a:rPr lang="en-US" altLang="zh-CN" sz="2000" b="0" i="1" smtClean="0">
                        <a:solidFill>
                          <a:srgbClr val="0000CC"/>
                        </a:solidFill>
                        <a:latin typeface="Cambria Math" panose="02040503050406030204" pitchFamily="18" charset="0"/>
                      </a:rPr>
                      <m:t>𝑒</m:t>
                    </m:r>
                    <m:r>
                      <a:rPr lang="en-US" altLang="zh-CN" sz="2000" b="0" i="1" smtClean="0">
                        <a:solidFill>
                          <a:srgbClr val="0000CC"/>
                        </a:solidFill>
                        <a:latin typeface="Cambria Math" panose="02040503050406030204" pitchFamily="18" charset="0"/>
                      </a:rPr>
                      <m:t>+</m:t>
                    </m:r>
                    <m:f>
                      <m:fPr>
                        <m:ctrlPr>
                          <a:rPr lang="en-US" altLang="zh-CN" sz="2000" i="1">
                            <a:solidFill>
                              <a:srgbClr val="0000CC"/>
                            </a:solidFill>
                            <a:latin typeface="Cambria Math" panose="02040503050406030204" pitchFamily="18" charset="0"/>
                          </a:rPr>
                        </m:ctrlPr>
                      </m:fPr>
                      <m:num>
                        <m:sSub>
                          <m:sSubPr>
                            <m:ctrlPr>
                              <a:rPr lang="en-US" altLang="zh-CN" sz="2000" i="1">
                                <a:solidFill>
                                  <a:srgbClr val="0000CC"/>
                                </a:solidFill>
                                <a:latin typeface="Cambria Math" panose="02040503050406030204" pitchFamily="18" charset="0"/>
                              </a:rPr>
                            </m:ctrlPr>
                          </m:sSubPr>
                          <m:e>
                            <m:r>
                              <m:rPr>
                                <m:sty m:val="p"/>
                              </m:rPr>
                              <a:rPr lang="en-US" altLang="zh-CN" sz="2000" i="1">
                                <a:solidFill>
                                  <a:srgbClr val="0000CC"/>
                                </a:solidFill>
                                <a:latin typeface="Cambria Math" panose="02040503050406030204" pitchFamily="18" charset="0"/>
                              </a:rPr>
                              <m:t>y</m:t>
                            </m:r>
                          </m:e>
                          <m:sub>
                            <m:r>
                              <a:rPr lang="en-US" altLang="zh-CN" sz="2000" b="0" i="1" smtClean="0">
                                <a:solidFill>
                                  <a:srgbClr val="0000CC"/>
                                </a:solidFill>
                                <a:latin typeface="Cambria Math" panose="02040503050406030204" pitchFamily="18" charset="0"/>
                              </a:rPr>
                              <m:t>𝑢</m:t>
                            </m:r>
                          </m:sub>
                        </m:sSub>
                        <m:r>
                          <a:rPr lang="en-US" altLang="zh-CN" sz="2000" i="1">
                            <a:solidFill>
                              <a:srgbClr val="0000CC"/>
                            </a:solidFill>
                            <a:latin typeface="Cambria Math" panose="02040503050406030204" pitchFamily="18" charset="0"/>
                          </a:rPr>
                          <m:t>𝐻</m:t>
                        </m:r>
                      </m:num>
                      <m:den>
                        <m:rad>
                          <m:radPr>
                            <m:degHide m:val="on"/>
                            <m:ctrlPr>
                              <a:rPr lang="en-US" altLang="zh-CN" sz="2000" i="1">
                                <a:solidFill>
                                  <a:srgbClr val="0000CC"/>
                                </a:solidFill>
                                <a:latin typeface="Cambria Math" panose="02040503050406030204" pitchFamily="18" charset="0"/>
                              </a:rPr>
                            </m:ctrlPr>
                          </m:radPr>
                          <m:deg/>
                          <m:e>
                            <m:r>
                              <a:rPr lang="en-US" altLang="zh-CN" sz="2000" i="1">
                                <a:solidFill>
                                  <a:srgbClr val="0000CC"/>
                                </a:solidFill>
                                <a:latin typeface="Cambria Math" panose="02040503050406030204" pitchFamily="18" charset="0"/>
                              </a:rPr>
                              <m:t>2</m:t>
                            </m:r>
                          </m:e>
                        </m:rad>
                      </m:den>
                    </m:f>
                    <m:acc>
                      <m:accPr>
                        <m:chr m:val="̅"/>
                        <m:ctrlPr>
                          <a:rPr lang="en-US" altLang="zh-CN" sz="2000" i="1">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𝑢</m:t>
                        </m:r>
                      </m:e>
                    </m:acc>
                    <m:r>
                      <a:rPr lang="en-US" altLang="zh-CN" sz="2000" b="0" i="1" smtClean="0">
                        <a:solidFill>
                          <a:srgbClr val="0000CC"/>
                        </a:solidFill>
                        <a:latin typeface="Cambria Math" panose="02040503050406030204" pitchFamily="18" charset="0"/>
                      </a:rPr>
                      <m:t>𝑢</m:t>
                    </m:r>
                  </m:oMath>
                </a14:m>
                <a:r>
                  <a:rPr lang="en-US" altLang="zh-CN" sz="2000" dirty="0">
                    <a:solidFill>
                      <a:srgbClr val="0000CC"/>
                    </a:solidFill>
                  </a:rPr>
                  <a:t>+</a:t>
                </a:r>
                <a14:m>
                  <m:oMath xmlns:m="http://schemas.openxmlformats.org/officeDocument/2006/math">
                    <m:f>
                      <m:fPr>
                        <m:ctrlPr>
                          <a:rPr lang="en-US" altLang="zh-CN" sz="2000" i="1">
                            <a:solidFill>
                              <a:srgbClr val="0000CC"/>
                            </a:solidFill>
                            <a:latin typeface="Cambria Math" panose="02040503050406030204" pitchFamily="18" charset="0"/>
                          </a:rPr>
                        </m:ctrlPr>
                      </m:fPr>
                      <m:num>
                        <m:sSub>
                          <m:sSubPr>
                            <m:ctrlPr>
                              <a:rPr lang="en-US" altLang="zh-CN" sz="2000" i="1">
                                <a:solidFill>
                                  <a:srgbClr val="0000CC"/>
                                </a:solidFill>
                                <a:latin typeface="Cambria Math" panose="02040503050406030204" pitchFamily="18" charset="0"/>
                              </a:rPr>
                            </m:ctrlPr>
                          </m:sSubPr>
                          <m:e>
                            <m:r>
                              <m:rPr>
                                <m:sty m:val="p"/>
                              </m:rPr>
                              <a:rPr lang="en-US" altLang="zh-CN" sz="2000" i="1">
                                <a:solidFill>
                                  <a:srgbClr val="0000CC"/>
                                </a:solidFill>
                                <a:latin typeface="Cambria Math" panose="02040503050406030204" pitchFamily="18" charset="0"/>
                              </a:rPr>
                              <m:t>y</m:t>
                            </m:r>
                          </m:e>
                          <m:sub>
                            <m:r>
                              <a:rPr lang="en-US" altLang="zh-CN" sz="2000" b="0" i="1" smtClean="0">
                                <a:solidFill>
                                  <a:srgbClr val="0000CC"/>
                                </a:solidFill>
                                <a:latin typeface="Cambria Math" panose="02040503050406030204" pitchFamily="18" charset="0"/>
                              </a:rPr>
                              <m:t>𝑑</m:t>
                            </m:r>
                          </m:sub>
                        </m:sSub>
                        <m:r>
                          <a:rPr lang="en-US" altLang="zh-CN" sz="2000" i="1">
                            <a:solidFill>
                              <a:srgbClr val="0000CC"/>
                            </a:solidFill>
                            <a:latin typeface="Cambria Math" panose="02040503050406030204" pitchFamily="18" charset="0"/>
                          </a:rPr>
                          <m:t>𝐻</m:t>
                        </m:r>
                      </m:num>
                      <m:den>
                        <m:rad>
                          <m:radPr>
                            <m:degHide m:val="on"/>
                            <m:ctrlPr>
                              <a:rPr lang="en-US" altLang="zh-CN" sz="2000" i="1">
                                <a:solidFill>
                                  <a:srgbClr val="0000CC"/>
                                </a:solidFill>
                                <a:latin typeface="Cambria Math" panose="02040503050406030204" pitchFamily="18" charset="0"/>
                              </a:rPr>
                            </m:ctrlPr>
                          </m:radPr>
                          <m:deg/>
                          <m:e>
                            <m:r>
                              <a:rPr lang="en-US" altLang="zh-CN" sz="2000" i="1">
                                <a:solidFill>
                                  <a:srgbClr val="0000CC"/>
                                </a:solidFill>
                                <a:latin typeface="Cambria Math" panose="02040503050406030204" pitchFamily="18" charset="0"/>
                              </a:rPr>
                              <m:t>2</m:t>
                            </m:r>
                          </m:e>
                        </m:rad>
                      </m:den>
                    </m:f>
                    <m:acc>
                      <m:accPr>
                        <m:chr m:val="̅"/>
                        <m:ctrlPr>
                          <a:rPr lang="en-US" altLang="zh-CN" sz="2000" i="1">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𝑑</m:t>
                        </m:r>
                      </m:e>
                    </m:acc>
                    <m:r>
                      <a:rPr lang="en-US" altLang="zh-CN" sz="2000" b="0" i="1" smtClean="0">
                        <a:solidFill>
                          <a:srgbClr val="0000CC"/>
                        </a:solidFill>
                        <a:latin typeface="Cambria Math" panose="02040503050406030204" pitchFamily="18" charset="0"/>
                      </a:rPr>
                      <m:t>𝑑</m:t>
                    </m:r>
                  </m:oMath>
                </a14:m>
                <a:endParaRPr lang="zh-CN" altLang="en-US" sz="2000" dirty="0">
                  <a:solidFill>
                    <a:srgbClr val="0000CC"/>
                  </a:solidFill>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1532483" y="2037391"/>
                <a:ext cx="2805346" cy="454163"/>
              </a:xfrm>
              <a:prstGeom prst="rect">
                <a:avLst/>
              </a:prstGeom>
              <a:blipFill>
                <a:blip r:embed="rId3"/>
                <a:stretch>
                  <a:fillRect l="-2386" t="-2667" b="-16000"/>
                </a:stretch>
              </a:blipFill>
            </p:spPr>
            <p:txBody>
              <a:bodyPr/>
              <a:lstStyle/>
              <a:p>
                <a:r>
                  <a:rPr lang="zh-CN" altLang="en-US">
                    <a:noFill/>
                  </a:rPr>
                  <a:t> </a:t>
                </a:r>
              </a:p>
            </p:txBody>
          </p:sp>
        </mc:Fallback>
      </mc:AlternateContent>
      <p:sp>
        <p:nvSpPr>
          <p:cNvPr id="8" name="文本框 7"/>
          <p:cNvSpPr txBox="1"/>
          <p:nvPr/>
        </p:nvSpPr>
        <p:spPr>
          <a:xfrm>
            <a:off x="230819" y="1260815"/>
            <a:ext cx="949911" cy="369332"/>
          </a:xfrm>
          <a:prstGeom prst="rect">
            <a:avLst/>
          </a:prstGeom>
          <a:noFill/>
        </p:spPr>
        <p:txBody>
          <a:bodyPr wrap="square" rtlCol="0">
            <a:spAutoFit/>
          </a:bodyPr>
          <a:lstStyle/>
          <a:p>
            <a:r>
              <a:rPr lang="zh-CN" altLang="en-US" dirty="0">
                <a:latin typeface="华文楷体" panose="02010600040101010101" pitchFamily="2" charset="-122"/>
                <a:ea typeface="华文楷体" panose="02010600040101010101" pitchFamily="2" charset="-122"/>
              </a:rPr>
              <a:t>质量项：</a:t>
            </a:r>
          </a:p>
        </p:txBody>
      </p:sp>
      <p:sp>
        <p:nvSpPr>
          <p:cNvPr id="9" name="文本框 8"/>
          <p:cNvSpPr txBox="1"/>
          <p:nvPr/>
        </p:nvSpPr>
        <p:spPr>
          <a:xfrm>
            <a:off x="230819" y="2030750"/>
            <a:ext cx="1189608" cy="646331"/>
          </a:xfrm>
          <a:prstGeom prst="rect">
            <a:avLst/>
          </a:prstGeom>
          <a:noFill/>
        </p:spPr>
        <p:txBody>
          <a:bodyPr wrap="square" rtlCol="0">
            <a:spAutoFit/>
          </a:bodyPr>
          <a:lstStyle/>
          <a:p>
            <a:r>
              <a:rPr lang="zh-CN" altLang="en-US" dirty="0">
                <a:latin typeface="华文楷体" panose="02010600040101010101" pitchFamily="2" charset="-122"/>
                <a:ea typeface="华文楷体" panose="02010600040101010101" pitchFamily="2" charset="-122"/>
              </a:rPr>
              <a:t>物质场与</a:t>
            </a:r>
            <a:r>
              <a:rPr lang="en-US" altLang="zh-CN" dirty="0">
                <a:latin typeface="华文楷体" panose="02010600040101010101" pitchFamily="2" charset="-122"/>
                <a:ea typeface="华文楷体" panose="02010600040101010101" pitchFamily="2" charset="-122"/>
              </a:rPr>
              <a:t>H</a:t>
            </a:r>
            <a:r>
              <a:rPr lang="zh-CN" altLang="en-US" dirty="0">
                <a:latin typeface="华文楷体" panose="02010600040101010101" pitchFamily="2" charset="-122"/>
                <a:ea typeface="华文楷体" panose="02010600040101010101" pitchFamily="2" charset="-122"/>
              </a:rPr>
              <a:t>场耦合</a:t>
            </a:r>
          </a:p>
        </p:txBody>
      </p:sp>
      <mc:AlternateContent xmlns:mc="http://schemas.openxmlformats.org/markup-compatibility/2006" xmlns:a14="http://schemas.microsoft.com/office/drawing/2010/main">
        <mc:Choice Requires="a14">
          <p:sp>
            <p:nvSpPr>
              <p:cNvPr id="12" name="文本框 11"/>
              <p:cNvSpPr txBox="1"/>
              <p:nvPr/>
            </p:nvSpPr>
            <p:spPr>
              <a:xfrm>
                <a:off x="4701624" y="1211570"/>
                <a:ext cx="791883" cy="467820"/>
              </a:xfrm>
              <a:prstGeom prst="rect">
                <a:avLst/>
              </a:prstGeom>
              <a:noFill/>
            </p:spPr>
            <p:txBody>
              <a:bodyPr wrap="none" lIns="0" tIns="0" rIns="0" bIns="0" rtlCol="0">
                <a:spAutoFit/>
              </a:bodyPr>
              <a:lstStyle/>
              <a:p>
                <a14:m>
                  <m:oMath xmlns:m="http://schemas.openxmlformats.org/officeDocument/2006/math">
                    <m:sSub>
                      <m:sSubPr>
                        <m:ctrlPr>
                          <a:rPr lang="en-US" altLang="zh-CN" sz="2000" i="1" smtClean="0">
                            <a:solidFill>
                              <a:srgbClr val="FF0000"/>
                            </a:solidFill>
                            <a:latin typeface="Cambria Math" panose="02040503050406030204" pitchFamily="18" charset="0"/>
                          </a:rPr>
                        </m:ctrlPr>
                      </m:sSubPr>
                      <m:e>
                        <m:r>
                          <m:rPr>
                            <m:sty m:val="p"/>
                          </m:rPr>
                          <a:rPr lang="en-US" altLang="zh-CN" sz="2000" i="1">
                            <a:solidFill>
                              <a:srgbClr val="FF0000"/>
                            </a:solidFill>
                            <a:latin typeface="Cambria Math" panose="02040503050406030204" pitchFamily="18" charset="0"/>
                          </a:rPr>
                          <m:t>m</m:t>
                        </m:r>
                      </m:e>
                      <m:sub>
                        <m:r>
                          <m:rPr>
                            <m:sty m:val="p"/>
                          </m:rPr>
                          <a:rPr lang="en-US" altLang="zh-CN" sz="2000" i="1">
                            <a:solidFill>
                              <a:srgbClr val="FF0000"/>
                            </a:solidFill>
                            <a:latin typeface="Cambria Math" panose="02040503050406030204" pitchFamily="18" charset="0"/>
                          </a:rPr>
                          <m:t>e</m:t>
                        </m:r>
                      </m:sub>
                    </m:sSub>
                  </m:oMath>
                </a14:m>
                <a:r>
                  <a:rPr lang="en-US" altLang="zh-CN" sz="2000" dirty="0">
                    <a:solidFill>
                      <a:srgbClr val="FF0000"/>
                    </a:solidFill>
                  </a:rPr>
                  <a:t>=</a:t>
                </a:r>
                <a14:m>
                  <m:oMath xmlns:m="http://schemas.openxmlformats.org/officeDocument/2006/math">
                    <m:f>
                      <m:fPr>
                        <m:ctrlPr>
                          <a:rPr lang="en-US" altLang="zh-CN" sz="2000" i="1" dirty="0" smtClean="0">
                            <a:solidFill>
                              <a:srgbClr val="FF0000"/>
                            </a:solidFill>
                            <a:latin typeface="Cambria Math" panose="02040503050406030204" pitchFamily="18" charset="0"/>
                          </a:rPr>
                        </m:ctrlPr>
                      </m:fPr>
                      <m:num>
                        <m:sSub>
                          <m:sSubPr>
                            <m:ctrlPr>
                              <a:rPr lang="en-US" altLang="zh-CN" sz="2000" i="1" dirty="0" smtClean="0">
                                <a:solidFill>
                                  <a:srgbClr val="FF0000"/>
                                </a:solidFill>
                                <a:latin typeface="Cambria Math" panose="02040503050406030204" pitchFamily="18" charset="0"/>
                              </a:rPr>
                            </m:ctrlPr>
                          </m:sSubPr>
                          <m:e>
                            <m:r>
                              <m:rPr>
                                <m:sty m:val="p"/>
                              </m:rPr>
                              <a:rPr lang="en-US" altLang="zh-CN" sz="2000" i="1" dirty="0">
                                <a:solidFill>
                                  <a:srgbClr val="FF0000"/>
                                </a:solidFill>
                                <a:latin typeface="Cambria Math" panose="02040503050406030204" pitchFamily="18" charset="0"/>
                              </a:rPr>
                              <m:t>y</m:t>
                            </m:r>
                          </m:e>
                          <m:sub>
                            <m:r>
                              <m:rPr>
                                <m:sty m:val="p"/>
                              </m:rPr>
                              <a:rPr lang="en-US" altLang="zh-CN" sz="2000" i="1" dirty="0">
                                <a:solidFill>
                                  <a:srgbClr val="FF0000"/>
                                </a:solidFill>
                                <a:latin typeface="Cambria Math" panose="02040503050406030204" pitchFamily="18" charset="0"/>
                              </a:rPr>
                              <m:t>e</m:t>
                            </m:r>
                          </m:sub>
                        </m:sSub>
                        <m:r>
                          <a:rPr lang="en-US" altLang="zh-CN" sz="2000" b="0" i="1" dirty="0" smtClean="0">
                            <a:solidFill>
                              <a:srgbClr val="FF0000"/>
                            </a:solidFill>
                            <a:latin typeface="Cambria Math" panose="02040503050406030204" pitchFamily="18" charset="0"/>
                          </a:rPr>
                          <m:t>𝑉</m:t>
                        </m:r>
                      </m:num>
                      <m:den>
                        <m:rad>
                          <m:radPr>
                            <m:degHide m:val="on"/>
                            <m:ctrlPr>
                              <a:rPr lang="en-US" altLang="zh-CN" sz="2000" i="1" dirty="0" smtClean="0">
                                <a:solidFill>
                                  <a:srgbClr val="FF0000"/>
                                </a:solidFill>
                                <a:latin typeface="Cambria Math" panose="02040503050406030204" pitchFamily="18" charset="0"/>
                              </a:rPr>
                            </m:ctrlPr>
                          </m:radPr>
                          <m:deg/>
                          <m:e>
                            <m:r>
                              <a:rPr lang="en-US" altLang="zh-CN" sz="2000" b="0" i="1" dirty="0" smtClean="0">
                                <a:solidFill>
                                  <a:srgbClr val="FF0000"/>
                                </a:solidFill>
                                <a:latin typeface="Cambria Math" panose="02040503050406030204" pitchFamily="18" charset="0"/>
                              </a:rPr>
                              <m:t>2</m:t>
                            </m:r>
                          </m:e>
                        </m:rad>
                      </m:den>
                    </m:f>
                  </m:oMath>
                </a14:m>
                <a:endParaRPr lang="zh-CN" altLang="en-US" sz="2000" dirty="0"/>
              </a:p>
            </p:txBody>
          </p:sp>
        </mc:Choice>
        <mc:Fallback xmlns="">
          <p:sp>
            <p:nvSpPr>
              <p:cNvPr id="12" name="文本框 11"/>
              <p:cNvSpPr txBox="1">
                <a:spLocks noRot="1" noChangeAspect="1" noMove="1" noResize="1" noEditPoints="1" noAdjustHandles="1" noChangeArrowheads="1" noChangeShapeType="1" noTextEdit="1"/>
              </p:cNvSpPr>
              <p:nvPr/>
            </p:nvSpPr>
            <p:spPr>
              <a:xfrm>
                <a:off x="4701624" y="1211570"/>
                <a:ext cx="791883" cy="467820"/>
              </a:xfrm>
              <a:prstGeom prst="rect">
                <a:avLst/>
              </a:prstGeom>
              <a:blipFill>
                <a:blip r:embed="rId4"/>
                <a:stretch>
                  <a:fillRect l="-7692" t="-2632" r="-6923" b="-131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5905422" y="1095640"/>
                <a:ext cx="2970710" cy="5837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FF0000"/>
                              </a:solidFill>
                              <a:latin typeface="Cambria Math" panose="02040503050406030204" pitchFamily="18" charset="0"/>
                            </a:rPr>
                          </m:ctrlPr>
                        </m:sSubPr>
                        <m:e>
                          <m:sSub>
                            <m:sSubPr>
                              <m:ctrlPr>
                                <a:rPr lang="en-US" altLang="zh-CN"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𝐺</m:t>
                              </m:r>
                            </m:e>
                            <m:sub>
                              <m:r>
                                <a:rPr lang="en-US" altLang="zh-CN" b="0" i="1" smtClean="0">
                                  <a:solidFill>
                                    <a:srgbClr val="FF0000"/>
                                  </a:solidFill>
                                  <a:latin typeface="Cambria Math" panose="02040503050406030204" pitchFamily="18" charset="0"/>
                                </a:rPr>
                                <m:t>𝑒</m:t>
                              </m:r>
                            </m:sub>
                          </m:sSub>
                          <m:r>
                            <a:rPr lang="en-US" altLang="zh-CN" b="0" i="1" smtClean="0">
                              <a:solidFill>
                                <a:srgbClr val="FF0000"/>
                              </a:solidFill>
                              <a:latin typeface="Cambria Math" panose="02040503050406030204" pitchFamily="18" charset="0"/>
                            </a:rPr>
                            <m:t>=</m:t>
                          </m:r>
                          <m:r>
                            <m:rPr>
                              <m:sty m:val="p"/>
                            </m:rPr>
                            <a:rPr lang="en-US" altLang="zh-CN" i="1">
                              <a:solidFill>
                                <a:srgbClr val="FF0000"/>
                              </a:solidFill>
                              <a:latin typeface="Cambria Math" panose="02040503050406030204" pitchFamily="18" charset="0"/>
                            </a:rPr>
                            <m:t>y</m:t>
                          </m:r>
                        </m:e>
                        <m:sub>
                          <m:r>
                            <m:rPr>
                              <m:sty m:val="p"/>
                            </m:rPr>
                            <a:rPr lang="en-US" altLang="zh-CN" i="1">
                              <a:solidFill>
                                <a:srgbClr val="FF0000"/>
                              </a:solidFill>
                              <a:latin typeface="Cambria Math" panose="02040503050406030204" pitchFamily="18" charset="0"/>
                            </a:rPr>
                            <m:t>e</m:t>
                          </m:r>
                        </m:sub>
                      </m:sSub>
                      <m:r>
                        <a:rPr lang="en-US" altLang="zh-CN" b="0" i="1" smtClean="0">
                          <a:solidFill>
                            <a:srgbClr val="FF0000"/>
                          </a:solidFill>
                          <a:latin typeface="Cambria Math" panose="02040503050406030204" pitchFamily="18" charset="0"/>
                        </a:rPr>
                        <m:t>=</m:t>
                      </m:r>
                      <m:f>
                        <m:fPr>
                          <m:ctrlPr>
                            <a:rPr lang="en-US" altLang="zh-CN" b="0" i="1" smtClean="0">
                              <a:solidFill>
                                <a:srgbClr val="FF0000"/>
                              </a:solidFill>
                              <a:latin typeface="Cambria Math" panose="02040503050406030204" pitchFamily="18" charset="0"/>
                            </a:rPr>
                          </m:ctrlPr>
                        </m:fPr>
                        <m:num>
                          <m:rad>
                            <m:radPr>
                              <m:degHide m:val="on"/>
                              <m:ctrlPr>
                                <a:rPr lang="en-US" altLang="zh-CN" b="0" i="1" smtClean="0">
                                  <a:solidFill>
                                    <a:srgbClr val="FF0000"/>
                                  </a:solidFill>
                                  <a:latin typeface="Cambria Math" panose="02040503050406030204" pitchFamily="18" charset="0"/>
                                </a:rPr>
                              </m:ctrlPr>
                            </m:radPr>
                            <m:deg/>
                            <m:e>
                              <m:r>
                                <a:rPr lang="en-US" altLang="zh-CN" b="0" i="1" smtClean="0">
                                  <a:solidFill>
                                    <a:srgbClr val="FF0000"/>
                                  </a:solidFill>
                                  <a:latin typeface="Cambria Math" panose="02040503050406030204" pitchFamily="18" charset="0"/>
                                </a:rPr>
                                <m:t>2</m:t>
                              </m:r>
                            </m:e>
                          </m:rad>
                          <m:sSub>
                            <m:sSubPr>
                              <m:ctrlPr>
                                <a:rPr lang="en-US" altLang="zh-CN" b="0" i="1" smtClean="0">
                                  <a:solidFill>
                                    <a:srgbClr val="FF0000"/>
                                  </a:solidFill>
                                  <a:latin typeface="Cambria Math" panose="02040503050406030204" pitchFamily="18" charset="0"/>
                                </a:rPr>
                              </m:ctrlPr>
                            </m:sSubPr>
                            <m:e>
                              <m:r>
                                <m:rPr>
                                  <m:sty m:val="p"/>
                                </m:rPr>
                                <a:rPr lang="en-US" altLang="zh-CN" i="1">
                                  <a:solidFill>
                                    <a:srgbClr val="FF0000"/>
                                  </a:solidFill>
                                  <a:latin typeface="Cambria Math" panose="02040503050406030204" pitchFamily="18" charset="0"/>
                                </a:rPr>
                                <m:t>m</m:t>
                              </m:r>
                            </m:e>
                            <m:sub>
                              <m:r>
                                <m:rPr>
                                  <m:sty m:val="p"/>
                                </m:rPr>
                                <a:rPr lang="en-US" altLang="zh-CN" i="1">
                                  <a:solidFill>
                                    <a:srgbClr val="FF0000"/>
                                  </a:solidFill>
                                  <a:latin typeface="Cambria Math" panose="02040503050406030204" pitchFamily="18" charset="0"/>
                                </a:rPr>
                                <m:t>e</m:t>
                              </m:r>
                            </m:sub>
                          </m:sSub>
                        </m:num>
                        <m:den>
                          <m:r>
                            <a:rPr lang="en-US" altLang="zh-CN" b="0" i="1" smtClean="0">
                              <a:solidFill>
                                <a:srgbClr val="FF0000"/>
                              </a:solidFill>
                              <a:latin typeface="Cambria Math" panose="02040503050406030204" pitchFamily="18" charset="0"/>
                            </a:rPr>
                            <m:t>𝑣</m:t>
                          </m:r>
                        </m:den>
                      </m:f>
                      <m:r>
                        <a:rPr lang="en-US" altLang="zh-CN" b="0" i="1" smtClean="0">
                          <a:solidFill>
                            <a:srgbClr val="FF0000"/>
                          </a:solidFill>
                          <a:latin typeface="Cambria Math" panose="02040503050406030204" pitchFamily="18" charset="0"/>
                        </a:rPr>
                        <m:t>=2.9</m:t>
                      </m:r>
                      <m:r>
                        <a:rPr lang="en-US" altLang="zh-CN" b="0" i="1" smtClean="0">
                          <a:solidFill>
                            <a:srgbClr val="FF0000"/>
                          </a:solidFill>
                          <a:latin typeface="Cambria Math" panose="02040503050406030204" pitchFamily="18" charset="0"/>
                          <a:sym typeface="Symbol" panose="05050102010706020507" pitchFamily="18" charset="2"/>
                        </a:rPr>
                        <m:t></m:t>
                      </m:r>
                      <m:sSup>
                        <m:sSupPr>
                          <m:ctrlPr>
                            <a:rPr lang="en-US" altLang="zh-CN" b="0" i="1" smtClean="0">
                              <a:solidFill>
                                <a:srgbClr val="FF0000"/>
                              </a:solidFill>
                              <a:latin typeface="Cambria Math" panose="02040503050406030204" pitchFamily="18" charset="0"/>
                              <a:sym typeface="Symbol" panose="05050102010706020507" pitchFamily="18" charset="2"/>
                            </a:rPr>
                          </m:ctrlPr>
                        </m:sSupPr>
                        <m:e>
                          <m:r>
                            <a:rPr lang="en-US" altLang="zh-CN" b="0" i="1" smtClean="0">
                              <a:solidFill>
                                <a:srgbClr val="FF0000"/>
                              </a:solidFill>
                              <a:latin typeface="Cambria Math" panose="02040503050406030204" pitchFamily="18" charset="0"/>
                              <a:sym typeface="Symbol" panose="05050102010706020507" pitchFamily="18" charset="2"/>
                            </a:rPr>
                            <m:t>10</m:t>
                          </m:r>
                        </m:e>
                        <m:sup>
                          <m:r>
                            <a:rPr lang="en-US" altLang="zh-CN" b="0" i="1" smtClean="0">
                              <a:solidFill>
                                <a:srgbClr val="FF0000"/>
                              </a:solidFill>
                              <a:latin typeface="Cambria Math" panose="02040503050406030204" pitchFamily="18" charset="0"/>
                              <a:sym typeface="Symbol" panose="05050102010706020507" pitchFamily="18" charset="2"/>
                            </a:rPr>
                            <m:t>−6</m:t>
                          </m:r>
                        </m:sup>
                      </m:sSup>
                    </m:oMath>
                  </m:oMathPara>
                </a14:m>
                <a:endParaRPr lang="zh-CN" altLang="en-US" dirty="0">
                  <a:solidFill>
                    <a:srgbClr val="FF0000"/>
                  </a:solidFill>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5905422" y="1095640"/>
                <a:ext cx="2970710" cy="583750"/>
              </a:xfrm>
              <a:prstGeom prst="rect">
                <a:avLst/>
              </a:prstGeom>
              <a:blipFill>
                <a:blip r:embed="rId5"/>
                <a:stretch>
                  <a:fillRect/>
                </a:stretch>
              </a:blipFill>
            </p:spPr>
            <p:txBody>
              <a:bodyPr/>
              <a:lstStyle/>
              <a:p>
                <a:r>
                  <a:rPr lang="zh-CN" altLang="en-US">
                    <a:noFill/>
                  </a:rPr>
                  <a:t> </a:t>
                </a:r>
              </a:p>
            </p:txBody>
          </p:sp>
        </mc:Fallback>
      </mc:AlternateContent>
      <p:sp>
        <p:nvSpPr>
          <p:cNvPr id="14" name="右箭头 13"/>
          <p:cNvSpPr/>
          <p:nvPr/>
        </p:nvSpPr>
        <p:spPr>
          <a:xfrm>
            <a:off x="5504156" y="1391777"/>
            <a:ext cx="390617" cy="10740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5" name="文本框 14"/>
              <p:cNvSpPr txBox="1"/>
              <p:nvPr/>
            </p:nvSpPr>
            <p:spPr>
              <a:xfrm>
                <a:off x="4080213" y="1947590"/>
                <a:ext cx="5361960" cy="6337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2000" i="1" smtClean="0">
                              <a:solidFill>
                                <a:srgbClr val="0000CC"/>
                              </a:solidFill>
                              <a:latin typeface="Cambria Math" panose="02040503050406030204" pitchFamily="18" charset="0"/>
                            </a:rPr>
                          </m:ctrlPr>
                        </m:fPr>
                        <m:num>
                          <m:sSub>
                            <m:sSubPr>
                              <m:ctrlPr>
                                <a:rPr lang="en-US" altLang="zh-CN" sz="2000" i="1" smtClean="0">
                                  <a:solidFill>
                                    <a:srgbClr val="0000CC"/>
                                  </a:solidFill>
                                  <a:latin typeface="Cambria Math" panose="02040503050406030204" pitchFamily="18" charset="0"/>
                                </a:rPr>
                              </m:ctrlPr>
                            </m:sSubPr>
                            <m:e>
                              <m:r>
                                <m:rPr>
                                  <m:sty m:val="p"/>
                                </m:rPr>
                                <a:rPr lang="en-US" altLang="zh-CN" sz="2000" i="1">
                                  <a:solidFill>
                                    <a:srgbClr val="0000CC"/>
                                  </a:solidFill>
                                  <a:latin typeface="Cambria Math" panose="02040503050406030204" pitchFamily="18" charset="0"/>
                                </a:rPr>
                                <m:t>y</m:t>
                              </m:r>
                            </m:e>
                            <m:sub>
                              <m:r>
                                <m:rPr>
                                  <m:sty m:val="p"/>
                                </m:rPr>
                                <a:rPr lang="en-US" altLang="zh-CN" sz="2000" i="1">
                                  <a:solidFill>
                                    <a:srgbClr val="0000CC"/>
                                  </a:solidFill>
                                  <a:latin typeface="Cambria Math" panose="02040503050406030204" pitchFamily="18" charset="0"/>
                                </a:rPr>
                                <m:t>e</m:t>
                              </m:r>
                            </m:sub>
                          </m:sSub>
                          <m:r>
                            <a:rPr lang="en-US" altLang="zh-CN" sz="2000" b="0" i="1" smtClean="0">
                              <a:solidFill>
                                <a:srgbClr val="0000CC"/>
                              </a:solidFill>
                              <a:latin typeface="Cambria Math" panose="02040503050406030204" pitchFamily="18" charset="0"/>
                            </a:rPr>
                            <m:t>𝐻</m:t>
                          </m:r>
                        </m:num>
                        <m:den>
                          <m:rad>
                            <m:radPr>
                              <m:degHide m:val="on"/>
                              <m:ctrlPr>
                                <a:rPr lang="en-US" altLang="zh-CN" sz="2000" i="1" smtClean="0">
                                  <a:solidFill>
                                    <a:srgbClr val="0000CC"/>
                                  </a:solidFill>
                                  <a:latin typeface="Cambria Math" panose="02040503050406030204" pitchFamily="18" charset="0"/>
                                </a:rPr>
                              </m:ctrlPr>
                            </m:radPr>
                            <m:deg/>
                            <m:e>
                              <m:r>
                                <a:rPr lang="en-US" altLang="zh-CN" sz="2000" b="0" i="1" smtClean="0">
                                  <a:solidFill>
                                    <a:srgbClr val="0000CC"/>
                                  </a:solidFill>
                                  <a:latin typeface="Cambria Math" panose="02040503050406030204" pitchFamily="18" charset="0"/>
                                </a:rPr>
                                <m:t>2</m:t>
                              </m:r>
                            </m:e>
                          </m:rad>
                        </m:den>
                      </m:f>
                      <m:acc>
                        <m:accPr>
                          <m:chr m:val="̅"/>
                          <m:ctrlPr>
                            <a:rPr lang="en-US" altLang="zh-CN" sz="200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𝑒</m:t>
                          </m:r>
                        </m:e>
                      </m:acc>
                      <m:r>
                        <a:rPr lang="en-US" altLang="zh-CN" sz="2000" b="0" i="1" smtClean="0">
                          <a:solidFill>
                            <a:srgbClr val="0000CC"/>
                          </a:solidFill>
                          <a:latin typeface="Cambria Math" panose="02040503050406030204" pitchFamily="18" charset="0"/>
                        </a:rPr>
                        <m:t>𝑒</m:t>
                      </m:r>
                      <m:r>
                        <a:rPr lang="en-US" altLang="zh-CN" sz="2000" b="0" i="1" smtClean="0">
                          <a:solidFill>
                            <a:srgbClr val="0000CC"/>
                          </a:solidFill>
                          <a:latin typeface="Cambria Math" panose="02040503050406030204" pitchFamily="18" charset="0"/>
                        </a:rPr>
                        <m:t>=</m:t>
                      </m:r>
                      <m:f>
                        <m:fPr>
                          <m:ctrlPr>
                            <a:rPr lang="en-US" altLang="zh-CN" sz="2000" b="0" i="1" smtClean="0">
                              <a:solidFill>
                                <a:srgbClr val="0000CC"/>
                              </a:solidFill>
                              <a:latin typeface="Cambria Math" panose="02040503050406030204" pitchFamily="18" charset="0"/>
                            </a:rPr>
                          </m:ctrlPr>
                        </m:fPr>
                        <m:num>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𝑒</m:t>
                              </m:r>
                            </m:sub>
                          </m:sSub>
                        </m:num>
                        <m:den>
                          <m:r>
                            <a:rPr lang="en-US" altLang="zh-CN" sz="2000" b="0" i="1" smtClean="0">
                              <a:solidFill>
                                <a:srgbClr val="0000CC"/>
                              </a:solidFill>
                              <a:latin typeface="Cambria Math" panose="02040503050406030204" pitchFamily="18" charset="0"/>
                            </a:rPr>
                            <m:t>𝑣</m:t>
                          </m:r>
                        </m:den>
                      </m:f>
                      <m:r>
                        <a:rPr lang="en-US" altLang="zh-CN" sz="2000" b="0" i="1" smtClean="0">
                          <a:solidFill>
                            <a:srgbClr val="0000CC"/>
                          </a:solidFill>
                          <a:latin typeface="Cambria Math" panose="02040503050406030204" pitchFamily="18" charset="0"/>
                        </a:rPr>
                        <m:t>𝐻</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𝑒</m:t>
                          </m:r>
                        </m:e>
                      </m:acc>
                      <m:r>
                        <a:rPr lang="en-US" altLang="zh-CN" sz="2000" b="0" i="1" smtClean="0">
                          <a:solidFill>
                            <a:srgbClr val="0000CC"/>
                          </a:solidFill>
                          <a:latin typeface="Cambria Math" panose="02040503050406030204" pitchFamily="18" charset="0"/>
                        </a:rPr>
                        <m:t>𝑒</m:t>
                      </m:r>
                      <m:r>
                        <a:rPr lang="en-US" altLang="zh-CN" sz="2000" b="0" i="1" smtClean="0">
                          <a:solidFill>
                            <a:srgbClr val="0000CC"/>
                          </a:solidFill>
                          <a:latin typeface="Cambria Math" panose="02040503050406030204" pitchFamily="18" charset="0"/>
                        </a:rPr>
                        <m:t>=</m:t>
                      </m:r>
                      <m:rad>
                        <m:radPr>
                          <m:ctrlPr>
                            <a:rPr lang="en-US" altLang="zh-CN" sz="2000" b="0" i="1" smtClean="0">
                              <a:solidFill>
                                <a:srgbClr val="0000CC"/>
                              </a:solidFill>
                              <a:latin typeface="Cambria Math" panose="02040503050406030204" pitchFamily="18" charset="0"/>
                            </a:rPr>
                          </m:ctrlPr>
                        </m:radPr>
                        <m:deg>
                          <m:r>
                            <m:rPr>
                              <m:brk m:alnAt="7"/>
                            </m:rPr>
                            <a:rPr lang="en-US" altLang="zh-CN" sz="2000" b="0" i="1" smtClean="0">
                              <a:solidFill>
                                <a:srgbClr val="0000CC"/>
                              </a:solidFill>
                              <a:latin typeface="Cambria Math" panose="02040503050406030204" pitchFamily="18" charset="0"/>
                            </a:rPr>
                            <m:t>4</m:t>
                          </m:r>
                        </m:deg>
                        <m:e>
                          <m:r>
                            <a:rPr lang="en-US" altLang="zh-CN" sz="2000" b="0" i="1" smtClean="0">
                              <a:solidFill>
                                <a:srgbClr val="0000CC"/>
                              </a:solidFill>
                              <a:latin typeface="Cambria Math" panose="02040503050406030204" pitchFamily="18" charset="0"/>
                            </a:rPr>
                            <m:t>2</m:t>
                          </m:r>
                        </m:e>
                      </m:rad>
                      <m:rad>
                        <m:radPr>
                          <m:degHide m:val="on"/>
                          <m:ctrlPr>
                            <a:rPr lang="en-US" altLang="zh-CN" sz="2000" b="0" i="1" smtClean="0">
                              <a:solidFill>
                                <a:srgbClr val="0000CC"/>
                              </a:solidFill>
                              <a:latin typeface="Cambria Math" panose="02040503050406030204" pitchFamily="18" charset="0"/>
                            </a:rPr>
                          </m:ctrlPr>
                        </m:radPr>
                        <m:deg/>
                        <m:e>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𝐺</m:t>
                              </m:r>
                            </m:e>
                            <m:sub>
                              <m:r>
                                <a:rPr lang="en-US" altLang="zh-CN" sz="2000" b="0" i="1" smtClean="0">
                                  <a:solidFill>
                                    <a:srgbClr val="0000CC"/>
                                  </a:solidFill>
                                  <a:latin typeface="Cambria Math" panose="02040503050406030204" pitchFamily="18" charset="0"/>
                                </a:rPr>
                                <m:t>𝐹</m:t>
                              </m:r>
                            </m:sub>
                          </m:sSub>
                        </m:e>
                      </m:rad>
                      <m:r>
                        <a:rPr lang="en-US" altLang="zh-CN" sz="2000" b="0" i="1" smtClean="0">
                          <a:solidFill>
                            <a:srgbClr val="0000CC"/>
                          </a:solidFill>
                          <a:latin typeface="Cambria Math" panose="02040503050406030204" pitchFamily="18" charset="0"/>
                        </a:rPr>
                        <m:t> </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𝑒</m:t>
                          </m:r>
                        </m:sub>
                      </m:sSub>
                      <m:r>
                        <a:rPr lang="en-US" altLang="zh-CN" sz="2000" b="0" i="1" smtClean="0">
                          <a:solidFill>
                            <a:srgbClr val="0000CC"/>
                          </a:solidFill>
                          <a:latin typeface="Cambria Math" panose="02040503050406030204" pitchFamily="18" charset="0"/>
                        </a:rPr>
                        <m:t>𝐻</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𝑒</m:t>
                          </m:r>
                        </m:e>
                      </m:acc>
                      <m:r>
                        <a:rPr lang="en-US" altLang="zh-CN" sz="2000" i="1">
                          <a:solidFill>
                            <a:srgbClr val="0000CC"/>
                          </a:solidFill>
                          <a:latin typeface="Cambria Math" panose="02040503050406030204" pitchFamily="18" charset="0"/>
                        </a:rPr>
                        <m:t>𝑒</m:t>
                      </m:r>
                    </m:oMath>
                  </m:oMathPara>
                </a14:m>
                <a:endParaRPr lang="zh-CN" altLang="en-US" sz="2000" dirty="0">
                  <a:solidFill>
                    <a:srgbClr val="0000CC"/>
                  </a:solidFill>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4080213" y="1947590"/>
                <a:ext cx="5361960" cy="633763"/>
              </a:xfrm>
              <a:prstGeom prst="rect">
                <a:avLst/>
              </a:prstGeom>
              <a:blipFill>
                <a:blip r:embed="rId6"/>
                <a:stretch>
                  <a:fillRect/>
                </a:stretch>
              </a:blipFill>
            </p:spPr>
            <p:txBody>
              <a:bodyPr/>
              <a:lstStyle/>
              <a:p>
                <a:r>
                  <a:rPr lang="zh-CN" altLang="en-US">
                    <a:noFill/>
                  </a:rPr>
                  <a:t> </a:t>
                </a:r>
              </a:p>
            </p:txBody>
          </p:sp>
        </mc:Fallback>
      </mc:AlternateContent>
      <p:sp>
        <p:nvSpPr>
          <p:cNvPr id="16" name="文本框 15"/>
          <p:cNvSpPr txBox="1"/>
          <p:nvPr/>
        </p:nvSpPr>
        <p:spPr>
          <a:xfrm>
            <a:off x="258164" y="3077684"/>
            <a:ext cx="1134918" cy="369332"/>
          </a:xfrm>
          <a:prstGeom prst="rect">
            <a:avLst/>
          </a:prstGeom>
          <a:noFill/>
        </p:spPr>
        <p:txBody>
          <a:bodyPr wrap="square" rtlCol="0">
            <a:spAutoFit/>
          </a:bodyPr>
          <a:lstStyle/>
          <a:p>
            <a:r>
              <a:rPr lang="zh-CN" altLang="en-US" dirty="0"/>
              <a:t>三代轻子</a:t>
            </a:r>
          </a:p>
        </p:txBody>
      </p:sp>
      <mc:AlternateContent xmlns:mc="http://schemas.openxmlformats.org/markup-compatibility/2006" xmlns:a14="http://schemas.microsoft.com/office/drawing/2010/main">
        <mc:Choice Requires="a14">
          <p:sp>
            <p:nvSpPr>
              <p:cNvPr id="17" name="文本框 16"/>
              <p:cNvSpPr txBox="1"/>
              <p:nvPr/>
            </p:nvSpPr>
            <p:spPr>
              <a:xfrm>
                <a:off x="1656849" y="3029759"/>
                <a:ext cx="4048212" cy="398122"/>
              </a:xfrm>
              <a:prstGeom prst="rect">
                <a:avLst/>
              </a:prstGeom>
              <a:noFill/>
            </p:spPr>
            <p:txBody>
              <a:bodyPr wrap="square" lIns="0" tIns="0" rIns="0" bIns="0" rtlCol="0">
                <a:spAutoFit/>
              </a:bodyPr>
              <a:lstStyle/>
              <a:p>
                <a14:m>
                  <m:oMath xmlns:m="http://schemas.openxmlformats.org/officeDocument/2006/math">
                    <m:rad>
                      <m:radPr>
                        <m:ctrlPr>
                          <a:rPr lang="en-US" altLang="zh-CN" sz="2000" b="0" i="1" smtClean="0">
                            <a:solidFill>
                              <a:srgbClr val="0000CC"/>
                            </a:solidFill>
                            <a:latin typeface="Cambria Math" panose="02040503050406030204" pitchFamily="18" charset="0"/>
                          </a:rPr>
                        </m:ctrlPr>
                      </m:radPr>
                      <m:deg>
                        <m:r>
                          <m:rPr>
                            <m:brk m:alnAt="7"/>
                          </m:rPr>
                          <a:rPr lang="en-US" altLang="zh-CN" sz="2000" b="0" i="1" smtClean="0">
                            <a:solidFill>
                              <a:srgbClr val="0000CC"/>
                            </a:solidFill>
                            <a:latin typeface="Cambria Math" panose="02040503050406030204" pitchFamily="18" charset="0"/>
                          </a:rPr>
                          <m:t>4</m:t>
                        </m:r>
                      </m:deg>
                      <m:e>
                        <m:r>
                          <a:rPr lang="en-US" altLang="zh-CN" sz="2000" b="0" i="1" smtClean="0">
                            <a:solidFill>
                              <a:srgbClr val="0000CC"/>
                            </a:solidFill>
                            <a:latin typeface="Cambria Math" panose="02040503050406030204" pitchFamily="18" charset="0"/>
                          </a:rPr>
                          <m:t>2</m:t>
                        </m:r>
                      </m:e>
                    </m:rad>
                    <m:rad>
                      <m:radPr>
                        <m:degHide m:val="on"/>
                        <m:ctrlPr>
                          <a:rPr lang="en-US" altLang="zh-CN" sz="2000" b="0" i="1" smtClean="0">
                            <a:solidFill>
                              <a:srgbClr val="0000CC"/>
                            </a:solidFill>
                            <a:latin typeface="Cambria Math" panose="02040503050406030204" pitchFamily="18" charset="0"/>
                          </a:rPr>
                        </m:ctrlPr>
                      </m:radPr>
                      <m:deg/>
                      <m:e>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𝐺</m:t>
                            </m:r>
                          </m:e>
                          <m:sub>
                            <m:r>
                              <a:rPr lang="en-US" altLang="zh-CN" sz="2000" b="0" i="1" smtClean="0">
                                <a:solidFill>
                                  <a:srgbClr val="0000CC"/>
                                </a:solidFill>
                                <a:latin typeface="Cambria Math" panose="02040503050406030204" pitchFamily="18" charset="0"/>
                              </a:rPr>
                              <m:t>𝐹</m:t>
                            </m:r>
                          </m:sub>
                        </m:sSub>
                      </m:e>
                    </m:rad>
                    <m:r>
                      <a:rPr lang="en-US" altLang="zh-CN" sz="2000" b="0" i="1" smtClean="0">
                        <a:solidFill>
                          <a:srgbClr val="0000CC"/>
                        </a:solidFill>
                        <a:latin typeface="Cambria Math" panose="02040503050406030204" pitchFamily="18" charset="0"/>
                      </a:rPr>
                      <m:t> (</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𝑒</m:t>
                        </m:r>
                      </m:sub>
                    </m:sSub>
                    <m:r>
                      <a:rPr lang="en-US" altLang="zh-CN" sz="2000" b="0" i="1" smtClean="0">
                        <a:solidFill>
                          <a:srgbClr val="0000CC"/>
                        </a:solidFill>
                        <a:latin typeface="Cambria Math" panose="02040503050406030204" pitchFamily="18" charset="0"/>
                      </a:rPr>
                      <m:t>𝐻</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𝑒</m:t>
                        </m:r>
                      </m:e>
                    </m:acc>
                    <m:r>
                      <a:rPr lang="en-US" altLang="zh-CN" sz="2000" i="1">
                        <a:solidFill>
                          <a:srgbClr val="0000CC"/>
                        </a:solidFill>
                        <a:latin typeface="Cambria Math" panose="02040503050406030204" pitchFamily="18" charset="0"/>
                      </a:rPr>
                      <m:t>𝑒</m:t>
                    </m:r>
                    <m:r>
                      <a:rPr lang="en-US" altLang="zh-CN" sz="2000" b="0" i="1" smtClean="0">
                        <a:solidFill>
                          <a:srgbClr val="0000CC"/>
                        </a:solidFill>
                        <a:latin typeface="Cambria Math" panose="02040503050406030204" pitchFamily="18" charset="0"/>
                      </a:rPr>
                      <m:t>+</m:t>
                    </m:r>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𝑚</m:t>
                        </m:r>
                      </m:e>
                      <m:sub>
                        <m:r>
                          <a:rPr lang="en-US" altLang="zh-CN" sz="2000" i="1">
                            <a:solidFill>
                              <a:srgbClr val="0000CC"/>
                            </a:solidFill>
                            <a:latin typeface="Cambria Math" panose="02040503050406030204" pitchFamily="18" charset="0"/>
                            <a:sym typeface="Symbol" panose="05050102010706020507" pitchFamily="18" charset="2"/>
                          </a:rPr>
                          <m:t></m:t>
                        </m:r>
                      </m:sub>
                    </m:sSub>
                    <m:r>
                      <a:rPr lang="en-US" altLang="zh-CN" sz="2000" i="1">
                        <a:solidFill>
                          <a:srgbClr val="0000CC"/>
                        </a:solidFill>
                        <a:latin typeface="Cambria Math" panose="02040503050406030204" pitchFamily="18" charset="0"/>
                      </a:rPr>
                      <m:t>𝐻</m:t>
                    </m:r>
                    <m:acc>
                      <m:accPr>
                        <m:chr m:val="̅"/>
                        <m:ctrlPr>
                          <a:rPr lang="en-US" altLang="zh-CN" sz="2000" i="1">
                            <a:solidFill>
                              <a:srgbClr val="0000CC"/>
                            </a:solidFill>
                            <a:latin typeface="Cambria Math" panose="02040503050406030204" pitchFamily="18" charset="0"/>
                          </a:rPr>
                        </m:ctrlPr>
                      </m:accPr>
                      <m:e>
                        <m:r>
                          <a:rPr lang="en-US" altLang="zh-CN" sz="2000" i="1" smtClean="0">
                            <a:solidFill>
                              <a:srgbClr val="0000CC"/>
                            </a:solidFill>
                            <a:latin typeface="Cambria Math" panose="02040503050406030204" pitchFamily="18" charset="0"/>
                            <a:sym typeface="Symbol" panose="05050102010706020507" pitchFamily="18" charset="2"/>
                          </a:rPr>
                          <m:t></m:t>
                        </m:r>
                      </m:e>
                    </m:acc>
                  </m:oMath>
                </a14:m>
                <a:r>
                  <a:rPr lang="en-US" altLang="zh-CN" sz="2000" dirty="0">
                    <a:solidFill>
                      <a:srgbClr val="0000CC"/>
                    </a:solidFill>
                    <a:sym typeface="Symbol" panose="05050102010706020507" pitchFamily="18" charset="2"/>
                  </a:rPr>
                  <a:t></a:t>
                </a:r>
                <a:r>
                  <a:rPr lang="en-US" altLang="zh-CN" sz="2000" dirty="0">
                    <a:solidFill>
                      <a:srgbClr val="0000CC"/>
                    </a:solidFill>
                  </a:rPr>
                  <a:t>+</a:t>
                </a:r>
                <a14:m>
                  <m:oMath xmlns:m="http://schemas.openxmlformats.org/officeDocument/2006/math">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𝑚</m:t>
                        </m:r>
                      </m:e>
                      <m:sub>
                        <m:r>
                          <a:rPr lang="en-US" altLang="zh-CN" sz="2000" i="1" smtClean="0">
                            <a:solidFill>
                              <a:srgbClr val="0000CC"/>
                            </a:solidFill>
                            <a:latin typeface="Cambria Math" panose="02040503050406030204" pitchFamily="18" charset="0"/>
                            <a:sym typeface="Symbol" panose="05050102010706020507" pitchFamily="18" charset="2"/>
                          </a:rPr>
                          <m:t></m:t>
                        </m:r>
                      </m:sub>
                    </m:sSub>
                    <m:r>
                      <a:rPr lang="en-US" altLang="zh-CN" sz="2000" i="1">
                        <a:solidFill>
                          <a:srgbClr val="0000CC"/>
                        </a:solidFill>
                        <a:latin typeface="Cambria Math" panose="02040503050406030204" pitchFamily="18" charset="0"/>
                      </a:rPr>
                      <m:t>𝐻</m:t>
                    </m:r>
                    <m:acc>
                      <m:accPr>
                        <m:chr m:val="̅"/>
                        <m:ctrlPr>
                          <a:rPr lang="en-US" altLang="zh-CN" sz="2000" i="1">
                            <a:solidFill>
                              <a:srgbClr val="0000CC"/>
                            </a:solidFill>
                            <a:latin typeface="Cambria Math" panose="02040503050406030204" pitchFamily="18" charset="0"/>
                          </a:rPr>
                        </m:ctrlPr>
                      </m:accPr>
                      <m:e>
                        <m:r>
                          <a:rPr lang="en-US" altLang="zh-CN" sz="2000" i="1" smtClean="0">
                            <a:solidFill>
                              <a:srgbClr val="0000CC"/>
                            </a:solidFill>
                            <a:latin typeface="Cambria Math" panose="02040503050406030204" pitchFamily="18" charset="0"/>
                            <a:sym typeface="Symbol" panose="05050102010706020507" pitchFamily="18" charset="2"/>
                          </a:rPr>
                          <m:t></m:t>
                        </m:r>
                      </m:e>
                    </m:acc>
                    <m:r>
                      <a:rPr lang="en-US" altLang="zh-CN" sz="2000" i="1" smtClean="0">
                        <a:solidFill>
                          <a:srgbClr val="0000CC"/>
                        </a:solidFill>
                        <a:latin typeface="Cambria Math" panose="02040503050406030204" pitchFamily="18" charset="0"/>
                        <a:sym typeface="Symbol" panose="05050102010706020507" pitchFamily="18" charset="2"/>
                      </a:rPr>
                      <m:t></m:t>
                    </m:r>
                  </m:oMath>
                </a14:m>
                <a:r>
                  <a:rPr lang="en-US" altLang="zh-CN" sz="2000" dirty="0">
                    <a:solidFill>
                      <a:srgbClr val="0000CC"/>
                    </a:solidFill>
                  </a:rPr>
                  <a:t>)</a:t>
                </a:r>
                <a:endParaRPr lang="zh-CN" altLang="en-US" sz="2000" dirty="0">
                  <a:solidFill>
                    <a:srgbClr val="0000CC"/>
                  </a:solidFill>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1656849" y="3029759"/>
                <a:ext cx="4048212" cy="398122"/>
              </a:xfrm>
              <a:prstGeom prst="rect">
                <a:avLst/>
              </a:prstGeom>
              <a:blipFill>
                <a:blip r:embed="rId7"/>
                <a:stretch>
                  <a:fillRect l="-753" t="-10769" b="-29231"/>
                </a:stretch>
              </a:blipFill>
            </p:spPr>
            <p:txBody>
              <a:bodyPr/>
              <a:lstStyle/>
              <a:p>
                <a:r>
                  <a:rPr lang="zh-CN" altLang="en-US">
                    <a:noFill/>
                  </a:rPr>
                  <a:t> </a:t>
                </a:r>
              </a:p>
            </p:txBody>
          </p:sp>
        </mc:Fallback>
      </mc:AlternateContent>
      <p:sp>
        <p:nvSpPr>
          <p:cNvPr id="18" name="文本框 17"/>
          <p:cNvSpPr txBox="1"/>
          <p:nvPr/>
        </p:nvSpPr>
        <p:spPr>
          <a:xfrm>
            <a:off x="323311" y="3656618"/>
            <a:ext cx="8756626" cy="1433341"/>
          </a:xfrm>
          <a:prstGeom prst="rect">
            <a:avLst/>
          </a:prstGeom>
          <a:noFill/>
        </p:spPr>
        <p:txBody>
          <a:bodyPr wrap="square" rtlCol="0">
            <a:spAutoFit/>
          </a:bodyPr>
          <a:lstStyle/>
          <a:p>
            <a:pPr>
              <a:lnSpc>
                <a:spcPct val="150000"/>
              </a:lnSpc>
            </a:pPr>
            <a:r>
              <a:rPr lang="zh-CN" altLang="en-US" sz="2000" dirty="0">
                <a:solidFill>
                  <a:srgbClr val="FF0000"/>
                </a:solidFill>
                <a:latin typeface="华文楷体" panose="02010600040101010101" pitchFamily="2" charset="-122"/>
                <a:ea typeface="华文楷体" panose="02010600040101010101" pitchFamily="2" charset="-122"/>
              </a:rPr>
              <a:t>物质场与</a:t>
            </a:r>
            <a:r>
              <a:rPr lang="en-US" altLang="zh-CN" sz="2000" dirty="0">
                <a:solidFill>
                  <a:srgbClr val="FF0000"/>
                </a:solidFill>
                <a:latin typeface="华文楷体" panose="02010600040101010101" pitchFamily="2" charset="-122"/>
                <a:ea typeface="华文楷体" panose="02010600040101010101" pitchFamily="2" charset="-122"/>
              </a:rPr>
              <a:t>H</a:t>
            </a:r>
            <a:r>
              <a:rPr lang="zh-CN" altLang="en-US" sz="2000" dirty="0">
                <a:solidFill>
                  <a:srgbClr val="FF0000"/>
                </a:solidFill>
                <a:latin typeface="华文楷体" panose="02010600040101010101" pitchFamily="2" charset="-122"/>
                <a:ea typeface="华文楷体" panose="02010600040101010101" pitchFamily="2" charset="-122"/>
              </a:rPr>
              <a:t>场耦合与质量成正比。。</a:t>
            </a:r>
            <a:endParaRPr lang="en-US" altLang="zh-CN" sz="2000" dirty="0">
              <a:solidFill>
                <a:srgbClr val="FF0000"/>
              </a:solidFill>
              <a:latin typeface="华文楷体" panose="02010600040101010101" pitchFamily="2" charset="-122"/>
              <a:ea typeface="华文楷体" panose="02010600040101010101" pitchFamily="2" charset="-122"/>
            </a:endParaRPr>
          </a:p>
          <a:p>
            <a:pPr>
              <a:lnSpc>
                <a:spcPct val="150000"/>
              </a:lnSpc>
            </a:pPr>
            <a:r>
              <a:rPr lang="en-US" altLang="zh-CN" sz="2000" dirty="0">
                <a:solidFill>
                  <a:srgbClr val="FF0000"/>
                </a:solidFill>
                <a:latin typeface="华文楷体" panose="02010600040101010101" pitchFamily="2" charset="-122"/>
                <a:ea typeface="华文楷体" panose="02010600040101010101" pitchFamily="2" charset="-122"/>
              </a:rPr>
              <a:t>Higgs</a:t>
            </a:r>
            <a:r>
              <a:rPr lang="zh-CN" altLang="en-US" sz="2000" dirty="0">
                <a:solidFill>
                  <a:srgbClr val="FF0000"/>
                </a:solidFill>
                <a:latin typeface="华文楷体" panose="02010600040101010101" pitchFamily="2" charset="-122"/>
                <a:ea typeface="华文楷体" panose="02010600040101010101" pitchFamily="2" charset="-122"/>
              </a:rPr>
              <a:t>机制产生轻子质量时引入了三个任意的耦合参数，没有从根本上解释质量的来源</a:t>
            </a:r>
            <a:endParaRPr lang="en-US" altLang="zh-CN" sz="2000" dirty="0">
              <a:solidFill>
                <a:srgbClr val="FF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19049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51582-07BD-D4DF-E9FA-9999B794B56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5BE8194-7874-6055-3427-6050FE297E1E}"/>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sym typeface="Symbol" panose="05050102010706020507" pitchFamily="18" charset="2"/>
              </a:rPr>
              <a:t>6.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f</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f</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的计算</a:t>
            </a:r>
            <a:endParaRPr lang="zh-CN" altLang="en-US" dirty="0"/>
          </a:p>
        </p:txBody>
      </p:sp>
      <p:sp>
        <p:nvSpPr>
          <p:cNvPr id="4" name="灯片编号占位符 3">
            <a:extLst>
              <a:ext uri="{FF2B5EF4-FFF2-40B4-BE49-F238E27FC236}">
                <a16:creationId xmlns:a16="http://schemas.microsoft.com/office/drawing/2014/main" id="{19AEBD90-68B0-1DDC-9B18-209410AAA7FA}"/>
              </a:ext>
            </a:extLst>
          </p:cNvPr>
          <p:cNvSpPr>
            <a:spLocks noGrp="1"/>
          </p:cNvSpPr>
          <p:nvPr>
            <p:ph type="sldNum" sz="quarter" idx="12"/>
          </p:nvPr>
        </p:nvSpPr>
        <p:spPr/>
        <p:txBody>
          <a:bodyPr/>
          <a:lstStyle/>
          <a:p>
            <a:fld id="{BEF7031F-3985-8841-9F96-93325AFB8D2A}" type="slidenum">
              <a:rPr lang="en-US" smtClean="0"/>
              <a:t>123</a:t>
            </a:fld>
            <a:endParaRPr lang="en-US"/>
          </a:p>
        </p:txBody>
      </p:sp>
      <p:grpSp>
        <p:nvGrpSpPr>
          <p:cNvPr id="22" name="组合 21">
            <a:extLst>
              <a:ext uri="{FF2B5EF4-FFF2-40B4-BE49-F238E27FC236}">
                <a16:creationId xmlns:a16="http://schemas.microsoft.com/office/drawing/2014/main" id="{1B60BBB8-F463-195F-5821-BB108561D22A}"/>
              </a:ext>
            </a:extLst>
          </p:cNvPr>
          <p:cNvGrpSpPr/>
          <p:nvPr/>
        </p:nvGrpSpPr>
        <p:grpSpPr>
          <a:xfrm>
            <a:off x="590108" y="1079621"/>
            <a:ext cx="8096692" cy="4900380"/>
            <a:chOff x="590108" y="1079621"/>
            <a:chExt cx="8096692" cy="4900380"/>
          </a:xfrm>
        </p:grpSpPr>
        <p:sp>
          <p:nvSpPr>
            <p:cNvPr id="5" name="文本框 4">
              <a:extLst>
                <a:ext uri="{FF2B5EF4-FFF2-40B4-BE49-F238E27FC236}">
                  <a16:creationId xmlns:a16="http://schemas.microsoft.com/office/drawing/2014/main" id="{2FA6C61C-4D65-5D5E-76F0-E9F0B91A0578}"/>
                </a:ext>
              </a:extLst>
            </p:cNvPr>
            <p:cNvSpPr txBox="1"/>
            <p:nvPr/>
          </p:nvSpPr>
          <p:spPr>
            <a:xfrm>
              <a:off x="1192306" y="2142565"/>
              <a:ext cx="206188" cy="369332"/>
            </a:xfrm>
            <a:prstGeom prst="rect">
              <a:avLst/>
            </a:prstGeom>
            <a:solidFill>
              <a:schemeClr val="bg1"/>
            </a:solidFill>
          </p:spPr>
          <p:txBody>
            <a:bodyPr wrap="square" rtlCol="0">
              <a:spAutoFit/>
            </a:bodyPr>
            <a:lstStyle/>
            <a:p>
              <a:endParaRPr lang="zh-CN" altLang="en-US" dirty="0"/>
            </a:p>
          </p:txBody>
        </p:sp>
        <p:grpSp>
          <p:nvGrpSpPr>
            <p:cNvPr id="7" name="组合 6">
              <a:extLst>
                <a:ext uri="{FF2B5EF4-FFF2-40B4-BE49-F238E27FC236}">
                  <a16:creationId xmlns:a16="http://schemas.microsoft.com/office/drawing/2014/main" id="{B7B40193-9C68-B98B-5EBC-71B6AFAF616B}"/>
                </a:ext>
              </a:extLst>
            </p:cNvPr>
            <p:cNvGrpSpPr/>
            <p:nvPr/>
          </p:nvGrpSpPr>
          <p:grpSpPr>
            <a:xfrm>
              <a:off x="590108" y="1079621"/>
              <a:ext cx="8096692" cy="4900380"/>
              <a:chOff x="663374" y="1211102"/>
              <a:chExt cx="8096692" cy="4900380"/>
            </a:xfrm>
          </p:grpSpPr>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1DE79A88-2151-6EC6-F6C0-1073565AAE93}"/>
                      </a:ext>
                    </a:extLst>
                  </p:cNvPr>
                  <p:cNvSpPr txBox="1"/>
                  <p:nvPr/>
                </p:nvSpPr>
                <p:spPr>
                  <a:xfrm>
                    <a:off x="663374" y="1211102"/>
                    <a:ext cx="8096692" cy="4900380"/>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在本节，作为一个例子，我们选择正负电子对撞机实验的一个简单过程</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14:m>
                      <m:oMath xmlns:m="http://schemas.openxmlformats.org/officeDocument/2006/math">
                        <m:r>
                          <a:rPr lang="en-US" altLang="zh-CN" b="0" i="1" dirty="0" smtClean="0">
                            <a:solidFill>
                              <a:srgbClr val="0000CC"/>
                            </a:solidFill>
                            <a:latin typeface="Cambria Math" panose="02040503050406030204" pitchFamily="18" charset="0"/>
                          </a:rPr>
                          <m:t>𝑒</m:t>
                        </m:r>
                        <m:r>
                          <a:rPr lang="en-US" altLang="zh-CN" b="0" i="0" baseline="22000" dirty="0" smtClean="0">
                            <a:solidFill>
                              <a:srgbClr val="0000CC"/>
                            </a:solidFill>
                            <a:latin typeface="Cambria Math" panose="02040503050406030204" pitchFamily="18" charset="0"/>
                          </a:rPr>
                          <m:t>+</m:t>
                        </m:r>
                        <m:sSup>
                          <m:sSupPr>
                            <m:ctrlPr>
                              <a:rPr lang="en-US" altLang="zh-CN" i="1" dirty="0" smtClean="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𝑒</m:t>
                            </m:r>
                          </m:e>
                          <m:sup>
                            <m:r>
                              <a:rPr lang="en-US" altLang="zh-CN" b="0" i="0" dirty="0" smtClean="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b="0" i="1" dirty="0" smtClean="0">
                            <a:solidFill>
                              <a:srgbClr val="0000CC"/>
                            </a:solidFill>
                            <a:latin typeface="Cambria Math" panose="02040503050406030204" pitchFamily="18" charset="0"/>
                          </a:rPr>
                          <m:t>𝑓</m:t>
                        </m:r>
                        <m:r>
                          <a:rPr lang="en-US" altLang="zh-CN" b="0" baseline="22000" dirty="0">
                            <a:solidFill>
                              <a:srgbClr val="0000CC"/>
                            </a:solidFill>
                            <a:latin typeface="Cambria Math" panose="02040503050406030204" pitchFamily="18" charset="0"/>
                          </a:rPr>
                          <m:t>+</m:t>
                        </m:r>
                        <m:sSup>
                          <m:sSupPr>
                            <m:ctrlPr>
                              <a:rPr lang="en-US" altLang="zh-CN" i="1" dirty="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𝑓</m:t>
                            </m:r>
                          </m:e>
                          <m:sup>
                            <m:r>
                              <a:rPr lang="en-US" altLang="zh-CN" b="0" dirty="0">
                                <a:solidFill>
                                  <a:srgbClr val="0000CC"/>
                                </a:solidFill>
                                <a:latin typeface="Cambria Math" panose="02040503050406030204" pitchFamily="18" charset="0"/>
                              </a:rPr>
                              <m:t>−</m:t>
                            </m:r>
                          </m:sup>
                        </m:s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，在最低阶</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树图</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计算该过程的散射截面</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σ(</a:t>
                    </a:r>
                    <a14:m>
                      <m:oMath xmlns:m="http://schemas.openxmlformats.org/officeDocument/2006/math">
                        <m:r>
                          <a:rPr lang="en-US" altLang="zh-CN" b="0" i="1" dirty="0" smtClean="0">
                            <a:solidFill>
                              <a:srgbClr val="0000CC"/>
                            </a:solidFill>
                            <a:latin typeface="Cambria Math" panose="02040503050406030204" pitchFamily="18" charset="0"/>
                          </a:rPr>
                          <m:t>𝑒</m:t>
                        </m:r>
                        <m:r>
                          <a:rPr lang="en-US" altLang="zh-CN" b="0" i="0" baseline="22000" dirty="0" smtClean="0">
                            <a:solidFill>
                              <a:srgbClr val="0000CC"/>
                            </a:solidFill>
                            <a:latin typeface="Cambria Math" panose="02040503050406030204" pitchFamily="18" charset="0"/>
                          </a:rPr>
                          <m:t>+</m:t>
                        </m:r>
                        <m:sSup>
                          <m:sSupPr>
                            <m:ctrlPr>
                              <a:rPr lang="en-US" altLang="zh-CN" i="1" dirty="0" smtClean="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𝑒</m:t>
                            </m:r>
                          </m:e>
                          <m:sup>
                            <m:r>
                              <a:rPr lang="en-US" altLang="zh-CN" b="0" i="0" dirty="0" smtClean="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b="0" i="1" dirty="0" smtClean="0">
                            <a:solidFill>
                              <a:srgbClr val="0000CC"/>
                            </a:solidFill>
                            <a:latin typeface="Cambria Math" panose="02040503050406030204" pitchFamily="18" charset="0"/>
                          </a:rPr>
                          <m:t>𝑓</m:t>
                        </m:r>
                        <m:r>
                          <a:rPr lang="en-US" altLang="zh-CN" b="0" baseline="22000" dirty="0">
                            <a:solidFill>
                              <a:srgbClr val="0000CC"/>
                            </a:solidFill>
                            <a:latin typeface="Cambria Math" panose="02040503050406030204" pitchFamily="18" charset="0"/>
                          </a:rPr>
                          <m:t>+</m:t>
                        </m:r>
                        <m:sSup>
                          <m:sSupPr>
                            <m:ctrlPr>
                              <a:rPr lang="en-US" altLang="zh-CN" i="1" dirty="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𝑓</m:t>
                            </m:r>
                          </m:e>
                          <m:sup>
                            <m:r>
                              <a:rPr lang="en-US" altLang="zh-CN" b="0" dirty="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6.1  (</a:t>
                    </a:r>
                    <a14:m>
                      <m:oMath xmlns:m="http://schemas.openxmlformats.org/officeDocument/2006/math">
                        <m:r>
                          <a:rPr lang="en-US" altLang="zh-CN" sz="2400" b="0" i="1" dirty="0" smtClean="0">
                            <a:solidFill>
                              <a:srgbClr val="FF0000"/>
                            </a:solidFill>
                            <a:latin typeface="Cambria Math" panose="02040503050406030204" pitchFamily="18" charset="0"/>
                          </a:rPr>
                          <m:t>𝑒</m:t>
                        </m:r>
                        <m:r>
                          <a:rPr lang="en-US" altLang="zh-CN" sz="2400" b="0" i="0" baseline="22000" dirty="0" smtClean="0">
                            <a:solidFill>
                              <a:srgbClr val="FF0000"/>
                            </a:solidFill>
                            <a:latin typeface="Cambria Math" panose="02040503050406030204" pitchFamily="18" charset="0"/>
                          </a:rPr>
                          <m:t>+</m:t>
                        </m:r>
                        <m:sSup>
                          <m:sSupPr>
                            <m:ctrlPr>
                              <a:rPr lang="en-US" altLang="zh-CN" sz="2400" i="1" dirty="0" smtClean="0">
                                <a:solidFill>
                                  <a:srgbClr val="FF0000"/>
                                </a:solidFill>
                                <a:latin typeface="Cambria Math" panose="02040503050406030204" pitchFamily="18" charset="0"/>
                              </a:rPr>
                            </m:ctrlPr>
                          </m:sSupPr>
                          <m:e>
                            <m:r>
                              <a:rPr lang="en-US" altLang="zh-CN" sz="2400" b="0" i="1" dirty="0" smtClean="0">
                                <a:solidFill>
                                  <a:srgbClr val="FF0000"/>
                                </a:solidFill>
                                <a:latin typeface="Cambria Math" panose="02040503050406030204" pitchFamily="18" charset="0"/>
                              </a:rPr>
                              <m:t>𝑒</m:t>
                            </m:r>
                          </m:e>
                          <m:sup>
                            <m:r>
                              <a:rPr lang="en-US" altLang="zh-CN" sz="2400" b="0" i="0" dirty="0" smtClean="0">
                                <a:solidFill>
                                  <a:srgbClr val="FF0000"/>
                                </a:solidFill>
                                <a:latin typeface="Cambria Math" panose="02040503050406030204" pitchFamily="18" charset="0"/>
                              </a:rPr>
                              <m:t>−</m:t>
                            </m:r>
                          </m:sup>
                        </m:sSup>
                      </m:oMath>
                    </a14:m>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sz="2400" b="0" i="1" dirty="0" smtClean="0">
                            <a:solidFill>
                              <a:srgbClr val="FF0000"/>
                            </a:solidFill>
                            <a:latin typeface="Cambria Math" panose="02040503050406030204" pitchFamily="18" charset="0"/>
                          </a:rPr>
                          <m:t>𝑓</m:t>
                        </m:r>
                        <m:r>
                          <a:rPr lang="en-US" altLang="zh-CN" sz="2400" b="0" baseline="22000" dirty="0">
                            <a:solidFill>
                              <a:srgbClr val="FF0000"/>
                            </a:solidFill>
                            <a:latin typeface="Cambria Math" panose="02040503050406030204" pitchFamily="18" charset="0"/>
                          </a:rPr>
                          <m:t>+</m:t>
                        </m:r>
                        <m:sSup>
                          <m:sSupPr>
                            <m:ctrlPr>
                              <a:rPr lang="en-US" altLang="zh-CN" sz="2400" i="1" dirty="0">
                                <a:solidFill>
                                  <a:srgbClr val="FF0000"/>
                                </a:solidFill>
                                <a:latin typeface="Cambria Math" panose="02040503050406030204" pitchFamily="18" charset="0"/>
                              </a:rPr>
                            </m:ctrlPr>
                          </m:sSupPr>
                          <m:e>
                            <m:r>
                              <a:rPr lang="en-US" altLang="zh-CN" sz="2400" b="0" i="1" dirty="0" smtClean="0">
                                <a:solidFill>
                                  <a:srgbClr val="FF0000"/>
                                </a:solidFill>
                                <a:latin typeface="Cambria Math" panose="02040503050406030204" pitchFamily="18" charset="0"/>
                              </a:rPr>
                              <m:t>𝑓</m:t>
                            </m:r>
                          </m:e>
                          <m:sup>
                            <m:r>
                              <a:rPr lang="en-US" altLang="zh-CN" sz="2400" b="0" dirty="0">
                                <a:solidFill>
                                  <a:srgbClr val="FF0000"/>
                                </a:solidFill>
                                <a:latin typeface="Cambria Math" panose="02040503050406030204" pitchFamily="18" charset="0"/>
                              </a:rPr>
                              <m:t>−</m:t>
                            </m:r>
                          </m:sup>
                        </m:sSup>
                      </m:oMath>
                    </a14:m>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有极化情况</a:t>
                    </a:r>
                    <a:endPar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首先考虑一般情况</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末态轻子可以是轻子，也可以是夸克</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;(b)</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考虑初末态轻子的极化，并取近似</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a:t>
                    </a:r>
                    <a:r>
                      <a:rPr lang="en-US" altLang="zh-CN" b="1" i="1" baseline="-25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l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a:t>
                    </a:r>
                    <a:r>
                      <a:rPr lang="en-US" altLang="zh-CN" b="1" i="1" baseline="-25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f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。这样，当末态轻子是电子对或者电子中微子对时，如图</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-8.4</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所示的“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道”和“</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道”均有贡献。当末态轻子是其它轻子对或者夸克对时，只有“</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道”有贡献。</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Figure:8.4 </a:t>
                    </a:r>
                    <a14:m>
                      <m:oMath xmlns:m="http://schemas.openxmlformats.org/officeDocument/2006/math">
                        <m:r>
                          <a:rPr lang="en-US" altLang="zh-CN" b="0" i="1" dirty="0" smtClean="0">
                            <a:solidFill>
                              <a:srgbClr val="0000CC"/>
                            </a:solidFill>
                            <a:latin typeface="Cambria Math" panose="02040503050406030204" pitchFamily="18" charset="0"/>
                          </a:rPr>
                          <m:t>𝑒</m:t>
                        </m:r>
                        <m:r>
                          <a:rPr lang="en-US" altLang="zh-CN" b="0" i="0" baseline="22000" dirty="0" smtClean="0">
                            <a:solidFill>
                              <a:srgbClr val="0000CC"/>
                            </a:solidFill>
                            <a:latin typeface="Cambria Math" panose="02040503050406030204" pitchFamily="18" charset="0"/>
                          </a:rPr>
                          <m:t>+</m:t>
                        </m:r>
                        <m:sSup>
                          <m:sSupPr>
                            <m:ctrlPr>
                              <a:rPr lang="en-US" altLang="zh-CN" i="1" dirty="0" smtClean="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𝑒</m:t>
                            </m:r>
                          </m:e>
                          <m:sup>
                            <m:r>
                              <a:rPr lang="en-US" altLang="zh-CN" b="0" i="0" dirty="0" smtClean="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zh-CN" altLang="en-US" b="1" i="1" dirty="0" smtClean="0">
                            <a:solidFill>
                              <a:srgbClr val="0000CC"/>
                            </a:solidFill>
                            <a:latin typeface="Cambria Math" panose="02040503050406030204" pitchFamily="18" charset="0"/>
                          </a:rPr>
                          <m:t>𝑓</m:t>
                        </m:r>
                        <m:acc>
                          <m:accPr>
                            <m:chr m:val="̅"/>
                            <m:ctrlPr>
                              <a:rPr lang="zh-CN" altLang="en-US" b="1" i="1" dirty="0" smtClean="0">
                                <a:solidFill>
                                  <a:srgbClr val="0000CC"/>
                                </a:solidFill>
                                <a:latin typeface="Cambria Math" panose="02040503050406030204" pitchFamily="18" charset="0"/>
                              </a:rPr>
                            </m:ctrlPr>
                          </m:accPr>
                          <m:e>
                            <m:r>
                              <a:rPr lang="zh-CN" altLang="en-US" b="1" i="1" dirty="0" smtClean="0">
                                <a:solidFill>
                                  <a:srgbClr val="0000CC"/>
                                </a:solidFill>
                                <a:latin typeface="Cambria Math" panose="02040503050406030204" pitchFamily="18" charset="0"/>
                              </a:rPr>
                              <m:t>𝑓</m:t>
                            </m:r>
                          </m:e>
                        </m:acc>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散射过程的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道</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道</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树图贡献。</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1DE79A88-2151-6EC6-F6C0-1073565AAE93}"/>
                      </a:ext>
                    </a:extLst>
                  </p:cNvPr>
                  <p:cNvSpPr txBox="1">
                    <a:spLocks noRot="1" noChangeAspect="1" noMove="1" noResize="1" noEditPoints="1" noAdjustHandles="1" noChangeArrowheads="1" noChangeShapeType="1" noTextEdit="1"/>
                  </p:cNvSpPr>
                  <p:nvPr/>
                </p:nvSpPr>
                <p:spPr>
                  <a:xfrm>
                    <a:off x="663374" y="1211102"/>
                    <a:ext cx="8096692" cy="4900380"/>
                  </a:xfrm>
                  <a:prstGeom prst="rect">
                    <a:avLst/>
                  </a:prstGeom>
                  <a:blipFill>
                    <a:blip r:embed="rId2"/>
                    <a:stretch>
                      <a:fillRect l="-678" t="-498" b="-1119"/>
                    </a:stretch>
                  </a:blipFill>
                </p:spPr>
                <p:txBody>
                  <a:bodyPr/>
                  <a:lstStyle/>
                  <a:p>
                    <a:r>
                      <a:rPr lang="zh-CN" altLang="en-US">
                        <a:noFill/>
                      </a:rPr>
                      <a:t> </a:t>
                    </a:r>
                  </a:p>
                </p:txBody>
              </p:sp>
            </mc:Fallback>
          </mc:AlternateContent>
          <p:pic>
            <p:nvPicPr>
              <p:cNvPr id="16" name="图片 15">
                <a:extLst>
                  <a:ext uri="{FF2B5EF4-FFF2-40B4-BE49-F238E27FC236}">
                    <a16:creationId xmlns:a16="http://schemas.microsoft.com/office/drawing/2014/main" id="{10F0EE41-D9FD-17CC-51A3-27D48BC94489}"/>
                  </a:ext>
                </a:extLst>
              </p:cNvPr>
              <p:cNvPicPr>
                <a:picLocks noChangeAspect="1"/>
              </p:cNvPicPr>
              <p:nvPr/>
            </p:nvPicPr>
            <p:blipFill>
              <a:blip r:embed="rId3"/>
              <a:stretch>
                <a:fillRect/>
              </a:stretch>
            </p:blipFill>
            <p:spPr>
              <a:xfrm>
                <a:off x="809236" y="1275064"/>
                <a:ext cx="178409" cy="234962"/>
              </a:xfrm>
              <a:prstGeom prst="rect">
                <a:avLst/>
              </a:prstGeom>
            </p:spPr>
          </p:pic>
        </p:grpSp>
        <p:pic>
          <p:nvPicPr>
            <p:cNvPr id="18" name="图片 17">
              <a:extLst>
                <a:ext uri="{FF2B5EF4-FFF2-40B4-BE49-F238E27FC236}">
                  <a16:creationId xmlns:a16="http://schemas.microsoft.com/office/drawing/2014/main" id="{5DB1A1B8-C7BA-4325-6834-E05F11203666}"/>
                </a:ext>
              </a:extLst>
            </p:cNvPr>
            <p:cNvPicPr>
              <a:picLocks noChangeAspect="1"/>
            </p:cNvPicPr>
            <p:nvPr/>
          </p:nvPicPr>
          <p:blipFill>
            <a:blip r:embed="rId4"/>
            <a:stretch>
              <a:fillRect/>
            </a:stretch>
          </p:blipFill>
          <p:spPr>
            <a:xfrm>
              <a:off x="669291" y="1969217"/>
              <a:ext cx="133357" cy="304816"/>
            </a:xfrm>
            <a:prstGeom prst="rect">
              <a:avLst/>
            </a:prstGeom>
          </p:spPr>
        </p:pic>
        <p:pic>
          <p:nvPicPr>
            <p:cNvPr id="19" name="图片 18">
              <a:extLst>
                <a:ext uri="{FF2B5EF4-FFF2-40B4-BE49-F238E27FC236}">
                  <a16:creationId xmlns:a16="http://schemas.microsoft.com/office/drawing/2014/main" id="{27F494F0-3FFF-5E60-0679-9E9DFB5B9562}"/>
                </a:ext>
              </a:extLst>
            </p:cNvPr>
            <p:cNvPicPr>
              <a:picLocks noChangeAspect="1"/>
            </p:cNvPicPr>
            <p:nvPr/>
          </p:nvPicPr>
          <p:blipFill>
            <a:blip r:embed="rId3"/>
            <a:stretch>
              <a:fillRect/>
            </a:stretch>
          </p:blipFill>
          <p:spPr>
            <a:xfrm>
              <a:off x="735969" y="2588265"/>
              <a:ext cx="178409" cy="234962"/>
            </a:xfrm>
            <a:prstGeom prst="rect">
              <a:avLst/>
            </a:prstGeom>
          </p:spPr>
        </p:pic>
        <p:pic>
          <p:nvPicPr>
            <p:cNvPr id="21" name="图片 20">
              <a:extLst>
                <a:ext uri="{FF2B5EF4-FFF2-40B4-BE49-F238E27FC236}">
                  <a16:creationId xmlns:a16="http://schemas.microsoft.com/office/drawing/2014/main" id="{EB138DFB-BADF-5F28-4A51-6FE66233F241}"/>
                </a:ext>
              </a:extLst>
            </p:cNvPr>
            <p:cNvPicPr>
              <a:picLocks noChangeAspect="1"/>
            </p:cNvPicPr>
            <p:nvPr/>
          </p:nvPicPr>
          <p:blipFill>
            <a:blip r:embed="rId5"/>
            <a:srcRect t="11788"/>
            <a:stretch/>
          </p:blipFill>
          <p:spPr>
            <a:xfrm>
              <a:off x="2000118" y="3839084"/>
              <a:ext cx="5143764" cy="1663724"/>
            </a:xfrm>
            <a:prstGeom prst="rect">
              <a:avLst/>
            </a:prstGeom>
          </p:spPr>
        </p:pic>
      </p:grpSp>
    </p:spTree>
    <p:extLst>
      <p:ext uri="{BB962C8B-B14F-4D97-AF65-F5344CB8AC3E}">
        <p14:creationId xmlns:p14="http://schemas.microsoft.com/office/powerpoint/2010/main" val="24473333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6.1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f</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f</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：有极化情况</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124</a:t>
            </a:fld>
            <a:endParaRPr lang="en-US"/>
          </a:p>
        </p:txBody>
      </p:sp>
      <p:grpSp>
        <p:nvGrpSpPr>
          <p:cNvPr id="25" name="组合 24">
            <a:extLst>
              <a:ext uri="{FF2B5EF4-FFF2-40B4-BE49-F238E27FC236}">
                <a16:creationId xmlns:a16="http://schemas.microsoft.com/office/drawing/2014/main" id="{721ABF97-8D1F-2605-11B5-BEBE5F5C1A1B}"/>
              </a:ext>
            </a:extLst>
          </p:cNvPr>
          <p:cNvGrpSpPr/>
          <p:nvPr/>
        </p:nvGrpSpPr>
        <p:grpSpPr>
          <a:xfrm>
            <a:off x="590108" y="1079621"/>
            <a:ext cx="8096692" cy="5639044"/>
            <a:chOff x="590108" y="1079621"/>
            <a:chExt cx="8096692" cy="5639044"/>
          </a:xfrm>
        </p:grpSpPr>
        <p:grpSp>
          <p:nvGrpSpPr>
            <p:cNvPr id="22" name="组合 21">
              <a:extLst>
                <a:ext uri="{FF2B5EF4-FFF2-40B4-BE49-F238E27FC236}">
                  <a16:creationId xmlns:a16="http://schemas.microsoft.com/office/drawing/2014/main" id="{E151AC23-B116-5F9F-78A9-80E5D17B30D9}"/>
                </a:ext>
              </a:extLst>
            </p:cNvPr>
            <p:cNvGrpSpPr/>
            <p:nvPr/>
          </p:nvGrpSpPr>
          <p:grpSpPr>
            <a:xfrm>
              <a:off x="590108" y="1079621"/>
              <a:ext cx="8096692" cy="5639044"/>
              <a:chOff x="590108" y="1079621"/>
              <a:chExt cx="8096692" cy="5639044"/>
            </a:xfrm>
          </p:grpSpPr>
          <p:sp>
            <p:nvSpPr>
              <p:cNvPr id="9" name="文本框 8"/>
              <p:cNvSpPr txBox="1"/>
              <p:nvPr/>
            </p:nvSpPr>
            <p:spPr>
              <a:xfrm>
                <a:off x="1192306" y="2142565"/>
                <a:ext cx="206188" cy="369332"/>
              </a:xfrm>
              <a:prstGeom prst="rect">
                <a:avLst/>
              </a:prstGeom>
              <a:solidFill>
                <a:schemeClr val="bg1"/>
              </a:solidFill>
            </p:spPr>
            <p:txBody>
              <a:bodyPr wrap="square" rtlCol="0">
                <a:spAutoFit/>
              </a:bodyPr>
              <a:lstStyle/>
              <a:p>
                <a:endParaRPr lang="zh-CN" altLang="en-US" dirty="0"/>
              </a:p>
            </p:txBody>
          </p:sp>
          <p:grpSp>
            <p:nvGrpSpPr>
              <p:cNvPr id="10" name="组合 9">
                <a:extLst>
                  <a:ext uri="{FF2B5EF4-FFF2-40B4-BE49-F238E27FC236}">
                    <a16:creationId xmlns:a16="http://schemas.microsoft.com/office/drawing/2014/main" id="{714FB611-1780-A5F5-C32B-355836A10028}"/>
                  </a:ext>
                </a:extLst>
              </p:cNvPr>
              <p:cNvGrpSpPr/>
              <p:nvPr/>
            </p:nvGrpSpPr>
            <p:grpSpPr>
              <a:xfrm>
                <a:off x="590108" y="1079621"/>
                <a:ext cx="8096692" cy="5639044"/>
                <a:chOff x="663374" y="1211102"/>
                <a:chExt cx="8096692" cy="5639044"/>
              </a:xfrm>
            </p:grpSpPr>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59B0A42-23E4-C017-5714-969341870882}"/>
                        </a:ext>
                      </a:extLst>
                    </p:cNvPr>
                    <p:cNvSpPr txBox="1"/>
                    <p:nvPr/>
                  </p:nvSpPr>
                  <p:spPr>
                    <a:xfrm>
                      <a:off x="663374" y="1211102"/>
                      <a:ext cx="8096692" cy="5639044"/>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首先考虑</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道贡献，其散射振幅可以写为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[21]:</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表示初末态轻子的手征性</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R</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 </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n-US" altLang="zh-CN" b="0" i="1" dirty="0" smtClean="0">
                                  <a:solidFill>
                                    <a:srgbClr val="0000CC"/>
                                  </a:solidFill>
                                  <a:latin typeface="Cambria Math" panose="02040503050406030204" pitchFamily="18" charset="0"/>
                                </a:rPr>
                                <m:t>𝐺</m:t>
                              </m:r>
                            </m:e>
                            <m:sub>
                              <m:r>
                                <a:rPr lang="en-US" altLang="zh-CN" b="0" i="1" dirty="0" smtClean="0">
                                  <a:solidFill>
                                    <a:srgbClr val="0000CC"/>
                                  </a:solidFill>
                                  <a:latin typeface="Cambria Math" panose="02040503050406030204" pitchFamily="18" charset="0"/>
                                </a:rPr>
                                <m:t>𝐴𝐵</m:t>
                              </m:r>
                            </m:sub>
                          </m:sSub>
                        </m:oMath>
                      </a14:m>
                      <a:r>
                        <a:rPr lang="en-US" altLang="zh-CN"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表示初末态顶点处的耦合</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n-US" altLang="zh-CN" b="0" i="1" dirty="0" smtClean="0">
                                  <a:solidFill>
                                    <a:srgbClr val="0000CC"/>
                                  </a:solidFill>
                                  <a:latin typeface="Cambria Math" panose="02040503050406030204" pitchFamily="18" charset="0"/>
                                </a:rPr>
                                <m:t>𝑔</m:t>
                              </m:r>
                            </m:e>
                            <m:sub>
                              <m:r>
                                <a:rPr lang="en-US" altLang="zh-CN" b="0" i="1" dirty="0" smtClean="0">
                                  <a:solidFill>
                                    <a:srgbClr val="0000CC"/>
                                  </a:solidFill>
                                  <a:latin typeface="Cambria Math" panose="02040503050406030204" pitchFamily="18" charset="0"/>
                                </a:rPr>
                                <m:t>𝑖</m:t>
                              </m:r>
                            </m:sub>
                          </m:sSub>
                        </m:oMath>
                      </a14:m>
                      <a:r>
                        <a:rPr lang="en-US" altLang="zh-CN"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与传播子的乘积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其中的求和是对可能有贡献的规范玻色子求和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X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γ</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W</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。对</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道贡献，其振幅可以写为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其中</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其中可能有贡献的规范玻色子为</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γ</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W</a:t>
                      </a:r>
                      <a:r>
                        <a:rPr lang="en-US" altLang="zh-CN" b="1" baseline="30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这里关于手征性的约定是</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a:t>
                      </a:r>
                      <a:r>
                        <a:rPr lang="en-US" altLang="zh-CN" dirty="0">
                          <a:solidFill>
                            <a:schemeClr val="tx1"/>
                          </a:solidFill>
                        </a:rPr>
                        <a:t> </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b="0" i="1" dirty="0" smtClean="0">
                                  <a:solidFill>
                                    <a:schemeClr val="tx1"/>
                                  </a:solidFill>
                                  <a:latin typeface="Cambria Math" panose="02040503050406030204" pitchFamily="18" charset="0"/>
                                </a:rPr>
                                <m:t>𝐺</m:t>
                              </m:r>
                            </m:e>
                            <m:sub>
                              <m:r>
                                <a:rPr lang="en-US" altLang="zh-CN" b="0" i="1" dirty="0" smtClean="0">
                                  <a:solidFill>
                                    <a:schemeClr val="tx1"/>
                                  </a:solidFill>
                                  <a:latin typeface="Cambria Math" panose="02040503050406030204" pitchFamily="18" charset="0"/>
                                </a:rPr>
                                <m:t>𝐴𝐵</m:t>
                              </m:r>
                            </m:sub>
                          </m:sSub>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的下角标</a:t>
                      </a:r>
                      <a:r>
                        <a:rPr lang="en-US" altLang="zh-CN"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L</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R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表示初态电子的手征性，</a:t>
                      </a:r>
                      <a:r>
                        <a:rPr lang="en-US" altLang="zh-CN"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B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L</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R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表示末态轻子</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f</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的手征性</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;(b)</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与</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err="1" smtClean="0">
                                  <a:solidFill>
                                    <a:schemeClr val="tx1"/>
                                  </a:solidFill>
                                  <a:latin typeface="Cambria Math" panose="02040503050406030204" pitchFamily="18" charset="0"/>
                                </a:rPr>
                                <m:t>𝑔</m:t>
                              </m:r>
                            </m:e>
                            <m:sub>
                              <m:r>
                                <a:rPr lang="en-US" altLang="zh-CN" b="1" i="1" dirty="0" err="1" smtClean="0">
                                  <a:solidFill>
                                    <a:schemeClr val="tx1"/>
                                  </a:solidFill>
                                  <a:latin typeface="Cambria Math" panose="02040503050406030204" pitchFamily="18" charset="0"/>
                                </a:rPr>
                                <m:t>𝐿</m:t>
                              </m:r>
                            </m:sub>
                          </m:sSub>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顶点耦合的费米子</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e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f</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的手征性是左手的</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L</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，耦合的反费米子</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(e+</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acc>
                            <m:accPr>
                              <m:chr m:val="̅"/>
                              <m:ctrlPr>
                                <a:rPr lang="en-US" altLang="zh-CN" b="1" i="1" smtClean="0">
                                  <a:solidFill>
                                    <a:schemeClr val="tx1"/>
                                  </a:solidFill>
                                  <a:latin typeface="Cambria Math" panose="02040503050406030204" pitchFamily="18" charset="0"/>
                                </a:rPr>
                              </m:ctrlPr>
                            </m:accPr>
                            <m:e>
                              <m:r>
                                <a:rPr lang="en-US" altLang="zh-CN" b="1" i="1" smtClean="0">
                                  <a:solidFill>
                                    <a:schemeClr val="tx1"/>
                                  </a:solidFill>
                                  <a:latin typeface="Cambria Math" panose="02040503050406030204" pitchFamily="18" charset="0"/>
                                </a:rPr>
                                <m:t>𝑓</m:t>
                              </m:r>
                            </m:e>
                          </m:acc>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则是右手的</a:t>
                      </a:r>
                      <a:r>
                        <a:rPr lang="en-US" altLang="zh-CN"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R</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959B0A42-23E4-C017-5714-969341870882}"/>
                        </a:ext>
                      </a:extLst>
                    </p:cNvPr>
                    <p:cNvSpPr txBox="1">
                      <a:spLocks noRot="1" noChangeAspect="1" noMove="1" noResize="1" noEditPoints="1" noAdjustHandles="1" noChangeArrowheads="1" noChangeShapeType="1" noTextEdit="1"/>
                    </p:cNvSpPr>
                    <p:nvPr/>
                  </p:nvSpPr>
                  <p:spPr>
                    <a:xfrm>
                      <a:off x="663374" y="1211102"/>
                      <a:ext cx="8096692" cy="5639044"/>
                    </a:xfrm>
                    <a:prstGeom prst="rect">
                      <a:avLst/>
                    </a:prstGeom>
                    <a:blipFill>
                      <a:blip r:embed="rId2"/>
                      <a:stretch>
                        <a:fillRect l="-678" t="-432" r="-3539" b="-865"/>
                      </a:stretch>
                    </a:blipFill>
                  </p:spPr>
                  <p:txBody>
                    <a:bodyPr/>
                    <a:lstStyle/>
                    <a:p>
                      <a:r>
                        <a:rPr lang="zh-CN" altLang="en-US">
                          <a:noFill/>
                        </a:rPr>
                        <a:t> </a:t>
                      </a:r>
                    </a:p>
                  </p:txBody>
                </p:sp>
              </mc:Fallback>
            </mc:AlternateContent>
            <p:pic>
              <p:nvPicPr>
                <p:cNvPr id="16" name="图片 15">
                  <a:extLst>
                    <a:ext uri="{FF2B5EF4-FFF2-40B4-BE49-F238E27FC236}">
                      <a16:creationId xmlns:a16="http://schemas.microsoft.com/office/drawing/2014/main" id="{A5B643F2-70E2-1404-0548-2BA07A6F6F88}"/>
                    </a:ext>
                  </a:extLst>
                </p:cNvPr>
                <p:cNvPicPr>
                  <a:picLocks noChangeAspect="1"/>
                </p:cNvPicPr>
                <p:nvPr/>
              </p:nvPicPr>
              <p:blipFill>
                <a:blip r:embed="rId3"/>
                <a:stretch>
                  <a:fillRect/>
                </a:stretch>
              </p:blipFill>
              <p:spPr>
                <a:xfrm>
                  <a:off x="809236" y="1275064"/>
                  <a:ext cx="178409" cy="234962"/>
                </a:xfrm>
                <a:prstGeom prst="rect">
                  <a:avLst/>
                </a:prstGeom>
              </p:spPr>
            </p:pic>
          </p:grpSp>
        </p:grpSp>
        <p:pic>
          <p:nvPicPr>
            <p:cNvPr id="11" name="图片 10">
              <a:extLst>
                <a:ext uri="{FF2B5EF4-FFF2-40B4-BE49-F238E27FC236}">
                  <a16:creationId xmlns:a16="http://schemas.microsoft.com/office/drawing/2014/main" id="{2CCFD569-2C6E-1CD8-6833-DCE1AA5D167C}"/>
                </a:ext>
              </a:extLst>
            </p:cNvPr>
            <p:cNvPicPr>
              <a:picLocks noChangeAspect="1"/>
            </p:cNvPicPr>
            <p:nvPr/>
          </p:nvPicPr>
          <p:blipFill>
            <a:blip r:embed="rId3"/>
            <a:stretch>
              <a:fillRect/>
            </a:stretch>
          </p:blipFill>
          <p:spPr>
            <a:xfrm>
              <a:off x="735969" y="5778379"/>
              <a:ext cx="178409" cy="234962"/>
            </a:xfrm>
            <a:prstGeom prst="rect">
              <a:avLst/>
            </a:prstGeom>
          </p:spPr>
        </p:pic>
        <p:pic>
          <p:nvPicPr>
            <p:cNvPr id="13" name="图片 12">
              <a:extLst>
                <a:ext uri="{FF2B5EF4-FFF2-40B4-BE49-F238E27FC236}">
                  <a16:creationId xmlns:a16="http://schemas.microsoft.com/office/drawing/2014/main" id="{8E7F1C0D-ADE8-3976-A6E6-22E05B43BDA8}"/>
                </a:ext>
              </a:extLst>
            </p:cNvPr>
            <p:cNvPicPr>
              <a:picLocks noChangeAspect="1"/>
            </p:cNvPicPr>
            <p:nvPr/>
          </p:nvPicPr>
          <p:blipFill>
            <a:blip r:embed="rId4"/>
            <a:stretch>
              <a:fillRect/>
            </a:stretch>
          </p:blipFill>
          <p:spPr>
            <a:xfrm>
              <a:off x="2406538" y="1439527"/>
              <a:ext cx="4330923" cy="349268"/>
            </a:xfrm>
            <a:prstGeom prst="rect">
              <a:avLst/>
            </a:prstGeom>
          </p:spPr>
        </p:pic>
        <p:pic>
          <p:nvPicPr>
            <p:cNvPr id="17" name="图片 16">
              <a:extLst>
                <a:ext uri="{FF2B5EF4-FFF2-40B4-BE49-F238E27FC236}">
                  <a16:creationId xmlns:a16="http://schemas.microsoft.com/office/drawing/2014/main" id="{3FC79D49-E885-9DBF-863E-65BF79DBF8D9}"/>
                </a:ext>
              </a:extLst>
            </p:cNvPr>
            <p:cNvPicPr>
              <a:picLocks noChangeAspect="1"/>
            </p:cNvPicPr>
            <p:nvPr/>
          </p:nvPicPr>
          <p:blipFill>
            <a:blip r:embed="rId5"/>
            <a:stretch>
              <a:fillRect/>
            </a:stretch>
          </p:blipFill>
          <p:spPr>
            <a:xfrm>
              <a:off x="2798309" y="2392527"/>
              <a:ext cx="3530781" cy="635033"/>
            </a:xfrm>
            <a:prstGeom prst="rect">
              <a:avLst/>
            </a:prstGeom>
          </p:spPr>
        </p:pic>
        <p:pic>
          <p:nvPicPr>
            <p:cNvPr id="19" name="图片 18">
              <a:extLst>
                <a:ext uri="{FF2B5EF4-FFF2-40B4-BE49-F238E27FC236}">
                  <a16:creationId xmlns:a16="http://schemas.microsoft.com/office/drawing/2014/main" id="{A22C3EAB-84D9-D76A-3C8A-E17742A77F9C}"/>
                </a:ext>
              </a:extLst>
            </p:cNvPr>
            <p:cNvPicPr>
              <a:picLocks noChangeAspect="1"/>
            </p:cNvPicPr>
            <p:nvPr/>
          </p:nvPicPr>
          <p:blipFill>
            <a:blip r:embed="rId6"/>
            <a:stretch>
              <a:fillRect/>
            </a:stretch>
          </p:blipFill>
          <p:spPr>
            <a:xfrm>
              <a:off x="2514270" y="3629035"/>
              <a:ext cx="4248368" cy="400071"/>
            </a:xfrm>
            <a:prstGeom prst="rect">
              <a:avLst/>
            </a:prstGeom>
          </p:spPr>
        </p:pic>
        <p:pic>
          <p:nvPicPr>
            <p:cNvPr id="24" name="图片 23">
              <a:extLst>
                <a:ext uri="{FF2B5EF4-FFF2-40B4-BE49-F238E27FC236}">
                  <a16:creationId xmlns:a16="http://schemas.microsoft.com/office/drawing/2014/main" id="{2E80DB76-B650-AB9E-F7C2-0591F90F4710}"/>
                </a:ext>
              </a:extLst>
            </p:cNvPr>
            <p:cNvPicPr>
              <a:picLocks noChangeAspect="1"/>
            </p:cNvPicPr>
            <p:nvPr/>
          </p:nvPicPr>
          <p:blipFill>
            <a:blip r:embed="rId7"/>
            <a:stretch>
              <a:fillRect/>
            </a:stretch>
          </p:blipFill>
          <p:spPr>
            <a:xfrm>
              <a:off x="2787558" y="4417427"/>
              <a:ext cx="3568883" cy="673135"/>
            </a:xfrm>
            <a:prstGeom prst="rect">
              <a:avLst/>
            </a:prstGeom>
          </p:spPr>
        </p:pic>
      </p:grpSp>
    </p:spTree>
    <p:extLst>
      <p:ext uri="{BB962C8B-B14F-4D97-AF65-F5344CB8AC3E}">
        <p14:creationId xmlns:p14="http://schemas.microsoft.com/office/powerpoint/2010/main" val="3367343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BA8EB-5FB2-1EF6-DE13-FC2D214200C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E1A0149-E494-0855-429A-A04C8AEEC406}"/>
              </a:ext>
            </a:extLst>
          </p:cNvPr>
          <p:cNvSpPr>
            <a:spLocks noGrp="1"/>
          </p:cNvSpPr>
          <p:nvPr>
            <p:ph type="title"/>
          </p:nvPr>
        </p:nvSpPr>
        <p:spPr/>
        <p:txBody>
          <a:bodyPr>
            <a:normAutofit fontScale="90000"/>
          </a:bodyPr>
          <a:lstStyle/>
          <a:p>
            <a:r>
              <a:rPr lang="en-US" altLang="zh-CN" dirty="0"/>
              <a:t>6.1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f</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f</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：有极化情况</a:t>
            </a:r>
            <a:endParaRPr lang="zh-CN" altLang="en-US" dirty="0"/>
          </a:p>
        </p:txBody>
      </p:sp>
      <p:sp>
        <p:nvSpPr>
          <p:cNvPr id="4" name="灯片编号占位符 3">
            <a:extLst>
              <a:ext uri="{FF2B5EF4-FFF2-40B4-BE49-F238E27FC236}">
                <a16:creationId xmlns:a16="http://schemas.microsoft.com/office/drawing/2014/main" id="{7C00AB3B-2585-5F2D-0BFD-D01CF3A389F7}"/>
              </a:ext>
            </a:extLst>
          </p:cNvPr>
          <p:cNvSpPr>
            <a:spLocks noGrp="1"/>
          </p:cNvSpPr>
          <p:nvPr>
            <p:ph type="sldNum" sz="quarter" idx="12"/>
          </p:nvPr>
        </p:nvSpPr>
        <p:spPr/>
        <p:txBody>
          <a:bodyPr/>
          <a:lstStyle/>
          <a:p>
            <a:fld id="{BEF7031F-3985-8841-9F96-93325AFB8D2A}" type="slidenum">
              <a:rPr lang="en-US" smtClean="0"/>
              <a:t>125</a:t>
            </a:fld>
            <a:endParaRPr lang="en-US"/>
          </a:p>
        </p:txBody>
      </p:sp>
      <p:grpSp>
        <p:nvGrpSpPr>
          <p:cNvPr id="26" name="组合 25">
            <a:extLst>
              <a:ext uri="{FF2B5EF4-FFF2-40B4-BE49-F238E27FC236}">
                <a16:creationId xmlns:a16="http://schemas.microsoft.com/office/drawing/2014/main" id="{9BCAFEE7-3B3C-5041-4E7F-05576DA70BE1}"/>
              </a:ext>
            </a:extLst>
          </p:cNvPr>
          <p:cNvGrpSpPr/>
          <p:nvPr/>
        </p:nvGrpSpPr>
        <p:grpSpPr>
          <a:xfrm>
            <a:off x="590108" y="1079621"/>
            <a:ext cx="8096692" cy="4801314"/>
            <a:chOff x="590108" y="1079621"/>
            <a:chExt cx="8096692" cy="4801314"/>
          </a:xfrm>
        </p:grpSpPr>
        <p:grpSp>
          <p:nvGrpSpPr>
            <p:cNvPr id="10" name="组合 9">
              <a:extLst>
                <a:ext uri="{FF2B5EF4-FFF2-40B4-BE49-F238E27FC236}">
                  <a16:creationId xmlns:a16="http://schemas.microsoft.com/office/drawing/2014/main" id="{835977AC-4860-F015-5BD6-7AAE67DCBE29}"/>
                </a:ext>
              </a:extLst>
            </p:cNvPr>
            <p:cNvGrpSpPr/>
            <p:nvPr/>
          </p:nvGrpSpPr>
          <p:grpSpPr>
            <a:xfrm>
              <a:off x="590108" y="1079621"/>
              <a:ext cx="8096692" cy="4801314"/>
              <a:chOff x="663374" y="1211102"/>
              <a:chExt cx="8096692" cy="4801314"/>
            </a:xfrm>
          </p:grpSpPr>
          <p:sp>
            <p:nvSpPr>
              <p:cNvPr id="15" name="文本框 14">
                <a:extLst>
                  <a:ext uri="{FF2B5EF4-FFF2-40B4-BE49-F238E27FC236}">
                    <a16:creationId xmlns:a16="http://schemas.microsoft.com/office/drawing/2014/main" id="{A25A9830-288E-146B-DFE5-332D47E35780}"/>
                  </a:ext>
                </a:extLst>
              </p:cNvPr>
              <p:cNvSpPr txBox="1"/>
              <p:nvPr/>
            </p:nvSpPr>
            <p:spPr>
              <a:xfrm>
                <a:off x="663374" y="1211102"/>
                <a:ext cx="8096692" cy="4801314"/>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考虑</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的情况。使用</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Fierz</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变换可得</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所以可以把</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道和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道贡献加到一起，得到</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现在计算振幅的模方</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同理，对</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R</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情况，我们得到</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80FEFEE9-D27C-3D38-B1D2-FAB5089C4DFF}"/>
                  </a:ext>
                </a:extLst>
              </p:cNvPr>
              <p:cNvPicPr>
                <a:picLocks noChangeAspect="1"/>
              </p:cNvPicPr>
              <p:nvPr/>
            </p:nvPicPr>
            <p:blipFill>
              <a:blip r:embed="rId2"/>
              <a:stretch>
                <a:fillRect/>
              </a:stretch>
            </p:blipFill>
            <p:spPr>
              <a:xfrm>
                <a:off x="809236" y="1275064"/>
                <a:ext cx="178409" cy="234962"/>
              </a:xfrm>
              <a:prstGeom prst="rect">
                <a:avLst/>
              </a:prstGeom>
            </p:spPr>
          </p:pic>
        </p:grpSp>
        <p:pic>
          <p:nvPicPr>
            <p:cNvPr id="5" name="图片 4">
              <a:extLst>
                <a:ext uri="{FF2B5EF4-FFF2-40B4-BE49-F238E27FC236}">
                  <a16:creationId xmlns:a16="http://schemas.microsoft.com/office/drawing/2014/main" id="{724A7665-20EA-02A9-12BD-A9432B964FE6}"/>
                </a:ext>
              </a:extLst>
            </p:cNvPr>
            <p:cNvPicPr>
              <a:picLocks noChangeAspect="1"/>
            </p:cNvPicPr>
            <p:nvPr/>
          </p:nvPicPr>
          <p:blipFill>
            <a:blip r:embed="rId3"/>
            <a:stretch>
              <a:fillRect/>
            </a:stretch>
          </p:blipFill>
          <p:spPr>
            <a:xfrm>
              <a:off x="1550470" y="1401230"/>
              <a:ext cx="6026460" cy="425472"/>
            </a:xfrm>
            <a:prstGeom prst="rect">
              <a:avLst/>
            </a:prstGeom>
          </p:spPr>
        </p:pic>
        <p:pic>
          <p:nvPicPr>
            <p:cNvPr id="7" name="图片 6">
              <a:extLst>
                <a:ext uri="{FF2B5EF4-FFF2-40B4-BE49-F238E27FC236}">
                  <a16:creationId xmlns:a16="http://schemas.microsoft.com/office/drawing/2014/main" id="{1CDD68E6-2E62-953A-7B9A-9352DD9C1B16}"/>
                </a:ext>
              </a:extLst>
            </p:cNvPr>
            <p:cNvPicPr>
              <a:picLocks noChangeAspect="1"/>
            </p:cNvPicPr>
            <p:nvPr/>
          </p:nvPicPr>
          <p:blipFill>
            <a:blip r:embed="rId4"/>
            <a:stretch>
              <a:fillRect/>
            </a:stretch>
          </p:blipFill>
          <p:spPr>
            <a:xfrm>
              <a:off x="1806208" y="2302117"/>
              <a:ext cx="5664491" cy="806491"/>
            </a:xfrm>
            <a:prstGeom prst="rect">
              <a:avLst/>
            </a:prstGeom>
          </p:spPr>
        </p:pic>
        <p:pic>
          <p:nvPicPr>
            <p:cNvPr id="12" name="图片 11">
              <a:extLst>
                <a:ext uri="{FF2B5EF4-FFF2-40B4-BE49-F238E27FC236}">
                  <a16:creationId xmlns:a16="http://schemas.microsoft.com/office/drawing/2014/main" id="{928A8AEE-162D-9983-1FA1-EE371C96CE5B}"/>
                </a:ext>
              </a:extLst>
            </p:cNvPr>
            <p:cNvPicPr>
              <a:picLocks noChangeAspect="1"/>
            </p:cNvPicPr>
            <p:nvPr/>
          </p:nvPicPr>
          <p:blipFill>
            <a:blip r:embed="rId5"/>
            <a:stretch>
              <a:fillRect/>
            </a:stretch>
          </p:blipFill>
          <p:spPr>
            <a:xfrm>
              <a:off x="1740980" y="3683200"/>
              <a:ext cx="5645440" cy="692186"/>
            </a:xfrm>
            <a:prstGeom prst="rect">
              <a:avLst/>
            </a:prstGeom>
          </p:spPr>
        </p:pic>
        <p:pic>
          <p:nvPicPr>
            <p:cNvPr id="18" name="图片 17">
              <a:extLst>
                <a:ext uri="{FF2B5EF4-FFF2-40B4-BE49-F238E27FC236}">
                  <a16:creationId xmlns:a16="http://schemas.microsoft.com/office/drawing/2014/main" id="{33EE4C3F-5FAE-D163-8D17-978027002F9D}"/>
                </a:ext>
              </a:extLst>
            </p:cNvPr>
            <p:cNvPicPr>
              <a:picLocks noChangeAspect="1"/>
            </p:cNvPicPr>
            <p:nvPr/>
          </p:nvPicPr>
          <p:blipFill>
            <a:blip r:embed="rId6"/>
            <a:stretch>
              <a:fillRect/>
            </a:stretch>
          </p:blipFill>
          <p:spPr>
            <a:xfrm>
              <a:off x="1241920" y="4375386"/>
              <a:ext cx="1466925" cy="323867"/>
            </a:xfrm>
            <a:prstGeom prst="rect">
              <a:avLst/>
            </a:prstGeom>
          </p:spPr>
        </p:pic>
        <p:pic>
          <p:nvPicPr>
            <p:cNvPr id="21" name="图片 20">
              <a:extLst>
                <a:ext uri="{FF2B5EF4-FFF2-40B4-BE49-F238E27FC236}">
                  <a16:creationId xmlns:a16="http://schemas.microsoft.com/office/drawing/2014/main" id="{79C5E8EA-4324-C046-4489-5B59B928728B}"/>
                </a:ext>
              </a:extLst>
            </p:cNvPr>
            <p:cNvPicPr>
              <a:picLocks noChangeAspect="1"/>
            </p:cNvPicPr>
            <p:nvPr/>
          </p:nvPicPr>
          <p:blipFill>
            <a:blip r:embed="rId7"/>
            <a:stretch>
              <a:fillRect/>
            </a:stretch>
          </p:blipFill>
          <p:spPr>
            <a:xfrm>
              <a:off x="2501568" y="5306568"/>
              <a:ext cx="4273770" cy="387370"/>
            </a:xfrm>
            <a:prstGeom prst="rect">
              <a:avLst/>
            </a:prstGeom>
          </p:spPr>
        </p:pic>
        <p:pic>
          <p:nvPicPr>
            <p:cNvPr id="23" name="图片 22">
              <a:extLst>
                <a:ext uri="{FF2B5EF4-FFF2-40B4-BE49-F238E27FC236}">
                  <a16:creationId xmlns:a16="http://schemas.microsoft.com/office/drawing/2014/main" id="{823CC988-C9CB-1AB4-C85B-AED5700BC274}"/>
                </a:ext>
              </a:extLst>
            </p:cNvPr>
            <p:cNvPicPr>
              <a:picLocks noChangeAspect="1"/>
            </p:cNvPicPr>
            <p:nvPr/>
          </p:nvPicPr>
          <p:blipFill>
            <a:blip r:embed="rId2"/>
            <a:stretch>
              <a:fillRect/>
            </a:stretch>
          </p:blipFill>
          <p:spPr>
            <a:xfrm>
              <a:off x="735970" y="4960563"/>
              <a:ext cx="178409" cy="234962"/>
            </a:xfrm>
            <a:prstGeom prst="rect">
              <a:avLst/>
            </a:prstGeom>
          </p:spPr>
        </p:pic>
      </p:grpSp>
    </p:spTree>
    <p:extLst>
      <p:ext uri="{BB962C8B-B14F-4D97-AF65-F5344CB8AC3E}">
        <p14:creationId xmlns:p14="http://schemas.microsoft.com/office/powerpoint/2010/main" val="15895528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7607F-1873-D608-7ECF-25A8403E907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BB85798-2CDF-DB07-4FB7-CDA93DD5774C}"/>
              </a:ext>
            </a:extLst>
          </p:cNvPr>
          <p:cNvSpPr>
            <a:spLocks noGrp="1"/>
          </p:cNvSpPr>
          <p:nvPr>
            <p:ph type="title"/>
          </p:nvPr>
        </p:nvSpPr>
        <p:spPr/>
        <p:txBody>
          <a:bodyPr>
            <a:normAutofit fontScale="90000"/>
          </a:bodyPr>
          <a:lstStyle/>
          <a:p>
            <a:r>
              <a:rPr lang="en-US" altLang="zh-CN" dirty="0"/>
              <a:t>6.1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f</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f</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：有极化情况</a:t>
            </a:r>
            <a:endParaRPr lang="zh-CN" altLang="en-US" dirty="0"/>
          </a:p>
        </p:txBody>
      </p:sp>
      <p:sp>
        <p:nvSpPr>
          <p:cNvPr id="4" name="灯片编号占位符 3">
            <a:extLst>
              <a:ext uri="{FF2B5EF4-FFF2-40B4-BE49-F238E27FC236}">
                <a16:creationId xmlns:a16="http://schemas.microsoft.com/office/drawing/2014/main" id="{341AA421-41E1-C0DF-AB27-E979E94EABF0}"/>
              </a:ext>
            </a:extLst>
          </p:cNvPr>
          <p:cNvSpPr>
            <a:spLocks noGrp="1"/>
          </p:cNvSpPr>
          <p:nvPr>
            <p:ph type="sldNum" sz="quarter" idx="12"/>
          </p:nvPr>
        </p:nvSpPr>
        <p:spPr/>
        <p:txBody>
          <a:bodyPr/>
          <a:lstStyle/>
          <a:p>
            <a:fld id="{BEF7031F-3985-8841-9F96-93325AFB8D2A}" type="slidenum">
              <a:rPr lang="en-US" smtClean="0"/>
              <a:t>126</a:t>
            </a:fld>
            <a:endParaRPr lang="en-US"/>
          </a:p>
        </p:txBody>
      </p:sp>
      <p:grpSp>
        <p:nvGrpSpPr>
          <p:cNvPr id="10" name="组合 9">
            <a:extLst>
              <a:ext uri="{FF2B5EF4-FFF2-40B4-BE49-F238E27FC236}">
                <a16:creationId xmlns:a16="http://schemas.microsoft.com/office/drawing/2014/main" id="{5E28931F-C274-908A-EA0A-5B035B5BF352}"/>
              </a:ext>
            </a:extLst>
          </p:cNvPr>
          <p:cNvGrpSpPr/>
          <p:nvPr/>
        </p:nvGrpSpPr>
        <p:grpSpPr>
          <a:xfrm>
            <a:off x="590108" y="1079621"/>
            <a:ext cx="8096692" cy="5648919"/>
            <a:chOff x="663374" y="1211102"/>
            <a:chExt cx="8096692" cy="5648919"/>
          </a:xfrm>
        </p:grpSpPr>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42193BCA-E503-FCEB-0C85-EBF9C693A8D0}"/>
                    </a:ext>
                  </a:extLst>
                </p:cNvPr>
                <p:cNvSpPr txBox="1"/>
                <p:nvPr/>
              </p:nvSpPr>
              <p:spPr>
                <a:xfrm>
                  <a:off x="663374" y="1211102"/>
                  <a:ext cx="8096692" cy="5648919"/>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对其它可能的手征组合情况，则有</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其中</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把上述结果加到一起，可得自旋平均的微分截面为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散射过程的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动量，可得</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一个左手极化或右手极化的入射轻子</a:t>
                  </a:r>
                  <a14:m>
                    <m:oMath xmlns:m="http://schemas.openxmlformats.org/officeDocument/2006/math">
                      <m:sSubSup>
                        <m:sSubSupPr>
                          <m:ctrlPr>
                            <a:rPr lang="en-US" altLang="zh-CN" b="1" i="1" dirty="0" smtClean="0">
                              <a:solidFill>
                                <a:srgbClr val="0000CC"/>
                              </a:solidFill>
                              <a:latin typeface="Cambria Math" panose="02040503050406030204" pitchFamily="18" charset="0"/>
                            </a:rPr>
                          </m:ctrlPr>
                        </m:sSubSupPr>
                        <m:e>
                          <m:r>
                            <a:rPr lang="en-US" altLang="zh-CN" b="1" i="1" dirty="0" smtClean="0">
                              <a:solidFill>
                                <a:srgbClr val="0000CC"/>
                              </a:solidFill>
                              <a:latin typeface="Cambria Math" panose="02040503050406030204" pitchFamily="18" charset="0"/>
                            </a:rPr>
                            <m:t>𝑒</m:t>
                          </m:r>
                        </m:e>
                        <m:sub>
                          <m:r>
                            <a:rPr lang="en-US" altLang="zh-CN" b="1" i="1" dirty="0" smtClean="0">
                              <a:solidFill>
                                <a:srgbClr val="0000CC"/>
                              </a:solidFill>
                              <a:latin typeface="Cambria Math" panose="02040503050406030204" pitchFamily="18" charset="0"/>
                            </a:rPr>
                            <m:t>𝐿</m:t>
                          </m:r>
                          <m:r>
                            <a:rPr lang="en-US" altLang="zh-CN" b="1" i="1" dirty="0" smtClean="0">
                              <a:solidFill>
                                <a:srgbClr val="0000CC"/>
                              </a:solidFill>
                              <a:latin typeface="Cambria Math" panose="02040503050406030204" pitchFamily="18" charset="0"/>
                            </a:rPr>
                            <m:t>,</m:t>
                          </m:r>
                          <m:r>
                            <a:rPr lang="en-US" altLang="zh-CN" b="1" i="1" dirty="0" smtClean="0">
                              <a:solidFill>
                                <a:srgbClr val="0000CC"/>
                              </a:solidFill>
                              <a:latin typeface="Cambria Math" panose="02040503050406030204" pitchFamily="18" charset="0"/>
                            </a:rPr>
                            <m:t>𝑅</m:t>
                          </m:r>
                        </m:sub>
                        <m:sup>
                          <m:r>
                            <a:rPr lang="en-US" altLang="zh-CN" b="1" i="1" dirty="0" smtClean="0">
                              <a:solidFill>
                                <a:srgbClr val="0000CC"/>
                              </a:solidFill>
                              <a:latin typeface="Cambria Math" panose="02040503050406030204" pitchFamily="18" charset="0"/>
                            </a:rPr>
                            <m:t>−</m:t>
                          </m:r>
                        </m:sup>
                      </m:sSub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与一个无极化的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e+</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的散射截面分别为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42193BCA-E503-FCEB-0C85-EBF9C693A8D0}"/>
                    </a:ext>
                  </a:extLst>
                </p:cNvPr>
                <p:cNvSpPr txBox="1">
                  <a:spLocks noRot="1" noChangeAspect="1" noMove="1" noResize="1" noEditPoints="1" noAdjustHandles="1" noChangeArrowheads="1" noChangeShapeType="1" noTextEdit="1"/>
                </p:cNvSpPr>
                <p:nvPr/>
              </p:nvSpPr>
              <p:spPr>
                <a:xfrm>
                  <a:off x="663374" y="1211102"/>
                  <a:ext cx="8096692" cy="5648919"/>
                </a:xfrm>
                <a:prstGeom prst="rect">
                  <a:avLst/>
                </a:prstGeom>
                <a:blipFill>
                  <a:blip r:embed="rId2"/>
                  <a:stretch>
                    <a:fillRect l="-678" t="-431"/>
                  </a:stretch>
                </a:blipFill>
              </p:spPr>
              <p:txBody>
                <a:bodyPr/>
                <a:lstStyle/>
                <a:p>
                  <a:r>
                    <a:rPr lang="zh-CN" altLang="en-US">
                      <a:noFill/>
                    </a:rPr>
                    <a:t> </a:t>
                  </a:r>
                </a:p>
              </p:txBody>
            </p:sp>
          </mc:Fallback>
        </mc:AlternateContent>
        <p:pic>
          <p:nvPicPr>
            <p:cNvPr id="16" name="图片 15">
              <a:extLst>
                <a:ext uri="{FF2B5EF4-FFF2-40B4-BE49-F238E27FC236}">
                  <a16:creationId xmlns:a16="http://schemas.microsoft.com/office/drawing/2014/main" id="{AC98BDA3-3242-DEAB-FC25-715E93C51721}"/>
                </a:ext>
              </a:extLst>
            </p:cNvPr>
            <p:cNvPicPr>
              <a:picLocks noChangeAspect="1"/>
            </p:cNvPicPr>
            <p:nvPr/>
          </p:nvPicPr>
          <p:blipFill>
            <a:blip r:embed="rId3"/>
            <a:stretch>
              <a:fillRect/>
            </a:stretch>
          </p:blipFill>
          <p:spPr>
            <a:xfrm>
              <a:off x="809236" y="1275064"/>
              <a:ext cx="178409" cy="234962"/>
            </a:xfrm>
            <a:prstGeom prst="rect">
              <a:avLst/>
            </a:prstGeom>
          </p:spPr>
        </p:pic>
      </p:grpSp>
      <p:pic>
        <p:nvPicPr>
          <p:cNvPr id="3" name="图片 2">
            <a:extLst>
              <a:ext uri="{FF2B5EF4-FFF2-40B4-BE49-F238E27FC236}">
                <a16:creationId xmlns:a16="http://schemas.microsoft.com/office/drawing/2014/main" id="{39277B8C-90FE-AC5E-8B7F-3111FAE8324A}"/>
              </a:ext>
            </a:extLst>
          </p:cNvPr>
          <p:cNvPicPr>
            <a:picLocks noChangeAspect="1"/>
          </p:cNvPicPr>
          <p:nvPr/>
        </p:nvPicPr>
        <p:blipFill>
          <a:blip r:embed="rId3"/>
          <a:stretch>
            <a:fillRect/>
          </a:stretch>
        </p:blipFill>
        <p:spPr>
          <a:xfrm>
            <a:off x="735969" y="3343449"/>
            <a:ext cx="178409" cy="234962"/>
          </a:xfrm>
          <a:prstGeom prst="rect">
            <a:avLst/>
          </a:prstGeom>
        </p:spPr>
      </p:pic>
      <p:pic>
        <p:nvPicPr>
          <p:cNvPr id="6" name="图片 5">
            <a:extLst>
              <a:ext uri="{FF2B5EF4-FFF2-40B4-BE49-F238E27FC236}">
                <a16:creationId xmlns:a16="http://schemas.microsoft.com/office/drawing/2014/main" id="{BF53C732-D54D-BAA6-4F20-7C969AC35CF9}"/>
              </a:ext>
            </a:extLst>
          </p:cNvPr>
          <p:cNvPicPr>
            <a:picLocks noChangeAspect="1"/>
          </p:cNvPicPr>
          <p:nvPr/>
        </p:nvPicPr>
        <p:blipFill>
          <a:blip r:embed="rId3"/>
          <a:stretch>
            <a:fillRect/>
          </a:stretch>
        </p:blipFill>
        <p:spPr>
          <a:xfrm>
            <a:off x="735968" y="5272676"/>
            <a:ext cx="178409" cy="234962"/>
          </a:xfrm>
          <a:prstGeom prst="rect">
            <a:avLst/>
          </a:prstGeom>
        </p:spPr>
      </p:pic>
      <p:pic>
        <p:nvPicPr>
          <p:cNvPr id="9" name="图片 8">
            <a:extLst>
              <a:ext uri="{FF2B5EF4-FFF2-40B4-BE49-F238E27FC236}">
                <a16:creationId xmlns:a16="http://schemas.microsoft.com/office/drawing/2014/main" id="{C975CD6D-6AA1-A403-6421-62ABB76A52CA}"/>
              </a:ext>
            </a:extLst>
          </p:cNvPr>
          <p:cNvPicPr>
            <a:picLocks noChangeAspect="1"/>
          </p:cNvPicPr>
          <p:nvPr/>
        </p:nvPicPr>
        <p:blipFill>
          <a:blip r:embed="rId4"/>
          <a:stretch>
            <a:fillRect/>
          </a:stretch>
        </p:blipFill>
        <p:spPr>
          <a:xfrm>
            <a:off x="2968318" y="1510326"/>
            <a:ext cx="3340272" cy="1073205"/>
          </a:xfrm>
          <a:prstGeom prst="rect">
            <a:avLst/>
          </a:prstGeom>
        </p:spPr>
      </p:pic>
      <p:pic>
        <p:nvPicPr>
          <p:cNvPr id="13" name="图片 12">
            <a:extLst>
              <a:ext uri="{FF2B5EF4-FFF2-40B4-BE49-F238E27FC236}">
                <a16:creationId xmlns:a16="http://schemas.microsoft.com/office/drawing/2014/main" id="{D090841F-B920-977A-BEA4-F921A56D1EB8}"/>
              </a:ext>
            </a:extLst>
          </p:cNvPr>
          <p:cNvPicPr>
            <a:picLocks noChangeAspect="1"/>
          </p:cNvPicPr>
          <p:nvPr/>
        </p:nvPicPr>
        <p:blipFill>
          <a:blip r:embed="rId5"/>
          <a:stretch>
            <a:fillRect/>
          </a:stretch>
        </p:blipFill>
        <p:spPr>
          <a:xfrm>
            <a:off x="1202927" y="2787262"/>
            <a:ext cx="3435527" cy="234962"/>
          </a:xfrm>
          <a:prstGeom prst="rect">
            <a:avLst/>
          </a:prstGeom>
        </p:spPr>
      </p:pic>
      <p:pic>
        <p:nvPicPr>
          <p:cNvPr id="17" name="图片 16">
            <a:extLst>
              <a:ext uri="{FF2B5EF4-FFF2-40B4-BE49-F238E27FC236}">
                <a16:creationId xmlns:a16="http://schemas.microsoft.com/office/drawing/2014/main" id="{C9934A34-B576-290A-A304-CAF9A2D2897B}"/>
              </a:ext>
            </a:extLst>
          </p:cNvPr>
          <p:cNvPicPr>
            <a:picLocks noChangeAspect="1"/>
          </p:cNvPicPr>
          <p:nvPr/>
        </p:nvPicPr>
        <p:blipFill>
          <a:blip r:embed="rId6"/>
          <a:stretch>
            <a:fillRect/>
          </a:stretch>
        </p:blipFill>
        <p:spPr>
          <a:xfrm>
            <a:off x="1438114" y="3687349"/>
            <a:ext cx="6267772" cy="749339"/>
          </a:xfrm>
          <a:prstGeom prst="rect">
            <a:avLst/>
          </a:prstGeom>
        </p:spPr>
      </p:pic>
      <p:pic>
        <p:nvPicPr>
          <p:cNvPr id="24" name="图片 23">
            <a:extLst>
              <a:ext uri="{FF2B5EF4-FFF2-40B4-BE49-F238E27FC236}">
                <a16:creationId xmlns:a16="http://schemas.microsoft.com/office/drawing/2014/main" id="{06B5AF08-0DF4-A818-4993-8F744BCA58D4}"/>
              </a:ext>
            </a:extLst>
          </p:cNvPr>
          <p:cNvPicPr>
            <a:picLocks noChangeAspect="1"/>
          </p:cNvPicPr>
          <p:nvPr/>
        </p:nvPicPr>
        <p:blipFill>
          <a:blip r:embed="rId7"/>
          <a:stretch>
            <a:fillRect/>
          </a:stretch>
        </p:blipFill>
        <p:spPr>
          <a:xfrm>
            <a:off x="2809560" y="4750920"/>
            <a:ext cx="3657788" cy="406421"/>
          </a:xfrm>
          <a:prstGeom prst="rect">
            <a:avLst/>
          </a:prstGeom>
        </p:spPr>
      </p:pic>
      <p:pic>
        <p:nvPicPr>
          <p:cNvPr id="27" name="图片 26">
            <a:extLst>
              <a:ext uri="{FF2B5EF4-FFF2-40B4-BE49-F238E27FC236}">
                <a16:creationId xmlns:a16="http://schemas.microsoft.com/office/drawing/2014/main" id="{3AE1C40E-B4A6-61B3-B1A3-D1BE0C964537}"/>
              </a:ext>
            </a:extLst>
          </p:cNvPr>
          <p:cNvPicPr>
            <a:picLocks noChangeAspect="1"/>
          </p:cNvPicPr>
          <p:nvPr/>
        </p:nvPicPr>
        <p:blipFill>
          <a:blip r:embed="rId8"/>
          <a:stretch>
            <a:fillRect/>
          </a:stretch>
        </p:blipFill>
        <p:spPr>
          <a:xfrm>
            <a:off x="1768106" y="5772983"/>
            <a:ext cx="5740695" cy="825542"/>
          </a:xfrm>
          <a:prstGeom prst="rect">
            <a:avLst/>
          </a:prstGeom>
        </p:spPr>
      </p:pic>
    </p:spTree>
    <p:extLst>
      <p:ext uri="{BB962C8B-B14F-4D97-AF65-F5344CB8AC3E}">
        <p14:creationId xmlns:p14="http://schemas.microsoft.com/office/powerpoint/2010/main" val="5568287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6.2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：光子传播子贡献</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127</a:t>
            </a:fld>
            <a:endParaRPr lang="en-US"/>
          </a:p>
        </p:txBody>
      </p:sp>
      <p:grpSp>
        <p:nvGrpSpPr>
          <p:cNvPr id="16" name="组合 15">
            <a:extLst>
              <a:ext uri="{FF2B5EF4-FFF2-40B4-BE49-F238E27FC236}">
                <a16:creationId xmlns:a16="http://schemas.microsoft.com/office/drawing/2014/main" id="{CDBFBCE6-DEE9-17A7-7ED5-747ACD74D185}"/>
              </a:ext>
            </a:extLst>
          </p:cNvPr>
          <p:cNvGrpSpPr/>
          <p:nvPr/>
        </p:nvGrpSpPr>
        <p:grpSpPr>
          <a:xfrm>
            <a:off x="590108" y="1079621"/>
            <a:ext cx="8096692" cy="5078313"/>
            <a:chOff x="590108" y="1079621"/>
            <a:chExt cx="8096692" cy="5078313"/>
          </a:xfrm>
        </p:grpSpPr>
        <p:grpSp>
          <p:nvGrpSpPr>
            <p:cNvPr id="7" name="组合 6">
              <a:extLst>
                <a:ext uri="{FF2B5EF4-FFF2-40B4-BE49-F238E27FC236}">
                  <a16:creationId xmlns:a16="http://schemas.microsoft.com/office/drawing/2014/main" id="{C5FEEF45-2FBC-26A6-AC8E-DBBD4740CD99}"/>
                </a:ext>
              </a:extLst>
            </p:cNvPr>
            <p:cNvGrpSpPr/>
            <p:nvPr/>
          </p:nvGrpSpPr>
          <p:grpSpPr>
            <a:xfrm>
              <a:off x="590108" y="1079621"/>
              <a:ext cx="8096692" cy="5078313"/>
              <a:chOff x="663374" y="1211102"/>
              <a:chExt cx="8096692" cy="5078313"/>
            </a:xfrm>
          </p:grpSpPr>
          <p:sp>
            <p:nvSpPr>
              <p:cNvPr id="8" name="文本框 7">
                <a:extLst>
                  <a:ext uri="{FF2B5EF4-FFF2-40B4-BE49-F238E27FC236}">
                    <a16:creationId xmlns:a16="http://schemas.microsoft.com/office/drawing/2014/main" id="{E908EBF4-C89E-6CC6-0642-250E70573A79}"/>
                  </a:ext>
                </a:extLst>
              </p:cNvPr>
              <p:cNvSpPr txBox="1"/>
              <p:nvPr/>
            </p:nvSpPr>
            <p:spPr>
              <a:xfrm>
                <a:off x="663374" y="1211102"/>
                <a:ext cx="8096692" cy="5078313"/>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Figure:8.5 </a:t>
                </a:r>
                <a:r>
                  <a:rPr lang="en-US" altLang="zh-CN"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散射过程的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道树图费曼图</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对</a:t>
                </a:r>
                <a:r>
                  <a:rPr lang="en-US" altLang="zh-CN"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过程，只有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道有贡献。我们先考虑光子传播子的贡献，树图费曼图如图</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-8.5</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所示。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道的振幅为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矩阵元的模方为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27CA7DDF-0867-DF64-59FF-0642E8004205}"/>
                  </a:ext>
                </a:extLst>
              </p:cNvPr>
              <p:cNvPicPr>
                <a:picLocks noChangeAspect="1"/>
              </p:cNvPicPr>
              <p:nvPr/>
            </p:nvPicPr>
            <p:blipFill>
              <a:blip r:embed="rId2"/>
              <a:stretch>
                <a:fillRect/>
              </a:stretch>
            </p:blipFill>
            <p:spPr>
              <a:xfrm>
                <a:off x="809236" y="3191597"/>
                <a:ext cx="178409" cy="234962"/>
              </a:xfrm>
              <a:prstGeom prst="rect">
                <a:avLst/>
              </a:prstGeom>
            </p:spPr>
          </p:pic>
        </p:grpSp>
        <p:pic>
          <p:nvPicPr>
            <p:cNvPr id="11" name="图片 10">
              <a:extLst>
                <a:ext uri="{FF2B5EF4-FFF2-40B4-BE49-F238E27FC236}">
                  <a16:creationId xmlns:a16="http://schemas.microsoft.com/office/drawing/2014/main" id="{12E82BB6-7AE8-0624-ECA3-18B54BD2FD58}"/>
                </a:ext>
              </a:extLst>
            </p:cNvPr>
            <p:cNvPicPr>
              <a:picLocks noChangeAspect="1"/>
            </p:cNvPicPr>
            <p:nvPr/>
          </p:nvPicPr>
          <p:blipFill>
            <a:blip r:embed="rId3"/>
            <a:stretch>
              <a:fillRect/>
            </a:stretch>
          </p:blipFill>
          <p:spPr>
            <a:xfrm>
              <a:off x="3330511" y="1079621"/>
              <a:ext cx="2482978" cy="1187511"/>
            </a:xfrm>
            <a:prstGeom prst="rect">
              <a:avLst/>
            </a:prstGeom>
          </p:spPr>
        </p:pic>
        <p:pic>
          <p:nvPicPr>
            <p:cNvPr id="13" name="图片 12">
              <a:extLst>
                <a:ext uri="{FF2B5EF4-FFF2-40B4-BE49-F238E27FC236}">
                  <a16:creationId xmlns:a16="http://schemas.microsoft.com/office/drawing/2014/main" id="{63F66422-76BC-DD22-8ACF-ACDF5E39D83F}"/>
                </a:ext>
              </a:extLst>
            </p:cNvPr>
            <p:cNvPicPr>
              <a:picLocks noChangeAspect="1"/>
            </p:cNvPicPr>
            <p:nvPr/>
          </p:nvPicPr>
          <p:blipFill>
            <a:blip r:embed="rId4"/>
            <a:stretch>
              <a:fillRect/>
            </a:stretch>
          </p:blipFill>
          <p:spPr>
            <a:xfrm>
              <a:off x="1158699" y="3618777"/>
              <a:ext cx="6826601" cy="1187511"/>
            </a:xfrm>
            <a:prstGeom prst="rect">
              <a:avLst/>
            </a:prstGeom>
          </p:spPr>
        </p:pic>
        <p:pic>
          <p:nvPicPr>
            <p:cNvPr id="15" name="图片 14">
              <a:extLst>
                <a:ext uri="{FF2B5EF4-FFF2-40B4-BE49-F238E27FC236}">
                  <a16:creationId xmlns:a16="http://schemas.microsoft.com/office/drawing/2014/main" id="{AD8FC8B9-6E2E-E21F-7FC7-5855870C2CD8}"/>
                </a:ext>
              </a:extLst>
            </p:cNvPr>
            <p:cNvPicPr>
              <a:picLocks noChangeAspect="1"/>
            </p:cNvPicPr>
            <p:nvPr/>
          </p:nvPicPr>
          <p:blipFill>
            <a:blip r:embed="rId5"/>
            <a:stretch>
              <a:fillRect/>
            </a:stretch>
          </p:blipFill>
          <p:spPr>
            <a:xfrm>
              <a:off x="1472816" y="5276016"/>
              <a:ext cx="6331275" cy="654084"/>
            </a:xfrm>
            <a:prstGeom prst="rect">
              <a:avLst/>
            </a:prstGeom>
          </p:spPr>
        </p:pic>
      </p:grpSp>
    </p:spTree>
    <p:extLst>
      <p:ext uri="{BB962C8B-B14F-4D97-AF65-F5344CB8AC3E}">
        <p14:creationId xmlns:p14="http://schemas.microsoft.com/office/powerpoint/2010/main" val="26558794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E5F63-CE2B-CB98-A386-9B9A1B4BCC4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A753261-7FFC-2F65-AB8C-6C8098628FA1}"/>
              </a:ext>
            </a:extLst>
          </p:cNvPr>
          <p:cNvSpPr>
            <a:spLocks noGrp="1"/>
          </p:cNvSpPr>
          <p:nvPr>
            <p:ph type="title"/>
          </p:nvPr>
        </p:nvSpPr>
        <p:spPr/>
        <p:txBody>
          <a:bodyPr>
            <a:normAutofit fontScale="90000"/>
          </a:bodyPr>
          <a:lstStyle/>
          <a:p>
            <a:r>
              <a:rPr lang="en-US" altLang="zh-CN" dirty="0"/>
              <a:t>6.2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：光子传播子贡献</a:t>
            </a:r>
            <a:endParaRPr lang="zh-CN" altLang="en-US" dirty="0"/>
          </a:p>
        </p:txBody>
      </p:sp>
      <p:sp>
        <p:nvSpPr>
          <p:cNvPr id="4" name="灯片编号占位符 3">
            <a:extLst>
              <a:ext uri="{FF2B5EF4-FFF2-40B4-BE49-F238E27FC236}">
                <a16:creationId xmlns:a16="http://schemas.microsoft.com/office/drawing/2014/main" id="{23BF7CEE-9FC7-ABC9-C611-35C94671CF95}"/>
              </a:ext>
            </a:extLst>
          </p:cNvPr>
          <p:cNvSpPr>
            <a:spLocks noGrp="1"/>
          </p:cNvSpPr>
          <p:nvPr>
            <p:ph type="sldNum" sz="quarter" idx="12"/>
          </p:nvPr>
        </p:nvSpPr>
        <p:spPr/>
        <p:txBody>
          <a:bodyPr/>
          <a:lstStyle/>
          <a:p>
            <a:fld id="{BEF7031F-3985-8841-9F96-93325AFB8D2A}" type="slidenum">
              <a:rPr lang="en-US" smtClean="0"/>
              <a:t>128</a:t>
            </a:fld>
            <a:endParaRPr lang="en-US"/>
          </a:p>
        </p:txBody>
      </p:sp>
      <p:grpSp>
        <p:nvGrpSpPr>
          <p:cNvPr id="20" name="组合 19">
            <a:extLst>
              <a:ext uri="{FF2B5EF4-FFF2-40B4-BE49-F238E27FC236}">
                <a16:creationId xmlns:a16="http://schemas.microsoft.com/office/drawing/2014/main" id="{55701882-16E7-F260-F01D-1BEDBBA0141B}"/>
              </a:ext>
            </a:extLst>
          </p:cNvPr>
          <p:cNvGrpSpPr/>
          <p:nvPr/>
        </p:nvGrpSpPr>
        <p:grpSpPr>
          <a:xfrm>
            <a:off x="590108" y="1121501"/>
            <a:ext cx="8096692" cy="4638767"/>
            <a:chOff x="590108" y="1079621"/>
            <a:chExt cx="8096692" cy="4638767"/>
          </a:xfrm>
        </p:grpSpPr>
        <p:grpSp>
          <p:nvGrpSpPr>
            <p:cNvPr id="7" name="组合 6">
              <a:extLst>
                <a:ext uri="{FF2B5EF4-FFF2-40B4-BE49-F238E27FC236}">
                  <a16:creationId xmlns:a16="http://schemas.microsoft.com/office/drawing/2014/main" id="{B3913E00-3337-B9D6-ED68-6611D42F7527}"/>
                </a:ext>
              </a:extLst>
            </p:cNvPr>
            <p:cNvGrpSpPr/>
            <p:nvPr/>
          </p:nvGrpSpPr>
          <p:grpSpPr>
            <a:xfrm>
              <a:off x="590108" y="1079621"/>
              <a:ext cx="8096692" cy="4524315"/>
              <a:chOff x="663374" y="1211102"/>
              <a:chExt cx="8096692" cy="4524315"/>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9D73B54B-48AE-593B-C55A-B3B16DA6F10C}"/>
                      </a:ext>
                    </a:extLst>
                  </p:cNvPr>
                  <p:cNvSpPr txBox="1"/>
                  <p:nvPr/>
                </p:nvSpPr>
                <p:spPr>
                  <a:xfrm>
                    <a:off x="663374" y="1211102"/>
                    <a:ext cx="8096692" cy="4524315"/>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对于非极化情况，要对初态电子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正电子自旋求平均，对末态</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μ</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子自旋求和，所以有</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其中已用到自旋求和关系</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令</a:t>
                    </a:r>
                    <a14:m>
                      <m:oMath xmlns:m="http://schemas.openxmlformats.org/officeDocument/2006/math">
                        <m:sSub>
                          <m:sSubPr>
                            <m:ctrlPr>
                              <a:rPr lang="en-US" altLang="zh-CN" b="1" i="1" dirty="0" smtClean="0">
                                <a:solidFill>
                                  <a:srgbClr val="C00000"/>
                                </a:solidFill>
                                <a:latin typeface="Cambria Math" panose="02040503050406030204" pitchFamily="18" charset="0"/>
                              </a:rPr>
                            </m:ctrlPr>
                          </m:sSubPr>
                          <m:e>
                            <m:r>
                              <a:rPr lang="en-US" altLang="zh-CN" b="1" i="1" dirty="0" smtClean="0">
                                <a:solidFill>
                                  <a:srgbClr val="C00000"/>
                                </a:solidFill>
                                <a:latin typeface="Cambria Math" panose="02040503050406030204" pitchFamily="18" charset="0"/>
                              </a:rPr>
                              <m:t>𝑚</m:t>
                            </m:r>
                          </m:e>
                          <m:sub>
                            <m:r>
                              <a:rPr lang="en-US" altLang="zh-CN" b="1" i="1" dirty="0" smtClean="0">
                                <a:solidFill>
                                  <a:srgbClr val="C00000"/>
                                </a:solidFill>
                                <a:latin typeface="Cambria Math" panose="02040503050406030204" pitchFamily="18" charset="0"/>
                              </a:rPr>
                              <m:t>𝑒</m:t>
                            </m:r>
                          </m:sub>
                        </m:sSub>
                        <m:r>
                          <a:rPr lang="en-US" altLang="zh-CN" b="1" i="0" dirty="0" smtClean="0">
                            <a:solidFill>
                              <a:srgbClr val="C00000"/>
                            </a:solidFill>
                            <a:latin typeface="Cambria Math" panose="02040503050406030204" pitchFamily="18" charset="0"/>
                          </a:rPr>
                          <m:t>=0</m:t>
                        </m:r>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可得</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考虑求</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Trace</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公式，</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9D73B54B-48AE-593B-C55A-B3B16DA6F10C}"/>
                      </a:ext>
                    </a:extLst>
                  </p:cNvPr>
                  <p:cNvSpPr txBox="1">
                    <a:spLocks noRot="1" noChangeAspect="1" noMove="1" noResize="1" noEditPoints="1" noAdjustHandles="1" noChangeArrowheads="1" noChangeShapeType="1" noTextEdit="1"/>
                  </p:cNvSpPr>
                  <p:nvPr/>
                </p:nvSpPr>
                <p:spPr>
                  <a:xfrm>
                    <a:off x="663374" y="1211102"/>
                    <a:ext cx="8096692" cy="4524315"/>
                  </a:xfrm>
                  <a:prstGeom prst="rect">
                    <a:avLst/>
                  </a:prstGeom>
                  <a:blipFill>
                    <a:blip r:embed="rId2"/>
                    <a:stretch>
                      <a:fillRect l="-678" t="-674" r="-602"/>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983ACD5C-D64A-C44C-C4A3-FE52663F6873}"/>
                  </a:ext>
                </a:extLst>
              </p:cNvPr>
              <p:cNvPicPr>
                <a:picLocks noChangeAspect="1"/>
              </p:cNvPicPr>
              <p:nvPr/>
            </p:nvPicPr>
            <p:blipFill>
              <a:blip r:embed="rId3"/>
              <a:stretch>
                <a:fillRect/>
              </a:stretch>
            </p:blipFill>
            <p:spPr>
              <a:xfrm>
                <a:off x="809236" y="1261590"/>
                <a:ext cx="178409" cy="234962"/>
              </a:xfrm>
              <a:prstGeom prst="rect">
                <a:avLst/>
              </a:prstGeom>
            </p:spPr>
          </p:pic>
        </p:grpSp>
        <p:pic>
          <p:nvPicPr>
            <p:cNvPr id="3" name="图片 2">
              <a:extLst>
                <a:ext uri="{FF2B5EF4-FFF2-40B4-BE49-F238E27FC236}">
                  <a16:creationId xmlns:a16="http://schemas.microsoft.com/office/drawing/2014/main" id="{4955E0BE-0168-CF6C-1927-D7DD0A5AD119}"/>
                </a:ext>
              </a:extLst>
            </p:cNvPr>
            <p:cNvPicPr>
              <a:picLocks noChangeAspect="1"/>
            </p:cNvPicPr>
            <p:nvPr/>
          </p:nvPicPr>
          <p:blipFill>
            <a:blip r:embed="rId3"/>
            <a:stretch>
              <a:fillRect/>
            </a:stretch>
          </p:blipFill>
          <p:spPr>
            <a:xfrm>
              <a:off x="742055" y="4167318"/>
              <a:ext cx="178409" cy="234962"/>
            </a:xfrm>
            <a:prstGeom prst="rect">
              <a:avLst/>
            </a:prstGeom>
          </p:spPr>
        </p:pic>
        <p:pic>
          <p:nvPicPr>
            <p:cNvPr id="6" name="图片 5">
              <a:extLst>
                <a:ext uri="{FF2B5EF4-FFF2-40B4-BE49-F238E27FC236}">
                  <a16:creationId xmlns:a16="http://schemas.microsoft.com/office/drawing/2014/main" id="{30E8A469-68C6-C36C-29DB-D988FF1DD55E}"/>
                </a:ext>
              </a:extLst>
            </p:cNvPr>
            <p:cNvPicPr>
              <a:picLocks noChangeAspect="1"/>
            </p:cNvPicPr>
            <p:nvPr/>
          </p:nvPicPr>
          <p:blipFill>
            <a:blip r:embed="rId4"/>
            <a:stretch>
              <a:fillRect/>
            </a:stretch>
          </p:blipFill>
          <p:spPr>
            <a:xfrm>
              <a:off x="2068373" y="1616919"/>
              <a:ext cx="5886753" cy="1111307"/>
            </a:xfrm>
            <a:prstGeom prst="rect">
              <a:avLst/>
            </a:prstGeom>
          </p:spPr>
        </p:pic>
        <p:pic>
          <p:nvPicPr>
            <p:cNvPr id="12" name="图片 11">
              <a:extLst>
                <a:ext uri="{FF2B5EF4-FFF2-40B4-BE49-F238E27FC236}">
                  <a16:creationId xmlns:a16="http://schemas.microsoft.com/office/drawing/2014/main" id="{8190434E-FC27-4DD9-3187-71D8A545D2B1}"/>
                </a:ext>
              </a:extLst>
            </p:cNvPr>
            <p:cNvPicPr>
              <a:picLocks noChangeAspect="1"/>
            </p:cNvPicPr>
            <p:nvPr/>
          </p:nvPicPr>
          <p:blipFill>
            <a:blip r:embed="rId5"/>
            <a:stretch>
              <a:fillRect/>
            </a:stretch>
          </p:blipFill>
          <p:spPr>
            <a:xfrm>
              <a:off x="2990768" y="3124632"/>
              <a:ext cx="3162463" cy="1111307"/>
            </a:xfrm>
            <a:prstGeom prst="rect">
              <a:avLst/>
            </a:prstGeom>
          </p:spPr>
        </p:pic>
        <p:pic>
          <p:nvPicPr>
            <p:cNvPr id="17" name="图片 16">
              <a:extLst>
                <a:ext uri="{FF2B5EF4-FFF2-40B4-BE49-F238E27FC236}">
                  <a16:creationId xmlns:a16="http://schemas.microsoft.com/office/drawing/2014/main" id="{8CA40854-6738-D342-C462-BB695DBC7DB6}"/>
                </a:ext>
              </a:extLst>
            </p:cNvPr>
            <p:cNvPicPr>
              <a:picLocks noChangeAspect="1"/>
            </p:cNvPicPr>
            <p:nvPr/>
          </p:nvPicPr>
          <p:blipFill>
            <a:blip r:embed="rId6"/>
            <a:srcRect b="8971"/>
            <a:stretch/>
          </p:blipFill>
          <p:spPr>
            <a:xfrm>
              <a:off x="1988642" y="4447215"/>
              <a:ext cx="5150115" cy="508695"/>
            </a:xfrm>
            <a:prstGeom prst="rect">
              <a:avLst/>
            </a:prstGeom>
          </p:spPr>
        </p:pic>
        <p:pic>
          <p:nvPicPr>
            <p:cNvPr id="19" name="图片 18">
              <a:extLst>
                <a:ext uri="{FF2B5EF4-FFF2-40B4-BE49-F238E27FC236}">
                  <a16:creationId xmlns:a16="http://schemas.microsoft.com/office/drawing/2014/main" id="{2EACD7FC-AEAB-6993-8241-41855B973BDE}"/>
                </a:ext>
              </a:extLst>
            </p:cNvPr>
            <p:cNvPicPr>
              <a:picLocks noChangeAspect="1"/>
            </p:cNvPicPr>
            <p:nvPr/>
          </p:nvPicPr>
          <p:blipFill>
            <a:blip r:embed="rId7"/>
            <a:stretch>
              <a:fillRect/>
            </a:stretch>
          </p:blipFill>
          <p:spPr>
            <a:xfrm>
              <a:off x="1580996" y="5299266"/>
              <a:ext cx="5982007" cy="419122"/>
            </a:xfrm>
            <a:prstGeom prst="rect">
              <a:avLst/>
            </a:prstGeom>
          </p:spPr>
        </p:pic>
      </p:grpSp>
    </p:spTree>
    <p:extLst>
      <p:ext uri="{BB962C8B-B14F-4D97-AF65-F5344CB8AC3E}">
        <p14:creationId xmlns:p14="http://schemas.microsoft.com/office/powerpoint/2010/main" val="14696989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C6952-198F-0520-A98C-ED04E13F3BC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C80A241-98EE-168E-5317-0F3B9C3DB6DF}"/>
              </a:ext>
            </a:extLst>
          </p:cNvPr>
          <p:cNvSpPr>
            <a:spLocks noGrp="1"/>
          </p:cNvSpPr>
          <p:nvPr>
            <p:ph type="title"/>
          </p:nvPr>
        </p:nvSpPr>
        <p:spPr/>
        <p:txBody>
          <a:bodyPr>
            <a:normAutofit fontScale="90000"/>
          </a:bodyPr>
          <a:lstStyle/>
          <a:p>
            <a:r>
              <a:rPr lang="en-US" altLang="zh-CN" dirty="0"/>
              <a:t>6.2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：光子传播子贡献</a:t>
            </a:r>
            <a:endParaRPr lang="zh-CN" altLang="en-US" dirty="0"/>
          </a:p>
        </p:txBody>
      </p:sp>
      <p:sp>
        <p:nvSpPr>
          <p:cNvPr id="4" name="灯片编号占位符 3">
            <a:extLst>
              <a:ext uri="{FF2B5EF4-FFF2-40B4-BE49-F238E27FC236}">
                <a16:creationId xmlns:a16="http://schemas.microsoft.com/office/drawing/2014/main" id="{6E6214F1-964D-3D46-5F56-7B45B6A98D93}"/>
              </a:ext>
            </a:extLst>
          </p:cNvPr>
          <p:cNvSpPr>
            <a:spLocks noGrp="1"/>
          </p:cNvSpPr>
          <p:nvPr>
            <p:ph type="sldNum" sz="quarter" idx="12"/>
          </p:nvPr>
        </p:nvSpPr>
        <p:spPr/>
        <p:txBody>
          <a:bodyPr/>
          <a:lstStyle/>
          <a:p>
            <a:fld id="{BEF7031F-3985-8841-9F96-93325AFB8D2A}" type="slidenum">
              <a:rPr lang="en-US" smtClean="0"/>
              <a:t>129</a:t>
            </a:fld>
            <a:endParaRPr lang="en-US"/>
          </a:p>
        </p:txBody>
      </p:sp>
      <p:grpSp>
        <p:nvGrpSpPr>
          <p:cNvPr id="14" name="组合 13">
            <a:extLst>
              <a:ext uri="{FF2B5EF4-FFF2-40B4-BE49-F238E27FC236}">
                <a16:creationId xmlns:a16="http://schemas.microsoft.com/office/drawing/2014/main" id="{A783EEF9-B470-19A2-B3E2-9D91448E35B6}"/>
              </a:ext>
            </a:extLst>
          </p:cNvPr>
          <p:cNvGrpSpPr/>
          <p:nvPr/>
        </p:nvGrpSpPr>
        <p:grpSpPr>
          <a:xfrm>
            <a:off x="590108" y="1121501"/>
            <a:ext cx="8096692" cy="4801314"/>
            <a:chOff x="590108" y="1121501"/>
            <a:chExt cx="8096692" cy="4801314"/>
          </a:xfrm>
        </p:grpSpPr>
        <p:grpSp>
          <p:nvGrpSpPr>
            <p:cNvPr id="7" name="组合 6">
              <a:extLst>
                <a:ext uri="{FF2B5EF4-FFF2-40B4-BE49-F238E27FC236}">
                  <a16:creationId xmlns:a16="http://schemas.microsoft.com/office/drawing/2014/main" id="{0C3C9F14-F45C-1902-38F1-CC26F342776D}"/>
                </a:ext>
              </a:extLst>
            </p:cNvPr>
            <p:cNvGrpSpPr/>
            <p:nvPr/>
          </p:nvGrpSpPr>
          <p:grpSpPr>
            <a:xfrm>
              <a:off x="590108" y="1121501"/>
              <a:ext cx="8096692" cy="4801314"/>
              <a:chOff x="663374" y="1211102"/>
              <a:chExt cx="8096692" cy="4801314"/>
            </a:xfrm>
          </p:grpSpPr>
          <p:sp>
            <p:nvSpPr>
              <p:cNvPr id="8" name="文本框 7">
                <a:extLst>
                  <a:ext uri="{FF2B5EF4-FFF2-40B4-BE49-F238E27FC236}">
                    <a16:creationId xmlns:a16="http://schemas.microsoft.com/office/drawing/2014/main" id="{DA6585C5-1E1C-D1A7-860C-8E625338B39B}"/>
                  </a:ext>
                </a:extLst>
              </p:cNvPr>
              <p:cNvSpPr txBox="1"/>
              <p:nvPr/>
            </p:nvSpPr>
            <p:spPr>
              <a:xfrm>
                <a:off x="663374" y="1211102"/>
                <a:ext cx="8096692" cy="4801314"/>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代入上式中可得</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另外，因为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，所以有</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即</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，同理有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p</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9E567DEC-6DBD-5D7E-14F8-31177A223966}"/>
                  </a:ext>
                </a:extLst>
              </p:cNvPr>
              <p:cNvPicPr>
                <a:picLocks noChangeAspect="1"/>
              </p:cNvPicPr>
              <p:nvPr/>
            </p:nvPicPr>
            <p:blipFill>
              <a:blip r:embed="rId2"/>
              <a:stretch>
                <a:fillRect/>
              </a:stretch>
            </p:blipFill>
            <p:spPr>
              <a:xfrm>
                <a:off x="809236" y="1261590"/>
                <a:ext cx="178409" cy="234962"/>
              </a:xfrm>
              <a:prstGeom prst="rect">
                <a:avLst/>
              </a:prstGeom>
            </p:spPr>
          </p:pic>
        </p:grpSp>
        <p:pic>
          <p:nvPicPr>
            <p:cNvPr id="10" name="图片 9">
              <a:extLst>
                <a:ext uri="{FF2B5EF4-FFF2-40B4-BE49-F238E27FC236}">
                  <a16:creationId xmlns:a16="http://schemas.microsoft.com/office/drawing/2014/main" id="{98DCF9CB-19EE-54FC-31E4-6D9CAA11CBDD}"/>
                </a:ext>
              </a:extLst>
            </p:cNvPr>
            <p:cNvPicPr>
              <a:picLocks noChangeAspect="1"/>
            </p:cNvPicPr>
            <p:nvPr/>
          </p:nvPicPr>
          <p:blipFill>
            <a:blip r:embed="rId3"/>
            <a:stretch>
              <a:fillRect/>
            </a:stretch>
          </p:blipFill>
          <p:spPr>
            <a:xfrm>
              <a:off x="1272781" y="1462791"/>
              <a:ext cx="6731346" cy="3130711"/>
            </a:xfrm>
            <a:prstGeom prst="rect">
              <a:avLst/>
            </a:prstGeom>
          </p:spPr>
        </p:pic>
        <p:pic>
          <p:nvPicPr>
            <p:cNvPr id="13" name="图片 12">
              <a:extLst>
                <a:ext uri="{FF2B5EF4-FFF2-40B4-BE49-F238E27FC236}">
                  <a16:creationId xmlns:a16="http://schemas.microsoft.com/office/drawing/2014/main" id="{250FD652-1C77-3B81-2D12-04021740F6EE}"/>
                </a:ext>
              </a:extLst>
            </p:cNvPr>
            <p:cNvPicPr>
              <a:picLocks noChangeAspect="1"/>
            </p:cNvPicPr>
            <p:nvPr/>
          </p:nvPicPr>
          <p:blipFill>
            <a:blip r:embed="rId4"/>
            <a:stretch>
              <a:fillRect/>
            </a:stretch>
          </p:blipFill>
          <p:spPr>
            <a:xfrm>
              <a:off x="3436517" y="5026856"/>
              <a:ext cx="2254366" cy="438173"/>
            </a:xfrm>
            <a:prstGeom prst="rect">
              <a:avLst/>
            </a:prstGeom>
          </p:spPr>
        </p:pic>
      </p:grpSp>
    </p:spTree>
    <p:extLst>
      <p:ext uri="{BB962C8B-B14F-4D97-AF65-F5344CB8AC3E}">
        <p14:creationId xmlns:p14="http://schemas.microsoft.com/office/powerpoint/2010/main" val="318918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FF249A5-68F0-0F8E-D121-4FFE603819EA}"/>
              </a:ext>
            </a:extLst>
          </p:cNvPr>
          <p:cNvGrpSpPr/>
          <p:nvPr/>
        </p:nvGrpSpPr>
        <p:grpSpPr>
          <a:xfrm>
            <a:off x="190196" y="1163223"/>
            <a:ext cx="8873337" cy="5111912"/>
            <a:chOff x="190196" y="1163223"/>
            <a:chExt cx="8873337" cy="5111912"/>
          </a:xfrm>
        </p:grpSpPr>
        <p:pic>
          <p:nvPicPr>
            <p:cNvPr id="22" name="图片 21">
              <a:extLst>
                <a:ext uri="{FF2B5EF4-FFF2-40B4-BE49-F238E27FC236}">
                  <a16:creationId xmlns:a16="http://schemas.microsoft.com/office/drawing/2014/main" id="{401F20DD-D266-5323-C360-10937C30A7B8}"/>
                </a:ext>
              </a:extLst>
            </p:cNvPr>
            <p:cNvPicPr>
              <a:picLocks noChangeAspect="1"/>
            </p:cNvPicPr>
            <p:nvPr/>
          </p:nvPicPr>
          <p:blipFill>
            <a:blip r:embed="rId2"/>
            <a:stretch>
              <a:fillRect/>
            </a:stretch>
          </p:blipFill>
          <p:spPr>
            <a:xfrm>
              <a:off x="1797379" y="2836523"/>
              <a:ext cx="4978656" cy="635033"/>
            </a:xfrm>
            <a:prstGeom prst="rect">
              <a:avLst/>
            </a:prstGeo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11ADBEFF-EBD4-16A5-5CCE-1DFB956DF889}"/>
                    </a:ext>
                  </a:extLst>
                </p:cNvPr>
                <p:cNvSpPr txBox="1"/>
                <p:nvPr/>
              </p:nvSpPr>
              <p:spPr>
                <a:xfrm>
                  <a:off x="190196" y="1163223"/>
                  <a:ext cx="8873337" cy="5111912"/>
                </a:xfrm>
                <a:prstGeom prst="rect">
                  <a:avLst/>
                </a:prstGeom>
                <a:noFill/>
              </p:spPr>
              <p:txBody>
                <a:bodyPr wrap="square">
                  <a:spAutoFit/>
                </a:bodyPr>
                <a:lstStyle/>
                <a:p>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1957</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,H. Frauenfelder</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等人进一步确认在弱作用中字称不守恒</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对在 </a:t>
                  </a:r>
                  <a:r>
                    <a:rPr lang="el-GR"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β</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衰变过程中发射的电子的纵向极化量（ </a:t>
                  </a:r>
                  <a14:m>
                    <m:oMath xmlns:m="http://schemas.openxmlformats.org/officeDocument/2006/math">
                      <m:sSub>
                        <m:sSubPr>
                          <m:ctrlPr>
                            <a:rPr lang="zh-CN" altLang="en-US" b="1" i="1"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ctrlPr>
                        </m:sSubPr>
                        <m:e>
                          <m:acc>
                            <m:accPr>
                              <m:chr m:val="⃗"/>
                              <m:ctrlPr>
                                <a:rPr lang="zh-CN" altLang="en-US" b="1" i="1"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ctrlPr>
                            </m:accPr>
                            <m:e>
                              <m:r>
                                <a:rPr lang="zh-CN" altLang="en-US" b="1" i="1"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𝝈</m:t>
                              </m:r>
                            </m:e>
                          </m:acc>
                        </m:e>
                        <m:sub>
                          <m:r>
                            <a:rPr lang="zh-CN" altLang="en-US" b="1" i="1"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𝒆</m:t>
                          </m:r>
                        </m:sub>
                      </m:sSub>
                      <m:r>
                        <a:rPr lang="en-US" altLang="zh-CN" b="1"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m:t>
                      </m:r>
                      <m:sSub>
                        <m:sSubPr>
                          <m:ctrlPr>
                            <a:rPr lang="zh-CN" altLang="en-US" b="1" i="1"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ctrlPr>
                        </m:sSubPr>
                        <m:e>
                          <m:acc>
                            <m:accPr>
                              <m:chr m:val="⃗"/>
                              <m:ctrlPr>
                                <a:rPr lang="zh-CN" altLang="en-US" b="1" i="1"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ctrlPr>
                            </m:accPr>
                            <m:e>
                              <m:r>
                                <a:rPr lang="zh-CN" altLang="en-US" b="1" i="0"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𝐏</m:t>
                              </m:r>
                            </m:e>
                          </m:acc>
                        </m:e>
                        <m:sub>
                          <m:r>
                            <a:rPr lang="zh-CN" altLang="en-US" b="1" i="1"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𝒆</m:t>
                          </m:r>
                        </m:sub>
                      </m:sSub>
                    </m:oMath>
                  </a14:m>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）的测量表明，弱作用中发射的电子绝大部分是左手的。弱作用中字称不守恒的发现表明</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在弱作用流中必须包含有</a:t>
                  </a:r>
                  <a:r>
                    <a:rPr lang="el-GR"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γ</a:t>
                  </a:r>
                  <a:r>
                    <a:rPr lang="en-US" altLang="zh-CN" b="1" baseline="-25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5</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项</a:t>
                  </a:r>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这时，</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CP</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对称性保持</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(P</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破坏时，</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C</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也破坏</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1957</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李政道，杨振宁和朗道等人提出中微子的二分量理论。它要求中微子要么是左手的要么是右手的。由于已知弱作用中涉及的电子</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正电子</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是左手</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右手</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的，故轻子流应写为</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因此中微子螺旋度的测量是决定弱流结构的关键。</a:t>
                  </a:r>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11ADBEFF-EBD4-16A5-5CCE-1DFB956DF889}"/>
                    </a:ext>
                  </a:extLst>
                </p:cNvPr>
                <p:cNvSpPr txBox="1">
                  <a:spLocks noRot="1" noChangeAspect="1" noMove="1" noResize="1" noEditPoints="1" noAdjustHandles="1" noChangeArrowheads="1" noChangeShapeType="1" noTextEdit="1"/>
                </p:cNvSpPr>
                <p:nvPr/>
              </p:nvSpPr>
              <p:spPr>
                <a:xfrm>
                  <a:off x="190196" y="1163223"/>
                  <a:ext cx="8873337" cy="5111912"/>
                </a:xfrm>
                <a:prstGeom prst="rect">
                  <a:avLst/>
                </a:prstGeom>
                <a:blipFill>
                  <a:blip r:embed="rId3"/>
                  <a:stretch>
                    <a:fillRect l="-549" t="-835" b="-1074"/>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B93CF56A-1CD7-C034-4DC6-E8B3F9AF7926}"/>
                </a:ext>
              </a:extLst>
            </p:cNvPr>
            <p:cNvPicPr>
              <a:picLocks noChangeAspect="1"/>
            </p:cNvPicPr>
            <p:nvPr/>
          </p:nvPicPr>
          <p:blipFill>
            <a:blip r:embed="rId4"/>
            <a:stretch>
              <a:fillRect/>
            </a:stretch>
          </p:blipFill>
          <p:spPr>
            <a:xfrm>
              <a:off x="2543543" y="1533083"/>
              <a:ext cx="3486329" cy="368319"/>
            </a:xfrm>
            <a:prstGeom prst="rect">
              <a:avLst/>
            </a:prstGeom>
          </p:spPr>
        </p:pic>
        <p:sp>
          <p:nvSpPr>
            <p:cNvPr id="20" name="文本框 19">
              <a:extLst>
                <a:ext uri="{FF2B5EF4-FFF2-40B4-BE49-F238E27FC236}">
                  <a16:creationId xmlns:a16="http://schemas.microsoft.com/office/drawing/2014/main" id="{63B25523-6151-342A-C650-68BB4A56D286}"/>
                </a:ext>
              </a:extLst>
            </p:cNvPr>
            <p:cNvSpPr txBox="1"/>
            <p:nvPr/>
          </p:nvSpPr>
          <p:spPr>
            <a:xfrm>
              <a:off x="6889505" y="2966195"/>
              <a:ext cx="1672936"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弱流</a:t>
              </a:r>
              <a:r>
                <a:rPr lang="en-US" altLang="zh-CN" b="1" dirty="0">
                  <a:latin typeface="微软雅黑" panose="020B0503020204020204" pitchFamily="34" charset="-122"/>
                  <a:ea typeface="微软雅黑" panose="020B0503020204020204" pitchFamily="34" charset="-122"/>
                </a:rPr>
                <a:t>V-A</a:t>
              </a:r>
              <a:endParaRPr lang="zh-CN" altLang="en-US" b="1" dirty="0">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25702201-C6D0-6CAA-56F0-2F8FED211D19}"/>
                </a:ext>
              </a:extLst>
            </p:cNvPr>
            <p:cNvPicPr>
              <a:picLocks noChangeAspect="1"/>
            </p:cNvPicPr>
            <p:nvPr/>
          </p:nvPicPr>
          <p:blipFill>
            <a:blip r:embed="rId5"/>
            <a:stretch>
              <a:fillRect/>
            </a:stretch>
          </p:blipFill>
          <p:spPr>
            <a:xfrm>
              <a:off x="2124421" y="5153245"/>
              <a:ext cx="4324572" cy="400071"/>
            </a:xfrm>
            <a:prstGeom prst="rect">
              <a:avLst/>
            </a:prstGeom>
          </p:spPr>
        </p:pic>
      </p:grpSp>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b="1" dirty="0"/>
          </a:p>
        </p:txBody>
      </p:sp>
      <p:sp>
        <p:nvSpPr>
          <p:cNvPr id="4" name="灯片编号占位符 3"/>
          <p:cNvSpPr>
            <a:spLocks noGrp="1"/>
          </p:cNvSpPr>
          <p:nvPr>
            <p:ph type="sldNum" sz="quarter" idx="12"/>
          </p:nvPr>
        </p:nvSpPr>
        <p:spPr/>
        <p:txBody>
          <a:bodyPr/>
          <a:lstStyle/>
          <a:p>
            <a:fld id="{BEF7031F-3985-8841-9F96-93325AFB8D2A}" type="slidenum">
              <a:rPr lang="en-US" smtClean="0"/>
              <a:t>13</a:t>
            </a:fld>
            <a:endParaRPr lang="en-US"/>
          </a:p>
        </p:txBody>
      </p:sp>
      <p:sp>
        <p:nvSpPr>
          <p:cNvPr id="18" name="矩形标注 5">
            <a:extLst>
              <a:ext uri="{FF2B5EF4-FFF2-40B4-BE49-F238E27FC236}">
                <a16:creationId xmlns:a16="http://schemas.microsoft.com/office/drawing/2014/main" id="{04133312-14E6-277D-C3DE-6DF8597F1067}"/>
              </a:ext>
            </a:extLst>
          </p:cNvPr>
          <p:cNvSpPr/>
          <p:nvPr/>
        </p:nvSpPr>
        <p:spPr>
          <a:xfrm>
            <a:off x="6538570" y="3589045"/>
            <a:ext cx="1033671" cy="248028"/>
          </a:xfrm>
          <a:prstGeom prst="wedgeRectCallout">
            <a:avLst>
              <a:gd name="adj1" fmla="val -78420"/>
              <a:gd name="adj2" fmla="val -176012"/>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r>
              <a:rPr lang="zh-CN" altLang="en-US" sz="1600" b="1" dirty="0">
                <a:solidFill>
                  <a:schemeClr val="tx1"/>
                </a:solidFill>
                <a:latin typeface="华文楷体" panose="02010600040101010101" pitchFamily="2" charset="-122"/>
                <a:ea typeface="华文楷体" panose="02010600040101010101" pitchFamily="2" charset="-122"/>
              </a:rPr>
              <a:t>轴矢量流</a:t>
            </a:r>
          </a:p>
        </p:txBody>
      </p:sp>
      <p:sp>
        <p:nvSpPr>
          <p:cNvPr id="19" name="矩形标注 6">
            <a:extLst>
              <a:ext uri="{FF2B5EF4-FFF2-40B4-BE49-F238E27FC236}">
                <a16:creationId xmlns:a16="http://schemas.microsoft.com/office/drawing/2014/main" id="{86E2D7AA-2711-4C55-4143-68E02266E361}"/>
              </a:ext>
            </a:extLst>
          </p:cNvPr>
          <p:cNvSpPr/>
          <p:nvPr/>
        </p:nvSpPr>
        <p:spPr>
          <a:xfrm>
            <a:off x="5383965" y="3589045"/>
            <a:ext cx="866691" cy="248028"/>
          </a:xfrm>
          <a:prstGeom prst="wedgeRectCallout">
            <a:avLst>
              <a:gd name="adj1" fmla="val -9613"/>
              <a:gd name="adj2" fmla="val -179218"/>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r>
              <a:rPr lang="zh-CN" altLang="en-US" sz="1600" b="1" dirty="0">
                <a:solidFill>
                  <a:schemeClr val="tx1"/>
                </a:solidFill>
                <a:latin typeface="华文楷体" panose="02010600040101010101" pitchFamily="2" charset="-122"/>
                <a:ea typeface="华文楷体" panose="02010600040101010101" pitchFamily="2" charset="-122"/>
              </a:rPr>
              <a:t>矢量流</a:t>
            </a:r>
          </a:p>
        </p:txBody>
      </p:sp>
    </p:spTree>
    <p:extLst>
      <p:ext uri="{BB962C8B-B14F-4D97-AF65-F5344CB8AC3E}">
        <p14:creationId xmlns:p14="http://schemas.microsoft.com/office/powerpoint/2010/main" val="232619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A67DE-E7D0-D3CB-722F-ECF40CE0040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4A5BAF3-439B-8300-B5E7-0B4F794509FE}"/>
              </a:ext>
            </a:extLst>
          </p:cNvPr>
          <p:cNvSpPr>
            <a:spLocks noGrp="1"/>
          </p:cNvSpPr>
          <p:nvPr>
            <p:ph type="title"/>
          </p:nvPr>
        </p:nvSpPr>
        <p:spPr/>
        <p:txBody>
          <a:bodyPr>
            <a:normAutofit fontScale="90000"/>
          </a:bodyPr>
          <a:lstStyle/>
          <a:p>
            <a:r>
              <a:rPr lang="en-US" altLang="zh-CN" dirty="0"/>
              <a:t>6.2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：光子传播子贡献</a:t>
            </a:r>
            <a:endParaRPr lang="zh-CN" altLang="en-US" dirty="0"/>
          </a:p>
        </p:txBody>
      </p:sp>
      <p:sp>
        <p:nvSpPr>
          <p:cNvPr id="4" name="灯片编号占位符 3">
            <a:extLst>
              <a:ext uri="{FF2B5EF4-FFF2-40B4-BE49-F238E27FC236}">
                <a16:creationId xmlns:a16="http://schemas.microsoft.com/office/drawing/2014/main" id="{19368D5A-31BC-9A10-7DC3-6BC313832743}"/>
              </a:ext>
            </a:extLst>
          </p:cNvPr>
          <p:cNvSpPr>
            <a:spLocks noGrp="1"/>
          </p:cNvSpPr>
          <p:nvPr>
            <p:ph type="sldNum" sz="quarter" idx="12"/>
          </p:nvPr>
        </p:nvSpPr>
        <p:spPr/>
        <p:txBody>
          <a:bodyPr/>
          <a:lstStyle/>
          <a:p>
            <a:fld id="{BEF7031F-3985-8841-9F96-93325AFB8D2A}" type="slidenum">
              <a:rPr lang="en-US" smtClean="0"/>
              <a:t>130</a:t>
            </a:fld>
            <a:endParaRPr lang="en-US"/>
          </a:p>
        </p:txBody>
      </p:sp>
      <p:grpSp>
        <p:nvGrpSpPr>
          <p:cNvPr id="19" name="组合 18">
            <a:extLst>
              <a:ext uri="{FF2B5EF4-FFF2-40B4-BE49-F238E27FC236}">
                <a16:creationId xmlns:a16="http://schemas.microsoft.com/office/drawing/2014/main" id="{AA0DEE76-D186-D796-7E9A-5A0AFB1FCA3A}"/>
              </a:ext>
            </a:extLst>
          </p:cNvPr>
          <p:cNvGrpSpPr/>
          <p:nvPr/>
        </p:nvGrpSpPr>
        <p:grpSpPr>
          <a:xfrm>
            <a:off x="590108" y="996912"/>
            <a:ext cx="8096692" cy="5458056"/>
            <a:chOff x="590108" y="996912"/>
            <a:chExt cx="8096692" cy="5458056"/>
          </a:xfrm>
        </p:grpSpPr>
        <p:grpSp>
          <p:nvGrpSpPr>
            <p:cNvPr id="7" name="组合 6">
              <a:extLst>
                <a:ext uri="{FF2B5EF4-FFF2-40B4-BE49-F238E27FC236}">
                  <a16:creationId xmlns:a16="http://schemas.microsoft.com/office/drawing/2014/main" id="{B25AE187-E38E-D51A-FB7A-B40D1FCE7623}"/>
                </a:ext>
              </a:extLst>
            </p:cNvPr>
            <p:cNvGrpSpPr/>
            <p:nvPr/>
          </p:nvGrpSpPr>
          <p:grpSpPr>
            <a:xfrm>
              <a:off x="590108" y="1121501"/>
              <a:ext cx="8096692" cy="4279313"/>
              <a:chOff x="663374" y="1211102"/>
              <a:chExt cx="8096692" cy="4279313"/>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E6D723E2-64C0-0992-D470-B29D1D92339B}"/>
                      </a:ext>
                    </a:extLst>
                  </p:cNvPr>
                  <p:cNvSpPr txBox="1"/>
                  <p:nvPr/>
                </p:nvSpPr>
                <p:spPr>
                  <a:xfrm>
                    <a:off x="663374" y="1211102"/>
                    <a:ext cx="8096692" cy="4279313"/>
                  </a:xfrm>
                  <a:prstGeom prst="rect">
                    <a:avLst/>
                  </a:prstGeom>
                  <a:noFill/>
                </p:spPr>
                <p:txBody>
                  <a:bodyPr wrap="square">
                    <a:spAutoFit/>
                  </a:bodyPr>
                  <a:lstStyle/>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Fiqure:8.6</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在质心系中的</a:t>
                    </a:r>
                    <a:r>
                      <a:rPr lang="en-US" altLang="zh-CN"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散射过程。</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在</a:t>
                    </a:r>
                    <a:r>
                      <a:rPr lang="en-US" altLang="zh-CN"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质心系下，我们取</a:t>
                    </a:r>
                    <a:r>
                      <a:rPr lang="en-US" altLang="zh-CN"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err="1">
                        <a:solidFill>
                          <a:srgbClr val="0000CC"/>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aseline="30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过程中的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动量相对关系如图</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-8.6</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所示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a:t>
                    </a:r>
                    <a14:m>
                      <m:oMath xmlns:m="http://schemas.openxmlformats.org/officeDocument/2006/math">
                        <m:d>
                          <m:dPr>
                            <m:begChr m:val="|"/>
                            <m:endChr m:val="|"/>
                            <m:ctrlPr>
                              <a:rPr lang="en-US" altLang="zh-CN" b="1" i="1" dirty="0" smtClean="0">
                                <a:solidFill>
                                  <a:srgbClr val="0000CC"/>
                                </a:solidFill>
                                <a:latin typeface="Cambria Math" panose="02040503050406030204" pitchFamily="18" charset="0"/>
                              </a:rPr>
                            </m:ctrlPr>
                          </m:dPr>
                          <m:e>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𝑝</m:t>
                                </m:r>
                              </m:e>
                              <m:sub>
                                <m:r>
                                  <a:rPr lang="en-US" altLang="zh-CN" b="1" i="0" dirty="0" smtClean="0">
                                    <a:solidFill>
                                      <a:srgbClr val="0000CC"/>
                                    </a:solidFill>
                                    <a:latin typeface="Cambria Math" panose="02040503050406030204" pitchFamily="18" charset="0"/>
                                  </a:rPr>
                                  <m:t>3</m:t>
                                </m:r>
                              </m:sub>
                            </m:sSub>
                          </m:e>
                        </m:d>
                        <m:r>
                          <a:rPr lang="en-US" altLang="zh-CN" b="1" i="0" dirty="0" smtClean="0">
                            <a:solidFill>
                              <a:srgbClr val="0000CC"/>
                            </a:solidFill>
                            <a:latin typeface="Cambria Math" panose="02040503050406030204" pitchFamily="18" charset="0"/>
                          </a:rPr>
                          <m:t>=</m:t>
                        </m:r>
                        <m:rad>
                          <m:radPr>
                            <m:degHide m:val="on"/>
                            <m:ctrlPr>
                              <a:rPr lang="en-US" altLang="zh-CN" b="1" i="1" dirty="0" smtClean="0">
                                <a:solidFill>
                                  <a:srgbClr val="0000CC"/>
                                </a:solidFill>
                                <a:latin typeface="Cambria Math" panose="02040503050406030204" pitchFamily="18" charset="0"/>
                              </a:rPr>
                            </m:ctrlPr>
                          </m:radPr>
                          <m:deg/>
                          <m:e>
                            <m:sSup>
                              <m:sSupPr>
                                <m:ctrlPr>
                                  <a:rPr lang="en-US" altLang="zh-CN" b="1" i="1" dirty="0" smtClean="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𝐸</m:t>
                                </m:r>
                              </m:e>
                              <m:sup>
                                <m:r>
                                  <a:rPr lang="en-US" altLang="zh-CN" b="1" i="0" dirty="0" smtClean="0">
                                    <a:solidFill>
                                      <a:srgbClr val="0000CC"/>
                                    </a:solidFill>
                                    <a:latin typeface="Cambria Math" panose="02040503050406030204" pitchFamily="18" charset="0"/>
                                  </a:rPr>
                                  <m:t>2</m:t>
                                </m:r>
                              </m:sup>
                            </m:sSup>
                            <m:r>
                              <a:rPr lang="en-US" altLang="zh-CN" b="1" i="0" dirty="0" smtClean="0">
                                <a:solidFill>
                                  <a:srgbClr val="0000CC"/>
                                </a:solidFill>
                                <a:latin typeface="Cambria Math" panose="02040503050406030204" pitchFamily="18" charset="0"/>
                              </a:rPr>
                              <m:t>−</m:t>
                            </m:r>
                            <m:sSubSup>
                              <m:sSubSupPr>
                                <m:ctrlPr>
                                  <a:rPr lang="en-US" altLang="zh-CN" b="1" i="1" dirty="0" smtClean="0">
                                    <a:solidFill>
                                      <a:srgbClr val="0000CC"/>
                                    </a:solidFill>
                                    <a:latin typeface="Cambria Math" panose="02040503050406030204" pitchFamily="18" charset="0"/>
                                  </a:rPr>
                                </m:ctrlPr>
                              </m:sSubSupPr>
                              <m:e>
                                <m:r>
                                  <a:rPr lang="en-US" altLang="zh-CN" b="1" i="1" dirty="0" smtClean="0">
                                    <a:solidFill>
                                      <a:srgbClr val="0000CC"/>
                                    </a:solidFill>
                                    <a:latin typeface="Cambria Math" panose="02040503050406030204" pitchFamily="18" charset="0"/>
                                  </a:rPr>
                                  <m:t>𝑚</m:t>
                                </m:r>
                              </m:e>
                              <m:sub>
                                <m:r>
                                  <m:rPr>
                                    <m:sty m:val="p"/>
                                  </m:rPr>
                                  <a:rPr lang="el-GR" altLang="zh-CN" b="1" i="1" dirty="0" smtClean="0">
                                    <a:solidFill>
                                      <a:srgbClr val="0000CC"/>
                                    </a:solidFill>
                                    <a:latin typeface="Cambria Math" panose="02040503050406030204" pitchFamily="18" charset="0"/>
                                  </a:rPr>
                                  <m:t>μ</m:t>
                                </m:r>
                              </m:sub>
                              <m:sup>
                                <m:r>
                                  <a:rPr lang="en-US" altLang="zh-CN" b="1" i="0" dirty="0" smtClean="0">
                                    <a:solidFill>
                                      <a:srgbClr val="0000CC"/>
                                    </a:solidFill>
                                    <a:latin typeface="Cambria Math" panose="02040503050406030204" pitchFamily="18" charset="0"/>
                                  </a:rPr>
                                  <m:t>2</m:t>
                                </m:r>
                              </m:sup>
                            </m:sSubSup>
                          </m:e>
                        </m:ra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由于</a:t>
                    </a:r>
                    <a14:m>
                      <m:oMath xmlns:m="http://schemas.openxmlformats.org/officeDocument/2006/math">
                        <m:sSub>
                          <m:sSubPr>
                            <m:ctrlPr>
                              <a:rPr lang="en-US" altLang="zh-CN" i="1" dirty="0" smtClean="0">
                                <a:solidFill>
                                  <a:srgbClr val="C00000"/>
                                </a:solidFill>
                                <a:latin typeface="Cambria Math" panose="02040503050406030204" pitchFamily="18" charset="0"/>
                              </a:rPr>
                            </m:ctrlPr>
                          </m:sSubPr>
                          <m:e>
                            <m:r>
                              <a:rPr lang="en-US" altLang="zh-CN" b="0" i="1" dirty="0">
                                <a:solidFill>
                                  <a:srgbClr val="C00000"/>
                                </a:solidFill>
                                <a:latin typeface="Cambria Math" panose="02040503050406030204" pitchFamily="18" charset="0"/>
                              </a:rPr>
                              <m:t>𝑚</m:t>
                            </m:r>
                          </m:e>
                          <m:sub>
                            <m:r>
                              <a:rPr lang="en-US" altLang="zh-CN" b="0" i="1" dirty="0" smtClean="0">
                                <a:solidFill>
                                  <a:srgbClr val="C00000"/>
                                </a:solidFill>
                                <a:latin typeface="Cambria Math" panose="02040503050406030204" pitchFamily="18" charset="0"/>
                              </a:rPr>
                              <m:t>𝑒</m:t>
                            </m:r>
                          </m:sub>
                        </m:sSub>
                        <m:r>
                          <a:rPr lang="en-US" altLang="zh-CN" b="1" i="0" dirty="0" smtClean="0">
                            <a:solidFill>
                              <a:srgbClr val="C00000"/>
                            </a:solidFill>
                            <a:latin typeface="Cambria Math" panose="02040503050406030204" pitchFamily="18" charset="0"/>
                          </a:rPr>
                          <m:t>&lt;&lt;</m:t>
                        </m:r>
                        <m:sSub>
                          <m:sSubPr>
                            <m:ctrlPr>
                              <a:rPr lang="en-US" altLang="zh-CN" i="1" dirty="0" smtClean="0">
                                <a:solidFill>
                                  <a:srgbClr val="C00000"/>
                                </a:solidFill>
                                <a:latin typeface="Cambria Math" panose="02040503050406030204" pitchFamily="18" charset="0"/>
                              </a:rPr>
                            </m:ctrlPr>
                          </m:sSubPr>
                          <m:e>
                            <m:r>
                              <a:rPr lang="en-US" altLang="zh-CN" b="0" i="1" dirty="0" smtClean="0">
                                <a:solidFill>
                                  <a:srgbClr val="C00000"/>
                                </a:solidFill>
                                <a:latin typeface="Cambria Math" panose="02040503050406030204" pitchFamily="18" charset="0"/>
                              </a:rPr>
                              <m:t>𝑚</m:t>
                            </m:r>
                          </m:e>
                          <m:sub>
                            <m:r>
                              <a:rPr lang="el-GR" altLang="zh-CN" b="0" i="1" dirty="0" smtClean="0">
                                <a:solidFill>
                                  <a:srgbClr val="C00000"/>
                                </a:solidFill>
                                <a:latin typeface="Cambria Math" panose="02040503050406030204" pitchFamily="18" charset="0"/>
                              </a:rPr>
                              <m:t>𝜇</m:t>
                            </m:r>
                          </m:sub>
                        </m:sSub>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，在下面的计算中，我们忽略含</a:t>
                    </a:r>
                    <a14:m>
                      <m:oMath xmlns:m="http://schemas.openxmlformats.org/officeDocument/2006/math">
                        <m:sSub>
                          <m:sSubPr>
                            <m:ctrlPr>
                              <a:rPr lang="en-US" altLang="zh-CN" i="1" dirty="0">
                                <a:solidFill>
                                  <a:srgbClr val="C00000"/>
                                </a:solidFill>
                                <a:latin typeface="Cambria Math" panose="02040503050406030204" pitchFamily="18" charset="0"/>
                              </a:rPr>
                            </m:ctrlPr>
                          </m:sSubPr>
                          <m:e>
                            <m:r>
                              <a:rPr lang="en-US" altLang="zh-CN" i="1" dirty="0">
                                <a:solidFill>
                                  <a:srgbClr val="C00000"/>
                                </a:solidFill>
                                <a:latin typeface="Cambria Math" panose="02040503050406030204" pitchFamily="18" charset="0"/>
                              </a:rPr>
                              <m:t>𝑚</m:t>
                            </m:r>
                          </m:e>
                          <m:sub>
                            <m:r>
                              <a:rPr lang="en-US" altLang="zh-CN" i="1" dirty="0">
                                <a:solidFill>
                                  <a:srgbClr val="C00000"/>
                                </a:solidFill>
                                <a:latin typeface="Cambria Math" panose="02040503050406030204" pitchFamily="18" charset="0"/>
                              </a:rPr>
                              <m:t>𝑒</m:t>
                            </m:r>
                          </m:sub>
                        </m:sSub>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的项，即</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把上式代入式中，可得</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E6D723E2-64C0-0992-D470-B29D1D92339B}"/>
                      </a:ext>
                    </a:extLst>
                  </p:cNvPr>
                  <p:cNvSpPr txBox="1">
                    <a:spLocks noRot="1" noChangeAspect="1" noMove="1" noResize="1" noEditPoints="1" noAdjustHandles="1" noChangeArrowheads="1" noChangeShapeType="1" noTextEdit="1"/>
                  </p:cNvSpPr>
                  <p:nvPr/>
                </p:nvSpPr>
                <p:spPr>
                  <a:xfrm>
                    <a:off x="663374" y="1211102"/>
                    <a:ext cx="8096692" cy="4279313"/>
                  </a:xfrm>
                  <a:prstGeom prst="rect">
                    <a:avLst/>
                  </a:prstGeom>
                  <a:blipFill>
                    <a:blip r:embed="rId2"/>
                    <a:stretch>
                      <a:fillRect l="-678" b="-1425"/>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1724FAB1-BAF4-77A0-0BF2-208406BB8851}"/>
                  </a:ext>
                </a:extLst>
              </p:cNvPr>
              <p:cNvPicPr>
                <a:picLocks noChangeAspect="1"/>
              </p:cNvPicPr>
              <p:nvPr/>
            </p:nvPicPr>
            <p:blipFill>
              <a:blip r:embed="rId3"/>
              <a:stretch>
                <a:fillRect/>
              </a:stretch>
            </p:blipFill>
            <p:spPr>
              <a:xfrm>
                <a:off x="803771" y="2345489"/>
                <a:ext cx="178409" cy="234962"/>
              </a:xfrm>
              <a:prstGeom prst="rect">
                <a:avLst/>
              </a:prstGeom>
            </p:spPr>
          </p:pic>
        </p:grpSp>
        <p:pic>
          <p:nvPicPr>
            <p:cNvPr id="5" name="图片 4">
              <a:extLst>
                <a:ext uri="{FF2B5EF4-FFF2-40B4-BE49-F238E27FC236}">
                  <a16:creationId xmlns:a16="http://schemas.microsoft.com/office/drawing/2014/main" id="{F641E952-6921-795B-EEA0-9C08FA0133A8}"/>
                </a:ext>
              </a:extLst>
            </p:cNvPr>
            <p:cNvPicPr>
              <a:picLocks noChangeAspect="1"/>
            </p:cNvPicPr>
            <p:nvPr/>
          </p:nvPicPr>
          <p:blipFill>
            <a:blip r:embed="rId4"/>
            <a:stretch>
              <a:fillRect/>
            </a:stretch>
          </p:blipFill>
          <p:spPr>
            <a:xfrm>
              <a:off x="3022125" y="996912"/>
              <a:ext cx="2457576" cy="939848"/>
            </a:xfrm>
            <a:prstGeom prst="rect">
              <a:avLst/>
            </a:prstGeom>
          </p:spPr>
        </p:pic>
        <p:pic>
          <p:nvPicPr>
            <p:cNvPr id="11" name="图片 10">
              <a:extLst>
                <a:ext uri="{FF2B5EF4-FFF2-40B4-BE49-F238E27FC236}">
                  <a16:creationId xmlns:a16="http://schemas.microsoft.com/office/drawing/2014/main" id="{F647AE0D-F820-F926-2BDE-B1FD865B870F}"/>
                </a:ext>
              </a:extLst>
            </p:cNvPr>
            <p:cNvPicPr>
              <a:picLocks noChangeAspect="1"/>
            </p:cNvPicPr>
            <p:nvPr/>
          </p:nvPicPr>
          <p:blipFill>
            <a:blip r:embed="rId5"/>
            <a:stretch>
              <a:fillRect/>
            </a:stretch>
          </p:blipFill>
          <p:spPr>
            <a:xfrm>
              <a:off x="1828434" y="2647909"/>
              <a:ext cx="5620039" cy="520727"/>
            </a:xfrm>
            <a:prstGeom prst="rect">
              <a:avLst/>
            </a:prstGeom>
          </p:spPr>
        </p:pic>
        <p:pic>
          <p:nvPicPr>
            <p:cNvPr id="12" name="图片 11">
              <a:extLst>
                <a:ext uri="{FF2B5EF4-FFF2-40B4-BE49-F238E27FC236}">
                  <a16:creationId xmlns:a16="http://schemas.microsoft.com/office/drawing/2014/main" id="{78B4E5D8-0D04-F13F-7BC0-1847ACD9723F}"/>
                </a:ext>
              </a:extLst>
            </p:cNvPr>
            <p:cNvPicPr>
              <a:picLocks noChangeAspect="1"/>
            </p:cNvPicPr>
            <p:nvPr/>
          </p:nvPicPr>
          <p:blipFill>
            <a:blip r:embed="rId3"/>
            <a:stretch>
              <a:fillRect/>
            </a:stretch>
          </p:blipFill>
          <p:spPr>
            <a:xfrm>
              <a:off x="730504" y="3947159"/>
              <a:ext cx="178409" cy="234962"/>
            </a:xfrm>
            <a:prstGeom prst="rect">
              <a:avLst/>
            </a:prstGeom>
          </p:spPr>
        </p:pic>
        <p:pic>
          <p:nvPicPr>
            <p:cNvPr id="16" name="图片 15">
              <a:extLst>
                <a:ext uri="{FF2B5EF4-FFF2-40B4-BE49-F238E27FC236}">
                  <a16:creationId xmlns:a16="http://schemas.microsoft.com/office/drawing/2014/main" id="{20A77A71-9A8B-712F-C0F6-30F88F1283DA}"/>
                </a:ext>
              </a:extLst>
            </p:cNvPr>
            <p:cNvPicPr>
              <a:picLocks noChangeAspect="1"/>
            </p:cNvPicPr>
            <p:nvPr/>
          </p:nvPicPr>
          <p:blipFill>
            <a:blip r:embed="rId6"/>
            <a:stretch>
              <a:fillRect/>
            </a:stretch>
          </p:blipFill>
          <p:spPr>
            <a:xfrm>
              <a:off x="1540944" y="4331119"/>
              <a:ext cx="6045511" cy="596931"/>
            </a:xfrm>
            <a:prstGeom prst="rect">
              <a:avLst/>
            </a:prstGeom>
          </p:spPr>
        </p:pic>
        <p:pic>
          <p:nvPicPr>
            <p:cNvPr id="18" name="图片 17">
              <a:extLst>
                <a:ext uri="{FF2B5EF4-FFF2-40B4-BE49-F238E27FC236}">
                  <a16:creationId xmlns:a16="http://schemas.microsoft.com/office/drawing/2014/main" id="{0F27AFCA-A7E1-50BA-367A-21890F1FE524}"/>
                </a:ext>
              </a:extLst>
            </p:cNvPr>
            <p:cNvPicPr>
              <a:picLocks noChangeAspect="1"/>
            </p:cNvPicPr>
            <p:nvPr/>
          </p:nvPicPr>
          <p:blipFill>
            <a:blip r:embed="rId7"/>
            <a:stretch>
              <a:fillRect/>
            </a:stretch>
          </p:blipFill>
          <p:spPr>
            <a:xfrm>
              <a:off x="1615396" y="5400814"/>
              <a:ext cx="5620039" cy="1054154"/>
            </a:xfrm>
            <a:prstGeom prst="rect">
              <a:avLst/>
            </a:prstGeom>
          </p:spPr>
        </p:pic>
      </p:grpSp>
    </p:spTree>
    <p:extLst>
      <p:ext uri="{BB962C8B-B14F-4D97-AF65-F5344CB8AC3E}">
        <p14:creationId xmlns:p14="http://schemas.microsoft.com/office/powerpoint/2010/main" val="8504861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CE064-6548-F9C2-AC2B-57736D53A66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260EB49-CA8F-A154-5BC9-440A1B3AB3B4}"/>
              </a:ext>
            </a:extLst>
          </p:cNvPr>
          <p:cNvSpPr>
            <a:spLocks noGrp="1"/>
          </p:cNvSpPr>
          <p:nvPr>
            <p:ph type="title"/>
          </p:nvPr>
        </p:nvSpPr>
        <p:spPr/>
        <p:txBody>
          <a:bodyPr>
            <a:normAutofit fontScale="90000"/>
          </a:bodyPr>
          <a:lstStyle/>
          <a:p>
            <a:r>
              <a:rPr lang="en-US" altLang="zh-CN" dirty="0"/>
              <a:t>6.2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：光子传播子贡献</a:t>
            </a:r>
            <a:endParaRPr lang="zh-CN" altLang="en-US" dirty="0"/>
          </a:p>
        </p:txBody>
      </p:sp>
      <p:sp>
        <p:nvSpPr>
          <p:cNvPr id="4" name="灯片编号占位符 3">
            <a:extLst>
              <a:ext uri="{FF2B5EF4-FFF2-40B4-BE49-F238E27FC236}">
                <a16:creationId xmlns:a16="http://schemas.microsoft.com/office/drawing/2014/main" id="{47D0A61E-7A2F-384C-DECD-F390CA1C3A44}"/>
              </a:ext>
            </a:extLst>
          </p:cNvPr>
          <p:cNvSpPr>
            <a:spLocks noGrp="1"/>
          </p:cNvSpPr>
          <p:nvPr>
            <p:ph type="sldNum" sz="quarter" idx="12"/>
          </p:nvPr>
        </p:nvSpPr>
        <p:spPr/>
        <p:txBody>
          <a:bodyPr/>
          <a:lstStyle/>
          <a:p>
            <a:fld id="{BEF7031F-3985-8841-9F96-93325AFB8D2A}" type="slidenum">
              <a:rPr lang="en-US" smtClean="0"/>
              <a:t>131</a:t>
            </a:fld>
            <a:endParaRPr lang="en-US"/>
          </a:p>
        </p:txBody>
      </p:sp>
      <p:grpSp>
        <p:nvGrpSpPr>
          <p:cNvPr id="24" name="组合 23">
            <a:extLst>
              <a:ext uri="{FF2B5EF4-FFF2-40B4-BE49-F238E27FC236}">
                <a16:creationId xmlns:a16="http://schemas.microsoft.com/office/drawing/2014/main" id="{D134407B-8674-C12E-6C56-17F8E9464190}"/>
              </a:ext>
            </a:extLst>
          </p:cNvPr>
          <p:cNvGrpSpPr/>
          <p:nvPr/>
        </p:nvGrpSpPr>
        <p:grpSpPr>
          <a:xfrm>
            <a:off x="590108" y="1121501"/>
            <a:ext cx="8096692" cy="5279027"/>
            <a:chOff x="590108" y="1121501"/>
            <a:chExt cx="8096692" cy="5279027"/>
          </a:xfrm>
        </p:grpSpPr>
        <p:grpSp>
          <p:nvGrpSpPr>
            <p:cNvPr id="7" name="组合 6">
              <a:extLst>
                <a:ext uri="{FF2B5EF4-FFF2-40B4-BE49-F238E27FC236}">
                  <a16:creationId xmlns:a16="http://schemas.microsoft.com/office/drawing/2014/main" id="{6AADB9F2-CC72-7D28-6352-BEA73AA40FCB}"/>
                </a:ext>
              </a:extLst>
            </p:cNvPr>
            <p:cNvGrpSpPr/>
            <p:nvPr/>
          </p:nvGrpSpPr>
          <p:grpSpPr>
            <a:xfrm>
              <a:off x="590108" y="1121501"/>
              <a:ext cx="8096692" cy="4830746"/>
              <a:chOff x="663374" y="1211102"/>
              <a:chExt cx="8096692" cy="4830746"/>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713D3FE-113B-7A32-901A-891F27B9FDF9}"/>
                      </a:ext>
                    </a:extLst>
                  </p:cNvPr>
                  <p:cNvSpPr txBox="1"/>
                  <p:nvPr/>
                </p:nvSpPr>
                <p:spPr>
                  <a:xfrm>
                    <a:off x="663374" y="1211102"/>
                    <a:ext cx="8096692" cy="4830746"/>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在质心系下，对</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过程，其微分截面的表达式为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对我们的问题，则有</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即</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其中</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S=q</a:t>
                    </a:r>
                    <a:r>
                      <a:rPr lang="en-US" altLang="zh-CN" b="1" baseline="30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 </a:t>
                    </a:r>
                    <a14:m>
                      <m:oMath xmlns:m="http://schemas.openxmlformats.org/officeDocument/2006/math">
                        <m:sSubSup>
                          <m:sSubSupPr>
                            <m:ctrlPr>
                              <a:rPr lang="en-US" altLang="zh-CN" b="1" i="1" dirty="0" smtClean="0">
                                <a:solidFill>
                                  <a:schemeClr val="tx1"/>
                                </a:solidFill>
                                <a:latin typeface="Cambria Math" panose="02040503050406030204" pitchFamily="18" charset="0"/>
                              </a:rPr>
                            </m:ctrlPr>
                          </m:sSubSupPr>
                          <m:e>
                            <m:r>
                              <a:rPr lang="en-US" altLang="zh-CN" b="1" i="1" dirty="0" err="1" smtClean="0">
                                <a:solidFill>
                                  <a:schemeClr val="tx1"/>
                                </a:solidFill>
                                <a:latin typeface="Cambria Math" panose="02040503050406030204" pitchFamily="18" charset="0"/>
                              </a:rPr>
                              <m:t>𝐸</m:t>
                            </m:r>
                          </m:e>
                          <m:sub>
                            <m:r>
                              <a:rPr lang="en-US" altLang="zh-CN" b="1" i="1" dirty="0" err="1" smtClean="0">
                                <a:solidFill>
                                  <a:schemeClr val="tx1"/>
                                </a:solidFill>
                                <a:latin typeface="Cambria Math" panose="02040503050406030204" pitchFamily="18" charset="0"/>
                              </a:rPr>
                              <m:t>𝑐𝑚</m:t>
                            </m:r>
                          </m:sub>
                          <m:sup>
                            <m:r>
                              <a:rPr lang="en-US" altLang="zh-CN" b="1" i="0" dirty="0" err="1" smtClean="0">
                                <a:solidFill>
                                  <a:schemeClr val="tx1"/>
                                </a:solidFill>
                                <a:latin typeface="Cambria Math" panose="02040503050406030204" pitchFamily="18" charset="0"/>
                              </a:rPr>
                              <m:t>2</m:t>
                            </m:r>
                          </m:sup>
                        </m:sSubSup>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=4E</a:t>
                    </a:r>
                    <a:r>
                      <a:rPr lang="en-US" altLang="zh-CN" b="1" baseline="30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为质心系能量平方，</a:t>
                    </a:r>
                    <a:r>
                      <a:rPr lang="el-GR"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α</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为电磁精细结构常数。</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对相空间体积元</a:t>
                    </a:r>
                    <a:r>
                      <a:rPr lang="en-US" altLang="zh-CN"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 </a:t>
                    </a:r>
                    <a:r>
                      <a:rPr lang="el-GR" altLang="zh-CN"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Ω</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积分可得</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对高能</a:t>
                    </a:r>
                    <a:r>
                      <a:rPr lang="en-US" altLang="zh-CN" dirty="0" err="1">
                        <a:solidFill>
                          <a:srgbClr val="C00000"/>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err="1">
                        <a:solidFill>
                          <a:srgbClr val="C00000"/>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err="1">
                        <a:solidFill>
                          <a:srgbClr val="C00000"/>
                        </a:solidFill>
                        <a:latin typeface="华文楷体" panose="02010600040101010101" pitchFamily="2" charset="-122"/>
                        <a:ea typeface="华文楷体" panose="02010600040101010101" pitchFamily="2" charset="-122"/>
                        <a:sym typeface="Symbol" panose="05050102010706020507" pitchFamily="18" charset="2"/>
                      </a:rPr>
                      <a:t>e</a:t>
                    </a:r>
                    <a:r>
                      <a:rPr lang="en-US" altLang="zh-CN" baseline="30000" dirty="0">
                        <a:solidFill>
                          <a:srgbClr val="C00000"/>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对撞机实验，</a:t>
                    </a:r>
                    <a14:m>
                      <m:oMath xmlns:m="http://schemas.openxmlformats.org/officeDocument/2006/math">
                        <m:sSubSup>
                          <m:sSubSupPr>
                            <m:ctrlPr>
                              <a:rPr lang="en-US" altLang="zh-CN" b="1" i="1" dirty="0" smtClean="0">
                                <a:solidFill>
                                  <a:srgbClr val="C00000"/>
                                </a:solidFill>
                                <a:latin typeface="Cambria Math" panose="02040503050406030204" pitchFamily="18" charset="0"/>
                              </a:rPr>
                            </m:ctrlPr>
                          </m:sSubSupPr>
                          <m:e>
                            <m:r>
                              <a:rPr lang="en-US" altLang="zh-CN" b="1" i="1" dirty="0" smtClean="0">
                                <a:solidFill>
                                  <a:srgbClr val="C00000"/>
                                </a:solidFill>
                                <a:latin typeface="Cambria Math" panose="02040503050406030204" pitchFamily="18" charset="0"/>
                              </a:rPr>
                              <m:t>𝑚</m:t>
                            </m:r>
                          </m:e>
                          <m:sub>
                            <m:r>
                              <m:rPr>
                                <m:sty m:val="p"/>
                              </m:rPr>
                              <a:rPr lang="el-GR" altLang="zh-CN" b="1" i="1" dirty="0" smtClean="0">
                                <a:solidFill>
                                  <a:srgbClr val="C00000"/>
                                </a:solidFill>
                                <a:latin typeface="Cambria Math" panose="02040503050406030204" pitchFamily="18" charset="0"/>
                              </a:rPr>
                              <m:t>μ</m:t>
                            </m:r>
                          </m:sub>
                          <m:sup>
                            <m:r>
                              <a:rPr lang="en-US" altLang="zh-CN" b="1" i="0" dirty="0" smtClean="0">
                                <a:solidFill>
                                  <a:srgbClr val="C00000"/>
                                </a:solidFill>
                                <a:latin typeface="Cambria Math" panose="02040503050406030204" pitchFamily="18" charset="0"/>
                              </a:rPr>
                              <m:t>2</m:t>
                            </m:r>
                          </m:sup>
                        </m:sSubSup>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14:m>
                      <m:oMath xmlns:m="http://schemas.openxmlformats.org/officeDocument/2006/math">
                        <m:r>
                          <a:rPr lang="en-US" altLang="zh-CN" b="1" smtClean="0">
                            <a:solidFill>
                              <a:srgbClr val="C00000"/>
                            </a:solidFill>
                            <a:latin typeface="Cambria Math" panose="02040503050406030204" pitchFamily="18" charset="0"/>
                          </a:rPr>
                          <m:t>≪</m:t>
                        </m:r>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1</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，可以忽略，即有</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F713D3FE-113B-7A32-901A-891F27B9FDF9}"/>
                      </a:ext>
                    </a:extLst>
                  </p:cNvPr>
                  <p:cNvSpPr txBox="1">
                    <a:spLocks noRot="1" noChangeAspect="1" noMove="1" noResize="1" noEditPoints="1" noAdjustHandles="1" noChangeArrowheads="1" noChangeShapeType="1" noTextEdit="1"/>
                  </p:cNvSpPr>
                  <p:nvPr/>
                </p:nvSpPr>
                <p:spPr>
                  <a:xfrm>
                    <a:off x="663374" y="1211102"/>
                    <a:ext cx="8096692" cy="4830746"/>
                  </a:xfrm>
                  <a:prstGeom prst="rect">
                    <a:avLst/>
                  </a:prstGeom>
                  <a:blipFill>
                    <a:blip r:embed="rId2"/>
                    <a:stretch>
                      <a:fillRect l="-678" t="-631" b="-884"/>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0C842B78-28EF-E5C4-892E-B45C168F5A0D}"/>
                  </a:ext>
                </a:extLst>
              </p:cNvPr>
              <p:cNvPicPr>
                <a:picLocks noChangeAspect="1"/>
              </p:cNvPicPr>
              <p:nvPr/>
            </p:nvPicPr>
            <p:blipFill>
              <a:blip r:embed="rId3"/>
              <a:stretch>
                <a:fillRect/>
              </a:stretch>
            </p:blipFill>
            <p:spPr>
              <a:xfrm>
                <a:off x="803770" y="1302787"/>
                <a:ext cx="178409" cy="234962"/>
              </a:xfrm>
              <a:prstGeom prst="rect">
                <a:avLst/>
              </a:prstGeom>
            </p:spPr>
          </p:pic>
        </p:grpSp>
        <p:pic>
          <p:nvPicPr>
            <p:cNvPr id="6" name="图片 5">
              <a:extLst>
                <a:ext uri="{FF2B5EF4-FFF2-40B4-BE49-F238E27FC236}">
                  <a16:creationId xmlns:a16="http://schemas.microsoft.com/office/drawing/2014/main" id="{CDFA4BAC-9E15-F5BE-3475-B187E5741F34}"/>
                </a:ext>
              </a:extLst>
            </p:cNvPr>
            <p:cNvPicPr>
              <a:picLocks noChangeAspect="1"/>
            </p:cNvPicPr>
            <p:nvPr/>
          </p:nvPicPr>
          <p:blipFill>
            <a:blip r:embed="rId4"/>
            <a:stretch>
              <a:fillRect/>
            </a:stretch>
          </p:blipFill>
          <p:spPr>
            <a:xfrm>
              <a:off x="2044570" y="1506704"/>
              <a:ext cx="5054860" cy="577880"/>
            </a:xfrm>
            <a:prstGeom prst="rect">
              <a:avLst/>
            </a:prstGeom>
          </p:spPr>
        </p:pic>
        <p:pic>
          <p:nvPicPr>
            <p:cNvPr id="13" name="图片 12">
              <a:extLst>
                <a:ext uri="{FF2B5EF4-FFF2-40B4-BE49-F238E27FC236}">
                  <a16:creationId xmlns:a16="http://schemas.microsoft.com/office/drawing/2014/main" id="{814039CD-5DFE-AAD5-395C-141483F60222}"/>
                </a:ext>
              </a:extLst>
            </p:cNvPr>
            <p:cNvPicPr>
              <a:picLocks noChangeAspect="1"/>
            </p:cNvPicPr>
            <p:nvPr/>
          </p:nvPicPr>
          <p:blipFill>
            <a:blip r:embed="rId5"/>
            <a:stretch>
              <a:fillRect/>
            </a:stretch>
          </p:blipFill>
          <p:spPr>
            <a:xfrm>
              <a:off x="2844711" y="2532865"/>
              <a:ext cx="3454578" cy="368319"/>
            </a:xfrm>
            <a:prstGeom prst="rect">
              <a:avLst/>
            </a:prstGeom>
          </p:spPr>
        </p:pic>
        <p:pic>
          <p:nvPicPr>
            <p:cNvPr id="15" name="图片 14">
              <a:extLst>
                <a:ext uri="{FF2B5EF4-FFF2-40B4-BE49-F238E27FC236}">
                  <a16:creationId xmlns:a16="http://schemas.microsoft.com/office/drawing/2014/main" id="{C3208580-EA33-17F5-EE54-8F01C5F89C5D}"/>
                </a:ext>
              </a:extLst>
            </p:cNvPr>
            <p:cNvPicPr>
              <a:picLocks noChangeAspect="1"/>
            </p:cNvPicPr>
            <p:nvPr/>
          </p:nvPicPr>
          <p:blipFill>
            <a:blip r:embed="rId6"/>
            <a:stretch>
              <a:fillRect/>
            </a:stretch>
          </p:blipFill>
          <p:spPr>
            <a:xfrm>
              <a:off x="1572696" y="3057506"/>
              <a:ext cx="5982007" cy="742988"/>
            </a:xfrm>
            <a:prstGeom prst="rect">
              <a:avLst/>
            </a:prstGeom>
          </p:spPr>
        </p:pic>
        <p:pic>
          <p:nvPicPr>
            <p:cNvPr id="17" name="图片 16">
              <a:extLst>
                <a:ext uri="{FF2B5EF4-FFF2-40B4-BE49-F238E27FC236}">
                  <a16:creationId xmlns:a16="http://schemas.microsoft.com/office/drawing/2014/main" id="{91727C81-3556-8705-4ACA-717D06029971}"/>
                </a:ext>
              </a:extLst>
            </p:cNvPr>
            <p:cNvPicPr>
              <a:picLocks noChangeAspect="1"/>
            </p:cNvPicPr>
            <p:nvPr/>
          </p:nvPicPr>
          <p:blipFill>
            <a:blip r:embed="rId3"/>
            <a:stretch>
              <a:fillRect/>
            </a:stretch>
          </p:blipFill>
          <p:spPr>
            <a:xfrm>
              <a:off x="730504" y="4470573"/>
              <a:ext cx="178409" cy="234962"/>
            </a:xfrm>
            <a:prstGeom prst="rect">
              <a:avLst/>
            </a:prstGeom>
          </p:spPr>
        </p:pic>
        <p:pic>
          <p:nvPicPr>
            <p:cNvPr id="21" name="图片 20">
              <a:extLst>
                <a:ext uri="{FF2B5EF4-FFF2-40B4-BE49-F238E27FC236}">
                  <a16:creationId xmlns:a16="http://schemas.microsoft.com/office/drawing/2014/main" id="{34BC4529-177A-C5CD-4790-B20E0D66EC86}"/>
                </a:ext>
              </a:extLst>
            </p:cNvPr>
            <p:cNvPicPr>
              <a:picLocks noChangeAspect="1"/>
            </p:cNvPicPr>
            <p:nvPr/>
          </p:nvPicPr>
          <p:blipFill>
            <a:blip r:embed="rId7"/>
            <a:stretch>
              <a:fillRect/>
            </a:stretch>
          </p:blipFill>
          <p:spPr>
            <a:xfrm>
              <a:off x="2293457" y="4837189"/>
              <a:ext cx="4540483" cy="673135"/>
            </a:xfrm>
            <a:prstGeom prst="rect">
              <a:avLst/>
            </a:prstGeom>
          </p:spPr>
        </p:pic>
        <p:pic>
          <p:nvPicPr>
            <p:cNvPr id="23" name="图片 22">
              <a:extLst>
                <a:ext uri="{FF2B5EF4-FFF2-40B4-BE49-F238E27FC236}">
                  <a16:creationId xmlns:a16="http://schemas.microsoft.com/office/drawing/2014/main" id="{AC5D812D-22BC-1D20-9DFA-89FCBBDA8B44}"/>
                </a:ext>
              </a:extLst>
            </p:cNvPr>
            <p:cNvPicPr>
              <a:picLocks noChangeAspect="1"/>
            </p:cNvPicPr>
            <p:nvPr/>
          </p:nvPicPr>
          <p:blipFill>
            <a:blip r:embed="rId8"/>
            <a:stretch>
              <a:fillRect/>
            </a:stretch>
          </p:blipFill>
          <p:spPr>
            <a:xfrm>
              <a:off x="3371788" y="5879801"/>
              <a:ext cx="2400423" cy="520727"/>
            </a:xfrm>
            <a:prstGeom prst="rect">
              <a:avLst/>
            </a:prstGeom>
          </p:spPr>
        </p:pic>
      </p:grpSp>
    </p:spTree>
    <p:extLst>
      <p:ext uri="{BB962C8B-B14F-4D97-AF65-F5344CB8AC3E}">
        <p14:creationId xmlns:p14="http://schemas.microsoft.com/office/powerpoint/2010/main" val="25754853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6.3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：和</a:t>
            </a:r>
            <a:r>
              <a:rPr lang="en-US" altLang="zh-CN" b="1" dirty="0">
                <a:latin typeface="华文楷体" panose="02010600040101010101" pitchFamily="2" charset="-122"/>
                <a:ea typeface="华文楷体" panose="02010600040101010101" pitchFamily="2" charset="-122"/>
                <a:sym typeface="Symbol" panose="05050102010706020507" pitchFamily="18" charset="2"/>
              </a:rPr>
              <a:t>Z</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0</a:t>
            </a:r>
            <a:r>
              <a:rPr lang="zh-CN" altLang="en-US" b="1" dirty="0">
                <a:latin typeface="华文楷体" panose="02010600040101010101" pitchFamily="2" charset="-122"/>
                <a:ea typeface="华文楷体" panose="02010600040101010101" pitchFamily="2" charset="-122"/>
                <a:sym typeface="Symbol" panose="05050102010706020507" pitchFamily="18" charset="2"/>
              </a:rPr>
              <a:t>贡献</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132</a:t>
            </a:fld>
            <a:endParaRPr lang="en-US"/>
          </a:p>
        </p:txBody>
      </p:sp>
      <p:grpSp>
        <p:nvGrpSpPr>
          <p:cNvPr id="31" name="组合 30">
            <a:extLst>
              <a:ext uri="{FF2B5EF4-FFF2-40B4-BE49-F238E27FC236}">
                <a16:creationId xmlns:a16="http://schemas.microsoft.com/office/drawing/2014/main" id="{F6B8A103-8195-C931-74FE-9148B85A0EAE}"/>
              </a:ext>
            </a:extLst>
          </p:cNvPr>
          <p:cNvGrpSpPr/>
          <p:nvPr/>
        </p:nvGrpSpPr>
        <p:grpSpPr>
          <a:xfrm>
            <a:off x="590108" y="1121501"/>
            <a:ext cx="8096692" cy="5632311"/>
            <a:chOff x="590108" y="1121501"/>
            <a:chExt cx="8096692" cy="5632311"/>
          </a:xfrm>
        </p:grpSpPr>
        <p:grpSp>
          <p:nvGrpSpPr>
            <p:cNvPr id="13" name="组合 12">
              <a:extLst>
                <a:ext uri="{FF2B5EF4-FFF2-40B4-BE49-F238E27FC236}">
                  <a16:creationId xmlns:a16="http://schemas.microsoft.com/office/drawing/2014/main" id="{2871D9D7-3ACC-DDD9-F7B4-A6334CA21E90}"/>
                </a:ext>
              </a:extLst>
            </p:cNvPr>
            <p:cNvGrpSpPr/>
            <p:nvPr/>
          </p:nvGrpSpPr>
          <p:grpSpPr>
            <a:xfrm>
              <a:off x="590108" y="1121501"/>
              <a:ext cx="8096692" cy="5632311"/>
              <a:chOff x="663374" y="1211102"/>
              <a:chExt cx="8096692" cy="5632311"/>
            </a:xfrm>
          </p:grpSpPr>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E34197C5-ADF7-31DD-1371-BF80DF259C90}"/>
                      </a:ext>
                    </a:extLst>
                  </p:cNvPr>
                  <p:cNvSpPr txBox="1"/>
                  <p:nvPr/>
                </p:nvSpPr>
                <p:spPr>
                  <a:xfrm>
                    <a:off x="663374" y="1211102"/>
                    <a:ext cx="8096692" cy="5632311"/>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在本节，我们以第一节的结果为出发点，同时考虑</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γ</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Z</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交换的贡献来计算</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σ(</a:t>
                    </a:r>
                    <a14:m>
                      <m:oMath xmlns:m="http://schemas.openxmlformats.org/officeDocument/2006/math">
                        <m:r>
                          <a:rPr lang="en-US" altLang="zh-CN" b="0" i="1" dirty="0" smtClean="0">
                            <a:solidFill>
                              <a:srgbClr val="0000CC"/>
                            </a:solidFill>
                            <a:latin typeface="Cambria Math" panose="02040503050406030204" pitchFamily="18" charset="0"/>
                          </a:rPr>
                          <m:t>𝑒</m:t>
                        </m:r>
                        <m:r>
                          <a:rPr lang="en-US" altLang="zh-CN" b="0" i="0" baseline="22000" dirty="0" smtClean="0">
                            <a:solidFill>
                              <a:srgbClr val="0000CC"/>
                            </a:solidFill>
                            <a:latin typeface="Cambria Math" panose="02040503050406030204" pitchFamily="18" charset="0"/>
                          </a:rPr>
                          <m:t>+</m:t>
                        </m:r>
                        <m:sSup>
                          <m:sSupPr>
                            <m:ctrlPr>
                              <a:rPr lang="en-US" altLang="zh-CN" i="1" dirty="0" smtClean="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𝑒</m:t>
                            </m:r>
                          </m:e>
                          <m:sup>
                            <m:r>
                              <a:rPr lang="en-US" altLang="zh-CN" b="0" i="0" dirty="0" smtClean="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b="0" i="1" dirty="0" smtClean="0">
                            <a:solidFill>
                              <a:srgbClr val="0000CC"/>
                            </a:solidFill>
                            <a:latin typeface="Cambria Math" panose="02040503050406030204" pitchFamily="18" charset="0"/>
                          </a:rPr>
                          <m:t>𝑓</m:t>
                        </m:r>
                        <m:r>
                          <a:rPr lang="en-US" altLang="zh-CN" b="0" baseline="22000" dirty="0">
                            <a:solidFill>
                              <a:srgbClr val="0000CC"/>
                            </a:solidFill>
                            <a:latin typeface="Cambria Math" panose="02040503050406030204" pitchFamily="18" charset="0"/>
                          </a:rPr>
                          <m:t>+</m:t>
                        </m:r>
                        <m:sSup>
                          <m:sSupPr>
                            <m:ctrlPr>
                              <a:rPr lang="en-US" altLang="zh-CN" i="1" dirty="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𝑓</m:t>
                            </m:r>
                          </m:e>
                          <m:sup>
                            <m:r>
                              <a:rPr lang="en-US" altLang="zh-CN" b="0" dirty="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l-GR"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只考虑</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γ</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光子交换时的详细计算已经在上节给出。对</a:t>
                    </a:r>
                    <a14:m>
                      <m:oMath xmlns:m="http://schemas.openxmlformats.org/officeDocument/2006/math">
                        <m:r>
                          <a:rPr lang="en-US" altLang="zh-CN" i="1" dirty="0">
                            <a:solidFill>
                              <a:srgbClr val="0000CC"/>
                            </a:solidFill>
                            <a:latin typeface="Cambria Math" panose="02040503050406030204" pitchFamily="18" charset="0"/>
                          </a:rPr>
                          <m:t>𝑒</m:t>
                        </m:r>
                        <m:r>
                          <a:rPr lang="en-US" altLang="zh-CN" baseline="22000" dirty="0">
                            <a:solidFill>
                              <a:srgbClr val="0000CC"/>
                            </a:solidFill>
                            <a:latin typeface="Cambria Math" panose="02040503050406030204" pitchFamily="18" charset="0"/>
                          </a:rPr>
                          <m:t>+</m:t>
                        </m:r>
                        <m:sSup>
                          <m:sSupPr>
                            <m:ctrlPr>
                              <a:rPr lang="en-US" altLang="zh-CN" i="1" dirty="0">
                                <a:solidFill>
                                  <a:srgbClr val="0000CC"/>
                                </a:solidFill>
                                <a:latin typeface="Cambria Math" panose="02040503050406030204" pitchFamily="18" charset="0"/>
                              </a:rPr>
                            </m:ctrlPr>
                          </m:sSupPr>
                          <m:e>
                            <m:r>
                              <a:rPr lang="en-US" altLang="zh-CN" i="1" dirty="0">
                                <a:solidFill>
                                  <a:srgbClr val="0000CC"/>
                                </a:solidFill>
                                <a:latin typeface="Cambria Math" panose="02040503050406030204" pitchFamily="18" charset="0"/>
                              </a:rPr>
                              <m:t>𝑒</m:t>
                            </m:r>
                          </m:e>
                          <m:sup>
                            <m:r>
                              <a:rPr lang="en-US" altLang="zh-CN" dirty="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i="1" dirty="0">
                            <a:solidFill>
                              <a:srgbClr val="0000CC"/>
                            </a:solidFill>
                            <a:latin typeface="Cambria Math" panose="02040503050406030204" pitchFamily="18" charset="0"/>
                          </a:rPr>
                          <m:t>𝑓</m:t>
                        </m:r>
                        <m:r>
                          <a:rPr lang="en-US" altLang="zh-CN" baseline="22000" dirty="0">
                            <a:solidFill>
                              <a:srgbClr val="0000CC"/>
                            </a:solidFill>
                            <a:latin typeface="Cambria Math" panose="02040503050406030204" pitchFamily="18" charset="0"/>
                          </a:rPr>
                          <m:t>+</m:t>
                        </m:r>
                        <m:sSup>
                          <m:sSupPr>
                            <m:ctrlPr>
                              <a:rPr lang="en-US" altLang="zh-CN" i="1" dirty="0">
                                <a:solidFill>
                                  <a:srgbClr val="0000CC"/>
                                </a:solidFill>
                                <a:latin typeface="Cambria Math" panose="02040503050406030204" pitchFamily="18" charset="0"/>
                              </a:rPr>
                            </m:ctrlPr>
                          </m:sSupPr>
                          <m:e>
                            <m:r>
                              <a:rPr lang="en-US" altLang="zh-CN" i="1" dirty="0">
                                <a:solidFill>
                                  <a:srgbClr val="0000CC"/>
                                </a:solidFill>
                                <a:latin typeface="Cambria Math" panose="02040503050406030204" pitchFamily="18" charset="0"/>
                              </a:rPr>
                              <m:t>𝑓</m:t>
                            </m:r>
                          </m:e>
                          <m:sup>
                            <m:r>
                              <a:rPr lang="en-US" altLang="zh-CN" dirty="0">
                                <a:solidFill>
                                  <a:srgbClr val="0000CC"/>
                                </a:solidFill>
                                <a:latin typeface="Cambria Math" panose="02040503050406030204" pitchFamily="18" charset="0"/>
                              </a:rPr>
                              <m:t>−</m:t>
                            </m:r>
                          </m:sup>
                        </m:s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过程，只有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道有贡献</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其中第一和第二项分别表示由光子交换、</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玻色子交换而产生的贡献。因为</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我们得到</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可得</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其中</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dt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d</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cos</a:t>
                    </a:r>
                    <a14:m>
                      <m:oMath xmlns:m="http://schemas.openxmlformats.org/officeDocument/2006/math">
                        <m:r>
                          <a:rPr lang="en-US" altLang="zh-CN" b="1" i="1" dirty="0" smtClean="0">
                            <a:solidFill>
                              <a:schemeClr val="tx1"/>
                            </a:solidFill>
                            <a:latin typeface="Cambria Math" panose="02040503050406030204" pitchFamily="18" charset="0"/>
                          </a:rPr>
                          <m:t>𝜃</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。由于</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E34197C5-ADF7-31DD-1371-BF80DF259C90}"/>
                      </a:ext>
                    </a:extLst>
                  </p:cNvPr>
                  <p:cNvSpPr txBox="1">
                    <a:spLocks noRot="1" noChangeAspect="1" noMove="1" noResize="1" noEditPoints="1" noAdjustHandles="1" noChangeArrowheads="1" noChangeShapeType="1" noTextEdit="1"/>
                  </p:cNvSpPr>
                  <p:nvPr/>
                </p:nvSpPr>
                <p:spPr>
                  <a:xfrm>
                    <a:off x="663374" y="1211102"/>
                    <a:ext cx="8096692" cy="5632311"/>
                  </a:xfrm>
                  <a:prstGeom prst="rect">
                    <a:avLst/>
                  </a:prstGeom>
                  <a:blipFill>
                    <a:blip r:embed="rId2"/>
                    <a:stretch>
                      <a:fillRect l="-678" t="-541" b="-866"/>
                    </a:stretch>
                  </a:blipFill>
                </p:spPr>
                <p:txBody>
                  <a:bodyPr/>
                  <a:lstStyle/>
                  <a:p>
                    <a:r>
                      <a:rPr lang="zh-CN" altLang="en-US">
                        <a:noFill/>
                      </a:rPr>
                      <a:t> </a:t>
                    </a:r>
                  </a:p>
                </p:txBody>
              </p:sp>
            </mc:Fallback>
          </mc:AlternateContent>
          <p:pic>
            <p:nvPicPr>
              <p:cNvPr id="21" name="图片 20">
                <a:extLst>
                  <a:ext uri="{FF2B5EF4-FFF2-40B4-BE49-F238E27FC236}">
                    <a16:creationId xmlns:a16="http://schemas.microsoft.com/office/drawing/2014/main" id="{80615A7C-2083-0526-BF4B-E727AD273D7A}"/>
                  </a:ext>
                </a:extLst>
              </p:cNvPr>
              <p:cNvPicPr>
                <a:picLocks noChangeAspect="1"/>
              </p:cNvPicPr>
              <p:nvPr/>
            </p:nvPicPr>
            <p:blipFill>
              <a:blip r:embed="rId3"/>
              <a:stretch>
                <a:fillRect/>
              </a:stretch>
            </p:blipFill>
            <p:spPr>
              <a:xfrm>
                <a:off x="803770" y="1302787"/>
                <a:ext cx="178409" cy="234962"/>
              </a:xfrm>
              <a:prstGeom prst="rect">
                <a:avLst/>
              </a:prstGeom>
            </p:spPr>
          </p:pic>
        </p:grpSp>
        <p:pic>
          <p:nvPicPr>
            <p:cNvPr id="23" name="图片 22">
              <a:extLst>
                <a:ext uri="{FF2B5EF4-FFF2-40B4-BE49-F238E27FC236}">
                  <a16:creationId xmlns:a16="http://schemas.microsoft.com/office/drawing/2014/main" id="{D02DF85D-A20E-4108-3E0E-E46AF540A874}"/>
                </a:ext>
              </a:extLst>
            </p:cNvPr>
            <p:cNvPicPr>
              <a:picLocks noChangeAspect="1"/>
            </p:cNvPicPr>
            <p:nvPr/>
          </p:nvPicPr>
          <p:blipFill>
            <a:blip r:embed="rId4"/>
            <a:stretch>
              <a:fillRect/>
            </a:stretch>
          </p:blipFill>
          <p:spPr>
            <a:xfrm>
              <a:off x="3215981" y="2081622"/>
              <a:ext cx="2844946" cy="558829"/>
            </a:xfrm>
            <a:prstGeom prst="rect">
              <a:avLst/>
            </a:prstGeom>
          </p:spPr>
        </p:pic>
        <p:pic>
          <p:nvPicPr>
            <p:cNvPr id="25" name="图片 24">
              <a:extLst>
                <a:ext uri="{FF2B5EF4-FFF2-40B4-BE49-F238E27FC236}">
                  <a16:creationId xmlns:a16="http://schemas.microsoft.com/office/drawing/2014/main" id="{F0B818CC-4EBC-7051-5ABA-D05CA6AE9E4A}"/>
                </a:ext>
              </a:extLst>
            </p:cNvPr>
            <p:cNvPicPr>
              <a:picLocks noChangeAspect="1"/>
            </p:cNvPicPr>
            <p:nvPr/>
          </p:nvPicPr>
          <p:blipFill>
            <a:blip r:embed="rId5"/>
            <a:stretch>
              <a:fillRect/>
            </a:stretch>
          </p:blipFill>
          <p:spPr>
            <a:xfrm>
              <a:off x="3368613" y="3179849"/>
              <a:ext cx="2406774" cy="381020"/>
            </a:xfrm>
            <a:prstGeom prst="rect">
              <a:avLst/>
            </a:prstGeom>
          </p:spPr>
        </p:pic>
        <p:pic>
          <p:nvPicPr>
            <p:cNvPr id="27" name="图片 26">
              <a:extLst>
                <a:ext uri="{FF2B5EF4-FFF2-40B4-BE49-F238E27FC236}">
                  <a16:creationId xmlns:a16="http://schemas.microsoft.com/office/drawing/2014/main" id="{4C516EFE-F935-1264-0202-0AA03B058ECA}"/>
                </a:ext>
              </a:extLst>
            </p:cNvPr>
            <p:cNvPicPr>
              <a:picLocks noChangeAspect="1"/>
            </p:cNvPicPr>
            <p:nvPr/>
          </p:nvPicPr>
          <p:blipFill>
            <a:blip r:embed="rId6"/>
            <a:stretch>
              <a:fillRect/>
            </a:stretch>
          </p:blipFill>
          <p:spPr>
            <a:xfrm>
              <a:off x="2854012" y="3864289"/>
              <a:ext cx="3568883" cy="1016052"/>
            </a:xfrm>
            <a:prstGeom prst="rect">
              <a:avLst/>
            </a:prstGeom>
          </p:spPr>
        </p:pic>
        <p:pic>
          <p:nvPicPr>
            <p:cNvPr id="28" name="图片 27">
              <a:extLst>
                <a:ext uri="{FF2B5EF4-FFF2-40B4-BE49-F238E27FC236}">
                  <a16:creationId xmlns:a16="http://schemas.microsoft.com/office/drawing/2014/main" id="{99FE7C77-0FDD-3E49-FF26-2A70F0CC09B1}"/>
                </a:ext>
              </a:extLst>
            </p:cNvPr>
            <p:cNvPicPr>
              <a:picLocks noChangeAspect="1"/>
            </p:cNvPicPr>
            <p:nvPr/>
          </p:nvPicPr>
          <p:blipFill>
            <a:blip r:embed="rId3"/>
            <a:stretch>
              <a:fillRect/>
            </a:stretch>
          </p:blipFill>
          <p:spPr>
            <a:xfrm>
              <a:off x="730504" y="5030166"/>
              <a:ext cx="178409" cy="234962"/>
            </a:xfrm>
            <a:prstGeom prst="rect">
              <a:avLst/>
            </a:prstGeom>
          </p:spPr>
        </p:pic>
        <p:pic>
          <p:nvPicPr>
            <p:cNvPr id="30" name="图片 29">
              <a:extLst>
                <a:ext uri="{FF2B5EF4-FFF2-40B4-BE49-F238E27FC236}">
                  <a16:creationId xmlns:a16="http://schemas.microsoft.com/office/drawing/2014/main" id="{3E6223D7-0EDF-F2DC-31AE-E654E4925A1C}"/>
                </a:ext>
              </a:extLst>
            </p:cNvPr>
            <p:cNvPicPr>
              <a:picLocks noChangeAspect="1"/>
            </p:cNvPicPr>
            <p:nvPr/>
          </p:nvPicPr>
          <p:blipFill>
            <a:blip r:embed="rId7"/>
            <a:stretch>
              <a:fillRect/>
            </a:stretch>
          </p:blipFill>
          <p:spPr>
            <a:xfrm>
              <a:off x="1876286" y="5327872"/>
              <a:ext cx="5391427" cy="939848"/>
            </a:xfrm>
            <a:prstGeom prst="rect">
              <a:avLst/>
            </a:prstGeom>
          </p:spPr>
        </p:pic>
      </p:grpSp>
    </p:spTree>
    <p:extLst>
      <p:ext uri="{BB962C8B-B14F-4D97-AF65-F5344CB8AC3E}">
        <p14:creationId xmlns:p14="http://schemas.microsoft.com/office/powerpoint/2010/main" val="14073314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6.3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：和</a:t>
            </a:r>
            <a:r>
              <a:rPr lang="en-US" altLang="zh-CN" b="1" dirty="0">
                <a:latin typeface="华文楷体" panose="02010600040101010101" pitchFamily="2" charset="-122"/>
                <a:ea typeface="华文楷体" panose="02010600040101010101" pitchFamily="2" charset="-122"/>
                <a:sym typeface="Symbol" panose="05050102010706020507" pitchFamily="18" charset="2"/>
              </a:rPr>
              <a:t>Z</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0</a:t>
            </a:r>
            <a:r>
              <a:rPr lang="zh-CN" altLang="en-US" b="1" dirty="0">
                <a:latin typeface="华文楷体" panose="02010600040101010101" pitchFamily="2" charset="-122"/>
                <a:ea typeface="华文楷体" panose="02010600040101010101" pitchFamily="2" charset="-122"/>
                <a:sym typeface="Symbol" panose="05050102010706020507" pitchFamily="18" charset="2"/>
              </a:rPr>
              <a:t>贡献</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133</a:t>
            </a:fld>
            <a:endParaRPr lang="en-US"/>
          </a:p>
        </p:txBody>
      </p:sp>
      <p:grpSp>
        <p:nvGrpSpPr>
          <p:cNvPr id="24" name="组合 23">
            <a:extLst>
              <a:ext uri="{FF2B5EF4-FFF2-40B4-BE49-F238E27FC236}">
                <a16:creationId xmlns:a16="http://schemas.microsoft.com/office/drawing/2014/main" id="{B3764CD1-D1F1-F0CF-1AA0-002858061AE8}"/>
              </a:ext>
            </a:extLst>
          </p:cNvPr>
          <p:cNvGrpSpPr/>
          <p:nvPr/>
        </p:nvGrpSpPr>
        <p:grpSpPr>
          <a:xfrm>
            <a:off x="590108" y="1121501"/>
            <a:ext cx="8096692" cy="4885267"/>
            <a:chOff x="590108" y="1121501"/>
            <a:chExt cx="8096692" cy="4885267"/>
          </a:xfrm>
        </p:grpSpPr>
        <p:sp>
          <p:nvSpPr>
            <p:cNvPr id="16" name="文本框 15">
              <a:extLst>
                <a:ext uri="{FF2B5EF4-FFF2-40B4-BE49-F238E27FC236}">
                  <a16:creationId xmlns:a16="http://schemas.microsoft.com/office/drawing/2014/main" id="{98792EA7-2199-348F-ED7C-79413A56FF4A}"/>
                </a:ext>
              </a:extLst>
            </p:cNvPr>
            <p:cNvSpPr txBox="1"/>
            <p:nvPr/>
          </p:nvSpPr>
          <p:spPr>
            <a:xfrm>
              <a:off x="590108" y="1121501"/>
              <a:ext cx="8096692" cy="4247317"/>
            </a:xfrm>
            <a:prstGeom prst="rect">
              <a:avLst/>
            </a:prstGeom>
            <a:noFill/>
          </p:spPr>
          <p:txBody>
            <a:bodyPr wrap="square">
              <a:spAutoFit/>
            </a:bodyPr>
            <a:lstStyle/>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其中第一和第二项分别表示</a:t>
              </a:r>
              <a:r>
                <a:rPr lang="el-GR"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γ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交换和</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Z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交换产生的贡献，第三项是两者的干涉项。 </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同理可得</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把四项相加得到</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9" name="图片 18">
              <a:extLst>
                <a:ext uri="{FF2B5EF4-FFF2-40B4-BE49-F238E27FC236}">
                  <a16:creationId xmlns:a16="http://schemas.microsoft.com/office/drawing/2014/main" id="{1A6B8CA9-18A2-8BF7-1A6F-BA2124A975A7}"/>
                </a:ext>
              </a:extLst>
            </p:cNvPr>
            <p:cNvPicPr>
              <a:picLocks noChangeAspect="1"/>
            </p:cNvPicPr>
            <p:nvPr/>
          </p:nvPicPr>
          <p:blipFill>
            <a:blip r:embed="rId2"/>
            <a:stretch>
              <a:fillRect/>
            </a:stretch>
          </p:blipFill>
          <p:spPr>
            <a:xfrm>
              <a:off x="2055321" y="1314227"/>
              <a:ext cx="5016758" cy="1130358"/>
            </a:xfrm>
            <a:prstGeom prst="rect">
              <a:avLst/>
            </a:prstGeom>
          </p:spPr>
        </p:pic>
        <p:pic>
          <p:nvPicPr>
            <p:cNvPr id="21" name="图片 20">
              <a:extLst>
                <a:ext uri="{FF2B5EF4-FFF2-40B4-BE49-F238E27FC236}">
                  <a16:creationId xmlns:a16="http://schemas.microsoft.com/office/drawing/2014/main" id="{61281539-1902-A2D9-3B5C-BF10CCAD6B21}"/>
                </a:ext>
              </a:extLst>
            </p:cNvPr>
            <p:cNvPicPr>
              <a:picLocks noChangeAspect="1"/>
            </p:cNvPicPr>
            <p:nvPr/>
          </p:nvPicPr>
          <p:blipFill>
            <a:blip r:embed="rId3"/>
            <a:srcRect t="3770"/>
            <a:stretch/>
          </p:blipFill>
          <p:spPr>
            <a:xfrm>
              <a:off x="1914164" y="3068658"/>
              <a:ext cx="5448580" cy="1362737"/>
            </a:xfrm>
            <a:prstGeom prst="rect">
              <a:avLst/>
            </a:prstGeom>
          </p:spPr>
        </p:pic>
        <p:pic>
          <p:nvPicPr>
            <p:cNvPr id="23" name="图片 22">
              <a:extLst>
                <a:ext uri="{FF2B5EF4-FFF2-40B4-BE49-F238E27FC236}">
                  <a16:creationId xmlns:a16="http://schemas.microsoft.com/office/drawing/2014/main" id="{88AD6CE2-3B60-C8C2-DB4D-D7F021A49485}"/>
                </a:ext>
              </a:extLst>
            </p:cNvPr>
            <p:cNvPicPr>
              <a:picLocks noChangeAspect="1"/>
            </p:cNvPicPr>
            <p:nvPr/>
          </p:nvPicPr>
          <p:blipFill>
            <a:blip r:embed="rId4"/>
            <a:stretch>
              <a:fillRect/>
            </a:stretch>
          </p:blipFill>
          <p:spPr>
            <a:xfrm>
              <a:off x="1329934" y="4781155"/>
              <a:ext cx="6617040" cy="1225613"/>
            </a:xfrm>
            <a:prstGeom prst="rect">
              <a:avLst/>
            </a:prstGeom>
          </p:spPr>
        </p:pic>
      </p:grpSp>
    </p:spTree>
    <p:extLst>
      <p:ext uri="{BB962C8B-B14F-4D97-AF65-F5344CB8AC3E}">
        <p14:creationId xmlns:p14="http://schemas.microsoft.com/office/powerpoint/2010/main" val="34771534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A9156-BCAD-8920-1E28-D9646490103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0C8E4EB-F85E-B5F0-75CB-170C87719496}"/>
              </a:ext>
            </a:extLst>
          </p:cNvPr>
          <p:cNvSpPr>
            <a:spLocks noGrp="1"/>
          </p:cNvSpPr>
          <p:nvPr>
            <p:ph type="title"/>
          </p:nvPr>
        </p:nvSpPr>
        <p:spPr/>
        <p:txBody>
          <a:bodyPr>
            <a:normAutofit fontScale="90000"/>
          </a:bodyPr>
          <a:lstStyle/>
          <a:p>
            <a:r>
              <a:rPr lang="en-US" altLang="zh-CN" dirty="0"/>
              <a:t>6.3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：和</a:t>
            </a:r>
            <a:r>
              <a:rPr lang="en-US" altLang="zh-CN" b="1" dirty="0">
                <a:latin typeface="华文楷体" panose="02010600040101010101" pitchFamily="2" charset="-122"/>
                <a:ea typeface="华文楷体" panose="02010600040101010101" pitchFamily="2" charset="-122"/>
                <a:sym typeface="Symbol" panose="05050102010706020507" pitchFamily="18" charset="2"/>
              </a:rPr>
              <a:t>Z</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0</a:t>
            </a:r>
            <a:r>
              <a:rPr lang="zh-CN" altLang="en-US" b="1" dirty="0">
                <a:latin typeface="华文楷体" panose="02010600040101010101" pitchFamily="2" charset="-122"/>
                <a:ea typeface="华文楷体" panose="02010600040101010101" pitchFamily="2" charset="-122"/>
                <a:sym typeface="Symbol" panose="05050102010706020507" pitchFamily="18" charset="2"/>
              </a:rPr>
              <a:t>贡献</a:t>
            </a:r>
            <a:endParaRPr lang="zh-CN" altLang="en-US" dirty="0"/>
          </a:p>
        </p:txBody>
      </p:sp>
      <p:sp>
        <p:nvSpPr>
          <p:cNvPr id="4" name="灯片编号占位符 3">
            <a:extLst>
              <a:ext uri="{FF2B5EF4-FFF2-40B4-BE49-F238E27FC236}">
                <a16:creationId xmlns:a16="http://schemas.microsoft.com/office/drawing/2014/main" id="{210FA6F1-59B8-A160-4347-4F1FEB62B5E2}"/>
              </a:ext>
            </a:extLst>
          </p:cNvPr>
          <p:cNvSpPr>
            <a:spLocks noGrp="1"/>
          </p:cNvSpPr>
          <p:nvPr>
            <p:ph type="sldNum" sz="quarter" idx="12"/>
          </p:nvPr>
        </p:nvSpPr>
        <p:spPr/>
        <p:txBody>
          <a:bodyPr/>
          <a:lstStyle/>
          <a:p>
            <a:fld id="{BEF7031F-3985-8841-9F96-93325AFB8D2A}" type="slidenum">
              <a:rPr lang="en-US" smtClean="0"/>
              <a:t>134</a:t>
            </a:fld>
            <a:endParaRPr lang="en-US"/>
          </a:p>
        </p:txBody>
      </p:sp>
      <p:grpSp>
        <p:nvGrpSpPr>
          <p:cNvPr id="26" name="组合 25">
            <a:extLst>
              <a:ext uri="{FF2B5EF4-FFF2-40B4-BE49-F238E27FC236}">
                <a16:creationId xmlns:a16="http://schemas.microsoft.com/office/drawing/2014/main" id="{68E65E69-FE90-1092-1711-E56F2A6C555B}"/>
              </a:ext>
            </a:extLst>
          </p:cNvPr>
          <p:cNvGrpSpPr/>
          <p:nvPr/>
        </p:nvGrpSpPr>
        <p:grpSpPr>
          <a:xfrm>
            <a:off x="673870" y="1051700"/>
            <a:ext cx="8096692" cy="5599974"/>
            <a:chOff x="590108" y="1121501"/>
            <a:chExt cx="8096692" cy="5599974"/>
          </a:xfrm>
        </p:grpSpPr>
        <p:grpSp>
          <p:nvGrpSpPr>
            <p:cNvPr id="5" name="组合 4">
              <a:extLst>
                <a:ext uri="{FF2B5EF4-FFF2-40B4-BE49-F238E27FC236}">
                  <a16:creationId xmlns:a16="http://schemas.microsoft.com/office/drawing/2014/main" id="{FC2B81AD-7E02-CAB0-EDD8-FB69518A744F}"/>
                </a:ext>
              </a:extLst>
            </p:cNvPr>
            <p:cNvGrpSpPr/>
            <p:nvPr/>
          </p:nvGrpSpPr>
          <p:grpSpPr>
            <a:xfrm>
              <a:off x="590108" y="1121501"/>
              <a:ext cx="8096692" cy="5084533"/>
              <a:chOff x="663374" y="1211102"/>
              <a:chExt cx="8096692" cy="5084533"/>
            </a:xfrm>
          </p:grpSpPr>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B30BC532-89E7-A344-1F64-E535547EF802}"/>
                      </a:ext>
                    </a:extLst>
                  </p:cNvPr>
                  <p:cNvSpPr txBox="1"/>
                  <p:nvPr/>
                </p:nvSpPr>
                <p:spPr>
                  <a:xfrm>
                    <a:off x="663374" y="1211102"/>
                    <a:ext cx="8096692" cy="5084533"/>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将微分截面</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a:t>
                    </a:r>
                    <a:r>
                      <a:rPr lang="el-GR"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σ</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对全空间</a:t>
                    </a:r>
                    <a14:m>
                      <m:oMath xmlns:m="http://schemas.openxmlformats.org/officeDocument/2006/math">
                        <m:sSup>
                          <m:sSupPr>
                            <m:ctrlPr>
                              <a:rPr lang="zh-CN" altLang="en-US" b="1" i="1" dirty="0" smtClean="0">
                                <a:solidFill>
                                  <a:srgbClr val="0000CC"/>
                                </a:solidFill>
                                <a:latin typeface="Cambria Math" panose="02040503050406030204" pitchFamily="18" charset="0"/>
                              </a:rPr>
                            </m:ctrlPr>
                          </m:sSupPr>
                          <m:e>
                            <m:r>
                              <a:rPr lang="zh-CN" altLang="en-US" b="1" dirty="0" smtClean="0">
                                <a:solidFill>
                                  <a:srgbClr val="0000CC"/>
                                </a:solidFill>
                                <a:latin typeface="Cambria Math" panose="02040503050406030204" pitchFamily="18" charset="0"/>
                              </a:rPr>
                              <m:t>0</m:t>
                            </m:r>
                          </m:e>
                          <m:sup>
                            <m:r>
                              <a:rPr lang="en-US" altLang="zh-CN" b="1" i="1" dirty="0">
                                <a:solidFill>
                                  <a:srgbClr val="0000CC"/>
                                </a:solidFill>
                                <a:latin typeface="Cambria Math" panose="02040503050406030204" pitchFamily="18" charset="0"/>
                              </a:rPr>
                              <m:t>°</m:t>
                            </m:r>
                          </m:sup>
                        </m:sSup>
                        <m:r>
                          <a:rPr lang="zh-CN" altLang="en-US" b="1" i="0" dirty="0" smtClean="0">
                            <a:solidFill>
                              <a:srgbClr val="0000CC"/>
                            </a:solidFill>
                            <a:latin typeface="Cambria Math" panose="02040503050406030204" pitchFamily="18" charset="0"/>
                          </a:rPr>
                          <m:t>≤</m:t>
                        </m:r>
                        <m:r>
                          <a:rPr lang="zh-CN" altLang="en-US" b="1" i="1" dirty="0" smtClean="0">
                            <a:solidFill>
                              <a:srgbClr val="0000CC"/>
                            </a:solidFill>
                            <a:latin typeface="Cambria Math" panose="02040503050406030204" pitchFamily="18" charset="0"/>
                          </a:rPr>
                          <m:t>𝜃</m:t>
                        </m:r>
                        <m:r>
                          <a:rPr lang="zh-CN" altLang="en-US" b="1" i="0" dirty="0" smtClean="0">
                            <a:solidFill>
                              <a:srgbClr val="0000CC"/>
                            </a:solidFill>
                            <a:latin typeface="Cambria Math" panose="02040503050406030204" pitchFamily="18" charset="0"/>
                          </a:rPr>
                          <m:t>≤</m:t>
                        </m:r>
                        <m:r>
                          <a:rPr lang="zh-CN" altLang="en-US" b="1" i="1" dirty="0" smtClean="0">
                            <a:solidFill>
                              <a:srgbClr val="0000CC"/>
                            </a:solidFill>
                            <a:latin typeface="Cambria Math" panose="02040503050406030204" pitchFamily="18" charset="0"/>
                          </a:rPr>
                          <m:t>𝜋</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积分，可得</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这里的第一、二和第三项分别表示由</a:t>
                    </a:r>
                    <a:r>
                      <a:rPr lang="el-GR" altLang="zh-CN" b="1" dirty="0">
                        <a:latin typeface="华文楷体" panose="02010600040101010101" pitchFamily="2" charset="-122"/>
                        <a:ea typeface="华文楷体" panose="02010600040101010101" pitchFamily="2" charset="-122"/>
                        <a:cs typeface="Times New Roman" panose="02020603050405020304" pitchFamily="18" charset="0"/>
                      </a:rPr>
                      <a:t>γ</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交换</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Z</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交换和干涉项给出的贡献。</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对不同的能量区间，有</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在低能区间</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b="1" i="1" dirty="0" smtClean="0">
                            <a:solidFill>
                              <a:srgbClr val="0000CC"/>
                            </a:solidFill>
                            <a:latin typeface="Cambria Math" panose="02040503050406030204" pitchFamily="18" charset="0"/>
                          </a:rPr>
                          <m:t>𝑆</m:t>
                        </m:r>
                        <m:r>
                          <a:rPr lang="en-US" altLang="zh-CN" b="1" i="0" dirty="0" smtClean="0">
                            <a:solidFill>
                              <a:srgbClr val="0000CC"/>
                            </a:solidFill>
                            <a:latin typeface="Cambria Math" panose="02040503050406030204" pitchFamily="18" charset="0"/>
                          </a:rPr>
                          <m:t>≤</m:t>
                        </m:r>
                        <m:sSubSup>
                          <m:sSubSupPr>
                            <m:ctrlPr>
                              <a:rPr lang="en-US" altLang="zh-CN" i="1" dirty="0" smtClean="0">
                                <a:solidFill>
                                  <a:srgbClr val="0000CC"/>
                                </a:solidFill>
                                <a:latin typeface="Cambria Math" panose="02040503050406030204" pitchFamily="18" charset="0"/>
                              </a:rPr>
                            </m:ctrlPr>
                          </m:sSubSupPr>
                          <m:e>
                            <m:r>
                              <a:rPr lang="en-US" altLang="zh-CN" b="0" i="1" dirty="0" smtClean="0">
                                <a:solidFill>
                                  <a:srgbClr val="0000CC"/>
                                </a:solidFill>
                                <a:latin typeface="Cambria Math" panose="02040503050406030204" pitchFamily="18" charset="0"/>
                              </a:rPr>
                              <m:t>𝑚</m:t>
                            </m:r>
                          </m:e>
                          <m:sub>
                            <m:r>
                              <a:rPr lang="en-US" altLang="zh-CN" b="0" i="1" dirty="0">
                                <a:solidFill>
                                  <a:srgbClr val="0000CC"/>
                                </a:solidFill>
                                <a:latin typeface="Cambria Math" panose="02040503050406030204" pitchFamily="18" charset="0"/>
                              </a:rPr>
                              <m:t>𝑧</m:t>
                            </m:r>
                          </m:sub>
                          <m:sup>
                            <m:r>
                              <a:rPr lang="en-US" altLang="zh-CN" b="0" i="0" dirty="0" smtClean="0">
                                <a:solidFill>
                                  <a:srgbClr val="0000CC"/>
                                </a:solidFill>
                                <a:latin typeface="Cambria Math" panose="02040503050406030204" pitchFamily="18" charset="0"/>
                              </a:rPr>
                              <m:t>2</m:t>
                            </m:r>
                          </m:sup>
                        </m:sSub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，有</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z</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共振区，</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Z</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玻色子贡献是主要贡献，在只考虑</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Z</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贡献的近似下有</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如果采用</a:t>
                    </a:r>
                    <a:r>
                      <a:rPr lang="en-US" altLang="zh-CN" b="1" i="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Z </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窄共振近似，则有</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B30BC532-89E7-A344-1F64-E535547EF802}"/>
                      </a:ext>
                    </a:extLst>
                  </p:cNvPr>
                  <p:cNvSpPr txBox="1">
                    <a:spLocks noRot="1" noChangeAspect="1" noMove="1" noResize="1" noEditPoints="1" noAdjustHandles="1" noChangeArrowheads="1" noChangeShapeType="1" noTextEdit="1"/>
                  </p:cNvSpPr>
                  <p:nvPr/>
                </p:nvSpPr>
                <p:spPr>
                  <a:xfrm>
                    <a:off x="663374" y="1211102"/>
                    <a:ext cx="8096692" cy="5084533"/>
                  </a:xfrm>
                  <a:prstGeom prst="rect">
                    <a:avLst/>
                  </a:prstGeom>
                  <a:blipFill>
                    <a:blip r:embed="rId2"/>
                    <a:stretch>
                      <a:fillRect l="-678" t="-480" b="-1079"/>
                    </a:stretch>
                  </a:blipFill>
                </p:spPr>
                <p:txBody>
                  <a:bodyPr/>
                  <a:lstStyle/>
                  <a:p>
                    <a:r>
                      <a:rPr lang="zh-CN" altLang="en-US">
                        <a:noFill/>
                      </a:rPr>
                      <a:t> </a:t>
                    </a:r>
                  </a:p>
                </p:txBody>
              </p:sp>
            </mc:Fallback>
          </mc:AlternateContent>
          <p:pic>
            <p:nvPicPr>
              <p:cNvPr id="12" name="图片 11">
                <a:extLst>
                  <a:ext uri="{FF2B5EF4-FFF2-40B4-BE49-F238E27FC236}">
                    <a16:creationId xmlns:a16="http://schemas.microsoft.com/office/drawing/2014/main" id="{C2C74FCF-30DB-E230-C736-89B6F04410CC}"/>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14" name="图片 13">
              <a:extLst>
                <a:ext uri="{FF2B5EF4-FFF2-40B4-BE49-F238E27FC236}">
                  <a16:creationId xmlns:a16="http://schemas.microsoft.com/office/drawing/2014/main" id="{81B4DC6C-419D-2898-B6A4-B7AB26A0F1BA}"/>
                </a:ext>
              </a:extLst>
            </p:cNvPr>
            <p:cNvPicPr>
              <a:picLocks noChangeAspect="1"/>
            </p:cNvPicPr>
            <p:nvPr/>
          </p:nvPicPr>
          <p:blipFill>
            <a:blip r:embed="rId4"/>
            <a:stretch>
              <a:fillRect/>
            </a:stretch>
          </p:blipFill>
          <p:spPr>
            <a:xfrm>
              <a:off x="2015769" y="1492588"/>
              <a:ext cx="5245370" cy="997001"/>
            </a:xfrm>
            <a:prstGeom prst="rect">
              <a:avLst/>
            </a:prstGeom>
          </p:spPr>
        </p:pic>
        <p:pic>
          <p:nvPicPr>
            <p:cNvPr id="17" name="图片 16">
              <a:extLst>
                <a:ext uri="{FF2B5EF4-FFF2-40B4-BE49-F238E27FC236}">
                  <a16:creationId xmlns:a16="http://schemas.microsoft.com/office/drawing/2014/main" id="{BF08C113-D0D7-10EA-4B80-C38C11DAF5B4}"/>
                </a:ext>
              </a:extLst>
            </p:cNvPr>
            <p:cNvPicPr>
              <a:picLocks noChangeAspect="1"/>
            </p:cNvPicPr>
            <p:nvPr/>
          </p:nvPicPr>
          <p:blipFill>
            <a:blip r:embed="rId5"/>
            <a:stretch>
              <a:fillRect/>
            </a:stretch>
          </p:blipFill>
          <p:spPr>
            <a:xfrm>
              <a:off x="3238431" y="3652450"/>
              <a:ext cx="2667137" cy="463574"/>
            </a:xfrm>
            <a:prstGeom prst="rect">
              <a:avLst/>
            </a:prstGeom>
          </p:spPr>
        </p:pic>
        <p:pic>
          <p:nvPicPr>
            <p:cNvPr id="20" name="图片 19">
              <a:extLst>
                <a:ext uri="{FF2B5EF4-FFF2-40B4-BE49-F238E27FC236}">
                  <a16:creationId xmlns:a16="http://schemas.microsoft.com/office/drawing/2014/main" id="{1C7DA5DC-CD9C-0677-BFDA-4CA3C53C257A}"/>
                </a:ext>
              </a:extLst>
            </p:cNvPr>
            <p:cNvPicPr>
              <a:picLocks noChangeAspect="1"/>
            </p:cNvPicPr>
            <p:nvPr/>
          </p:nvPicPr>
          <p:blipFill>
            <a:blip r:embed="rId6"/>
            <a:stretch>
              <a:fillRect/>
            </a:stretch>
          </p:blipFill>
          <p:spPr>
            <a:xfrm>
              <a:off x="1893388" y="4473332"/>
              <a:ext cx="5340624" cy="1206562"/>
            </a:xfrm>
            <a:prstGeom prst="rect">
              <a:avLst/>
            </a:prstGeom>
          </p:spPr>
        </p:pic>
        <p:pic>
          <p:nvPicPr>
            <p:cNvPr id="25" name="图片 24">
              <a:extLst>
                <a:ext uri="{FF2B5EF4-FFF2-40B4-BE49-F238E27FC236}">
                  <a16:creationId xmlns:a16="http://schemas.microsoft.com/office/drawing/2014/main" id="{5758BD81-B0BE-2A06-B8CB-5FC306FECAD4}"/>
                </a:ext>
              </a:extLst>
            </p:cNvPr>
            <p:cNvPicPr>
              <a:picLocks noChangeAspect="1"/>
            </p:cNvPicPr>
            <p:nvPr/>
          </p:nvPicPr>
          <p:blipFill>
            <a:blip r:embed="rId7"/>
            <a:stretch>
              <a:fillRect/>
            </a:stretch>
          </p:blipFill>
          <p:spPr>
            <a:xfrm>
              <a:off x="2876463" y="6162646"/>
              <a:ext cx="3391074" cy="558829"/>
            </a:xfrm>
            <a:prstGeom prst="rect">
              <a:avLst/>
            </a:prstGeom>
          </p:spPr>
        </p:pic>
      </p:grpSp>
    </p:spTree>
    <p:extLst>
      <p:ext uri="{BB962C8B-B14F-4D97-AF65-F5344CB8AC3E}">
        <p14:creationId xmlns:p14="http://schemas.microsoft.com/office/powerpoint/2010/main" val="39604289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6.4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qq</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hadrons</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135</a:t>
            </a:fld>
            <a:endParaRPr lang="en-US"/>
          </a:p>
        </p:txBody>
      </p:sp>
      <p:grpSp>
        <p:nvGrpSpPr>
          <p:cNvPr id="29" name="组合 28">
            <a:extLst>
              <a:ext uri="{FF2B5EF4-FFF2-40B4-BE49-F238E27FC236}">
                <a16:creationId xmlns:a16="http://schemas.microsoft.com/office/drawing/2014/main" id="{9AF4CA92-2EDF-FD1A-7578-AC74DF74D71D}"/>
              </a:ext>
            </a:extLst>
          </p:cNvPr>
          <p:cNvGrpSpPr/>
          <p:nvPr/>
        </p:nvGrpSpPr>
        <p:grpSpPr>
          <a:xfrm>
            <a:off x="673870" y="1051700"/>
            <a:ext cx="8096692" cy="5060532"/>
            <a:chOff x="673870" y="1051700"/>
            <a:chExt cx="8096692" cy="5060532"/>
          </a:xfrm>
        </p:grpSpPr>
        <p:grpSp>
          <p:nvGrpSpPr>
            <p:cNvPr id="13" name="组合 12">
              <a:extLst>
                <a:ext uri="{FF2B5EF4-FFF2-40B4-BE49-F238E27FC236}">
                  <a16:creationId xmlns:a16="http://schemas.microsoft.com/office/drawing/2014/main" id="{67DCD74A-2370-47AD-472C-F80EF5CC9EC7}"/>
                </a:ext>
              </a:extLst>
            </p:cNvPr>
            <p:cNvGrpSpPr/>
            <p:nvPr/>
          </p:nvGrpSpPr>
          <p:grpSpPr>
            <a:xfrm>
              <a:off x="673870" y="1051700"/>
              <a:ext cx="8096692" cy="4555093"/>
              <a:chOff x="663374" y="1211102"/>
              <a:chExt cx="8096692" cy="4555093"/>
            </a:xfrm>
          </p:grpSpPr>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75364E26-D796-47A2-1AEA-A18825C9E847}"/>
                      </a:ext>
                    </a:extLst>
                  </p:cNvPr>
                  <p:cNvSpPr txBox="1"/>
                  <p:nvPr/>
                </p:nvSpPr>
                <p:spPr>
                  <a:xfrm>
                    <a:off x="663374" y="1211102"/>
                    <a:ext cx="8096692" cy="4555093"/>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在最低阶，只有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道树图对此类过程有贡献。当</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𝑚</m:t>
                            </m:r>
                          </m:e>
                          <m:sub>
                            <m:r>
                              <a:rPr lang="en-US" altLang="zh-CN" b="1" i="1" dirty="0" smtClean="0">
                                <a:solidFill>
                                  <a:srgbClr val="0000CC"/>
                                </a:solidFill>
                                <a:latin typeface="Cambria Math" panose="02040503050406030204" pitchFamily="18" charset="0"/>
                              </a:rPr>
                              <m:t>𝑞</m:t>
                            </m:r>
                          </m:sub>
                        </m:sSub>
                        <m:r>
                          <a:rPr lang="en-US" altLang="zh-CN" b="1" i="0" dirty="0" smtClean="0">
                            <a:solidFill>
                              <a:srgbClr val="0000CC"/>
                            </a:solidFill>
                            <a:latin typeface="Cambria Math" panose="02040503050406030204" pitchFamily="18" charset="0"/>
                          </a:rPr>
                          <m:t>&lt;&lt;</m:t>
                        </m:r>
                        <m:rad>
                          <m:radPr>
                            <m:degHide m:val="on"/>
                            <m:ctrlPr>
                              <a:rPr lang="en-US" altLang="zh-CN" b="1" i="1" dirty="0" smtClean="0">
                                <a:solidFill>
                                  <a:srgbClr val="0000CC"/>
                                </a:solidFill>
                                <a:latin typeface="Cambria Math" panose="02040503050406030204" pitchFamily="18" charset="0"/>
                              </a:rPr>
                            </m:ctrlPr>
                          </m:radPr>
                          <m:deg/>
                          <m:e>
                            <m:r>
                              <a:rPr lang="en-US" altLang="zh-CN" b="1" i="1" dirty="0" smtClean="0">
                                <a:solidFill>
                                  <a:srgbClr val="0000CC"/>
                                </a:solidFill>
                                <a:latin typeface="Cambria Math" panose="02040503050406030204" pitchFamily="18" charset="0"/>
                              </a:rPr>
                              <m:t>𝑠</m:t>
                            </m:r>
                          </m:e>
                        </m:ra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时</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即在</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𝑚</m:t>
                            </m:r>
                          </m:e>
                          <m:sub>
                            <m:r>
                              <a:rPr lang="en-US" altLang="zh-CN" b="1" i="1" dirty="0" smtClean="0">
                                <a:solidFill>
                                  <a:srgbClr val="0000CC"/>
                                </a:solidFill>
                                <a:latin typeface="Cambria Math" panose="02040503050406030204" pitchFamily="18" charset="0"/>
                              </a:rPr>
                              <m:t>𝑒</m:t>
                            </m:r>
                          </m:sub>
                        </m:sSub>
                        <m:r>
                          <a:rPr lang="en-US" altLang="zh-CN" b="1" i="0" dirty="0" smtClean="0">
                            <a:solidFill>
                              <a:srgbClr val="0000CC"/>
                            </a:solidFill>
                            <a:latin typeface="Cambria Math" panose="02040503050406030204" pitchFamily="18" charset="0"/>
                          </a:rPr>
                          <m:t>=</m:t>
                        </m:r>
                        <m:sSub>
                          <m:sSubPr>
                            <m:ctrlPr>
                              <a:rPr lang="en-US" altLang="zh-CN" b="1" i="1" dirty="0" smtClean="0">
                                <a:solidFill>
                                  <a:srgbClr val="0000CC"/>
                                </a:solidFill>
                                <a:latin typeface="Cambria Math" panose="02040503050406030204" pitchFamily="18" charset="0"/>
                              </a:rPr>
                            </m:ctrlPr>
                          </m:sSubPr>
                          <m:e>
                            <m:r>
                              <a:rPr lang="en-US" altLang="zh-CN" b="1" i="1" dirty="0">
                                <a:solidFill>
                                  <a:srgbClr val="0000CC"/>
                                </a:solidFill>
                                <a:latin typeface="Cambria Math" panose="02040503050406030204" pitchFamily="18" charset="0"/>
                              </a:rPr>
                              <m:t>𝑚</m:t>
                            </m:r>
                          </m:e>
                          <m:sub>
                            <m:r>
                              <a:rPr lang="en-US" altLang="zh-CN" b="1" i="1" dirty="0" smtClean="0">
                                <a:solidFill>
                                  <a:srgbClr val="0000CC"/>
                                </a:solidFill>
                                <a:latin typeface="Cambria Math" panose="02040503050406030204" pitchFamily="18" charset="0"/>
                              </a:rPr>
                              <m:t>𝑞</m:t>
                            </m:r>
                          </m:sub>
                        </m:sSub>
                      </m:oMath>
                    </a14:m>
                    <a:r>
                      <a:rPr lang="en-US" altLang="zh-CN" b="1" dirty="0">
                        <a:solidFill>
                          <a:srgbClr val="0000CC"/>
                        </a:solidFill>
                      </a:rPr>
                      <a:t> </a:t>
                    </a:r>
                    <a14:m>
                      <m:oMath xmlns:m="http://schemas.openxmlformats.org/officeDocument/2006/math">
                        <m:r>
                          <a:rPr lang="en-US" altLang="zh-CN" b="1" dirty="0">
                            <a:solidFill>
                              <a:srgbClr val="0000CC"/>
                            </a:solidFill>
                            <a:latin typeface="Cambria Math" panose="02040503050406030204" pitchFamily="18" charset="0"/>
                          </a:rPr>
                          <m:t>=</m:t>
                        </m:r>
                        <m:r>
                          <a:rPr lang="en-US" altLang="zh-CN" b="1" i="1" dirty="0">
                            <a:solidFill>
                              <a:srgbClr val="0000CC"/>
                            </a:solidFill>
                            <a:latin typeface="Cambria Math" panose="02040503050406030204" pitchFamily="18" charset="0"/>
                          </a:rPr>
                          <m:t> </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近似下</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，只考虑光子的贡献，跃迁振幅为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其中</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𝑁</m:t>
                            </m:r>
                          </m:e>
                          <m:sub>
                            <m:r>
                              <a:rPr lang="en-US" altLang="zh-CN" b="1" i="1" dirty="0" smtClean="0">
                                <a:solidFill>
                                  <a:schemeClr val="tx1"/>
                                </a:solidFill>
                                <a:latin typeface="Cambria Math" panose="02040503050406030204" pitchFamily="18" charset="0"/>
                              </a:rPr>
                              <m:t>𝑐</m:t>
                            </m:r>
                          </m:sub>
                        </m:sSub>
                        <m:r>
                          <a:rPr lang="en-US" altLang="zh-CN" b="1" i="0" dirty="0" smtClean="0">
                            <a:solidFill>
                              <a:schemeClr val="tx1"/>
                            </a:solidFill>
                            <a:latin typeface="Cambria Math" panose="02040503050406030204" pitchFamily="18" charset="0"/>
                          </a:rPr>
                          <m:t>=3</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表示颜色自由度，并且有</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该过程的相空间可以取为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过程的总截面为</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75364E26-D796-47A2-1AEA-A18825C9E847}"/>
                      </a:ext>
                    </a:extLst>
                  </p:cNvPr>
                  <p:cNvSpPr txBox="1">
                    <a:spLocks noRot="1" noChangeAspect="1" noMove="1" noResize="1" noEditPoints="1" noAdjustHandles="1" noChangeArrowheads="1" noChangeShapeType="1" noTextEdit="1"/>
                  </p:cNvSpPr>
                  <p:nvPr/>
                </p:nvSpPr>
                <p:spPr>
                  <a:xfrm>
                    <a:off x="663374" y="1211102"/>
                    <a:ext cx="8096692" cy="4555093"/>
                  </a:xfrm>
                  <a:prstGeom prst="rect">
                    <a:avLst/>
                  </a:prstGeom>
                  <a:blipFill>
                    <a:blip r:embed="rId2"/>
                    <a:stretch>
                      <a:fillRect l="-678" t="-402" b="-1339"/>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E837F67B-AD0A-573B-548D-A39D8DCBC800}"/>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21" name="图片 20">
              <a:extLst>
                <a:ext uri="{FF2B5EF4-FFF2-40B4-BE49-F238E27FC236}">
                  <a16:creationId xmlns:a16="http://schemas.microsoft.com/office/drawing/2014/main" id="{DB09A7F1-89E5-436E-CFB4-68148AB4BF3C}"/>
                </a:ext>
              </a:extLst>
            </p:cNvPr>
            <p:cNvPicPr>
              <a:picLocks noChangeAspect="1"/>
            </p:cNvPicPr>
            <p:nvPr/>
          </p:nvPicPr>
          <p:blipFill>
            <a:blip r:embed="rId4"/>
            <a:stretch>
              <a:fillRect/>
            </a:stretch>
          </p:blipFill>
          <p:spPr>
            <a:xfrm>
              <a:off x="1968366" y="1654897"/>
              <a:ext cx="5207268" cy="1143059"/>
            </a:xfrm>
            <a:prstGeom prst="rect">
              <a:avLst/>
            </a:prstGeom>
          </p:spPr>
        </p:pic>
        <p:pic>
          <p:nvPicPr>
            <p:cNvPr id="23" name="图片 22">
              <a:extLst>
                <a:ext uri="{FF2B5EF4-FFF2-40B4-BE49-F238E27FC236}">
                  <a16:creationId xmlns:a16="http://schemas.microsoft.com/office/drawing/2014/main" id="{F7AA6B7C-D44B-9A2C-548A-8EEC7978B444}"/>
                </a:ext>
              </a:extLst>
            </p:cNvPr>
            <p:cNvPicPr>
              <a:picLocks noChangeAspect="1"/>
            </p:cNvPicPr>
            <p:nvPr/>
          </p:nvPicPr>
          <p:blipFill>
            <a:blip r:embed="rId5"/>
            <a:stretch>
              <a:fillRect/>
            </a:stretch>
          </p:blipFill>
          <p:spPr>
            <a:xfrm>
              <a:off x="2451974" y="3108440"/>
              <a:ext cx="4540483" cy="1054154"/>
            </a:xfrm>
            <a:prstGeom prst="rect">
              <a:avLst/>
            </a:prstGeom>
          </p:spPr>
        </p:pic>
        <p:pic>
          <p:nvPicPr>
            <p:cNvPr id="24" name="图片 23">
              <a:extLst>
                <a:ext uri="{FF2B5EF4-FFF2-40B4-BE49-F238E27FC236}">
                  <a16:creationId xmlns:a16="http://schemas.microsoft.com/office/drawing/2014/main" id="{9AE491A8-8D9C-2368-112D-E4B21C0E587A}"/>
                </a:ext>
              </a:extLst>
            </p:cNvPr>
            <p:cNvPicPr>
              <a:picLocks noChangeAspect="1"/>
            </p:cNvPicPr>
            <p:nvPr/>
          </p:nvPicPr>
          <p:blipFill>
            <a:blip r:embed="rId3"/>
            <a:stretch>
              <a:fillRect/>
            </a:stretch>
          </p:blipFill>
          <p:spPr>
            <a:xfrm>
              <a:off x="814266" y="4148634"/>
              <a:ext cx="178409" cy="234962"/>
            </a:xfrm>
            <a:prstGeom prst="rect">
              <a:avLst/>
            </a:prstGeom>
          </p:spPr>
        </p:pic>
        <p:pic>
          <p:nvPicPr>
            <p:cNvPr id="26" name="图片 25">
              <a:extLst>
                <a:ext uri="{FF2B5EF4-FFF2-40B4-BE49-F238E27FC236}">
                  <a16:creationId xmlns:a16="http://schemas.microsoft.com/office/drawing/2014/main" id="{A8FFCDF7-7845-FCF0-78F7-9F572E9AF182}"/>
                </a:ext>
              </a:extLst>
            </p:cNvPr>
            <p:cNvPicPr>
              <a:picLocks noChangeAspect="1"/>
            </p:cNvPicPr>
            <p:nvPr/>
          </p:nvPicPr>
          <p:blipFill>
            <a:blip r:embed="rId6"/>
            <a:stretch>
              <a:fillRect/>
            </a:stretch>
          </p:blipFill>
          <p:spPr>
            <a:xfrm>
              <a:off x="1766138" y="4555260"/>
              <a:ext cx="5912154" cy="577880"/>
            </a:xfrm>
            <a:prstGeom prst="rect">
              <a:avLst/>
            </a:prstGeom>
          </p:spPr>
        </p:pic>
        <p:pic>
          <p:nvPicPr>
            <p:cNvPr id="28" name="图片 27">
              <a:extLst>
                <a:ext uri="{FF2B5EF4-FFF2-40B4-BE49-F238E27FC236}">
                  <a16:creationId xmlns:a16="http://schemas.microsoft.com/office/drawing/2014/main" id="{75DBB4CA-90B4-6B91-F972-15EF6DAE954D}"/>
                </a:ext>
              </a:extLst>
            </p:cNvPr>
            <p:cNvPicPr>
              <a:picLocks noChangeAspect="1"/>
            </p:cNvPicPr>
            <p:nvPr/>
          </p:nvPicPr>
          <p:blipFill>
            <a:blip r:embed="rId7"/>
            <a:stretch>
              <a:fillRect/>
            </a:stretch>
          </p:blipFill>
          <p:spPr>
            <a:xfrm>
              <a:off x="2045795" y="5483550"/>
              <a:ext cx="5035809" cy="628682"/>
            </a:xfrm>
            <a:prstGeom prst="rect">
              <a:avLst/>
            </a:prstGeom>
          </p:spPr>
        </p:pic>
      </p:grpSp>
    </p:spTree>
    <p:extLst>
      <p:ext uri="{BB962C8B-B14F-4D97-AF65-F5344CB8AC3E}">
        <p14:creationId xmlns:p14="http://schemas.microsoft.com/office/powerpoint/2010/main" val="11514686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20BCA-B287-F214-CFE6-B6B557AD01D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1CEE706-20BA-B2CA-74CC-4216AC37E4C5}"/>
              </a:ext>
            </a:extLst>
          </p:cNvPr>
          <p:cNvSpPr>
            <a:spLocks noGrp="1"/>
          </p:cNvSpPr>
          <p:nvPr>
            <p:ph type="title"/>
          </p:nvPr>
        </p:nvSpPr>
        <p:spPr/>
        <p:txBody>
          <a:bodyPr>
            <a:normAutofit fontScale="90000"/>
          </a:bodyPr>
          <a:lstStyle/>
          <a:p>
            <a:r>
              <a:rPr lang="en-US" altLang="zh-CN" dirty="0"/>
              <a:t>6.4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qq</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hadrons</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endParaRPr lang="zh-CN" altLang="en-US" dirty="0"/>
          </a:p>
        </p:txBody>
      </p:sp>
      <p:sp>
        <p:nvSpPr>
          <p:cNvPr id="4" name="灯片编号占位符 3">
            <a:extLst>
              <a:ext uri="{FF2B5EF4-FFF2-40B4-BE49-F238E27FC236}">
                <a16:creationId xmlns:a16="http://schemas.microsoft.com/office/drawing/2014/main" id="{3250EB05-3A00-6FE2-BE8B-A55C3CCEB292}"/>
              </a:ext>
            </a:extLst>
          </p:cNvPr>
          <p:cNvSpPr>
            <a:spLocks noGrp="1"/>
          </p:cNvSpPr>
          <p:nvPr>
            <p:ph type="sldNum" sz="quarter" idx="12"/>
          </p:nvPr>
        </p:nvSpPr>
        <p:spPr/>
        <p:txBody>
          <a:bodyPr/>
          <a:lstStyle/>
          <a:p>
            <a:fld id="{BEF7031F-3985-8841-9F96-93325AFB8D2A}" type="slidenum">
              <a:rPr lang="en-US" smtClean="0"/>
              <a:t>136</a:t>
            </a:fld>
            <a:endParaRPr lang="en-US"/>
          </a:p>
        </p:txBody>
      </p:sp>
      <p:grpSp>
        <p:nvGrpSpPr>
          <p:cNvPr id="11" name="组合 10">
            <a:extLst>
              <a:ext uri="{FF2B5EF4-FFF2-40B4-BE49-F238E27FC236}">
                <a16:creationId xmlns:a16="http://schemas.microsoft.com/office/drawing/2014/main" id="{90CAD5D6-9614-3862-7A37-95F8C1F48E06}"/>
              </a:ext>
            </a:extLst>
          </p:cNvPr>
          <p:cNvGrpSpPr/>
          <p:nvPr/>
        </p:nvGrpSpPr>
        <p:grpSpPr>
          <a:xfrm>
            <a:off x="673870" y="967940"/>
            <a:ext cx="8096692" cy="5935664"/>
            <a:chOff x="673870" y="1051700"/>
            <a:chExt cx="8096692" cy="5935664"/>
          </a:xfrm>
        </p:grpSpPr>
        <p:grpSp>
          <p:nvGrpSpPr>
            <p:cNvPr id="13" name="组合 12">
              <a:extLst>
                <a:ext uri="{FF2B5EF4-FFF2-40B4-BE49-F238E27FC236}">
                  <a16:creationId xmlns:a16="http://schemas.microsoft.com/office/drawing/2014/main" id="{805EE890-8EE8-7A00-4B27-C07576024758}"/>
                </a:ext>
              </a:extLst>
            </p:cNvPr>
            <p:cNvGrpSpPr/>
            <p:nvPr/>
          </p:nvGrpSpPr>
          <p:grpSpPr>
            <a:xfrm>
              <a:off x="673870" y="1051700"/>
              <a:ext cx="8096692" cy="5935664"/>
              <a:chOff x="663374" y="1211102"/>
              <a:chExt cx="8096692" cy="5935664"/>
            </a:xfrm>
          </p:grpSpPr>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9A9026C-D1BA-6D60-38DB-AB246AEC470C}"/>
                      </a:ext>
                    </a:extLst>
                  </p:cNvPr>
                  <p:cNvSpPr txBox="1"/>
                  <p:nvPr/>
                </p:nvSpPr>
                <p:spPr>
                  <a:xfrm>
                    <a:off x="663374" y="1211102"/>
                    <a:ext cx="8096692" cy="5935664"/>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由上式可以得到在较低能区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b="1" i="1" dirty="0" smtClean="0">
                            <a:solidFill>
                              <a:srgbClr val="0000CC"/>
                            </a:solidFill>
                            <a:latin typeface="Cambria Math" panose="02040503050406030204" pitchFamily="18" charset="0"/>
                          </a:rPr>
                          <m:t>𝑆</m:t>
                        </m:r>
                        <m:r>
                          <a:rPr lang="en-US" altLang="zh-CN" b="1" i="0" dirty="0" smtClean="0">
                            <a:solidFill>
                              <a:srgbClr val="0000CC"/>
                            </a:solidFill>
                            <a:latin typeface="Cambria Math" panose="02040503050406030204" pitchFamily="18" charset="0"/>
                          </a:rPr>
                          <m:t>≤</m:t>
                        </m:r>
                        <m:sSubSup>
                          <m:sSubSupPr>
                            <m:ctrlPr>
                              <a:rPr lang="en-US" altLang="zh-CN" i="1" dirty="0" smtClean="0">
                                <a:solidFill>
                                  <a:srgbClr val="0000CC"/>
                                </a:solidFill>
                                <a:latin typeface="Cambria Math" panose="02040503050406030204" pitchFamily="18" charset="0"/>
                              </a:rPr>
                            </m:ctrlPr>
                          </m:sSubSupPr>
                          <m:e>
                            <m:r>
                              <a:rPr lang="en-US" altLang="zh-CN" b="0" i="1" dirty="0" smtClean="0">
                                <a:solidFill>
                                  <a:srgbClr val="0000CC"/>
                                </a:solidFill>
                                <a:latin typeface="Cambria Math" panose="02040503050406030204" pitchFamily="18" charset="0"/>
                              </a:rPr>
                              <m:t>𝑚</m:t>
                            </m:r>
                          </m:e>
                          <m:sub>
                            <m:r>
                              <a:rPr lang="en-US" altLang="zh-CN" b="0" i="1" dirty="0">
                                <a:solidFill>
                                  <a:srgbClr val="0000CC"/>
                                </a:solidFill>
                                <a:latin typeface="Cambria Math" panose="02040503050406030204" pitchFamily="18" charset="0"/>
                              </a:rPr>
                              <m:t>𝑧</m:t>
                            </m:r>
                          </m:sub>
                          <m:sup>
                            <m:r>
                              <a:rPr lang="en-US" altLang="zh-CN" b="0" i="0" dirty="0" smtClean="0">
                                <a:solidFill>
                                  <a:srgbClr val="0000CC"/>
                                </a:solidFill>
                                <a:latin typeface="Cambria Math" panose="02040503050406030204" pitchFamily="18" charset="0"/>
                              </a:rPr>
                              <m:t>2</m:t>
                            </m:r>
                          </m:sup>
                        </m:sSub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R</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参数的表达式</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14:m>
                      <m:oMath xmlns:m="http://schemas.openxmlformats.org/officeDocument/2006/math">
                        <m:rad>
                          <m:radPr>
                            <m:degHide m:val="on"/>
                            <m:ctrlPr>
                              <a:rPr lang="en-US" altLang="zh-CN" b="1" i="1" dirty="0" smtClean="0">
                                <a:solidFill>
                                  <a:srgbClr val="C00000"/>
                                </a:solidFill>
                                <a:latin typeface="Cambria Math" panose="02040503050406030204" pitchFamily="18" charset="0"/>
                              </a:rPr>
                            </m:ctrlPr>
                          </m:radPr>
                          <m:deg/>
                          <m:e>
                            <m:r>
                              <a:rPr lang="en-US" altLang="zh-CN" b="1" i="1" dirty="0" smtClean="0">
                                <a:solidFill>
                                  <a:srgbClr val="C00000"/>
                                </a:solidFill>
                                <a:latin typeface="Cambria Math" panose="02040503050406030204" pitchFamily="18" charset="0"/>
                              </a:rPr>
                              <m:t>𝑠</m:t>
                            </m:r>
                          </m:e>
                        </m:rad>
                        <m:r>
                          <a:rPr lang="en-US" altLang="zh-CN" b="1" i="1" dirty="0" smtClean="0">
                            <a:solidFill>
                              <a:srgbClr val="C00000"/>
                            </a:solidFill>
                            <a:latin typeface="Cambria Math" panose="02040503050406030204" pitchFamily="18" charset="0"/>
                          </a:rPr>
                          <m:t> </m:t>
                        </m:r>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~10</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GeV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时，有效夸克为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(u</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d</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b),</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相对应的</a:t>
                    </a:r>
                    <a:r>
                      <a:rPr lang="en-US" altLang="zh-CN"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R</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参数的实验测量值为</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与</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𝑁</m:t>
                            </m:r>
                          </m:e>
                          <m:sub>
                            <m:r>
                              <a:rPr lang="en-US" altLang="zh-CN" b="1" i="1" dirty="0" smtClean="0">
                                <a:solidFill>
                                  <a:schemeClr val="tx1"/>
                                </a:solidFill>
                                <a:latin typeface="Cambria Math" panose="02040503050406030204" pitchFamily="18" charset="0"/>
                              </a:rPr>
                              <m:t>𝑐</m:t>
                            </m:r>
                          </m:sub>
                        </m:sSub>
                        <m:r>
                          <a:rPr lang="en-US" altLang="zh-CN" b="1" i="0" dirty="0" smtClean="0">
                            <a:solidFill>
                              <a:schemeClr val="tx1"/>
                            </a:solidFill>
                            <a:latin typeface="Cambria Math" panose="02040503050406030204" pitchFamily="18" charset="0"/>
                          </a:rPr>
                          <m:t>=3</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的理论预言值符合。</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当质心系能量提高时，</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的贡献就会越来越大，同时考虑光子和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玻色子的贡献，对于</a:t>
                    </a:r>
                    <a14:m>
                      <m:oMath xmlns:m="http://schemas.openxmlformats.org/officeDocument/2006/math">
                        <m:r>
                          <a:rPr lang="en-US" altLang="zh-CN" b="0" i="1" dirty="0" smtClean="0">
                            <a:solidFill>
                              <a:srgbClr val="0000CC"/>
                            </a:solidFill>
                            <a:latin typeface="Cambria Math" panose="02040503050406030204" pitchFamily="18" charset="0"/>
                          </a:rPr>
                          <m:t>𝑒</m:t>
                        </m:r>
                        <m:r>
                          <a:rPr lang="en-US" altLang="zh-CN" b="0" i="0" baseline="22000" dirty="0" smtClean="0">
                            <a:solidFill>
                              <a:srgbClr val="0000CC"/>
                            </a:solidFill>
                            <a:latin typeface="Cambria Math" panose="02040503050406030204" pitchFamily="18" charset="0"/>
                          </a:rPr>
                          <m:t>+</m:t>
                        </m:r>
                        <m:sSup>
                          <m:sSupPr>
                            <m:ctrlPr>
                              <a:rPr lang="en-US" altLang="zh-CN" i="1" dirty="0" smtClean="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𝑒</m:t>
                            </m:r>
                          </m:e>
                          <m:sup>
                            <m:r>
                              <a:rPr lang="en-US" altLang="zh-CN" b="0" i="0" dirty="0" smtClean="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zh-CN" altLang="en-US" b="1" i="1" dirty="0" smtClean="0">
                            <a:solidFill>
                              <a:srgbClr val="0000CC"/>
                            </a:solidFill>
                            <a:latin typeface="Cambria Math" panose="02040503050406030204" pitchFamily="18" charset="0"/>
                          </a:rPr>
                          <m:t>𝑓</m:t>
                        </m:r>
                        <m:acc>
                          <m:accPr>
                            <m:chr m:val="̅"/>
                            <m:ctrlPr>
                              <a:rPr lang="zh-CN" altLang="en-US" b="1" i="1" dirty="0" smtClean="0">
                                <a:solidFill>
                                  <a:srgbClr val="0000CC"/>
                                </a:solidFill>
                                <a:latin typeface="Cambria Math" panose="02040503050406030204" pitchFamily="18" charset="0"/>
                              </a:rPr>
                            </m:ctrlPr>
                          </m:accPr>
                          <m:e>
                            <m:r>
                              <a:rPr lang="zh-CN" altLang="en-US" b="1" i="1" dirty="0" smtClean="0">
                                <a:solidFill>
                                  <a:srgbClr val="0000CC"/>
                                </a:solidFill>
                                <a:latin typeface="Cambria Math" panose="02040503050406030204" pitchFamily="18" charset="0"/>
                              </a:rPr>
                              <m:t>𝑓</m:t>
                            </m:r>
                          </m:e>
                        </m:acc>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的一般情况，微分截面可以写为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[117]</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其中色因子</a:t>
                    </a:r>
                    <a14:m>
                      <m:oMath xmlns:m="http://schemas.openxmlformats.org/officeDocument/2006/math">
                        <m:sSubSup>
                          <m:sSubSupPr>
                            <m:ctrlPr>
                              <a:rPr lang="en-US" altLang="zh-CN" b="1" i="1" dirty="0" smtClean="0">
                                <a:solidFill>
                                  <a:schemeClr val="tx1"/>
                                </a:solidFill>
                                <a:latin typeface="Cambria Math" panose="02040503050406030204" pitchFamily="18" charset="0"/>
                              </a:rPr>
                            </m:ctrlPr>
                          </m:sSubSupPr>
                          <m:e>
                            <m:r>
                              <a:rPr lang="en-US" altLang="zh-CN" b="1" i="1" dirty="0" smtClean="0">
                                <a:solidFill>
                                  <a:schemeClr val="tx1"/>
                                </a:solidFill>
                                <a:latin typeface="Cambria Math" panose="02040503050406030204" pitchFamily="18" charset="0"/>
                              </a:rPr>
                              <m:t>𝑁</m:t>
                            </m:r>
                          </m:e>
                          <m:sub>
                            <m:r>
                              <a:rPr lang="en-US" altLang="zh-CN" b="1" i="1" dirty="0" smtClean="0">
                                <a:solidFill>
                                  <a:schemeClr val="tx1"/>
                                </a:solidFill>
                                <a:latin typeface="Cambria Math" panose="02040503050406030204" pitchFamily="18" charset="0"/>
                              </a:rPr>
                              <m:t>𝑐</m:t>
                            </m:r>
                          </m:sub>
                          <m:sup>
                            <m:r>
                              <a:rPr lang="en-US" altLang="zh-CN" b="1" i="1" dirty="0" smtClean="0">
                                <a:solidFill>
                                  <a:schemeClr val="tx1"/>
                                </a:solidFill>
                                <a:latin typeface="Cambria Math" panose="02040503050406030204" pitchFamily="18" charset="0"/>
                              </a:rPr>
                              <m:t>𝑙</m:t>
                            </m:r>
                          </m:sup>
                        </m:sSubSup>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rPr>
                      <a:t> </a:t>
                    </a:r>
                    <a14:m>
                      <m:oMath xmlns:m="http://schemas.openxmlformats.org/officeDocument/2006/math">
                        <m:sSubSup>
                          <m:sSubSupPr>
                            <m:ctrlPr>
                              <a:rPr lang="en-US" altLang="zh-CN" i="1" dirty="0">
                                <a:solidFill>
                                  <a:schemeClr val="tx1"/>
                                </a:solidFill>
                                <a:latin typeface="Cambria Math" panose="02040503050406030204" pitchFamily="18" charset="0"/>
                              </a:rPr>
                            </m:ctrlPr>
                          </m:sSubSupPr>
                          <m:e>
                            <m:r>
                              <a:rPr lang="en-US" altLang="zh-CN" b="0" i="1" dirty="0">
                                <a:solidFill>
                                  <a:schemeClr val="tx1"/>
                                </a:solidFill>
                                <a:latin typeface="Cambria Math" panose="02040503050406030204" pitchFamily="18" charset="0"/>
                              </a:rPr>
                              <m:t>𝑁</m:t>
                            </m:r>
                          </m:e>
                          <m:sub>
                            <m:r>
                              <a:rPr lang="en-US" altLang="zh-CN" b="0" i="1" dirty="0">
                                <a:solidFill>
                                  <a:schemeClr val="tx1"/>
                                </a:solidFill>
                                <a:latin typeface="Cambria Math" panose="02040503050406030204" pitchFamily="18" charset="0"/>
                              </a:rPr>
                              <m:t>𝑐</m:t>
                            </m:r>
                          </m:sub>
                          <m:sup>
                            <m:r>
                              <a:rPr lang="en-US" altLang="zh-CN" b="0" i="1" dirty="0" smtClean="0">
                                <a:solidFill>
                                  <a:schemeClr val="tx1"/>
                                </a:solidFill>
                                <a:latin typeface="Cambria Math" panose="02040503050406030204" pitchFamily="18" charset="0"/>
                              </a:rPr>
                              <m:t>𝑞</m:t>
                            </m:r>
                          </m:sup>
                        </m:sSubSup>
                        <m:r>
                          <a:rPr lang="en-US" altLang="zh-CN" b="0" i="1" dirty="0">
                            <a:solidFill>
                              <a:schemeClr val="tx1"/>
                            </a:solidFill>
                            <a:latin typeface="Cambria Math" panose="02040503050406030204" pitchFamily="18" charset="0"/>
                          </a:rPr>
                          <m:t> </m:t>
                        </m:r>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b="1" i="1" dirty="0" smtClean="0">
                            <a:solidFill>
                              <a:schemeClr val="tx1"/>
                            </a:solidFill>
                            <a:latin typeface="Cambria Math" panose="02040503050406030204" pitchFamily="18" charset="0"/>
                          </a:rPr>
                          <m:t>𝜃</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表示出射费米子</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f</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与</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e</a:t>
                    </a:r>
                    <a:r>
                      <a:rPr lang="en-US" altLang="zh-CN" b="1" baseline="30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入射方向的夹角。</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上式中的第一项是虚光子</a:t>
                    </a:r>
                    <a:r>
                      <a:rPr lang="el-GR"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γ</a:t>
                    </a:r>
                    <a:r>
                      <a:rPr lang="en-US" altLang="zh-CN"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交换图的贡献，第二项是</a:t>
                    </a:r>
                    <a:r>
                      <a:rPr lang="el-GR"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γ</a:t>
                    </a:r>
                    <a:r>
                      <a:rPr lang="en-US" altLang="zh-CN"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Z</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干涉项的贡献，最后一项是</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Z-</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交换图的贡献。</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89A9026C-D1BA-6D60-38DB-AB246AEC470C}"/>
                      </a:ext>
                    </a:extLst>
                  </p:cNvPr>
                  <p:cNvSpPr txBox="1">
                    <a:spLocks noRot="1" noChangeAspect="1" noMove="1" noResize="1" noEditPoints="1" noAdjustHandles="1" noChangeArrowheads="1" noChangeShapeType="1" noTextEdit="1"/>
                  </p:cNvSpPr>
                  <p:nvPr/>
                </p:nvSpPr>
                <p:spPr>
                  <a:xfrm>
                    <a:off x="663374" y="1211102"/>
                    <a:ext cx="8096692" cy="5935664"/>
                  </a:xfrm>
                  <a:prstGeom prst="rect">
                    <a:avLst/>
                  </a:prstGeom>
                  <a:blipFill>
                    <a:blip r:embed="rId2"/>
                    <a:stretch>
                      <a:fillRect l="-678" t="-514" r="-602" b="-822"/>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9488B540-38E7-7241-2A86-A4D49822FE68}"/>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5" name="图片 4">
              <a:extLst>
                <a:ext uri="{FF2B5EF4-FFF2-40B4-BE49-F238E27FC236}">
                  <a16:creationId xmlns:a16="http://schemas.microsoft.com/office/drawing/2014/main" id="{21653450-FF44-8C89-5946-AC1E1D5A9B41}"/>
                </a:ext>
              </a:extLst>
            </p:cNvPr>
            <p:cNvPicPr>
              <a:picLocks noChangeAspect="1"/>
            </p:cNvPicPr>
            <p:nvPr/>
          </p:nvPicPr>
          <p:blipFill>
            <a:blip r:embed="rId4"/>
            <a:stretch>
              <a:fillRect/>
            </a:stretch>
          </p:blipFill>
          <p:spPr>
            <a:xfrm>
              <a:off x="2042378" y="1509249"/>
              <a:ext cx="5359675" cy="558829"/>
            </a:xfrm>
            <a:prstGeom prst="rect">
              <a:avLst/>
            </a:prstGeom>
          </p:spPr>
        </p:pic>
        <p:pic>
          <p:nvPicPr>
            <p:cNvPr id="7" name="图片 6">
              <a:extLst>
                <a:ext uri="{FF2B5EF4-FFF2-40B4-BE49-F238E27FC236}">
                  <a16:creationId xmlns:a16="http://schemas.microsoft.com/office/drawing/2014/main" id="{AEF377A6-F3A2-4E2F-020C-484646B4F472}"/>
                </a:ext>
              </a:extLst>
            </p:cNvPr>
            <p:cNvPicPr>
              <a:picLocks noChangeAspect="1"/>
            </p:cNvPicPr>
            <p:nvPr/>
          </p:nvPicPr>
          <p:blipFill>
            <a:blip r:embed="rId5"/>
            <a:stretch>
              <a:fillRect/>
            </a:stretch>
          </p:blipFill>
          <p:spPr>
            <a:xfrm>
              <a:off x="3667078" y="2622501"/>
              <a:ext cx="1809843" cy="273064"/>
            </a:xfrm>
            <a:prstGeom prst="rect">
              <a:avLst/>
            </a:prstGeom>
          </p:spPr>
        </p:pic>
        <p:pic>
          <p:nvPicPr>
            <p:cNvPr id="9" name="图片 8">
              <a:extLst>
                <a:ext uri="{FF2B5EF4-FFF2-40B4-BE49-F238E27FC236}">
                  <a16:creationId xmlns:a16="http://schemas.microsoft.com/office/drawing/2014/main" id="{82EF45F2-FDBC-A46D-CBAF-243FFDADC047}"/>
                </a:ext>
              </a:extLst>
            </p:cNvPr>
            <p:cNvPicPr>
              <a:picLocks noChangeAspect="1"/>
            </p:cNvPicPr>
            <p:nvPr/>
          </p:nvPicPr>
          <p:blipFill>
            <a:blip r:embed="rId6"/>
            <a:srcRect t="856" b="-1"/>
            <a:stretch/>
          </p:blipFill>
          <p:spPr>
            <a:xfrm>
              <a:off x="1809935" y="4118290"/>
              <a:ext cx="5620039" cy="1951749"/>
            </a:xfrm>
            <a:prstGeom prst="rect">
              <a:avLst/>
            </a:prstGeom>
          </p:spPr>
        </p:pic>
        <p:pic>
          <p:nvPicPr>
            <p:cNvPr id="10" name="图片 9">
              <a:extLst>
                <a:ext uri="{FF2B5EF4-FFF2-40B4-BE49-F238E27FC236}">
                  <a16:creationId xmlns:a16="http://schemas.microsoft.com/office/drawing/2014/main" id="{C7E03D46-62EF-D9EA-6A3A-0E43EF98680B}"/>
                </a:ext>
              </a:extLst>
            </p:cNvPr>
            <p:cNvPicPr>
              <a:picLocks noChangeAspect="1"/>
            </p:cNvPicPr>
            <p:nvPr/>
          </p:nvPicPr>
          <p:blipFill>
            <a:blip r:embed="rId3"/>
            <a:stretch>
              <a:fillRect/>
            </a:stretch>
          </p:blipFill>
          <p:spPr>
            <a:xfrm>
              <a:off x="814265" y="3585275"/>
              <a:ext cx="178409" cy="234962"/>
            </a:xfrm>
            <a:prstGeom prst="rect">
              <a:avLst/>
            </a:prstGeom>
          </p:spPr>
        </p:pic>
      </p:grpSp>
    </p:spTree>
    <p:extLst>
      <p:ext uri="{BB962C8B-B14F-4D97-AF65-F5344CB8AC3E}">
        <p14:creationId xmlns:p14="http://schemas.microsoft.com/office/powerpoint/2010/main" val="29297814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4EEAC-CBAD-357B-3DC1-300CE0A0B70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7261DFE-2415-9D2D-5258-B85A5CF6D810}"/>
              </a:ext>
            </a:extLst>
          </p:cNvPr>
          <p:cNvSpPr>
            <a:spLocks noGrp="1"/>
          </p:cNvSpPr>
          <p:nvPr>
            <p:ph type="title"/>
          </p:nvPr>
        </p:nvSpPr>
        <p:spPr/>
        <p:txBody>
          <a:bodyPr>
            <a:normAutofit fontScale="90000"/>
          </a:bodyPr>
          <a:lstStyle/>
          <a:p>
            <a:r>
              <a:rPr lang="en-US" altLang="zh-CN" dirty="0"/>
              <a:t>6.4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qq</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hadrons</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endParaRPr lang="zh-CN" altLang="en-US" dirty="0"/>
          </a:p>
        </p:txBody>
      </p:sp>
      <p:sp>
        <p:nvSpPr>
          <p:cNvPr id="4" name="灯片编号占位符 3">
            <a:extLst>
              <a:ext uri="{FF2B5EF4-FFF2-40B4-BE49-F238E27FC236}">
                <a16:creationId xmlns:a16="http://schemas.microsoft.com/office/drawing/2014/main" id="{E1FA7EEA-AF65-4B08-137D-0E0C19CE364E}"/>
              </a:ext>
            </a:extLst>
          </p:cNvPr>
          <p:cNvSpPr>
            <a:spLocks noGrp="1"/>
          </p:cNvSpPr>
          <p:nvPr>
            <p:ph type="sldNum" sz="quarter" idx="12"/>
          </p:nvPr>
        </p:nvSpPr>
        <p:spPr/>
        <p:txBody>
          <a:bodyPr/>
          <a:lstStyle/>
          <a:p>
            <a:fld id="{BEF7031F-3985-8841-9F96-93325AFB8D2A}" type="slidenum">
              <a:rPr lang="en-US" smtClean="0"/>
              <a:t>137</a:t>
            </a:fld>
            <a:endParaRPr lang="en-US"/>
          </a:p>
        </p:txBody>
      </p:sp>
      <p:grpSp>
        <p:nvGrpSpPr>
          <p:cNvPr id="22" name="组合 21">
            <a:extLst>
              <a:ext uri="{FF2B5EF4-FFF2-40B4-BE49-F238E27FC236}">
                <a16:creationId xmlns:a16="http://schemas.microsoft.com/office/drawing/2014/main" id="{0D751A52-030D-7C63-A2C2-52553941F606}"/>
              </a:ext>
            </a:extLst>
          </p:cNvPr>
          <p:cNvGrpSpPr/>
          <p:nvPr/>
        </p:nvGrpSpPr>
        <p:grpSpPr>
          <a:xfrm>
            <a:off x="590108" y="1204851"/>
            <a:ext cx="8096692" cy="2031325"/>
            <a:chOff x="673870" y="1164328"/>
            <a:chExt cx="8096692" cy="2031325"/>
          </a:xfrm>
        </p:grpSpPr>
        <p:grpSp>
          <p:nvGrpSpPr>
            <p:cNvPr id="13" name="组合 12">
              <a:extLst>
                <a:ext uri="{FF2B5EF4-FFF2-40B4-BE49-F238E27FC236}">
                  <a16:creationId xmlns:a16="http://schemas.microsoft.com/office/drawing/2014/main" id="{3F882BF1-7733-8E1B-5F03-AAA27071ACF5}"/>
                </a:ext>
              </a:extLst>
            </p:cNvPr>
            <p:cNvGrpSpPr/>
            <p:nvPr/>
          </p:nvGrpSpPr>
          <p:grpSpPr>
            <a:xfrm>
              <a:off x="673870" y="1164328"/>
              <a:ext cx="8096692" cy="2031325"/>
              <a:chOff x="663374" y="1211102"/>
              <a:chExt cx="8096692" cy="2031325"/>
            </a:xfrm>
          </p:grpSpPr>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AC0C1844-1998-35E7-7466-91C18478869C}"/>
                      </a:ext>
                    </a:extLst>
                  </p:cNvPr>
                  <p:cNvSpPr txBox="1"/>
                  <p:nvPr/>
                </p:nvSpPr>
                <p:spPr>
                  <a:xfrm>
                    <a:off x="663374" y="1211102"/>
                    <a:ext cx="8096692" cy="2031325"/>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微分截面表达式中其它相关函数为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其中</a:t>
                    </a:r>
                    <a14:m>
                      <m:oMath xmlns:m="http://schemas.openxmlformats.org/officeDocument/2006/math">
                        <m:r>
                          <a:rPr lang="zh-CN" altLang="en-US" b="1" i="1" dirty="0" smtClean="0">
                            <a:solidFill>
                              <a:srgbClr val="C00000"/>
                            </a:solidFill>
                            <a:latin typeface="Cambria Math" panose="02040503050406030204" pitchFamily="18" charset="0"/>
                          </a:rPr>
                          <m:t>𝑥</m:t>
                        </m:r>
                        <m:d>
                          <m:dPr>
                            <m:ctrlPr>
                              <a:rPr lang="zh-CN" altLang="en-US" b="1" i="1" dirty="0" smtClean="0">
                                <a:solidFill>
                                  <a:srgbClr val="C00000"/>
                                </a:solidFill>
                                <a:latin typeface="Cambria Math" panose="02040503050406030204" pitchFamily="18" charset="0"/>
                              </a:rPr>
                            </m:ctrlPr>
                          </m:dPr>
                          <m:e>
                            <m:r>
                              <a:rPr lang="zh-CN" altLang="en-US" b="1" i="1" dirty="0" smtClean="0">
                                <a:solidFill>
                                  <a:srgbClr val="C00000"/>
                                </a:solidFill>
                                <a:latin typeface="Cambria Math" panose="02040503050406030204" pitchFamily="18" charset="0"/>
                              </a:rPr>
                              <m:t>𝑠</m:t>
                            </m:r>
                          </m:e>
                        </m:d>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表示“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BW”</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传播子，</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表示包含了主要电弱圈图修正的有效耦合</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[117]</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表示一般的电弱圈图修正因子，</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则表示对</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sin</a:t>
                    </a:r>
                    <a14:m>
                      <m:oMath xmlns:m="http://schemas.openxmlformats.org/officeDocument/2006/math">
                        <m:sSubSup>
                          <m:sSubSupPr>
                            <m:ctrlPr>
                              <a:rPr lang="en-US" altLang="zh-CN" b="1" i="1" dirty="0" smtClean="0">
                                <a:solidFill>
                                  <a:srgbClr val="C00000"/>
                                </a:solidFill>
                                <a:latin typeface="Cambria Math" panose="02040503050406030204" pitchFamily="18" charset="0"/>
                              </a:rPr>
                            </m:ctrlPr>
                          </m:sSubSupPr>
                          <m:e>
                            <m:r>
                              <a:rPr lang="en-US" altLang="zh-CN" b="1" i="1" dirty="0" smtClean="0">
                                <a:solidFill>
                                  <a:srgbClr val="C00000"/>
                                </a:solidFill>
                                <a:latin typeface="Cambria Math" panose="02040503050406030204" pitchFamily="18" charset="0"/>
                              </a:rPr>
                              <m:t>𝜃</m:t>
                            </m:r>
                          </m:e>
                          <m:sub>
                            <m:r>
                              <a:rPr lang="en-US" altLang="zh-CN" b="1" i="1" dirty="0" smtClean="0">
                                <a:solidFill>
                                  <a:srgbClr val="C00000"/>
                                </a:solidFill>
                                <a:latin typeface="Cambria Math" panose="02040503050406030204" pitchFamily="18" charset="0"/>
                              </a:rPr>
                              <m:t>𝑤</m:t>
                            </m:r>
                          </m:sub>
                          <m:sup>
                            <m:r>
                              <a:rPr lang="en-US" altLang="zh-CN" b="1" i="0" dirty="0" smtClean="0">
                                <a:solidFill>
                                  <a:srgbClr val="C00000"/>
                                </a:solidFill>
                                <a:latin typeface="Cambria Math" panose="02040503050406030204" pitchFamily="18" charset="0"/>
                              </a:rPr>
                              <m:t>2</m:t>
                            </m:r>
                          </m:sup>
                        </m:sSub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的电弱圈图修正。</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AC0C1844-1998-35E7-7466-91C18478869C}"/>
                      </a:ext>
                    </a:extLst>
                  </p:cNvPr>
                  <p:cNvSpPr txBox="1">
                    <a:spLocks noRot="1" noChangeAspect="1" noMove="1" noResize="1" noEditPoints="1" noAdjustHandles="1" noChangeArrowheads="1" noChangeShapeType="1" noTextEdit="1"/>
                  </p:cNvSpPr>
                  <p:nvPr/>
                </p:nvSpPr>
                <p:spPr>
                  <a:xfrm>
                    <a:off x="663374" y="1211102"/>
                    <a:ext cx="8096692" cy="2031325"/>
                  </a:xfrm>
                  <a:prstGeom prst="rect">
                    <a:avLst/>
                  </a:prstGeom>
                  <a:blipFill>
                    <a:blip r:embed="rId2"/>
                    <a:stretch>
                      <a:fillRect l="-678" t="-1502" b="-4204"/>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BA715302-E650-B2C3-4024-E87A2217F6F3}"/>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6" name="图片 5">
              <a:extLst>
                <a:ext uri="{FF2B5EF4-FFF2-40B4-BE49-F238E27FC236}">
                  <a16:creationId xmlns:a16="http://schemas.microsoft.com/office/drawing/2014/main" id="{9F0992D6-D457-62D0-C3BA-D6C3466CE472}"/>
                </a:ext>
              </a:extLst>
            </p:cNvPr>
            <p:cNvPicPr>
              <a:picLocks noChangeAspect="1"/>
            </p:cNvPicPr>
            <p:nvPr/>
          </p:nvPicPr>
          <p:blipFill>
            <a:blip r:embed="rId4"/>
            <a:stretch>
              <a:fillRect/>
            </a:stretch>
          </p:blipFill>
          <p:spPr>
            <a:xfrm>
              <a:off x="2451974" y="1526937"/>
              <a:ext cx="4540483" cy="914447"/>
            </a:xfrm>
            <a:prstGeom prst="rect">
              <a:avLst/>
            </a:prstGeom>
          </p:spPr>
        </p:pic>
        <p:pic>
          <p:nvPicPr>
            <p:cNvPr id="12" name="图片 11">
              <a:extLst>
                <a:ext uri="{FF2B5EF4-FFF2-40B4-BE49-F238E27FC236}">
                  <a16:creationId xmlns:a16="http://schemas.microsoft.com/office/drawing/2014/main" id="{E99D7852-F99C-9153-2378-78B5125CBE34}"/>
                </a:ext>
              </a:extLst>
            </p:cNvPr>
            <p:cNvPicPr>
              <a:picLocks noChangeAspect="1"/>
            </p:cNvPicPr>
            <p:nvPr/>
          </p:nvPicPr>
          <p:blipFill>
            <a:blip r:embed="rId5"/>
            <a:stretch>
              <a:fillRect/>
            </a:stretch>
          </p:blipFill>
          <p:spPr>
            <a:xfrm>
              <a:off x="3797203" y="2570855"/>
              <a:ext cx="311166" cy="247663"/>
            </a:xfrm>
            <a:prstGeom prst="rect">
              <a:avLst/>
            </a:prstGeom>
          </p:spPr>
        </p:pic>
        <p:pic>
          <p:nvPicPr>
            <p:cNvPr id="15" name="图片 14">
              <a:extLst>
                <a:ext uri="{FF2B5EF4-FFF2-40B4-BE49-F238E27FC236}">
                  <a16:creationId xmlns:a16="http://schemas.microsoft.com/office/drawing/2014/main" id="{30A9734D-528B-C332-C47C-92C5177A8514}"/>
                </a:ext>
              </a:extLst>
            </p:cNvPr>
            <p:cNvPicPr>
              <a:picLocks noChangeAspect="1"/>
            </p:cNvPicPr>
            <p:nvPr/>
          </p:nvPicPr>
          <p:blipFill>
            <a:blip r:embed="rId6"/>
            <a:stretch>
              <a:fillRect/>
            </a:stretch>
          </p:blipFill>
          <p:spPr>
            <a:xfrm>
              <a:off x="4406228" y="2596886"/>
              <a:ext cx="273064" cy="228612"/>
            </a:xfrm>
            <a:prstGeom prst="rect">
              <a:avLst/>
            </a:prstGeom>
          </p:spPr>
        </p:pic>
        <p:pic>
          <p:nvPicPr>
            <p:cNvPr id="17" name="图片 16">
              <a:extLst>
                <a:ext uri="{FF2B5EF4-FFF2-40B4-BE49-F238E27FC236}">
                  <a16:creationId xmlns:a16="http://schemas.microsoft.com/office/drawing/2014/main" id="{93C7FE10-404D-65A5-CFB9-18E7B2623DEF}"/>
                </a:ext>
              </a:extLst>
            </p:cNvPr>
            <p:cNvPicPr>
              <a:picLocks noChangeAspect="1"/>
            </p:cNvPicPr>
            <p:nvPr/>
          </p:nvPicPr>
          <p:blipFill>
            <a:blip r:embed="rId7"/>
            <a:stretch>
              <a:fillRect/>
            </a:stretch>
          </p:blipFill>
          <p:spPr>
            <a:xfrm>
              <a:off x="1642146" y="2876104"/>
              <a:ext cx="247663" cy="254013"/>
            </a:xfrm>
            <a:prstGeom prst="rect">
              <a:avLst/>
            </a:prstGeom>
          </p:spPr>
        </p:pic>
        <p:pic>
          <p:nvPicPr>
            <p:cNvPr id="21" name="图片 20">
              <a:extLst>
                <a:ext uri="{FF2B5EF4-FFF2-40B4-BE49-F238E27FC236}">
                  <a16:creationId xmlns:a16="http://schemas.microsoft.com/office/drawing/2014/main" id="{F00CDEAF-4480-90B9-993A-EB5E52116B5F}"/>
                </a:ext>
              </a:extLst>
            </p:cNvPr>
            <p:cNvPicPr>
              <a:picLocks noChangeAspect="1"/>
            </p:cNvPicPr>
            <p:nvPr/>
          </p:nvPicPr>
          <p:blipFill>
            <a:blip r:embed="rId8"/>
            <a:stretch>
              <a:fillRect/>
            </a:stretch>
          </p:blipFill>
          <p:spPr>
            <a:xfrm>
              <a:off x="5101573" y="2881194"/>
              <a:ext cx="228612" cy="215911"/>
            </a:xfrm>
            <a:prstGeom prst="rect">
              <a:avLst/>
            </a:prstGeom>
          </p:spPr>
        </p:pic>
      </p:grpSp>
    </p:spTree>
    <p:extLst>
      <p:ext uri="{BB962C8B-B14F-4D97-AF65-F5344CB8AC3E}">
        <p14:creationId xmlns:p14="http://schemas.microsoft.com/office/powerpoint/2010/main" val="13322308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799D-F144-51DE-8550-8F149A3A416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090302A-9FE1-C651-1268-BCD7032812CC}"/>
              </a:ext>
            </a:extLst>
          </p:cNvPr>
          <p:cNvSpPr>
            <a:spLocks noGrp="1"/>
          </p:cNvSpPr>
          <p:nvPr>
            <p:ph type="title"/>
          </p:nvPr>
        </p:nvSpPr>
        <p:spPr/>
        <p:txBody>
          <a:bodyPr>
            <a:normAutofit fontScale="90000"/>
          </a:bodyPr>
          <a:lstStyle/>
          <a:p>
            <a:r>
              <a:rPr lang="en-US" altLang="zh-CN" dirty="0"/>
              <a:t>6.4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qq</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hadrons</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endParaRPr lang="zh-CN" altLang="en-US" dirty="0"/>
          </a:p>
        </p:txBody>
      </p:sp>
      <p:sp>
        <p:nvSpPr>
          <p:cNvPr id="4" name="灯片编号占位符 3">
            <a:extLst>
              <a:ext uri="{FF2B5EF4-FFF2-40B4-BE49-F238E27FC236}">
                <a16:creationId xmlns:a16="http://schemas.microsoft.com/office/drawing/2014/main" id="{080F6608-788C-D518-E6D5-47258239D98F}"/>
              </a:ext>
            </a:extLst>
          </p:cNvPr>
          <p:cNvSpPr>
            <a:spLocks noGrp="1"/>
          </p:cNvSpPr>
          <p:nvPr>
            <p:ph type="sldNum" sz="quarter" idx="12"/>
          </p:nvPr>
        </p:nvSpPr>
        <p:spPr/>
        <p:txBody>
          <a:bodyPr/>
          <a:lstStyle/>
          <a:p>
            <a:fld id="{BEF7031F-3985-8841-9F96-93325AFB8D2A}" type="slidenum">
              <a:rPr lang="en-US" smtClean="0"/>
              <a:t>138</a:t>
            </a:fld>
            <a:endParaRPr lang="en-US"/>
          </a:p>
        </p:txBody>
      </p:sp>
      <p:grpSp>
        <p:nvGrpSpPr>
          <p:cNvPr id="5" name="组合 4">
            <a:extLst>
              <a:ext uri="{FF2B5EF4-FFF2-40B4-BE49-F238E27FC236}">
                <a16:creationId xmlns:a16="http://schemas.microsoft.com/office/drawing/2014/main" id="{A65983D8-2DE9-C957-9328-6BF1C1043642}"/>
              </a:ext>
            </a:extLst>
          </p:cNvPr>
          <p:cNvGrpSpPr/>
          <p:nvPr/>
        </p:nvGrpSpPr>
        <p:grpSpPr>
          <a:xfrm>
            <a:off x="590108" y="1135050"/>
            <a:ext cx="8096692" cy="5085046"/>
            <a:chOff x="590108" y="1204851"/>
            <a:chExt cx="8096692" cy="5085046"/>
          </a:xfrm>
        </p:grpSpPr>
        <p:grpSp>
          <p:nvGrpSpPr>
            <p:cNvPr id="13" name="组合 12">
              <a:extLst>
                <a:ext uri="{FF2B5EF4-FFF2-40B4-BE49-F238E27FC236}">
                  <a16:creationId xmlns:a16="http://schemas.microsoft.com/office/drawing/2014/main" id="{7D1218B3-E823-4BCB-38A6-CAD12B61E97D}"/>
                </a:ext>
              </a:extLst>
            </p:cNvPr>
            <p:cNvGrpSpPr/>
            <p:nvPr/>
          </p:nvGrpSpPr>
          <p:grpSpPr>
            <a:xfrm>
              <a:off x="590108" y="1204851"/>
              <a:ext cx="8096692" cy="5085046"/>
              <a:chOff x="663374" y="1211102"/>
              <a:chExt cx="8096692" cy="5085046"/>
            </a:xfrm>
          </p:grpSpPr>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BA1306B-5C6B-F8B6-770E-0CBAA9140D95}"/>
                      </a:ext>
                    </a:extLst>
                  </p:cNvPr>
                  <p:cNvSpPr txBox="1"/>
                  <p:nvPr/>
                </p:nvSpPr>
                <p:spPr>
                  <a:xfrm>
                    <a:off x="663374" y="1211102"/>
                    <a:ext cx="8096692" cy="5085046"/>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在各个能区的正负电子对撞机实验，均可以对</a:t>
                    </a:r>
                    <a14:m>
                      <m:oMath xmlns:m="http://schemas.openxmlformats.org/officeDocument/2006/math">
                        <m:r>
                          <a:rPr lang="en-US" altLang="zh-CN" b="0" i="1" dirty="0" smtClean="0">
                            <a:solidFill>
                              <a:srgbClr val="0000CC"/>
                            </a:solidFill>
                            <a:latin typeface="Cambria Math" panose="02040503050406030204" pitchFamily="18" charset="0"/>
                          </a:rPr>
                          <m:t>𝑒</m:t>
                        </m:r>
                        <m:r>
                          <a:rPr lang="en-US" altLang="zh-CN" b="0" i="0" baseline="22000" dirty="0" smtClean="0">
                            <a:solidFill>
                              <a:srgbClr val="0000CC"/>
                            </a:solidFill>
                            <a:latin typeface="Cambria Math" panose="02040503050406030204" pitchFamily="18" charset="0"/>
                          </a:rPr>
                          <m:t>+</m:t>
                        </m:r>
                        <m:sSup>
                          <m:sSupPr>
                            <m:ctrlPr>
                              <a:rPr lang="en-US" altLang="zh-CN" i="1" dirty="0" smtClean="0">
                                <a:solidFill>
                                  <a:srgbClr val="0000CC"/>
                                </a:solidFill>
                                <a:latin typeface="Cambria Math" panose="02040503050406030204" pitchFamily="18" charset="0"/>
                              </a:rPr>
                            </m:ctrlPr>
                          </m:sSupPr>
                          <m:e>
                            <m:r>
                              <a:rPr lang="en-US" altLang="zh-CN" b="0" i="1" dirty="0" smtClean="0">
                                <a:solidFill>
                                  <a:srgbClr val="0000CC"/>
                                </a:solidFill>
                                <a:latin typeface="Cambria Math" panose="02040503050406030204" pitchFamily="18" charset="0"/>
                              </a:rPr>
                              <m:t>𝑒</m:t>
                            </m:r>
                          </m:e>
                          <m:sup>
                            <m:r>
                              <a:rPr lang="en-US" altLang="zh-CN" b="0" i="0" dirty="0" smtClean="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zh-CN" altLang="en-US" b="1" i="1" dirty="0" smtClean="0">
                            <a:solidFill>
                              <a:srgbClr val="0000CC"/>
                            </a:solidFill>
                            <a:latin typeface="Cambria Math" panose="02040503050406030204" pitchFamily="18" charset="0"/>
                          </a:rPr>
                          <m:t>𝑓</m:t>
                        </m:r>
                        <m:acc>
                          <m:accPr>
                            <m:chr m:val="̅"/>
                            <m:ctrlPr>
                              <a:rPr lang="zh-CN" altLang="en-US" b="1" i="1" dirty="0" smtClean="0">
                                <a:solidFill>
                                  <a:srgbClr val="0000CC"/>
                                </a:solidFill>
                                <a:latin typeface="Cambria Math" panose="02040503050406030204" pitchFamily="18" charset="0"/>
                              </a:rPr>
                            </m:ctrlPr>
                          </m:accPr>
                          <m:e>
                            <m:r>
                              <a:rPr lang="zh-CN" altLang="en-US" b="1" i="1" dirty="0" smtClean="0">
                                <a:solidFill>
                                  <a:srgbClr val="0000CC"/>
                                </a:solidFill>
                                <a:latin typeface="Cambria Math" panose="02040503050406030204" pitchFamily="18" charset="0"/>
                              </a:rPr>
                              <m:t>𝑓</m:t>
                            </m:r>
                          </m:e>
                        </m:acc>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的产生截面做精确测量。图</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-8.7</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表示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1973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年以来先后运行的几个正负电子对撞机实验，在不同能区</a:t>
                    </a:r>
                    <a14:m>
                      <m:oMath xmlns:m="http://schemas.openxmlformats.org/officeDocument/2006/math">
                        <m:r>
                          <a:rPr lang="en-US" altLang="zh-CN" b="1" dirty="0" smtClean="0">
                            <a:solidFill>
                              <a:srgbClr val="0000CC"/>
                            </a:solidFill>
                            <a:latin typeface="Cambria Math" panose="02040503050406030204" pitchFamily="18" charset="0"/>
                          </a:rPr>
                          <m:t>0</m:t>
                        </m:r>
                        <m:r>
                          <a:rPr lang="en-US" altLang="zh-CN" b="1" i="0" dirty="0" smtClean="0">
                            <a:solidFill>
                              <a:srgbClr val="0000CC"/>
                            </a:solidFill>
                            <a:latin typeface="Cambria Math" panose="02040503050406030204" pitchFamily="18" charset="0"/>
                          </a:rPr>
                          <m:t>≤</m:t>
                        </m:r>
                        <m:sSub>
                          <m:sSubPr>
                            <m:ctrlPr>
                              <a:rPr lang="en-US" altLang="zh-CN" i="1" dirty="0" smtClean="0">
                                <a:solidFill>
                                  <a:srgbClr val="0000CC"/>
                                </a:solidFill>
                                <a:latin typeface="Cambria Math" panose="02040503050406030204" pitchFamily="18" charset="0"/>
                              </a:rPr>
                            </m:ctrlPr>
                          </m:sSubPr>
                          <m:e>
                            <m:r>
                              <a:rPr lang="en-US" altLang="zh-CN" b="0" i="1" dirty="0" smtClean="0">
                                <a:solidFill>
                                  <a:srgbClr val="0000CC"/>
                                </a:solidFill>
                                <a:latin typeface="Cambria Math" panose="02040503050406030204" pitchFamily="18" charset="0"/>
                              </a:rPr>
                              <m:t>𝐸</m:t>
                            </m:r>
                          </m:e>
                          <m:sub>
                            <m:r>
                              <a:rPr lang="en-US" altLang="zh-CN" b="0" i="1" dirty="0" smtClean="0">
                                <a:solidFill>
                                  <a:srgbClr val="0000CC"/>
                                </a:solidFill>
                                <a:latin typeface="Cambria Math" panose="02040503050406030204" pitchFamily="18" charset="0"/>
                              </a:rPr>
                              <m:t>𝑐𝑚</m:t>
                            </m:r>
                          </m:sub>
                        </m:sSub>
                        <m:r>
                          <a:rPr lang="en-US" altLang="zh-CN" b="1" i="0" dirty="0" smtClean="0">
                            <a:solidFill>
                              <a:srgbClr val="0000CC"/>
                            </a:solidFill>
                            <a:latin typeface="Cambria Math" panose="02040503050406030204" pitchFamily="18" charset="0"/>
                          </a:rPr>
                          <m:t>≤</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209 GeV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对强子产生截面</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onad</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n-US" altLang="zh-CN" i="1" dirty="0">
                            <a:solidFill>
                              <a:srgbClr val="0000CC"/>
                            </a:solidFill>
                            <a:latin typeface="Cambria Math" panose="02040503050406030204" pitchFamily="18" charset="0"/>
                          </a:rPr>
                          <m:t>𝑒</m:t>
                        </m:r>
                        <m:r>
                          <a:rPr lang="en-US" altLang="zh-CN" baseline="22000" dirty="0">
                            <a:solidFill>
                              <a:srgbClr val="0000CC"/>
                            </a:solidFill>
                            <a:latin typeface="Cambria Math" panose="02040503050406030204" pitchFamily="18" charset="0"/>
                          </a:rPr>
                          <m:t>+</m:t>
                        </m:r>
                        <m:sSup>
                          <m:sSupPr>
                            <m:ctrlPr>
                              <a:rPr lang="en-US" altLang="zh-CN" i="1" dirty="0">
                                <a:solidFill>
                                  <a:srgbClr val="0000CC"/>
                                </a:solidFill>
                                <a:latin typeface="Cambria Math" panose="02040503050406030204" pitchFamily="18" charset="0"/>
                              </a:rPr>
                            </m:ctrlPr>
                          </m:sSupPr>
                          <m:e>
                            <m:r>
                              <a:rPr lang="en-US" altLang="zh-CN" i="1" dirty="0">
                                <a:solidFill>
                                  <a:srgbClr val="0000CC"/>
                                </a:solidFill>
                                <a:latin typeface="Cambria Math" panose="02040503050406030204" pitchFamily="18" charset="0"/>
                              </a:rPr>
                              <m:t>𝑒</m:t>
                            </m:r>
                          </m:e>
                          <m:sup>
                            <m:r>
                              <a:rPr lang="en-US" altLang="zh-CN" dirty="0">
                                <a:solidFill>
                                  <a:srgbClr val="0000CC"/>
                                </a:solidFill>
                                <a:latin typeface="Cambria Math" panose="02040503050406030204" pitchFamily="18" charset="0"/>
                              </a:rPr>
                              <m:t>−</m:t>
                            </m:r>
                          </m:sup>
                        </m:sSup>
                        <m:r>
                          <a:rPr lang="en-US" altLang="zh-CN" i="1" dirty="0">
                            <a:solidFill>
                              <a:srgbClr val="0000CC"/>
                            </a:solidFill>
                            <a:latin typeface="Cambria Math" panose="02040503050406030204" pitchFamily="18" charset="0"/>
                          </a:rPr>
                          <m:t> </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→&gt;hadrons)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的精确实验测量结果。</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Fiqure:8.7 σ(</a:t>
                    </a:r>
                    <a14:m>
                      <m:oMath xmlns:m="http://schemas.openxmlformats.org/officeDocument/2006/math">
                        <m:r>
                          <a:rPr lang="en-US" altLang="zh-CN" i="1" dirty="0" smtClean="0">
                            <a:solidFill>
                              <a:srgbClr val="0000CC"/>
                            </a:solidFill>
                            <a:latin typeface="Cambria Math" panose="02040503050406030204" pitchFamily="18" charset="0"/>
                          </a:rPr>
                          <m:t>𝑒</m:t>
                        </m:r>
                        <m:r>
                          <a:rPr lang="en-US" altLang="zh-CN" baseline="22000" dirty="0">
                            <a:solidFill>
                              <a:srgbClr val="0000CC"/>
                            </a:solidFill>
                            <a:latin typeface="Cambria Math" panose="02040503050406030204" pitchFamily="18" charset="0"/>
                          </a:rPr>
                          <m:t>+</m:t>
                        </m:r>
                        <m:sSup>
                          <m:sSupPr>
                            <m:ctrlPr>
                              <a:rPr lang="en-US" altLang="zh-CN" i="1" dirty="0">
                                <a:solidFill>
                                  <a:srgbClr val="0000CC"/>
                                </a:solidFill>
                                <a:latin typeface="Cambria Math" panose="02040503050406030204" pitchFamily="18" charset="0"/>
                              </a:rPr>
                            </m:ctrlPr>
                          </m:sSupPr>
                          <m:e>
                            <m:r>
                              <a:rPr lang="en-US" altLang="zh-CN" i="1" dirty="0">
                                <a:solidFill>
                                  <a:srgbClr val="0000CC"/>
                                </a:solidFill>
                                <a:latin typeface="Cambria Math" panose="02040503050406030204" pitchFamily="18" charset="0"/>
                              </a:rPr>
                              <m:t>𝑒</m:t>
                            </m:r>
                          </m:e>
                          <m:sup>
                            <m:r>
                              <a:rPr lang="en-US" altLang="zh-CN" dirty="0">
                                <a:solidFill>
                                  <a:srgbClr val="0000CC"/>
                                </a:solidFill>
                                <a:latin typeface="Cambria Math" panose="02040503050406030204" pitchFamily="18" charset="0"/>
                              </a:rPr>
                              <m:t>−</m:t>
                            </m:r>
                          </m:sup>
                        </m:sSup>
                        <m:r>
                          <a:rPr lang="en-US" altLang="zh-CN" i="1" dirty="0">
                            <a:solidFill>
                              <a:srgbClr val="0000CC"/>
                            </a:solidFill>
                            <a:latin typeface="Cambria Math" panose="02040503050406030204" pitchFamily="18" charset="0"/>
                          </a:rPr>
                          <m:t> </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hadrons)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。实线表示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理论预言，数据点表示各个相关实验的测量结果。</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BBA1306B-5C6B-F8B6-770E-0CBAA9140D95}"/>
                      </a:ext>
                    </a:extLst>
                  </p:cNvPr>
                  <p:cNvSpPr txBox="1">
                    <a:spLocks noRot="1" noChangeAspect="1" noMove="1" noResize="1" noEditPoints="1" noAdjustHandles="1" noChangeArrowheads="1" noChangeShapeType="1" noTextEdit="1"/>
                  </p:cNvSpPr>
                  <p:nvPr/>
                </p:nvSpPr>
                <p:spPr>
                  <a:xfrm>
                    <a:off x="663374" y="1211102"/>
                    <a:ext cx="8096692" cy="5085046"/>
                  </a:xfrm>
                  <a:prstGeom prst="rect">
                    <a:avLst/>
                  </a:prstGeom>
                  <a:blipFill>
                    <a:blip r:embed="rId2"/>
                    <a:stretch>
                      <a:fillRect l="-678" t="-360" r="-3389" b="-1079"/>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7B0B2AE1-A250-396B-FCB7-3BFA950D5C03}"/>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3" name="图片 2">
              <a:extLst>
                <a:ext uri="{FF2B5EF4-FFF2-40B4-BE49-F238E27FC236}">
                  <a16:creationId xmlns:a16="http://schemas.microsoft.com/office/drawing/2014/main" id="{87E1F90B-9CF8-A02A-D7F6-3DE3CF78C03B}"/>
                </a:ext>
              </a:extLst>
            </p:cNvPr>
            <p:cNvPicPr>
              <a:picLocks noChangeAspect="1"/>
            </p:cNvPicPr>
            <p:nvPr/>
          </p:nvPicPr>
          <p:blipFill>
            <a:blip r:embed="rId4"/>
            <a:srcRect l="22383" r="19449" b="15805"/>
            <a:stretch/>
          </p:blipFill>
          <p:spPr>
            <a:xfrm>
              <a:off x="2347501" y="2326987"/>
              <a:ext cx="4432397" cy="3126258"/>
            </a:xfrm>
            <a:prstGeom prst="rect">
              <a:avLst/>
            </a:prstGeom>
          </p:spPr>
        </p:pic>
      </p:grpSp>
    </p:spTree>
    <p:extLst>
      <p:ext uri="{BB962C8B-B14F-4D97-AF65-F5344CB8AC3E}">
        <p14:creationId xmlns:p14="http://schemas.microsoft.com/office/powerpoint/2010/main" val="16045088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6B705-7573-511E-AABB-BDE292BF4D0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B9FE8C2-5B06-8C44-CA4E-F5DC1277E5F1}"/>
              </a:ext>
            </a:extLst>
          </p:cNvPr>
          <p:cNvSpPr>
            <a:spLocks noGrp="1"/>
          </p:cNvSpPr>
          <p:nvPr>
            <p:ph type="title"/>
          </p:nvPr>
        </p:nvSpPr>
        <p:spPr/>
        <p:txBody>
          <a:bodyPr>
            <a:normAutofit fontScale="90000"/>
          </a:bodyPr>
          <a:lstStyle/>
          <a:p>
            <a:r>
              <a:rPr lang="en-US" altLang="zh-CN" dirty="0"/>
              <a:t>6.4 </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err="1">
                <a:latin typeface="华文楷体" panose="02010600040101010101" pitchFamily="2" charset="-122"/>
                <a:ea typeface="华文楷体" panose="02010600040101010101" pitchFamily="2" charset="-122"/>
                <a:sym typeface="Symbol" panose="05050102010706020507" pitchFamily="18" charset="2"/>
              </a:rPr>
              <a:t>qq</a:t>
            </a:r>
            <a:r>
              <a:rPr lang="en-US" altLang="zh-CN" b="1" dirty="0">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dirty="0">
                <a:latin typeface="华文楷体" panose="02010600040101010101" pitchFamily="2" charset="-122"/>
                <a:ea typeface="华文楷体" panose="02010600040101010101" pitchFamily="2" charset="-122"/>
                <a:sym typeface="Symbol" panose="05050102010706020507" pitchFamily="18" charset="2"/>
              </a:rPr>
              <a:t>hadrons</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endParaRPr lang="zh-CN" altLang="en-US" dirty="0"/>
          </a:p>
        </p:txBody>
      </p:sp>
      <p:sp>
        <p:nvSpPr>
          <p:cNvPr id="4" name="灯片编号占位符 3">
            <a:extLst>
              <a:ext uri="{FF2B5EF4-FFF2-40B4-BE49-F238E27FC236}">
                <a16:creationId xmlns:a16="http://schemas.microsoft.com/office/drawing/2014/main" id="{2B7F10EC-E661-8A72-6D5C-6D24D6B22BCF}"/>
              </a:ext>
            </a:extLst>
          </p:cNvPr>
          <p:cNvSpPr>
            <a:spLocks noGrp="1"/>
          </p:cNvSpPr>
          <p:nvPr>
            <p:ph type="sldNum" sz="quarter" idx="12"/>
          </p:nvPr>
        </p:nvSpPr>
        <p:spPr/>
        <p:txBody>
          <a:bodyPr/>
          <a:lstStyle/>
          <a:p>
            <a:fld id="{BEF7031F-3985-8841-9F96-93325AFB8D2A}" type="slidenum">
              <a:rPr lang="en-US" smtClean="0"/>
              <a:t>139</a:t>
            </a:fld>
            <a:endParaRPr lang="en-US"/>
          </a:p>
        </p:txBody>
      </p:sp>
      <p:grpSp>
        <p:nvGrpSpPr>
          <p:cNvPr id="8" name="组合 7">
            <a:extLst>
              <a:ext uri="{FF2B5EF4-FFF2-40B4-BE49-F238E27FC236}">
                <a16:creationId xmlns:a16="http://schemas.microsoft.com/office/drawing/2014/main" id="{45734667-57A0-8AC6-7EF0-A58A9AEDC552}"/>
              </a:ext>
            </a:extLst>
          </p:cNvPr>
          <p:cNvGrpSpPr/>
          <p:nvPr/>
        </p:nvGrpSpPr>
        <p:grpSpPr>
          <a:xfrm>
            <a:off x="590108" y="1135050"/>
            <a:ext cx="8096692" cy="5078313"/>
            <a:chOff x="590108" y="1135050"/>
            <a:chExt cx="8096692" cy="5078313"/>
          </a:xfrm>
        </p:grpSpPr>
        <p:grpSp>
          <p:nvGrpSpPr>
            <p:cNvPr id="13" name="组合 12">
              <a:extLst>
                <a:ext uri="{FF2B5EF4-FFF2-40B4-BE49-F238E27FC236}">
                  <a16:creationId xmlns:a16="http://schemas.microsoft.com/office/drawing/2014/main" id="{F90A50EB-9FAE-F253-03BF-9BB3F8F29D79}"/>
                </a:ext>
              </a:extLst>
            </p:cNvPr>
            <p:cNvGrpSpPr/>
            <p:nvPr/>
          </p:nvGrpSpPr>
          <p:grpSpPr>
            <a:xfrm>
              <a:off x="590108" y="1135050"/>
              <a:ext cx="8096692" cy="5078313"/>
              <a:chOff x="663374" y="1211102"/>
              <a:chExt cx="8096692" cy="5078313"/>
            </a:xfrm>
          </p:grpSpPr>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4343408F-0F9C-D762-A2F0-ED903D929867}"/>
                      </a:ext>
                    </a:extLst>
                  </p:cNvPr>
                  <p:cNvSpPr txBox="1"/>
                  <p:nvPr/>
                </p:nvSpPr>
                <p:spPr>
                  <a:xfrm>
                    <a:off x="663374" y="1211102"/>
                    <a:ext cx="8096692" cy="5078313"/>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从图</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-8.7</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的左边低能区开始，首先是德国</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DESY</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DORIS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，其最大质心系能量为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11.2 GeV</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，运行时间为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1973-1983</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年。美国康奈尔的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CESR</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，最大质心系能量为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12 GeV</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，运行时间为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1979-2002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年。</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然后是</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KEKB</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PEP-II(B</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介子工厂</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1999</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年投入运行，主要运行在</a:t>
                    </a:r>
                    <a14:m>
                      <m:oMath xmlns:m="http://schemas.openxmlformats.org/officeDocument/2006/math">
                        <m:r>
                          <m:rPr>
                            <m:sty m:val="p"/>
                          </m:rPr>
                          <a:rPr lang="el-GR" altLang="zh-CN" b="1" i="1" dirty="0" smtClean="0">
                            <a:solidFill>
                              <a:schemeClr val="tx1"/>
                            </a:solidFill>
                            <a:latin typeface="Cambria Math" panose="02040503050406030204" pitchFamily="18" charset="0"/>
                          </a:rPr>
                          <m:t>γ</m:t>
                        </m:r>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(4S)</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的共振态峰值</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b="0" i="1" dirty="0" err="1" smtClean="0">
                                <a:solidFill>
                                  <a:schemeClr val="tx1"/>
                                </a:solidFill>
                                <a:latin typeface="Cambria Math" panose="02040503050406030204" pitchFamily="18" charset="0"/>
                              </a:rPr>
                              <m:t>𝐸</m:t>
                            </m:r>
                          </m:e>
                          <m:sub>
                            <m:r>
                              <a:rPr lang="en-US" altLang="zh-CN" b="0" i="1" dirty="0" err="1" smtClean="0">
                                <a:solidFill>
                                  <a:schemeClr val="tx1"/>
                                </a:solidFill>
                                <a:latin typeface="Cambria Math" panose="02040503050406030204" pitchFamily="18" charset="0"/>
                              </a:rPr>
                              <m:t>𝑐</m:t>
                            </m:r>
                            <m:r>
                              <a:rPr lang="en-US" altLang="zh-CN" b="0" i="1" dirty="0" smtClean="0">
                                <a:solidFill>
                                  <a:schemeClr val="tx1"/>
                                </a:solidFill>
                                <a:latin typeface="Cambria Math" panose="02040503050406030204" pitchFamily="18" charset="0"/>
                              </a:rPr>
                              <m:t>𝑀</m:t>
                            </m:r>
                          </m:sub>
                        </m:sSub>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=10.5 GeV</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附近。德国</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DESY</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PETRA</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的最大质心系能量为</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46.8GeV</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，运行时间为</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1978-1986</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年。美国</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SLAC</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PEP</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最大质心系能量为</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30 GeV</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，运行时间为</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1980-1990</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年。这些实验对</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b="0" i="1" dirty="0" smtClean="0">
                                <a:solidFill>
                                  <a:schemeClr val="tx1"/>
                                </a:solidFill>
                                <a:latin typeface="Cambria Math" panose="02040503050406030204" pitchFamily="18" charset="0"/>
                              </a:rPr>
                              <m:t>𝜎</m:t>
                            </m:r>
                          </m:e>
                          <m:sub>
                            <m:r>
                              <a:rPr lang="en-US" altLang="zh-CN" b="0" i="1" dirty="0" smtClean="0">
                                <a:solidFill>
                                  <a:schemeClr val="tx1"/>
                                </a:solidFill>
                                <a:latin typeface="Cambria Math" panose="02040503050406030204" pitchFamily="18" charset="0"/>
                              </a:rPr>
                              <m:t>h</m:t>
                            </m:r>
                            <m:r>
                              <a:rPr lang="en-US" altLang="zh-CN" b="0" i="1" dirty="0">
                                <a:solidFill>
                                  <a:schemeClr val="tx1"/>
                                </a:solidFill>
                                <a:latin typeface="Cambria Math" panose="02040503050406030204" pitchFamily="18" charset="0"/>
                              </a:rPr>
                              <m:t>𝑎𝑑</m:t>
                            </m:r>
                          </m:sub>
                        </m:sSub>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的实验测量数据为左侧的绿色误差棒。显然，这些实验的测量精度很高。</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日本</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KEK</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的</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TRISTON</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，最大质心系能量为</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64 GeV</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，运行时间为</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1987-1995</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年，其实验数据为蓝色误差棒。</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由图</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-8.7</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中曲线可以看到两个峰值，一个在低端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dirty="0">
                        <a:solidFill>
                          <a:srgbClr val="0000CC"/>
                        </a:solidFill>
                      </a:rPr>
                      <a:t> </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n-US" altLang="zh-CN" b="0" i="1" dirty="0" err="1" smtClean="0">
                                <a:solidFill>
                                  <a:srgbClr val="0000CC"/>
                                </a:solidFill>
                                <a:latin typeface="Cambria Math" panose="02040503050406030204" pitchFamily="18" charset="0"/>
                              </a:rPr>
                              <m:t>𝐸</m:t>
                            </m:r>
                          </m:e>
                          <m:sub>
                            <m:r>
                              <a:rPr lang="en-US" altLang="zh-CN" b="0" i="1" dirty="0" err="1" smtClean="0">
                                <a:solidFill>
                                  <a:srgbClr val="0000CC"/>
                                </a:solidFill>
                                <a:latin typeface="Cambria Math" panose="02040503050406030204" pitchFamily="18" charset="0"/>
                              </a:rPr>
                              <m:t>𝑐</m:t>
                            </m:r>
                            <m:r>
                              <a:rPr lang="en-US" altLang="zh-CN" b="0" i="1" dirty="0" smtClean="0">
                                <a:solidFill>
                                  <a:srgbClr val="0000CC"/>
                                </a:solidFill>
                                <a:latin typeface="Cambria Math" panose="02040503050406030204" pitchFamily="18" charset="0"/>
                              </a:rPr>
                              <m:t>𝑀</m:t>
                            </m:r>
                          </m:sub>
                        </m:sSub>
                        <m:r>
                          <a:rPr lang="en-US" altLang="zh-CN" b="0" i="1" dirty="0" smtClean="0">
                            <a:solidFill>
                              <a:srgbClr val="0000CC"/>
                            </a:solidFill>
                            <a:latin typeface="Cambria Math" panose="02040503050406030204" pitchFamily="18" charset="0"/>
                          </a:rPr>
                          <m:t> </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附近，一个在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介子质量</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Mz</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≈91GeV</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附近。</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当质心系能量比较小时，虚光子交换过程起主要作用。然后随着</a:t>
                    </a:r>
                    <a14:m>
                      <m:oMath xmlns:m="http://schemas.openxmlformats.org/officeDocument/2006/math">
                        <m:sSub>
                          <m:sSubPr>
                            <m:ctrlPr>
                              <a:rPr lang="en-US" altLang="zh-CN" i="1" dirty="0">
                                <a:solidFill>
                                  <a:schemeClr val="tx1"/>
                                </a:solidFill>
                                <a:latin typeface="Cambria Math" panose="02040503050406030204" pitchFamily="18" charset="0"/>
                              </a:rPr>
                            </m:ctrlPr>
                          </m:sSubPr>
                          <m:e>
                            <m:r>
                              <a:rPr lang="en-US" altLang="zh-CN" i="1" dirty="0" err="1">
                                <a:solidFill>
                                  <a:schemeClr val="tx1"/>
                                </a:solidFill>
                                <a:latin typeface="Cambria Math" panose="02040503050406030204" pitchFamily="18" charset="0"/>
                              </a:rPr>
                              <m:t>𝐸</m:t>
                            </m:r>
                          </m:e>
                          <m:sub>
                            <m:r>
                              <a:rPr lang="en-US" altLang="zh-CN" i="1" dirty="0" err="1">
                                <a:solidFill>
                                  <a:schemeClr val="tx1"/>
                                </a:solidFill>
                                <a:latin typeface="Cambria Math" panose="02040503050406030204" pitchFamily="18" charset="0"/>
                              </a:rPr>
                              <m:t>𝑐</m:t>
                            </m:r>
                            <m:r>
                              <a:rPr lang="en-US" altLang="zh-CN" i="1" dirty="0">
                                <a:solidFill>
                                  <a:schemeClr val="tx1"/>
                                </a:solidFill>
                                <a:latin typeface="Cambria Math" panose="02040503050406030204" pitchFamily="18" charset="0"/>
                              </a:rPr>
                              <m:t>𝑀</m:t>
                            </m:r>
                          </m:sub>
                        </m:sSub>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变大，产生截面由第一个峰值处按照</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快速下降。在</a:t>
                    </a:r>
                    <a:r>
                      <a:rPr lang="en-US" altLang="zh-CN" b="1" i="1" dirty="0" err="1">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m</a:t>
                    </a:r>
                    <a:r>
                      <a:rPr lang="en-US" altLang="zh-CN" b="1" i="1" baseline="-4000" dirty="0" err="1">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z</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附近能区，</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Z</a:t>
                    </a:r>
                    <a:r>
                      <a:rPr lang="en-US" altLang="zh-CN" b="1" baseline="30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共振贡献起主要的作用。 </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当</a:t>
                    </a:r>
                    <a14:m>
                      <m:oMath xmlns:m="http://schemas.openxmlformats.org/officeDocument/2006/math">
                        <m:sSub>
                          <m:sSubPr>
                            <m:ctrlPr>
                              <a:rPr lang="en-US" altLang="zh-CN" i="1" dirty="0" smtClean="0">
                                <a:solidFill>
                                  <a:srgbClr val="FF0000"/>
                                </a:solidFill>
                                <a:latin typeface="Cambria Math" panose="02040503050406030204" pitchFamily="18" charset="0"/>
                              </a:rPr>
                            </m:ctrlPr>
                          </m:sSubPr>
                          <m:e>
                            <m:r>
                              <a:rPr lang="en-US" altLang="zh-CN" b="0" i="1" dirty="0" err="1" smtClean="0">
                                <a:solidFill>
                                  <a:srgbClr val="FF0000"/>
                                </a:solidFill>
                                <a:latin typeface="Cambria Math" panose="02040503050406030204" pitchFamily="18" charset="0"/>
                              </a:rPr>
                              <m:t>𝐸</m:t>
                            </m:r>
                          </m:e>
                          <m:sub>
                            <m:r>
                              <a:rPr lang="en-US" altLang="zh-CN" b="0" i="1" dirty="0" err="1" smtClean="0">
                                <a:solidFill>
                                  <a:srgbClr val="FF0000"/>
                                </a:solidFill>
                                <a:latin typeface="Cambria Math" panose="02040503050406030204" pitchFamily="18" charset="0"/>
                              </a:rPr>
                              <m:t>𝑐</m:t>
                            </m:r>
                            <m:r>
                              <a:rPr lang="en-US" altLang="zh-CN" b="0" i="1" dirty="0" smtClean="0">
                                <a:solidFill>
                                  <a:srgbClr val="FF0000"/>
                                </a:solidFill>
                                <a:latin typeface="Cambria Math" panose="02040503050406030204" pitchFamily="18" charset="0"/>
                              </a:rPr>
                              <m:t>𝑀</m:t>
                            </m:r>
                          </m:sub>
                        </m:sSub>
                        <m:r>
                          <a:rPr lang="en-US" altLang="zh-CN" b="1" dirty="0" smtClean="0">
                            <a:solidFill>
                              <a:srgbClr val="FF0000"/>
                            </a:solidFill>
                            <a:latin typeface="Cambria Math" panose="02040503050406030204" pitchFamily="18" charset="0"/>
                          </a:rPr>
                          <m:t>≥</m:t>
                        </m:r>
                      </m:oMath>
                    </a14:m>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14:m>
                      <m:oMath xmlns:m="http://schemas.openxmlformats.org/officeDocument/2006/math">
                        <m:sSub>
                          <m:sSubPr>
                            <m:ctrlPr>
                              <a:rPr lang="en-US" altLang="zh-CN" b="1" i="1" dirty="0" smtClean="0">
                                <a:solidFill>
                                  <a:srgbClr val="FF0000"/>
                                </a:solidFill>
                                <a:latin typeface="Cambria Math" panose="02040503050406030204" pitchFamily="18" charset="0"/>
                              </a:rPr>
                            </m:ctrlPr>
                          </m:sSubPr>
                          <m:e>
                            <m:r>
                              <a:rPr lang="en-US" altLang="zh-CN" b="1" i="1" dirty="0" smtClean="0">
                                <a:solidFill>
                                  <a:srgbClr val="FF0000"/>
                                </a:solidFill>
                                <a:latin typeface="Cambria Math" panose="02040503050406030204" pitchFamily="18" charset="0"/>
                              </a:rPr>
                              <m:t>𝑚</m:t>
                            </m:r>
                          </m:e>
                          <m:sub>
                            <m:r>
                              <a:rPr lang="en-US" altLang="zh-CN" b="1" i="1" dirty="0" smtClean="0">
                                <a:solidFill>
                                  <a:srgbClr val="FF0000"/>
                                </a:solidFill>
                                <a:latin typeface="Cambria Math" panose="02040503050406030204" pitchFamily="18" charset="0"/>
                              </a:rPr>
                              <m:t>𝑤</m:t>
                            </m:r>
                          </m:sub>
                        </m:sSub>
                      </m:oMath>
                    </a14:m>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时，</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LEP</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实验进入</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W</a:t>
                    </a:r>
                    <a:r>
                      <a:rPr lang="en-US" altLang="zh-CN"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W</a:t>
                    </a:r>
                    <a:r>
                      <a:rPr lang="en-US" altLang="zh-CN"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对产生阶段。在</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峰值附近</a:t>
                    </a:r>
                    <a14:m>
                      <m:oMath xmlns:m="http://schemas.openxmlformats.org/officeDocument/2006/math">
                        <m:sSub>
                          <m:sSubPr>
                            <m:ctrlPr>
                              <a:rPr lang="en-US" altLang="zh-CN" i="1" dirty="0">
                                <a:solidFill>
                                  <a:srgbClr val="FF0000"/>
                                </a:solidFill>
                                <a:latin typeface="Cambria Math" panose="02040503050406030204" pitchFamily="18" charset="0"/>
                              </a:rPr>
                            </m:ctrlPr>
                          </m:sSubPr>
                          <m:e>
                            <m:r>
                              <a:rPr lang="en-US" altLang="zh-CN" b="0" i="1" dirty="0">
                                <a:solidFill>
                                  <a:srgbClr val="FF0000"/>
                                </a:solidFill>
                                <a:latin typeface="Cambria Math" panose="02040503050406030204" pitchFamily="18" charset="0"/>
                              </a:rPr>
                              <m:t>𝑚</m:t>
                            </m:r>
                          </m:e>
                          <m:sub>
                            <m:r>
                              <a:rPr lang="en-US" altLang="zh-CN" b="0" i="1" dirty="0" smtClean="0">
                                <a:solidFill>
                                  <a:srgbClr val="FF0000"/>
                                </a:solidFill>
                                <a:latin typeface="Cambria Math" panose="02040503050406030204" pitchFamily="18" charset="0"/>
                              </a:rPr>
                              <m:t>𝑧</m:t>
                            </m:r>
                          </m:sub>
                        </m:sSub>
                        <m:r>
                          <a:rPr lang="zh-CN" altLang="en-US" b="1" dirty="0" smtClean="0">
                            <a:solidFill>
                              <a:srgbClr val="FF0000"/>
                            </a:solidFill>
                            <a:latin typeface="Cambria Math" panose="02040503050406030204" pitchFamily="18" charset="0"/>
                          </a:rPr>
                          <m:t>±</m:t>
                        </m:r>
                      </m:oMath>
                    </a14:m>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3GeV</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区间的</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7</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个能量点上，四个</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LEP</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实验组合计采集了大约</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1700</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万个</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玻色子产生和衰变事例，对</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介子的性质做了精确测量，与标准模型理论预言值高度符合。</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4343408F-0F9C-D762-A2F0-ED903D929867}"/>
                      </a:ext>
                    </a:extLst>
                  </p:cNvPr>
                  <p:cNvSpPr txBox="1">
                    <a:spLocks noRot="1" noChangeAspect="1" noMove="1" noResize="1" noEditPoints="1" noAdjustHandles="1" noChangeArrowheads="1" noChangeShapeType="1" noTextEdit="1"/>
                  </p:cNvSpPr>
                  <p:nvPr/>
                </p:nvSpPr>
                <p:spPr>
                  <a:xfrm>
                    <a:off x="663374" y="1211102"/>
                    <a:ext cx="8096692" cy="5078313"/>
                  </a:xfrm>
                  <a:prstGeom prst="rect">
                    <a:avLst/>
                  </a:prstGeom>
                  <a:blipFill>
                    <a:blip r:embed="rId2"/>
                    <a:stretch>
                      <a:fillRect l="-678" t="-480" r="-3464" b="-1080"/>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C2A9B54C-CEB0-C9C3-129F-5C8E59D25A5C}"/>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6" name="图片 5">
              <a:extLst>
                <a:ext uri="{FF2B5EF4-FFF2-40B4-BE49-F238E27FC236}">
                  <a16:creationId xmlns:a16="http://schemas.microsoft.com/office/drawing/2014/main" id="{EB2209E9-7754-3136-1645-1BBEA677816F}"/>
                </a:ext>
              </a:extLst>
            </p:cNvPr>
            <p:cNvPicPr>
              <a:picLocks noChangeAspect="1"/>
            </p:cNvPicPr>
            <p:nvPr/>
          </p:nvPicPr>
          <p:blipFill>
            <a:blip r:embed="rId3"/>
            <a:stretch>
              <a:fillRect/>
            </a:stretch>
          </p:blipFill>
          <p:spPr>
            <a:xfrm>
              <a:off x="730504" y="3933871"/>
              <a:ext cx="178409" cy="234962"/>
            </a:xfrm>
            <a:prstGeom prst="rect">
              <a:avLst/>
            </a:prstGeom>
          </p:spPr>
        </p:pic>
        <p:pic>
          <p:nvPicPr>
            <p:cNvPr id="7" name="图片 6">
              <a:extLst>
                <a:ext uri="{FF2B5EF4-FFF2-40B4-BE49-F238E27FC236}">
                  <a16:creationId xmlns:a16="http://schemas.microsoft.com/office/drawing/2014/main" id="{E1E319E8-7D70-F0DD-0E76-4DA655912705}"/>
                </a:ext>
              </a:extLst>
            </p:cNvPr>
            <p:cNvPicPr>
              <a:picLocks noChangeAspect="1"/>
            </p:cNvPicPr>
            <p:nvPr/>
          </p:nvPicPr>
          <p:blipFill>
            <a:blip r:embed="rId3"/>
            <a:stretch>
              <a:fillRect/>
            </a:stretch>
          </p:blipFill>
          <p:spPr>
            <a:xfrm>
              <a:off x="730503" y="5314778"/>
              <a:ext cx="178409" cy="234962"/>
            </a:xfrm>
            <a:prstGeom prst="rect">
              <a:avLst/>
            </a:prstGeom>
          </p:spPr>
        </p:pic>
      </p:grpSp>
    </p:spTree>
    <p:extLst>
      <p:ext uri="{BB962C8B-B14F-4D97-AF65-F5344CB8AC3E}">
        <p14:creationId xmlns:p14="http://schemas.microsoft.com/office/powerpoint/2010/main" val="1199089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9E3733-D154-436B-8BE7-3D826F3B787B}"/>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dirty="0"/>
          </a:p>
        </p:txBody>
      </p:sp>
      <p:sp>
        <p:nvSpPr>
          <p:cNvPr id="4" name="灯片编号占位符 3">
            <a:extLst>
              <a:ext uri="{FF2B5EF4-FFF2-40B4-BE49-F238E27FC236}">
                <a16:creationId xmlns:a16="http://schemas.microsoft.com/office/drawing/2014/main" id="{527F4764-DE80-453A-8A31-A2F03D7E8072}"/>
              </a:ext>
            </a:extLst>
          </p:cNvPr>
          <p:cNvSpPr>
            <a:spLocks noGrp="1"/>
          </p:cNvSpPr>
          <p:nvPr>
            <p:ph type="sldNum" sz="quarter" idx="12"/>
          </p:nvPr>
        </p:nvSpPr>
        <p:spPr/>
        <p:txBody>
          <a:bodyPr/>
          <a:lstStyle/>
          <a:p>
            <a:fld id="{BEF7031F-3985-8841-9F96-93325AFB8D2A}" type="slidenum">
              <a:rPr lang="en-US" smtClean="0"/>
              <a:t>14</a:t>
            </a:fld>
            <a:endParaRPr lang="en-US"/>
          </a:p>
        </p:txBody>
      </p:sp>
      <p:grpSp>
        <p:nvGrpSpPr>
          <p:cNvPr id="12" name="组合 11">
            <a:extLst>
              <a:ext uri="{FF2B5EF4-FFF2-40B4-BE49-F238E27FC236}">
                <a16:creationId xmlns:a16="http://schemas.microsoft.com/office/drawing/2014/main" id="{02F239B1-5D21-E7A6-4176-9B06A732A8CD}"/>
              </a:ext>
            </a:extLst>
          </p:cNvPr>
          <p:cNvGrpSpPr/>
          <p:nvPr/>
        </p:nvGrpSpPr>
        <p:grpSpPr>
          <a:xfrm>
            <a:off x="575861" y="1095255"/>
            <a:ext cx="8110939" cy="5261095"/>
            <a:chOff x="575861" y="973028"/>
            <a:chExt cx="8110939" cy="5261095"/>
          </a:xfrm>
        </p:grpSpPr>
        <p:sp>
          <p:nvSpPr>
            <p:cNvPr id="3" name="文本框 2">
              <a:extLst>
                <a:ext uri="{FF2B5EF4-FFF2-40B4-BE49-F238E27FC236}">
                  <a16:creationId xmlns:a16="http://schemas.microsoft.com/office/drawing/2014/main" id="{5B226322-40B6-CF1B-586D-FA865B920299}"/>
                </a:ext>
              </a:extLst>
            </p:cNvPr>
            <p:cNvSpPr txBox="1"/>
            <p:nvPr/>
          </p:nvSpPr>
          <p:spPr>
            <a:xfrm>
              <a:off x="4959706" y="973028"/>
              <a:ext cx="3608432" cy="3693319"/>
            </a:xfrm>
            <a:prstGeom prst="rect">
              <a:avLst/>
            </a:prstGeom>
            <a:noFill/>
          </p:spPr>
          <p:txBody>
            <a:bodyPr wrap="square">
              <a:spAutoFit/>
            </a:bodyPr>
            <a:lstStyle/>
            <a:p>
              <a:pPr marL="285750" indent="-285750">
                <a:buFont typeface="Wingdings" panose="05000000000000000000" pitchFamily="2" charset="2"/>
                <a:buChar char="l"/>
              </a:pPr>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1958</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Goldhaber et al.</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研究了铕元素对电子的俘获</a:t>
              </a:r>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buFont typeface="Wingdings" panose="05000000000000000000" pitchFamily="2" charset="2"/>
                <a:buChar char="l"/>
              </a:pPr>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buFont typeface="Wingdings" panose="05000000000000000000" pitchFamily="2" charset="2"/>
                <a:buChar char="l"/>
              </a:pPr>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buFont typeface="Wingdings" panose="05000000000000000000" pitchFamily="2" charset="2"/>
                <a:buChar char="l"/>
              </a:pPr>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buFont typeface="Wingdings" panose="05000000000000000000" pitchFamily="2" charset="2"/>
                <a:buChar char="l"/>
              </a:pP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光子和中微子的自旋之和等于电子的自旋</a:t>
              </a:r>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buFont typeface="Wingdings" panose="05000000000000000000" pitchFamily="2" charset="2"/>
                <a:buChar char="l"/>
              </a:pPr>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buFont typeface="Wingdings" panose="05000000000000000000" pitchFamily="2" charset="2"/>
                <a:buChar char="l"/>
              </a:pP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从光子的螺旋度可以确定中微子的螺旋度</a:t>
              </a:r>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a:t>
              </a:r>
            </a:p>
            <a:p>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只观测到了左旋中微子</a:t>
              </a:r>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03E41410-3860-E58D-92A0-95923B2B1B53}"/>
                </a:ext>
              </a:extLst>
            </p:cNvPr>
            <p:cNvPicPr>
              <a:picLocks noChangeAspect="1"/>
            </p:cNvPicPr>
            <p:nvPr/>
          </p:nvPicPr>
          <p:blipFill>
            <a:blip r:embed="rId2"/>
            <a:stretch>
              <a:fillRect/>
            </a:stretch>
          </p:blipFill>
          <p:spPr>
            <a:xfrm>
              <a:off x="575861" y="973028"/>
              <a:ext cx="4258981" cy="5261095"/>
            </a:xfrm>
            <a:prstGeom prst="rect">
              <a:avLst/>
            </a:prstGeom>
          </p:spPr>
        </p:pic>
        <p:pic>
          <p:nvPicPr>
            <p:cNvPr id="9" name="图片 8">
              <a:extLst>
                <a:ext uri="{FF2B5EF4-FFF2-40B4-BE49-F238E27FC236}">
                  <a16:creationId xmlns:a16="http://schemas.microsoft.com/office/drawing/2014/main" id="{7A058A85-0CA8-996E-CD3F-BAA8A9E4AF9D}"/>
                </a:ext>
              </a:extLst>
            </p:cNvPr>
            <p:cNvPicPr>
              <a:picLocks noChangeAspect="1"/>
            </p:cNvPicPr>
            <p:nvPr/>
          </p:nvPicPr>
          <p:blipFill>
            <a:blip r:embed="rId3"/>
            <a:stretch>
              <a:fillRect/>
            </a:stretch>
          </p:blipFill>
          <p:spPr>
            <a:xfrm>
              <a:off x="5213171" y="1695386"/>
              <a:ext cx="3473629" cy="482625"/>
            </a:xfrm>
            <a:prstGeom prst="rect">
              <a:avLst/>
            </a:prstGeom>
          </p:spPr>
        </p:pic>
        <p:pic>
          <p:nvPicPr>
            <p:cNvPr id="11" name="图片 10">
              <a:extLst>
                <a:ext uri="{FF2B5EF4-FFF2-40B4-BE49-F238E27FC236}">
                  <a16:creationId xmlns:a16="http://schemas.microsoft.com/office/drawing/2014/main" id="{C40FD0F6-67A8-C845-2929-4EDE1D7EB78D}"/>
                </a:ext>
              </a:extLst>
            </p:cNvPr>
            <p:cNvPicPr>
              <a:picLocks noChangeAspect="1"/>
            </p:cNvPicPr>
            <p:nvPr/>
          </p:nvPicPr>
          <p:blipFill>
            <a:blip r:embed="rId4"/>
            <a:stretch>
              <a:fillRect/>
            </a:stretch>
          </p:blipFill>
          <p:spPr>
            <a:xfrm>
              <a:off x="5502797" y="4459902"/>
              <a:ext cx="2354698" cy="1648289"/>
            </a:xfrm>
            <a:prstGeom prst="rect">
              <a:avLst/>
            </a:prstGeom>
          </p:spPr>
        </p:pic>
      </p:grpSp>
    </p:spTree>
    <p:extLst>
      <p:ext uri="{BB962C8B-B14F-4D97-AF65-F5344CB8AC3E}">
        <p14:creationId xmlns:p14="http://schemas.microsoft.com/office/powerpoint/2010/main" val="35534505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b="1" dirty="0">
                <a:latin typeface="华文楷体" panose="02010600040101010101" pitchFamily="2" charset="-122"/>
                <a:ea typeface="华文楷体" panose="02010600040101010101" pitchFamily="2" charset="-122"/>
              </a:rPr>
              <a:t>量子色动力学</a:t>
            </a:r>
          </a:p>
        </p:txBody>
      </p:sp>
      <p:sp>
        <p:nvSpPr>
          <p:cNvPr id="4" name="灯片编号占位符 3"/>
          <p:cNvSpPr>
            <a:spLocks noGrp="1"/>
          </p:cNvSpPr>
          <p:nvPr>
            <p:ph type="sldNum" sz="quarter" idx="12"/>
          </p:nvPr>
        </p:nvSpPr>
        <p:spPr/>
        <p:txBody>
          <a:bodyPr/>
          <a:lstStyle/>
          <a:p>
            <a:fld id="{BEF7031F-3985-8841-9F96-93325AFB8D2A}" type="slidenum">
              <a:rPr lang="en-US" smtClean="0"/>
              <a:t>140</a:t>
            </a:fld>
            <a:endParaRPr lang="en-US"/>
          </a:p>
        </p:txBody>
      </p:sp>
      <p:sp>
        <p:nvSpPr>
          <p:cNvPr id="5" name="文本框 4"/>
          <p:cNvSpPr txBox="1"/>
          <p:nvPr/>
        </p:nvSpPr>
        <p:spPr>
          <a:xfrm>
            <a:off x="1183340" y="1203516"/>
            <a:ext cx="7171765" cy="4315027"/>
          </a:xfrm>
          <a:prstGeom prst="rect">
            <a:avLst/>
          </a:prstGeom>
          <a:noFill/>
        </p:spPr>
        <p:txBody>
          <a:bodyPr wrap="square" rtlCol="0">
            <a:spAutoFit/>
          </a:bodyPr>
          <a:lstStyle/>
          <a:p>
            <a:pPr marL="457200" indent="-457200">
              <a:lnSpc>
                <a:spcPct val="14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量子色动力学拉氏量</a:t>
            </a:r>
            <a:endParaRPr lang="en-US" altLang="zh-CN" sz="2800" b="1" dirty="0">
              <a:latin typeface="华文楷体" panose="02010600040101010101" pitchFamily="2" charset="-122"/>
              <a:ea typeface="华文楷体" panose="02010600040101010101" pitchFamily="2" charset="-122"/>
            </a:endParaRPr>
          </a:p>
          <a:p>
            <a:pPr marL="457200" indent="-457200">
              <a:lnSpc>
                <a:spcPct val="14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色因子核位势</a:t>
            </a:r>
            <a:endParaRPr lang="en-US" altLang="zh-CN" sz="2800" b="1" dirty="0">
              <a:latin typeface="华文楷体" panose="02010600040101010101" pitchFamily="2" charset="-122"/>
              <a:ea typeface="华文楷体" panose="02010600040101010101" pitchFamily="2" charset="-122"/>
            </a:endParaRPr>
          </a:p>
          <a:p>
            <a:pPr marL="457200" indent="-457200">
              <a:lnSpc>
                <a:spcPct val="14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正规化与重整化</a:t>
            </a:r>
            <a:endParaRPr lang="en-US" altLang="zh-CN" sz="2800" b="1" dirty="0">
              <a:latin typeface="华文楷体" panose="02010600040101010101" pitchFamily="2" charset="-122"/>
              <a:ea typeface="华文楷体" panose="02010600040101010101" pitchFamily="2" charset="-122"/>
            </a:endParaRPr>
          </a:p>
          <a:p>
            <a:pPr marL="457200" indent="-457200">
              <a:lnSpc>
                <a:spcPct val="14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跑动耦合常数</a:t>
            </a:r>
            <a:r>
              <a:rPr lang="zh-CN" altLang="en-US" sz="2800" b="1" dirty="0">
                <a:latin typeface="华文楷体" panose="02010600040101010101" pitchFamily="2" charset="-122"/>
                <a:ea typeface="华文楷体" panose="02010600040101010101" pitchFamily="2" charset="-122"/>
                <a:sym typeface="Symbol" panose="05050102010706020507" pitchFamily="18" charset="2"/>
              </a:rPr>
              <a:t></a:t>
            </a:r>
            <a:r>
              <a:rPr lang="en-US" altLang="zh-CN" sz="2800" b="1" baseline="-25000" dirty="0">
                <a:latin typeface="华文楷体" panose="02010600040101010101" pitchFamily="2" charset="-122"/>
                <a:ea typeface="华文楷体" panose="02010600040101010101" pitchFamily="2" charset="-122"/>
                <a:sym typeface="Symbol" panose="05050102010706020507" pitchFamily="18" charset="2"/>
              </a:rPr>
              <a:t>s</a:t>
            </a:r>
            <a:endParaRPr lang="en-US" altLang="zh-CN" sz="2800" b="1" baseline="-25000" dirty="0">
              <a:latin typeface="华文楷体" panose="02010600040101010101" pitchFamily="2" charset="-122"/>
              <a:ea typeface="华文楷体" panose="02010600040101010101" pitchFamily="2" charset="-122"/>
            </a:endParaRPr>
          </a:p>
          <a:p>
            <a:pPr marL="457200" indent="-457200">
              <a:lnSpc>
                <a:spcPct val="14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重整化群的不变性</a:t>
            </a:r>
            <a:endParaRPr lang="en-US" altLang="zh-CN" sz="2800" b="1" dirty="0">
              <a:latin typeface="华文楷体" panose="02010600040101010101" pitchFamily="2" charset="-122"/>
              <a:ea typeface="华文楷体" panose="02010600040101010101" pitchFamily="2" charset="-122"/>
            </a:endParaRPr>
          </a:p>
          <a:p>
            <a:pPr marL="457200" indent="-457200">
              <a:lnSpc>
                <a:spcPct val="14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软胶子辐射</a:t>
            </a:r>
            <a:endParaRPr lang="en-US" altLang="zh-CN" sz="2800" b="1" dirty="0">
              <a:latin typeface="华文楷体" panose="02010600040101010101" pitchFamily="2" charset="-122"/>
              <a:ea typeface="华文楷体" panose="02010600040101010101" pitchFamily="2" charset="-122"/>
            </a:endParaRPr>
          </a:p>
          <a:p>
            <a:pPr marL="457200" indent="-457200">
              <a:lnSpc>
                <a:spcPct val="14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三喷注物理和胶子发现</a:t>
            </a:r>
            <a:endParaRPr lang="en-US" altLang="zh-CN" sz="2800" b="1"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7523490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latin typeface="华文楷体" panose="02010600040101010101" pitchFamily="2" charset="-122"/>
                <a:ea typeface="华文楷体" panose="02010600040101010101" pitchFamily="2" charset="-122"/>
              </a:rPr>
              <a:t>量子色动力学理论</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141</a:t>
            </a:fld>
            <a:endParaRPr lang="en-US"/>
          </a:p>
        </p:txBody>
      </p:sp>
      <p:grpSp>
        <p:nvGrpSpPr>
          <p:cNvPr id="13" name="组合 12">
            <a:extLst>
              <a:ext uri="{FF2B5EF4-FFF2-40B4-BE49-F238E27FC236}">
                <a16:creationId xmlns:a16="http://schemas.microsoft.com/office/drawing/2014/main" id="{5F1A1368-71FC-9E01-3D7C-C60D4FE917DF}"/>
              </a:ext>
            </a:extLst>
          </p:cNvPr>
          <p:cNvGrpSpPr/>
          <p:nvPr/>
        </p:nvGrpSpPr>
        <p:grpSpPr>
          <a:xfrm>
            <a:off x="590108" y="1198815"/>
            <a:ext cx="8096692" cy="4524315"/>
            <a:chOff x="590108" y="1135050"/>
            <a:chExt cx="8096692" cy="4524315"/>
          </a:xfrm>
        </p:grpSpPr>
        <p:grpSp>
          <p:nvGrpSpPr>
            <p:cNvPr id="6" name="组合 5">
              <a:extLst>
                <a:ext uri="{FF2B5EF4-FFF2-40B4-BE49-F238E27FC236}">
                  <a16:creationId xmlns:a16="http://schemas.microsoft.com/office/drawing/2014/main" id="{3AE1DA8D-B749-DC52-93CA-06A4EED09606}"/>
                </a:ext>
              </a:extLst>
            </p:cNvPr>
            <p:cNvGrpSpPr/>
            <p:nvPr/>
          </p:nvGrpSpPr>
          <p:grpSpPr>
            <a:xfrm>
              <a:off x="590108" y="1135050"/>
              <a:ext cx="8096692" cy="4524315"/>
              <a:chOff x="663374" y="1211102"/>
              <a:chExt cx="8096692" cy="4524315"/>
            </a:xfrm>
          </p:grpSpPr>
          <p:sp>
            <p:nvSpPr>
              <p:cNvPr id="9" name="文本框 8">
                <a:extLst>
                  <a:ext uri="{FF2B5EF4-FFF2-40B4-BE49-F238E27FC236}">
                    <a16:creationId xmlns:a16="http://schemas.microsoft.com/office/drawing/2014/main" id="{6C347E04-A17F-5B63-AF65-3C4927023593}"/>
                  </a:ext>
                </a:extLst>
              </p:cNvPr>
              <p:cNvSpPr txBox="1"/>
              <p:nvPr/>
            </p:nvSpPr>
            <p:spPr>
              <a:xfrm>
                <a:off x="663374" y="1211102"/>
                <a:ext cx="8096692" cy="4524315"/>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上世纪七十年代初，美国斯坦福直线加速器中心</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(SLAC)</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的物理学家进行了一系列的轻子</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核子</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err="1">
                    <a:latin typeface="华文楷体" panose="02010600040101010101" pitchFamily="2" charset="-122"/>
                    <a:ea typeface="华文楷体" panose="02010600040101010101" pitchFamily="2" charset="-122"/>
                    <a:cs typeface="Times New Roman" panose="02020603050405020304" pitchFamily="18" charset="0"/>
                  </a:rPr>
                  <a:t>eN</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和 </a:t>
                </a:r>
                <a:r>
                  <a:rPr lang="en-US" altLang="zh-CN" b="1" i="1" dirty="0" err="1">
                    <a:latin typeface="华文楷体" panose="02010600040101010101" pitchFamily="2" charset="-122"/>
                    <a:ea typeface="华文楷体" panose="02010600040101010101" pitchFamily="2" charset="-122"/>
                    <a:cs typeface="Times New Roman" panose="02020603050405020304" pitchFamily="18" charset="0"/>
                  </a:rPr>
                  <a:t>vN</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深度非弹性散射</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(DIS)</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实验，发现质子内部有定域的散射中心，发现强子的结构函数具有比约肯无标度性</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latin typeface="华文楷体" panose="02010600040101010101" pitchFamily="2" charset="-122"/>
                    <a:ea typeface="华文楷体" panose="02010600040101010101" pitchFamily="2" charset="-122"/>
                    <a:cs typeface="Times New Roman" panose="02020603050405020304" pitchFamily="18" charset="0"/>
                  </a:rPr>
                  <a:t>Biorken</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Scaling)</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为解释这些令人惊奇的结果，费曼提出了关于核子的部分子模型</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[84]:</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假设核子是由点状</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(point-like)</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的部分子</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parton</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组成</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部分子在深度非弹性散射过程中是近似自由的。采用部分子模型可以自然的解释比约肯无标度性。更细致的研究确认了部分子的自旋为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，并且具有分数电荷。</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人们进一步对深度非弹性散射实验数据的分析得出结论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这些点状的部分子具有和夸克模型中夸克相同的量子数，如自旋、电荷、味道</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同位旋</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等。除了带电的部分子，实验数据和理论分析还表明除了夸克之外，还存在中性的部分子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即量子色动力学</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中的胶子。</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但实验上没有看到自由的部分子。那么一个自然的问题就是，这些部分子是怎样束缚在强子中的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或者说，部分子之间相互作用的动力学机制什么</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在上世纪</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70-80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年代提出的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成功的回答了这个问题。</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EAC43B5F-875C-41D6-3B3A-B698CA4D667F}"/>
                  </a:ext>
                </a:extLst>
              </p:cNvPr>
              <p:cNvPicPr>
                <a:picLocks noChangeAspect="1"/>
              </p:cNvPicPr>
              <p:nvPr/>
            </p:nvPicPr>
            <p:blipFill>
              <a:blip r:embed="rId2"/>
              <a:stretch>
                <a:fillRect/>
              </a:stretch>
            </p:blipFill>
            <p:spPr>
              <a:xfrm>
                <a:off x="803770" y="1274867"/>
                <a:ext cx="178409" cy="234962"/>
              </a:xfrm>
              <a:prstGeom prst="rect">
                <a:avLst/>
              </a:prstGeom>
            </p:spPr>
          </p:pic>
        </p:grpSp>
        <p:pic>
          <p:nvPicPr>
            <p:cNvPr id="11" name="图片 10">
              <a:extLst>
                <a:ext uri="{FF2B5EF4-FFF2-40B4-BE49-F238E27FC236}">
                  <a16:creationId xmlns:a16="http://schemas.microsoft.com/office/drawing/2014/main" id="{AE2247E6-ED07-03E2-5874-D2FA852DB45A}"/>
                </a:ext>
              </a:extLst>
            </p:cNvPr>
            <p:cNvPicPr>
              <a:picLocks noChangeAspect="1"/>
            </p:cNvPicPr>
            <p:nvPr/>
          </p:nvPicPr>
          <p:blipFill>
            <a:blip r:embed="rId2"/>
            <a:stretch>
              <a:fillRect/>
            </a:stretch>
          </p:blipFill>
          <p:spPr>
            <a:xfrm>
              <a:off x="730503" y="3397207"/>
              <a:ext cx="178409" cy="234962"/>
            </a:xfrm>
            <a:prstGeom prst="rect">
              <a:avLst/>
            </a:prstGeom>
          </p:spPr>
        </p:pic>
        <p:pic>
          <p:nvPicPr>
            <p:cNvPr id="12" name="图片 11">
              <a:extLst>
                <a:ext uri="{FF2B5EF4-FFF2-40B4-BE49-F238E27FC236}">
                  <a16:creationId xmlns:a16="http://schemas.microsoft.com/office/drawing/2014/main" id="{80FDF317-EEF1-15FF-0393-5D3BC31C0CEF}"/>
                </a:ext>
              </a:extLst>
            </p:cNvPr>
            <p:cNvPicPr>
              <a:picLocks noChangeAspect="1"/>
            </p:cNvPicPr>
            <p:nvPr/>
          </p:nvPicPr>
          <p:blipFill>
            <a:blip r:embed="rId2"/>
            <a:stretch>
              <a:fillRect/>
            </a:stretch>
          </p:blipFill>
          <p:spPr>
            <a:xfrm>
              <a:off x="730504" y="4757173"/>
              <a:ext cx="178409" cy="234962"/>
            </a:xfrm>
            <a:prstGeom prst="rect">
              <a:avLst/>
            </a:prstGeom>
          </p:spPr>
        </p:pic>
      </p:grpSp>
    </p:spTree>
    <p:extLst>
      <p:ext uri="{BB962C8B-B14F-4D97-AF65-F5344CB8AC3E}">
        <p14:creationId xmlns:p14="http://schemas.microsoft.com/office/powerpoint/2010/main" val="37460176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强相互作用的拉氏量</a:t>
            </a:r>
          </a:p>
        </p:txBody>
      </p:sp>
      <p:sp>
        <p:nvSpPr>
          <p:cNvPr id="4" name="灯片编号占位符 3"/>
          <p:cNvSpPr>
            <a:spLocks noGrp="1"/>
          </p:cNvSpPr>
          <p:nvPr>
            <p:ph type="sldNum" sz="quarter" idx="12"/>
          </p:nvPr>
        </p:nvSpPr>
        <p:spPr/>
        <p:txBody>
          <a:bodyPr/>
          <a:lstStyle/>
          <a:p>
            <a:fld id="{BEF7031F-3985-8841-9F96-93325AFB8D2A}" type="slidenum">
              <a:rPr lang="en-US" smtClean="0"/>
              <a:t>142</a:t>
            </a:fld>
            <a:endParaRPr lang="en-US"/>
          </a:p>
        </p:txBody>
      </p:sp>
      <p:grpSp>
        <p:nvGrpSpPr>
          <p:cNvPr id="25" name="组合 24">
            <a:extLst>
              <a:ext uri="{FF2B5EF4-FFF2-40B4-BE49-F238E27FC236}">
                <a16:creationId xmlns:a16="http://schemas.microsoft.com/office/drawing/2014/main" id="{D81F4F35-B1D5-5CC3-CCE3-25C6F1E03B05}"/>
              </a:ext>
            </a:extLst>
          </p:cNvPr>
          <p:cNvGrpSpPr/>
          <p:nvPr/>
        </p:nvGrpSpPr>
        <p:grpSpPr>
          <a:xfrm>
            <a:off x="561989" y="1076404"/>
            <a:ext cx="8150086" cy="5645071"/>
            <a:chOff x="536714" y="1198815"/>
            <a:chExt cx="8150086" cy="5645071"/>
          </a:xfrm>
        </p:grpSpPr>
        <p:sp>
          <p:nvSpPr>
            <p:cNvPr id="7" name="文本框 6"/>
            <p:cNvSpPr txBox="1"/>
            <p:nvPr/>
          </p:nvSpPr>
          <p:spPr>
            <a:xfrm>
              <a:off x="536714" y="6474554"/>
              <a:ext cx="2816086" cy="369332"/>
            </a:xfrm>
            <a:prstGeom prst="rect">
              <a:avLst/>
            </a:prstGeom>
            <a:solidFill>
              <a:schemeClr val="bg1"/>
            </a:solidFill>
          </p:spPr>
          <p:txBody>
            <a:bodyPr wrap="square" rtlCol="0">
              <a:spAutoFit/>
            </a:bodyPr>
            <a:lstStyle/>
            <a:p>
              <a:endParaRPr lang="zh-CN" altLang="en-US" dirty="0"/>
            </a:p>
          </p:txBody>
        </p:sp>
        <p:grpSp>
          <p:nvGrpSpPr>
            <p:cNvPr id="10" name="组合 9">
              <a:extLst>
                <a:ext uri="{FF2B5EF4-FFF2-40B4-BE49-F238E27FC236}">
                  <a16:creationId xmlns:a16="http://schemas.microsoft.com/office/drawing/2014/main" id="{A749198A-DEAD-57BA-3338-7CFCAE47CA69}"/>
                </a:ext>
              </a:extLst>
            </p:cNvPr>
            <p:cNvGrpSpPr/>
            <p:nvPr/>
          </p:nvGrpSpPr>
          <p:grpSpPr>
            <a:xfrm>
              <a:off x="590108" y="1198815"/>
              <a:ext cx="8096692" cy="5501058"/>
              <a:chOff x="663374" y="1211102"/>
              <a:chExt cx="8096692" cy="5501058"/>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967A0C5B-B494-E4F1-6614-C6169AB1079E}"/>
                      </a:ext>
                    </a:extLst>
                  </p:cNvPr>
                  <p:cNvSpPr txBox="1"/>
                  <p:nvPr/>
                </p:nvSpPr>
                <p:spPr>
                  <a:xfrm>
                    <a:off x="663374" y="1211102"/>
                    <a:ext cx="8096692" cy="5501058"/>
                  </a:xfrm>
                  <a:prstGeom prst="rect">
                    <a:avLst/>
                  </a:prstGeom>
                  <a:noFill/>
                </p:spPr>
                <p:txBody>
                  <a:bodyPr wrap="square">
                    <a:spAutoFit/>
                  </a:bodyPr>
                  <a:lstStyle/>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描写夸克、胶子之间强相互作用的规范群是</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。我们用</a:t>
                    </a:r>
                    <a14:m>
                      <m:oMath xmlns:m="http://schemas.openxmlformats.org/officeDocument/2006/math">
                        <m:sSubSup>
                          <m:sSubSupPr>
                            <m:ctrlPr>
                              <a:rPr lang="en-US" altLang="zh-CN" b="1" i="1" dirty="0" smtClean="0">
                                <a:solidFill>
                                  <a:srgbClr val="0000CC"/>
                                </a:solidFill>
                                <a:latin typeface="Cambria Math" panose="02040503050406030204" pitchFamily="18" charset="0"/>
                              </a:rPr>
                            </m:ctrlPr>
                          </m:sSubSupPr>
                          <m:e>
                            <m:r>
                              <a:rPr lang="en-US" altLang="zh-CN" b="1" i="1" dirty="0" err="1" smtClean="0">
                                <a:solidFill>
                                  <a:srgbClr val="0000CC"/>
                                </a:solidFill>
                                <a:latin typeface="Cambria Math" panose="02040503050406030204" pitchFamily="18" charset="0"/>
                              </a:rPr>
                              <m:t>𝑞</m:t>
                            </m:r>
                          </m:e>
                          <m:sub>
                            <m:r>
                              <a:rPr lang="en-US" altLang="zh-CN" b="1" i="1" dirty="0" err="1" smtClean="0">
                                <a:solidFill>
                                  <a:srgbClr val="0000CC"/>
                                </a:solidFill>
                                <a:latin typeface="Cambria Math" panose="02040503050406030204" pitchFamily="18" charset="0"/>
                              </a:rPr>
                              <m:t>𝑓</m:t>
                            </m:r>
                          </m:sub>
                          <m:sup>
                            <m:r>
                              <m:rPr>
                                <m:sty m:val="p"/>
                              </m:rPr>
                              <a:rPr lang="el-GR" altLang="zh-CN" b="1" i="1" dirty="0" smtClean="0">
                                <a:solidFill>
                                  <a:srgbClr val="0000CC"/>
                                </a:solidFill>
                                <a:latin typeface="Cambria Math" panose="02040503050406030204" pitchFamily="18" charset="0"/>
                              </a:rPr>
                              <m:t>α</m:t>
                            </m:r>
                          </m:sup>
                        </m:sSub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表示夸克场，其中</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表示夸克的味道，</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α</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表示夸克的色指标。在色空间写为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那么在色空间，自由拉氏量</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在任意的整体</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SU</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c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规范变换</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U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下的变换为，</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14:m>
                      <m:oMath xmlns:m="http://schemas.openxmlformats.org/officeDocument/2006/math">
                        <m:r>
                          <a:rPr lang="zh-CN" altLang="en-US" dirty="0" smtClean="0">
                            <a:solidFill>
                              <a:srgbClr val="C00000"/>
                            </a:solidFill>
                            <a:latin typeface="Cambria Math" panose="02040503050406030204" pitchFamily="18" charset="0"/>
                          </a:rPr>
                          <m:t>ℒ</m:t>
                        </m:r>
                      </m:oMath>
                    </a14:m>
                    <a:r>
                      <a:rPr lang="en-US" altLang="zh-CN" b="1" i="1" baseline="-25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是不变的。</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SU</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整体规范变换矩阵可以写为</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a:t>
                    </a:r>
                    <a14:m>
                      <m:oMath xmlns:m="http://schemas.openxmlformats.org/officeDocument/2006/math">
                        <m:f>
                          <m:fPr>
                            <m:ctrlPr>
                              <a:rPr lang="zh-CN" altLang="en-US" i="1" dirty="0" smtClean="0">
                                <a:solidFill>
                                  <a:srgbClr val="0000CC"/>
                                </a:solidFill>
                                <a:latin typeface="Cambria Math" panose="02040503050406030204" pitchFamily="18" charset="0"/>
                              </a:rPr>
                            </m:ctrlPr>
                          </m:fPr>
                          <m:num>
                            <m:r>
                              <a:rPr lang="zh-CN" altLang="en-US" b="0" dirty="0" smtClean="0">
                                <a:solidFill>
                                  <a:srgbClr val="0000CC"/>
                                </a:solidFill>
                                <a:latin typeface="Cambria Math" panose="02040503050406030204" pitchFamily="18" charset="0"/>
                              </a:rPr>
                              <m:t>1</m:t>
                            </m:r>
                          </m:num>
                          <m:den>
                            <m:r>
                              <a:rPr lang="zh-CN" altLang="en-US" b="0" i="0" dirty="0" smtClean="0">
                                <a:solidFill>
                                  <a:srgbClr val="0000CC"/>
                                </a:solidFill>
                                <a:latin typeface="Cambria Math" panose="02040503050406030204" pitchFamily="18" charset="0"/>
                              </a:rPr>
                              <m:t>2</m:t>
                            </m:r>
                          </m:den>
                        </m:f>
                        <m:sSup>
                          <m:sSupPr>
                            <m:ctrlPr>
                              <a:rPr lang="zh-CN" altLang="en-US" i="1" dirty="0" smtClean="0">
                                <a:solidFill>
                                  <a:srgbClr val="0000CC"/>
                                </a:solidFill>
                                <a:latin typeface="Cambria Math" panose="02040503050406030204" pitchFamily="18" charset="0"/>
                              </a:rPr>
                            </m:ctrlPr>
                          </m:sSupPr>
                          <m:e>
                            <m:r>
                              <a:rPr lang="zh-CN" altLang="en-US" b="0" i="1" dirty="0" smtClean="0">
                                <a:solidFill>
                                  <a:srgbClr val="0000CC"/>
                                </a:solidFill>
                                <a:latin typeface="Cambria Math" panose="02040503050406030204" pitchFamily="18" charset="0"/>
                              </a:rPr>
                              <m:t>𝜆</m:t>
                            </m:r>
                          </m:e>
                          <m:sup>
                            <m:r>
                              <m:rPr>
                                <m:nor/>
                              </m:rPr>
                              <a:rPr lang="en-US" altLang="zh-CN"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a</m:t>
                            </m:r>
                            <m:r>
                              <m:rPr>
                                <m:nor/>
                              </m:rPr>
                              <a:rPr lang="en-US" altLang="zh-CN" i="0"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 </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表示</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基础表示的生成元，</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𝜃</m:t>
                            </m:r>
                          </m:e>
                          <m:sub>
                            <m:r>
                              <a:rPr lang="en-US" altLang="zh-CN" b="1" i="1" dirty="0" smtClean="0">
                                <a:solidFill>
                                  <a:srgbClr val="0000CC"/>
                                </a:solidFill>
                                <a:latin typeface="Cambria Math" panose="02040503050406030204" pitchFamily="18" charset="0"/>
                              </a:rPr>
                              <m:t>𝑎</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是群参数。矩阵</a:t>
                    </a:r>
                    <a14:m>
                      <m:oMath xmlns:m="http://schemas.openxmlformats.org/officeDocument/2006/math">
                        <m:sSup>
                          <m:sSupPr>
                            <m:ctrlPr>
                              <a:rPr lang="zh-CN" altLang="en-US" i="1" dirty="0">
                                <a:solidFill>
                                  <a:srgbClr val="0000CC"/>
                                </a:solidFill>
                                <a:latin typeface="Cambria Math" panose="02040503050406030204" pitchFamily="18" charset="0"/>
                              </a:rPr>
                            </m:ctrlPr>
                          </m:sSupPr>
                          <m:e>
                            <m:r>
                              <a:rPr lang="zh-CN" altLang="en-US" i="1" dirty="0">
                                <a:solidFill>
                                  <a:srgbClr val="0000CC"/>
                                </a:solidFill>
                                <a:latin typeface="Cambria Math" panose="02040503050406030204" pitchFamily="18" charset="0"/>
                              </a:rPr>
                              <m:t>𝜆</m:t>
                            </m:r>
                          </m:e>
                          <m:sup>
                            <m:r>
                              <m:rPr>
                                <m:nor/>
                              </m:rPr>
                              <a:rPr lang="en-US" altLang="zh-CN"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a</m:t>
                            </m:r>
                            <m:r>
                              <m:rPr>
                                <m:nor/>
                              </m:rPr>
                              <a:rPr lang="en-US" altLang="zh-CN"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 </m:t>
                            </m:r>
                          </m:sup>
                        </m:s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是无迹矩阵，且满足如下对易关系</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 </a:t>
                    </a:r>
                    <a:r>
                      <a:rPr lang="en-US" altLang="zh-CN" b="1" i="1" baseline="300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abc</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规范群的结构常数，它是反对称的实数。</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967A0C5B-B494-E4F1-6614-C6169AB1079E}"/>
                      </a:ext>
                    </a:extLst>
                  </p:cNvPr>
                  <p:cNvSpPr txBox="1">
                    <a:spLocks noRot="1" noChangeAspect="1" noMove="1" noResize="1" noEditPoints="1" noAdjustHandles="1" noChangeArrowheads="1" noChangeShapeType="1" noTextEdit="1"/>
                  </p:cNvSpPr>
                  <p:nvPr/>
                </p:nvSpPr>
                <p:spPr>
                  <a:xfrm>
                    <a:off x="663374" y="1211102"/>
                    <a:ext cx="8096692" cy="5501058"/>
                  </a:xfrm>
                  <a:prstGeom prst="rect">
                    <a:avLst/>
                  </a:prstGeom>
                  <a:blipFill>
                    <a:blip r:embed="rId2"/>
                    <a:stretch>
                      <a:fillRect l="-678" t="-443" r="-527" b="-887"/>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7D5C5380-E539-FC3A-59AB-991B3CA8F037}"/>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16" name="图片 15">
              <a:extLst>
                <a:ext uri="{FF2B5EF4-FFF2-40B4-BE49-F238E27FC236}">
                  <a16:creationId xmlns:a16="http://schemas.microsoft.com/office/drawing/2014/main" id="{033072A6-3AFD-D644-0416-DADFCCDAF81A}"/>
                </a:ext>
              </a:extLst>
            </p:cNvPr>
            <p:cNvPicPr>
              <a:picLocks noChangeAspect="1"/>
            </p:cNvPicPr>
            <p:nvPr/>
          </p:nvPicPr>
          <p:blipFill>
            <a:blip r:embed="rId4"/>
            <a:stretch>
              <a:fillRect/>
            </a:stretch>
          </p:blipFill>
          <p:spPr>
            <a:xfrm>
              <a:off x="3695430" y="1917352"/>
              <a:ext cx="1886047" cy="342918"/>
            </a:xfrm>
            <a:prstGeom prst="rect">
              <a:avLst/>
            </a:prstGeom>
          </p:spPr>
        </p:pic>
        <p:pic>
          <p:nvPicPr>
            <p:cNvPr id="18" name="图片 17">
              <a:extLst>
                <a:ext uri="{FF2B5EF4-FFF2-40B4-BE49-F238E27FC236}">
                  <a16:creationId xmlns:a16="http://schemas.microsoft.com/office/drawing/2014/main" id="{F71F55D0-16B9-1AD6-66AC-288116BFE851}"/>
                </a:ext>
              </a:extLst>
            </p:cNvPr>
            <p:cNvPicPr>
              <a:picLocks noChangeAspect="1"/>
            </p:cNvPicPr>
            <p:nvPr/>
          </p:nvPicPr>
          <p:blipFill>
            <a:blip r:embed="rId5"/>
            <a:stretch>
              <a:fillRect/>
            </a:stretch>
          </p:blipFill>
          <p:spPr>
            <a:xfrm>
              <a:off x="3444591" y="2614243"/>
              <a:ext cx="2387723" cy="552478"/>
            </a:xfrm>
            <a:prstGeom prst="rect">
              <a:avLst/>
            </a:prstGeom>
          </p:spPr>
        </p:pic>
        <p:pic>
          <p:nvPicPr>
            <p:cNvPr id="20" name="图片 19">
              <a:extLst>
                <a:ext uri="{FF2B5EF4-FFF2-40B4-BE49-F238E27FC236}">
                  <a16:creationId xmlns:a16="http://schemas.microsoft.com/office/drawing/2014/main" id="{A71C9700-21E0-3282-9527-34BFDC9BF3E3}"/>
                </a:ext>
              </a:extLst>
            </p:cNvPr>
            <p:cNvPicPr>
              <a:picLocks noChangeAspect="1"/>
            </p:cNvPicPr>
            <p:nvPr/>
          </p:nvPicPr>
          <p:blipFill>
            <a:blip r:embed="rId6"/>
            <a:stretch>
              <a:fillRect/>
            </a:stretch>
          </p:blipFill>
          <p:spPr>
            <a:xfrm>
              <a:off x="1607623" y="3535590"/>
              <a:ext cx="5912154" cy="342918"/>
            </a:xfrm>
            <a:prstGeom prst="rect">
              <a:avLst/>
            </a:prstGeom>
          </p:spPr>
        </p:pic>
        <p:pic>
          <p:nvPicPr>
            <p:cNvPr id="22" name="图片 21">
              <a:extLst>
                <a:ext uri="{FF2B5EF4-FFF2-40B4-BE49-F238E27FC236}">
                  <a16:creationId xmlns:a16="http://schemas.microsoft.com/office/drawing/2014/main" id="{7E33388E-0C9D-3EB6-1B6E-994B3542D1DA}"/>
                </a:ext>
              </a:extLst>
            </p:cNvPr>
            <p:cNvPicPr>
              <a:picLocks noChangeAspect="1"/>
            </p:cNvPicPr>
            <p:nvPr/>
          </p:nvPicPr>
          <p:blipFill>
            <a:blip r:embed="rId7"/>
            <a:stretch>
              <a:fillRect/>
            </a:stretch>
          </p:blipFill>
          <p:spPr>
            <a:xfrm>
              <a:off x="3540072" y="4247377"/>
              <a:ext cx="2063856" cy="590580"/>
            </a:xfrm>
            <a:prstGeom prst="rect">
              <a:avLst/>
            </a:prstGeom>
          </p:spPr>
        </p:pic>
        <p:pic>
          <p:nvPicPr>
            <p:cNvPr id="24" name="图片 23">
              <a:extLst>
                <a:ext uri="{FF2B5EF4-FFF2-40B4-BE49-F238E27FC236}">
                  <a16:creationId xmlns:a16="http://schemas.microsoft.com/office/drawing/2014/main" id="{323ED386-611A-4F7D-B44B-A822B18AD84F}"/>
                </a:ext>
              </a:extLst>
            </p:cNvPr>
            <p:cNvPicPr>
              <a:picLocks noChangeAspect="1"/>
            </p:cNvPicPr>
            <p:nvPr/>
          </p:nvPicPr>
          <p:blipFill>
            <a:blip r:embed="rId8"/>
            <a:stretch>
              <a:fillRect/>
            </a:stretch>
          </p:blipFill>
          <p:spPr>
            <a:xfrm>
              <a:off x="3417466" y="5567550"/>
              <a:ext cx="2292468" cy="647733"/>
            </a:xfrm>
            <a:prstGeom prst="rect">
              <a:avLst/>
            </a:prstGeom>
          </p:spPr>
        </p:pic>
      </p:grpSp>
    </p:spTree>
    <p:extLst>
      <p:ext uri="{BB962C8B-B14F-4D97-AF65-F5344CB8AC3E}">
        <p14:creationId xmlns:p14="http://schemas.microsoft.com/office/powerpoint/2010/main" val="19223988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D86A4-69B7-DE28-AFEB-85A1B936C20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8176014-827A-F151-0680-EFEEE6BABF10}"/>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强相互作用的拉氏量</a:t>
            </a:r>
          </a:p>
        </p:txBody>
      </p:sp>
      <p:sp>
        <p:nvSpPr>
          <p:cNvPr id="4" name="灯片编号占位符 3">
            <a:extLst>
              <a:ext uri="{FF2B5EF4-FFF2-40B4-BE49-F238E27FC236}">
                <a16:creationId xmlns:a16="http://schemas.microsoft.com/office/drawing/2014/main" id="{9E51B142-F5CC-8148-38B5-F310D1E49964}"/>
              </a:ext>
            </a:extLst>
          </p:cNvPr>
          <p:cNvSpPr>
            <a:spLocks noGrp="1"/>
          </p:cNvSpPr>
          <p:nvPr>
            <p:ph type="sldNum" sz="quarter" idx="12"/>
          </p:nvPr>
        </p:nvSpPr>
        <p:spPr/>
        <p:txBody>
          <a:bodyPr/>
          <a:lstStyle/>
          <a:p>
            <a:fld id="{BEF7031F-3985-8841-9F96-93325AFB8D2A}" type="slidenum">
              <a:rPr lang="en-US" smtClean="0"/>
              <a:t>143</a:t>
            </a:fld>
            <a:endParaRPr lang="en-US"/>
          </a:p>
        </p:txBody>
      </p:sp>
      <p:grpSp>
        <p:nvGrpSpPr>
          <p:cNvPr id="21" name="组合 20">
            <a:extLst>
              <a:ext uri="{FF2B5EF4-FFF2-40B4-BE49-F238E27FC236}">
                <a16:creationId xmlns:a16="http://schemas.microsoft.com/office/drawing/2014/main" id="{A931CDE4-4BA6-C7DC-FF18-24FC3C7CED57}"/>
              </a:ext>
            </a:extLst>
          </p:cNvPr>
          <p:cNvGrpSpPr/>
          <p:nvPr/>
        </p:nvGrpSpPr>
        <p:grpSpPr>
          <a:xfrm>
            <a:off x="615383" y="1076404"/>
            <a:ext cx="8096692" cy="5083514"/>
            <a:chOff x="615383" y="1076404"/>
            <a:chExt cx="8096692" cy="5083514"/>
          </a:xfrm>
        </p:grpSpPr>
        <p:grpSp>
          <p:nvGrpSpPr>
            <p:cNvPr id="10" name="组合 9">
              <a:extLst>
                <a:ext uri="{FF2B5EF4-FFF2-40B4-BE49-F238E27FC236}">
                  <a16:creationId xmlns:a16="http://schemas.microsoft.com/office/drawing/2014/main" id="{9DD70168-B0E8-659F-A82C-5DF58011F047}"/>
                </a:ext>
              </a:extLst>
            </p:cNvPr>
            <p:cNvGrpSpPr/>
            <p:nvPr/>
          </p:nvGrpSpPr>
          <p:grpSpPr>
            <a:xfrm>
              <a:off x="615383" y="1076404"/>
              <a:ext cx="8096692" cy="4562788"/>
              <a:chOff x="663374" y="1211102"/>
              <a:chExt cx="8096692" cy="4562788"/>
            </a:xfrm>
          </p:grpSpPr>
          <mc:AlternateContent xmlns:mc="http://schemas.openxmlformats.org/markup-compatibility/2006">
            <mc:Choice xmlns:a14="http://schemas.microsoft.com/office/drawing/2010/main" Requires="a14">
              <p:sp>
                <p:nvSpPr>
                  <p:cNvPr id="13" name="文本框 12">
                    <a:extLst>
                      <a:ext uri="{FF2B5EF4-FFF2-40B4-BE49-F238E27FC236}">
                        <a16:creationId xmlns:a16="http://schemas.microsoft.com/office/drawing/2014/main" id="{C8A3D890-5A9A-4D14-9D5F-826AD4DB2420}"/>
                      </a:ext>
                    </a:extLst>
                  </p:cNvPr>
                  <p:cNvSpPr txBox="1"/>
                  <p:nvPr/>
                </p:nvSpPr>
                <p:spPr>
                  <a:xfrm>
                    <a:off x="663374" y="1211102"/>
                    <a:ext cx="8096692" cy="4562788"/>
                  </a:xfrm>
                  <a:prstGeom prst="rect">
                    <a:avLst/>
                  </a:prstGeom>
                  <a:noFill/>
                </p:spPr>
                <p:txBody>
                  <a:bodyPr wrap="square">
                    <a:spAutoFit/>
                  </a:bodyPr>
                  <a:lstStyle/>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QED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类似，我们可以要求体系的拉氏量在定域</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规范变换</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𝜃</m:t>
                            </m:r>
                          </m:e>
                          <m:sub>
                            <m:r>
                              <a:rPr lang="en-US" altLang="zh-CN" b="1" i="1" dirty="0" smtClean="0">
                                <a:solidFill>
                                  <a:srgbClr val="0000CC"/>
                                </a:solidFill>
                                <a:latin typeface="Cambria Math" panose="02040503050406030204" pitchFamily="18" charset="0"/>
                              </a:rPr>
                              <m:t>𝑎</m:t>
                            </m:r>
                          </m:sub>
                        </m:sSub>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 </a:t>
                    </a:r>
                    <a14:m>
                      <m:oMath xmlns:m="http://schemas.openxmlformats.org/officeDocument/2006/math">
                        <m:sSub>
                          <m:sSubPr>
                            <m:ctrlPr>
                              <a:rPr lang="en-US" altLang="zh-CN" b="1" i="1" dirty="0">
                                <a:solidFill>
                                  <a:srgbClr val="0000CC"/>
                                </a:solidFill>
                                <a:latin typeface="Cambria Math" panose="02040503050406030204" pitchFamily="18" charset="0"/>
                              </a:rPr>
                            </m:ctrlPr>
                          </m:sSubPr>
                          <m:e>
                            <m:r>
                              <a:rPr lang="en-US" altLang="zh-CN" b="1" i="1" dirty="0">
                                <a:solidFill>
                                  <a:srgbClr val="0000CC"/>
                                </a:solidFill>
                                <a:latin typeface="Cambria Math" panose="02040503050406030204" pitchFamily="18" charset="0"/>
                              </a:rPr>
                              <m:t>𝜃</m:t>
                            </m:r>
                          </m:e>
                          <m:sub>
                            <m:r>
                              <a:rPr lang="en-US" altLang="zh-CN" b="1" i="1" dirty="0">
                                <a:solidFill>
                                  <a:srgbClr val="0000CC"/>
                                </a:solidFill>
                                <a:latin typeface="Cambria Math" panose="02040503050406030204" pitchFamily="18" charset="0"/>
                              </a:rPr>
                              <m:t>𝑎</m:t>
                            </m:r>
                          </m:sub>
                        </m:sSub>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(x))</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下保持不变。为了满足这个要求，需要把对夸克波函数的微商变成协变微商。因为现在有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个独立的规范参数，所以需要</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个不同的规范玻色子场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胶子场</a:t>
                    </a:r>
                    <a14:m>
                      <m:oMath xmlns:m="http://schemas.openxmlformats.org/officeDocument/2006/math">
                        <m:sSubSup>
                          <m:sSubSupPr>
                            <m:ctrlPr>
                              <a:rPr lang="en-US" altLang="zh-CN" i="1" dirty="0" smtClean="0">
                                <a:solidFill>
                                  <a:srgbClr val="0000CC"/>
                                </a:solidFill>
                                <a:latin typeface="Cambria Math" panose="02040503050406030204" pitchFamily="18" charset="0"/>
                              </a:rPr>
                            </m:ctrlPr>
                          </m:sSubSupPr>
                          <m:e>
                            <m:r>
                              <a:rPr lang="en-US" altLang="zh-CN" b="0" i="1" dirty="0" smtClean="0">
                                <a:solidFill>
                                  <a:srgbClr val="0000CC"/>
                                </a:solidFill>
                                <a:latin typeface="Cambria Math" panose="02040503050406030204" pitchFamily="18" charset="0"/>
                              </a:rPr>
                              <m:t>𝐺</m:t>
                            </m:r>
                          </m:e>
                          <m:sub>
                            <m:r>
                              <a:rPr lang="en-US" altLang="zh-CN" b="0" i="1" dirty="0" smtClean="0">
                                <a:solidFill>
                                  <a:srgbClr val="0000CC"/>
                                </a:solidFill>
                                <a:latin typeface="Cambria Math" panose="02040503050406030204" pitchFamily="18" charset="0"/>
                              </a:rPr>
                              <m:t>𝑎</m:t>
                            </m:r>
                          </m:sub>
                          <m:sup>
                            <m:r>
                              <a:rPr lang="el-GR" altLang="zh-CN" b="0" i="1" dirty="0" smtClean="0">
                                <a:solidFill>
                                  <a:srgbClr val="0000CC"/>
                                </a:solidFill>
                                <a:latin typeface="Cambria Math" panose="02040503050406030204" pitchFamily="18" charset="0"/>
                              </a:rPr>
                              <m:t>𝜇</m:t>
                            </m:r>
                          </m:sup>
                        </m:sSubSup>
                        <m:d>
                          <m:dPr>
                            <m:ctrlPr>
                              <a:rPr lang="en-US" altLang="zh-CN" b="1" i="1" dirty="0" smtClean="0">
                                <a:solidFill>
                                  <a:srgbClr val="0000CC"/>
                                </a:solidFill>
                                <a:latin typeface="Cambria Math" panose="02040503050406030204" pitchFamily="18" charset="0"/>
                              </a:rPr>
                            </m:ctrlPr>
                          </m:dPr>
                          <m:e>
                            <m:r>
                              <a:rPr lang="en-US" altLang="zh-CN" b="1" i="1" dirty="0" smtClean="0">
                                <a:solidFill>
                                  <a:srgbClr val="0000CC"/>
                                </a:solidFill>
                                <a:latin typeface="Cambria Math" panose="02040503050406030204" pitchFamily="18" charset="0"/>
                              </a:rPr>
                              <m:t>𝑋</m:t>
                            </m:r>
                          </m:e>
                        </m:d>
                        <m:r>
                          <a:rPr lang="en-US" altLang="zh-CN" b="1" i="0" dirty="0" smtClean="0">
                            <a:solidFill>
                              <a:srgbClr val="0000CC"/>
                            </a:solidFill>
                            <a:latin typeface="Cambria Math" panose="02040503050406030204" pitchFamily="18" charset="0"/>
                          </a:rPr>
                          <m:t>:</m:t>
                        </m:r>
                      </m:oMath>
                    </a14:m>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强相互作用的强度用耦合常数</a:t>
                    </a:r>
                    <a14:m>
                      <m:oMath xmlns:m="http://schemas.openxmlformats.org/officeDocument/2006/math">
                        <m:sSub>
                          <m:sSubPr>
                            <m:ctrlPr>
                              <a:rPr lang="en-US" altLang="zh-CN" b="1" i="1" dirty="0" smtClean="0">
                                <a:solidFill>
                                  <a:srgbClr val="C00000"/>
                                </a:solidFill>
                                <a:latin typeface="Cambria Math" panose="02040503050406030204" pitchFamily="18" charset="0"/>
                              </a:rPr>
                            </m:ctrlPr>
                          </m:sSubPr>
                          <m:e>
                            <m:r>
                              <a:rPr lang="en-US" altLang="zh-CN" b="1" i="1" dirty="0" err="1" smtClean="0">
                                <a:solidFill>
                                  <a:srgbClr val="C00000"/>
                                </a:solidFill>
                                <a:latin typeface="Cambria Math" panose="02040503050406030204" pitchFamily="18" charset="0"/>
                              </a:rPr>
                              <m:t>𝑔</m:t>
                            </m:r>
                          </m:e>
                          <m:sub>
                            <m:r>
                              <a:rPr lang="en-US" altLang="zh-CN" b="1" i="1" dirty="0" err="1" smtClean="0">
                                <a:solidFill>
                                  <a:srgbClr val="C00000"/>
                                </a:solidFill>
                                <a:latin typeface="Cambria Math" panose="02040503050406030204" pitchFamily="18" charset="0"/>
                              </a:rPr>
                              <m:t>𝑠</m:t>
                            </m:r>
                          </m:sub>
                        </m:sSub>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来表示，通常定义</a:t>
                    </a:r>
                    <a:r>
                      <a:rPr lang="el-GR"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α</a:t>
                    </a:r>
                    <a:r>
                      <a:rPr lang="en-US" altLang="zh-CN" b="1" baseline="-2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bSup>
                          <m:sSubSupPr>
                            <m:ctrlPr>
                              <a:rPr lang="en-US" altLang="zh-CN" b="1" i="1" dirty="0" smtClean="0">
                                <a:solidFill>
                                  <a:srgbClr val="C00000"/>
                                </a:solidFill>
                                <a:latin typeface="Cambria Math" panose="02040503050406030204" pitchFamily="18" charset="0"/>
                              </a:rPr>
                            </m:ctrlPr>
                          </m:sSubSupPr>
                          <m:e>
                            <m:r>
                              <a:rPr lang="en-US" altLang="zh-CN" b="1" i="1" dirty="0" smtClean="0">
                                <a:solidFill>
                                  <a:srgbClr val="C00000"/>
                                </a:solidFill>
                                <a:latin typeface="Cambria Math" panose="02040503050406030204" pitchFamily="18" charset="0"/>
                              </a:rPr>
                              <m:t>𝑔</m:t>
                            </m:r>
                          </m:e>
                          <m:sub>
                            <m:r>
                              <a:rPr lang="en-US" altLang="zh-CN" b="1" i="1" dirty="0" smtClean="0">
                                <a:solidFill>
                                  <a:srgbClr val="C00000"/>
                                </a:solidFill>
                                <a:latin typeface="Cambria Math" panose="02040503050406030204" pitchFamily="18" charset="0"/>
                              </a:rPr>
                              <m:t>𝑠</m:t>
                            </m:r>
                          </m:sub>
                          <m:sup>
                            <m:r>
                              <a:rPr lang="en-US" altLang="zh-CN" b="1" i="0" dirty="0" smtClean="0">
                                <a:solidFill>
                                  <a:srgbClr val="C00000"/>
                                </a:solidFill>
                                <a:latin typeface="Cambria Math" panose="02040503050406030204" pitchFamily="18" charset="0"/>
                              </a:rPr>
                              <m:t>2</m:t>
                            </m:r>
                          </m:sup>
                        </m:sSubSup>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/(4</a:t>
                    </a:r>
                    <a:r>
                      <a:rPr lang="el-GR"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π</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。请注意我们在上式中使用了矩阵的缩写形式</a:t>
                    </a:r>
                    <a14:m>
                      <m:oMath xmlns:m="http://schemas.openxmlformats.org/officeDocument/2006/math">
                        <m:sSup>
                          <m:sSupPr>
                            <m:ctrlPr>
                              <a:rPr lang="en-US" altLang="zh-CN" b="1" i="1" dirty="0" smtClean="0">
                                <a:solidFill>
                                  <a:srgbClr val="C00000"/>
                                </a:solidFill>
                                <a:latin typeface="Cambria Math" panose="02040503050406030204" pitchFamily="18" charset="0"/>
                              </a:rPr>
                            </m:ctrlPr>
                          </m:sSupPr>
                          <m:e>
                            <m:r>
                              <a:rPr lang="en-US" altLang="zh-CN" b="1" i="1" dirty="0" smtClean="0">
                                <a:solidFill>
                                  <a:srgbClr val="C00000"/>
                                </a:solidFill>
                                <a:latin typeface="Cambria Math" panose="02040503050406030204" pitchFamily="18" charset="0"/>
                              </a:rPr>
                              <m:t>𝐺</m:t>
                            </m:r>
                          </m:e>
                          <m:sup>
                            <m:r>
                              <m:rPr>
                                <m:sty m:val="p"/>
                              </m:rPr>
                              <a:rPr lang="el-GR" altLang="zh-CN" b="1" i="1" dirty="0" smtClean="0">
                                <a:solidFill>
                                  <a:srgbClr val="C00000"/>
                                </a:solidFill>
                                <a:latin typeface="Cambria Math" panose="02040503050406030204" pitchFamily="18" charset="0"/>
                              </a:rPr>
                              <m:t>μ</m:t>
                            </m:r>
                          </m:sup>
                        </m:sSup>
                        <m:d>
                          <m:dPr>
                            <m:ctrlPr>
                              <a:rPr lang="en-US" altLang="zh-CN" b="1" i="1" dirty="0" smtClean="0">
                                <a:solidFill>
                                  <a:srgbClr val="C00000"/>
                                </a:solidFill>
                                <a:latin typeface="Cambria Math" panose="02040503050406030204" pitchFamily="18" charset="0"/>
                              </a:rPr>
                            </m:ctrlPr>
                          </m:dPr>
                          <m:e>
                            <m:r>
                              <a:rPr lang="en-US" altLang="zh-CN" b="1" i="1" dirty="0" smtClean="0">
                                <a:solidFill>
                                  <a:srgbClr val="C00000"/>
                                </a:solidFill>
                                <a:latin typeface="Cambria Math" panose="02040503050406030204" pitchFamily="18" charset="0"/>
                              </a:rPr>
                              <m:t>𝑥</m:t>
                            </m:r>
                          </m:e>
                        </m:d>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我们要求</a:t>
                    </a:r>
                    <a14:m>
                      <m:oMath xmlns:m="http://schemas.openxmlformats.org/officeDocument/2006/math">
                        <m:sSup>
                          <m:sSupPr>
                            <m:ctrlPr>
                              <a:rPr lang="en-US" altLang="zh-CN" i="1" dirty="0" smtClean="0">
                                <a:solidFill>
                                  <a:srgbClr val="C00000"/>
                                </a:solidFill>
                                <a:latin typeface="Cambria Math" panose="02040503050406030204" pitchFamily="18" charset="0"/>
                              </a:rPr>
                            </m:ctrlPr>
                          </m:sSupPr>
                          <m:e>
                            <m:r>
                              <a:rPr lang="en-US" altLang="zh-CN" b="0" i="1" dirty="0" err="1" smtClean="0">
                                <a:solidFill>
                                  <a:srgbClr val="C00000"/>
                                </a:solidFill>
                                <a:latin typeface="Cambria Math" panose="02040503050406030204" pitchFamily="18" charset="0"/>
                              </a:rPr>
                              <m:t>𝐷</m:t>
                            </m:r>
                          </m:e>
                          <m:sup>
                            <m:r>
                              <a:rPr lang="el-GR" altLang="zh-CN" b="0" i="1" dirty="0" smtClean="0">
                                <a:solidFill>
                                  <a:srgbClr val="C00000"/>
                                </a:solidFill>
                                <a:latin typeface="Cambria Math" panose="02040503050406030204" pitchFamily="18" charset="0"/>
                              </a:rPr>
                              <m:t>𝜇</m:t>
                            </m:r>
                          </m:sup>
                        </m:sSup>
                        <m:sSub>
                          <m:sSubPr>
                            <m:ctrlPr>
                              <a:rPr lang="en-US" altLang="zh-CN" b="1" i="1" dirty="0" err="1" smtClean="0">
                                <a:solidFill>
                                  <a:srgbClr val="C00000"/>
                                </a:solidFill>
                                <a:latin typeface="Cambria Math" panose="02040503050406030204" pitchFamily="18" charset="0"/>
                              </a:rPr>
                            </m:ctrlPr>
                          </m:sSubPr>
                          <m:e>
                            <m:r>
                              <a:rPr lang="en-US" altLang="zh-CN" b="1" i="1" dirty="0" err="1" smtClean="0">
                                <a:solidFill>
                                  <a:srgbClr val="C00000"/>
                                </a:solidFill>
                                <a:latin typeface="Cambria Math" panose="02040503050406030204" pitchFamily="18" charset="0"/>
                              </a:rPr>
                              <m:t>𝑞</m:t>
                            </m:r>
                          </m:e>
                          <m:sub>
                            <m:r>
                              <a:rPr lang="en-US" altLang="zh-CN" b="1" i="1" dirty="0" err="1" smtClean="0">
                                <a:solidFill>
                                  <a:srgbClr val="C00000"/>
                                </a:solidFill>
                                <a:latin typeface="Cambria Math" panose="02040503050406030204" pitchFamily="18" charset="0"/>
                              </a:rPr>
                              <m:t>𝑓</m:t>
                            </m:r>
                          </m:sub>
                        </m:sSub>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和夸克波函数</a:t>
                    </a:r>
                    <a14:m>
                      <m:oMath xmlns:m="http://schemas.openxmlformats.org/officeDocument/2006/math">
                        <m:sSub>
                          <m:sSubPr>
                            <m:ctrlPr>
                              <a:rPr lang="en-US" altLang="zh-CN" b="1" i="1" dirty="0">
                                <a:solidFill>
                                  <a:srgbClr val="C00000"/>
                                </a:solidFill>
                                <a:latin typeface="Cambria Math" panose="02040503050406030204" pitchFamily="18" charset="0"/>
                              </a:rPr>
                            </m:ctrlPr>
                          </m:sSubPr>
                          <m:e>
                            <m:r>
                              <a:rPr lang="en-US" altLang="zh-CN" b="1" i="1" dirty="0" err="1">
                                <a:solidFill>
                                  <a:srgbClr val="C00000"/>
                                </a:solidFill>
                                <a:latin typeface="Cambria Math" panose="02040503050406030204" pitchFamily="18" charset="0"/>
                              </a:rPr>
                              <m:t>𝑞</m:t>
                            </m:r>
                          </m:e>
                          <m:sub>
                            <m:r>
                              <a:rPr lang="en-US" altLang="zh-CN" b="1" i="1" dirty="0" err="1">
                                <a:solidFill>
                                  <a:srgbClr val="C00000"/>
                                </a:solidFill>
                                <a:latin typeface="Cambria Math" panose="02040503050406030204" pitchFamily="18" charset="0"/>
                              </a:rPr>
                              <m:t>𝑓</m:t>
                            </m:r>
                          </m:sub>
                        </m:sSub>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具有完全相同的变换方式，即</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进而导出协变导数和胶子场的规范变换性质</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p>
                </p:txBody>
              </p:sp>
            </mc:Choice>
            <mc:Fallback>
              <p:sp>
                <p:nvSpPr>
                  <p:cNvPr id="13" name="文本框 12">
                    <a:extLst>
                      <a:ext uri="{FF2B5EF4-FFF2-40B4-BE49-F238E27FC236}">
                        <a16:creationId xmlns:a16="http://schemas.microsoft.com/office/drawing/2014/main" id="{C8A3D890-5A9A-4D14-9D5F-826AD4DB2420}"/>
                      </a:ext>
                    </a:extLst>
                  </p:cNvPr>
                  <p:cNvSpPr txBox="1">
                    <a:spLocks noRot="1" noChangeAspect="1" noMove="1" noResize="1" noEditPoints="1" noAdjustHandles="1" noChangeArrowheads="1" noChangeShapeType="1" noTextEdit="1"/>
                  </p:cNvSpPr>
                  <p:nvPr/>
                </p:nvSpPr>
                <p:spPr>
                  <a:xfrm>
                    <a:off x="663374" y="1211102"/>
                    <a:ext cx="8096692" cy="4562788"/>
                  </a:xfrm>
                  <a:prstGeom prst="rect">
                    <a:avLst/>
                  </a:prstGeom>
                  <a:blipFill>
                    <a:blip r:embed="rId2"/>
                    <a:stretch>
                      <a:fillRect l="-678" t="-668" r="-1431" b="-1337"/>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B231D250-9630-955B-5810-527FE4AB3926}"/>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5" name="图片 4">
              <a:extLst>
                <a:ext uri="{FF2B5EF4-FFF2-40B4-BE49-F238E27FC236}">
                  <a16:creationId xmlns:a16="http://schemas.microsoft.com/office/drawing/2014/main" id="{FBED4BB8-4202-759C-8BD1-F480E9CCC8CC}"/>
                </a:ext>
              </a:extLst>
            </p:cNvPr>
            <p:cNvPicPr>
              <a:picLocks noChangeAspect="1"/>
            </p:cNvPicPr>
            <p:nvPr/>
          </p:nvPicPr>
          <p:blipFill>
            <a:blip r:embed="rId4"/>
            <a:stretch>
              <a:fillRect/>
            </a:stretch>
          </p:blipFill>
          <p:spPr>
            <a:xfrm>
              <a:off x="2117248" y="2218508"/>
              <a:ext cx="5092962" cy="609631"/>
            </a:xfrm>
            <a:prstGeom prst="rect">
              <a:avLst/>
            </a:prstGeom>
          </p:spPr>
        </p:pic>
        <p:pic>
          <p:nvPicPr>
            <p:cNvPr id="6" name="图片 5">
              <a:extLst>
                <a:ext uri="{FF2B5EF4-FFF2-40B4-BE49-F238E27FC236}">
                  <a16:creationId xmlns:a16="http://schemas.microsoft.com/office/drawing/2014/main" id="{4B0A4F10-DB49-B71D-0B99-8738080F191A}"/>
                </a:ext>
              </a:extLst>
            </p:cNvPr>
            <p:cNvPicPr>
              <a:picLocks noChangeAspect="1"/>
            </p:cNvPicPr>
            <p:nvPr/>
          </p:nvPicPr>
          <p:blipFill>
            <a:blip r:embed="rId3"/>
            <a:stretch>
              <a:fillRect/>
            </a:stretch>
          </p:blipFill>
          <p:spPr>
            <a:xfrm>
              <a:off x="755778" y="3079488"/>
              <a:ext cx="178409" cy="234962"/>
            </a:xfrm>
            <a:prstGeom prst="rect">
              <a:avLst/>
            </a:prstGeom>
          </p:spPr>
        </p:pic>
        <p:pic>
          <p:nvPicPr>
            <p:cNvPr id="9" name="图片 8">
              <a:extLst>
                <a:ext uri="{FF2B5EF4-FFF2-40B4-BE49-F238E27FC236}">
                  <a16:creationId xmlns:a16="http://schemas.microsoft.com/office/drawing/2014/main" id="{97A12177-7ABE-687E-AA74-6933403E059C}"/>
                </a:ext>
              </a:extLst>
            </p:cNvPr>
            <p:cNvPicPr>
              <a:picLocks noChangeAspect="1"/>
            </p:cNvPicPr>
            <p:nvPr/>
          </p:nvPicPr>
          <p:blipFill>
            <a:blip r:embed="rId5"/>
            <a:stretch>
              <a:fillRect/>
            </a:stretch>
          </p:blipFill>
          <p:spPr>
            <a:xfrm>
              <a:off x="3241256" y="3727465"/>
              <a:ext cx="2844946" cy="596931"/>
            </a:xfrm>
            <a:prstGeom prst="rect">
              <a:avLst/>
            </a:prstGeom>
          </p:spPr>
        </p:pic>
        <p:pic>
          <p:nvPicPr>
            <p:cNvPr id="11" name="图片 10">
              <a:extLst>
                <a:ext uri="{FF2B5EF4-FFF2-40B4-BE49-F238E27FC236}">
                  <a16:creationId xmlns:a16="http://schemas.microsoft.com/office/drawing/2014/main" id="{EBA195F6-667D-11FF-111F-3DDAD9D221C4}"/>
                </a:ext>
              </a:extLst>
            </p:cNvPr>
            <p:cNvPicPr>
              <a:picLocks noChangeAspect="1"/>
            </p:cNvPicPr>
            <p:nvPr/>
          </p:nvPicPr>
          <p:blipFill>
            <a:blip r:embed="rId3"/>
            <a:stretch>
              <a:fillRect/>
            </a:stretch>
          </p:blipFill>
          <p:spPr>
            <a:xfrm>
              <a:off x="755779" y="4446435"/>
              <a:ext cx="178409" cy="234962"/>
            </a:xfrm>
            <a:prstGeom prst="rect">
              <a:avLst/>
            </a:prstGeom>
          </p:spPr>
        </p:pic>
        <p:pic>
          <p:nvPicPr>
            <p:cNvPr id="15" name="图片 14">
              <a:extLst>
                <a:ext uri="{FF2B5EF4-FFF2-40B4-BE49-F238E27FC236}">
                  <a16:creationId xmlns:a16="http://schemas.microsoft.com/office/drawing/2014/main" id="{C3FB82D8-CA19-D384-A3FF-2ABD0CD0ED9A}"/>
                </a:ext>
              </a:extLst>
            </p:cNvPr>
            <p:cNvPicPr>
              <a:picLocks noChangeAspect="1"/>
            </p:cNvPicPr>
            <p:nvPr/>
          </p:nvPicPr>
          <p:blipFill>
            <a:blip r:embed="rId6"/>
            <a:stretch>
              <a:fillRect/>
            </a:stretch>
          </p:blipFill>
          <p:spPr>
            <a:xfrm>
              <a:off x="3679428" y="4778583"/>
              <a:ext cx="1968601" cy="406421"/>
            </a:xfrm>
            <a:prstGeom prst="rect">
              <a:avLst/>
            </a:prstGeom>
          </p:spPr>
        </p:pic>
        <p:pic>
          <p:nvPicPr>
            <p:cNvPr id="19" name="图片 18">
              <a:extLst>
                <a:ext uri="{FF2B5EF4-FFF2-40B4-BE49-F238E27FC236}">
                  <a16:creationId xmlns:a16="http://schemas.microsoft.com/office/drawing/2014/main" id="{D0BE8617-D9DA-1347-CCC7-4B1F8E957222}"/>
                </a:ext>
              </a:extLst>
            </p:cNvPr>
            <p:cNvPicPr>
              <a:picLocks noChangeAspect="1"/>
            </p:cNvPicPr>
            <p:nvPr/>
          </p:nvPicPr>
          <p:blipFill>
            <a:blip r:embed="rId7"/>
            <a:stretch>
              <a:fillRect/>
            </a:stretch>
          </p:blipFill>
          <p:spPr>
            <a:xfrm>
              <a:off x="1545718" y="5639191"/>
              <a:ext cx="6236020" cy="520727"/>
            </a:xfrm>
            <a:prstGeom prst="rect">
              <a:avLst/>
            </a:prstGeom>
          </p:spPr>
        </p:pic>
      </p:grpSp>
    </p:spTree>
    <p:extLst>
      <p:ext uri="{BB962C8B-B14F-4D97-AF65-F5344CB8AC3E}">
        <p14:creationId xmlns:p14="http://schemas.microsoft.com/office/powerpoint/2010/main" val="7501332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7F380-0AE8-4B8B-3F88-53BA794B781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3806DD4-7BD0-9B9C-CA70-02F954776F7A}"/>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强相互作用的拉氏量</a:t>
            </a:r>
          </a:p>
        </p:txBody>
      </p:sp>
      <p:sp>
        <p:nvSpPr>
          <p:cNvPr id="4" name="灯片编号占位符 3">
            <a:extLst>
              <a:ext uri="{FF2B5EF4-FFF2-40B4-BE49-F238E27FC236}">
                <a16:creationId xmlns:a16="http://schemas.microsoft.com/office/drawing/2014/main" id="{4A8F7935-CE1E-3092-EE5F-3BAAA619E098}"/>
              </a:ext>
            </a:extLst>
          </p:cNvPr>
          <p:cNvSpPr>
            <a:spLocks noGrp="1"/>
          </p:cNvSpPr>
          <p:nvPr>
            <p:ph type="sldNum" sz="quarter" idx="12"/>
          </p:nvPr>
        </p:nvSpPr>
        <p:spPr/>
        <p:txBody>
          <a:bodyPr/>
          <a:lstStyle/>
          <a:p>
            <a:fld id="{BEF7031F-3985-8841-9F96-93325AFB8D2A}" type="slidenum">
              <a:rPr lang="en-US" smtClean="0"/>
              <a:t>144</a:t>
            </a:fld>
            <a:endParaRPr lang="en-US"/>
          </a:p>
        </p:txBody>
      </p:sp>
      <p:grpSp>
        <p:nvGrpSpPr>
          <p:cNvPr id="23" name="组合 22">
            <a:extLst>
              <a:ext uri="{FF2B5EF4-FFF2-40B4-BE49-F238E27FC236}">
                <a16:creationId xmlns:a16="http://schemas.microsoft.com/office/drawing/2014/main" id="{B26BC140-3085-C37E-AB46-34B92DA79492}"/>
              </a:ext>
            </a:extLst>
          </p:cNvPr>
          <p:cNvGrpSpPr/>
          <p:nvPr/>
        </p:nvGrpSpPr>
        <p:grpSpPr>
          <a:xfrm>
            <a:off x="615383" y="1076404"/>
            <a:ext cx="8096692" cy="5523372"/>
            <a:chOff x="615383" y="1076404"/>
            <a:chExt cx="8096692" cy="5523372"/>
          </a:xfrm>
        </p:grpSpPr>
        <p:grpSp>
          <p:nvGrpSpPr>
            <p:cNvPr id="10" name="组合 9">
              <a:extLst>
                <a:ext uri="{FF2B5EF4-FFF2-40B4-BE49-F238E27FC236}">
                  <a16:creationId xmlns:a16="http://schemas.microsoft.com/office/drawing/2014/main" id="{ED87D958-D3FB-699B-5A7D-0E4D12B15934}"/>
                </a:ext>
              </a:extLst>
            </p:cNvPr>
            <p:cNvGrpSpPr/>
            <p:nvPr/>
          </p:nvGrpSpPr>
          <p:grpSpPr>
            <a:xfrm>
              <a:off x="615383" y="1076404"/>
              <a:ext cx="8096692" cy="5523372"/>
              <a:chOff x="663374" y="1211102"/>
              <a:chExt cx="8096692" cy="5523372"/>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2AE14A10-2044-F351-95CD-FB7BAAF698FD}"/>
                      </a:ext>
                    </a:extLst>
                  </p:cNvPr>
                  <p:cNvSpPr txBox="1"/>
                  <p:nvPr/>
                </p:nvSpPr>
                <p:spPr>
                  <a:xfrm>
                    <a:off x="663374" y="1211102"/>
                    <a:ext cx="8096692" cy="5523372"/>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在无穷小</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变换下</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其中规范参数</a:t>
                    </a:r>
                    <a14:m>
                      <m:oMath xmlns:m="http://schemas.openxmlformats.org/officeDocument/2006/math">
                        <m:d>
                          <m:dPr>
                            <m:begChr m:val="|"/>
                            <m:endChr m:val="|"/>
                            <m:ctrlPr>
                              <a:rPr lang="en-US" altLang="zh-CN" b="1" i="1" dirty="0" smtClean="0">
                                <a:solidFill>
                                  <a:srgbClr val="0000CC"/>
                                </a:solidFill>
                                <a:latin typeface="Cambria Math" panose="02040503050406030204" pitchFamily="18" charset="0"/>
                              </a:rPr>
                            </m:ctrlPr>
                          </m:dPr>
                          <m:e>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𝜃</m:t>
                                </m:r>
                              </m:e>
                              <m:sub>
                                <m:r>
                                  <a:rPr lang="en-US" altLang="zh-CN" b="1" i="1" dirty="0" smtClean="0">
                                    <a:solidFill>
                                      <a:srgbClr val="0000CC"/>
                                    </a:solidFill>
                                    <a:latin typeface="Cambria Math" panose="02040503050406030204" pitchFamily="18" charset="0"/>
                                  </a:rPr>
                                  <m:t>𝑎</m:t>
                                </m:r>
                              </m:sub>
                            </m:sSub>
                          </m:e>
                        </m:d>
                        <m:r>
                          <a:rPr lang="en-US" altLang="zh-CN" b="1" i="0" dirty="0" smtClean="0">
                            <a:solidFill>
                              <a:srgbClr val="0000CC"/>
                            </a:solidFill>
                            <a:latin typeface="Cambria Math" panose="02040503050406030204" pitchFamily="18" charset="0"/>
                          </a:rPr>
                          <m:t>&lt;&lt;1</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bSup>
                          <m:sSubSupPr>
                            <m:ctrlPr>
                              <a:rPr lang="en-US" altLang="zh-CN" i="1" dirty="0" smtClean="0">
                                <a:solidFill>
                                  <a:srgbClr val="0000CC"/>
                                </a:solidFill>
                                <a:latin typeface="Cambria Math" panose="02040503050406030204" pitchFamily="18" charset="0"/>
                              </a:rPr>
                            </m:ctrlPr>
                          </m:sSubSupPr>
                          <m:e>
                            <m:r>
                              <a:rPr lang="en-US" altLang="zh-CN" b="0" i="1" dirty="0" smtClean="0">
                                <a:solidFill>
                                  <a:srgbClr val="0000CC"/>
                                </a:solidFill>
                                <a:latin typeface="Cambria Math" panose="02040503050406030204" pitchFamily="18" charset="0"/>
                              </a:rPr>
                              <m:t>𝑞</m:t>
                            </m:r>
                          </m:e>
                          <m:sub>
                            <m:r>
                              <a:rPr lang="en-US" altLang="zh-CN" b="0" i="1" dirty="0" smtClean="0">
                                <a:solidFill>
                                  <a:srgbClr val="0000CC"/>
                                </a:solidFill>
                                <a:latin typeface="Cambria Math" panose="02040503050406030204" pitchFamily="18" charset="0"/>
                              </a:rPr>
                              <m:t>𝑓</m:t>
                            </m:r>
                          </m:sub>
                          <m:sup>
                            <m:r>
                              <a:rPr lang="el-GR" altLang="zh-CN" b="0" i="1" dirty="0" smtClean="0">
                                <a:solidFill>
                                  <a:srgbClr val="0000CC"/>
                                </a:solidFill>
                                <a:latin typeface="Cambria Math" panose="02040503050406030204" pitchFamily="18" charset="0"/>
                              </a:rPr>
                              <m:t>𝛼</m:t>
                            </m:r>
                          </m:sup>
                        </m:sSub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14:m>
                      <m:oMath xmlns:m="http://schemas.openxmlformats.org/officeDocument/2006/math">
                        <m:sSubSup>
                          <m:sSubSupPr>
                            <m:ctrlPr>
                              <a:rPr lang="en-US" altLang="zh-CN" i="1" dirty="0" smtClean="0">
                                <a:solidFill>
                                  <a:srgbClr val="0000CC"/>
                                </a:solidFill>
                                <a:latin typeface="Cambria Math" panose="02040503050406030204" pitchFamily="18" charset="0"/>
                              </a:rPr>
                            </m:ctrlPr>
                          </m:sSubSupPr>
                          <m:e>
                            <m:r>
                              <a:rPr lang="en-US" altLang="zh-CN" b="0" i="1" dirty="0" smtClean="0">
                                <a:solidFill>
                                  <a:srgbClr val="0000CC"/>
                                </a:solidFill>
                                <a:latin typeface="Cambria Math" panose="02040503050406030204" pitchFamily="18" charset="0"/>
                              </a:rPr>
                              <m:t>𝐺</m:t>
                            </m:r>
                          </m:e>
                          <m:sub>
                            <m:r>
                              <a:rPr lang="en-US" altLang="zh-CN" b="0" i="1" dirty="0" smtClean="0">
                                <a:solidFill>
                                  <a:srgbClr val="0000CC"/>
                                </a:solidFill>
                                <a:latin typeface="Cambria Math" panose="02040503050406030204" pitchFamily="18" charset="0"/>
                              </a:rPr>
                              <m:t>𝑎</m:t>
                            </m:r>
                          </m:sub>
                          <m:sup>
                            <m:r>
                              <a:rPr lang="el-GR" altLang="zh-CN" b="0" i="1" dirty="0" smtClean="0">
                                <a:solidFill>
                                  <a:srgbClr val="0000CC"/>
                                </a:solidFill>
                                <a:latin typeface="Cambria Math" panose="02040503050406030204" pitchFamily="18" charset="0"/>
                              </a:rPr>
                              <m:t>𝜇</m:t>
                            </m:r>
                          </m:sup>
                        </m:sSub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的规范变换为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显然，胶子场</a:t>
                    </a:r>
                    <a14:m>
                      <m:oMath xmlns:m="http://schemas.openxmlformats.org/officeDocument/2006/math">
                        <m:sSubSup>
                          <m:sSubSupPr>
                            <m:ctrlPr>
                              <a:rPr lang="en-US" altLang="zh-CN" i="1" dirty="0" smtClean="0">
                                <a:solidFill>
                                  <a:srgbClr val="836967"/>
                                </a:solidFill>
                                <a:latin typeface="Cambria Math" panose="02040503050406030204" pitchFamily="18" charset="0"/>
                              </a:rPr>
                            </m:ctrlPr>
                          </m:sSubSupPr>
                          <m:e>
                            <m:r>
                              <a:rPr lang="en-US" altLang="zh-CN" b="0" i="1" dirty="0" smtClean="0">
                                <a:latin typeface="Cambria Math" panose="02040503050406030204" pitchFamily="18" charset="0"/>
                              </a:rPr>
                              <m:t>𝐺</m:t>
                            </m:r>
                          </m:e>
                          <m:sub>
                            <m:r>
                              <a:rPr lang="el-GR" altLang="zh-CN" i="1" dirty="0">
                                <a:latin typeface="Cambria Math" panose="02040503050406030204" pitchFamily="18" charset="0"/>
                              </a:rPr>
                              <m:t>𝜇</m:t>
                            </m:r>
                          </m:sub>
                          <m:sup>
                            <m:r>
                              <a:rPr lang="en-US" altLang="zh-CN" i="1" dirty="0">
                                <a:latin typeface="Cambria Math" panose="02040503050406030204" pitchFamily="18" charset="0"/>
                              </a:rPr>
                              <m:t>𝑎</m:t>
                            </m:r>
                          </m:sup>
                        </m:sSubSup>
                      </m:oMath>
                    </a14:m>
                    <a:r>
                      <a:rPr lang="en-US" altLang="zh-CN" dirty="0">
                        <a:solidFill>
                          <a:srgbClr val="836967"/>
                        </a:solidFill>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的规范变换要比</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QED</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光子场</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b="0" i="1" dirty="0" smtClean="0">
                                <a:latin typeface="Cambria Math" panose="02040503050406030204" pitchFamily="18" charset="0"/>
                              </a:rPr>
                              <m:t>𝐴</m:t>
                            </m:r>
                          </m:e>
                          <m:sub>
                            <m:r>
                              <a:rPr lang="el-GR" altLang="zh-CN" b="0" i="1" dirty="0" smtClean="0">
                                <a:latin typeface="Cambria Math" panose="02040503050406030204" pitchFamily="18" charset="0"/>
                              </a:rPr>
                              <m:t>𝜇</m:t>
                            </m:r>
                          </m:sub>
                        </m:sSub>
                      </m:oMath>
                    </a14:m>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的变换复杂的多。</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为了构造一个规范不变的胶子场的动能项，我们引入对应的场强张量：</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在规范变换下，场强张量</a:t>
                    </a:r>
                    <a14:m>
                      <m:oMath xmlns:m="http://schemas.openxmlformats.org/officeDocument/2006/math">
                        <m:sSup>
                          <m:sSupPr>
                            <m:ctrlPr>
                              <a:rPr lang="en-US" altLang="zh-CN" i="1" dirty="0" smtClean="0">
                                <a:solidFill>
                                  <a:srgbClr val="836967"/>
                                </a:solidFill>
                                <a:latin typeface="Cambria Math" panose="02040503050406030204" pitchFamily="18" charset="0"/>
                              </a:rPr>
                            </m:ctrlPr>
                          </m:sSupPr>
                          <m:e>
                            <m:r>
                              <a:rPr lang="en-US" altLang="zh-CN" b="0" i="1" dirty="0" smtClean="0">
                                <a:latin typeface="Cambria Math" panose="02040503050406030204" pitchFamily="18" charset="0"/>
                              </a:rPr>
                              <m:t>𝐺</m:t>
                            </m:r>
                          </m:e>
                          <m:sup>
                            <m:r>
                              <a:rPr lang="el-GR" altLang="zh-CN" b="0" i="1" dirty="0" smtClean="0">
                                <a:latin typeface="Cambria Math" panose="02040503050406030204" pitchFamily="18" charset="0"/>
                              </a:rPr>
                              <m:t>𝜇</m:t>
                            </m:r>
                            <m:r>
                              <a:rPr lang="en-US" altLang="zh-CN" b="0" i="1" dirty="0" smtClean="0">
                                <a:latin typeface="Cambria Math" panose="02040503050406030204" pitchFamily="18" charset="0"/>
                              </a:rPr>
                              <m:t>𝑣</m:t>
                            </m:r>
                          </m:sup>
                        </m:sSup>
                      </m:oMath>
                    </a14:m>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的变换为</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对色指标的求迹为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Tr(</a:t>
                    </a:r>
                    <a14:m>
                      <m:oMath xmlns:m="http://schemas.openxmlformats.org/officeDocument/2006/math">
                        <m:sSup>
                          <m:sSupPr>
                            <m:ctrlPr>
                              <a:rPr lang="en-US" altLang="zh-CN" i="1" dirty="0" smtClean="0">
                                <a:solidFill>
                                  <a:srgbClr val="C00000"/>
                                </a:solidFill>
                                <a:latin typeface="Cambria Math" panose="02040503050406030204" pitchFamily="18" charset="0"/>
                              </a:rPr>
                            </m:ctrlPr>
                          </m:sSupPr>
                          <m:e>
                            <m:r>
                              <a:rPr lang="en-US" altLang="zh-CN" b="0" i="1" dirty="0" smtClean="0">
                                <a:solidFill>
                                  <a:srgbClr val="C00000"/>
                                </a:solidFill>
                                <a:latin typeface="Cambria Math" panose="02040503050406030204" pitchFamily="18" charset="0"/>
                              </a:rPr>
                              <m:t>𝐺</m:t>
                            </m:r>
                          </m:e>
                          <m:sup>
                            <m:r>
                              <a:rPr lang="el-GR" altLang="zh-CN" b="0" i="1" dirty="0" smtClean="0">
                                <a:solidFill>
                                  <a:srgbClr val="C00000"/>
                                </a:solidFill>
                                <a:latin typeface="Cambria Math" panose="02040503050406030204" pitchFamily="18" charset="0"/>
                              </a:rPr>
                              <m:t>𝜇</m:t>
                            </m:r>
                            <m:r>
                              <a:rPr lang="en-US" altLang="zh-CN" b="0" i="1" dirty="0" smtClean="0">
                                <a:solidFill>
                                  <a:srgbClr val="C00000"/>
                                </a:solidFill>
                                <a:latin typeface="Cambria Math" panose="02040503050406030204" pitchFamily="18" charset="0"/>
                              </a:rPr>
                              <m:t>𝑣</m:t>
                            </m:r>
                          </m:sup>
                        </m:sSup>
                        <m:r>
                          <a:rPr lang="en-US" altLang="zh-CN" b="0" i="1" dirty="0" smtClean="0">
                            <a:solidFill>
                              <a:srgbClr val="C00000"/>
                            </a:solidFill>
                            <a:latin typeface="Cambria Math" panose="02040503050406030204" pitchFamily="18" charset="0"/>
                          </a:rPr>
                          <m:t> </m:t>
                        </m:r>
                        <m:sSub>
                          <m:sSubPr>
                            <m:ctrlPr>
                              <a:rPr lang="en-US" altLang="zh-CN" i="1" dirty="0" smtClean="0">
                                <a:solidFill>
                                  <a:srgbClr val="C00000"/>
                                </a:solidFill>
                                <a:latin typeface="Cambria Math" panose="02040503050406030204" pitchFamily="18" charset="0"/>
                              </a:rPr>
                            </m:ctrlPr>
                          </m:sSubPr>
                          <m:e>
                            <m:r>
                              <a:rPr lang="en-US" altLang="zh-CN" b="0" i="1" dirty="0" smtClean="0">
                                <a:solidFill>
                                  <a:srgbClr val="C00000"/>
                                </a:solidFill>
                                <a:latin typeface="Cambria Math" panose="02040503050406030204" pitchFamily="18" charset="0"/>
                              </a:rPr>
                              <m:t>𝐺</m:t>
                            </m:r>
                          </m:e>
                          <m:sub>
                            <m:r>
                              <a:rPr lang="el-GR" altLang="zh-CN" b="0" i="1" dirty="0" smtClean="0">
                                <a:solidFill>
                                  <a:srgbClr val="C00000"/>
                                </a:solidFill>
                                <a:latin typeface="Cambria Math" panose="02040503050406030204" pitchFamily="18" charset="0"/>
                              </a:rPr>
                              <m:t>𝜇</m:t>
                            </m:r>
                            <m:r>
                              <a:rPr lang="en-US" altLang="zh-CN" b="0" i="1" dirty="0" smtClean="0">
                                <a:solidFill>
                                  <a:srgbClr val="C00000"/>
                                </a:solidFill>
                                <a:latin typeface="Cambria Math" panose="02040503050406030204" pitchFamily="18" charset="0"/>
                              </a:rPr>
                              <m:t>𝑣</m:t>
                            </m:r>
                          </m:sub>
                        </m:sSub>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f>
                          <m:fPr>
                            <m:ctrlPr>
                              <a:rPr lang="en-US" altLang="zh-CN" b="1" i="1" dirty="0" smtClean="0">
                                <a:solidFill>
                                  <a:srgbClr val="C00000"/>
                                </a:solidFill>
                                <a:latin typeface="Cambria Math" panose="02040503050406030204" pitchFamily="18" charset="0"/>
                              </a:rPr>
                            </m:ctrlPr>
                          </m:fPr>
                          <m:num>
                            <m:r>
                              <a:rPr lang="en-US" altLang="zh-CN" b="1" dirty="0" smtClean="0">
                                <a:solidFill>
                                  <a:srgbClr val="C00000"/>
                                </a:solidFill>
                                <a:latin typeface="Cambria Math" panose="02040503050406030204" pitchFamily="18" charset="0"/>
                              </a:rPr>
                              <m:t>1</m:t>
                            </m:r>
                          </m:num>
                          <m:den>
                            <m:r>
                              <a:rPr lang="en-US" altLang="zh-CN" b="1" i="0" dirty="0" smtClean="0">
                                <a:solidFill>
                                  <a:srgbClr val="C00000"/>
                                </a:solidFill>
                                <a:latin typeface="Cambria Math" panose="02040503050406030204" pitchFamily="18" charset="0"/>
                              </a:rPr>
                              <m:t>2</m:t>
                            </m:r>
                          </m:den>
                        </m:f>
                        <m:sSubSup>
                          <m:sSubSupPr>
                            <m:ctrlPr>
                              <a:rPr lang="en-US" altLang="zh-CN" i="1" dirty="0" smtClean="0">
                                <a:solidFill>
                                  <a:srgbClr val="C00000"/>
                                </a:solidFill>
                                <a:latin typeface="Cambria Math" panose="02040503050406030204" pitchFamily="18" charset="0"/>
                              </a:rPr>
                            </m:ctrlPr>
                          </m:sSubSupPr>
                          <m:e>
                            <m:r>
                              <a:rPr lang="en-US" altLang="zh-CN" b="0" i="1" dirty="0" smtClean="0">
                                <a:solidFill>
                                  <a:srgbClr val="C00000"/>
                                </a:solidFill>
                                <a:latin typeface="Cambria Math" panose="02040503050406030204" pitchFamily="18" charset="0"/>
                              </a:rPr>
                              <m:t>𝐺</m:t>
                            </m:r>
                          </m:e>
                          <m:sub>
                            <m:r>
                              <a:rPr lang="en-US" altLang="zh-CN" b="0" i="1" dirty="0" smtClean="0">
                                <a:solidFill>
                                  <a:srgbClr val="C00000"/>
                                </a:solidFill>
                                <a:latin typeface="Cambria Math" panose="02040503050406030204" pitchFamily="18" charset="0"/>
                              </a:rPr>
                              <m:t>𝑎</m:t>
                            </m:r>
                          </m:sub>
                          <m:sup>
                            <m:r>
                              <a:rPr lang="el-GR" altLang="zh-CN" b="0" i="1" dirty="0" smtClean="0">
                                <a:solidFill>
                                  <a:srgbClr val="C00000"/>
                                </a:solidFill>
                                <a:latin typeface="Cambria Math" panose="02040503050406030204" pitchFamily="18" charset="0"/>
                              </a:rPr>
                              <m:t>𝜇</m:t>
                            </m:r>
                            <m:r>
                              <a:rPr lang="en-US" altLang="zh-CN" b="0" i="1" dirty="0" smtClean="0">
                                <a:solidFill>
                                  <a:srgbClr val="C00000"/>
                                </a:solidFill>
                                <a:latin typeface="Cambria Math" panose="02040503050406030204" pitchFamily="18" charset="0"/>
                              </a:rPr>
                              <m:t>𝑣</m:t>
                            </m:r>
                          </m:sup>
                        </m:sSubSup>
                        <m:sSubSup>
                          <m:sSubSupPr>
                            <m:ctrlPr>
                              <a:rPr lang="en-US" altLang="zh-CN" i="1" dirty="0" smtClean="0">
                                <a:solidFill>
                                  <a:srgbClr val="C00000"/>
                                </a:solidFill>
                                <a:latin typeface="Cambria Math" panose="02040503050406030204" pitchFamily="18" charset="0"/>
                              </a:rPr>
                            </m:ctrlPr>
                          </m:sSubSupPr>
                          <m:e>
                            <m:r>
                              <a:rPr lang="en-US" altLang="zh-CN" b="0" i="1" dirty="0" smtClean="0">
                                <a:solidFill>
                                  <a:srgbClr val="C00000"/>
                                </a:solidFill>
                                <a:latin typeface="Cambria Math" panose="02040503050406030204" pitchFamily="18" charset="0"/>
                              </a:rPr>
                              <m:t>𝐺</m:t>
                            </m:r>
                          </m:e>
                          <m:sub>
                            <m:r>
                              <a:rPr lang="el-GR" altLang="zh-CN" b="0" i="1" dirty="0" smtClean="0">
                                <a:solidFill>
                                  <a:srgbClr val="C00000"/>
                                </a:solidFill>
                                <a:latin typeface="Cambria Math" panose="02040503050406030204" pitchFamily="18" charset="0"/>
                              </a:rPr>
                              <m:t>𝜇</m:t>
                            </m:r>
                            <m:r>
                              <a:rPr lang="en-US" altLang="zh-CN" b="0" i="1" dirty="0" smtClean="0">
                                <a:solidFill>
                                  <a:srgbClr val="C00000"/>
                                </a:solidFill>
                                <a:latin typeface="Cambria Math" panose="02040503050406030204" pitchFamily="18" charset="0"/>
                              </a:rPr>
                              <m:t>𝑣</m:t>
                            </m:r>
                          </m:sub>
                          <m:sup>
                            <m:r>
                              <a:rPr lang="en-US" altLang="zh-CN" b="0" i="1" dirty="0" smtClean="0">
                                <a:solidFill>
                                  <a:srgbClr val="C00000"/>
                                </a:solidFill>
                                <a:latin typeface="Cambria Math" panose="02040503050406030204" pitchFamily="18" charset="0"/>
                              </a:rPr>
                              <m:t>𝑎</m:t>
                            </m:r>
                          </m:sup>
                        </m:sSub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，在规范变换下保持不变。</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2AE14A10-2044-F351-95CD-FB7BAAF698FD}"/>
                      </a:ext>
                    </a:extLst>
                  </p:cNvPr>
                  <p:cNvSpPr txBox="1">
                    <a:spLocks noRot="1" noChangeAspect="1" noMove="1" noResize="1" noEditPoints="1" noAdjustHandles="1" noChangeArrowheads="1" noChangeShapeType="1" noTextEdit="1"/>
                  </p:cNvSpPr>
                  <p:nvPr/>
                </p:nvSpPr>
                <p:spPr>
                  <a:xfrm>
                    <a:off x="663374" y="1211102"/>
                    <a:ext cx="8096692" cy="5523372"/>
                  </a:xfrm>
                  <a:prstGeom prst="rect">
                    <a:avLst/>
                  </a:prstGeom>
                  <a:blipFill>
                    <a:blip r:embed="rId2"/>
                    <a:stretch>
                      <a:fillRect l="-678" t="-552"/>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D75B33D3-705A-C0BE-2671-E274E42904F9}"/>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3" name="图片 2">
              <a:extLst>
                <a:ext uri="{FF2B5EF4-FFF2-40B4-BE49-F238E27FC236}">
                  <a16:creationId xmlns:a16="http://schemas.microsoft.com/office/drawing/2014/main" id="{C699223D-1381-8F32-516C-1EEA38E9C06A}"/>
                </a:ext>
              </a:extLst>
            </p:cNvPr>
            <p:cNvPicPr>
              <a:picLocks noChangeAspect="1"/>
            </p:cNvPicPr>
            <p:nvPr/>
          </p:nvPicPr>
          <p:blipFill>
            <a:blip r:embed="rId3"/>
            <a:stretch>
              <a:fillRect/>
            </a:stretch>
          </p:blipFill>
          <p:spPr>
            <a:xfrm>
              <a:off x="755779" y="3941689"/>
              <a:ext cx="178409" cy="234962"/>
            </a:xfrm>
            <a:prstGeom prst="rect">
              <a:avLst/>
            </a:prstGeom>
          </p:spPr>
        </p:pic>
        <p:pic>
          <p:nvPicPr>
            <p:cNvPr id="8" name="图片 7">
              <a:extLst>
                <a:ext uri="{FF2B5EF4-FFF2-40B4-BE49-F238E27FC236}">
                  <a16:creationId xmlns:a16="http://schemas.microsoft.com/office/drawing/2014/main" id="{BC6C2648-4C89-4522-AFB4-63696F572102}"/>
                </a:ext>
              </a:extLst>
            </p:cNvPr>
            <p:cNvPicPr>
              <a:picLocks noChangeAspect="1"/>
            </p:cNvPicPr>
            <p:nvPr/>
          </p:nvPicPr>
          <p:blipFill>
            <a:blip r:embed="rId4"/>
            <a:stretch>
              <a:fillRect/>
            </a:stretch>
          </p:blipFill>
          <p:spPr>
            <a:xfrm>
              <a:off x="3811186" y="1301276"/>
              <a:ext cx="1505027" cy="501676"/>
            </a:xfrm>
            <a:prstGeom prst="rect">
              <a:avLst/>
            </a:prstGeom>
          </p:spPr>
        </p:pic>
        <p:pic>
          <p:nvPicPr>
            <p:cNvPr id="16" name="图片 15">
              <a:extLst>
                <a:ext uri="{FF2B5EF4-FFF2-40B4-BE49-F238E27FC236}">
                  <a16:creationId xmlns:a16="http://schemas.microsoft.com/office/drawing/2014/main" id="{D2C2F79A-8887-529B-748D-440CC449FBA4}"/>
                </a:ext>
              </a:extLst>
            </p:cNvPr>
            <p:cNvPicPr>
              <a:picLocks noChangeAspect="1"/>
            </p:cNvPicPr>
            <p:nvPr/>
          </p:nvPicPr>
          <p:blipFill>
            <a:blip r:embed="rId5"/>
            <a:srcRect t="5113" b="5010"/>
            <a:stretch/>
          </p:blipFill>
          <p:spPr>
            <a:xfrm>
              <a:off x="2374436" y="2289491"/>
              <a:ext cx="4578585" cy="1033062"/>
            </a:xfrm>
            <a:prstGeom prst="rect">
              <a:avLst/>
            </a:prstGeom>
          </p:spPr>
        </p:pic>
        <p:pic>
          <p:nvPicPr>
            <p:cNvPr id="18" name="图片 17">
              <a:extLst>
                <a:ext uri="{FF2B5EF4-FFF2-40B4-BE49-F238E27FC236}">
                  <a16:creationId xmlns:a16="http://schemas.microsoft.com/office/drawing/2014/main" id="{FA8FBA97-6FF8-691A-7CE1-98C41C2FBF2B}"/>
                </a:ext>
              </a:extLst>
            </p:cNvPr>
            <p:cNvPicPr>
              <a:picLocks noChangeAspect="1"/>
            </p:cNvPicPr>
            <p:nvPr/>
          </p:nvPicPr>
          <p:blipFill>
            <a:blip r:embed="rId6"/>
            <a:stretch>
              <a:fillRect/>
            </a:stretch>
          </p:blipFill>
          <p:spPr>
            <a:xfrm>
              <a:off x="1355208" y="4261420"/>
              <a:ext cx="6617040" cy="838243"/>
            </a:xfrm>
            <a:prstGeom prst="rect">
              <a:avLst/>
            </a:prstGeom>
          </p:spPr>
        </p:pic>
        <p:pic>
          <p:nvPicPr>
            <p:cNvPr id="22" name="图片 21">
              <a:extLst>
                <a:ext uri="{FF2B5EF4-FFF2-40B4-BE49-F238E27FC236}">
                  <a16:creationId xmlns:a16="http://schemas.microsoft.com/office/drawing/2014/main" id="{9FD2411A-D212-9CC4-95EB-6EA732B15917}"/>
                </a:ext>
              </a:extLst>
            </p:cNvPr>
            <p:cNvPicPr>
              <a:picLocks noChangeAspect="1"/>
            </p:cNvPicPr>
            <p:nvPr/>
          </p:nvPicPr>
          <p:blipFill>
            <a:blip r:embed="rId7"/>
            <a:stretch>
              <a:fillRect/>
            </a:stretch>
          </p:blipFill>
          <p:spPr>
            <a:xfrm>
              <a:off x="3187629" y="5626013"/>
              <a:ext cx="2768742" cy="311166"/>
            </a:xfrm>
            <a:prstGeom prst="rect">
              <a:avLst/>
            </a:prstGeom>
          </p:spPr>
        </p:pic>
      </p:grpSp>
    </p:spTree>
    <p:extLst>
      <p:ext uri="{BB962C8B-B14F-4D97-AF65-F5344CB8AC3E}">
        <p14:creationId xmlns:p14="http://schemas.microsoft.com/office/powerpoint/2010/main" val="37283706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B5114-030D-1328-4CD3-E6AA551698F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319286B-0A43-AFA8-297B-0871CB0F261E}"/>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强相互作用的拉氏量</a:t>
            </a:r>
          </a:p>
        </p:txBody>
      </p:sp>
      <p:sp>
        <p:nvSpPr>
          <p:cNvPr id="4" name="灯片编号占位符 3">
            <a:extLst>
              <a:ext uri="{FF2B5EF4-FFF2-40B4-BE49-F238E27FC236}">
                <a16:creationId xmlns:a16="http://schemas.microsoft.com/office/drawing/2014/main" id="{F9D0A5B9-9117-F364-CD64-7DE4878A138C}"/>
              </a:ext>
            </a:extLst>
          </p:cNvPr>
          <p:cNvSpPr>
            <a:spLocks noGrp="1"/>
          </p:cNvSpPr>
          <p:nvPr>
            <p:ph type="sldNum" sz="quarter" idx="12"/>
          </p:nvPr>
        </p:nvSpPr>
        <p:spPr/>
        <p:txBody>
          <a:bodyPr/>
          <a:lstStyle/>
          <a:p>
            <a:fld id="{BEF7031F-3985-8841-9F96-93325AFB8D2A}" type="slidenum">
              <a:rPr lang="en-US" smtClean="0"/>
              <a:t>145</a:t>
            </a:fld>
            <a:endParaRPr lang="en-US"/>
          </a:p>
        </p:txBody>
      </p:sp>
      <p:grpSp>
        <p:nvGrpSpPr>
          <p:cNvPr id="12" name="组合 11">
            <a:extLst>
              <a:ext uri="{FF2B5EF4-FFF2-40B4-BE49-F238E27FC236}">
                <a16:creationId xmlns:a16="http://schemas.microsoft.com/office/drawing/2014/main" id="{B38712FA-1E5A-2C48-CD7B-E53D79065DD9}"/>
              </a:ext>
            </a:extLst>
          </p:cNvPr>
          <p:cNvGrpSpPr/>
          <p:nvPr/>
        </p:nvGrpSpPr>
        <p:grpSpPr>
          <a:xfrm>
            <a:off x="615383" y="1076404"/>
            <a:ext cx="8096692" cy="4801314"/>
            <a:chOff x="615383" y="1076404"/>
            <a:chExt cx="8096692" cy="4801314"/>
          </a:xfrm>
        </p:grpSpPr>
        <p:grpSp>
          <p:nvGrpSpPr>
            <p:cNvPr id="10" name="组合 9">
              <a:extLst>
                <a:ext uri="{FF2B5EF4-FFF2-40B4-BE49-F238E27FC236}">
                  <a16:creationId xmlns:a16="http://schemas.microsoft.com/office/drawing/2014/main" id="{D89DE5AC-DCE6-7817-9C92-E1E1DB5FE35A}"/>
                </a:ext>
              </a:extLst>
            </p:cNvPr>
            <p:cNvGrpSpPr/>
            <p:nvPr/>
          </p:nvGrpSpPr>
          <p:grpSpPr>
            <a:xfrm>
              <a:off x="615383" y="1076404"/>
              <a:ext cx="8096692" cy="4801314"/>
              <a:chOff x="663374" y="1211102"/>
              <a:chExt cx="8096692" cy="4801314"/>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FA6EF7EB-EBCE-87B2-8D6C-36E36122C47B}"/>
                      </a:ext>
                    </a:extLst>
                  </p:cNvPr>
                  <p:cNvSpPr txBox="1"/>
                  <p:nvPr/>
                </p:nvSpPr>
                <p:spPr>
                  <a:xfrm>
                    <a:off x="663374" y="1211102"/>
                    <a:ext cx="8096692" cy="4801314"/>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对胶子动能项做适当的归一化，我们最后得到在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定域规范变换下不变的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拉氏量</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sz="1800" b="1" dirty="0">
                        <a:solidFill>
                          <a:srgbClr val="0000CC"/>
                        </a:solidFill>
                        <a:latin typeface="华文楷体" panose="02010600040101010101" pitchFamily="2" charset="-122"/>
                        <a:ea typeface="华文楷体" panose="02010600040101010101" pitchFamily="2" charset="-122"/>
                      </a:rPr>
                      <a:t> </a:t>
                    </a:r>
                    <a:r>
                      <a:rPr lang="en-US" altLang="zh-CN" sz="1800" b="1" dirty="0" err="1">
                        <a:solidFill>
                          <a:srgbClr val="0000CC"/>
                        </a:solidFill>
                        <a:latin typeface="华文楷体" panose="02010600040101010101" pitchFamily="2" charset="-122"/>
                        <a:ea typeface="华文楷体" panose="02010600040101010101" pitchFamily="2" charset="-122"/>
                      </a:rPr>
                      <a:t>q</a:t>
                    </a:r>
                    <a:r>
                      <a:rPr lang="en-US" altLang="zh-CN" sz="1800" b="1" baseline="-25000" dirty="0" err="1">
                        <a:solidFill>
                          <a:srgbClr val="0000CC"/>
                        </a:solidFill>
                        <a:latin typeface="华文楷体" panose="02010600040101010101" pitchFamily="2" charset="-122"/>
                        <a:ea typeface="华文楷体" panose="02010600040101010101" pitchFamily="2" charset="-122"/>
                      </a:rPr>
                      <a:t>f</a:t>
                    </a:r>
                    <a:r>
                      <a:rPr lang="en-US" altLang="zh-CN" sz="1800" b="1" dirty="0">
                        <a:solidFill>
                          <a:srgbClr val="0000CC"/>
                        </a:solidFill>
                        <a:latin typeface="华文楷体" panose="02010600040101010101" pitchFamily="2" charset="-122"/>
                        <a:ea typeface="华文楷体" panose="02010600040101010101" pitchFamily="2" charset="-122"/>
                      </a:rPr>
                      <a:t> </a:t>
                    </a:r>
                    <a:r>
                      <a:rPr lang="zh-CN" altLang="en-US" sz="1800" b="1" dirty="0">
                        <a:solidFill>
                          <a:srgbClr val="0000CC"/>
                        </a:solidFill>
                        <a:latin typeface="华文楷体" panose="02010600040101010101" pitchFamily="2" charset="-122"/>
                        <a:ea typeface="华文楷体" panose="02010600040101010101" pitchFamily="2" charset="-122"/>
                      </a:rPr>
                      <a:t>：携带色荷的夸克场旋量</a:t>
                    </a: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我们可以把</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拉氏量分解为如下几个部分</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上式中的第一行给出了各个场的动能项，由此可以导出对应的传播子。</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第二行给出了夸克</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胶子相互作用项</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14:m>
                      <m:oMath xmlns:m="http://schemas.openxmlformats.org/officeDocument/2006/math">
                        <m:acc>
                          <m:accPr>
                            <m:chr m:val="̅"/>
                            <m:ctrlPr>
                              <a:rPr lang="en-US" altLang="zh-CN" b="1" i="1" dirty="0" smtClean="0">
                                <a:solidFill>
                                  <a:srgbClr val="FF0000"/>
                                </a:solidFill>
                                <a:latin typeface="Cambria Math" panose="02040503050406030204" pitchFamily="18" charset="0"/>
                              </a:rPr>
                            </m:ctrlPr>
                          </m:accPr>
                          <m:e>
                            <m:r>
                              <a:rPr lang="en-US" altLang="zh-CN" b="1" i="1" dirty="0" err="1" smtClean="0">
                                <a:solidFill>
                                  <a:srgbClr val="FF0000"/>
                                </a:solidFill>
                                <a:latin typeface="Cambria Math" panose="02040503050406030204" pitchFamily="18" charset="0"/>
                              </a:rPr>
                              <m:t>𝑞</m:t>
                            </m:r>
                          </m:e>
                        </m:acc>
                        <m:r>
                          <a:rPr lang="en-US" altLang="zh-CN" b="1" i="1" dirty="0" err="1" smtClean="0">
                            <a:solidFill>
                              <a:srgbClr val="FF0000"/>
                            </a:solidFill>
                            <a:latin typeface="Cambria Math" panose="02040503050406030204" pitchFamily="18" charset="0"/>
                          </a:rPr>
                          <m:t>𝑞𝑔</m:t>
                        </m:r>
                      </m:oMath>
                    </a14:m>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顶角耦合。</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最后一行给出了三胶子和四胶子自耦合项。这三种主要的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相互作用顶点费曼图在图</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-7.1</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中给出。</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FA6EF7EB-EBCE-87B2-8D6C-36E36122C47B}"/>
                      </a:ext>
                    </a:extLst>
                  </p:cNvPr>
                  <p:cNvSpPr txBox="1">
                    <a:spLocks noRot="1" noChangeAspect="1" noMove="1" noResize="1" noEditPoints="1" noAdjustHandles="1" noChangeArrowheads="1" noChangeShapeType="1" noTextEdit="1"/>
                  </p:cNvSpPr>
                  <p:nvPr/>
                </p:nvSpPr>
                <p:spPr>
                  <a:xfrm>
                    <a:off x="663374" y="1211102"/>
                    <a:ext cx="8096692" cy="4801314"/>
                  </a:xfrm>
                  <a:prstGeom prst="rect">
                    <a:avLst/>
                  </a:prstGeom>
                  <a:blipFill>
                    <a:blip r:embed="rId2"/>
                    <a:stretch>
                      <a:fillRect l="-678" t="-635" b="-1271"/>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8C16B9FD-103C-1448-4F95-CAF0E81632DB}"/>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6" name="图片 5">
              <a:extLst>
                <a:ext uri="{FF2B5EF4-FFF2-40B4-BE49-F238E27FC236}">
                  <a16:creationId xmlns:a16="http://schemas.microsoft.com/office/drawing/2014/main" id="{AF23353E-213B-D0F1-C46E-83E63E2C274B}"/>
                </a:ext>
              </a:extLst>
            </p:cNvPr>
            <p:cNvPicPr>
              <a:picLocks noChangeAspect="1"/>
            </p:cNvPicPr>
            <p:nvPr/>
          </p:nvPicPr>
          <p:blipFill>
            <a:blip r:embed="rId4"/>
            <a:stretch>
              <a:fillRect/>
            </a:stretch>
          </p:blipFill>
          <p:spPr>
            <a:xfrm>
              <a:off x="2193452" y="1745919"/>
              <a:ext cx="4940554" cy="615982"/>
            </a:xfrm>
            <a:prstGeom prst="rect">
              <a:avLst/>
            </a:prstGeom>
          </p:spPr>
        </p:pic>
        <p:pic>
          <p:nvPicPr>
            <p:cNvPr id="7" name="图片 6">
              <a:extLst>
                <a:ext uri="{FF2B5EF4-FFF2-40B4-BE49-F238E27FC236}">
                  <a16:creationId xmlns:a16="http://schemas.microsoft.com/office/drawing/2014/main" id="{AE3E879B-7503-5196-8F37-AB8DAB844D5C}"/>
                </a:ext>
              </a:extLst>
            </p:cNvPr>
            <p:cNvPicPr>
              <a:picLocks noChangeAspect="1"/>
            </p:cNvPicPr>
            <p:nvPr/>
          </p:nvPicPr>
          <p:blipFill>
            <a:blip r:embed="rId3"/>
            <a:stretch>
              <a:fillRect/>
            </a:stretch>
          </p:blipFill>
          <p:spPr>
            <a:xfrm>
              <a:off x="755779" y="2528662"/>
              <a:ext cx="178409" cy="234962"/>
            </a:xfrm>
            <a:prstGeom prst="rect">
              <a:avLst/>
            </a:prstGeom>
          </p:spPr>
        </p:pic>
        <p:pic>
          <p:nvPicPr>
            <p:cNvPr id="11" name="图片 10">
              <a:extLst>
                <a:ext uri="{FF2B5EF4-FFF2-40B4-BE49-F238E27FC236}">
                  <a16:creationId xmlns:a16="http://schemas.microsoft.com/office/drawing/2014/main" id="{52F6DA76-B9FE-5794-6E46-4EBCEA6B5F9D}"/>
                </a:ext>
              </a:extLst>
            </p:cNvPr>
            <p:cNvPicPr>
              <a:picLocks noChangeAspect="1"/>
            </p:cNvPicPr>
            <p:nvPr/>
          </p:nvPicPr>
          <p:blipFill>
            <a:blip r:embed="rId5"/>
            <a:stretch>
              <a:fillRect/>
            </a:stretch>
          </p:blipFill>
          <p:spPr>
            <a:xfrm>
              <a:off x="834482" y="2911802"/>
              <a:ext cx="7658494" cy="1892397"/>
            </a:xfrm>
            <a:prstGeom prst="rect">
              <a:avLst/>
            </a:prstGeom>
          </p:spPr>
        </p:pic>
      </p:grpSp>
    </p:spTree>
    <p:extLst>
      <p:ext uri="{BB962C8B-B14F-4D97-AF65-F5344CB8AC3E}">
        <p14:creationId xmlns:p14="http://schemas.microsoft.com/office/powerpoint/2010/main" val="15744669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0F166-EDE7-C8AA-251B-8A84CFB168A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8E2A7FD-C890-B3B2-3611-041B548E3867}"/>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强相互作用的拉氏量</a:t>
            </a:r>
          </a:p>
        </p:txBody>
      </p:sp>
      <p:sp>
        <p:nvSpPr>
          <p:cNvPr id="4" name="灯片编号占位符 3">
            <a:extLst>
              <a:ext uri="{FF2B5EF4-FFF2-40B4-BE49-F238E27FC236}">
                <a16:creationId xmlns:a16="http://schemas.microsoft.com/office/drawing/2014/main" id="{DF3E3648-0EDB-8C43-AC64-B6DFAF41B214}"/>
              </a:ext>
            </a:extLst>
          </p:cNvPr>
          <p:cNvSpPr>
            <a:spLocks noGrp="1"/>
          </p:cNvSpPr>
          <p:nvPr>
            <p:ph type="sldNum" sz="quarter" idx="12"/>
          </p:nvPr>
        </p:nvSpPr>
        <p:spPr/>
        <p:txBody>
          <a:bodyPr/>
          <a:lstStyle/>
          <a:p>
            <a:fld id="{BEF7031F-3985-8841-9F96-93325AFB8D2A}" type="slidenum">
              <a:rPr lang="en-US" smtClean="0"/>
              <a:t>146</a:t>
            </a:fld>
            <a:endParaRPr 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F4910F36-94B0-57A5-33DB-A8FF41327268}"/>
                  </a:ext>
                </a:extLst>
              </p:cNvPr>
              <p:cNvSpPr txBox="1"/>
              <p:nvPr/>
            </p:nvSpPr>
            <p:spPr>
              <a:xfrm>
                <a:off x="615383" y="1076404"/>
                <a:ext cx="8096692" cy="5099729"/>
              </a:xfrm>
              <a:prstGeom prst="rect">
                <a:avLst/>
              </a:prstGeom>
              <a:noFill/>
            </p:spPr>
            <p:txBody>
              <a:bodyPr wrap="square">
                <a:spAutoFit/>
              </a:bodyPr>
              <a:lstStyle/>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Figure:7.1 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拉氏量的相互作用顶角</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夸克胶子顶点，三胶子顶点，四胶子顶点。</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当胶子和夸克相互作用时</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将在 </a:t>
                </a:r>
                <a:r>
                  <a:rPr lang="en-US" altLang="zh-CN"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空间旋转夸克的色荷。</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b="0" i="1" dirty="0" smtClean="0">
                            <a:solidFill>
                              <a:schemeClr val="tx1"/>
                            </a:solidFill>
                            <a:latin typeface="Cambria Math" panose="02040503050406030204" pitchFamily="18" charset="0"/>
                          </a:rPr>
                          <m:t>𝑔</m:t>
                        </m:r>
                      </m:e>
                      <m:sub>
                        <m:r>
                          <a:rPr lang="en-US" altLang="zh-CN" b="0" i="1" dirty="0" smtClean="0">
                            <a:solidFill>
                              <a:schemeClr val="tx1"/>
                            </a:solidFill>
                            <a:latin typeface="Cambria Math" panose="02040503050406030204" pitchFamily="18" charset="0"/>
                          </a:rPr>
                          <m:t>𝑠</m:t>
                        </m:r>
                      </m:sub>
                    </m:sSub>
                  </m:oMath>
                </a14:m>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QCD </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强相互作用的耦合常数，</a:t>
                </a:r>
                <a:r>
                  <a:rPr lang="el-GR"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α</a:t>
                </a:r>
                <a:r>
                  <a:rPr lang="en-US" altLang="zh-CN" baseline="-2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bSup>
                      <m:sSubSupPr>
                        <m:ctrlPr>
                          <a:rPr lang="en-US" altLang="zh-CN" i="1" dirty="0">
                            <a:solidFill>
                              <a:schemeClr val="tx1"/>
                            </a:solidFill>
                            <a:latin typeface="Cambria Math" panose="02040503050406030204" pitchFamily="18" charset="0"/>
                          </a:rPr>
                        </m:ctrlPr>
                      </m:sSubSupPr>
                      <m:e>
                        <m:r>
                          <a:rPr lang="en-US" altLang="zh-CN" b="0" i="1" dirty="0">
                            <a:solidFill>
                              <a:schemeClr val="tx1"/>
                            </a:solidFill>
                            <a:latin typeface="Cambria Math" panose="02040503050406030204" pitchFamily="18" charset="0"/>
                          </a:rPr>
                          <m:t>𝑔</m:t>
                        </m:r>
                      </m:e>
                      <m:sub>
                        <m:r>
                          <a:rPr lang="en-US" altLang="zh-CN" b="0" i="1" dirty="0">
                            <a:solidFill>
                              <a:schemeClr val="tx1"/>
                            </a:solidFill>
                            <a:latin typeface="Cambria Math" panose="02040503050406030204" pitchFamily="18" charset="0"/>
                          </a:rPr>
                          <m:t>𝑠</m:t>
                        </m:r>
                      </m:sub>
                      <m:sup>
                        <m:r>
                          <a:rPr lang="en-US" altLang="zh-CN" b="0" dirty="0">
                            <a:solidFill>
                              <a:schemeClr val="tx1"/>
                            </a:solidFill>
                            <a:latin typeface="Cambria Math" panose="02040503050406030204" pitchFamily="18" charset="0"/>
                          </a:rPr>
                          <m:t>2</m:t>
                        </m:r>
                      </m:sup>
                    </m:sSubSup>
                  </m:oMath>
                </a14:m>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/(4</a:t>
                </a:r>
                <a:r>
                  <a:rPr lang="el-GR"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π</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dirty="0">
                    <a:solidFill>
                      <a:schemeClr val="tx1"/>
                    </a:solidFill>
                  </a:rPr>
                  <a:t> </a:t>
                </a:r>
                <a14:m>
                  <m:oMath xmlns:m="http://schemas.openxmlformats.org/officeDocument/2006/math">
                    <m:sSub>
                      <m:sSubPr>
                        <m:ctrlPr>
                          <a:rPr lang="en-US" altLang="zh-CN" i="1" dirty="0">
                            <a:solidFill>
                              <a:schemeClr val="tx1"/>
                            </a:solidFill>
                            <a:latin typeface="Cambria Math" panose="02040503050406030204" pitchFamily="18" charset="0"/>
                          </a:rPr>
                        </m:ctrlPr>
                      </m:sSubPr>
                      <m:e>
                        <m:r>
                          <a:rPr lang="en-US" altLang="zh-CN" b="0" i="1" dirty="0">
                            <a:solidFill>
                              <a:schemeClr val="tx1"/>
                            </a:solidFill>
                            <a:latin typeface="Cambria Math" panose="02040503050406030204" pitchFamily="18" charset="0"/>
                          </a:rPr>
                          <m:t>𝑔</m:t>
                        </m:r>
                      </m:e>
                      <m:sub>
                        <m:r>
                          <a:rPr lang="en-US" altLang="zh-CN" b="0" i="1" dirty="0">
                            <a:solidFill>
                              <a:schemeClr val="tx1"/>
                            </a:solidFill>
                            <a:latin typeface="Cambria Math" panose="02040503050406030204" pitchFamily="18" charset="0"/>
                          </a:rPr>
                          <m:t>𝑠</m:t>
                        </m:r>
                      </m:sub>
                    </m:sSub>
                  </m:oMath>
                </a14:m>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或 </a:t>
                </a:r>
                <a:r>
                  <a:rPr lang="el-GR"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α</a:t>
                </a:r>
                <a:r>
                  <a:rPr lang="en-US" altLang="zh-CN" baseline="-2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和夸克的质量 </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b="0" i="1" dirty="0" smtClean="0">
                            <a:solidFill>
                              <a:schemeClr val="tx1"/>
                            </a:solidFill>
                            <a:latin typeface="Cambria Math" panose="02040503050406030204" pitchFamily="18" charset="0"/>
                          </a:rPr>
                          <m:t>𝑚</m:t>
                        </m:r>
                      </m:e>
                      <m:sub>
                        <m:r>
                          <a:rPr lang="en-US" altLang="zh-CN" b="0" i="1" dirty="0" smtClean="0">
                            <a:solidFill>
                              <a:schemeClr val="tx1"/>
                            </a:solidFill>
                            <a:latin typeface="Cambria Math" panose="02040503050406030204" pitchFamily="18" charset="0"/>
                          </a:rPr>
                          <m:t>𝑞</m:t>
                        </m:r>
                      </m:sub>
                    </m:sSub>
                  </m:oMath>
                </a14:m>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QCD </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理论中最基本的物理参数。胶子规范场张量由下式给出</a:t>
                </a:r>
                <a:endPar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在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QCD </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规范理论中包含了胶子和夸克</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反夸克的相互作用顶点</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类似于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QED</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的光子和带电费米子</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反费米子耦合，此外在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QCD </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中还有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3 </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胶子和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胶子的相互作用顶点，这在阿贝尔规范理论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QED </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中是没有可以类比的。</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QED</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中的光子虽然和带电粒子相互作用，但光子本身是中性不带电的，而在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QCD </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中胶子携带色荷，因而具有自相互作用。</a:t>
                </a:r>
                <a:endPar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F4910F36-94B0-57A5-33DB-A8FF41327268}"/>
                  </a:ext>
                </a:extLst>
              </p:cNvPr>
              <p:cNvSpPr txBox="1">
                <a:spLocks noRot="1" noChangeAspect="1" noMove="1" noResize="1" noEditPoints="1" noAdjustHandles="1" noChangeArrowheads="1" noChangeShapeType="1" noTextEdit="1"/>
              </p:cNvSpPr>
              <p:nvPr/>
            </p:nvSpPr>
            <p:spPr>
              <a:xfrm>
                <a:off x="615383" y="1076404"/>
                <a:ext cx="8096692" cy="5099729"/>
              </a:xfrm>
              <a:prstGeom prst="rect">
                <a:avLst/>
              </a:prstGeom>
              <a:blipFill>
                <a:blip r:embed="rId2"/>
                <a:stretch>
                  <a:fillRect l="-678" r="-3163" b="-1077"/>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E59E72B9-1BD2-EB5A-E1E0-6EAC3E0955EE}"/>
              </a:ext>
            </a:extLst>
          </p:cNvPr>
          <p:cNvPicPr>
            <a:picLocks noChangeAspect="1"/>
          </p:cNvPicPr>
          <p:nvPr/>
        </p:nvPicPr>
        <p:blipFill>
          <a:blip r:embed="rId3"/>
          <a:stretch>
            <a:fillRect/>
          </a:stretch>
        </p:blipFill>
        <p:spPr>
          <a:xfrm>
            <a:off x="1974366" y="1135210"/>
            <a:ext cx="5378726" cy="1320868"/>
          </a:xfrm>
          <a:prstGeom prst="rect">
            <a:avLst/>
          </a:prstGeom>
        </p:spPr>
      </p:pic>
      <p:pic>
        <p:nvPicPr>
          <p:cNvPr id="9" name="图片 8">
            <a:extLst>
              <a:ext uri="{FF2B5EF4-FFF2-40B4-BE49-F238E27FC236}">
                <a16:creationId xmlns:a16="http://schemas.microsoft.com/office/drawing/2014/main" id="{888F1939-7079-5E6A-CDC8-F917F102110C}"/>
              </a:ext>
            </a:extLst>
          </p:cNvPr>
          <p:cNvPicPr>
            <a:picLocks noChangeAspect="1"/>
          </p:cNvPicPr>
          <p:nvPr/>
        </p:nvPicPr>
        <p:blipFill>
          <a:blip r:embed="rId4"/>
          <a:stretch>
            <a:fillRect/>
          </a:stretch>
        </p:blipFill>
        <p:spPr>
          <a:xfrm>
            <a:off x="2841185" y="4030396"/>
            <a:ext cx="3645087" cy="444523"/>
          </a:xfrm>
          <a:prstGeom prst="rect">
            <a:avLst/>
          </a:prstGeom>
        </p:spPr>
      </p:pic>
    </p:spTree>
    <p:extLst>
      <p:ext uri="{BB962C8B-B14F-4D97-AF65-F5344CB8AC3E}">
        <p14:creationId xmlns:p14="http://schemas.microsoft.com/office/powerpoint/2010/main" val="40580318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06169-574A-46D5-180E-FE6A7108975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4C2E0D3-8AC4-0220-2664-52DA7D7174C1}"/>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强相互作用的拉氏量</a:t>
            </a:r>
          </a:p>
        </p:txBody>
      </p:sp>
      <p:sp>
        <p:nvSpPr>
          <p:cNvPr id="4" name="灯片编号占位符 3">
            <a:extLst>
              <a:ext uri="{FF2B5EF4-FFF2-40B4-BE49-F238E27FC236}">
                <a16:creationId xmlns:a16="http://schemas.microsoft.com/office/drawing/2014/main" id="{CB08428F-2446-F752-8459-62415D754E23}"/>
              </a:ext>
            </a:extLst>
          </p:cNvPr>
          <p:cNvSpPr>
            <a:spLocks noGrp="1"/>
          </p:cNvSpPr>
          <p:nvPr>
            <p:ph type="sldNum" sz="quarter" idx="12"/>
          </p:nvPr>
        </p:nvSpPr>
        <p:spPr/>
        <p:txBody>
          <a:bodyPr/>
          <a:lstStyle/>
          <a:p>
            <a:fld id="{BEF7031F-3985-8841-9F96-93325AFB8D2A}" type="slidenum">
              <a:rPr lang="en-US" smtClean="0"/>
              <a:t>147</a:t>
            </a:fld>
            <a:endParaRPr lang="en-US"/>
          </a:p>
        </p:txBody>
      </p:sp>
      <p:grpSp>
        <p:nvGrpSpPr>
          <p:cNvPr id="21" name="组合 20">
            <a:extLst>
              <a:ext uri="{FF2B5EF4-FFF2-40B4-BE49-F238E27FC236}">
                <a16:creationId xmlns:a16="http://schemas.microsoft.com/office/drawing/2014/main" id="{832ED691-A2C3-53AF-F475-B5BC741AB553}"/>
              </a:ext>
            </a:extLst>
          </p:cNvPr>
          <p:cNvGrpSpPr/>
          <p:nvPr/>
        </p:nvGrpSpPr>
        <p:grpSpPr>
          <a:xfrm>
            <a:off x="615383" y="1076404"/>
            <a:ext cx="8096692" cy="5521785"/>
            <a:chOff x="615383" y="1076404"/>
            <a:chExt cx="8096692" cy="5521785"/>
          </a:xfrm>
        </p:grpSpPr>
        <p:grpSp>
          <p:nvGrpSpPr>
            <p:cNvPr id="6" name="组合 5">
              <a:extLst>
                <a:ext uri="{FF2B5EF4-FFF2-40B4-BE49-F238E27FC236}">
                  <a16:creationId xmlns:a16="http://schemas.microsoft.com/office/drawing/2014/main" id="{C3166C85-6157-78F2-E408-B8E0F4387294}"/>
                </a:ext>
              </a:extLst>
            </p:cNvPr>
            <p:cNvGrpSpPr/>
            <p:nvPr/>
          </p:nvGrpSpPr>
          <p:grpSpPr>
            <a:xfrm>
              <a:off x="615383" y="1076404"/>
              <a:ext cx="8096692" cy="3139321"/>
              <a:chOff x="663374" y="1211102"/>
              <a:chExt cx="8096692" cy="3139321"/>
            </a:xfrm>
          </p:grpSpPr>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166F3778-6C41-96EB-6745-5F2976D4C8E9}"/>
                      </a:ext>
                    </a:extLst>
                  </p:cNvPr>
                  <p:cNvSpPr txBox="1"/>
                  <p:nvPr/>
                </p:nvSpPr>
                <p:spPr>
                  <a:xfrm>
                    <a:off x="663374" y="1211102"/>
                    <a:ext cx="8096692" cy="3139321"/>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在强相互作用的拉氏量中，我们用一个普适的“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strong coupling </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constant"</a:t>
                    </a:r>
                    <a:r>
                      <a:rPr lang="en-US" altLang="zh-CN" dirty="0">
                        <a:solidFill>
                          <a:srgbClr val="0000CC"/>
                        </a:solidFill>
                      </a:rPr>
                      <a:t> </a:t>
                    </a:r>
                    <a14:m>
                      <m:oMath xmlns:m="http://schemas.openxmlformats.org/officeDocument/2006/math">
                        <m:sSub>
                          <m:sSubPr>
                            <m:ctrlPr>
                              <a:rPr lang="en-US" altLang="zh-CN" i="1" dirty="0">
                                <a:solidFill>
                                  <a:srgbClr val="0000CC"/>
                                </a:solidFill>
                                <a:latin typeface="Cambria Math" panose="02040503050406030204" pitchFamily="18" charset="0"/>
                              </a:rPr>
                            </m:ctrlPr>
                          </m:sSubPr>
                          <m:e>
                            <m:r>
                              <a:rPr lang="en-US" altLang="zh-CN" b="0" i="1" dirty="0">
                                <a:solidFill>
                                  <a:srgbClr val="0000CC"/>
                                </a:solidFill>
                                <a:latin typeface="Cambria Math" panose="02040503050406030204" pitchFamily="18" charset="0"/>
                              </a:rPr>
                              <m:t>𝑔</m:t>
                            </m:r>
                          </m:e>
                          <m:sub>
                            <m:r>
                              <a:rPr lang="en-US" altLang="zh-CN" b="0" i="1" dirty="0">
                                <a:solidFill>
                                  <a:srgbClr val="0000CC"/>
                                </a:solidFill>
                                <a:latin typeface="Cambria Math" panose="02040503050406030204" pitchFamily="18" charset="0"/>
                              </a:rPr>
                              <m:t>𝑠</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来描写粒子间的强相互作用。不用做计算，</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就可以从所定义的拉氏量</a:t>
                    </a:r>
                    <a14:m>
                      <m:oMath xmlns:m="http://schemas.openxmlformats.org/officeDocument/2006/math">
                        <m:r>
                          <a:rPr lang="zh-CN" altLang="en-US" dirty="0">
                            <a:solidFill>
                              <a:srgbClr val="0000CC"/>
                            </a:solidFill>
                            <a:latin typeface="Cambria Math" panose="02040503050406030204" pitchFamily="18" charset="0"/>
                          </a:rPr>
                          <m:t>ℒ</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表达式中发现一些定性的物理结果</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例如，夸克线可以直接辐射出胶子。在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LEP</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正负电子对撞机实验中，人们不但发现了</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2-jet"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事例</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如图</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-7.2</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的左图所示</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，同时还发现了</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3-jet"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事例</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见图</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-7.2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的右图</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。根据“</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3-jet"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2-jet"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事例数之比，可以对</a:t>
                    </a:r>
                    <a:r>
                      <a:rPr lang="el-GR"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α</a:t>
                    </a:r>
                    <a:r>
                      <a:rPr lang="en-US" altLang="zh-CN" baseline="-2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b>
                          <m:sSubPr>
                            <m:ctrlPr>
                              <a:rPr lang="en-US" altLang="zh-CN" i="1" dirty="0" smtClean="0">
                                <a:solidFill>
                                  <a:srgbClr val="C00000"/>
                                </a:solidFill>
                                <a:latin typeface="Cambria Math" panose="02040503050406030204" pitchFamily="18" charset="0"/>
                              </a:rPr>
                            </m:ctrlPr>
                          </m:sSubPr>
                          <m:e>
                            <m:r>
                              <a:rPr lang="en-US" altLang="zh-CN" b="0" i="1" dirty="0" err="1" smtClean="0">
                                <a:solidFill>
                                  <a:srgbClr val="C00000"/>
                                </a:solidFill>
                                <a:latin typeface="Cambria Math" panose="02040503050406030204" pitchFamily="18" charset="0"/>
                              </a:rPr>
                              <m:t>𝑚</m:t>
                            </m:r>
                          </m:e>
                          <m:sub>
                            <m:r>
                              <a:rPr lang="en-US" altLang="zh-CN" b="0" i="1" dirty="0" smtClean="0">
                                <a:solidFill>
                                  <a:srgbClr val="C00000"/>
                                </a:solidFill>
                                <a:latin typeface="Cambria Math" panose="02040503050406030204" pitchFamily="18" charset="0"/>
                              </a:rPr>
                              <m:t>𝑍</m:t>
                            </m:r>
                          </m:sub>
                        </m:sSub>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的大小给出一个简单的估计</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α</a:t>
                    </a:r>
                    <a:r>
                      <a:rPr lang="en-US" altLang="zh-CN" b="1" baseline="-2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bSup>
                          <m:sSubSupPr>
                            <m:ctrlPr>
                              <a:rPr lang="en-US" altLang="zh-CN" b="1" i="1" dirty="0">
                                <a:solidFill>
                                  <a:srgbClr val="C00000"/>
                                </a:solidFill>
                                <a:latin typeface="Cambria Math" panose="02040503050406030204" pitchFamily="18" charset="0"/>
                              </a:rPr>
                            </m:ctrlPr>
                          </m:sSubSupPr>
                          <m:e>
                            <m:r>
                              <a:rPr lang="en-US" altLang="zh-CN" b="1" i="1" dirty="0">
                                <a:solidFill>
                                  <a:srgbClr val="C00000"/>
                                </a:solidFill>
                                <a:latin typeface="Cambria Math" panose="02040503050406030204" pitchFamily="18" charset="0"/>
                              </a:rPr>
                              <m:t>𝑔</m:t>
                            </m:r>
                          </m:e>
                          <m:sub>
                            <m:r>
                              <a:rPr lang="en-US" altLang="zh-CN" b="1" i="1" dirty="0">
                                <a:solidFill>
                                  <a:srgbClr val="C00000"/>
                                </a:solidFill>
                                <a:latin typeface="Cambria Math" panose="02040503050406030204" pitchFamily="18" charset="0"/>
                              </a:rPr>
                              <m:t>𝑠</m:t>
                            </m:r>
                          </m:sub>
                          <m:sup>
                            <m:r>
                              <a:rPr lang="en-US" altLang="zh-CN" b="1" dirty="0">
                                <a:solidFill>
                                  <a:srgbClr val="C00000"/>
                                </a:solidFill>
                                <a:latin typeface="Cambria Math" panose="02040503050406030204" pitchFamily="18" charset="0"/>
                              </a:rPr>
                              <m:t>2</m:t>
                            </m:r>
                          </m:sup>
                        </m:sSubSup>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/(4</a:t>
                    </a:r>
                    <a:r>
                      <a:rPr lang="el-GR"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π</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 0.12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166F3778-6C41-96EB-6745-5F2976D4C8E9}"/>
                      </a:ext>
                    </a:extLst>
                  </p:cNvPr>
                  <p:cNvSpPr txBox="1">
                    <a:spLocks noRot="1" noChangeAspect="1" noMove="1" noResize="1" noEditPoints="1" noAdjustHandles="1" noChangeArrowheads="1" noChangeShapeType="1" noTextEdit="1"/>
                  </p:cNvSpPr>
                  <p:nvPr/>
                </p:nvSpPr>
                <p:spPr>
                  <a:xfrm>
                    <a:off x="663374" y="1211102"/>
                    <a:ext cx="8096692" cy="3139321"/>
                  </a:xfrm>
                  <a:prstGeom prst="rect">
                    <a:avLst/>
                  </a:prstGeom>
                  <a:blipFill>
                    <a:blip r:embed="rId2"/>
                    <a:stretch>
                      <a:fillRect l="-678" t="-971" r="-602" b="-2330"/>
                    </a:stretch>
                  </a:blipFill>
                </p:spPr>
                <p:txBody>
                  <a:bodyPr/>
                  <a:lstStyle/>
                  <a:p>
                    <a:r>
                      <a:rPr lang="zh-CN" altLang="en-US">
                        <a:noFill/>
                      </a:rPr>
                      <a:t> </a:t>
                    </a:r>
                  </a:p>
                </p:txBody>
              </p:sp>
            </mc:Fallback>
          </mc:AlternateContent>
          <p:pic>
            <p:nvPicPr>
              <p:cNvPr id="12" name="图片 11">
                <a:extLst>
                  <a:ext uri="{FF2B5EF4-FFF2-40B4-BE49-F238E27FC236}">
                    <a16:creationId xmlns:a16="http://schemas.microsoft.com/office/drawing/2014/main" id="{82B81EB9-F3EC-4820-1E75-B1E4D7EC35C4}"/>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15" name="图片 14">
              <a:extLst>
                <a:ext uri="{FF2B5EF4-FFF2-40B4-BE49-F238E27FC236}">
                  <a16:creationId xmlns:a16="http://schemas.microsoft.com/office/drawing/2014/main" id="{E2DF6D37-D4E9-C34A-20AB-FFCFBB3810D0}"/>
                </a:ext>
              </a:extLst>
            </p:cNvPr>
            <p:cNvPicPr>
              <a:picLocks noChangeAspect="1"/>
            </p:cNvPicPr>
            <p:nvPr/>
          </p:nvPicPr>
          <p:blipFill>
            <a:blip r:embed="rId4"/>
            <a:stretch>
              <a:fillRect/>
            </a:stretch>
          </p:blipFill>
          <p:spPr>
            <a:xfrm>
              <a:off x="4068374" y="2315847"/>
              <a:ext cx="990651" cy="330217"/>
            </a:xfrm>
            <a:prstGeom prst="rect">
              <a:avLst/>
            </a:prstGeom>
          </p:spPr>
        </p:pic>
        <p:pic>
          <p:nvPicPr>
            <p:cNvPr id="17" name="图片 16">
              <a:extLst>
                <a:ext uri="{FF2B5EF4-FFF2-40B4-BE49-F238E27FC236}">
                  <a16:creationId xmlns:a16="http://schemas.microsoft.com/office/drawing/2014/main" id="{F61330B7-EEAC-8EFB-8113-AFC61BCDF6CC}"/>
                </a:ext>
              </a:extLst>
            </p:cNvPr>
            <p:cNvPicPr>
              <a:picLocks noChangeAspect="1"/>
            </p:cNvPicPr>
            <p:nvPr/>
          </p:nvPicPr>
          <p:blipFill>
            <a:blip r:embed="rId5"/>
            <a:stretch>
              <a:fillRect/>
            </a:stretch>
          </p:blipFill>
          <p:spPr>
            <a:xfrm>
              <a:off x="3963593" y="3135703"/>
              <a:ext cx="1200212" cy="349268"/>
            </a:xfrm>
            <a:prstGeom prst="rect">
              <a:avLst/>
            </a:prstGeom>
          </p:spPr>
        </p:pic>
        <p:pic>
          <p:nvPicPr>
            <p:cNvPr id="18" name="图片 17">
              <a:extLst>
                <a:ext uri="{FF2B5EF4-FFF2-40B4-BE49-F238E27FC236}">
                  <a16:creationId xmlns:a16="http://schemas.microsoft.com/office/drawing/2014/main" id="{40D3CBE2-F049-FF77-5E65-AC09F99E3CF1}"/>
                </a:ext>
              </a:extLst>
            </p:cNvPr>
            <p:cNvPicPr>
              <a:picLocks noChangeAspect="1"/>
            </p:cNvPicPr>
            <p:nvPr/>
          </p:nvPicPr>
          <p:blipFill>
            <a:blip r:embed="rId6"/>
            <a:srcRect b="31554"/>
            <a:stretch/>
          </p:blipFill>
          <p:spPr>
            <a:xfrm>
              <a:off x="1497142" y="4300856"/>
              <a:ext cx="6333173" cy="1565871"/>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1F7E57ED-6746-95F6-ABAF-2405959C2957}"/>
                    </a:ext>
                  </a:extLst>
                </p:cNvPr>
                <p:cNvSpPr txBox="1"/>
                <p:nvPr/>
              </p:nvSpPr>
              <p:spPr>
                <a:xfrm>
                  <a:off x="796074" y="5951858"/>
                  <a:ext cx="7890726" cy="646331"/>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Figure:7.2 在LEP </a:t>
                  </a:r>
                  <a14:m>
                    <m:oMath xmlns:m="http://schemas.openxmlformats.org/officeDocument/2006/math">
                      <m:r>
                        <a:rPr lang="en-US" altLang="zh-CN" i="1" dirty="0" smtClean="0">
                          <a:solidFill>
                            <a:srgbClr val="0000CC"/>
                          </a:solidFill>
                          <a:latin typeface="Cambria Math" panose="02040503050406030204" pitchFamily="18" charset="0"/>
                        </a:rPr>
                        <m:t>𝑒</m:t>
                      </m:r>
                      <m:r>
                        <a:rPr lang="en-US" altLang="zh-CN" baseline="22000" dirty="0">
                          <a:solidFill>
                            <a:srgbClr val="0000CC"/>
                          </a:solidFill>
                          <a:latin typeface="Cambria Math" panose="02040503050406030204" pitchFamily="18" charset="0"/>
                        </a:rPr>
                        <m:t>+</m:t>
                      </m:r>
                      <m:sSup>
                        <m:sSupPr>
                          <m:ctrlPr>
                            <a:rPr lang="en-US" altLang="zh-CN" i="1" dirty="0">
                              <a:solidFill>
                                <a:srgbClr val="0000CC"/>
                              </a:solidFill>
                              <a:latin typeface="Cambria Math" panose="02040503050406030204" pitchFamily="18" charset="0"/>
                            </a:rPr>
                          </m:ctrlPr>
                        </m:sSupPr>
                        <m:e>
                          <m:r>
                            <a:rPr lang="en-US" altLang="zh-CN" i="1" dirty="0">
                              <a:solidFill>
                                <a:srgbClr val="0000CC"/>
                              </a:solidFill>
                              <a:latin typeface="Cambria Math" panose="02040503050406030204" pitchFamily="18" charset="0"/>
                            </a:rPr>
                            <m:t>𝑒</m:t>
                          </m:r>
                        </m:e>
                        <m:sup>
                          <m:r>
                            <a:rPr lang="en-US" altLang="zh-CN" dirty="0">
                              <a:solidFill>
                                <a:srgbClr val="0000CC"/>
                              </a:solidFill>
                              <a:latin typeface="Cambria Math" panose="02040503050406030204" pitchFamily="18" charset="0"/>
                            </a:rPr>
                            <m:t>−</m:t>
                          </m:r>
                        </m:sup>
                      </m:s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对撞机上ALEPH实验组观察到的Z</a:t>
                  </a:r>
                  <a:r>
                    <a:rPr lang="zh-CN" altLang="en-US" b="1" baseline="30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玻色子的强子表变过程的2-喷注和三喷注事例:</a:t>
                  </a:r>
                  <a14:m>
                    <m:oMath xmlns:m="http://schemas.openxmlformats.org/officeDocument/2006/math">
                      <m:sSup>
                        <m:sSupPr>
                          <m:ctrlPr>
                            <a:rPr lang="zh-CN" altLang="en-US" i="1" dirty="0" smtClean="0">
                              <a:solidFill>
                                <a:srgbClr val="C00000"/>
                              </a:solidFill>
                              <a:latin typeface="Cambria Math" panose="02040503050406030204" pitchFamily="18" charset="0"/>
                            </a:rPr>
                          </m:ctrlPr>
                        </m:sSupPr>
                        <m:e>
                          <m:r>
                            <a:rPr lang="en-US" altLang="zh-CN" b="0" i="1" dirty="0" smtClean="0">
                              <a:solidFill>
                                <a:srgbClr val="C00000"/>
                              </a:solidFill>
                              <a:latin typeface="Cambria Math" panose="02040503050406030204" pitchFamily="18" charset="0"/>
                            </a:rPr>
                            <m:t>𝑍</m:t>
                          </m:r>
                        </m:e>
                        <m:sup>
                          <m:r>
                            <a:rPr lang="zh-CN" altLang="en-US" b="0" i="1" dirty="0">
                              <a:solidFill>
                                <a:srgbClr val="C00000"/>
                              </a:solidFill>
                              <a:latin typeface="Cambria Math" panose="02040503050406030204" pitchFamily="18" charset="0"/>
                            </a:rPr>
                            <m:t>0</m:t>
                          </m:r>
                        </m:sup>
                      </m:sSup>
                      <m:r>
                        <a:rPr lang="zh-CN" altLang="en-US" b="1" i="0" dirty="0">
                          <a:solidFill>
                            <a:srgbClr val="C00000"/>
                          </a:solidFill>
                          <a:latin typeface="Cambria Math" panose="02040503050406030204" pitchFamily="18" charset="0"/>
                        </a:rPr>
                        <m:t>=</m:t>
                      </m:r>
                      <m:r>
                        <a:rPr lang="zh-CN" altLang="en-US" b="1" i="1" dirty="0">
                          <a:solidFill>
                            <a:srgbClr val="C00000"/>
                          </a:solidFill>
                          <a:latin typeface="Cambria Math" panose="02040503050406030204" pitchFamily="18" charset="0"/>
                        </a:rPr>
                        <m:t>𝑞</m:t>
                      </m:r>
                      <m:acc>
                        <m:accPr>
                          <m:chr m:val="̅"/>
                          <m:ctrlPr>
                            <a:rPr lang="zh-CN" altLang="en-US" b="1" i="1" dirty="0">
                              <a:solidFill>
                                <a:srgbClr val="C00000"/>
                              </a:solidFill>
                              <a:latin typeface="Cambria Math" panose="02040503050406030204" pitchFamily="18" charset="0"/>
                            </a:rPr>
                          </m:ctrlPr>
                        </m:accPr>
                        <m:e>
                          <m:r>
                            <a:rPr lang="zh-CN" altLang="en-US" b="1" i="1" dirty="0">
                              <a:solidFill>
                                <a:srgbClr val="C00000"/>
                              </a:solidFill>
                              <a:latin typeface="Cambria Math" panose="02040503050406030204" pitchFamily="18" charset="0"/>
                            </a:rPr>
                            <m:t>𝑞</m:t>
                          </m:r>
                        </m:e>
                      </m:acc>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和</a:t>
                  </a:r>
                  <a14:m>
                    <m:oMath xmlns:m="http://schemas.openxmlformats.org/officeDocument/2006/math">
                      <m:sSup>
                        <m:sSupPr>
                          <m:ctrlPr>
                            <a:rPr lang="zh-CN" altLang="en-US" i="1" dirty="0">
                              <a:solidFill>
                                <a:srgbClr val="C00000"/>
                              </a:solidFill>
                              <a:latin typeface="Cambria Math" panose="02040503050406030204" pitchFamily="18" charset="0"/>
                            </a:rPr>
                          </m:ctrlPr>
                        </m:sSupPr>
                        <m:e>
                          <m:r>
                            <a:rPr lang="en-US" altLang="zh-CN" i="1" dirty="0">
                              <a:solidFill>
                                <a:srgbClr val="C00000"/>
                              </a:solidFill>
                              <a:latin typeface="Cambria Math" panose="02040503050406030204" pitchFamily="18" charset="0"/>
                            </a:rPr>
                            <m:t>𝑍</m:t>
                          </m:r>
                        </m:e>
                        <m:sup>
                          <m:r>
                            <a:rPr lang="zh-CN" altLang="en-US" i="1" dirty="0">
                              <a:solidFill>
                                <a:srgbClr val="C00000"/>
                              </a:solidFill>
                              <a:latin typeface="Cambria Math" panose="02040503050406030204" pitchFamily="18" charset="0"/>
                            </a:rPr>
                            <m:t>0</m:t>
                          </m:r>
                        </m:sup>
                      </m:sSup>
                      <m:r>
                        <a:rPr lang="zh-CN" altLang="en-US" b="1" dirty="0">
                          <a:solidFill>
                            <a:srgbClr val="C00000"/>
                          </a:solidFill>
                          <a:latin typeface="Cambria Math" panose="02040503050406030204" pitchFamily="18" charset="0"/>
                        </a:rPr>
                        <m:t>=</m:t>
                      </m:r>
                      <m:r>
                        <a:rPr lang="zh-CN" altLang="en-US" b="1" i="1" dirty="0">
                          <a:solidFill>
                            <a:srgbClr val="C00000"/>
                          </a:solidFill>
                          <a:latin typeface="Cambria Math" panose="02040503050406030204" pitchFamily="18" charset="0"/>
                        </a:rPr>
                        <m:t>𝑞</m:t>
                      </m:r>
                      <m:acc>
                        <m:accPr>
                          <m:chr m:val="̅"/>
                          <m:ctrlPr>
                            <a:rPr lang="zh-CN" altLang="en-US" b="1" i="1" dirty="0">
                              <a:solidFill>
                                <a:srgbClr val="C00000"/>
                              </a:solidFill>
                              <a:latin typeface="Cambria Math" panose="02040503050406030204" pitchFamily="18" charset="0"/>
                            </a:rPr>
                          </m:ctrlPr>
                        </m:accPr>
                        <m:e>
                          <m:r>
                            <a:rPr lang="zh-CN" altLang="en-US" b="1" i="1" dirty="0">
                              <a:solidFill>
                                <a:srgbClr val="C00000"/>
                              </a:solidFill>
                              <a:latin typeface="Cambria Math" panose="02040503050406030204" pitchFamily="18" charset="0"/>
                            </a:rPr>
                            <m:t>𝑞</m:t>
                          </m:r>
                        </m:e>
                      </m:acc>
                    </m:oMath>
                  </a14:m>
                  <a:r>
                    <a:rPr lang="en-US" altLang="zh-CN"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G</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p:txBody>
            </p:sp>
          </mc:Choice>
          <mc:Fallback xmlns="">
            <p:sp>
              <p:nvSpPr>
                <p:cNvPr id="20" name="文本框 19">
                  <a:extLst>
                    <a:ext uri="{FF2B5EF4-FFF2-40B4-BE49-F238E27FC236}">
                      <a16:creationId xmlns:a16="http://schemas.microsoft.com/office/drawing/2014/main" id="{1F7E57ED-6746-95F6-ABAF-2405959C2957}"/>
                    </a:ext>
                  </a:extLst>
                </p:cNvPr>
                <p:cNvSpPr txBox="1">
                  <a:spLocks noRot="1" noChangeAspect="1" noMove="1" noResize="1" noEditPoints="1" noAdjustHandles="1" noChangeArrowheads="1" noChangeShapeType="1" noTextEdit="1"/>
                </p:cNvSpPr>
                <p:nvPr/>
              </p:nvSpPr>
              <p:spPr>
                <a:xfrm>
                  <a:off x="796074" y="5951858"/>
                  <a:ext cx="7890726" cy="646331"/>
                </a:xfrm>
                <a:prstGeom prst="rect">
                  <a:avLst/>
                </a:prstGeom>
                <a:blipFill>
                  <a:blip r:embed="rId7"/>
                  <a:stretch>
                    <a:fillRect l="-696" t="-3774" b="-15094"/>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7126318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679DA-E52D-3871-D8BB-546ACD6A1FC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29E5900-B1CF-DE61-05B0-74CD28F59AF6}"/>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强相互作用的拉氏量</a:t>
            </a:r>
          </a:p>
        </p:txBody>
      </p:sp>
      <p:sp>
        <p:nvSpPr>
          <p:cNvPr id="4" name="灯片编号占位符 3">
            <a:extLst>
              <a:ext uri="{FF2B5EF4-FFF2-40B4-BE49-F238E27FC236}">
                <a16:creationId xmlns:a16="http://schemas.microsoft.com/office/drawing/2014/main" id="{44DBAF11-1899-345D-94A9-FA67AC31A305}"/>
              </a:ext>
            </a:extLst>
          </p:cNvPr>
          <p:cNvSpPr>
            <a:spLocks noGrp="1"/>
          </p:cNvSpPr>
          <p:nvPr>
            <p:ph type="sldNum" sz="quarter" idx="12"/>
          </p:nvPr>
        </p:nvSpPr>
        <p:spPr/>
        <p:txBody>
          <a:bodyPr/>
          <a:lstStyle/>
          <a:p>
            <a:fld id="{BEF7031F-3985-8841-9F96-93325AFB8D2A}" type="slidenum">
              <a:rPr lang="en-US" smtClean="0"/>
              <a:t>148</a:t>
            </a:fld>
            <a:endParaRPr lang="en-US"/>
          </a:p>
        </p:txBody>
      </p:sp>
      <p:grpSp>
        <p:nvGrpSpPr>
          <p:cNvPr id="7" name="组合 6">
            <a:extLst>
              <a:ext uri="{FF2B5EF4-FFF2-40B4-BE49-F238E27FC236}">
                <a16:creationId xmlns:a16="http://schemas.microsoft.com/office/drawing/2014/main" id="{DABD3F48-DA20-8AAB-560D-AAB3BE55A234}"/>
              </a:ext>
            </a:extLst>
          </p:cNvPr>
          <p:cNvGrpSpPr/>
          <p:nvPr/>
        </p:nvGrpSpPr>
        <p:grpSpPr>
          <a:xfrm>
            <a:off x="615383" y="1041544"/>
            <a:ext cx="8096692" cy="5654625"/>
            <a:chOff x="615383" y="1041544"/>
            <a:chExt cx="8096692" cy="5654625"/>
          </a:xfrm>
        </p:grpSpPr>
        <p:grpSp>
          <p:nvGrpSpPr>
            <p:cNvPr id="6" name="组合 5">
              <a:extLst>
                <a:ext uri="{FF2B5EF4-FFF2-40B4-BE49-F238E27FC236}">
                  <a16:creationId xmlns:a16="http://schemas.microsoft.com/office/drawing/2014/main" id="{9F4A9085-42FF-8093-EDC4-23399554EE5D}"/>
                </a:ext>
              </a:extLst>
            </p:cNvPr>
            <p:cNvGrpSpPr/>
            <p:nvPr/>
          </p:nvGrpSpPr>
          <p:grpSpPr>
            <a:xfrm>
              <a:off x="615383" y="1041544"/>
              <a:ext cx="8096692" cy="5654625"/>
              <a:chOff x="663374" y="1211102"/>
              <a:chExt cx="8096692" cy="5654625"/>
            </a:xfrm>
          </p:grpSpPr>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CFA7A5D6-F45C-DDB0-05B0-581A83EC5CA9}"/>
                      </a:ext>
                    </a:extLst>
                  </p:cNvPr>
                  <p:cNvSpPr txBox="1"/>
                  <p:nvPr/>
                </p:nvSpPr>
                <p:spPr>
                  <a:xfrm>
                    <a:off x="663374" y="1211102"/>
                    <a:ext cx="8096692" cy="5654625"/>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QED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中的光子场</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n-US" altLang="zh-CN" b="0" i="1" dirty="0" smtClean="0">
                                <a:solidFill>
                                  <a:srgbClr val="0000CC"/>
                                </a:solidFill>
                                <a:latin typeface="Cambria Math" panose="02040503050406030204" pitchFamily="18" charset="0"/>
                              </a:rPr>
                              <m:t>𝐴</m:t>
                            </m:r>
                          </m:e>
                          <m:sub>
                            <m:r>
                              <a:rPr lang="el-GR" altLang="zh-CN" b="0" i="1" dirty="0" smtClean="0">
                                <a:solidFill>
                                  <a:srgbClr val="0000CC"/>
                                </a:solidFill>
                                <a:latin typeface="Cambria Math" panose="02040503050406030204" pitchFamily="18" charset="0"/>
                              </a:rPr>
                              <m:t>𝜇</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情况不同，在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中胶子场有自作用，强相互作用的耦合常数</a:t>
                    </a:r>
                    <a:r>
                      <a:rPr lang="el-GR" altLang="zh-CN"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α</a:t>
                    </a:r>
                    <a:r>
                      <a:rPr lang="en-US" altLang="zh-CN" baseline="-2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QED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α</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有很大不同，当相互作用能量变大时，它不是变强，而是变弱。这个性质被称为渐进自由。对高能的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计算，可以使用微扰论。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1973</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err="1">
                        <a:latin typeface="华文楷体" panose="02010600040101010101" pitchFamily="2" charset="-122"/>
                        <a:ea typeface="华文楷体" panose="02010600040101010101" pitchFamily="2" charset="-122"/>
                        <a:cs typeface="Times New Roman" panose="02020603050405020304" pitchFamily="18" charset="0"/>
                      </a:rPr>
                      <a:t>D.J.Gross</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latin typeface="华文楷体" panose="02010600040101010101" pitchFamily="2" charset="-122"/>
                        <a:ea typeface="华文楷体" panose="02010600040101010101" pitchFamily="2" charset="-122"/>
                        <a:cs typeface="Times New Roman" panose="02020603050405020304" pitchFamily="18" charset="0"/>
                      </a:rPr>
                      <a:t>F.Wilczek</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err="1">
                        <a:latin typeface="华文楷体" panose="02010600040101010101" pitchFamily="2" charset="-122"/>
                        <a:ea typeface="华文楷体" panose="02010600040101010101" pitchFamily="2" charset="-122"/>
                        <a:cs typeface="Times New Roman" panose="02020603050405020304" pitchFamily="18" charset="0"/>
                      </a:rPr>
                      <a:t>D.Politzer</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发现了用</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SU</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规范群描写的强相互作用是渐近自由的</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[85,86]</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。同年，</a:t>
                    </a:r>
                    <a:r>
                      <a:rPr lang="en-US" altLang="zh-CN" b="1" dirty="0" err="1">
                        <a:latin typeface="华文楷体" panose="02010600040101010101" pitchFamily="2" charset="-122"/>
                        <a:ea typeface="华文楷体" panose="02010600040101010101" pitchFamily="2" charset="-122"/>
                        <a:cs typeface="Times New Roman" panose="02020603050405020304" pitchFamily="18" charset="0"/>
                      </a:rPr>
                      <a:t>SColeman</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err="1">
                        <a:latin typeface="华文楷体" panose="02010600040101010101" pitchFamily="2" charset="-122"/>
                        <a:ea typeface="华文楷体" panose="02010600040101010101" pitchFamily="2" charset="-122"/>
                        <a:cs typeface="Times New Roman" panose="02020603050405020304" pitchFamily="18" charset="0"/>
                      </a:rPr>
                      <a:t>D.J.Gross</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还证明了只有非阿贝尔规范场理论才可能是渐近自由的</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[87]</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1974</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err="1">
                        <a:latin typeface="华文楷体" panose="02010600040101010101" pitchFamily="2" charset="-122"/>
                        <a:ea typeface="华文楷体" panose="02010600040101010101" pitchFamily="2" charset="-122"/>
                        <a:cs typeface="Times New Roman" panose="02020603050405020304" pitchFamily="18" charset="0"/>
                      </a:rPr>
                      <a:t>t’Hooft</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在一维时间、一维空间下，同时证明了渐近自由和夸克禁闭</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[88]</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K.G.Wilson</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在格点规范理论中也证明了夸克禁闭</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[89]</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。在这种格点理论中，时空连续体被分立的欧几里德点阵所代替。</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显然，</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强相互作用具有特殊的性质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渐进自由</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当夸克之间距离很小，或者当动量转移</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 </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很大时，夸克之间的相互作用变的很弱，可以近似地看成自由粒子。</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(2)</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夸克禁闭</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当夸克之间距离比较大，或者当动量转移小时，夸克之间的相互作用变的很大，使得夸克被“禁闭”在强子内部。因此找不到“自由夸克”或者“自由胶子”。</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实验上并没有观测到自由存在的夸克或胶子，所有的强子都是色荷的单态，即无色的，因此是夸克、反夸克、以及胶子的组合态，也就是说这些携带色荷的部分子都是禁闭在强子之内的。</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CFA7A5D6-F45C-DDB0-05B0-581A83EC5CA9}"/>
                      </a:ext>
                    </a:extLst>
                  </p:cNvPr>
                  <p:cNvSpPr txBox="1">
                    <a:spLocks noRot="1" noChangeAspect="1" noMove="1" noResize="1" noEditPoints="1" noAdjustHandles="1" noChangeArrowheads="1" noChangeShapeType="1" noTextEdit="1"/>
                  </p:cNvSpPr>
                  <p:nvPr/>
                </p:nvSpPr>
                <p:spPr>
                  <a:xfrm>
                    <a:off x="663374" y="1211102"/>
                    <a:ext cx="8096692" cy="5654625"/>
                  </a:xfrm>
                  <a:prstGeom prst="rect">
                    <a:avLst/>
                  </a:prstGeom>
                  <a:blipFill>
                    <a:blip r:embed="rId2"/>
                    <a:stretch>
                      <a:fillRect l="-678" t="-431" r="-979" b="-863"/>
                    </a:stretch>
                  </a:blipFill>
                </p:spPr>
                <p:txBody>
                  <a:bodyPr/>
                  <a:lstStyle/>
                  <a:p>
                    <a:r>
                      <a:rPr lang="zh-CN" altLang="en-US">
                        <a:noFill/>
                      </a:rPr>
                      <a:t> </a:t>
                    </a:r>
                  </a:p>
                </p:txBody>
              </p:sp>
            </mc:Fallback>
          </mc:AlternateContent>
          <p:pic>
            <p:nvPicPr>
              <p:cNvPr id="12" name="图片 11">
                <a:extLst>
                  <a:ext uri="{FF2B5EF4-FFF2-40B4-BE49-F238E27FC236}">
                    <a16:creationId xmlns:a16="http://schemas.microsoft.com/office/drawing/2014/main" id="{E13C5F02-0961-BAAC-C8A1-F97A59249287}"/>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3" name="图片 2">
              <a:extLst>
                <a:ext uri="{FF2B5EF4-FFF2-40B4-BE49-F238E27FC236}">
                  <a16:creationId xmlns:a16="http://schemas.microsoft.com/office/drawing/2014/main" id="{51C1942E-5443-7C51-A732-EC6AB55F39A8}"/>
                </a:ext>
              </a:extLst>
            </p:cNvPr>
            <p:cNvPicPr>
              <a:picLocks noChangeAspect="1"/>
            </p:cNvPicPr>
            <p:nvPr/>
          </p:nvPicPr>
          <p:blipFill>
            <a:blip r:embed="rId3"/>
            <a:stretch>
              <a:fillRect/>
            </a:stretch>
          </p:blipFill>
          <p:spPr>
            <a:xfrm>
              <a:off x="755778" y="3633895"/>
              <a:ext cx="178409" cy="234962"/>
            </a:xfrm>
            <a:prstGeom prst="rect">
              <a:avLst/>
            </a:prstGeom>
          </p:spPr>
        </p:pic>
      </p:grpSp>
    </p:spTree>
    <p:extLst>
      <p:ext uri="{BB962C8B-B14F-4D97-AF65-F5344CB8AC3E}">
        <p14:creationId xmlns:p14="http://schemas.microsoft.com/office/powerpoint/2010/main" val="196187442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强相互作用的拉氏量</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149</a:t>
            </a:fld>
            <a:endParaRPr lang="en-US"/>
          </a:p>
        </p:txBody>
      </p:sp>
      <p:sp>
        <p:nvSpPr>
          <p:cNvPr id="5" name="文本框 4"/>
          <p:cNvSpPr txBox="1"/>
          <p:nvPr/>
        </p:nvSpPr>
        <p:spPr>
          <a:xfrm>
            <a:off x="114300" y="1145530"/>
            <a:ext cx="8408020" cy="707886"/>
          </a:xfrm>
          <a:prstGeom prst="rect">
            <a:avLst/>
          </a:prstGeom>
          <a:noFill/>
        </p:spPr>
        <p:txBody>
          <a:bodyPr wrap="square" rtlCol="0">
            <a:spAutoFit/>
          </a:bodyPr>
          <a:lstStyle/>
          <a:p>
            <a:r>
              <a:rPr lang="en-US" altLang="zh-CN" sz="2000" b="1" dirty="0">
                <a:solidFill>
                  <a:srgbClr val="0000CC"/>
                </a:solidFill>
                <a:latin typeface="华文楷体" panose="02010600040101010101" pitchFamily="2" charset="-122"/>
                <a:ea typeface="华文楷体" panose="02010600040101010101" pitchFamily="2" charset="-122"/>
              </a:rPr>
              <a:t>QCD</a:t>
            </a:r>
            <a:r>
              <a:rPr lang="zh-CN" altLang="en-US" sz="2000" b="1" dirty="0">
                <a:solidFill>
                  <a:srgbClr val="0000CC"/>
                </a:solidFill>
                <a:latin typeface="华文楷体" panose="02010600040101010101" pitchFamily="2" charset="-122"/>
                <a:ea typeface="华文楷体" panose="02010600040101010101" pitchFamily="2" charset="-122"/>
              </a:rPr>
              <a:t>费曼规则：</a:t>
            </a:r>
            <a:endParaRPr lang="en-US" altLang="zh-CN" sz="2000" b="1" dirty="0">
              <a:solidFill>
                <a:srgbClr val="0000CC"/>
              </a:solidFill>
              <a:latin typeface="华文楷体" panose="02010600040101010101" pitchFamily="2" charset="-122"/>
              <a:ea typeface="华文楷体" panose="02010600040101010101" pitchFamily="2" charset="-122"/>
            </a:endParaRPr>
          </a:p>
          <a:p>
            <a:pPr algn="ct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夸克和胶子外线的费曼规则类似于量子电动力学，只是包含了色荷</a:t>
            </a:r>
          </a:p>
        </p:txBody>
      </p:sp>
      <p:sp>
        <p:nvSpPr>
          <p:cNvPr id="6" name="文本框 5"/>
          <p:cNvSpPr txBox="1"/>
          <p:nvPr/>
        </p:nvSpPr>
        <p:spPr>
          <a:xfrm>
            <a:off x="144966" y="1844229"/>
            <a:ext cx="3858322" cy="400110"/>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动量为</a:t>
            </a:r>
            <a:r>
              <a:rPr lang="en-US" altLang="zh-CN" sz="2000" b="1" dirty="0">
                <a:solidFill>
                  <a:srgbClr val="0000CC"/>
                </a:solidFill>
                <a:latin typeface="华文楷体" panose="02010600040101010101" pitchFamily="2" charset="-122"/>
                <a:ea typeface="华文楷体" panose="02010600040101010101" pitchFamily="2" charset="-122"/>
              </a:rPr>
              <a:t>p</a:t>
            </a:r>
            <a:r>
              <a:rPr lang="zh-CN" altLang="en-US" sz="2000" b="1" dirty="0">
                <a:solidFill>
                  <a:srgbClr val="0000CC"/>
                </a:solidFill>
                <a:latin typeface="华文楷体" panose="02010600040101010101" pitchFamily="2" charset="-122"/>
                <a:ea typeface="华文楷体" panose="02010600040101010101" pitchFamily="2" charset="-122"/>
              </a:rPr>
              <a:t>，自旋</a:t>
            </a:r>
            <a:r>
              <a:rPr lang="en-US" altLang="zh-CN" sz="2000" b="1" dirty="0">
                <a:solidFill>
                  <a:srgbClr val="0000CC"/>
                </a:solidFill>
                <a:latin typeface="华文楷体" panose="02010600040101010101" pitchFamily="2" charset="-122"/>
                <a:ea typeface="华文楷体" panose="02010600040101010101" pitchFamily="2" charset="-122"/>
              </a:rPr>
              <a:t>s</a:t>
            </a:r>
            <a:r>
              <a:rPr lang="zh-CN" altLang="en-US" sz="2000" b="1" dirty="0">
                <a:solidFill>
                  <a:srgbClr val="0000CC"/>
                </a:solidFill>
                <a:latin typeface="华文楷体" panose="02010600040101010101" pitchFamily="2" charset="-122"/>
                <a:ea typeface="华文楷体" panose="02010600040101010101" pitchFamily="2" charset="-122"/>
              </a:rPr>
              <a:t>，颜色</a:t>
            </a:r>
            <a:r>
              <a:rPr lang="en-US" altLang="zh-CN" sz="2000" b="1" dirty="0">
                <a:solidFill>
                  <a:srgbClr val="0000CC"/>
                </a:solidFill>
                <a:latin typeface="华文楷体" panose="02010600040101010101" pitchFamily="2" charset="-122"/>
                <a:ea typeface="华文楷体" panose="02010600040101010101" pitchFamily="2" charset="-122"/>
              </a:rPr>
              <a:t>c </a:t>
            </a:r>
            <a:r>
              <a:rPr lang="zh-CN" altLang="en-US" sz="2000" b="1" dirty="0">
                <a:solidFill>
                  <a:srgbClr val="0000CC"/>
                </a:solidFill>
                <a:latin typeface="华文楷体" panose="02010600040101010101" pitchFamily="2" charset="-122"/>
                <a:ea typeface="华文楷体" panose="02010600040101010101" pitchFamily="2" charset="-122"/>
              </a:rPr>
              <a:t>：</a:t>
            </a:r>
          </a:p>
        </p:txBody>
      </p:sp>
      <p:sp>
        <p:nvSpPr>
          <p:cNvPr id="7" name="文本框 6"/>
          <p:cNvSpPr txBox="1"/>
          <p:nvPr/>
        </p:nvSpPr>
        <p:spPr>
          <a:xfrm>
            <a:off x="230459" y="2275262"/>
            <a:ext cx="2174488" cy="400110"/>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夸克外线：</a:t>
            </a:r>
          </a:p>
        </p:txBody>
      </p:sp>
      <p:sp>
        <p:nvSpPr>
          <p:cNvPr id="8" name="文本框 7"/>
          <p:cNvSpPr txBox="1"/>
          <p:nvPr/>
        </p:nvSpPr>
        <p:spPr>
          <a:xfrm>
            <a:off x="4378712" y="2206607"/>
            <a:ext cx="2174488" cy="400110"/>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反夸克外线：</a:t>
            </a:r>
          </a:p>
        </p:txBody>
      </p:sp>
      <p:pic>
        <p:nvPicPr>
          <p:cNvPr id="9" name="图片 8"/>
          <p:cNvPicPr>
            <a:picLocks noChangeAspect="1"/>
          </p:cNvPicPr>
          <p:nvPr/>
        </p:nvPicPr>
        <p:blipFill>
          <a:blip r:embed="rId2"/>
          <a:stretch>
            <a:fillRect/>
          </a:stretch>
        </p:blipFill>
        <p:spPr>
          <a:xfrm>
            <a:off x="114300" y="2724646"/>
            <a:ext cx="3741234" cy="850571"/>
          </a:xfrm>
          <a:prstGeom prst="rect">
            <a:avLst/>
          </a:prstGeom>
        </p:spPr>
      </p:pic>
      <p:pic>
        <p:nvPicPr>
          <p:cNvPr id="10" name="图片 9"/>
          <p:cNvPicPr>
            <a:picLocks noChangeAspect="1"/>
          </p:cNvPicPr>
          <p:nvPr/>
        </p:nvPicPr>
        <p:blipFill>
          <a:blip r:embed="rId3"/>
          <a:stretch>
            <a:fillRect/>
          </a:stretch>
        </p:blipFill>
        <p:spPr>
          <a:xfrm>
            <a:off x="4259766" y="2625141"/>
            <a:ext cx="3828585" cy="947652"/>
          </a:xfrm>
          <a:prstGeom prst="rect">
            <a:avLst/>
          </a:prstGeom>
        </p:spPr>
      </p:pic>
      <p:sp>
        <p:nvSpPr>
          <p:cNvPr id="11" name="文本框 10"/>
          <p:cNvSpPr txBox="1"/>
          <p:nvPr/>
        </p:nvSpPr>
        <p:spPr>
          <a:xfrm>
            <a:off x="144966" y="3897439"/>
            <a:ext cx="4114800" cy="400110"/>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极化矢量为</a:t>
            </a:r>
            <a:r>
              <a:rPr lang="zh-CN" altLang="en-US" sz="2000" b="1"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zh-CN" altLang="en-US" sz="2000" b="1" dirty="0">
                <a:solidFill>
                  <a:srgbClr val="0000CC"/>
                </a:solidFill>
                <a:latin typeface="华文楷体" panose="02010600040101010101" pitchFamily="2" charset="-122"/>
                <a:ea typeface="华文楷体" panose="02010600040101010101" pitchFamily="2" charset="-122"/>
              </a:rPr>
              <a:t>，色荷为</a:t>
            </a:r>
            <a:r>
              <a:rPr lang="en-US" altLang="zh-CN" sz="2000" b="1" dirty="0">
                <a:solidFill>
                  <a:srgbClr val="0000CC"/>
                </a:solidFill>
                <a:latin typeface="华文楷体" panose="02010600040101010101" pitchFamily="2" charset="-122"/>
                <a:ea typeface="华文楷体" panose="02010600040101010101" pitchFamily="2" charset="-122"/>
              </a:rPr>
              <a:t>A</a:t>
            </a:r>
            <a:r>
              <a:rPr lang="zh-CN" altLang="en-US" sz="2000" b="1" dirty="0">
                <a:solidFill>
                  <a:srgbClr val="0000CC"/>
                </a:solidFill>
                <a:latin typeface="华文楷体" panose="02010600040101010101" pitchFamily="2" charset="-122"/>
                <a:ea typeface="华文楷体" panose="02010600040101010101" pitchFamily="2" charset="-122"/>
              </a:rPr>
              <a:t>的胶子外线：</a:t>
            </a:r>
          </a:p>
        </p:txBody>
      </p:sp>
      <p:pic>
        <p:nvPicPr>
          <p:cNvPr id="12" name="图片 11"/>
          <p:cNvPicPr>
            <a:picLocks noChangeAspect="1"/>
          </p:cNvPicPr>
          <p:nvPr/>
        </p:nvPicPr>
        <p:blipFill>
          <a:blip r:embed="rId4"/>
          <a:stretch>
            <a:fillRect/>
          </a:stretch>
        </p:blipFill>
        <p:spPr>
          <a:xfrm>
            <a:off x="2404947" y="4607368"/>
            <a:ext cx="4397297" cy="1054322"/>
          </a:xfrm>
          <a:prstGeom prst="rect">
            <a:avLst/>
          </a:prstGeom>
        </p:spPr>
      </p:pic>
    </p:spTree>
    <p:extLst>
      <p:ext uri="{BB962C8B-B14F-4D97-AF65-F5344CB8AC3E}">
        <p14:creationId xmlns:p14="http://schemas.microsoft.com/office/powerpoint/2010/main" val="416998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dirty="0"/>
          </a:p>
        </p:txBody>
      </p:sp>
      <p:sp>
        <p:nvSpPr>
          <p:cNvPr id="4" name="灯片编号占位符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7031F-3985-8841-9F96-93325AFB8D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3" name="组合 12">
            <a:extLst>
              <a:ext uri="{FF2B5EF4-FFF2-40B4-BE49-F238E27FC236}">
                <a16:creationId xmlns:a16="http://schemas.microsoft.com/office/drawing/2014/main" id="{275B3DD2-252F-A05E-0FE8-3E8107295222}"/>
              </a:ext>
            </a:extLst>
          </p:cNvPr>
          <p:cNvGrpSpPr/>
          <p:nvPr/>
        </p:nvGrpSpPr>
        <p:grpSpPr>
          <a:xfrm>
            <a:off x="376927" y="1355547"/>
            <a:ext cx="8309873" cy="3416320"/>
            <a:chOff x="376927" y="1355547"/>
            <a:chExt cx="8309873" cy="3416320"/>
          </a:xfrm>
        </p:grpSpPr>
        <p:sp>
          <p:nvSpPr>
            <p:cNvPr id="6" name="文本框 5">
              <a:extLst>
                <a:ext uri="{FF2B5EF4-FFF2-40B4-BE49-F238E27FC236}">
                  <a16:creationId xmlns:a16="http://schemas.microsoft.com/office/drawing/2014/main" id="{2AC0143F-8405-243A-B8EB-BED4A20B7D53}"/>
                </a:ext>
              </a:extLst>
            </p:cNvPr>
            <p:cNvSpPr txBox="1"/>
            <p:nvPr/>
          </p:nvSpPr>
          <p:spPr>
            <a:xfrm>
              <a:off x="376927" y="1355547"/>
              <a:ext cx="8309873" cy="3416320"/>
            </a:xfrm>
            <a:prstGeom prst="rect">
              <a:avLst/>
            </a:prstGeom>
            <a:noFill/>
          </p:spPr>
          <p:txBody>
            <a:bodyPr wrap="square">
              <a:spAutoFit/>
            </a:bodyPr>
            <a:lstStyle/>
            <a:p>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1957</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J.S.Schwinger</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，李政道和杨振宁等人</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[95]</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发展了有关在弱作用中引入重质量的中间矢量玻色子</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W</a:t>
              </a:r>
              <a:r>
                <a:rPr lang="en-US" altLang="zh-CN" b="1" baseline="30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的思想。认为四费米子相互作用是“类点”的，即</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S-</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波相互作用。分波的幺正性要求这种相互作用所产生的反应截面必须满足</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然而，由于</a:t>
              </a:r>
              <a:r>
                <a:rPr lang="zh-CN" altLang="en-US"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G</a:t>
              </a:r>
              <a:r>
                <a:rPr lang="en-US" altLang="zh-CN" b="1" i="1" baseline="-25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F</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具有量纲</a:t>
              </a:r>
              <a:r>
                <a:rPr lang="en-US" altLang="zh-CN"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M</a:t>
              </a:r>
              <a:r>
                <a:rPr lang="en-US" altLang="zh-CN" baseline="30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-2</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，故四费米子弱相互作用的截面应满足</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也就是说，随着反应质心能量的提高，反应截面将迅速增大。因此，费米有效理论当</a:t>
              </a:r>
              <a:r>
                <a:rPr lang="en-US" altLang="zh-CN" i="1" dirty="0" err="1">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p</a:t>
              </a:r>
              <a:r>
                <a:rPr lang="en-US" altLang="zh-CN" i="1" baseline="-25000" dirty="0" err="1">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cm</a:t>
              </a:r>
              <a:r>
                <a:rPr lang="en-US" altLang="zh-CN"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300</a:t>
              </a:r>
              <a:r>
                <a:rPr lang="en-US" altLang="zh-CN"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GeV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时将破坏理论的幺正性。</a:t>
              </a:r>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06C525B3-D1B4-7D5B-2B81-1DD8787A92B3}"/>
                </a:ext>
              </a:extLst>
            </p:cNvPr>
            <p:cNvPicPr>
              <a:picLocks noChangeAspect="1"/>
            </p:cNvPicPr>
            <p:nvPr/>
          </p:nvPicPr>
          <p:blipFill>
            <a:blip r:embed="rId3"/>
            <a:stretch>
              <a:fillRect/>
            </a:stretch>
          </p:blipFill>
          <p:spPr>
            <a:xfrm>
              <a:off x="538606" y="1411211"/>
              <a:ext cx="183107" cy="234962"/>
            </a:xfrm>
            <a:prstGeom prst="rect">
              <a:avLst/>
            </a:prstGeom>
          </p:spPr>
        </p:pic>
        <p:pic>
          <p:nvPicPr>
            <p:cNvPr id="10" name="图片 9">
              <a:extLst>
                <a:ext uri="{FF2B5EF4-FFF2-40B4-BE49-F238E27FC236}">
                  <a16:creationId xmlns:a16="http://schemas.microsoft.com/office/drawing/2014/main" id="{FFD07F81-E540-7B4E-CA67-F79F81D914D3}"/>
                </a:ext>
              </a:extLst>
            </p:cNvPr>
            <p:cNvPicPr>
              <a:picLocks noChangeAspect="1"/>
            </p:cNvPicPr>
            <p:nvPr/>
          </p:nvPicPr>
          <p:blipFill>
            <a:blip r:embed="rId4"/>
            <a:stretch>
              <a:fillRect/>
            </a:stretch>
          </p:blipFill>
          <p:spPr>
            <a:xfrm>
              <a:off x="3561324" y="2281579"/>
              <a:ext cx="1861262" cy="559343"/>
            </a:xfrm>
            <a:prstGeom prst="rect">
              <a:avLst/>
            </a:prstGeom>
          </p:spPr>
        </p:pic>
        <p:pic>
          <p:nvPicPr>
            <p:cNvPr id="12" name="图片 11">
              <a:extLst>
                <a:ext uri="{FF2B5EF4-FFF2-40B4-BE49-F238E27FC236}">
                  <a16:creationId xmlns:a16="http://schemas.microsoft.com/office/drawing/2014/main" id="{63B4E755-3F57-3BB1-A20E-C9C7BA7CF74D}"/>
                </a:ext>
              </a:extLst>
            </p:cNvPr>
            <p:cNvPicPr>
              <a:picLocks noChangeAspect="1"/>
            </p:cNvPicPr>
            <p:nvPr/>
          </p:nvPicPr>
          <p:blipFill>
            <a:blip r:embed="rId5"/>
            <a:stretch>
              <a:fillRect/>
            </a:stretch>
          </p:blipFill>
          <p:spPr>
            <a:xfrm>
              <a:off x="3598012" y="3438060"/>
              <a:ext cx="1776870" cy="510482"/>
            </a:xfrm>
            <a:prstGeom prst="rect">
              <a:avLst/>
            </a:prstGeom>
          </p:spPr>
        </p:pic>
      </p:grpSp>
    </p:spTree>
    <p:extLst>
      <p:ext uri="{BB962C8B-B14F-4D97-AF65-F5344CB8AC3E}">
        <p14:creationId xmlns:p14="http://schemas.microsoft.com/office/powerpoint/2010/main" val="9556701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BEF7031F-3985-8841-9F96-93325AFB8D2A}" type="slidenum">
              <a:rPr lang="en-US" smtClean="0"/>
              <a:t>150</a:t>
            </a:fld>
            <a:endParaRPr lang="en-US"/>
          </a:p>
        </p:txBody>
      </p:sp>
      <p:sp>
        <p:nvSpPr>
          <p:cNvPr id="5"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强相互作用的拉氏量</a:t>
            </a:r>
            <a:endParaRPr lang="zh-CN" altLang="en-US" dirty="0"/>
          </a:p>
        </p:txBody>
      </p:sp>
      <p:pic>
        <p:nvPicPr>
          <p:cNvPr id="6" name="图片 5"/>
          <p:cNvPicPr>
            <a:picLocks noChangeAspect="1"/>
          </p:cNvPicPr>
          <p:nvPr/>
        </p:nvPicPr>
        <p:blipFill>
          <a:blip r:embed="rId2"/>
          <a:stretch>
            <a:fillRect/>
          </a:stretch>
        </p:blipFill>
        <p:spPr>
          <a:xfrm>
            <a:off x="1736059" y="957090"/>
            <a:ext cx="4222765" cy="5553212"/>
          </a:xfrm>
          <a:prstGeom prst="rect">
            <a:avLst/>
          </a:prstGeom>
        </p:spPr>
      </p:pic>
      <p:sp>
        <p:nvSpPr>
          <p:cNvPr id="7" name="文本框 6"/>
          <p:cNvSpPr txBox="1"/>
          <p:nvPr/>
        </p:nvSpPr>
        <p:spPr>
          <a:xfrm>
            <a:off x="6119247" y="1044423"/>
            <a:ext cx="2453268" cy="1292662"/>
          </a:xfrm>
          <a:prstGeom prst="rect">
            <a:avLst/>
          </a:prstGeom>
          <a:noFill/>
        </p:spPr>
        <p:txBody>
          <a:bodyPr wrap="square" rtlCol="0">
            <a:spAutoFit/>
          </a:bodyPr>
          <a:lstStyle/>
          <a:p>
            <a:pPr>
              <a:lnSpc>
                <a:spcPct val="130000"/>
              </a:lnSpc>
            </a:pPr>
            <a:r>
              <a:rPr lang="zh-CN" altLang="en-US" sz="2000" b="1" dirty="0">
                <a:solidFill>
                  <a:srgbClr val="0000CC"/>
                </a:solidFill>
                <a:latin typeface="华文楷体" panose="02010600040101010101" pitchFamily="2" charset="-122"/>
                <a:ea typeface="华文楷体" panose="02010600040101010101" pitchFamily="2" charset="-122"/>
              </a:rPr>
              <a:t>螺旋线：胶子线</a:t>
            </a:r>
            <a:endParaRPr lang="en-US" altLang="zh-CN" sz="2000" b="1" dirty="0">
              <a:solidFill>
                <a:srgbClr val="0000CC"/>
              </a:solidFill>
              <a:latin typeface="华文楷体" panose="02010600040101010101" pitchFamily="2" charset="-122"/>
              <a:ea typeface="华文楷体" panose="02010600040101010101" pitchFamily="2" charset="-122"/>
            </a:endParaRPr>
          </a:p>
          <a:p>
            <a:pPr>
              <a:lnSpc>
                <a:spcPct val="130000"/>
              </a:lnSpc>
            </a:pPr>
            <a:r>
              <a:rPr lang="zh-CN" altLang="en-US" sz="2000" b="1" dirty="0">
                <a:solidFill>
                  <a:srgbClr val="0000CC"/>
                </a:solidFill>
                <a:latin typeface="华文楷体" panose="02010600040101010101" pitchFamily="2" charset="-122"/>
                <a:ea typeface="华文楷体" panose="02010600040101010101" pitchFamily="2" charset="-122"/>
              </a:rPr>
              <a:t>虚    线：鬼粒子</a:t>
            </a:r>
            <a:endParaRPr lang="en-US" altLang="zh-CN" sz="2000" b="1" dirty="0">
              <a:solidFill>
                <a:srgbClr val="0000CC"/>
              </a:solidFill>
              <a:latin typeface="华文楷体" panose="02010600040101010101" pitchFamily="2" charset="-122"/>
              <a:ea typeface="华文楷体" panose="02010600040101010101" pitchFamily="2" charset="-122"/>
            </a:endParaRPr>
          </a:p>
          <a:p>
            <a:pPr>
              <a:lnSpc>
                <a:spcPct val="130000"/>
              </a:lnSpc>
            </a:pPr>
            <a:r>
              <a:rPr lang="zh-CN" altLang="en-US" sz="2000" b="1" dirty="0">
                <a:solidFill>
                  <a:srgbClr val="0000CC"/>
                </a:solidFill>
                <a:latin typeface="华文楷体" panose="02010600040101010101" pitchFamily="2" charset="-122"/>
                <a:ea typeface="华文楷体" panose="02010600040101010101" pitchFamily="2" charset="-122"/>
              </a:rPr>
              <a:t>实    现：正反夸克</a:t>
            </a:r>
          </a:p>
        </p:txBody>
      </p:sp>
      <p:sp>
        <p:nvSpPr>
          <p:cNvPr id="8" name="文本框 7"/>
          <p:cNvSpPr txBox="1"/>
          <p:nvPr/>
        </p:nvSpPr>
        <p:spPr>
          <a:xfrm>
            <a:off x="5733874" y="2950551"/>
            <a:ext cx="3200401" cy="1892826"/>
          </a:xfrm>
          <a:prstGeom prst="rect">
            <a:avLst/>
          </a:prstGeom>
          <a:noFill/>
        </p:spPr>
        <p:txBody>
          <a:bodyPr wrap="square" rtlCol="0">
            <a:spAutoFit/>
          </a:bodyPr>
          <a:lstStyle/>
          <a:p>
            <a:pPr>
              <a:lnSpc>
                <a:spcPct val="130000"/>
              </a:lnSpc>
            </a:pPr>
            <a:r>
              <a:rPr lang="zh-CN" altLang="en-US" dirty="0">
                <a:latin typeface="华文楷体" panose="02010600040101010101" pitchFamily="2" charset="-122"/>
                <a:ea typeface="华文楷体" panose="02010600040101010101" pitchFamily="2" charset="-122"/>
              </a:rPr>
              <a:t>为了定义胶子场的传播子，拉氏量必须加入一个规范固定项，同时辅之于一个鬼项拉氏量，用于消除非物理的纵向自由度，避免它们在协变规范中传播。</a:t>
            </a:r>
          </a:p>
        </p:txBody>
      </p:sp>
      <p:sp>
        <p:nvSpPr>
          <p:cNvPr id="2" name="文本框 1"/>
          <p:cNvSpPr txBox="1"/>
          <p:nvPr/>
        </p:nvSpPr>
        <p:spPr>
          <a:xfrm>
            <a:off x="125088" y="983179"/>
            <a:ext cx="1543574" cy="1449628"/>
          </a:xfrm>
          <a:prstGeom prst="rect">
            <a:avLst/>
          </a:prstGeom>
          <a:noFill/>
        </p:spPr>
        <p:txBody>
          <a:bodyPr wrap="square" rtlCol="0">
            <a:spAutoFit/>
          </a:bodyPr>
          <a:lstStyle/>
          <a:p>
            <a:pPr>
              <a:lnSpc>
                <a:spcPct val="130000"/>
              </a:lnSpc>
            </a:pPr>
            <a:r>
              <a:rPr lang="zh-CN" altLang="en-US" dirty="0">
                <a:latin typeface="华文楷体" panose="02010600040101010101" pitchFamily="2" charset="-122"/>
                <a:ea typeface="华文楷体" panose="02010600040101010101" pitchFamily="2" charset="-122"/>
              </a:rPr>
              <a:t>由拉氏量</a:t>
            </a:r>
            <a:r>
              <a:rPr lang="en-US" altLang="zh-CN" dirty="0">
                <a:latin typeface="华文楷体" panose="02010600040101010101" pitchFamily="2" charset="-122"/>
                <a:ea typeface="华文楷体" panose="02010600040101010101" pitchFamily="2" charset="-122"/>
              </a:rPr>
              <a:t>+</a:t>
            </a:r>
          </a:p>
          <a:p>
            <a:pPr>
              <a:lnSpc>
                <a:spcPct val="130000"/>
              </a:lnSpc>
            </a:pPr>
            <a:r>
              <a:rPr lang="zh-CN" altLang="en-US" dirty="0">
                <a:latin typeface="华文楷体" panose="02010600040101010101" pitchFamily="2" charset="-122"/>
                <a:ea typeface="华文楷体" panose="02010600040101010101" pitchFamily="2" charset="-122"/>
              </a:rPr>
              <a:t>规范固定项</a:t>
            </a:r>
            <a:r>
              <a:rPr lang="en-US" altLang="zh-CN" dirty="0">
                <a:latin typeface="华文楷体" panose="02010600040101010101" pitchFamily="2" charset="-122"/>
                <a:ea typeface="华文楷体" panose="02010600040101010101" pitchFamily="2" charset="-122"/>
              </a:rPr>
              <a:t>+</a:t>
            </a:r>
          </a:p>
          <a:p>
            <a:pPr>
              <a:lnSpc>
                <a:spcPct val="130000"/>
              </a:lnSpc>
            </a:pPr>
            <a:r>
              <a:rPr lang="zh-CN" altLang="en-US" dirty="0">
                <a:latin typeface="华文楷体" panose="02010600040101010101" pitchFamily="2" charset="-122"/>
                <a:ea typeface="华文楷体" panose="02010600040101010101" pitchFamily="2" charset="-122"/>
              </a:rPr>
              <a:t>鬼项拉氏量</a:t>
            </a:r>
            <a:endParaRPr lang="en-US" altLang="zh-CN" dirty="0">
              <a:latin typeface="华文楷体" panose="02010600040101010101" pitchFamily="2" charset="-122"/>
              <a:ea typeface="华文楷体" panose="02010600040101010101" pitchFamily="2" charset="-122"/>
            </a:endParaRPr>
          </a:p>
          <a:p>
            <a:endParaRPr lang="zh-CN" altLang="en-US" dirty="0"/>
          </a:p>
        </p:txBody>
      </p:sp>
      <p:sp>
        <p:nvSpPr>
          <p:cNvPr id="3" name="下箭头 2"/>
          <p:cNvSpPr/>
          <p:nvPr/>
        </p:nvSpPr>
        <p:spPr>
          <a:xfrm>
            <a:off x="538825" y="2164360"/>
            <a:ext cx="484632" cy="536895"/>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8114" y="2852257"/>
            <a:ext cx="1357522" cy="923330"/>
          </a:xfrm>
          <a:prstGeom prst="rect">
            <a:avLst/>
          </a:prstGeom>
          <a:noFill/>
        </p:spPr>
        <p:txBody>
          <a:bodyPr wrap="square" rtlCol="0">
            <a:spAutoFit/>
          </a:bodyPr>
          <a:lstStyle/>
          <a:p>
            <a:r>
              <a:rPr lang="zh-CN" altLang="en-US" dirty="0">
                <a:latin typeface="华文楷体" panose="02010600040101010101" pitchFamily="2" charset="-122"/>
                <a:ea typeface="华文楷体" panose="02010600040101010101" pitchFamily="2" charset="-122"/>
              </a:rPr>
              <a:t>传播子、顶点的费曼规则</a:t>
            </a:r>
          </a:p>
        </p:txBody>
      </p:sp>
    </p:spTree>
    <p:extLst>
      <p:ext uri="{BB962C8B-B14F-4D97-AF65-F5344CB8AC3E}">
        <p14:creationId xmlns:p14="http://schemas.microsoft.com/office/powerpoint/2010/main" val="29751054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a:t>
            </a:r>
            <a:r>
              <a:rPr lang="zh-CN" altLang="en-US" b="1" dirty="0">
                <a:latin typeface="华文楷体" panose="02010600040101010101" pitchFamily="2" charset="-122"/>
                <a:ea typeface="华文楷体" panose="02010600040101010101" pitchFamily="2" charset="-122"/>
              </a:rPr>
              <a:t>色因子和位势</a:t>
            </a:r>
          </a:p>
        </p:txBody>
      </p:sp>
      <p:grpSp>
        <p:nvGrpSpPr>
          <p:cNvPr id="17" name="组合 16">
            <a:extLst>
              <a:ext uri="{FF2B5EF4-FFF2-40B4-BE49-F238E27FC236}">
                <a16:creationId xmlns:a16="http://schemas.microsoft.com/office/drawing/2014/main" id="{EEA8C275-221D-6656-E0C2-305D1AA8EB98}"/>
              </a:ext>
            </a:extLst>
          </p:cNvPr>
          <p:cNvGrpSpPr/>
          <p:nvPr/>
        </p:nvGrpSpPr>
        <p:grpSpPr>
          <a:xfrm>
            <a:off x="532821" y="976775"/>
            <a:ext cx="8408201" cy="5881225"/>
            <a:chOff x="453357" y="963133"/>
            <a:chExt cx="8408201" cy="5881225"/>
          </a:xfrm>
        </p:grpSpPr>
        <p:pic>
          <p:nvPicPr>
            <p:cNvPr id="8" name="图片 7"/>
            <p:cNvPicPr>
              <a:picLocks noChangeAspect="1"/>
            </p:cNvPicPr>
            <p:nvPr/>
          </p:nvPicPr>
          <p:blipFill>
            <a:blip r:embed="rId2"/>
            <a:stretch>
              <a:fillRect/>
            </a:stretch>
          </p:blipFill>
          <p:spPr>
            <a:xfrm>
              <a:off x="5278955" y="4086479"/>
              <a:ext cx="3407845" cy="2757879"/>
            </a:xfrm>
            <a:prstGeom prst="rect">
              <a:avLst/>
            </a:prstGeom>
          </p:spPr>
        </p:pic>
        <p:pic>
          <p:nvPicPr>
            <p:cNvPr id="6" name="图片 5"/>
            <p:cNvPicPr>
              <a:picLocks noChangeAspect="1"/>
            </p:cNvPicPr>
            <p:nvPr/>
          </p:nvPicPr>
          <p:blipFill>
            <a:blip r:embed="rId3"/>
            <a:stretch>
              <a:fillRect/>
            </a:stretch>
          </p:blipFill>
          <p:spPr>
            <a:xfrm>
              <a:off x="6028250" y="3799668"/>
              <a:ext cx="2542478" cy="405056"/>
            </a:xfrm>
            <a:prstGeom prst="rect">
              <a:avLst/>
            </a:prstGeom>
          </p:spPr>
        </p:pic>
        <p:sp>
          <p:nvSpPr>
            <p:cNvPr id="7" name="文本框 6"/>
            <p:cNvSpPr txBox="1"/>
            <p:nvPr/>
          </p:nvSpPr>
          <p:spPr>
            <a:xfrm>
              <a:off x="5928788" y="3527162"/>
              <a:ext cx="2932770" cy="369332"/>
            </a:xfrm>
            <a:prstGeom prst="rect">
              <a:avLst/>
            </a:prstGeom>
            <a:noFill/>
          </p:spPr>
          <p:txBody>
            <a:bodyPr wrap="square" rtlCol="0">
              <a:spAutoFit/>
            </a:bodyPr>
            <a:lstStyle/>
            <a:p>
              <a:r>
                <a:rPr lang="zh-CN" altLang="en-US" dirty="0">
                  <a:latin typeface="华文楷体" panose="02010600040101010101" pitchFamily="2" charset="-122"/>
                  <a:ea typeface="华文楷体" panose="02010600040101010101" pitchFamily="2" charset="-122"/>
                </a:rPr>
                <a:t>康乃尔（</a:t>
              </a:r>
              <a:r>
                <a:rPr lang="en-US" altLang="zh-CN" dirty="0">
                  <a:latin typeface="华文楷体" panose="02010600040101010101" pitchFamily="2" charset="-122"/>
                  <a:ea typeface="华文楷体" panose="02010600040101010101" pitchFamily="2" charset="-122"/>
                </a:rPr>
                <a:t>Cornell</a:t>
              </a:r>
              <a:r>
                <a:rPr lang="zh-CN" altLang="en-US" dirty="0">
                  <a:latin typeface="华文楷体" panose="02010600040101010101" pitchFamily="2" charset="-122"/>
                  <a:ea typeface="华文楷体" panose="02010600040101010101" pitchFamily="2" charset="-122"/>
                </a:rPr>
                <a:t>）库伦势</a:t>
              </a:r>
            </a:p>
          </p:txBody>
        </p:sp>
        <p:sp>
          <p:nvSpPr>
            <p:cNvPr id="9" name="文本框 8"/>
            <p:cNvSpPr txBox="1"/>
            <p:nvPr/>
          </p:nvSpPr>
          <p:spPr>
            <a:xfrm>
              <a:off x="453357" y="3530440"/>
              <a:ext cx="5240433" cy="2973122"/>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rPr>
                <a:t>夸克</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（反</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夸克相互作用：由于看不到最低阶的</a:t>
              </a:r>
              <a:r>
                <a:rPr lang="en-US" altLang="zh-CN" dirty="0">
                  <a:latin typeface="华文楷体" panose="02010600040101010101" pitchFamily="2" charset="-122"/>
                  <a:ea typeface="华文楷体" panose="02010600040101010101" pitchFamily="2" charset="-122"/>
                </a:rPr>
                <a:t>QCD</a:t>
              </a:r>
              <a:r>
                <a:rPr lang="zh-CN" altLang="en-US" dirty="0">
                  <a:latin typeface="华文楷体" panose="02010600040101010101" pitchFamily="2" charset="-122"/>
                  <a:ea typeface="华文楷体" panose="02010600040101010101" pitchFamily="2" charset="-122"/>
                </a:rPr>
                <a:t>作用截面，往往用类似库伦位势类似的有效势来讨论</a:t>
              </a:r>
              <a:endParaRPr lang="en-US" altLang="zh-CN" dirty="0">
                <a:latin typeface="华文楷体" panose="02010600040101010101" pitchFamily="2" charset="-122"/>
                <a:ea typeface="华文楷体" panose="02010600040101010101" pitchFamily="2" charset="-122"/>
              </a:endParaRPr>
            </a:p>
            <a:p>
              <a:pPr marL="285750" indent="-285750">
                <a:lnSpc>
                  <a:spcPct val="130000"/>
                </a:lnSpc>
                <a:buFont typeface="Arial" panose="020B0604020202020204" pitchFamily="34" charset="0"/>
                <a:buChar char="•"/>
              </a:pPr>
              <a:r>
                <a:rPr lang="en-US" altLang="zh-CN" dirty="0">
                  <a:latin typeface="华文楷体" panose="02010600040101010101" pitchFamily="2" charset="-122"/>
                  <a:ea typeface="华文楷体" panose="02010600040101010101" pitchFamily="2" charset="-122"/>
                </a:rPr>
                <a:t>Cornell</a:t>
              </a:r>
              <a:r>
                <a:rPr lang="zh-CN" altLang="en-US" dirty="0">
                  <a:latin typeface="华文楷体" panose="02010600040101010101" pitchFamily="2" charset="-122"/>
                  <a:ea typeface="华文楷体" panose="02010600040101010101" pitchFamily="2" charset="-122"/>
                </a:rPr>
                <a:t>库伦势，可以计算夸克偶素能谱</a:t>
              </a:r>
              <a:endParaRPr lang="en-US" altLang="zh-CN" dirty="0">
                <a:latin typeface="华文楷体" panose="02010600040101010101" pitchFamily="2" charset="-122"/>
                <a:ea typeface="华文楷体" panose="02010600040101010101" pitchFamily="2" charset="-122"/>
              </a:endParaRPr>
            </a:p>
            <a:p>
              <a:pPr marL="285750" indent="-285750">
                <a:lnSpc>
                  <a:spcPct val="130000"/>
                </a:lnSpc>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rPr>
                <a:t>但不能期望给出禁闭项所有的短程行为特征</a:t>
              </a:r>
              <a:endParaRPr lang="en-US" altLang="zh-CN" dirty="0">
                <a:latin typeface="华文楷体" panose="02010600040101010101" pitchFamily="2" charset="-122"/>
                <a:ea typeface="华文楷体" panose="02010600040101010101" pitchFamily="2" charset="-122"/>
              </a:endParaRPr>
            </a:p>
            <a:p>
              <a:pPr marL="285750" indent="-285750">
                <a:lnSpc>
                  <a:spcPct val="130000"/>
                </a:lnSpc>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rPr>
                <a:t>然而通过类似讨论可以得到</a:t>
              </a:r>
              <a:r>
                <a:rPr lang="zh-CN" altLang="en-US" dirty="0">
                  <a:solidFill>
                    <a:srgbClr val="0000CC"/>
                  </a:solidFill>
                  <a:latin typeface="华文楷体" panose="02010600040101010101" pitchFamily="2" charset="-122"/>
                  <a:ea typeface="华文楷体" panose="02010600040101010101" pitchFamily="2" charset="-122"/>
                </a:rPr>
                <a:t>启发性结论</a:t>
              </a:r>
              <a:r>
                <a:rPr lang="zh-CN" altLang="en-US" dirty="0">
                  <a:latin typeface="华文楷体" panose="02010600040101010101" pitchFamily="2" charset="-122"/>
                  <a:ea typeface="华文楷体" panose="02010600040101010101" pitchFamily="2" charset="-122"/>
                </a:rPr>
                <a:t>：当相互作用的夸克处于</a:t>
              </a:r>
              <a:r>
                <a:rPr lang="zh-CN" altLang="en-US" dirty="0">
                  <a:solidFill>
                    <a:srgbClr val="0000CC"/>
                  </a:solidFill>
                  <a:latin typeface="华文楷体" panose="02010600040101010101" pitchFamily="2" charset="-122"/>
                  <a:ea typeface="华文楷体" panose="02010600040101010101" pitchFamily="2" charset="-122"/>
                </a:rPr>
                <a:t>色单态</a:t>
              </a:r>
              <a:r>
                <a:rPr lang="zh-CN" altLang="en-US" dirty="0">
                  <a:latin typeface="华文楷体" panose="02010600040101010101" pitchFamily="2" charset="-122"/>
                  <a:ea typeface="华文楷体" panose="02010600040101010101" pitchFamily="2" charset="-122"/>
                </a:rPr>
                <a:t>时它们之间的</a:t>
              </a:r>
              <a:r>
                <a:rPr lang="zh-CN" altLang="en-US" dirty="0">
                  <a:solidFill>
                    <a:srgbClr val="0000CC"/>
                  </a:solidFill>
                  <a:latin typeface="华文楷体" panose="02010600040101010101" pitchFamily="2" charset="-122"/>
                  <a:ea typeface="华文楷体" panose="02010600040101010101" pitchFamily="2" charset="-122"/>
                </a:rPr>
                <a:t>吸引力</a:t>
              </a:r>
              <a:r>
                <a:rPr lang="zh-CN" altLang="en-US" dirty="0">
                  <a:latin typeface="华文楷体" panose="02010600040101010101" pitchFamily="2" charset="-122"/>
                  <a:ea typeface="华文楷体" panose="02010600040101010101" pitchFamily="2" charset="-122"/>
                </a:rPr>
                <a:t>最强</a:t>
              </a:r>
            </a:p>
          </p:txBody>
        </p:sp>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84231812-48B1-CA0A-A1AC-318A63648DF3}"/>
                    </a:ext>
                  </a:extLst>
                </p:cNvPr>
                <p:cNvSpPr txBox="1"/>
                <p:nvPr/>
              </p:nvSpPr>
              <p:spPr>
                <a:xfrm>
                  <a:off x="453357" y="963133"/>
                  <a:ext cx="8408201" cy="2585323"/>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我们已经知道，夸克携带三种色荷，是</a:t>
                  </a:r>
                  <a:r>
                    <a:rPr lang="en-US" altLang="zh-CN" i="1" dirty="0">
                      <a:latin typeface="华文楷体" panose="02010600040101010101" pitchFamily="2" charset="-122"/>
                      <a:ea typeface="华文楷体" panose="02010600040101010101" pitchFamily="2" charset="-122"/>
                      <a:cs typeface="Times New Roman" panose="02020603050405020304" pitchFamily="18" charset="0"/>
                    </a:rPr>
                    <a:t>SU</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(3)</a:t>
                  </a:r>
                  <a:r>
                    <a:rPr lang="en-US" altLang="zh-CN" i="1" baseline="-25000" dirty="0">
                      <a:latin typeface="华文楷体" panose="02010600040101010101" pitchFamily="2" charset="-122"/>
                      <a:ea typeface="华文楷体" panose="02010600040101010101" pitchFamily="2" charset="-122"/>
                      <a:cs typeface="Times New Roman" panose="02020603050405020304" pitchFamily="18" charset="0"/>
                    </a:rPr>
                    <a:t>c</a:t>
                  </a:r>
                  <a:r>
                    <a:rPr lang="zh-CN" altLang="en-US" dirty="0">
                      <a:latin typeface="华文楷体" panose="02010600040101010101" pitchFamily="2" charset="-122"/>
                      <a:ea typeface="华文楷体" panose="02010600040101010101" pitchFamily="2" charset="-122"/>
                    </a:rPr>
                    <a:t>的基础表示 </a:t>
                  </a:r>
                  <a:r>
                    <a:rPr lang="zh-CN" altLang="en-US" u="sng"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，而反夸克则是其共轭表示 </a:t>
                  </a:r>
                  <a:r>
                    <a:rPr lang="zh-CN" altLang="en-US" u="sng"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*，胶子的色荷来自于</a:t>
                  </a:r>
                  <a:r>
                    <a:rPr lang="zh-CN" altLang="en-US" u="sng"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和 </a:t>
                  </a:r>
                  <a:r>
                    <a:rPr lang="zh-CN" altLang="en-US" u="sng"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*的直乘，以 </a:t>
                  </a:r>
                  <a14:m>
                    <m:oMath xmlns:m="http://schemas.openxmlformats.org/officeDocument/2006/math">
                      <m:r>
                        <a:rPr lang="zh-CN" altLang="en-US" i="1" dirty="0" smtClean="0">
                          <a:latin typeface="Cambria Math" panose="02040503050406030204" pitchFamily="18" charset="0"/>
                        </a:rPr>
                        <m:t>𝑟</m:t>
                      </m:r>
                      <m:r>
                        <a:rPr lang="zh-CN" altLang="en-US" i="1" dirty="0">
                          <a:latin typeface="Cambria Math" panose="02040503050406030204" pitchFamily="18" charset="0"/>
                        </a:rPr>
                        <m:t>，</m:t>
                      </m:r>
                      <m:r>
                        <a:rPr lang="zh-CN" altLang="en-US" i="1" dirty="0" smtClean="0">
                          <a:latin typeface="Cambria Math" panose="02040503050406030204" pitchFamily="18" charset="0"/>
                        </a:rPr>
                        <m:t>𝑔</m:t>
                      </m:r>
                      <m:r>
                        <a:rPr lang="zh-CN" altLang="en-US" i="1" dirty="0">
                          <a:latin typeface="Cambria Math" panose="02040503050406030204" pitchFamily="18" charset="0"/>
                        </a:rPr>
                        <m:t>，</m:t>
                      </m:r>
                      <m:r>
                        <a:rPr lang="zh-CN" altLang="en-US" i="1" dirty="0" smtClean="0">
                          <a:latin typeface="Cambria Math" panose="02040503050406030204" pitchFamily="18" charset="0"/>
                        </a:rPr>
                        <m:t>𝑏</m:t>
                      </m:r>
                    </m:oMath>
                  </a14:m>
                  <a:r>
                    <a:rPr lang="zh-CN" altLang="en-US" dirty="0">
                      <a:latin typeface="华文楷体" panose="02010600040101010101" pitchFamily="2" charset="-122"/>
                      <a:ea typeface="华文楷体" panose="02010600040101010101" pitchFamily="2" charset="-122"/>
                    </a:rPr>
                    <a:t>表示红、绿、蓝三种颜色，将其分量形式写出来则为:</a:t>
                  </a:r>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八重态：</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对称单态：</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对称的单态就意味着是无色的，可以以自由态存在，但我们并没有观测到这种胶子，因此胶子一定是携带色荷的，以八重态的形式存在。</a:t>
                  </a:r>
                </a:p>
              </p:txBody>
            </p:sp>
          </mc:Choice>
          <mc:Fallback>
            <p:sp>
              <p:nvSpPr>
                <p:cNvPr id="10" name="文本框 9">
                  <a:extLst>
                    <a:ext uri="{FF2B5EF4-FFF2-40B4-BE49-F238E27FC236}">
                      <a16:creationId xmlns:a16="http://schemas.microsoft.com/office/drawing/2014/main" id="{84231812-48B1-CA0A-A1AC-318A63648DF3}"/>
                    </a:ext>
                  </a:extLst>
                </p:cNvPr>
                <p:cNvSpPr txBox="1">
                  <a:spLocks noRot="1" noChangeAspect="1" noMove="1" noResize="1" noEditPoints="1" noAdjustHandles="1" noChangeArrowheads="1" noChangeShapeType="1" noTextEdit="1"/>
                </p:cNvSpPr>
                <p:nvPr/>
              </p:nvSpPr>
              <p:spPr>
                <a:xfrm>
                  <a:off x="453357" y="963133"/>
                  <a:ext cx="8408201" cy="2585323"/>
                </a:xfrm>
                <a:prstGeom prst="rect">
                  <a:avLst/>
                </a:prstGeom>
                <a:blipFill>
                  <a:blip r:embed="rId4"/>
                  <a:stretch>
                    <a:fillRect l="-580" t="-943" b="-3066"/>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828E5955-23EC-091D-3D64-9A94A60F3275}"/>
                </a:ext>
              </a:extLst>
            </p:cNvPr>
            <p:cNvPicPr>
              <a:picLocks noChangeAspect="1"/>
            </p:cNvPicPr>
            <p:nvPr/>
          </p:nvPicPr>
          <p:blipFill>
            <a:blip r:embed="rId5"/>
            <a:stretch>
              <a:fillRect/>
            </a:stretch>
          </p:blipFill>
          <p:spPr>
            <a:xfrm>
              <a:off x="1441132" y="1811012"/>
              <a:ext cx="6178868" cy="330217"/>
            </a:xfrm>
            <a:prstGeom prst="rect">
              <a:avLst/>
            </a:prstGeom>
          </p:spPr>
        </p:pic>
        <p:pic>
          <p:nvPicPr>
            <p:cNvPr id="16" name="图片 15">
              <a:extLst>
                <a:ext uri="{FF2B5EF4-FFF2-40B4-BE49-F238E27FC236}">
                  <a16:creationId xmlns:a16="http://schemas.microsoft.com/office/drawing/2014/main" id="{7CDC3C06-821F-C6FE-B693-6E9D3DF5875B}"/>
                </a:ext>
              </a:extLst>
            </p:cNvPr>
            <p:cNvPicPr>
              <a:picLocks noChangeAspect="1"/>
            </p:cNvPicPr>
            <p:nvPr/>
          </p:nvPicPr>
          <p:blipFill>
            <a:blip r:embed="rId6"/>
            <a:stretch>
              <a:fillRect/>
            </a:stretch>
          </p:blipFill>
          <p:spPr>
            <a:xfrm>
              <a:off x="1581350" y="2349517"/>
              <a:ext cx="1625684" cy="330217"/>
            </a:xfrm>
            <a:prstGeom prst="rect">
              <a:avLst/>
            </a:prstGeom>
          </p:spPr>
        </p:pic>
      </p:grpSp>
      <p:sp>
        <p:nvSpPr>
          <p:cNvPr id="4" name="灯片编号占位符 3"/>
          <p:cNvSpPr>
            <a:spLocks noGrp="1"/>
          </p:cNvSpPr>
          <p:nvPr>
            <p:ph type="sldNum" sz="quarter" idx="12"/>
          </p:nvPr>
        </p:nvSpPr>
        <p:spPr/>
        <p:txBody>
          <a:bodyPr/>
          <a:lstStyle/>
          <a:p>
            <a:fld id="{BEF7031F-3985-8841-9F96-93325AFB8D2A}" type="slidenum">
              <a:rPr lang="en-US" smtClean="0"/>
              <a:t>151</a:t>
            </a:fld>
            <a:endParaRPr lang="en-US" dirty="0"/>
          </a:p>
        </p:txBody>
      </p:sp>
    </p:spTree>
    <p:extLst>
      <p:ext uri="{BB962C8B-B14F-4D97-AF65-F5344CB8AC3E}">
        <p14:creationId xmlns:p14="http://schemas.microsoft.com/office/powerpoint/2010/main" val="35743854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a:t>
            </a:r>
            <a:r>
              <a:rPr lang="zh-CN" altLang="en-US" b="1" dirty="0">
                <a:latin typeface="华文楷体" panose="02010600040101010101" pitchFamily="2" charset="-122"/>
                <a:ea typeface="华文楷体" panose="02010600040101010101" pitchFamily="2" charset="-122"/>
              </a:rPr>
              <a:t>色因子和位势</a:t>
            </a:r>
            <a:endParaRPr lang="zh-CN" altLang="en-US" dirty="0"/>
          </a:p>
        </p:txBody>
      </p:sp>
      <p:sp>
        <p:nvSpPr>
          <p:cNvPr id="4" name="灯片编号占位符 3"/>
          <p:cNvSpPr>
            <a:spLocks noGrp="1"/>
          </p:cNvSpPr>
          <p:nvPr>
            <p:ph type="sldNum" sz="quarter" idx="12"/>
          </p:nvPr>
        </p:nvSpPr>
        <p:spPr>
          <a:xfrm>
            <a:off x="6657278" y="6348139"/>
            <a:ext cx="2133600" cy="365125"/>
          </a:xfrm>
        </p:spPr>
        <p:txBody>
          <a:bodyPr/>
          <a:lstStyle/>
          <a:p>
            <a:fld id="{BEF7031F-3985-8841-9F96-93325AFB8D2A}" type="slidenum">
              <a:rPr lang="en-US" smtClean="0"/>
              <a:t>152</a:t>
            </a:fld>
            <a:endParaRPr lang="en-US"/>
          </a:p>
        </p:txBody>
      </p:sp>
      <p:grpSp>
        <p:nvGrpSpPr>
          <p:cNvPr id="24" name="组合 23">
            <a:extLst>
              <a:ext uri="{FF2B5EF4-FFF2-40B4-BE49-F238E27FC236}">
                <a16:creationId xmlns:a16="http://schemas.microsoft.com/office/drawing/2014/main" id="{3F1BCDBD-D034-824E-612C-82E517D7CAA9}"/>
              </a:ext>
            </a:extLst>
          </p:cNvPr>
          <p:cNvGrpSpPr/>
          <p:nvPr/>
        </p:nvGrpSpPr>
        <p:grpSpPr>
          <a:xfrm>
            <a:off x="8300" y="1025913"/>
            <a:ext cx="9110800" cy="4653518"/>
            <a:chOff x="8300" y="1025913"/>
            <a:chExt cx="9110800" cy="4653518"/>
          </a:xfrm>
        </p:grpSpPr>
        <p:sp>
          <p:nvSpPr>
            <p:cNvPr id="5" name="文本框 4"/>
            <p:cNvSpPr txBox="1"/>
            <p:nvPr/>
          </p:nvSpPr>
          <p:spPr>
            <a:xfrm>
              <a:off x="8300" y="1025913"/>
              <a:ext cx="2665141" cy="400110"/>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夸克</a:t>
              </a:r>
              <a:r>
                <a:rPr lang="en-US" altLang="zh-CN" sz="2000" b="1" dirty="0">
                  <a:solidFill>
                    <a:srgbClr val="0000CC"/>
                  </a:solidFill>
                  <a:latin typeface="华文楷体" panose="02010600040101010101" pitchFamily="2" charset="-122"/>
                  <a:ea typeface="华文楷体" panose="02010600040101010101" pitchFamily="2" charset="-122"/>
                </a:rPr>
                <a:t>-</a:t>
              </a:r>
              <a:r>
                <a:rPr lang="zh-CN" altLang="en-US" sz="2000" b="1" dirty="0">
                  <a:solidFill>
                    <a:srgbClr val="0000CC"/>
                  </a:solidFill>
                  <a:latin typeface="华文楷体" panose="02010600040101010101" pitchFamily="2" charset="-122"/>
                  <a:ea typeface="华文楷体" panose="02010600040101010101" pitchFamily="2" charset="-122"/>
                </a:rPr>
                <a:t>反夸克相互作用：</a:t>
              </a:r>
            </a:p>
          </p:txBody>
        </p:sp>
        <p:pic>
          <p:nvPicPr>
            <p:cNvPr id="6" name="图片 5"/>
            <p:cNvPicPr>
              <a:picLocks noChangeAspect="1"/>
            </p:cNvPicPr>
            <p:nvPr/>
          </p:nvPicPr>
          <p:blipFill>
            <a:blip r:embed="rId2"/>
            <a:srcRect b="22175"/>
            <a:stretch/>
          </p:blipFill>
          <p:spPr>
            <a:xfrm>
              <a:off x="6657278" y="1025913"/>
              <a:ext cx="2461822" cy="1507882"/>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FFAD2852-0F55-63DA-1645-0F593313414C}"/>
                    </a:ext>
                  </a:extLst>
                </p:cNvPr>
                <p:cNvSpPr txBox="1"/>
                <p:nvPr/>
              </p:nvSpPr>
              <p:spPr>
                <a:xfrm>
                  <a:off x="24901" y="1426023"/>
                  <a:ext cx="6829610" cy="4253408"/>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先来看夸克和反夸克之间的相互作用，假定它们具有不同的味道，例如</a:t>
                  </a:r>
                  <a14:m>
                    <m:oMath xmlns:m="http://schemas.openxmlformats.org/officeDocument/2006/math">
                      <m:r>
                        <a:rPr lang="en-US" altLang="zh-CN" i="1" dirty="0" smtClean="0">
                          <a:latin typeface="Cambria Math" panose="02040503050406030204" pitchFamily="18" charset="0"/>
                        </a:rPr>
                        <m:t>𝑢</m:t>
                      </m:r>
                      <m:r>
                        <a:rPr lang="en-US" altLang="zh-CN" i="0" dirty="0" err="1" smtClean="0">
                          <a:latin typeface="Cambria Math" panose="02040503050406030204" pitchFamily="18" charset="0"/>
                        </a:rPr>
                        <m:t>+</m:t>
                      </m:r>
                      <m:acc>
                        <m:accPr>
                          <m:chr m:val="̅"/>
                          <m:ctrlPr>
                            <a:rPr lang="en-US" altLang="zh-CN" i="1" dirty="0" err="1" smtClean="0">
                              <a:solidFill>
                                <a:srgbClr val="836967"/>
                              </a:solidFill>
                              <a:latin typeface="Cambria Math" panose="02040503050406030204" pitchFamily="18" charset="0"/>
                            </a:rPr>
                          </m:ctrlPr>
                        </m:accPr>
                        <m:e>
                          <m:r>
                            <a:rPr lang="en-US" altLang="zh-CN" i="1" dirty="0" err="1" smtClean="0">
                              <a:latin typeface="Cambria Math" panose="02040503050406030204" pitchFamily="18" charset="0"/>
                            </a:rPr>
                            <m:t>𝑑</m:t>
                          </m:r>
                        </m:e>
                      </m:acc>
                    </m:oMath>
                  </a14:m>
                  <a:r>
                    <a:rPr lang="en-US" altLang="zh-CN" dirty="0" err="1">
                      <a:latin typeface="华文楷体" panose="02010600040101010101" pitchFamily="2" charset="-122"/>
                      <a:ea typeface="华文楷体" panose="02010600040101010101" pitchFamily="2" charset="-122"/>
                    </a:rPr>
                    <a:t>→</a:t>
                  </a:r>
                  <a:r>
                    <a:rPr lang="en-US" altLang="zh-CN" dirty="0"/>
                    <a:t> </a:t>
                  </a:r>
                  <a14:m>
                    <m:oMath xmlns:m="http://schemas.openxmlformats.org/officeDocument/2006/math">
                      <m:r>
                        <a:rPr lang="en-US" altLang="zh-CN" i="1" dirty="0">
                          <a:latin typeface="Cambria Math" panose="02040503050406030204" pitchFamily="18" charset="0"/>
                        </a:rPr>
                        <m:t>𝑢</m:t>
                      </m:r>
                      <m:r>
                        <a:rPr lang="en-US" altLang="zh-CN" dirty="0" err="1">
                          <a:latin typeface="Cambria Math" panose="02040503050406030204" pitchFamily="18" charset="0"/>
                        </a:rPr>
                        <m:t>+</m:t>
                      </m:r>
                      <m:acc>
                        <m:accPr>
                          <m:chr m:val="̅"/>
                          <m:ctrlPr>
                            <a:rPr lang="en-US" altLang="zh-CN" i="1" dirty="0" err="1">
                              <a:solidFill>
                                <a:srgbClr val="836967"/>
                              </a:solidFill>
                              <a:latin typeface="Cambria Math" panose="02040503050406030204" pitchFamily="18" charset="0"/>
                            </a:rPr>
                          </m:ctrlPr>
                        </m:accPr>
                        <m:e>
                          <m:r>
                            <a:rPr lang="en-US" altLang="zh-CN" i="1" dirty="0" err="1">
                              <a:latin typeface="Cambria Math" panose="02040503050406030204" pitchFamily="18" charset="0"/>
                            </a:rPr>
                            <m:t>𝑑</m:t>
                          </m:r>
                        </m:e>
                      </m:acc>
                      <m:r>
                        <a:rPr lang="en-US" altLang="zh-CN" i="1" dirty="0" err="1">
                          <a:latin typeface="Cambria Math" panose="02040503050406030204" pitchFamily="18" charset="0"/>
                        </a:rPr>
                        <m:t> </m:t>
                      </m:r>
                    </m:oMath>
                  </a14:m>
                  <a:r>
                    <a:rPr lang="zh-CN" altLang="en-US" dirty="0">
                      <a:latin typeface="华文楷体" panose="02010600040101010101" pitchFamily="2" charset="-122"/>
                      <a:ea typeface="华文楷体" panose="02010600040101010101" pitchFamily="2" charset="-122"/>
                    </a:rPr>
                    <a:t>，如图 </a:t>
                  </a:r>
                  <a:r>
                    <a:rPr lang="en-US" altLang="zh-CN" dirty="0">
                      <a:latin typeface="华文楷体" panose="02010600040101010101" pitchFamily="2" charset="-122"/>
                      <a:ea typeface="华文楷体" panose="02010600040101010101" pitchFamily="2" charset="-122"/>
                    </a:rPr>
                    <a:t>5.2</a:t>
                  </a:r>
                  <a:r>
                    <a:rPr lang="zh-CN" altLang="en-US" dirty="0">
                      <a:latin typeface="华文楷体" panose="02010600040101010101" pitchFamily="2" charset="-122"/>
                      <a:ea typeface="华文楷体" panose="02010600040101010101" pitchFamily="2" charset="-122"/>
                    </a:rPr>
                    <a:t>所示，其振幅为</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此式和正负电子散射的表达式比较，除了将电磁耦合常数</a:t>
                  </a:r>
                  <a:r>
                    <a:rPr lang="en-US" altLang="zh-CN" i="1" dirty="0">
                      <a:latin typeface="华文楷体" panose="02010600040101010101" pitchFamily="2" charset="-122"/>
                      <a:ea typeface="华文楷体" panose="02010600040101010101" pitchFamily="2" charset="-122"/>
                    </a:rPr>
                    <a:t>e</a:t>
                  </a:r>
                  <a:r>
                    <a:rPr lang="zh-CN" altLang="en-US" dirty="0">
                      <a:latin typeface="华文楷体" panose="02010600040101010101" pitchFamily="2" charset="-122"/>
                      <a:ea typeface="华文楷体" panose="02010600040101010101" pitchFamily="2" charset="-122"/>
                    </a:rPr>
                    <a:t>换成强耦合常数</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𝑔</m:t>
                          </m:r>
                        </m:e>
                        <m:sub>
                          <m:r>
                            <a:rPr lang="en-US" altLang="zh-CN" i="1" dirty="0" smtClean="0">
                              <a:latin typeface="Cambria Math" panose="02040503050406030204" pitchFamily="18" charset="0"/>
                            </a:rPr>
                            <m:t>𝑠</m:t>
                          </m:r>
                        </m:sub>
                      </m:sSub>
                    </m:oMath>
                  </a14:m>
                  <a:r>
                    <a:rPr lang="zh-CN" altLang="en-US" dirty="0">
                      <a:latin typeface="华文楷体" panose="02010600040101010101" pitchFamily="2" charset="-122"/>
                      <a:ea typeface="华文楷体" panose="02010600040101010101" pitchFamily="2" charset="-122"/>
                    </a:rPr>
                    <a:t>以外，还多出了一个“色因子”</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因此描写 </a:t>
                  </a:r>
                  <a14:m>
                    <m:oMath xmlns:m="http://schemas.openxmlformats.org/officeDocument/2006/math">
                      <m:r>
                        <a:rPr lang="en-US" altLang="zh-CN" i="1" dirty="0" smtClean="0">
                          <a:latin typeface="Cambria Math" panose="02040503050406030204" pitchFamily="18" charset="0"/>
                        </a:rPr>
                        <m:t>𝑞</m:t>
                      </m:r>
                      <m:acc>
                        <m:accPr>
                          <m:chr m:val="̅"/>
                          <m:ctrlPr>
                            <a:rPr lang="en-US" altLang="zh-CN" i="1" dirty="0" err="1" smtClean="0">
                              <a:solidFill>
                                <a:srgbClr val="836967"/>
                              </a:solidFill>
                              <a:latin typeface="Cambria Math" panose="02040503050406030204" pitchFamily="18" charset="0"/>
                            </a:rPr>
                          </m:ctrlPr>
                        </m:accPr>
                        <m:e>
                          <m:r>
                            <a:rPr lang="en-US" altLang="zh-CN" i="1" dirty="0" err="1" smtClean="0">
                              <a:latin typeface="Cambria Math" panose="02040503050406030204" pitchFamily="18" charset="0"/>
                            </a:rPr>
                            <m:t>𝑞</m:t>
                          </m:r>
                        </m:e>
                      </m:acc>
                    </m:oMath>
                  </a14:m>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相互作用的势和两个电荷相反的库伦位势相比较</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只是将 </a:t>
                  </a:r>
                  <a:r>
                    <a:rPr lang="en-US" altLang="zh-CN" dirty="0">
                      <a:latin typeface="华文楷体" panose="02010600040101010101" pitchFamily="2" charset="-122"/>
                      <a:ea typeface="华文楷体" panose="02010600040101010101" pitchFamily="2" charset="-122"/>
                    </a:rPr>
                    <a:t>α</a:t>
                  </a:r>
                  <a:r>
                    <a:rPr lang="zh-CN" altLang="en-US" dirty="0">
                      <a:latin typeface="华文楷体" panose="02010600040101010101" pitchFamily="2" charset="-122"/>
                      <a:ea typeface="华文楷体" panose="02010600040101010101" pitchFamily="2" charset="-122"/>
                    </a:rPr>
                    <a:t>换成</a:t>
                  </a:r>
                  <a:r>
                    <a:rPr lang="el-GR" altLang="zh-CN" dirty="0">
                      <a:latin typeface="华文楷体" panose="02010600040101010101" pitchFamily="2" charset="-122"/>
                      <a:ea typeface="华文楷体" panose="02010600040101010101" pitchFamily="2" charset="-122"/>
                      <a:cs typeface="Times New Roman" panose="02020603050405020304" pitchFamily="18" charset="0"/>
                    </a:rPr>
                    <a:t>α</a:t>
                  </a:r>
                  <a:r>
                    <a:rPr lang="en-US" altLang="zh-CN" baseline="-2000" dirty="0">
                      <a:latin typeface="华文楷体" panose="02010600040101010101" pitchFamily="2" charset="-122"/>
                      <a:ea typeface="华文楷体" panose="02010600040101010101" pitchFamily="2" charset="-122"/>
                      <a:cs typeface="Times New Roman" panose="02020603050405020304" pitchFamily="18" charset="0"/>
                    </a:rPr>
                    <a:t>s </a:t>
                  </a:r>
                  <a:r>
                    <a:rPr lang="zh-CN" altLang="en-US" dirty="0">
                      <a:latin typeface="华文楷体" panose="02010600040101010101" pitchFamily="2" charset="-122"/>
                      <a:ea typeface="华文楷体" panose="02010600040101010101" pitchFamily="2" charset="-122"/>
                    </a:rPr>
                    <a:t>。并乘以色因子 </a:t>
                  </a:r>
                  <a:r>
                    <a:rPr lang="en-US" altLang="zh-CN" i="1" dirty="0">
                      <a:latin typeface="华文楷体" panose="02010600040101010101" pitchFamily="2" charset="-122"/>
                      <a:ea typeface="华文楷体" panose="02010600040101010101" pitchFamily="2" charset="-122"/>
                    </a:rPr>
                    <a:t>f </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3" name="文本框 2">
                  <a:extLst>
                    <a:ext uri="{FF2B5EF4-FFF2-40B4-BE49-F238E27FC236}">
                      <a16:creationId xmlns:a16="http://schemas.microsoft.com/office/drawing/2014/main" id="{FFAD2852-0F55-63DA-1645-0F593313414C}"/>
                    </a:ext>
                  </a:extLst>
                </p:cNvPr>
                <p:cNvSpPr txBox="1">
                  <a:spLocks noRot="1" noChangeAspect="1" noMove="1" noResize="1" noEditPoints="1" noAdjustHandles="1" noChangeArrowheads="1" noChangeShapeType="1" noTextEdit="1"/>
                </p:cNvSpPr>
                <p:nvPr/>
              </p:nvSpPr>
              <p:spPr>
                <a:xfrm>
                  <a:off x="24901" y="1426023"/>
                  <a:ext cx="6829610" cy="4253408"/>
                </a:xfrm>
                <a:prstGeom prst="rect">
                  <a:avLst/>
                </a:prstGeom>
                <a:blipFill>
                  <a:blip r:embed="rId3"/>
                  <a:stretch>
                    <a:fillRect l="-714" t="-716" r="-804"/>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7655A294-B54A-62FA-CDFD-71227DFAEAC9}"/>
                </a:ext>
              </a:extLst>
            </p:cNvPr>
            <p:cNvSpPr txBox="1"/>
            <p:nvPr/>
          </p:nvSpPr>
          <p:spPr>
            <a:xfrm>
              <a:off x="7140696" y="2547874"/>
              <a:ext cx="1978404" cy="646331"/>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图5.2:夸克-反夸克相互作用示意图</a:t>
              </a:r>
            </a:p>
          </p:txBody>
        </p:sp>
        <p:pic>
          <p:nvPicPr>
            <p:cNvPr id="17" name="图片 16">
              <a:extLst>
                <a:ext uri="{FF2B5EF4-FFF2-40B4-BE49-F238E27FC236}">
                  <a16:creationId xmlns:a16="http://schemas.microsoft.com/office/drawing/2014/main" id="{08A9BB59-9700-1A9D-C752-BB95CD527443}"/>
                </a:ext>
              </a:extLst>
            </p:cNvPr>
            <p:cNvPicPr>
              <a:picLocks noChangeAspect="1"/>
            </p:cNvPicPr>
            <p:nvPr/>
          </p:nvPicPr>
          <p:blipFill>
            <a:blip r:embed="rId4"/>
            <a:stretch>
              <a:fillRect/>
            </a:stretch>
          </p:blipFill>
          <p:spPr>
            <a:xfrm>
              <a:off x="482788" y="2191342"/>
              <a:ext cx="6248721" cy="1092256"/>
            </a:xfrm>
            <a:prstGeom prst="rect">
              <a:avLst/>
            </a:prstGeom>
          </p:spPr>
        </p:pic>
        <p:pic>
          <p:nvPicPr>
            <p:cNvPr id="19" name="图片 18">
              <a:extLst>
                <a:ext uri="{FF2B5EF4-FFF2-40B4-BE49-F238E27FC236}">
                  <a16:creationId xmlns:a16="http://schemas.microsoft.com/office/drawing/2014/main" id="{DE4995FF-3789-437C-99C1-AC38466C5A33}"/>
                </a:ext>
              </a:extLst>
            </p:cNvPr>
            <p:cNvPicPr>
              <a:picLocks noChangeAspect="1"/>
            </p:cNvPicPr>
            <p:nvPr/>
          </p:nvPicPr>
          <p:blipFill>
            <a:blip r:embed="rId5"/>
            <a:stretch>
              <a:fillRect/>
            </a:stretch>
          </p:blipFill>
          <p:spPr>
            <a:xfrm>
              <a:off x="2515733" y="3994822"/>
              <a:ext cx="1847945" cy="406421"/>
            </a:xfrm>
            <a:prstGeom prst="rect">
              <a:avLst/>
            </a:prstGeom>
          </p:spPr>
        </p:pic>
        <p:pic>
          <p:nvPicPr>
            <p:cNvPr id="21" name="图片 20">
              <a:extLst>
                <a:ext uri="{FF2B5EF4-FFF2-40B4-BE49-F238E27FC236}">
                  <a16:creationId xmlns:a16="http://schemas.microsoft.com/office/drawing/2014/main" id="{3E51C019-E2DB-86F3-9EC9-6C88AAD27681}"/>
                </a:ext>
              </a:extLst>
            </p:cNvPr>
            <p:cNvPicPr>
              <a:picLocks noChangeAspect="1"/>
            </p:cNvPicPr>
            <p:nvPr/>
          </p:nvPicPr>
          <p:blipFill>
            <a:blip r:embed="rId6"/>
            <a:stretch>
              <a:fillRect/>
            </a:stretch>
          </p:blipFill>
          <p:spPr>
            <a:xfrm>
              <a:off x="2937188" y="5112467"/>
              <a:ext cx="1339919" cy="482625"/>
            </a:xfrm>
            <a:prstGeom prst="rect">
              <a:avLst/>
            </a:prstGeom>
          </p:spPr>
        </p:pic>
        <p:cxnSp>
          <p:nvCxnSpPr>
            <p:cNvPr id="22" name="直接连接符 21">
              <a:extLst>
                <a:ext uri="{FF2B5EF4-FFF2-40B4-BE49-F238E27FC236}">
                  <a16:creationId xmlns:a16="http://schemas.microsoft.com/office/drawing/2014/main" id="{CB9274DF-0EF8-B6B0-D638-EB7B3AA49351}"/>
                </a:ext>
              </a:extLst>
            </p:cNvPr>
            <p:cNvCxnSpPr>
              <a:cxnSpLocks/>
            </p:cNvCxnSpPr>
            <p:nvPr/>
          </p:nvCxnSpPr>
          <p:spPr>
            <a:xfrm>
              <a:off x="3481986" y="3194205"/>
              <a:ext cx="132722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椭圆 22">
              <a:extLst>
                <a:ext uri="{FF2B5EF4-FFF2-40B4-BE49-F238E27FC236}">
                  <a16:creationId xmlns:a16="http://schemas.microsoft.com/office/drawing/2014/main" id="{E298B0CA-B27D-3201-7415-BCD89CAB82CB}"/>
                </a:ext>
              </a:extLst>
            </p:cNvPr>
            <p:cNvSpPr/>
            <p:nvPr/>
          </p:nvSpPr>
          <p:spPr>
            <a:xfrm>
              <a:off x="1128970" y="2680220"/>
              <a:ext cx="591014" cy="423746"/>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687661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a:t>
            </a:r>
            <a:r>
              <a:rPr lang="zh-CN" altLang="en-US" b="1" dirty="0">
                <a:latin typeface="华文楷体" panose="02010600040101010101" pitchFamily="2" charset="-122"/>
                <a:ea typeface="华文楷体" panose="02010600040101010101" pitchFamily="2" charset="-122"/>
              </a:rPr>
              <a:t>色因子和位势</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153</a:t>
            </a:fld>
            <a:endParaRPr lang="en-US"/>
          </a:p>
        </p:txBody>
      </p:sp>
      <p:grpSp>
        <p:nvGrpSpPr>
          <p:cNvPr id="13" name="组合 12">
            <a:extLst>
              <a:ext uri="{FF2B5EF4-FFF2-40B4-BE49-F238E27FC236}">
                <a16:creationId xmlns:a16="http://schemas.microsoft.com/office/drawing/2014/main" id="{8D465C35-1030-79FB-F398-B23913B393AE}"/>
              </a:ext>
            </a:extLst>
          </p:cNvPr>
          <p:cNvGrpSpPr/>
          <p:nvPr/>
        </p:nvGrpSpPr>
        <p:grpSpPr>
          <a:xfrm>
            <a:off x="185854" y="1025913"/>
            <a:ext cx="8908889" cy="4847512"/>
            <a:chOff x="185854" y="1025913"/>
            <a:chExt cx="8908889" cy="4847512"/>
          </a:xfrm>
        </p:grpSpPr>
        <p:pic>
          <p:nvPicPr>
            <p:cNvPr id="5" name="图片 4"/>
            <p:cNvPicPr>
              <a:picLocks noChangeAspect="1"/>
            </p:cNvPicPr>
            <p:nvPr/>
          </p:nvPicPr>
          <p:blipFill>
            <a:blip r:embed="rId2"/>
            <a:srcRect b="21460"/>
            <a:stretch/>
          </p:blipFill>
          <p:spPr>
            <a:xfrm>
              <a:off x="5474289" y="1025913"/>
              <a:ext cx="3540733" cy="1780108"/>
            </a:xfrm>
            <a:prstGeom prst="rect">
              <a:avLst/>
            </a:prstGeom>
          </p:spPr>
        </p:pic>
        <p:sp>
          <p:nvSpPr>
            <p:cNvPr id="6" name="文本框 5"/>
            <p:cNvSpPr txBox="1"/>
            <p:nvPr/>
          </p:nvSpPr>
          <p:spPr>
            <a:xfrm>
              <a:off x="185854" y="1025913"/>
              <a:ext cx="6367346" cy="971676"/>
            </a:xfrm>
            <a:prstGeom prst="rect">
              <a:avLst/>
            </a:prstGeom>
            <a:noFill/>
          </p:spPr>
          <p:txBody>
            <a:bodyPr wrap="square" rtlCol="0">
              <a:spAutoFit/>
            </a:bodyPr>
            <a:lstStyle/>
            <a:p>
              <a:pPr>
                <a:lnSpc>
                  <a:spcPct val="150000"/>
                </a:lnSpc>
              </a:pPr>
              <a:r>
                <a:rPr lang="zh-CN" altLang="en-US" sz="2000" b="1" dirty="0">
                  <a:solidFill>
                    <a:srgbClr val="0000CC"/>
                  </a:solidFill>
                  <a:latin typeface="华文楷体" panose="02010600040101010101" pitchFamily="2" charset="-122"/>
                  <a:ea typeface="华文楷体" panose="02010600040101010101" pitchFamily="2" charset="-122"/>
                </a:rPr>
                <a:t>色因子依赖于相互作用的夸克的色荷状态：</a:t>
              </a:r>
              <a:endParaRPr lang="en-US" altLang="zh-CN" sz="2000" b="1" dirty="0">
                <a:solidFill>
                  <a:srgbClr val="0000CC"/>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srgbClr val="0000CC"/>
                  </a:solidFill>
                  <a:latin typeface="华文楷体" panose="02010600040101010101" pitchFamily="2" charset="-122"/>
                  <a:ea typeface="华文楷体" panose="02010600040101010101" pitchFamily="2" charset="-122"/>
                </a:rPr>
                <a:t>                 </a:t>
              </a:r>
              <a:r>
                <a:rPr lang="zh-CN" altLang="en-US" sz="2000" b="1" dirty="0">
                  <a:latin typeface="华文楷体" panose="02010600040101010101" pitchFamily="2" charset="-122"/>
                  <a:ea typeface="华文楷体" panose="02010600040101010101" pitchFamily="2" charset="-122"/>
                </a:rPr>
                <a:t>一个正反夸克对可以组成色的八重态和单态</a:t>
              </a:r>
            </a:p>
          </p:txBody>
        </p:sp>
        <mc:AlternateContent xmlns:mc="http://schemas.openxmlformats.org/markup-compatibility/2006" xmlns:a14="http://schemas.microsoft.com/office/drawing/2010/main">
          <mc:Choice Requires="a14">
            <p:sp>
              <p:nvSpPr>
                <p:cNvPr id="7" name="文本框 6"/>
                <p:cNvSpPr txBox="1"/>
                <p:nvPr/>
              </p:nvSpPr>
              <p:spPr>
                <a:xfrm>
                  <a:off x="275064" y="2080404"/>
                  <a:ext cx="2988527" cy="400110"/>
                </a:xfrm>
                <a:prstGeom prst="rect">
                  <a:avLst/>
                </a:prstGeom>
                <a:noFill/>
              </p:spPr>
              <p:txBody>
                <a:bodyPr wrap="square" rtlCol="0">
                  <a:spAutoFit/>
                </a:bodyPr>
                <a:lstStyle/>
                <a:p>
                  <a:r>
                    <a:rPr lang="zh-CN" altLang="en-US" sz="2000" dirty="0">
                      <a:solidFill>
                        <a:srgbClr val="0000CC"/>
                      </a:solidFill>
                      <a:latin typeface="华文楷体" panose="02010600040101010101" pitchFamily="2" charset="-122"/>
                      <a:ea typeface="华文楷体" panose="02010600040101010101" pitchFamily="2" charset="-122"/>
                    </a:rPr>
                    <a:t>典型的八重态</a:t>
                  </a:r>
                  <a14:m>
                    <m:oMath xmlns:m="http://schemas.openxmlformats.org/officeDocument/2006/math">
                      <m:r>
                        <a:rPr lang="en-US" altLang="zh-CN" sz="2000" b="0" i="1" smtClean="0">
                          <a:solidFill>
                            <a:srgbClr val="0000CC"/>
                          </a:solidFill>
                          <a:latin typeface="Cambria Math" panose="02040503050406030204" pitchFamily="18" charset="0"/>
                        </a:rPr>
                        <m:t>𝑟</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𝑔</m:t>
                          </m:r>
                        </m:e>
                      </m:acc>
                    </m:oMath>
                  </a14:m>
                  <a:r>
                    <a:rPr lang="zh-CN" altLang="en-US" sz="2000" dirty="0">
                      <a:solidFill>
                        <a:srgbClr val="0000CC"/>
                      </a:solidFill>
                      <a:latin typeface="华文楷体" panose="02010600040101010101" pitchFamily="2" charset="-122"/>
                      <a:ea typeface="华文楷体" panose="02010600040101010101" pitchFamily="2" charset="-122"/>
                    </a:rPr>
                    <a:t> 例子</a:t>
                  </a:r>
                  <a:r>
                    <a:rPr lang="zh-CN" altLang="en-US" dirty="0">
                      <a:solidFill>
                        <a:srgbClr val="0000CC"/>
                      </a:solidFill>
                    </a:rPr>
                    <a:t>：</a:t>
                  </a:r>
                </a:p>
              </p:txBody>
            </p:sp>
          </mc:Choice>
          <mc:Fallback xmlns="">
            <p:sp>
              <p:nvSpPr>
                <p:cNvPr id="7" name="文本框 6"/>
                <p:cNvSpPr txBox="1">
                  <a:spLocks noRot="1" noChangeAspect="1" noMove="1" noResize="1" noEditPoints="1" noAdjustHandles="1" noChangeArrowheads="1" noChangeShapeType="1" noTextEdit="1"/>
                </p:cNvSpPr>
                <p:nvPr/>
              </p:nvSpPr>
              <p:spPr>
                <a:xfrm>
                  <a:off x="275064" y="2080404"/>
                  <a:ext cx="2988527" cy="400110"/>
                </a:xfrm>
                <a:prstGeom prst="rect">
                  <a:avLst/>
                </a:prstGeom>
                <a:blipFill>
                  <a:blip r:embed="rId3"/>
                  <a:stretch>
                    <a:fillRect l="-2041" t="-7576" b="-27273"/>
                  </a:stretch>
                </a:blipFill>
              </p:spPr>
              <p:txBody>
                <a:bodyPr/>
                <a:lstStyle/>
                <a:p>
                  <a:r>
                    <a:rPr lang="zh-CN" altLang="en-US">
                      <a:noFill/>
                    </a:rPr>
                    <a:t> </a:t>
                  </a:r>
                </a:p>
              </p:txBody>
            </p:sp>
          </mc:Fallback>
        </mc:AlternateContent>
        <p:sp>
          <p:nvSpPr>
            <p:cNvPr id="8" name="文本框 7"/>
            <p:cNvSpPr txBox="1"/>
            <p:nvPr/>
          </p:nvSpPr>
          <p:spPr>
            <a:xfrm>
              <a:off x="1412488" y="2575437"/>
              <a:ext cx="4181707" cy="369332"/>
            </a:xfrm>
            <a:prstGeom prst="rect">
              <a:avLst/>
            </a:prstGeom>
            <a:noFill/>
          </p:spPr>
          <p:txBody>
            <a:bodyPr wrap="square" rtlCol="0">
              <a:spAutoFit/>
            </a:bodyPr>
            <a:lstStyle/>
            <a:p>
              <a:r>
                <a:rPr lang="zh-CN" altLang="en-US" dirty="0"/>
                <a:t>入射夸克是红的，反夸克是绿的</a:t>
              </a:r>
            </a:p>
          </p:txBody>
        </p:sp>
        <p:sp>
          <p:nvSpPr>
            <p:cNvPr id="9" name="矩形 8"/>
            <p:cNvSpPr/>
            <p:nvPr/>
          </p:nvSpPr>
          <p:spPr>
            <a:xfrm>
              <a:off x="1216203" y="3522617"/>
              <a:ext cx="4094775" cy="369332"/>
            </a:xfrm>
            <a:prstGeom prst="rect">
              <a:avLst/>
            </a:prstGeom>
          </p:spPr>
          <p:txBody>
            <a:bodyPr wrap="none">
              <a:spAutoFit/>
            </a:bodyPr>
            <a:lstStyle/>
            <a:p>
              <a:r>
                <a:rPr lang="zh-CN" altLang="en-US" dirty="0"/>
                <a:t>出射的夸克也是红的，反夸克也是绿的</a:t>
              </a:r>
            </a:p>
          </p:txBody>
        </p:sp>
        <p:sp>
          <p:nvSpPr>
            <p:cNvPr id="10" name="下箭头 9"/>
            <p:cNvSpPr/>
            <p:nvPr/>
          </p:nvSpPr>
          <p:spPr>
            <a:xfrm>
              <a:off x="3021980" y="2963439"/>
              <a:ext cx="241611" cy="559178"/>
            </a:xfrm>
            <a:prstGeom prst="downArrow">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503341" y="3044283"/>
              <a:ext cx="1581615" cy="369332"/>
            </a:xfrm>
            <a:prstGeom prst="rect">
              <a:avLst/>
            </a:prstGeom>
            <a:noFill/>
          </p:spPr>
          <p:txBody>
            <a:bodyPr wrap="square" rtlCol="0">
              <a:spAutoFit/>
            </a:bodyPr>
            <a:lstStyle/>
            <a:p>
              <a:r>
                <a:rPr lang="zh-CN" altLang="en-US" dirty="0">
                  <a:solidFill>
                    <a:srgbClr val="FF0000"/>
                  </a:solidFill>
                </a:rPr>
                <a:t>颜色守恒</a:t>
              </a:r>
            </a:p>
          </p:txBody>
        </p:sp>
        <p:pic>
          <p:nvPicPr>
            <p:cNvPr id="12" name="图片 11"/>
            <p:cNvPicPr>
              <a:picLocks noChangeAspect="1"/>
            </p:cNvPicPr>
            <p:nvPr/>
          </p:nvPicPr>
          <p:blipFill>
            <a:blip r:embed="rId4"/>
            <a:stretch>
              <a:fillRect/>
            </a:stretch>
          </p:blipFill>
          <p:spPr>
            <a:xfrm>
              <a:off x="2185290" y="4180230"/>
              <a:ext cx="5156215" cy="1693195"/>
            </a:xfrm>
            <a:prstGeom prst="rect">
              <a:avLst/>
            </a:prstGeom>
          </p:spPr>
        </p:pic>
        <p:sp>
          <p:nvSpPr>
            <p:cNvPr id="3" name="文本框 2">
              <a:extLst>
                <a:ext uri="{FF2B5EF4-FFF2-40B4-BE49-F238E27FC236}">
                  <a16:creationId xmlns:a16="http://schemas.microsoft.com/office/drawing/2014/main" id="{14A1825C-9082-6769-44EA-C621E3015BBC}"/>
                </a:ext>
              </a:extLst>
            </p:cNvPr>
            <p:cNvSpPr txBox="1"/>
            <p:nvPr/>
          </p:nvSpPr>
          <p:spPr>
            <a:xfrm>
              <a:off x="5549374" y="2840905"/>
              <a:ext cx="3545369" cy="369332"/>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图5.2:夸克-反夸克相互作用示意图</a:t>
              </a:r>
            </a:p>
          </p:txBody>
        </p:sp>
      </p:grpSp>
    </p:spTree>
    <p:extLst>
      <p:ext uri="{BB962C8B-B14F-4D97-AF65-F5344CB8AC3E}">
        <p14:creationId xmlns:p14="http://schemas.microsoft.com/office/powerpoint/2010/main" val="427812851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a:t>
            </a:r>
            <a:r>
              <a:rPr lang="zh-CN" altLang="en-US" b="1" dirty="0">
                <a:latin typeface="华文楷体" panose="02010600040101010101" pitchFamily="2" charset="-122"/>
                <a:ea typeface="华文楷体" panose="02010600040101010101" pitchFamily="2" charset="-122"/>
              </a:rPr>
              <a:t>色因子和位势</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154</a:t>
            </a:fld>
            <a:endParaRPr lang="en-US"/>
          </a:p>
        </p:txBody>
      </p:sp>
      <p:grpSp>
        <p:nvGrpSpPr>
          <p:cNvPr id="11" name="组合 10">
            <a:extLst>
              <a:ext uri="{FF2B5EF4-FFF2-40B4-BE49-F238E27FC236}">
                <a16:creationId xmlns:a16="http://schemas.microsoft.com/office/drawing/2014/main" id="{A18DF85F-BF9F-BB04-E687-0DBD05C380FB}"/>
              </a:ext>
            </a:extLst>
          </p:cNvPr>
          <p:cNvGrpSpPr/>
          <p:nvPr/>
        </p:nvGrpSpPr>
        <p:grpSpPr>
          <a:xfrm>
            <a:off x="118662" y="1071862"/>
            <a:ext cx="8775925" cy="3693319"/>
            <a:chOff x="0" y="1000234"/>
            <a:chExt cx="8775925" cy="3693319"/>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1F82B17C-7EDD-2CB4-F778-55CFB45FEE58}"/>
                    </a:ext>
                  </a:extLst>
                </p:cNvPr>
                <p:cNvSpPr txBox="1"/>
                <p:nvPr/>
              </p:nvSpPr>
              <p:spPr>
                <a:xfrm>
                  <a:off x="0" y="1000234"/>
                  <a:ext cx="6829610" cy="3693319"/>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因此，</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具有非零的 </a:t>
                  </a:r>
                  <a:r>
                    <a:rPr lang="en-US" altLang="zh-CN" dirty="0">
                      <a:latin typeface="华文楷体" panose="02010600040101010101" pitchFamily="2" charset="-122"/>
                      <a:ea typeface="华文楷体" panose="02010600040101010101" pitchFamily="2" charset="-122"/>
                    </a:rPr>
                    <a:t>11 </a:t>
                  </a:r>
                  <a:r>
                    <a:rPr lang="zh-CN" altLang="en-US" dirty="0">
                      <a:latin typeface="华文楷体" panose="02010600040101010101" pitchFamily="2" charset="-122"/>
                      <a:ea typeface="华文楷体" panose="02010600040101010101" pitchFamily="2" charset="-122"/>
                    </a:rPr>
                    <a:t>和 </a:t>
                  </a:r>
                  <a:r>
                    <a:rPr lang="en-US" altLang="zh-CN" dirty="0">
                      <a:latin typeface="华文楷体" panose="02010600040101010101" pitchFamily="2" charset="-122"/>
                      <a:ea typeface="华文楷体" panose="02010600040101010101" pitchFamily="2" charset="-122"/>
                    </a:rPr>
                    <a:t>22 </a:t>
                  </a:r>
                  <a:r>
                    <a:rPr lang="zh-CN" altLang="en-US" dirty="0">
                      <a:latin typeface="华文楷体" panose="02010600040101010101" pitchFamily="2" charset="-122"/>
                      <a:ea typeface="华文楷体" panose="02010600040101010101" pitchFamily="2" charset="-122"/>
                    </a:rPr>
                    <a:t>分量的</a:t>
                  </a:r>
                  <a:r>
                    <a:rPr lang="el-GR" altLang="zh-CN" dirty="0">
                      <a:latin typeface="华文楷体" panose="02010600040101010101" pitchFamily="2" charset="-122"/>
                      <a:ea typeface="华文楷体" panose="02010600040101010101" pitchFamily="2" charset="-122"/>
                    </a:rPr>
                    <a:t>λ</a:t>
                  </a:r>
                  <a:r>
                    <a:rPr lang="zh-CN" altLang="en-US" dirty="0">
                      <a:latin typeface="华文楷体" panose="02010600040101010101" pitchFamily="2" charset="-122"/>
                      <a:ea typeface="华文楷体" panose="02010600040101010101" pitchFamily="2" charset="-122"/>
                    </a:rPr>
                    <a:t>矩阵只有 </a:t>
                  </a:r>
                  <a14:m>
                    <m:oMath xmlns:m="http://schemas.openxmlformats.org/officeDocument/2006/math">
                      <m:sSup>
                        <m:sSupPr>
                          <m:ctrlPr>
                            <a:rPr lang="zh-CN" altLang="en-US" i="1" dirty="0" smtClean="0">
                              <a:solidFill>
                                <a:srgbClr val="836967"/>
                              </a:solidFill>
                              <a:latin typeface="Cambria Math" panose="02040503050406030204" pitchFamily="18" charset="0"/>
                            </a:rPr>
                          </m:ctrlPr>
                        </m:sSupPr>
                        <m:e>
                          <m:r>
                            <a:rPr lang="zh-CN" altLang="en-US" i="1" dirty="0" smtClean="0">
                              <a:latin typeface="Cambria Math" panose="02040503050406030204" pitchFamily="18" charset="0"/>
                            </a:rPr>
                            <m:t>𝜆</m:t>
                          </m:r>
                        </m:e>
                        <m:sup>
                          <m:r>
                            <a:rPr lang="zh-CN" altLang="en-US" i="0" dirty="0" smtClean="0">
                              <a:latin typeface="Cambria Math" panose="02040503050406030204" pitchFamily="18" charset="0"/>
                            </a:rPr>
                            <m:t>3</m:t>
                          </m:r>
                        </m:sup>
                      </m:sSup>
                    </m:oMath>
                  </a14:m>
                  <a:r>
                    <a:rPr lang="zh-CN" altLang="en-US" dirty="0">
                      <a:latin typeface="华文楷体" panose="02010600040101010101" pitchFamily="2" charset="-122"/>
                      <a:ea typeface="华文楷体" panose="02010600040101010101" pitchFamily="2" charset="-122"/>
                    </a:rPr>
                    <a:t>和 </a:t>
                  </a:r>
                  <a14:m>
                    <m:oMath xmlns:m="http://schemas.openxmlformats.org/officeDocument/2006/math">
                      <m:sSup>
                        <m:sSupPr>
                          <m:ctrlPr>
                            <a:rPr lang="zh-CN" altLang="en-US" i="1" dirty="0">
                              <a:solidFill>
                                <a:srgbClr val="836967"/>
                              </a:solidFill>
                              <a:latin typeface="Cambria Math" panose="02040503050406030204" pitchFamily="18" charset="0"/>
                            </a:rPr>
                          </m:ctrlPr>
                        </m:sSupPr>
                        <m:e>
                          <m:r>
                            <a:rPr lang="zh-CN" altLang="en-US" i="1" dirty="0">
                              <a:latin typeface="Cambria Math" panose="02040503050406030204" pitchFamily="18" charset="0"/>
                            </a:rPr>
                            <m:t>𝜆</m:t>
                          </m:r>
                        </m:e>
                        <m:sup>
                          <m:r>
                            <a:rPr lang="en-US" altLang="zh-CN" b="0" i="0" dirty="0" smtClean="0">
                              <a:latin typeface="Cambria Math" panose="02040503050406030204" pitchFamily="18" charset="0"/>
                            </a:rPr>
                            <m:t>8</m:t>
                          </m:r>
                        </m:sup>
                      </m:sSup>
                      <m:r>
                        <a:rPr lang="zh-CN" altLang="en-US" i="1" dirty="0">
                          <a:latin typeface="Cambria Math" panose="02040503050406030204" pitchFamily="18" charset="0"/>
                        </a:rPr>
                        <m:t> </m:t>
                      </m:r>
                    </m:oMath>
                  </a14:m>
                  <a:r>
                    <a:rPr lang="zh-CN" altLang="en-US" dirty="0">
                      <a:latin typeface="华文楷体" panose="02010600040101010101" pitchFamily="2" charset="-122"/>
                      <a:ea typeface="华文楷体" panose="02010600040101010101" pitchFamily="2" charset="-122"/>
                    </a:rPr>
                    <a:t>，计算得到色因子为</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3" name="文本框 2">
                  <a:extLst>
                    <a:ext uri="{FF2B5EF4-FFF2-40B4-BE49-F238E27FC236}">
                      <a16:creationId xmlns:a16="http://schemas.microsoft.com/office/drawing/2014/main" id="{1F82B17C-7EDD-2CB4-F778-55CFB45FEE58}"/>
                    </a:ext>
                  </a:extLst>
                </p:cNvPr>
                <p:cNvSpPr txBox="1">
                  <a:spLocks noRot="1" noChangeAspect="1" noMove="1" noResize="1" noEditPoints="1" noAdjustHandles="1" noChangeArrowheads="1" noChangeShapeType="1" noTextEdit="1"/>
                </p:cNvSpPr>
                <p:nvPr/>
              </p:nvSpPr>
              <p:spPr>
                <a:xfrm>
                  <a:off x="0" y="1000234"/>
                  <a:ext cx="6829610" cy="3693319"/>
                </a:xfrm>
                <a:prstGeom prst="rect">
                  <a:avLst/>
                </a:prstGeom>
                <a:blipFill>
                  <a:blip r:embed="rId2"/>
                  <a:stretch>
                    <a:fillRect l="-714" t="-825" r="-1427"/>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942B4BD8-7632-F93A-D1F6-7629147F99C7}"/>
                </a:ext>
              </a:extLst>
            </p:cNvPr>
            <p:cNvPicPr>
              <a:picLocks noChangeAspect="1"/>
            </p:cNvPicPr>
            <p:nvPr/>
          </p:nvPicPr>
          <p:blipFill>
            <a:blip r:embed="rId3"/>
            <a:srcRect t="5751"/>
            <a:stretch/>
          </p:blipFill>
          <p:spPr>
            <a:xfrm>
              <a:off x="306320" y="1604764"/>
              <a:ext cx="6216970" cy="1131196"/>
            </a:xfrm>
            <a:prstGeom prst="rect">
              <a:avLst/>
            </a:prstGeom>
          </p:spPr>
        </p:pic>
        <p:sp>
          <p:nvSpPr>
            <p:cNvPr id="7" name="文本框 6"/>
            <p:cNvSpPr txBox="1"/>
            <p:nvPr/>
          </p:nvSpPr>
          <p:spPr>
            <a:xfrm>
              <a:off x="5809701" y="1117833"/>
              <a:ext cx="2966224" cy="369332"/>
            </a:xfrm>
            <a:prstGeom prst="rect">
              <a:avLst/>
            </a:prstGeom>
            <a:noFill/>
          </p:spPr>
          <p:txBody>
            <a:bodyPr wrap="square" rtlCol="0">
              <a:spAutoFit/>
            </a:bodyPr>
            <a:lstStyle/>
            <a:p>
              <a:r>
                <a:rPr lang="zh-CN" altLang="en-US" dirty="0"/>
                <a:t>矩阵</a:t>
              </a:r>
              <a:r>
                <a:rPr lang="en-US" altLang="zh-CN" dirty="0"/>
                <a:t>t</a:t>
              </a:r>
              <a:r>
                <a:rPr lang="zh-CN" altLang="en-US" dirty="0"/>
                <a:t>是</a:t>
              </a:r>
              <a:r>
                <a:rPr lang="en-US" altLang="zh-CN" dirty="0"/>
                <a:t>SU(3)</a:t>
              </a:r>
              <a:r>
                <a:rPr lang="zh-CN" altLang="en-US" dirty="0"/>
                <a:t>群的基础表示</a:t>
              </a:r>
            </a:p>
          </p:txBody>
        </p:sp>
        <p:pic>
          <p:nvPicPr>
            <p:cNvPr id="10" name="图片 9">
              <a:extLst>
                <a:ext uri="{FF2B5EF4-FFF2-40B4-BE49-F238E27FC236}">
                  <a16:creationId xmlns:a16="http://schemas.microsoft.com/office/drawing/2014/main" id="{F6E84602-46BB-F8AB-8CE0-F4631248AE48}"/>
                </a:ext>
              </a:extLst>
            </p:cNvPr>
            <p:cNvPicPr>
              <a:picLocks noChangeAspect="1"/>
            </p:cNvPicPr>
            <p:nvPr/>
          </p:nvPicPr>
          <p:blipFill>
            <a:blip r:embed="rId4"/>
            <a:stretch>
              <a:fillRect/>
            </a:stretch>
          </p:blipFill>
          <p:spPr>
            <a:xfrm>
              <a:off x="449202" y="3428992"/>
              <a:ext cx="5931205" cy="571529"/>
            </a:xfrm>
            <a:prstGeom prst="rect">
              <a:avLst/>
            </a:prstGeom>
          </p:spPr>
        </p:pic>
      </p:grpSp>
    </p:spTree>
    <p:extLst>
      <p:ext uri="{BB962C8B-B14F-4D97-AF65-F5344CB8AC3E}">
        <p14:creationId xmlns:p14="http://schemas.microsoft.com/office/powerpoint/2010/main" val="5216847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a:t>
            </a:r>
            <a:r>
              <a:rPr lang="zh-CN" altLang="en-US" b="1" dirty="0">
                <a:latin typeface="华文楷体" panose="02010600040101010101" pitchFamily="2" charset="-122"/>
                <a:ea typeface="华文楷体" panose="02010600040101010101" pitchFamily="2" charset="-122"/>
              </a:rPr>
              <a:t>色因子和位势</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155</a:t>
            </a:fld>
            <a:endParaRPr lang="en-US"/>
          </a:p>
        </p:txBody>
      </p:sp>
      <mc:AlternateContent xmlns:mc="http://schemas.openxmlformats.org/markup-compatibility/2006" xmlns:a14="http://schemas.microsoft.com/office/drawing/2010/main">
        <mc:Choice Requires="a14">
          <p:sp>
            <p:nvSpPr>
              <p:cNvPr id="5" name="文本框 4"/>
              <p:cNvSpPr txBox="1"/>
              <p:nvPr/>
            </p:nvSpPr>
            <p:spPr>
              <a:xfrm>
                <a:off x="167268" y="996177"/>
                <a:ext cx="3980986" cy="407227"/>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色单态</a:t>
                </a:r>
                <a14:m>
                  <m:oMath xmlns:m="http://schemas.openxmlformats.org/officeDocument/2006/math">
                    <m:r>
                      <a:rPr lang="en-US" altLang="zh-CN" sz="2000" b="1" i="1" dirty="0">
                        <a:solidFill>
                          <a:srgbClr val="0000CC"/>
                        </a:solidFill>
                        <a:latin typeface="Cambria Math" panose="02040503050406030204" pitchFamily="18" charset="0"/>
                      </a:rPr>
                      <m:t>𝒒</m:t>
                    </m:r>
                    <m:acc>
                      <m:accPr>
                        <m:chr m:val="̅"/>
                        <m:ctrlPr>
                          <a:rPr lang="en-US" altLang="zh-CN" sz="2000" b="1" i="1" dirty="0" smtClean="0">
                            <a:solidFill>
                              <a:srgbClr val="0000CC"/>
                            </a:solidFill>
                            <a:latin typeface="Cambria Math" panose="02040503050406030204" pitchFamily="18" charset="0"/>
                          </a:rPr>
                        </m:ctrlPr>
                      </m:accPr>
                      <m:e>
                        <m:r>
                          <a:rPr lang="en-US" altLang="zh-CN" sz="2000" b="1" i="1" dirty="0">
                            <a:solidFill>
                              <a:srgbClr val="0000CC"/>
                            </a:solidFill>
                            <a:latin typeface="Cambria Math" panose="02040503050406030204" pitchFamily="18" charset="0"/>
                          </a:rPr>
                          <m:t>𝒒</m:t>
                        </m:r>
                        <m:r>
                          <a:rPr lang="en-US" altLang="zh-CN" sz="2000" b="1" i="1" dirty="0" smtClean="0">
                            <a:solidFill>
                              <a:srgbClr val="0000CC"/>
                            </a:solidFill>
                            <a:latin typeface="Cambria Math" panose="02040503050406030204" pitchFamily="18" charset="0"/>
                          </a:rPr>
                          <m:t> </m:t>
                        </m:r>
                      </m:e>
                    </m:acc>
                    <m:r>
                      <a:rPr lang="zh-CN" altLang="en-US" sz="2000" b="1" i="1" dirty="0" smtClean="0">
                        <a:solidFill>
                          <a:srgbClr val="0000CC"/>
                        </a:solidFill>
                        <a:latin typeface="Cambria Math" panose="02040503050406030204" pitchFamily="18" charset="0"/>
                      </a:rPr>
                      <m:t>系统</m:t>
                    </m:r>
                  </m:oMath>
                </a14:m>
                <a:r>
                  <a:rPr lang="zh-CN" altLang="en-US" sz="2000" b="1" dirty="0">
                    <a:solidFill>
                      <a:srgbClr val="0000CC"/>
                    </a:solidFill>
                    <a:latin typeface="华文楷体" panose="02010600040101010101" pitchFamily="2" charset="-122"/>
                    <a:ea typeface="华文楷体" panose="02010600040101010101" pitchFamily="2" charset="-122"/>
                  </a:rPr>
                  <a:t> </a:t>
                </a:r>
                <a14:m>
                  <m:oMath xmlns:m="http://schemas.openxmlformats.org/officeDocument/2006/math">
                    <m:r>
                      <a:rPr lang="en-US" altLang="zh-CN" sz="2000" b="1" i="0" dirty="0" smtClean="0">
                        <a:solidFill>
                          <a:srgbClr val="0000CC"/>
                        </a:solidFill>
                        <a:latin typeface="Cambria Math" panose="02040503050406030204" pitchFamily="18" charset="0"/>
                      </a:rPr>
                      <m:t>𝐫</m:t>
                    </m:r>
                    <m:acc>
                      <m:accPr>
                        <m:chr m:val="̅"/>
                        <m:ctrlPr>
                          <a:rPr lang="en-US" altLang="zh-CN" sz="2000" b="1" i="1" dirty="0" smtClean="0">
                            <a:solidFill>
                              <a:srgbClr val="0000CC"/>
                            </a:solidFill>
                            <a:latin typeface="Cambria Math" panose="02040503050406030204" pitchFamily="18" charset="0"/>
                          </a:rPr>
                        </m:ctrlPr>
                      </m:accPr>
                      <m:e>
                        <m:r>
                          <a:rPr lang="en-US" altLang="zh-CN" sz="2000" b="1" i="1" dirty="0">
                            <a:solidFill>
                              <a:srgbClr val="0000CC"/>
                            </a:solidFill>
                            <a:latin typeface="Cambria Math" panose="02040503050406030204" pitchFamily="18" charset="0"/>
                          </a:rPr>
                          <m:t>𝒓</m:t>
                        </m:r>
                      </m:e>
                    </m:acc>
                    <m:r>
                      <a:rPr lang="en-US" altLang="zh-CN" sz="2000" b="1" i="1" dirty="0" smtClean="0">
                        <a:solidFill>
                          <a:srgbClr val="0000CC"/>
                        </a:solidFill>
                        <a:latin typeface="Cambria Math" panose="02040503050406030204" pitchFamily="18" charset="0"/>
                      </a:rPr>
                      <m:t>+</m:t>
                    </m:r>
                    <m:r>
                      <a:rPr lang="en-US" altLang="zh-CN" sz="2000" b="1" i="1" dirty="0" smtClean="0">
                        <a:solidFill>
                          <a:srgbClr val="0000CC"/>
                        </a:solidFill>
                        <a:latin typeface="Cambria Math" panose="02040503050406030204" pitchFamily="18" charset="0"/>
                      </a:rPr>
                      <m:t>𝒈</m:t>
                    </m:r>
                    <m:acc>
                      <m:accPr>
                        <m:chr m:val="̅"/>
                        <m:ctrlPr>
                          <a:rPr lang="en-US" altLang="zh-CN" sz="2000" b="1" i="1" dirty="0" smtClean="0">
                            <a:solidFill>
                              <a:srgbClr val="0000CC"/>
                            </a:solidFill>
                            <a:latin typeface="Cambria Math" panose="02040503050406030204" pitchFamily="18" charset="0"/>
                          </a:rPr>
                        </m:ctrlPr>
                      </m:accPr>
                      <m:e>
                        <m:r>
                          <a:rPr lang="en-US" altLang="zh-CN" sz="2000" b="1" i="1" dirty="0" smtClean="0">
                            <a:solidFill>
                              <a:srgbClr val="0000CC"/>
                            </a:solidFill>
                            <a:latin typeface="Cambria Math" panose="02040503050406030204" pitchFamily="18" charset="0"/>
                          </a:rPr>
                          <m:t>𝒈</m:t>
                        </m:r>
                      </m:e>
                    </m:acc>
                    <m:r>
                      <a:rPr lang="en-US" altLang="zh-CN" sz="2000" b="1" i="1" dirty="0" smtClean="0">
                        <a:solidFill>
                          <a:srgbClr val="0000CC"/>
                        </a:solidFill>
                        <a:latin typeface="Cambria Math" panose="02040503050406030204" pitchFamily="18" charset="0"/>
                      </a:rPr>
                      <m:t>+</m:t>
                    </m:r>
                    <m:r>
                      <a:rPr lang="en-US" altLang="zh-CN" sz="2000" b="1" i="1" dirty="0" smtClean="0">
                        <a:solidFill>
                          <a:srgbClr val="0000CC"/>
                        </a:solidFill>
                        <a:latin typeface="Cambria Math" panose="02040503050406030204" pitchFamily="18" charset="0"/>
                      </a:rPr>
                      <m:t>𝒃</m:t>
                    </m:r>
                    <m:acc>
                      <m:accPr>
                        <m:chr m:val="̅"/>
                        <m:ctrlPr>
                          <a:rPr lang="en-US" altLang="zh-CN" sz="2000" b="1" i="1" dirty="0" smtClean="0">
                            <a:solidFill>
                              <a:srgbClr val="0000CC"/>
                            </a:solidFill>
                            <a:latin typeface="Cambria Math" panose="02040503050406030204" pitchFamily="18" charset="0"/>
                          </a:rPr>
                        </m:ctrlPr>
                      </m:accPr>
                      <m:e>
                        <m:r>
                          <a:rPr lang="en-US" altLang="zh-CN" sz="2000" b="1" i="1" dirty="0" smtClean="0">
                            <a:solidFill>
                              <a:srgbClr val="0000CC"/>
                            </a:solidFill>
                            <a:latin typeface="Cambria Math" panose="02040503050406030204" pitchFamily="18" charset="0"/>
                          </a:rPr>
                          <m:t>𝒃</m:t>
                        </m:r>
                      </m:e>
                    </m:acc>
                  </m:oMath>
                </a14:m>
                <a:endParaRPr lang="zh-CN" altLang="en-US" sz="2000" b="1" dirty="0">
                  <a:solidFill>
                    <a:srgbClr val="0000CC"/>
                  </a:solidFill>
                  <a:latin typeface="华文楷体" panose="02010600040101010101" pitchFamily="2" charset="-122"/>
                  <a:ea typeface="华文楷体" panose="02010600040101010101" pitchFamily="2" charset="-122"/>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167268" y="996177"/>
                <a:ext cx="3980986" cy="407227"/>
              </a:xfrm>
              <a:prstGeom prst="rect">
                <a:avLst/>
              </a:prstGeom>
              <a:blipFill>
                <a:blip r:embed="rId3"/>
                <a:stretch>
                  <a:fillRect l="-1531" t="-4478" b="-26866"/>
                </a:stretch>
              </a:blipFill>
            </p:spPr>
            <p:txBody>
              <a:bodyPr/>
              <a:lstStyle/>
              <a:p>
                <a:r>
                  <a:rPr lang="zh-CN" altLang="en-US">
                    <a:noFill/>
                  </a:rPr>
                  <a:t> </a:t>
                </a:r>
              </a:p>
            </p:txBody>
          </p:sp>
        </mc:Fallback>
      </mc:AlternateContent>
      <p:sp>
        <p:nvSpPr>
          <p:cNvPr id="6" name="文本框 5"/>
          <p:cNvSpPr txBox="1"/>
          <p:nvPr/>
        </p:nvSpPr>
        <p:spPr>
          <a:xfrm>
            <a:off x="167268" y="1550686"/>
            <a:ext cx="3724507" cy="400110"/>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入射夸克色单态：三项求和</a:t>
            </a:r>
          </a:p>
        </p:txBody>
      </p:sp>
      <p:pic>
        <p:nvPicPr>
          <p:cNvPr id="7" name="图片 6"/>
          <p:cNvPicPr>
            <a:picLocks noChangeAspect="1"/>
          </p:cNvPicPr>
          <p:nvPr/>
        </p:nvPicPr>
        <p:blipFill>
          <a:blip r:embed="rId4"/>
          <a:stretch>
            <a:fillRect/>
          </a:stretch>
        </p:blipFill>
        <p:spPr>
          <a:xfrm>
            <a:off x="306706" y="2098078"/>
            <a:ext cx="5569988" cy="1077636"/>
          </a:xfrm>
          <a:prstGeom prst="rect">
            <a:avLst/>
          </a:prstGeom>
        </p:spPr>
      </p:pic>
      <p:pic>
        <p:nvPicPr>
          <p:cNvPr id="8" name="图片 7"/>
          <p:cNvPicPr>
            <a:picLocks noChangeAspect="1"/>
          </p:cNvPicPr>
          <p:nvPr/>
        </p:nvPicPr>
        <p:blipFill>
          <a:blip r:embed="rId5"/>
          <a:stretch>
            <a:fillRect/>
          </a:stretch>
        </p:blipFill>
        <p:spPr>
          <a:xfrm>
            <a:off x="5787484" y="2098078"/>
            <a:ext cx="2569891" cy="1077636"/>
          </a:xfrm>
          <a:prstGeom prst="rect">
            <a:avLst/>
          </a:prstGeom>
        </p:spPr>
      </p:pic>
      <p:sp>
        <p:nvSpPr>
          <p:cNvPr id="9" name="文本框 8"/>
          <p:cNvSpPr txBox="1"/>
          <p:nvPr/>
        </p:nvSpPr>
        <p:spPr>
          <a:xfrm>
            <a:off x="167267" y="3375769"/>
            <a:ext cx="4270918" cy="400110"/>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出射夸克也是色单态：三项求和</a:t>
            </a:r>
          </a:p>
        </p:txBody>
      </p:sp>
      <p:sp>
        <p:nvSpPr>
          <p:cNvPr id="10" name="文本框 9"/>
          <p:cNvSpPr txBox="1"/>
          <p:nvPr/>
        </p:nvSpPr>
        <p:spPr>
          <a:xfrm>
            <a:off x="167268" y="4002240"/>
            <a:ext cx="3401122" cy="400110"/>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初末态乘积共</a:t>
            </a:r>
            <a:r>
              <a:rPr lang="en-US" altLang="zh-CN" sz="2000" dirty="0">
                <a:latin typeface="华文楷体" panose="02010600040101010101" pitchFamily="2" charset="-122"/>
                <a:ea typeface="华文楷体" panose="02010600040101010101" pitchFamily="2" charset="-122"/>
              </a:rPr>
              <a:t>9</a:t>
            </a:r>
            <a:r>
              <a:rPr lang="zh-CN" altLang="en-US" sz="2000" dirty="0">
                <a:latin typeface="华文楷体" panose="02010600040101010101" pitchFamily="2" charset="-122"/>
                <a:ea typeface="华文楷体" panose="02010600040101010101" pitchFamily="2" charset="-122"/>
              </a:rPr>
              <a:t>项</a:t>
            </a:r>
          </a:p>
        </p:txBody>
      </p:sp>
      <p:pic>
        <p:nvPicPr>
          <p:cNvPr id="11" name="图片 10"/>
          <p:cNvPicPr>
            <a:picLocks noChangeAspect="1"/>
          </p:cNvPicPr>
          <p:nvPr/>
        </p:nvPicPr>
        <p:blipFill>
          <a:blip r:embed="rId6"/>
          <a:stretch>
            <a:fillRect/>
          </a:stretch>
        </p:blipFill>
        <p:spPr>
          <a:xfrm>
            <a:off x="2157761" y="3854409"/>
            <a:ext cx="3398218" cy="762198"/>
          </a:xfrm>
          <a:prstGeom prst="rect">
            <a:avLst/>
          </a:prstGeom>
        </p:spPr>
      </p:pic>
      <p:pic>
        <p:nvPicPr>
          <p:cNvPr id="12" name="图片 11"/>
          <p:cNvPicPr>
            <a:picLocks noChangeAspect="1"/>
          </p:cNvPicPr>
          <p:nvPr/>
        </p:nvPicPr>
        <p:blipFill>
          <a:blip r:embed="rId7"/>
          <a:stretch>
            <a:fillRect/>
          </a:stretch>
        </p:blipFill>
        <p:spPr>
          <a:xfrm>
            <a:off x="5477923" y="3854409"/>
            <a:ext cx="553186" cy="693003"/>
          </a:xfrm>
          <a:prstGeom prst="rect">
            <a:avLst/>
          </a:prstGeom>
        </p:spPr>
      </p:pic>
      <p:sp>
        <p:nvSpPr>
          <p:cNvPr id="13" name="文本框 12"/>
          <p:cNvSpPr txBox="1"/>
          <p:nvPr/>
        </p:nvSpPr>
        <p:spPr>
          <a:xfrm>
            <a:off x="227397" y="4547412"/>
            <a:ext cx="1455234" cy="400110"/>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位势：</a:t>
            </a:r>
          </a:p>
        </p:txBody>
      </p:sp>
      <p:pic>
        <p:nvPicPr>
          <p:cNvPr id="14" name="图片 13"/>
          <p:cNvPicPr>
            <a:picLocks noChangeAspect="1"/>
          </p:cNvPicPr>
          <p:nvPr/>
        </p:nvPicPr>
        <p:blipFill>
          <a:blip r:embed="rId8"/>
          <a:stretch>
            <a:fillRect/>
          </a:stretch>
        </p:blipFill>
        <p:spPr>
          <a:xfrm>
            <a:off x="167268" y="5200852"/>
            <a:ext cx="3465109" cy="1187068"/>
          </a:xfrm>
          <a:prstGeom prst="rect">
            <a:avLst/>
          </a:prstGeom>
        </p:spPr>
      </p:pic>
      <p:sp>
        <p:nvSpPr>
          <p:cNvPr id="15" name="文本框 14"/>
          <p:cNvSpPr txBox="1"/>
          <p:nvPr/>
        </p:nvSpPr>
        <p:spPr>
          <a:xfrm>
            <a:off x="4281644" y="4696100"/>
            <a:ext cx="4627756" cy="1938992"/>
          </a:xfrm>
          <a:prstGeom prst="rect">
            <a:avLst/>
          </a:prstGeom>
          <a:noFill/>
        </p:spPr>
        <p:txBody>
          <a:bodyPr wrap="square" rtlCol="0">
            <a:spAutoFit/>
          </a:bodyPr>
          <a:lstStyle/>
          <a:p>
            <a:pPr>
              <a:lnSpc>
                <a:spcPct val="150000"/>
              </a:lnSpc>
            </a:pPr>
            <a:r>
              <a:rPr lang="zh-CN" altLang="en-US" sz="2000" b="1" dirty="0">
                <a:solidFill>
                  <a:srgbClr val="0000CC"/>
                </a:solidFill>
                <a:latin typeface="华文楷体" panose="02010600040101010101" pitchFamily="2" charset="-122"/>
                <a:ea typeface="华文楷体" panose="02010600040101010101" pitchFamily="2" charset="-122"/>
              </a:rPr>
              <a:t>色单态是负位势，是吸引力，而色八重态是正势，是排斥力</a:t>
            </a:r>
            <a:endParaRPr lang="en-US" altLang="zh-CN" sz="2000" b="1" dirty="0">
              <a:solidFill>
                <a:srgbClr val="0000CC"/>
              </a:solidFill>
              <a:latin typeface="华文楷体" panose="02010600040101010101" pitchFamily="2" charset="-122"/>
              <a:ea typeface="华文楷体" panose="02010600040101010101" pitchFamily="2" charset="-122"/>
            </a:endParaRPr>
          </a:p>
          <a:p>
            <a:pPr>
              <a:lnSpc>
                <a:spcPct val="150000"/>
              </a:lnSpc>
            </a:pPr>
            <a:r>
              <a:rPr lang="zh-CN" altLang="en-US" sz="2000" b="1" dirty="0">
                <a:solidFill>
                  <a:srgbClr val="0000CC"/>
                </a:solidFill>
                <a:latin typeface="华文楷体" panose="02010600040101010101" pitchFamily="2" charset="-122"/>
                <a:ea typeface="华文楷体" panose="02010600040101010101" pitchFamily="2" charset="-122"/>
              </a:rPr>
              <a:t>这就解释了形成</a:t>
            </a:r>
            <a:r>
              <a:rPr lang="zh-CN" altLang="en-US" sz="2000" b="1" dirty="0">
                <a:solidFill>
                  <a:srgbClr val="FF0000"/>
                </a:solidFill>
                <a:latin typeface="华文楷体" panose="02010600040101010101" pitchFamily="2" charset="-122"/>
                <a:ea typeface="华文楷体" panose="02010600040101010101" pitchFamily="2" charset="-122"/>
              </a:rPr>
              <a:t>介子</a:t>
            </a:r>
            <a:r>
              <a:rPr lang="zh-CN" altLang="en-US" sz="2000" b="1" dirty="0">
                <a:solidFill>
                  <a:srgbClr val="0000CC"/>
                </a:solidFill>
                <a:latin typeface="华文楷体" panose="02010600040101010101" pitchFamily="2" charset="-122"/>
                <a:ea typeface="华文楷体" panose="02010600040101010101" pitchFamily="2" charset="-122"/>
              </a:rPr>
              <a:t>的正反夸克是</a:t>
            </a:r>
            <a:r>
              <a:rPr lang="zh-CN" altLang="en-US" sz="2000" b="1" dirty="0">
                <a:solidFill>
                  <a:srgbClr val="FF0000"/>
                </a:solidFill>
                <a:latin typeface="华文楷体" panose="02010600040101010101" pitchFamily="2" charset="-122"/>
                <a:ea typeface="华文楷体" panose="02010600040101010101" pitchFamily="2" charset="-122"/>
              </a:rPr>
              <a:t>色单态</a:t>
            </a:r>
            <a:r>
              <a:rPr lang="zh-CN" altLang="en-US" sz="2000" b="1" dirty="0">
                <a:solidFill>
                  <a:srgbClr val="0000CC"/>
                </a:solidFill>
                <a:latin typeface="华文楷体" panose="02010600040101010101" pitchFamily="2" charset="-122"/>
                <a:ea typeface="华文楷体" panose="02010600040101010101" pitchFamily="2" charset="-122"/>
              </a:rPr>
              <a:t>，而不是八重态，</a:t>
            </a:r>
            <a:r>
              <a:rPr lang="zh-CN" altLang="en-US" sz="2000" b="1" dirty="0">
                <a:solidFill>
                  <a:srgbClr val="FF0000"/>
                </a:solidFill>
                <a:latin typeface="华文楷体" panose="02010600040101010101" pitchFamily="2" charset="-122"/>
                <a:ea typeface="华文楷体" panose="02010600040101010101" pitchFamily="2" charset="-122"/>
              </a:rPr>
              <a:t>八重态带有颜色</a:t>
            </a:r>
          </a:p>
        </p:txBody>
      </p:sp>
      <p:pic>
        <p:nvPicPr>
          <p:cNvPr id="16" name="图片 15">
            <a:extLst>
              <a:ext uri="{FF2B5EF4-FFF2-40B4-BE49-F238E27FC236}">
                <a16:creationId xmlns:a16="http://schemas.microsoft.com/office/drawing/2014/main" id="{CF6DA49A-BD96-414C-8CBF-C038ECDE1C40}"/>
              </a:ext>
            </a:extLst>
          </p:cNvPr>
          <p:cNvPicPr>
            <a:picLocks noChangeAspect="1"/>
          </p:cNvPicPr>
          <p:nvPr/>
        </p:nvPicPr>
        <p:blipFill>
          <a:blip r:embed="rId9"/>
          <a:stretch>
            <a:fillRect/>
          </a:stretch>
        </p:blipFill>
        <p:spPr>
          <a:xfrm>
            <a:off x="6450729" y="42663"/>
            <a:ext cx="2668371" cy="1708078"/>
          </a:xfrm>
          <a:prstGeom prst="rect">
            <a:avLst/>
          </a:prstGeom>
        </p:spPr>
      </p:pic>
    </p:spTree>
    <p:extLst>
      <p:ext uri="{BB962C8B-B14F-4D97-AF65-F5344CB8AC3E}">
        <p14:creationId xmlns:p14="http://schemas.microsoft.com/office/powerpoint/2010/main" val="1483926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a:t>
            </a:r>
            <a:r>
              <a:rPr lang="zh-CN" altLang="en-US" b="1" dirty="0">
                <a:latin typeface="华文楷体" panose="02010600040101010101" pitchFamily="2" charset="-122"/>
                <a:ea typeface="华文楷体" panose="02010600040101010101" pitchFamily="2" charset="-122"/>
              </a:rPr>
              <a:t>色因子和位势</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156</a:t>
            </a:fld>
            <a:endParaRPr lang="en-US" dirty="0"/>
          </a:p>
        </p:txBody>
      </p:sp>
      <p:grpSp>
        <p:nvGrpSpPr>
          <p:cNvPr id="18" name="组合 17">
            <a:extLst>
              <a:ext uri="{FF2B5EF4-FFF2-40B4-BE49-F238E27FC236}">
                <a16:creationId xmlns:a16="http://schemas.microsoft.com/office/drawing/2014/main" id="{6E50A9B5-206A-07C1-FC8A-E72A20613909}"/>
              </a:ext>
            </a:extLst>
          </p:cNvPr>
          <p:cNvGrpSpPr/>
          <p:nvPr/>
        </p:nvGrpSpPr>
        <p:grpSpPr>
          <a:xfrm>
            <a:off x="5291529" y="3199840"/>
            <a:ext cx="3729808" cy="2427566"/>
            <a:chOff x="5291529" y="3569172"/>
            <a:chExt cx="3729808" cy="2427566"/>
          </a:xfrm>
        </p:grpSpPr>
        <p:pic>
          <p:nvPicPr>
            <p:cNvPr id="7" name="图片 6"/>
            <p:cNvPicPr>
              <a:picLocks noChangeAspect="1"/>
            </p:cNvPicPr>
            <p:nvPr/>
          </p:nvPicPr>
          <p:blipFill>
            <a:blip r:embed="rId2"/>
            <a:srcRect b="24546"/>
            <a:stretch/>
          </p:blipFill>
          <p:spPr>
            <a:xfrm>
              <a:off x="5291529" y="3569172"/>
              <a:ext cx="3729808" cy="1973069"/>
            </a:xfrm>
            <a:prstGeom prst="rect">
              <a:avLst/>
            </a:prstGeom>
          </p:spPr>
        </p:pic>
        <p:sp>
          <p:nvSpPr>
            <p:cNvPr id="17" name="文本框 16">
              <a:extLst>
                <a:ext uri="{FF2B5EF4-FFF2-40B4-BE49-F238E27FC236}">
                  <a16:creationId xmlns:a16="http://schemas.microsoft.com/office/drawing/2014/main" id="{8D8EBF19-D267-52D5-F2F6-F0E64A316E0D}"/>
                </a:ext>
              </a:extLst>
            </p:cNvPr>
            <p:cNvSpPr txBox="1"/>
            <p:nvPr/>
          </p:nvSpPr>
          <p:spPr>
            <a:xfrm>
              <a:off x="5580123" y="5627406"/>
              <a:ext cx="3441214" cy="369332"/>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图5.3:夸克-夸克相互作用示意图</a:t>
              </a:r>
            </a:p>
          </p:txBody>
        </p:sp>
      </p:grpSp>
      <p:grpSp>
        <p:nvGrpSpPr>
          <p:cNvPr id="23" name="组合 22">
            <a:extLst>
              <a:ext uri="{FF2B5EF4-FFF2-40B4-BE49-F238E27FC236}">
                <a16:creationId xmlns:a16="http://schemas.microsoft.com/office/drawing/2014/main" id="{F6CB779A-49D9-7BEC-7C20-44115FE9D409}"/>
              </a:ext>
            </a:extLst>
          </p:cNvPr>
          <p:cNvGrpSpPr/>
          <p:nvPr/>
        </p:nvGrpSpPr>
        <p:grpSpPr>
          <a:xfrm>
            <a:off x="122663" y="1123635"/>
            <a:ext cx="6885452" cy="3141977"/>
            <a:chOff x="8300" y="1025913"/>
            <a:chExt cx="6885452" cy="3141977"/>
          </a:xfrm>
        </p:grpSpPr>
        <p:sp>
          <p:nvSpPr>
            <p:cNvPr id="5" name="文本框 4"/>
            <p:cNvSpPr txBox="1"/>
            <p:nvPr/>
          </p:nvSpPr>
          <p:spPr>
            <a:xfrm>
              <a:off x="8300" y="1025913"/>
              <a:ext cx="2665141" cy="400110"/>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夸克</a:t>
              </a:r>
              <a:r>
                <a:rPr lang="en-US" altLang="zh-CN" sz="2000" b="1" dirty="0">
                  <a:solidFill>
                    <a:srgbClr val="0000CC"/>
                  </a:solidFill>
                  <a:latin typeface="华文楷体" panose="02010600040101010101" pitchFamily="2" charset="-122"/>
                  <a:ea typeface="华文楷体" panose="02010600040101010101" pitchFamily="2" charset="-122"/>
                </a:rPr>
                <a:t>-</a:t>
              </a:r>
              <a:r>
                <a:rPr lang="zh-CN" altLang="en-US" sz="2000" b="1" dirty="0">
                  <a:solidFill>
                    <a:srgbClr val="0000CC"/>
                  </a:solidFill>
                  <a:latin typeface="华文楷体" panose="02010600040101010101" pitchFamily="2" charset="-122"/>
                  <a:ea typeface="华文楷体" panose="02010600040101010101" pitchFamily="2" charset="-122"/>
                </a:rPr>
                <a:t>夸克相互作用：</a:t>
              </a:r>
            </a:p>
          </p:txBody>
        </p:sp>
        <p:sp>
          <p:nvSpPr>
            <p:cNvPr id="6" name="文本框 5">
              <a:extLst>
                <a:ext uri="{FF2B5EF4-FFF2-40B4-BE49-F238E27FC236}">
                  <a16:creationId xmlns:a16="http://schemas.microsoft.com/office/drawing/2014/main" id="{36BC1A12-A7E7-91FA-7CCA-FB0EF31DB11B}"/>
                </a:ext>
              </a:extLst>
            </p:cNvPr>
            <p:cNvSpPr txBox="1"/>
            <p:nvPr/>
          </p:nvSpPr>
          <p:spPr>
            <a:xfrm>
              <a:off x="64142" y="1582567"/>
              <a:ext cx="6829610" cy="2585323"/>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图 </a:t>
              </a:r>
              <a:r>
                <a:rPr lang="en-US" altLang="zh-CN" dirty="0">
                  <a:latin typeface="华文楷体" panose="02010600040101010101" pitchFamily="2" charset="-122"/>
                  <a:ea typeface="华文楷体" panose="02010600040101010101" pitchFamily="2" charset="-122"/>
                </a:rPr>
                <a:t>5.3</a:t>
              </a:r>
              <a:r>
                <a:rPr lang="zh-CN" altLang="en-US" dirty="0">
                  <a:latin typeface="华文楷体" panose="02010600040101010101" pitchFamily="2" charset="-122"/>
                  <a:ea typeface="华文楷体" panose="02010600040101010101" pitchFamily="2" charset="-122"/>
                </a:rPr>
                <a:t>是两个夸克散射的示意图，例如</a:t>
              </a:r>
              <a:r>
                <a:rPr lang="en-US" altLang="zh-CN" i="1" dirty="0" err="1">
                  <a:latin typeface="华文楷体" panose="02010600040101010101" pitchFamily="2" charset="-122"/>
                  <a:ea typeface="华文楷体" panose="02010600040101010101" pitchFamily="2" charset="-122"/>
                </a:rPr>
                <a:t>u</a:t>
              </a:r>
              <a:r>
                <a:rPr lang="en-US" altLang="zh-CN" dirty="0" err="1">
                  <a:latin typeface="华文楷体" panose="02010600040101010101" pitchFamily="2" charset="-122"/>
                  <a:ea typeface="华文楷体" panose="02010600040101010101" pitchFamily="2" charset="-122"/>
                </a:rPr>
                <a:t>+</a:t>
              </a:r>
              <a:r>
                <a:rPr lang="en-US" altLang="zh-CN" i="1" dirty="0" err="1">
                  <a:latin typeface="华文楷体" panose="02010600040101010101" pitchFamily="2" charset="-122"/>
                  <a:ea typeface="华文楷体" panose="02010600040101010101" pitchFamily="2" charset="-122"/>
                </a:rPr>
                <a:t>d</a:t>
              </a:r>
              <a:r>
                <a:rPr lang="en-US" altLang="zh-CN" i="1" dirty="0">
                  <a:latin typeface="华文楷体" panose="02010600040101010101" pitchFamily="2" charset="-122"/>
                  <a:ea typeface="华文楷体" panose="02010600040101010101" pitchFamily="2" charset="-122"/>
                </a:rPr>
                <a:t> </a:t>
              </a:r>
              <a:r>
                <a:rPr lang="en-US" altLang="zh-CN"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 </a:t>
              </a:r>
              <a:r>
                <a:rPr lang="en-US" altLang="zh-CN" i="1" dirty="0" err="1">
                  <a:latin typeface="华文楷体" panose="02010600040101010101" pitchFamily="2" charset="-122"/>
                  <a:ea typeface="华文楷体" panose="02010600040101010101" pitchFamily="2" charset="-122"/>
                </a:rPr>
                <a:t>u</a:t>
              </a:r>
              <a:r>
                <a:rPr lang="en-US" altLang="zh-CN" dirty="0" err="1">
                  <a:latin typeface="华文楷体" panose="02010600040101010101" pitchFamily="2" charset="-122"/>
                  <a:ea typeface="华文楷体" panose="02010600040101010101" pitchFamily="2" charset="-122"/>
                </a:rPr>
                <a:t>+</a:t>
              </a:r>
              <a:r>
                <a:rPr lang="en-US" altLang="zh-CN" i="1" dirty="0" err="1">
                  <a:latin typeface="华文楷体" panose="02010600040101010101" pitchFamily="2" charset="-122"/>
                  <a:ea typeface="华文楷体" panose="02010600040101010101" pitchFamily="2" charset="-122"/>
                </a:rPr>
                <a:t>d</a:t>
              </a:r>
              <a:r>
                <a:rPr lang="en-US" altLang="zh-CN" i="1"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。按费曼规则得到其振幅为</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相应的色因子为</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同样的，色因子依赖于夸克的颜色位型，</a:t>
              </a:r>
              <a:endParaRPr lang="en-US" altLang="zh-CN" dirty="0">
                <a:latin typeface="华文楷体" panose="02010600040101010101" pitchFamily="2" charset="-122"/>
                <a:ea typeface="华文楷体" panose="02010600040101010101" pitchFamily="2" charset="-122"/>
              </a:endParaRPr>
            </a:p>
          </p:txBody>
        </p:sp>
        <p:pic>
          <p:nvPicPr>
            <p:cNvPr id="20" name="图片 19">
              <a:extLst>
                <a:ext uri="{FF2B5EF4-FFF2-40B4-BE49-F238E27FC236}">
                  <a16:creationId xmlns:a16="http://schemas.microsoft.com/office/drawing/2014/main" id="{27DB2D13-C4D2-46EA-5B06-9E65908CEF2D}"/>
                </a:ext>
              </a:extLst>
            </p:cNvPr>
            <p:cNvPicPr>
              <a:picLocks noChangeAspect="1"/>
            </p:cNvPicPr>
            <p:nvPr/>
          </p:nvPicPr>
          <p:blipFill>
            <a:blip r:embed="rId3"/>
            <a:stretch>
              <a:fillRect/>
            </a:stretch>
          </p:blipFill>
          <p:spPr>
            <a:xfrm>
              <a:off x="1078523" y="2243201"/>
              <a:ext cx="4800847" cy="685835"/>
            </a:xfrm>
            <a:prstGeom prst="rect">
              <a:avLst/>
            </a:prstGeom>
          </p:spPr>
        </p:pic>
        <p:pic>
          <p:nvPicPr>
            <p:cNvPr id="22" name="图片 21">
              <a:extLst>
                <a:ext uri="{FF2B5EF4-FFF2-40B4-BE49-F238E27FC236}">
                  <a16:creationId xmlns:a16="http://schemas.microsoft.com/office/drawing/2014/main" id="{7B56C85E-C4FB-5B72-8631-4E371767E3E0}"/>
                </a:ext>
              </a:extLst>
            </p:cNvPr>
            <p:cNvPicPr>
              <a:picLocks noChangeAspect="1"/>
            </p:cNvPicPr>
            <p:nvPr/>
          </p:nvPicPr>
          <p:blipFill>
            <a:blip r:embed="rId4"/>
            <a:stretch>
              <a:fillRect/>
            </a:stretch>
          </p:blipFill>
          <p:spPr>
            <a:xfrm>
              <a:off x="1725931" y="3242920"/>
              <a:ext cx="2006703" cy="463574"/>
            </a:xfrm>
            <a:prstGeom prst="rect">
              <a:avLst/>
            </a:prstGeom>
          </p:spPr>
        </p:pic>
      </p:grpSp>
    </p:spTree>
    <p:extLst>
      <p:ext uri="{BB962C8B-B14F-4D97-AF65-F5344CB8AC3E}">
        <p14:creationId xmlns:p14="http://schemas.microsoft.com/office/powerpoint/2010/main" val="8820169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a:t>
            </a:r>
            <a:r>
              <a:rPr lang="zh-CN" altLang="en-US" b="1" dirty="0">
                <a:latin typeface="华文楷体" panose="02010600040101010101" pitchFamily="2" charset="-122"/>
                <a:ea typeface="华文楷体" panose="02010600040101010101" pitchFamily="2" charset="-122"/>
              </a:rPr>
              <a:t>色因子和位势</a:t>
            </a:r>
            <a:endParaRPr lang="zh-CN" altLang="en-US" dirty="0"/>
          </a:p>
        </p:txBody>
      </p:sp>
      <p:sp>
        <p:nvSpPr>
          <p:cNvPr id="4" name="灯片编号占位符 3"/>
          <p:cNvSpPr>
            <a:spLocks noGrp="1"/>
          </p:cNvSpPr>
          <p:nvPr>
            <p:ph type="sldNum" sz="quarter" idx="12"/>
          </p:nvPr>
        </p:nvSpPr>
        <p:spPr>
          <a:xfrm>
            <a:off x="7010400" y="6816390"/>
            <a:ext cx="2133600" cy="365125"/>
          </a:xfrm>
        </p:spPr>
        <p:txBody>
          <a:bodyPr/>
          <a:lstStyle/>
          <a:p>
            <a:fld id="{BEF7031F-3985-8841-9F96-93325AFB8D2A}" type="slidenum">
              <a:rPr lang="en-US" smtClean="0"/>
              <a:t>157</a:t>
            </a:fld>
            <a:endParaRPr lang="en-US"/>
          </a:p>
        </p:txBody>
      </p:sp>
      <p:grpSp>
        <p:nvGrpSpPr>
          <p:cNvPr id="19" name="组合 18">
            <a:extLst>
              <a:ext uri="{FF2B5EF4-FFF2-40B4-BE49-F238E27FC236}">
                <a16:creationId xmlns:a16="http://schemas.microsoft.com/office/drawing/2014/main" id="{C73A9054-F84F-7CFB-A8F1-655CAA91A2FB}"/>
              </a:ext>
            </a:extLst>
          </p:cNvPr>
          <p:cNvGrpSpPr/>
          <p:nvPr/>
        </p:nvGrpSpPr>
        <p:grpSpPr>
          <a:xfrm>
            <a:off x="200722" y="959005"/>
            <a:ext cx="8820615" cy="5168601"/>
            <a:chOff x="200722" y="959005"/>
            <a:chExt cx="8820615" cy="5168601"/>
          </a:xfrm>
        </p:grpSpPr>
        <mc:AlternateContent xmlns:mc="http://schemas.openxmlformats.org/markup-compatibility/2006" xmlns:a14="http://schemas.microsoft.com/office/drawing/2010/main">
          <mc:Choice Requires="a14">
            <p:sp>
              <p:nvSpPr>
                <p:cNvPr id="5" name="文本框 4"/>
                <p:cNvSpPr txBox="1"/>
                <p:nvPr/>
              </p:nvSpPr>
              <p:spPr>
                <a:xfrm>
                  <a:off x="200722" y="959005"/>
                  <a:ext cx="8820615" cy="4708981"/>
                </a:xfrm>
                <a:prstGeom prst="rect">
                  <a:avLst/>
                </a:prstGeom>
                <a:noFill/>
              </p:spPr>
              <p:txBody>
                <a:bodyPr wrap="square" rtlCol="0">
                  <a:spAutoFit/>
                </a:bodyPr>
                <a:lstStyle/>
                <a:p>
                  <a:r>
                    <a:rPr lang="zh-CN" altLang="en-US" sz="2000" dirty="0">
                      <a:solidFill>
                        <a:srgbClr val="0000CC"/>
                      </a:solidFill>
                      <a:latin typeface="华文楷体" panose="02010600040101010101" pitchFamily="2" charset="-122"/>
                      <a:ea typeface="华文楷体" panose="02010600040101010101" pitchFamily="2" charset="-122"/>
                    </a:rPr>
                    <a:t>两个夸克不能形成色单态或八重态，只可约化为反对称的三重态和对称六重态</a:t>
                  </a:r>
                  <a:endParaRPr lang="en-US" altLang="zh-CN" sz="2000" dirty="0">
                    <a:solidFill>
                      <a:srgbClr val="0000CC"/>
                    </a:solidFill>
                    <a:latin typeface="华文楷体" panose="02010600040101010101" pitchFamily="2" charset="-122"/>
                    <a:ea typeface="华文楷体" panose="02010600040101010101" pitchFamily="2" charset="-122"/>
                  </a:endParaRPr>
                </a:p>
                <a:p>
                  <a:endParaRPr lang="en-US" altLang="zh-CN" sz="2000" dirty="0">
                    <a:solidFill>
                      <a:srgbClr val="0000CC"/>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三重态</a:t>
                  </a:r>
                  <a:r>
                    <a:rPr lang="en-US" altLang="zh-CN" sz="2000" dirty="0">
                      <a:solidFill>
                        <a:schemeClr val="tx1"/>
                      </a:solidFill>
                      <a:latin typeface="华文楷体" panose="02010600040101010101" pitchFamily="2" charset="-122"/>
                      <a:ea typeface="华文楷体" panose="02010600040101010101" pitchFamily="2" charset="-122"/>
                    </a:rPr>
                    <a:t>:</a:t>
                  </a:r>
                </a:p>
                <a:p>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六重态</a:t>
                  </a:r>
                  <a:r>
                    <a:rPr lang="en-US" altLang="zh-CN" sz="2000" dirty="0">
                      <a:solidFill>
                        <a:schemeClr val="tx1"/>
                      </a:solidFill>
                      <a:latin typeface="华文楷体" panose="02010600040101010101" pitchFamily="2" charset="-122"/>
                      <a:ea typeface="华文楷体" panose="02010600040101010101" pitchFamily="2" charset="-122"/>
                    </a:rPr>
                    <a:t>:</a:t>
                  </a:r>
                </a:p>
                <a:p>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这和群论的语言是一致的，因为在群论中夸克属于</a:t>
                  </a:r>
                  <a:r>
                    <a:rPr lang="en-US" altLang="zh-CN" sz="2000" i="1" dirty="0">
                      <a:solidFill>
                        <a:schemeClr val="tx1"/>
                      </a:solidFill>
                      <a:latin typeface="华文楷体" panose="02010600040101010101" pitchFamily="2" charset="-122"/>
                      <a:ea typeface="华文楷体" panose="02010600040101010101" pitchFamily="2" charset="-122"/>
                    </a:rPr>
                    <a:t>SU</a:t>
                  </a:r>
                  <a:r>
                    <a:rPr lang="en-US" altLang="zh-CN" sz="2000" dirty="0">
                      <a:solidFill>
                        <a:schemeClr val="tx1"/>
                      </a:solidFill>
                      <a:latin typeface="华文楷体" panose="02010600040101010101" pitchFamily="2" charset="-122"/>
                      <a:ea typeface="华文楷体" panose="02010600040101010101" pitchFamily="2" charset="-122"/>
                    </a:rPr>
                    <a:t>(3)</a:t>
                  </a:r>
                  <a:r>
                    <a:rPr lang="zh-CN" altLang="en-US" sz="2000" dirty="0">
                      <a:solidFill>
                        <a:schemeClr val="tx1"/>
                      </a:solidFill>
                      <a:latin typeface="华文楷体" panose="02010600040101010101" pitchFamily="2" charset="-122"/>
                      <a:ea typeface="华文楷体" panose="02010600040101010101" pitchFamily="2" charset="-122"/>
                    </a:rPr>
                    <a:t>群的三维基础表示 </a:t>
                  </a:r>
                  <a:r>
                    <a:rPr lang="en-US" altLang="zh-CN" sz="2000" u="sng" dirty="0">
                      <a:solidFill>
                        <a:schemeClr val="tx1"/>
                      </a:solidFill>
                      <a:latin typeface="华文楷体" panose="02010600040101010101" pitchFamily="2" charset="-122"/>
                      <a:ea typeface="华文楷体" panose="02010600040101010101" pitchFamily="2" charset="-122"/>
                    </a:rPr>
                    <a:t>3</a:t>
                  </a:r>
                  <a:r>
                    <a:rPr lang="zh-CN" altLang="en-US" sz="2000" dirty="0">
                      <a:solidFill>
                        <a:schemeClr val="tx1"/>
                      </a:solidFill>
                      <a:latin typeface="华文楷体" panose="02010600040101010101" pitchFamily="2" charset="-122"/>
                      <a:ea typeface="华文楷体" panose="02010600040101010101" pitchFamily="2" charset="-122"/>
                    </a:rPr>
                    <a:t>，反夸克属于三维共轭表示</a:t>
                  </a:r>
                  <a:r>
                    <a:rPr lang="en-US" altLang="zh-CN" sz="2000" u="sng" dirty="0">
                      <a:solidFill>
                        <a:schemeClr val="tx1"/>
                      </a:solidFill>
                      <a:latin typeface="华文楷体" panose="02010600040101010101" pitchFamily="2" charset="-122"/>
                      <a:ea typeface="华文楷体" panose="02010600040101010101" pitchFamily="2" charset="-122"/>
                    </a:rPr>
                    <a:t>3</a:t>
                  </a:r>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，表示的直乘约化为</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六重态的色因子计算比较简单，可以以</a:t>
                  </a:r>
                  <a14:m>
                    <m:oMath xmlns:m="http://schemas.openxmlformats.org/officeDocument/2006/math">
                      <m:r>
                        <a:rPr lang="en-US" altLang="zh-CN" sz="2000" i="1" dirty="0" smtClean="0">
                          <a:solidFill>
                            <a:schemeClr val="tx1"/>
                          </a:solidFill>
                          <a:latin typeface="Cambria Math" panose="02040503050406030204" pitchFamily="18" charset="0"/>
                        </a:rPr>
                        <m:t>𝑟𝑟</m:t>
                      </m:r>
                    </m:oMath>
                  </a14:m>
                  <a:r>
                    <a:rPr lang="zh-CN" altLang="en-US" sz="2000" dirty="0">
                      <a:solidFill>
                        <a:schemeClr val="tx1"/>
                      </a:solidFill>
                      <a:latin typeface="华文楷体" panose="02010600040101010101" pitchFamily="2" charset="-122"/>
                      <a:ea typeface="华文楷体" panose="02010600040101010101" pitchFamily="2" charset="-122"/>
                    </a:rPr>
                    <a:t>为例计算之</a:t>
                  </a:r>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而在三重态的计算中，例如 </a:t>
                  </a:r>
                  <a14:m>
                    <m:oMath xmlns:m="http://schemas.openxmlformats.org/officeDocument/2006/math">
                      <m:r>
                        <a:rPr lang="en-US" altLang="zh-CN" sz="2000" i="1" dirty="0" smtClean="0">
                          <a:solidFill>
                            <a:schemeClr val="tx1"/>
                          </a:solidFill>
                          <a:latin typeface="Cambria Math" panose="02040503050406030204" pitchFamily="18" charset="0"/>
                        </a:rPr>
                        <m:t>𝑟𝑔</m:t>
                      </m:r>
                      <m:r>
                        <a:rPr lang="en-US" altLang="zh-CN" sz="2000" i="0" dirty="0" err="1" smtClean="0">
                          <a:solidFill>
                            <a:schemeClr val="tx1"/>
                          </a:solidFill>
                          <a:latin typeface="Cambria Math" panose="02040503050406030204" pitchFamily="18" charset="0"/>
                        </a:rPr>
                        <m:t>−</m:t>
                      </m:r>
                      <m:r>
                        <a:rPr lang="en-US" altLang="zh-CN" sz="2000" i="1" dirty="0" err="1" smtClean="0">
                          <a:solidFill>
                            <a:schemeClr val="tx1"/>
                          </a:solidFill>
                          <a:latin typeface="Cambria Math" panose="02040503050406030204" pitchFamily="18" charset="0"/>
                        </a:rPr>
                        <m:t>𝑔𝑟</m:t>
                      </m:r>
                    </m:oMath>
                  </a14:m>
                  <a:r>
                    <a:rPr lang="en-US" altLang="zh-CN" sz="2000"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r>
                        <a:rPr lang="en-US" altLang="zh-CN" sz="2000" i="1" dirty="0">
                          <a:solidFill>
                            <a:schemeClr val="tx1"/>
                          </a:solidFill>
                          <a:latin typeface="Cambria Math" panose="02040503050406030204" pitchFamily="18" charset="0"/>
                        </a:rPr>
                        <m:t>𝑟𝑔</m:t>
                      </m:r>
                      <m:r>
                        <a:rPr lang="en-US" altLang="zh-CN" sz="2000" dirty="0" err="1">
                          <a:solidFill>
                            <a:schemeClr val="tx1"/>
                          </a:solidFill>
                          <a:latin typeface="Cambria Math" panose="02040503050406030204" pitchFamily="18" charset="0"/>
                        </a:rPr>
                        <m:t>−</m:t>
                      </m:r>
                      <m:r>
                        <a:rPr lang="en-US" altLang="zh-CN" sz="2000" i="1" dirty="0" err="1">
                          <a:solidFill>
                            <a:schemeClr val="tx1"/>
                          </a:solidFill>
                          <a:latin typeface="Cambria Math" panose="02040503050406030204" pitchFamily="18" charset="0"/>
                        </a:rPr>
                        <m:t>𝑔𝑟</m:t>
                      </m:r>
                      <m:r>
                        <a:rPr lang="en-US" altLang="zh-CN" sz="2000" i="1" dirty="0" err="1">
                          <a:solidFill>
                            <a:schemeClr val="tx1"/>
                          </a:solidFill>
                          <a:latin typeface="Cambria Math" panose="02040503050406030204" pitchFamily="18" charset="0"/>
                        </a:rPr>
                        <m:t> </m:t>
                      </m:r>
                    </m:oMath>
                  </a14:m>
                  <a:r>
                    <a:rPr lang="zh-CN" altLang="en-US" sz="2000" dirty="0">
                      <a:solidFill>
                        <a:schemeClr val="tx1"/>
                      </a:solidFill>
                      <a:latin typeface="华文楷体" panose="02010600040101010101" pitchFamily="2" charset="-122"/>
                      <a:ea typeface="华文楷体" panose="02010600040101010101" pitchFamily="2" charset="-122"/>
                    </a:rPr>
                    <a:t>，则要计及 </a:t>
                  </a:r>
                  <a14:m>
                    <m:oMath xmlns:m="http://schemas.openxmlformats.org/officeDocument/2006/math">
                      <m:r>
                        <a:rPr lang="en-US" altLang="zh-CN" sz="2000" i="1" dirty="0">
                          <a:solidFill>
                            <a:schemeClr val="tx1"/>
                          </a:solidFill>
                          <a:latin typeface="Cambria Math" panose="02040503050406030204" pitchFamily="18" charset="0"/>
                        </a:rPr>
                        <m:t>𝑟𝑔</m:t>
                      </m:r>
                      <m:r>
                        <a:rPr lang="en-US" altLang="zh-CN" sz="2000" i="1" dirty="0">
                          <a:solidFill>
                            <a:schemeClr val="tx1"/>
                          </a:solidFill>
                          <a:latin typeface="Cambria Math" panose="02040503050406030204" pitchFamily="18" charset="0"/>
                        </a:rPr>
                        <m:t> </m:t>
                      </m:r>
                    </m:oMath>
                  </a14:m>
                  <a:r>
                    <a:rPr lang="en-US" altLang="zh-CN" sz="2000" dirty="0">
                      <a:solidFill>
                        <a:schemeClr val="tx1"/>
                      </a:solidFill>
                      <a:latin typeface="华文楷体" panose="02010600040101010101" pitchFamily="2" charset="-122"/>
                      <a:ea typeface="华文楷体" panose="02010600040101010101" pitchFamily="2" charset="-122"/>
                    </a:rPr>
                    <a:t>→</a:t>
                  </a:r>
                  <a:r>
                    <a:rPr lang="en-US" altLang="zh-CN" sz="2000" dirty="0">
                      <a:solidFill>
                        <a:schemeClr val="tx1"/>
                      </a:solidFill>
                    </a:rPr>
                    <a:t> </a:t>
                  </a:r>
                  <a14:m>
                    <m:oMath xmlns:m="http://schemas.openxmlformats.org/officeDocument/2006/math">
                      <m:r>
                        <a:rPr lang="en-US" altLang="zh-CN" sz="2000" i="1" dirty="0">
                          <a:solidFill>
                            <a:schemeClr val="tx1"/>
                          </a:solidFill>
                          <a:latin typeface="Cambria Math" panose="02040503050406030204" pitchFamily="18" charset="0"/>
                        </a:rPr>
                        <m:t>𝑟𝑔</m:t>
                      </m:r>
                    </m:oMath>
                  </a14:m>
                  <a:r>
                    <a:rPr lang="en-US" altLang="zh-CN" sz="2000" dirty="0" err="1">
                      <a:solidFill>
                        <a:schemeClr val="tx1"/>
                      </a:solidFill>
                      <a:latin typeface="华文楷体" panose="02010600040101010101" pitchFamily="2" charset="-122"/>
                      <a:ea typeface="华文楷体" panose="02010600040101010101" pitchFamily="2" charset="-122"/>
                    </a:rPr>
                    <a:t>,</a:t>
                  </a:r>
                  <a:r>
                    <a:rPr lang="en-US" altLang="zh-CN" sz="2000" dirty="0">
                      <a:solidFill>
                        <a:schemeClr val="tx1"/>
                      </a:solidFill>
                    </a:rPr>
                    <a:t> </a:t>
                  </a:r>
                  <a14:m>
                    <m:oMath xmlns:m="http://schemas.openxmlformats.org/officeDocument/2006/math">
                      <m:r>
                        <a:rPr lang="en-US" altLang="zh-CN" sz="2000" i="1" dirty="0">
                          <a:solidFill>
                            <a:schemeClr val="tx1"/>
                          </a:solidFill>
                          <a:latin typeface="Cambria Math" panose="02040503050406030204" pitchFamily="18" charset="0"/>
                        </a:rPr>
                        <m:t>𝑟𝑔</m:t>
                      </m:r>
                    </m:oMath>
                  </a14:m>
                  <a:r>
                    <a:rPr lang="en-US" altLang="zh-CN" sz="2000" dirty="0">
                      <a:solidFill>
                        <a:schemeClr val="tx1"/>
                      </a:solidFill>
                      <a:latin typeface="华文楷体" panose="02010600040101010101" pitchFamily="2" charset="-122"/>
                      <a:ea typeface="华文楷体" panose="02010600040101010101" pitchFamily="2" charset="-122"/>
                    </a:rPr>
                    <a:t> →</a:t>
                  </a:r>
                  <a:r>
                    <a:rPr lang="en-US" altLang="zh-CN" sz="2000" dirty="0">
                      <a:solidFill>
                        <a:schemeClr val="tx1"/>
                      </a:solidFill>
                    </a:rPr>
                    <a:t> </a:t>
                  </a:r>
                  <a14:m>
                    <m:oMath xmlns:m="http://schemas.openxmlformats.org/officeDocument/2006/math">
                      <m:r>
                        <a:rPr lang="en-US" altLang="zh-CN" sz="2000" dirty="0" err="1">
                          <a:solidFill>
                            <a:schemeClr val="tx1"/>
                          </a:solidFill>
                          <a:latin typeface="Cambria Math" panose="02040503050406030204" pitchFamily="18" charset="0"/>
                        </a:rPr>
                        <m:t>−</m:t>
                      </m:r>
                      <m:r>
                        <a:rPr lang="en-US" altLang="zh-CN" sz="2000" i="1" dirty="0" err="1">
                          <a:solidFill>
                            <a:schemeClr val="tx1"/>
                          </a:solidFill>
                          <a:latin typeface="Cambria Math" panose="02040503050406030204" pitchFamily="18" charset="0"/>
                        </a:rPr>
                        <m:t>𝑔𝑟</m:t>
                      </m:r>
                      <m:r>
                        <a:rPr lang="en-US" altLang="zh-CN" sz="2000" i="1" dirty="0" err="1">
                          <a:solidFill>
                            <a:schemeClr val="tx1"/>
                          </a:solidFill>
                          <a:latin typeface="Cambria Math" panose="02040503050406030204" pitchFamily="18" charset="0"/>
                        </a:rPr>
                        <m:t> </m:t>
                      </m:r>
                    </m:oMath>
                  </a14:m>
                  <a:r>
                    <a:rPr lang="zh-CN" altLang="en-US" sz="2000" dirty="0">
                      <a:solidFill>
                        <a:schemeClr val="tx1"/>
                      </a:solidFill>
                      <a:latin typeface="华文楷体" panose="02010600040101010101" pitchFamily="2" charset="-122"/>
                      <a:ea typeface="华文楷体" panose="02010600040101010101" pitchFamily="2" charset="-122"/>
                    </a:rPr>
                    <a:t>，</a:t>
                  </a:r>
                  <a:r>
                    <a:rPr lang="en-US" altLang="zh-CN" sz="2000" dirty="0">
                      <a:solidFill>
                        <a:schemeClr val="tx1"/>
                      </a:solidFill>
                    </a:rPr>
                    <a:t> </a:t>
                  </a:r>
                  <a14:m>
                    <m:oMath xmlns:m="http://schemas.openxmlformats.org/officeDocument/2006/math">
                      <m:r>
                        <a:rPr lang="en-US" altLang="zh-CN" sz="2000" dirty="0" err="1">
                          <a:solidFill>
                            <a:schemeClr val="tx1"/>
                          </a:solidFill>
                          <a:latin typeface="Cambria Math" panose="02040503050406030204" pitchFamily="18" charset="0"/>
                        </a:rPr>
                        <m:t>−</m:t>
                      </m:r>
                      <m:r>
                        <a:rPr lang="en-US" altLang="zh-CN" sz="2000" i="1" dirty="0" err="1">
                          <a:solidFill>
                            <a:schemeClr val="tx1"/>
                          </a:solidFill>
                          <a:latin typeface="Cambria Math" panose="02040503050406030204" pitchFamily="18" charset="0"/>
                        </a:rPr>
                        <m:t>𝑔𝑟</m:t>
                      </m:r>
                      <m:r>
                        <a:rPr lang="en-US" altLang="zh-CN" sz="2000" i="1" dirty="0" err="1">
                          <a:solidFill>
                            <a:schemeClr val="tx1"/>
                          </a:solidFill>
                          <a:latin typeface="Cambria Math" panose="02040503050406030204" pitchFamily="18" charset="0"/>
                        </a:rPr>
                        <m:t> </m:t>
                      </m:r>
                    </m:oMath>
                  </a14:m>
                  <a:r>
                    <a:rPr lang="en-US" altLang="zh-CN" sz="2000"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r>
                        <a:rPr lang="en-US" altLang="zh-CN" sz="2000" i="1" dirty="0">
                          <a:solidFill>
                            <a:schemeClr val="tx1"/>
                          </a:solidFill>
                          <a:latin typeface="Cambria Math" panose="02040503050406030204" pitchFamily="18" charset="0"/>
                        </a:rPr>
                        <m:t>𝑟𝑔</m:t>
                      </m:r>
                    </m:oMath>
                  </a14:m>
                  <a:r>
                    <a:rPr lang="en-US" altLang="zh-CN" sz="2000" dirty="0">
                      <a:solidFill>
                        <a:schemeClr val="tx1"/>
                      </a:solidFill>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和</a:t>
                  </a:r>
                  <a14:m>
                    <m:oMath xmlns:m="http://schemas.openxmlformats.org/officeDocument/2006/math">
                      <m:r>
                        <a:rPr lang="en-US" altLang="zh-CN" sz="2000" dirty="0">
                          <a:solidFill>
                            <a:schemeClr val="tx1"/>
                          </a:solidFill>
                          <a:latin typeface="Cambria Math" panose="02040503050406030204" pitchFamily="18" charset="0"/>
                        </a:rPr>
                        <m:t>−</m:t>
                      </m:r>
                      <m:r>
                        <a:rPr lang="en-US" altLang="zh-CN" sz="2000" i="1" dirty="0" err="1">
                          <a:solidFill>
                            <a:schemeClr val="tx1"/>
                          </a:solidFill>
                          <a:latin typeface="Cambria Math" panose="02040503050406030204" pitchFamily="18" charset="0"/>
                        </a:rPr>
                        <m:t>𝑔𝑟</m:t>
                      </m:r>
                      <m:r>
                        <a:rPr lang="en-US" altLang="zh-CN" sz="2000" i="1" dirty="0" err="1">
                          <a:solidFill>
                            <a:schemeClr val="tx1"/>
                          </a:solidFill>
                          <a:latin typeface="Cambria Math" panose="02040503050406030204" pitchFamily="18" charset="0"/>
                        </a:rPr>
                        <m:t> </m:t>
                      </m:r>
                    </m:oMath>
                  </a14:m>
                  <a:r>
                    <a:rPr lang="en-US" altLang="zh-CN" sz="2000" dirty="0">
                      <a:solidFill>
                        <a:schemeClr val="tx1"/>
                      </a:solidFill>
                      <a:latin typeface="华文楷体" panose="02010600040101010101" pitchFamily="2" charset="-122"/>
                      <a:ea typeface="华文楷体" panose="02010600040101010101" pitchFamily="2" charset="-122"/>
                    </a:rPr>
                    <a:t>→</a:t>
                  </a:r>
                  <a:r>
                    <a:rPr lang="en-US" altLang="zh-CN" sz="2000" dirty="0">
                      <a:solidFill>
                        <a:schemeClr val="tx1"/>
                      </a:solidFill>
                    </a:rPr>
                    <a:t> </a:t>
                  </a:r>
                  <a14:m>
                    <m:oMath xmlns:m="http://schemas.openxmlformats.org/officeDocument/2006/math">
                      <m:r>
                        <a:rPr lang="en-US" altLang="zh-CN" sz="2000" dirty="0" err="1">
                          <a:solidFill>
                            <a:schemeClr val="tx1"/>
                          </a:solidFill>
                          <a:latin typeface="Cambria Math" panose="02040503050406030204" pitchFamily="18" charset="0"/>
                        </a:rPr>
                        <m:t>−</m:t>
                      </m:r>
                      <m:r>
                        <a:rPr lang="en-US" altLang="zh-CN" sz="2000" i="1" dirty="0" err="1">
                          <a:solidFill>
                            <a:schemeClr val="tx1"/>
                          </a:solidFill>
                          <a:latin typeface="Cambria Math" panose="02040503050406030204" pitchFamily="18" charset="0"/>
                        </a:rPr>
                        <m:t>𝑔𝑟</m:t>
                      </m:r>
                    </m:oMath>
                  </a14:m>
                  <a:r>
                    <a:rPr lang="zh-CN" altLang="en-US" sz="2000" dirty="0">
                      <a:solidFill>
                        <a:schemeClr val="tx1"/>
                      </a:solidFill>
                      <a:latin typeface="华文楷体" panose="02010600040101010101" pitchFamily="2" charset="-122"/>
                      <a:ea typeface="华文楷体" panose="02010600040101010101" pitchFamily="2" charset="-122"/>
                    </a:rPr>
                    <a:t>四项。最后得到的色因子分别为</a:t>
                  </a:r>
                </a:p>
              </p:txBody>
            </p:sp>
          </mc:Choice>
          <mc:Fallback xmlns="">
            <p:sp>
              <p:nvSpPr>
                <p:cNvPr id="5" name="文本框 4"/>
                <p:cNvSpPr txBox="1">
                  <a:spLocks noRot="1" noChangeAspect="1" noMove="1" noResize="1" noEditPoints="1" noAdjustHandles="1" noChangeArrowheads="1" noChangeShapeType="1" noTextEdit="1"/>
                </p:cNvSpPr>
                <p:nvPr/>
              </p:nvSpPr>
              <p:spPr>
                <a:xfrm>
                  <a:off x="200722" y="959005"/>
                  <a:ext cx="8820615" cy="4708981"/>
                </a:xfrm>
                <a:prstGeom prst="rect">
                  <a:avLst/>
                </a:prstGeom>
                <a:blipFill>
                  <a:blip r:embed="rId2"/>
                  <a:stretch>
                    <a:fillRect l="-760" t="-647" r="-691" b="-1423"/>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BCC5A1BF-5A0D-47E0-3290-6D54F09D7E6D}"/>
                </a:ext>
              </a:extLst>
            </p:cNvPr>
            <p:cNvPicPr>
              <a:picLocks noChangeAspect="1"/>
            </p:cNvPicPr>
            <p:nvPr/>
          </p:nvPicPr>
          <p:blipFill>
            <a:blip r:embed="rId3"/>
            <a:srcRect t="7457"/>
            <a:stretch/>
          </p:blipFill>
          <p:spPr>
            <a:xfrm>
              <a:off x="1391652" y="1333209"/>
              <a:ext cx="1530429" cy="975552"/>
            </a:xfrm>
            <a:prstGeom prst="rect">
              <a:avLst/>
            </a:prstGeom>
          </p:spPr>
        </p:pic>
        <p:pic>
          <p:nvPicPr>
            <p:cNvPr id="14" name="图片 13">
              <a:extLst>
                <a:ext uri="{FF2B5EF4-FFF2-40B4-BE49-F238E27FC236}">
                  <a16:creationId xmlns:a16="http://schemas.microsoft.com/office/drawing/2014/main" id="{72E38AB8-D429-9E5A-ABCF-A8853FD394F0}"/>
                </a:ext>
              </a:extLst>
            </p:cNvPr>
            <p:cNvPicPr>
              <a:picLocks noChangeAspect="1"/>
            </p:cNvPicPr>
            <p:nvPr/>
          </p:nvPicPr>
          <p:blipFill>
            <a:blip r:embed="rId4"/>
            <a:srcRect t="10948"/>
            <a:stretch/>
          </p:blipFill>
          <p:spPr>
            <a:xfrm>
              <a:off x="1334795" y="2415133"/>
              <a:ext cx="4254719" cy="610749"/>
            </a:xfrm>
            <a:prstGeom prst="rect">
              <a:avLst/>
            </a:prstGeom>
          </p:spPr>
        </p:pic>
        <p:pic>
          <p:nvPicPr>
            <p:cNvPr id="16" name="图片 15">
              <a:extLst>
                <a:ext uri="{FF2B5EF4-FFF2-40B4-BE49-F238E27FC236}">
                  <a16:creationId xmlns:a16="http://schemas.microsoft.com/office/drawing/2014/main" id="{CDEB46DB-7FAD-1FA4-4037-E0699E689A78}"/>
                </a:ext>
              </a:extLst>
            </p:cNvPr>
            <p:cNvPicPr>
              <a:picLocks noChangeAspect="1"/>
            </p:cNvPicPr>
            <p:nvPr/>
          </p:nvPicPr>
          <p:blipFill>
            <a:blip r:embed="rId5"/>
            <a:stretch>
              <a:fillRect/>
            </a:stretch>
          </p:blipFill>
          <p:spPr>
            <a:xfrm>
              <a:off x="3001054" y="4200876"/>
              <a:ext cx="2806844" cy="292115"/>
            </a:xfrm>
            <a:prstGeom prst="rect">
              <a:avLst/>
            </a:prstGeom>
          </p:spPr>
        </p:pic>
        <p:pic>
          <p:nvPicPr>
            <p:cNvPr id="18" name="图片 17">
              <a:extLst>
                <a:ext uri="{FF2B5EF4-FFF2-40B4-BE49-F238E27FC236}">
                  <a16:creationId xmlns:a16="http://schemas.microsoft.com/office/drawing/2014/main" id="{92B6A068-D671-5131-6104-8B7A6F2D6A05}"/>
                </a:ext>
              </a:extLst>
            </p:cNvPr>
            <p:cNvPicPr>
              <a:picLocks noChangeAspect="1"/>
            </p:cNvPicPr>
            <p:nvPr/>
          </p:nvPicPr>
          <p:blipFill>
            <a:blip r:embed="rId6"/>
            <a:stretch>
              <a:fillRect/>
            </a:stretch>
          </p:blipFill>
          <p:spPr>
            <a:xfrm>
              <a:off x="3436218" y="5670383"/>
              <a:ext cx="2349621" cy="457223"/>
            </a:xfrm>
            <a:prstGeom prst="rect">
              <a:avLst/>
            </a:prstGeom>
          </p:spPr>
        </p:pic>
      </p:grpSp>
      <p:sp>
        <p:nvSpPr>
          <p:cNvPr id="20" name="灯片编号占位符 3">
            <a:extLst>
              <a:ext uri="{FF2B5EF4-FFF2-40B4-BE49-F238E27FC236}">
                <a16:creationId xmlns:a16="http://schemas.microsoft.com/office/drawing/2014/main" id="{5BB8F538-086F-F985-4549-CFCBC5381290}"/>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EF7031F-3985-8841-9F96-93325AFB8D2A}" type="slidenum">
              <a:rPr lang="en-US" smtClean="0"/>
              <a:pPr/>
              <a:t>157</a:t>
            </a:fld>
            <a:endParaRPr lang="en-US" dirty="0"/>
          </a:p>
        </p:txBody>
      </p:sp>
    </p:spTree>
    <p:extLst>
      <p:ext uri="{BB962C8B-B14F-4D97-AF65-F5344CB8AC3E}">
        <p14:creationId xmlns:p14="http://schemas.microsoft.com/office/powerpoint/2010/main" val="16567026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1CF67-586A-BED9-7599-28CFFDAD6B2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2F2FD5F-20EE-9F6F-84EE-BB2B45D9EEF1}"/>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a:t>
            </a:r>
            <a:r>
              <a:rPr lang="zh-CN" altLang="en-US" b="1" dirty="0">
                <a:latin typeface="华文楷体" panose="02010600040101010101" pitchFamily="2" charset="-122"/>
                <a:ea typeface="华文楷体" panose="02010600040101010101" pitchFamily="2" charset="-122"/>
              </a:rPr>
              <a:t>色因子和位势</a:t>
            </a:r>
            <a:endParaRPr lang="zh-CN" altLang="en-US" dirty="0"/>
          </a:p>
        </p:txBody>
      </p:sp>
      <p:sp>
        <p:nvSpPr>
          <p:cNvPr id="4" name="灯片编号占位符 3">
            <a:extLst>
              <a:ext uri="{FF2B5EF4-FFF2-40B4-BE49-F238E27FC236}">
                <a16:creationId xmlns:a16="http://schemas.microsoft.com/office/drawing/2014/main" id="{E4CB366E-22D8-D3FF-81E3-EB4D7AED1173}"/>
              </a:ext>
            </a:extLst>
          </p:cNvPr>
          <p:cNvSpPr>
            <a:spLocks noGrp="1"/>
          </p:cNvSpPr>
          <p:nvPr>
            <p:ph type="sldNum" sz="quarter" idx="12"/>
          </p:nvPr>
        </p:nvSpPr>
        <p:spPr>
          <a:xfrm>
            <a:off x="7010400" y="6816390"/>
            <a:ext cx="2133600" cy="365125"/>
          </a:xfrm>
        </p:spPr>
        <p:txBody>
          <a:bodyPr/>
          <a:lstStyle/>
          <a:p>
            <a:fld id="{BEF7031F-3985-8841-9F96-93325AFB8D2A}" type="slidenum">
              <a:rPr lang="en-US" smtClean="0"/>
              <a:t>158</a:t>
            </a:fld>
            <a:endParaRPr lang="en-US"/>
          </a:p>
        </p:txBody>
      </p:sp>
      <p:grpSp>
        <p:nvGrpSpPr>
          <p:cNvPr id="10" name="组合 9">
            <a:extLst>
              <a:ext uri="{FF2B5EF4-FFF2-40B4-BE49-F238E27FC236}">
                <a16:creationId xmlns:a16="http://schemas.microsoft.com/office/drawing/2014/main" id="{D135BBF8-B0DD-21EB-B83B-FEE9F017CDCF}"/>
              </a:ext>
            </a:extLst>
          </p:cNvPr>
          <p:cNvGrpSpPr/>
          <p:nvPr/>
        </p:nvGrpSpPr>
        <p:grpSpPr>
          <a:xfrm>
            <a:off x="200722" y="959005"/>
            <a:ext cx="8820615" cy="3477875"/>
            <a:chOff x="200722" y="959005"/>
            <a:chExt cx="8820615" cy="3477875"/>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E0E49649-46A8-D9E2-3CD9-BB75BBB97308}"/>
                    </a:ext>
                  </a:extLst>
                </p:cNvPr>
                <p:cNvSpPr txBox="1"/>
                <p:nvPr/>
              </p:nvSpPr>
              <p:spPr>
                <a:xfrm>
                  <a:off x="200722" y="959005"/>
                  <a:ext cx="8820615" cy="3477875"/>
                </a:xfrm>
                <a:prstGeom prst="rect">
                  <a:avLst/>
                </a:prstGeom>
                <a:noFill/>
              </p:spPr>
              <p:txBody>
                <a:bodyPr wrap="square" rtlCol="0">
                  <a:spAutoFit/>
                </a:bodyPr>
                <a:lstStyle/>
                <a:p>
                  <a:r>
                    <a:rPr lang="en-US" altLang="zh-CN" sz="2000" dirty="0">
                      <a:solidFill>
                        <a:schemeClr val="tx1"/>
                      </a:solidFill>
                      <a:latin typeface="华文楷体" panose="02010600040101010101" pitchFamily="2" charset="-122"/>
                      <a:ea typeface="华文楷体" panose="02010600040101010101" pitchFamily="2" charset="-122"/>
                    </a:rPr>
                    <a:t> </a:t>
                  </a:r>
                </a:p>
                <a:p>
                  <a:r>
                    <a:rPr lang="zh-CN" altLang="en-US" sz="2000" dirty="0">
                      <a:solidFill>
                        <a:schemeClr val="tx1"/>
                      </a:solidFill>
                      <a:latin typeface="华文楷体" panose="02010600040101010101" pitchFamily="2" charset="-122"/>
                      <a:ea typeface="华文楷体" panose="02010600040101010101" pitchFamily="2" charset="-122"/>
                    </a:rPr>
                    <a:t>   注意这时位势应取为和电磁学中同号电荷相互作用势相同的形式，即</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   代入上面色因子</a:t>
                  </a:r>
                  <a14:m>
                    <m:oMath xmlns:m="http://schemas.openxmlformats.org/officeDocument/2006/math">
                      <m:r>
                        <a:rPr lang="zh-CN" altLang="en-US" sz="2000" i="1" dirty="0" smtClean="0">
                          <a:solidFill>
                            <a:schemeClr val="tx1"/>
                          </a:solidFill>
                          <a:latin typeface="Cambria Math" panose="02040503050406030204" pitchFamily="18" charset="0"/>
                        </a:rPr>
                        <m:t>𝑓</m:t>
                      </m:r>
                    </m:oMath>
                  </a14:m>
                  <a:r>
                    <a:rPr lang="zh-CN" altLang="en-US" sz="2000" dirty="0">
                      <a:solidFill>
                        <a:schemeClr val="tx1"/>
                      </a:solidFill>
                      <a:latin typeface="华文楷体" panose="02010600040101010101" pitchFamily="2" charset="-122"/>
                      <a:ea typeface="华文楷体" panose="02010600040101010101" pitchFamily="2" charset="-122"/>
                    </a:rPr>
                    <a:t>的计算值得到</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                         三重态</a:t>
                  </a:r>
                  <a:r>
                    <a:rPr lang="en-US" altLang="zh-CN" sz="2000" dirty="0">
                      <a:solidFill>
                        <a:schemeClr val="tx1"/>
                      </a:solidFill>
                      <a:latin typeface="华文楷体" panose="02010600040101010101" pitchFamily="2" charset="-122"/>
                      <a:ea typeface="华文楷体" panose="02010600040101010101" pitchFamily="2" charset="-122"/>
                    </a:rPr>
                    <a:t>:</a:t>
                  </a:r>
                </a:p>
                <a:p>
                  <a:endParaRPr lang="en-US" altLang="zh-CN" sz="2000" dirty="0">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这里我们注意到反对称的三重态位势是吸引的，而对称的六重态位势则是排斥的。对两个夸克的系统，这可能并没有什么意义，因为自然界并不存在这样组合的粒子，然而在讨论三个夸克组成重子时却具有重要的物理意义。</a:t>
                  </a:r>
                  <a:endParaRPr lang="en-US" altLang="zh-CN" sz="2000" dirty="0">
                    <a:solidFill>
                      <a:schemeClr val="tx1"/>
                    </a:solidFill>
                    <a:latin typeface="华文楷体" panose="02010600040101010101" pitchFamily="2" charset="-122"/>
                    <a:ea typeface="华文楷体" panose="02010600040101010101" pitchFamily="2" charset="-122"/>
                  </a:endParaRPr>
                </a:p>
              </p:txBody>
            </p:sp>
          </mc:Choice>
          <mc:Fallback xmlns="">
            <p:sp>
              <p:nvSpPr>
                <p:cNvPr id="5" name="文本框 4">
                  <a:extLst>
                    <a:ext uri="{FF2B5EF4-FFF2-40B4-BE49-F238E27FC236}">
                      <a16:creationId xmlns:a16="http://schemas.microsoft.com/office/drawing/2014/main" id="{E0E49649-46A8-D9E2-3CD9-BB75BBB97308}"/>
                    </a:ext>
                  </a:extLst>
                </p:cNvPr>
                <p:cNvSpPr txBox="1">
                  <a:spLocks noRot="1" noChangeAspect="1" noMove="1" noResize="1" noEditPoints="1" noAdjustHandles="1" noChangeArrowheads="1" noChangeShapeType="1" noTextEdit="1"/>
                </p:cNvSpPr>
                <p:nvPr/>
              </p:nvSpPr>
              <p:spPr>
                <a:xfrm>
                  <a:off x="200722" y="959005"/>
                  <a:ext cx="8820615" cy="3477875"/>
                </a:xfrm>
                <a:prstGeom prst="rect">
                  <a:avLst/>
                </a:prstGeom>
                <a:blipFill>
                  <a:blip r:embed="rId2"/>
                  <a:stretch>
                    <a:fillRect l="-760" r="-691" b="-2102"/>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3DDE2B7C-049B-7ACE-E5A5-8BF48A82ACB3}"/>
                </a:ext>
              </a:extLst>
            </p:cNvPr>
            <p:cNvPicPr>
              <a:picLocks noChangeAspect="1"/>
            </p:cNvPicPr>
            <p:nvPr/>
          </p:nvPicPr>
          <p:blipFill>
            <a:blip r:embed="rId3"/>
            <a:stretch>
              <a:fillRect/>
            </a:stretch>
          </p:blipFill>
          <p:spPr>
            <a:xfrm>
              <a:off x="3950893" y="1662210"/>
              <a:ext cx="1225613" cy="476274"/>
            </a:xfrm>
            <a:prstGeom prst="rect">
              <a:avLst/>
            </a:prstGeom>
          </p:spPr>
        </p:pic>
        <p:pic>
          <p:nvPicPr>
            <p:cNvPr id="9" name="图片 8">
              <a:extLst>
                <a:ext uri="{FF2B5EF4-FFF2-40B4-BE49-F238E27FC236}">
                  <a16:creationId xmlns:a16="http://schemas.microsoft.com/office/drawing/2014/main" id="{B5874976-3E45-E352-7332-17B5CF5DDF98}"/>
                </a:ext>
              </a:extLst>
            </p:cNvPr>
            <p:cNvPicPr>
              <a:picLocks noChangeAspect="1"/>
            </p:cNvPicPr>
            <p:nvPr/>
          </p:nvPicPr>
          <p:blipFill>
            <a:blip r:embed="rId4"/>
            <a:stretch>
              <a:fillRect/>
            </a:stretch>
          </p:blipFill>
          <p:spPr>
            <a:xfrm>
              <a:off x="2801186" y="2786006"/>
              <a:ext cx="3619686" cy="501676"/>
            </a:xfrm>
            <a:prstGeom prst="rect">
              <a:avLst/>
            </a:prstGeom>
          </p:spPr>
        </p:pic>
      </p:grpSp>
      <p:sp>
        <p:nvSpPr>
          <p:cNvPr id="11" name="灯片编号占位符 3">
            <a:extLst>
              <a:ext uri="{FF2B5EF4-FFF2-40B4-BE49-F238E27FC236}">
                <a16:creationId xmlns:a16="http://schemas.microsoft.com/office/drawing/2014/main" id="{BDA4DA8F-28C2-3C82-ACCD-2A3F773A3557}"/>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EF7031F-3985-8841-9F96-93325AFB8D2A}" type="slidenum">
              <a:rPr lang="en-US" smtClean="0"/>
              <a:pPr/>
              <a:t>158</a:t>
            </a:fld>
            <a:endParaRPr lang="en-US" dirty="0"/>
          </a:p>
        </p:txBody>
      </p:sp>
    </p:spTree>
    <p:extLst>
      <p:ext uri="{BB962C8B-B14F-4D97-AF65-F5344CB8AC3E}">
        <p14:creationId xmlns:p14="http://schemas.microsoft.com/office/powerpoint/2010/main" val="28232095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a:t>
            </a:r>
            <a:r>
              <a:rPr lang="zh-CN" altLang="en-US" b="1" dirty="0">
                <a:latin typeface="华文楷体" panose="02010600040101010101" pitchFamily="2" charset="-122"/>
                <a:ea typeface="华文楷体" panose="02010600040101010101" pitchFamily="2" charset="-122"/>
              </a:rPr>
              <a:t>色因子和位势</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159</a:t>
            </a:fld>
            <a:endParaRPr lang="en-US"/>
          </a:p>
        </p:txBody>
      </p:sp>
      <p:sp>
        <p:nvSpPr>
          <p:cNvPr id="5" name="文本框 4"/>
          <p:cNvSpPr txBox="1"/>
          <p:nvPr/>
        </p:nvSpPr>
        <p:spPr>
          <a:xfrm>
            <a:off x="812481" y="1097733"/>
            <a:ext cx="5421050" cy="400110"/>
          </a:xfrm>
          <a:prstGeom prst="rect">
            <a:avLst/>
          </a:prstGeom>
          <a:noFill/>
        </p:spPr>
        <p:txBody>
          <a:bodyPr wrap="square" rtlCol="0">
            <a:spAutoFit/>
          </a:bodyPr>
          <a:lstStyle/>
          <a:p>
            <a:r>
              <a:rPr lang="zh-CN" altLang="en-US" sz="2000" b="1" dirty="0">
                <a:solidFill>
                  <a:srgbClr val="FF0000"/>
                </a:solidFill>
              </a:rPr>
              <a:t>重子</a:t>
            </a:r>
            <a:r>
              <a:rPr lang="en-US" altLang="zh-CN" sz="2000" b="1" dirty="0">
                <a:solidFill>
                  <a:srgbClr val="FF0000"/>
                </a:solidFill>
              </a:rPr>
              <a:t>3</a:t>
            </a:r>
            <a:r>
              <a:rPr lang="zh-CN" altLang="en-US" sz="2000" b="1" dirty="0">
                <a:solidFill>
                  <a:srgbClr val="FF0000"/>
                </a:solidFill>
              </a:rPr>
              <a:t>个</a:t>
            </a:r>
            <a:r>
              <a:rPr lang="en-US" altLang="zh-CN" sz="2000" b="1" dirty="0">
                <a:solidFill>
                  <a:srgbClr val="FF0000"/>
                </a:solidFill>
              </a:rPr>
              <a:t>SU(3)</a:t>
            </a:r>
            <a:r>
              <a:rPr lang="zh-CN" altLang="en-US" sz="2000" b="1" dirty="0">
                <a:solidFill>
                  <a:srgbClr val="FF0000"/>
                </a:solidFill>
              </a:rPr>
              <a:t>群基础表示</a:t>
            </a:r>
            <a:r>
              <a:rPr lang="en-US" altLang="zh-CN" sz="2000" b="1" dirty="0">
                <a:solidFill>
                  <a:srgbClr val="FF0000"/>
                </a:solidFill>
              </a:rPr>
              <a:t>3</a:t>
            </a:r>
            <a:r>
              <a:rPr lang="zh-CN" altLang="en-US" sz="2000" b="1" dirty="0">
                <a:solidFill>
                  <a:srgbClr val="FF0000"/>
                </a:solidFill>
              </a:rPr>
              <a:t>的直乘约化：</a:t>
            </a:r>
          </a:p>
        </p:txBody>
      </p:sp>
      <p:pic>
        <p:nvPicPr>
          <p:cNvPr id="6" name="图片 5"/>
          <p:cNvPicPr>
            <a:picLocks noChangeAspect="1"/>
          </p:cNvPicPr>
          <p:nvPr/>
        </p:nvPicPr>
        <p:blipFill>
          <a:blip r:embed="rId2"/>
          <a:stretch>
            <a:fillRect/>
          </a:stretch>
        </p:blipFill>
        <p:spPr>
          <a:xfrm>
            <a:off x="4811576" y="1077550"/>
            <a:ext cx="2854717" cy="420293"/>
          </a:xfrm>
          <a:prstGeom prst="rect">
            <a:avLst/>
          </a:prstGeom>
        </p:spPr>
      </p:pic>
      <p:sp>
        <p:nvSpPr>
          <p:cNvPr id="7" name="文本框 6"/>
          <p:cNvSpPr txBox="1"/>
          <p:nvPr/>
        </p:nvSpPr>
        <p:spPr>
          <a:xfrm>
            <a:off x="812481" y="1542863"/>
            <a:ext cx="7405968" cy="2400657"/>
          </a:xfrm>
          <a:prstGeom prst="rect">
            <a:avLst/>
          </a:prstGeom>
          <a:noFill/>
        </p:spPr>
        <p:txBody>
          <a:bodyPr wrap="square" rtlCol="0">
            <a:spAutoFit/>
          </a:bodyPr>
          <a:lstStyle/>
          <a:p>
            <a:pPr>
              <a:lnSpc>
                <a:spcPct val="150000"/>
              </a:lnSpc>
            </a:pPr>
            <a:r>
              <a:rPr lang="en-US" altLang="zh-CN" b="1" dirty="0"/>
              <a:t>1</a:t>
            </a:r>
            <a:r>
              <a:rPr lang="zh-CN" altLang="en-US" b="1" dirty="0"/>
              <a:t>）</a:t>
            </a:r>
            <a:r>
              <a:rPr lang="zh-CN" altLang="en-US" sz="2000" b="1" dirty="0">
                <a:solidFill>
                  <a:srgbClr val="0000CC"/>
                </a:solidFill>
              </a:rPr>
              <a:t>单态</a:t>
            </a:r>
            <a:r>
              <a:rPr lang="zh-CN" altLang="en-US" sz="2000" b="1" dirty="0"/>
              <a:t>是完全反对称的，每个夸克对都处在反对称的三重态，它们之间都是互相吸引，结合最牢固</a:t>
            </a:r>
            <a:endParaRPr lang="en-US" altLang="zh-CN" sz="2000" b="1" dirty="0"/>
          </a:p>
          <a:p>
            <a:pPr>
              <a:lnSpc>
                <a:spcPct val="150000"/>
              </a:lnSpc>
            </a:pPr>
            <a:r>
              <a:rPr lang="en-US" altLang="zh-CN" sz="2000" b="1" dirty="0"/>
              <a:t>2</a:t>
            </a:r>
            <a:r>
              <a:rPr lang="zh-CN" altLang="en-US" sz="2000" b="1" dirty="0"/>
              <a:t>）</a:t>
            </a:r>
            <a:r>
              <a:rPr lang="zh-CN" altLang="en-US" sz="2000" b="1" dirty="0">
                <a:solidFill>
                  <a:srgbClr val="0000CC"/>
                </a:solidFill>
              </a:rPr>
              <a:t>十重态</a:t>
            </a:r>
            <a:r>
              <a:rPr lang="zh-CN" altLang="en-US" sz="2000" b="1" dirty="0"/>
              <a:t>中每个夸克对都处在对称六重态，相互之间是排斥的。</a:t>
            </a:r>
            <a:endParaRPr lang="en-US" altLang="zh-CN" sz="2000" b="1" dirty="0"/>
          </a:p>
          <a:p>
            <a:pPr>
              <a:lnSpc>
                <a:spcPct val="150000"/>
              </a:lnSpc>
            </a:pPr>
            <a:r>
              <a:rPr lang="en-US" altLang="zh-CN" sz="2000" b="1" dirty="0"/>
              <a:t>3</a:t>
            </a:r>
            <a:r>
              <a:rPr lang="zh-CN" altLang="en-US" sz="2000" b="1" dirty="0"/>
              <a:t>）两个</a:t>
            </a:r>
            <a:r>
              <a:rPr lang="zh-CN" altLang="en-US" sz="2000" b="1" dirty="0">
                <a:solidFill>
                  <a:srgbClr val="0000CC"/>
                </a:solidFill>
              </a:rPr>
              <a:t>八重态</a:t>
            </a:r>
            <a:r>
              <a:rPr lang="zh-CN" altLang="en-US" sz="2000" b="1" dirty="0"/>
              <a:t>中有些夸克对是处于反对称的三重态，有些处于对称的六重态，既有吸引又有排斥。</a:t>
            </a:r>
          </a:p>
        </p:txBody>
      </p:sp>
      <p:sp>
        <p:nvSpPr>
          <p:cNvPr id="8" name="文本框 7"/>
          <p:cNvSpPr txBox="1"/>
          <p:nvPr/>
        </p:nvSpPr>
        <p:spPr>
          <a:xfrm>
            <a:off x="1340997" y="4226312"/>
            <a:ext cx="6445405" cy="400110"/>
          </a:xfrm>
          <a:prstGeom prst="rect">
            <a:avLst/>
          </a:prstGeom>
          <a:noFill/>
        </p:spPr>
        <p:txBody>
          <a:bodyPr wrap="square" rtlCol="0">
            <a:spAutoFit/>
          </a:bodyPr>
          <a:lstStyle/>
          <a:p>
            <a:r>
              <a:rPr lang="zh-CN" altLang="en-US" sz="2000" b="1" dirty="0">
                <a:solidFill>
                  <a:srgbClr val="FF0000"/>
                </a:solidFill>
              </a:rPr>
              <a:t>重要结论：当重子处于色单态时是最稳定的，如同介子</a:t>
            </a:r>
          </a:p>
        </p:txBody>
      </p:sp>
    </p:spTree>
    <p:extLst>
      <p:ext uri="{BB962C8B-B14F-4D97-AF65-F5344CB8AC3E}">
        <p14:creationId xmlns:p14="http://schemas.microsoft.com/office/powerpoint/2010/main" val="989757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8FF626-0604-4D6E-865B-0E53F4D82400}"/>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dirty="0"/>
          </a:p>
        </p:txBody>
      </p:sp>
      <p:sp>
        <p:nvSpPr>
          <p:cNvPr id="4" name="灯片编号占位符 3">
            <a:extLst>
              <a:ext uri="{FF2B5EF4-FFF2-40B4-BE49-F238E27FC236}">
                <a16:creationId xmlns:a16="http://schemas.microsoft.com/office/drawing/2014/main" id="{32A24351-FDA5-4BC3-82C0-8B00CA027012}"/>
              </a:ext>
            </a:extLst>
          </p:cNvPr>
          <p:cNvSpPr>
            <a:spLocks noGrp="1"/>
          </p:cNvSpPr>
          <p:nvPr>
            <p:ph type="sldNum" sz="quarter" idx="12"/>
          </p:nvPr>
        </p:nvSpPr>
        <p:spPr/>
        <p:txBody>
          <a:bodyPr/>
          <a:lstStyle/>
          <a:p>
            <a:fld id="{BEF7031F-3985-8841-9F96-93325AFB8D2A}" type="slidenum">
              <a:rPr lang="en-US" smtClean="0"/>
              <a:t>16</a:t>
            </a:fld>
            <a:endParaRPr lang="en-US"/>
          </a:p>
        </p:txBody>
      </p:sp>
      <p:sp>
        <p:nvSpPr>
          <p:cNvPr id="11" name="文本框 10">
            <a:extLst>
              <a:ext uri="{FF2B5EF4-FFF2-40B4-BE49-F238E27FC236}">
                <a16:creationId xmlns:a16="http://schemas.microsoft.com/office/drawing/2014/main" id="{A5667628-D0BA-401E-86CF-AC8A668CFC22}"/>
              </a:ext>
            </a:extLst>
          </p:cNvPr>
          <p:cNvSpPr txBox="1"/>
          <p:nvPr/>
        </p:nvSpPr>
        <p:spPr>
          <a:xfrm>
            <a:off x="7498079" y="2243253"/>
            <a:ext cx="1645920" cy="2800767"/>
          </a:xfrm>
          <a:prstGeom prst="rect">
            <a:avLst/>
          </a:prstGeom>
          <a:noFill/>
          <a:ln>
            <a:solidFill>
              <a:schemeClr val="tx1"/>
            </a:solidFill>
          </a:ln>
        </p:spPr>
        <p:txBody>
          <a:bodyPr wrap="square" rtlCol="0">
            <a:spAutoFit/>
          </a:bodyPr>
          <a:lstStyle/>
          <a:p>
            <a:r>
              <a:rPr lang="zh-CN" altLang="en-US" sz="1600" dirty="0">
                <a:latin typeface="华文楷体" panose="02010600040101010101" pitchFamily="2" charset="-122"/>
                <a:ea typeface="华文楷体" panose="02010600040101010101" pitchFamily="2" charset="-122"/>
              </a:rPr>
              <a:t>普适费米弱作用理论不是一个基本弱作用理论，是低能范围的近似，普适的模型：高能区不破坏幺正性，低能区近似回到费米弱作用理论，保持与电磁相互作用的密切相似性。</a:t>
            </a:r>
          </a:p>
        </p:txBody>
      </p:sp>
      <p:grpSp>
        <p:nvGrpSpPr>
          <p:cNvPr id="23" name="组合 22">
            <a:extLst>
              <a:ext uri="{FF2B5EF4-FFF2-40B4-BE49-F238E27FC236}">
                <a16:creationId xmlns:a16="http://schemas.microsoft.com/office/drawing/2014/main" id="{76960833-68BC-A84C-B494-F2EB0524B161}"/>
              </a:ext>
            </a:extLst>
          </p:cNvPr>
          <p:cNvGrpSpPr/>
          <p:nvPr/>
        </p:nvGrpSpPr>
        <p:grpSpPr>
          <a:xfrm>
            <a:off x="349503" y="1028734"/>
            <a:ext cx="7270497" cy="5891100"/>
            <a:chOff x="349503" y="483450"/>
            <a:chExt cx="7270497" cy="5891100"/>
          </a:xfrm>
        </p:grpSpPr>
        <p:pic>
          <p:nvPicPr>
            <p:cNvPr id="16" name="图片 15">
              <a:extLst>
                <a:ext uri="{FF2B5EF4-FFF2-40B4-BE49-F238E27FC236}">
                  <a16:creationId xmlns:a16="http://schemas.microsoft.com/office/drawing/2014/main" id="{DB4FA9C7-D005-0DC5-7CA0-A9632E4FFBAE}"/>
                </a:ext>
              </a:extLst>
            </p:cNvPr>
            <p:cNvPicPr>
              <a:picLocks noChangeAspect="1"/>
            </p:cNvPicPr>
            <p:nvPr/>
          </p:nvPicPr>
          <p:blipFill>
            <a:blip r:embed="rId3"/>
            <a:stretch>
              <a:fillRect/>
            </a:stretch>
          </p:blipFill>
          <p:spPr>
            <a:xfrm>
              <a:off x="2907107" y="2028616"/>
              <a:ext cx="1911448" cy="609631"/>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E02D845D-A93D-C580-010D-E892E25303C5}"/>
                    </a:ext>
                  </a:extLst>
                </p:cNvPr>
                <p:cNvSpPr txBox="1"/>
                <p:nvPr/>
              </p:nvSpPr>
              <p:spPr>
                <a:xfrm>
                  <a:off x="349503" y="483450"/>
                  <a:ext cx="7270497" cy="5891100"/>
                </a:xfrm>
                <a:prstGeom prst="rect">
                  <a:avLst/>
                </a:prstGeom>
                <a:noFill/>
              </p:spPr>
              <p:txBody>
                <a:bodyPr wrap="square">
                  <a:spAutoFit/>
                </a:bodyPr>
                <a:lstStyle/>
                <a:p>
                  <a:r>
                    <a:rPr lang="zh-CN" altLang="en-US" sz="1600" dirty="0">
                      <a:latin typeface="华文楷体" panose="02010600040101010101" pitchFamily="2" charset="-122"/>
                      <a:ea typeface="华文楷体" panose="02010600040101010101" pitchFamily="2" charset="-122"/>
                    </a:rPr>
                    <a:t>进一步的深入研究表明普适</a:t>
                  </a:r>
                  <a:r>
                    <a:rPr lang="en-US" altLang="zh-CN" sz="1600" dirty="0">
                      <a:latin typeface="华文楷体" panose="02010600040101010101" pitchFamily="2" charset="-122"/>
                      <a:ea typeface="华文楷体" panose="02010600040101010101" pitchFamily="2" charset="-122"/>
                    </a:rPr>
                    <a:t>V-A</a:t>
                  </a:r>
                  <a:r>
                    <a:rPr lang="zh-CN" altLang="en-US" sz="1600" dirty="0">
                      <a:latin typeface="华文楷体" panose="02010600040101010101" pitchFamily="2" charset="-122"/>
                      <a:ea typeface="华文楷体" panose="02010600040101010101" pitchFamily="2" charset="-122"/>
                    </a:rPr>
                    <a:t>理论的重大困难是它的不可重整化。“幺 正限”限制了该理论只适用于较低的能区，而在高能区会产生较大的偏差，两个粒子的碰撞过程，根据场论的知识，散射算符的幺正性要求散射矩阵元的绝对值不能大于 1，也即碰撞的总概率不能大于 1，因此作用截面随能量的增长要有个上限，这个上限就被称为幺正限。马塞尔·弗里萨特(Marcel Froissart)导出了当质心系总能量 </a:t>
                  </a:r>
                  <a14:m>
                    <m:oMath xmlns:m="http://schemas.openxmlformats.org/officeDocument/2006/math">
                      <m:rad>
                        <m:radPr>
                          <m:degHide m:val="on"/>
                          <m:ctrlPr>
                            <a:rPr lang="zh-CN" altLang="en-US" sz="1600" i="1" dirty="0">
                              <a:latin typeface="Cambria Math" panose="02040503050406030204" pitchFamily="18" charset="0"/>
                              <a:ea typeface="华文楷体" panose="02010600040101010101" pitchFamily="2" charset="-122"/>
                            </a:rPr>
                          </m:ctrlPr>
                        </m:radPr>
                        <m:deg/>
                        <m:e>
                          <m:r>
                            <a:rPr lang="zh-CN" altLang="en-US" sz="1600" dirty="0">
                              <a:latin typeface="Cambria Math" panose="02040503050406030204" pitchFamily="18" charset="0"/>
                              <a:ea typeface="华文楷体" panose="02010600040101010101" pitchFamily="2" charset="-122"/>
                            </a:rPr>
                            <m:t>𝑠</m:t>
                          </m:r>
                        </m:e>
                      </m:rad>
                    </m:oMath>
                  </a14:m>
                  <a:r>
                    <a:rPr lang="zh-CN" altLang="en-US" sz="1600" dirty="0">
                      <a:latin typeface="华文楷体" panose="02010600040101010101" pitchFamily="2" charset="-122"/>
                      <a:ea typeface="华文楷体" panose="02010600040101010101" pitchFamily="2" charset="-122"/>
                    </a:rPr>
                    <a:t>→∞ 时，总截面幺正限的一般公式:</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其中，σ</a:t>
                  </a:r>
                  <a:r>
                    <a:rPr lang="en-US" altLang="zh-CN" sz="1600" baseline="-25000" dirty="0">
                      <a:latin typeface="华文楷体" panose="02010600040101010101" pitchFamily="2" charset="-122"/>
                      <a:ea typeface="华文楷体" panose="02010600040101010101" pitchFamily="2" charset="-122"/>
                    </a:rPr>
                    <a:t>0</a:t>
                  </a:r>
                  <a:r>
                    <a:rPr lang="zh-CN" altLang="en-US" sz="1600" dirty="0">
                      <a:latin typeface="华文楷体" panose="02010600040101010101" pitchFamily="2" charset="-122"/>
                      <a:ea typeface="华文楷体" panose="02010600040101010101" pitchFamily="2" charset="-122"/>
                    </a:rPr>
                    <a:t> 和 s</a:t>
                  </a:r>
                  <a:r>
                    <a:rPr lang="en-US" altLang="zh-CN" sz="1600" baseline="-25000" dirty="0">
                      <a:latin typeface="华文楷体" panose="02010600040101010101" pitchFamily="2" charset="-122"/>
                      <a:ea typeface="华文楷体" panose="02010600040101010101" pitchFamily="2" charset="-122"/>
                    </a:rPr>
                    <a:t>0</a:t>
                  </a:r>
                  <a:r>
                    <a:rPr lang="zh-CN" altLang="en-US" sz="1600" baseline="-25000" dirty="0">
                      <a:latin typeface="华文楷体" panose="02010600040101010101" pitchFamily="2" charset="-122"/>
                      <a:ea typeface="华文楷体" panose="02010600040101010101" pitchFamily="2" charset="-122"/>
                    </a:rPr>
                    <a:t> </a:t>
                  </a:r>
                  <a:r>
                    <a:rPr lang="zh-CN" altLang="en-US" sz="1600" dirty="0">
                      <a:latin typeface="华文楷体" panose="02010600040101010101" pitchFamily="2" charset="-122"/>
                      <a:ea typeface="华文楷体" panose="02010600040101010101" pitchFamily="2" charset="-122"/>
                    </a:rPr>
                    <a:t>是两个常数，这表明截面随质心系总能量 </a:t>
                  </a:r>
                  <a14:m>
                    <m:oMath xmlns:m="http://schemas.openxmlformats.org/officeDocument/2006/math">
                      <m:rad>
                        <m:radPr>
                          <m:degHide m:val="on"/>
                          <m:ctrlPr>
                            <a:rPr lang="zh-CN" altLang="en-US" sz="1600" i="1" dirty="0" smtClean="0">
                              <a:latin typeface="Cambria Math" panose="02040503050406030204" pitchFamily="18" charset="0"/>
                              <a:ea typeface="华文楷体" panose="02010600040101010101" pitchFamily="2" charset="-122"/>
                            </a:rPr>
                          </m:ctrlPr>
                        </m:radPr>
                        <m:deg/>
                        <m:e>
                          <m:r>
                            <a:rPr lang="zh-CN" altLang="en-US" sz="1600" dirty="0">
                              <a:latin typeface="Cambria Math" panose="02040503050406030204" pitchFamily="18" charset="0"/>
                              <a:ea typeface="华文楷体" panose="02010600040101010101" pitchFamily="2" charset="-122"/>
                            </a:rPr>
                            <m:t>𝑠</m:t>
                          </m:r>
                          <m:r>
                            <a:rPr lang="en-US" altLang="zh-CN" sz="1600" b="0" i="0" dirty="0" smtClean="0">
                              <a:latin typeface="Cambria Math" panose="02040503050406030204" pitchFamily="18" charset="0"/>
                              <a:ea typeface="华文楷体" panose="02010600040101010101" pitchFamily="2" charset="-122"/>
                            </a:rPr>
                            <m:t> </m:t>
                          </m:r>
                        </m:e>
                      </m:rad>
                    </m:oMath>
                  </a14:m>
                  <a:r>
                    <a:rPr lang="zh-CN" altLang="en-US" sz="1600" dirty="0">
                      <a:latin typeface="华文楷体" panose="02010600040101010101" pitchFamily="2" charset="-122"/>
                      <a:ea typeface="华文楷体" panose="02010600040101010101" pitchFamily="2" charset="-122"/>
                    </a:rPr>
                    <a:t>的增加而增加的趋势最大不能超过质心系总能量对数的平方。例如在 </a:t>
                  </a:r>
                  <a:r>
                    <a:rPr lang="zh-CN" altLang="zh-CN" dirty="0">
                      <a:latin typeface="华文楷体" panose="02010600040101010101" pitchFamily="2" charset="-122"/>
                      <a:ea typeface="华文楷体" panose="02010600040101010101" pitchFamily="2" charset="-122"/>
                    </a:rPr>
                    <a:t>ν</a:t>
                  </a:r>
                  <a:r>
                    <a:rPr lang="en-US" altLang="zh-CN" baseline="-25000" dirty="0">
                      <a:latin typeface="华文楷体" panose="02010600040101010101" pitchFamily="2" charset="-122"/>
                      <a:ea typeface="华文楷体" panose="02010600040101010101" pitchFamily="2" charset="-122"/>
                    </a:rPr>
                    <a:t>e</a:t>
                  </a:r>
                  <a:r>
                    <a:rPr lang="en-US" altLang="zh-CN" dirty="0">
                      <a:latin typeface="华文楷体" panose="02010600040101010101" pitchFamily="2" charset="-122"/>
                      <a:ea typeface="华文楷体" panose="02010600040101010101" pitchFamily="2" charset="-122"/>
                    </a:rPr>
                    <a:t>e</a:t>
                  </a:r>
                  <a:r>
                    <a:rPr lang="zh-CN" altLang="en-US" baseline="300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散射中，普适 </a:t>
                  </a:r>
                  <a:r>
                    <a:rPr lang="zh-CN" altLang="en-US" sz="1600" b="1" dirty="0">
                      <a:latin typeface="华文楷体" panose="02010600040101010101" pitchFamily="2" charset="-122"/>
                      <a:ea typeface="华文楷体" panose="02010600040101010101" pitchFamily="2" charset="-122"/>
                    </a:rPr>
                    <a:t>V-A</a:t>
                  </a:r>
                  <a:r>
                    <a:rPr lang="zh-CN" altLang="en-US" sz="1600" dirty="0">
                      <a:latin typeface="华文楷体" panose="02010600040101010101" pitchFamily="2" charset="-122"/>
                      <a:ea typeface="华文楷体" panose="02010600040101010101" pitchFamily="2" charset="-122"/>
                    </a:rPr>
                    <a:t> 弱作用理论的一级近似给出总截面为</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随着 </a:t>
                  </a:r>
                  <a:r>
                    <a:rPr lang="en-US" altLang="zh-CN" sz="1600" dirty="0">
                      <a:latin typeface="华文楷体" panose="02010600040101010101" pitchFamily="2" charset="-122"/>
                      <a:ea typeface="华文楷体" panose="02010600040101010101" pitchFamily="2" charset="-122"/>
                    </a:rPr>
                    <a:t>s</a:t>
                  </a:r>
                  <a:r>
                    <a:rPr lang="zh-CN" altLang="en-US" sz="1600" dirty="0">
                      <a:latin typeface="华文楷体" panose="02010600040101010101" pitchFamily="2" charset="-122"/>
                      <a:ea typeface="华文楷体" panose="02010600040101010101" pitchFamily="2" charset="-122"/>
                    </a:rPr>
                    <a:t>的增加而增加，就和幺正限相矛盾。在散射的低阶近似中只有</a:t>
                  </a:r>
                  <a:r>
                    <a:rPr lang="en-US" altLang="zh-CN" sz="1600" dirty="0">
                      <a:latin typeface="华文楷体" panose="02010600040101010101" pitchFamily="2" charset="-122"/>
                      <a:ea typeface="华文楷体" panose="02010600040101010101" pitchFamily="2" charset="-122"/>
                    </a:rPr>
                    <a:t>S</a:t>
                  </a:r>
                  <a:r>
                    <a:rPr lang="zh-CN" altLang="en-US" sz="1600" dirty="0">
                      <a:latin typeface="华文楷体" panose="02010600040101010101" pitchFamily="2" charset="-122"/>
                      <a:ea typeface="华文楷体" panose="02010600040101010101" pitchFamily="2" charset="-122"/>
                    </a:rPr>
                    <a:t>波和</a:t>
                  </a:r>
                  <a:r>
                    <a:rPr lang="en-US" altLang="zh-CN" sz="1600" dirty="0">
                      <a:latin typeface="华文楷体" panose="02010600040101010101" pitchFamily="2" charset="-122"/>
                      <a:ea typeface="华文楷体" panose="02010600040101010101" pitchFamily="2" charset="-122"/>
                    </a:rPr>
                    <a:t>P</a:t>
                  </a:r>
                  <a:r>
                    <a:rPr lang="zh-CN" altLang="en-US" sz="1600" dirty="0">
                      <a:latin typeface="华文楷体" panose="02010600040101010101" pitchFamily="2" charset="-122"/>
                      <a:ea typeface="华文楷体" panose="02010600040101010101" pitchFamily="2" charset="-122"/>
                    </a:rPr>
                    <a:t>波，量子力学给出第</a:t>
                  </a:r>
                  <a14:m>
                    <m:oMath xmlns:m="http://schemas.openxmlformats.org/officeDocument/2006/math">
                      <m:r>
                        <a:rPr lang="zh-CN" altLang="en-US" sz="1600" i="1" smtClean="0">
                          <a:latin typeface="Cambria Math" panose="02040503050406030204" pitchFamily="18" charset="0"/>
                        </a:rPr>
                        <m:t>𝑙</m:t>
                      </m:r>
                    </m:oMath>
                  </a14:m>
                  <a:r>
                    <a:rPr lang="zh-CN" altLang="en-US" sz="1600" dirty="0">
                      <a:latin typeface="华文楷体" panose="02010600040101010101" pitchFamily="2" charset="-122"/>
                      <a:ea typeface="华文楷体" panose="02010600040101010101" pitchFamily="2" charset="-122"/>
                    </a:rPr>
                    <a:t>分波对总截面的贡献为</a:t>
                  </a:r>
                  <a:endParaRPr lang="en-US" altLang="zh-CN" sz="1600" dirty="0">
                    <a:latin typeface="Bradley Hand ITC" panose="03070402050302030203" pitchFamily="66" charset="0"/>
                    <a:ea typeface="UD Digi Kyokasho N-R" panose="02020400000000000000" pitchFamily="17" charset="-128"/>
                    <a:cs typeface="Cascadia Code ExtraLight" panose="020B0609020000020004" pitchFamily="49" charset="0"/>
                  </a:endParaRPr>
                </a:p>
                <a:p>
                  <a:endParaRPr lang="en-US" altLang="zh-CN" sz="1600" dirty="0">
                    <a:latin typeface="Bradley Hand ITC" panose="03070402050302030203" pitchFamily="66" charset="0"/>
                    <a:ea typeface="UD Digi Kyokasho N-R" panose="02020400000000000000" pitchFamily="17" charset="-128"/>
                    <a:cs typeface="Cascadia Code ExtraLight" panose="020B0609020000020004" pitchFamily="49" charset="0"/>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从某一个能量标度</a:t>
                  </a:r>
                  <a14:m>
                    <m:oMath xmlns:m="http://schemas.openxmlformats.org/officeDocument/2006/math">
                      <m:rad>
                        <m:radPr>
                          <m:degHide m:val="on"/>
                          <m:ctrlPr>
                            <a:rPr lang="zh-CN" altLang="en-US" sz="1600" i="1" dirty="0">
                              <a:latin typeface="Cambria Math" panose="02040503050406030204" pitchFamily="18" charset="0"/>
                              <a:ea typeface="华文楷体" panose="02010600040101010101" pitchFamily="2" charset="-122"/>
                            </a:rPr>
                          </m:ctrlPr>
                        </m:radPr>
                        <m:deg/>
                        <m:e>
                          <m:sSub>
                            <m:sSubPr>
                              <m:ctrlPr>
                                <a:rPr lang="zh-CN" altLang="en-US" sz="1600" i="1" dirty="0">
                                  <a:latin typeface="Cambria Math" panose="02040503050406030204" pitchFamily="18" charset="0"/>
                                  <a:ea typeface="华文楷体" panose="02010600040101010101" pitchFamily="2" charset="-122"/>
                                </a:rPr>
                              </m:ctrlPr>
                            </m:sSubPr>
                            <m:e>
                              <m:r>
                                <a:rPr lang="zh-CN" altLang="en-US" sz="1600" dirty="0">
                                  <a:latin typeface="Cambria Math" panose="02040503050406030204" pitchFamily="18" charset="0"/>
                                  <a:ea typeface="华文楷体" panose="02010600040101010101" pitchFamily="2" charset="-122"/>
                                </a:rPr>
                                <m:t>𝑠</m:t>
                              </m:r>
                            </m:e>
                            <m:sub>
                              <m:r>
                                <a:rPr lang="zh-CN" altLang="en-US" sz="1600" dirty="0">
                                  <a:latin typeface="Cambria Math" panose="02040503050406030204" pitchFamily="18" charset="0"/>
                                  <a:ea typeface="华文楷体" panose="02010600040101010101" pitchFamily="2" charset="-122"/>
                                </a:rPr>
                                <m:t>0</m:t>
                              </m:r>
                            </m:sub>
                          </m:sSub>
                        </m:e>
                      </m:rad>
                    </m:oMath>
                  </a14:m>
                  <a:r>
                    <a:rPr lang="zh-CN" altLang="en-US" sz="1600" dirty="0">
                      <a:latin typeface="华文楷体" panose="02010600040101010101" pitchFamily="2" charset="-122"/>
                      <a:ea typeface="华文楷体" panose="02010600040101010101" pitchFamily="2" charset="-122"/>
                    </a:rPr>
                    <a:t> 开始出现了矛盾。对</a:t>
                  </a:r>
                  <a14:m>
                    <m:oMath xmlns:m="http://schemas.openxmlformats.org/officeDocument/2006/math">
                      <m:r>
                        <a:rPr lang="zh-CN" altLang="en-US" sz="1600" i="1">
                          <a:latin typeface="Cambria Math" panose="02040503050406030204" pitchFamily="18" charset="0"/>
                        </a:rPr>
                        <m:t>𝑙</m:t>
                      </m:r>
                    </m:oMath>
                  </a14:m>
                  <a:r>
                    <a:rPr lang="en-US" altLang="zh-CN" sz="1600" dirty="0">
                      <a:latin typeface="华文楷体" panose="02010600040101010101" pitchFamily="2" charset="-122"/>
                      <a:ea typeface="华文楷体" panose="02010600040101010101" pitchFamily="2" charset="-122"/>
                    </a:rPr>
                    <a:t>=1,</a:t>
                  </a: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p:txBody>
            </p:sp>
          </mc:Choice>
          <mc:Fallback xmlns="">
            <p:sp>
              <p:nvSpPr>
                <p:cNvPr id="12" name="文本框 11">
                  <a:extLst>
                    <a:ext uri="{FF2B5EF4-FFF2-40B4-BE49-F238E27FC236}">
                      <a16:creationId xmlns:a16="http://schemas.microsoft.com/office/drawing/2014/main" id="{E02D845D-A93D-C580-010D-E892E25303C5}"/>
                    </a:ext>
                  </a:extLst>
                </p:cNvPr>
                <p:cNvSpPr txBox="1">
                  <a:spLocks noRot="1" noChangeAspect="1" noMove="1" noResize="1" noEditPoints="1" noAdjustHandles="1" noChangeArrowheads="1" noChangeShapeType="1" noTextEdit="1"/>
                </p:cNvSpPr>
                <p:nvPr/>
              </p:nvSpPr>
              <p:spPr>
                <a:xfrm>
                  <a:off x="349503" y="483450"/>
                  <a:ext cx="7270497" cy="5891100"/>
                </a:xfrm>
                <a:prstGeom prst="rect">
                  <a:avLst/>
                </a:prstGeom>
                <a:blipFill>
                  <a:blip r:embed="rId4"/>
                  <a:stretch>
                    <a:fillRect l="-419" t="-207" r="-587"/>
                  </a:stretch>
                </a:blipFill>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F254F18E-EF60-C381-4E0E-C80FFBD6339E}"/>
                </a:ext>
              </a:extLst>
            </p:cNvPr>
            <p:cNvPicPr>
              <a:picLocks noChangeAspect="1"/>
            </p:cNvPicPr>
            <p:nvPr/>
          </p:nvPicPr>
          <p:blipFill>
            <a:blip r:embed="rId5"/>
            <a:stretch>
              <a:fillRect/>
            </a:stretch>
          </p:blipFill>
          <p:spPr>
            <a:xfrm>
              <a:off x="3013340" y="3643637"/>
              <a:ext cx="914447" cy="463574"/>
            </a:xfrm>
            <a:prstGeom prst="rect">
              <a:avLst/>
            </a:prstGeom>
          </p:spPr>
        </p:pic>
        <p:pic>
          <p:nvPicPr>
            <p:cNvPr id="20" name="图片 19">
              <a:extLst>
                <a:ext uri="{FF2B5EF4-FFF2-40B4-BE49-F238E27FC236}">
                  <a16:creationId xmlns:a16="http://schemas.microsoft.com/office/drawing/2014/main" id="{34CC2C87-DFA3-339B-665C-7791B0479FAC}"/>
                </a:ext>
              </a:extLst>
            </p:cNvPr>
            <p:cNvPicPr>
              <a:picLocks noChangeAspect="1"/>
            </p:cNvPicPr>
            <p:nvPr/>
          </p:nvPicPr>
          <p:blipFill>
            <a:blip r:embed="rId6"/>
            <a:stretch>
              <a:fillRect/>
            </a:stretch>
          </p:blipFill>
          <p:spPr>
            <a:xfrm>
              <a:off x="3013340" y="4864518"/>
              <a:ext cx="1581231" cy="514376"/>
            </a:xfrm>
            <a:prstGeom prst="rect">
              <a:avLst/>
            </a:prstGeom>
          </p:spPr>
        </p:pic>
        <p:pic>
          <p:nvPicPr>
            <p:cNvPr id="22" name="图片 21">
              <a:extLst>
                <a:ext uri="{FF2B5EF4-FFF2-40B4-BE49-F238E27FC236}">
                  <a16:creationId xmlns:a16="http://schemas.microsoft.com/office/drawing/2014/main" id="{C9D8D5FF-3336-0FE7-BA19-F081E2F6E1C8}"/>
                </a:ext>
              </a:extLst>
            </p:cNvPr>
            <p:cNvPicPr>
              <a:picLocks noChangeAspect="1"/>
            </p:cNvPicPr>
            <p:nvPr/>
          </p:nvPicPr>
          <p:blipFill>
            <a:blip r:embed="rId7"/>
            <a:stretch>
              <a:fillRect/>
            </a:stretch>
          </p:blipFill>
          <p:spPr>
            <a:xfrm>
              <a:off x="2956680" y="5761841"/>
              <a:ext cx="2686188" cy="463574"/>
            </a:xfrm>
            <a:prstGeom prst="rect">
              <a:avLst/>
            </a:prstGeom>
          </p:spPr>
        </p:pic>
      </p:grpSp>
    </p:spTree>
    <p:extLst>
      <p:ext uri="{BB962C8B-B14F-4D97-AF65-F5344CB8AC3E}">
        <p14:creationId xmlns:p14="http://schemas.microsoft.com/office/powerpoint/2010/main" val="8569402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p>
        </p:txBody>
      </p:sp>
      <p:sp>
        <p:nvSpPr>
          <p:cNvPr id="4" name="灯片编号占位符 3"/>
          <p:cNvSpPr>
            <a:spLocks noGrp="1"/>
          </p:cNvSpPr>
          <p:nvPr>
            <p:ph type="sldNum" sz="quarter" idx="12"/>
          </p:nvPr>
        </p:nvSpPr>
        <p:spPr/>
        <p:txBody>
          <a:bodyPr/>
          <a:lstStyle/>
          <a:p>
            <a:fld id="{BEF7031F-3985-8841-9F96-93325AFB8D2A}" type="slidenum">
              <a:rPr lang="en-US" smtClean="0"/>
              <a:t>160</a:t>
            </a:fld>
            <a:endParaRPr lang="en-US"/>
          </a:p>
        </p:txBody>
      </p: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9EEED006-3744-DF3E-3FE7-3B58E3BCB9AB}"/>
                  </a:ext>
                </a:extLst>
              </p:cNvPr>
              <p:cNvSpPr txBox="1"/>
              <p:nvPr/>
            </p:nvSpPr>
            <p:spPr>
              <a:xfrm>
                <a:off x="274321" y="926328"/>
                <a:ext cx="8720050" cy="576125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zh-CN" altLang="en-US" dirty="0">
                    <a:solidFill>
                      <a:schemeClr val="tx1"/>
                    </a:solidFill>
                    <a:latin typeface="华文楷体" panose="02010600040101010101" pitchFamily="2" charset="-122"/>
                    <a:ea typeface="华文楷体" panose="02010600040101010101" pitchFamily="2" charset="-122"/>
                  </a:rPr>
                  <a:t>在计算包含有圈图的费曼图时，对圈图动量的积分会出现发散。为得到有意义的物理量，通常采用正规化</a:t>
                </a:r>
                <a:r>
                  <a:rPr lang="en-US" altLang="zh-CN" dirty="0">
                    <a:solidFill>
                      <a:schemeClr val="tx1"/>
                    </a:solidFill>
                    <a:latin typeface="华文楷体" panose="02010600040101010101" pitchFamily="2" charset="-122"/>
                    <a:ea typeface="华文楷体" panose="02010600040101010101" pitchFamily="2" charset="-122"/>
                  </a:rPr>
                  <a:t>(regularization)</a:t>
                </a:r>
                <a:r>
                  <a:rPr lang="zh-CN" altLang="en-US" dirty="0">
                    <a:solidFill>
                      <a:schemeClr val="tx1"/>
                    </a:solidFill>
                    <a:latin typeface="华文楷体" panose="02010600040101010101" pitchFamily="2" charset="-122"/>
                    <a:ea typeface="华文楷体" panose="02010600040101010101" pitchFamily="2" charset="-122"/>
                  </a:rPr>
                  <a:t>的方案</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使得这些量看上去暂时是有限的，这就需要引入一些截断参数，诸如胶子质量、紫外动量截断、或者维数正规化，即将</a:t>
                </a:r>
                <a:r>
                  <a:rPr lang="en-US" altLang="zh-CN" dirty="0">
                    <a:solidFill>
                      <a:schemeClr val="tx1"/>
                    </a:solidFill>
                    <a:latin typeface="华文楷体" panose="02010600040101010101" pitchFamily="2" charset="-122"/>
                    <a:ea typeface="华文楷体" panose="02010600040101010101" pitchFamily="2" charset="-122"/>
                  </a:rPr>
                  <a:t>4</a:t>
                </a:r>
                <a:r>
                  <a:rPr lang="zh-CN" altLang="en-US" dirty="0">
                    <a:solidFill>
                      <a:schemeClr val="tx1"/>
                    </a:solidFill>
                    <a:latin typeface="华文楷体" panose="02010600040101010101" pitchFamily="2" charset="-122"/>
                    <a:ea typeface="华文楷体" panose="02010600040101010101" pitchFamily="2" charset="-122"/>
                  </a:rPr>
                  <a:t>维时空改记为</a:t>
                </a:r>
                <a:r>
                  <a:rPr lang="en-US" altLang="zh-CN" dirty="0">
                    <a:solidFill>
                      <a:schemeClr val="tx1"/>
                    </a:solidFill>
                    <a:latin typeface="华文楷体" panose="02010600040101010101" pitchFamily="2" charset="-122"/>
                    <a:ea typeface="华文楷体" panose="02010600040101010101" pitchFamily="2" charset="-122"/>
                  </a:rPr>
                  <a:t>D=4-2</a:t>
                </a:r>
                <a14:m>
                  <m:oMath xmlns:m="http://schemas.openxmlformats.org/officeDocument/2006/math">
                    <m:r>
                      <a:rPr lang="en-US" altLang="zh-CN" i="1" dirty="0" smtClean="0">
                        <a:solidFill>
                          <a:schemeClr val="tx1"/>
                        </a:solidFill>
                        <a:latin typeface="Cambria Math" panose="02040503050406030204" pitchFamily="18" charset="0"/>
                      </a:rPr>
                      <m:t>𝜖</m:t>
                    </m:r>
                  </m:oMath>
                </a14:m>
                <a:r>
                  <a:rPr lang="zh-CN" altLang="en-US" dirty="0">
                    <a:solidFill>
                      <a:schemeClr val="tx1"/>
                    </a:solidFill>
                    <a:latin typeface="华文楷体" panose="02010600040101010101" pitchFamily="2" charset="-122"/>
                    <a:ea typeface="华文楷体" panose="02010600040101010101" pitchFamily="2" charset="-122"/>
                  </a:rPr>
                  <a:t>维，</a:t>
                </a:r>
                <a:r>
                  <a:rPr lang="en-US" altLang="zh-CN" dirty="0"/>
                  <a:t> </a:t>
                </a:r>
                <a14:m>
                  <m:oMath xmlns:m="http://schemas.openxmlformats.org/officeDocument/2006/math">
                    <m:r>
                      <a:rPr lang="en-US" altLang="zh-CN" i="1" dirty="0">
                        <a:latin typeface="Cambria Math" panose="02040503050406030204" pitchFamily="18" charset="0"/>
                      </a:rPr>
                      <m:t>𝜖</m:t>
                    </m:r>
                  </m:oMath>
                </a14:m>
                <a:r>
                  <a:rPr lang="zh-CN" altLang="en-US" dirty="0">
                    <a:solidFill>
                      <a:schemeClr val="tx1"/>
                    </a:solidFill>
                    <a:latin typeface="华文楷体" panose="02010600040101010101" pitchFamily="2" charset="-122"/>
                    <a:ea typeface="华文楷体" panose="02010600040101010101" pitchFamily="2" charset="-122"/>
                  </a:rPr>
                  <a:t>是小量。维数正规化法是由杰拉德</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特</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胡夫特</a:t>
                </a:r>
                <a:r>
                  <a:rPr lang="en-US" altLang="zh-CN" dirty="0">
                    <a:solidFill>
                      <a:schemeClr val="tx1"/>
                    </a:solidFill>
                    <a:latin typeface="华文楷体" panose="02010600040101010101" pitchFamily="2" charset="-122"/>
                    <a:ea typeface="华文楷体" panose="02010600040101010101" pitchFamily="2" charset="-122"/>
                  </a:rPr>
                  <a:t>(</a:t>
                </a:r>
                <a:r>
                  <a:rPr lang="en-US" altLang="zh-CN" dirty="0" err="1">
                    <a:solidFill>
                      <a:schemeClr val="tx1"/>
                    </a:solidFill>
                    <a:latin typeface="华文楷体" panose="02010600040101010101" pitchFamily="2" charset="-122"/>
                    <a:ea typeface="华文楷体" panose="02010600040101010101" pitchFamily="2" charset="-122"/>
                  </a:rPr>
                  <a:t>Gerard‘t</a:t>
                </a:r>
                <a:r>
                  <a:rPr lang="en-US" altLang="zh-CN" dirty="0">
                    <a:solidFill>
                      <a:schemeClr val="tx1"/>
                    </a:solidFill>
                    <a:latin typeface="华文楷体" panose="02010600040101010101" pitchFamily="2" charset="-122"/>
                    <a:ea typeface="华文楷体" panose="02010600040101010101" pitchFamily="2" charset="-122"/>
                  </a:rPr>
                  <a:t> Hooft)</a:t>
                </a:r>
                <a:r>
                  <a:rPr lang="zh-CN" altLang="en-US" dirty="0">
                    <a:solidFill>
                      <a:schemeClr val="tx1"/>
                    </a:solidFill>
                    <a:latin typeface="华文楷体" panose="02010600040101010101" pitchFamily="2" charset="-122"/>
                    <a:ea typeface="华文楷体" panose="02010600040101010101" pitchFamily="2" charset="-122"/>
                  </a:rPr>
                  <a:t>和韦尔特曼</a:t>
                </a:r>
                <a:r>
                  <a:rPr lang="en-US" altLang="zh-CN" dirty="0">
                    <a:solidFill>
                      <a:schemeClr val="tx1"/>
                    </a:solidFill>
                    <a:latin typeface="华文楷体" panose="02010600040101010101" pitchFamily="2" charset="-122"/>
                    <a:ea typeface="华文楷体" panose="02010600040101010101" pitchFamily="2" charset="-122"/>
                  </a:rPr>
                  <a:t>(Martinus </a:t>
                </a:r>
                <a:r>
                  <a:rPr lang="en-US" altLang="zh-CN" dirty="0" err="1">
                    <a:solidFill>
                      <a:schemeClr val="tx1"/>
                    </a:solidFill>
                    <a:latin typeface="华文楷体" panose="02010600040101010101" pitchFamily="2" charset="-122"/>
                    <a:ea typeface="华文楷体" panose="02010600040101010101" pitchFamily="2" charset="-122"/>
                  </a:rPr>
                  <a:t>J.G.Veltman</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引人的出现较晚，比较先进，但也并非是万能的。</a:t>
                </a:r>
                <a:endParaRPr lang="en-US" altLang="zh-CN" dirty="0">
                  <a:solidFill>
                    <a:schemeClr val="tx1"/>
                  </a:solidFill>
                  <a:latin typeface="华文楷体" panose="02010600040101010101" pitchFamily="2" charset="-122"/>
                  <a:ea typeface="华文楷体" panose="02010600040101010101" pitchFamily="2" charset="-122"/>
                </a:endParaRPr>
              </a:p>
              <a:p>
                <a:pPr marL="285750" indent="-285750">
                  <a:lnSpc>
                    <a:spcPct val="120000"/>
                  </a:lnSpc>
                  <a:buFont typeface="Arial" panose="020B0604020202020204" pitchFamily="34" charset="0"/>
                  <a:buChar char="•"/>
                </a:pPr>
                <a:r>
                  <a:rPr lang="zh-CN" altLang="en-US" dirty="0">
                    <a:solidFill>
                      <a:schemeClr val="tx1"/>
                    </a:solidFill>
                    <a:latin typeface="华文楷体" panose="02010600040101010101" pitchFamily="2" charset="-122"/>
                    <a:ea typeface="华文楷体" panose="02010600040101010101" pitchFamily="2" charset="-122"/>
                  </a:rPr>
                  <a:t>通过这种正规化处理，将无意义的发散积分看成是有限积分后取极限。正规化之后，这些微扰理论的发散部分可以被吸收到用重整化方法重新定义的物理量中，把无穷大在取积分之前就消除掉，这就是重整化。</a:t>
                </a:r>
                <a:endParaRPr lang="en-US" altLang="zh-CN" dirty="0">
                  <a:solidFill>
                    <a:schemeClr val="tx1"/>
                  </a:solidFill>
                  <a:latin typeface="华文楷体" panose="02010600040101010101" pitchFamily="2" charset="-122"/>
                  <a:ea typeface="华文楷体" panose="02010600040101010101" pitchFamily="2" charset="-122"/>
                </a:endParaRPr>
              </a:p>
              <a:p>
                <a:pPr marL="285750" indent="-285750">
                  <a:lnSpc>
                    <a:spcPct val="120000"/>
                  </a:lnSpc>
                  <a:buFont typeface="Arial" panose="020B0604020202020204" pitchFamily="34" charset="0"/>
                  <a:buChar char="•"/>
                </a:pPr>
                <a:r>
                  <a:rPr lang="zh-CN" altLang="en-US" dirty="0">
                    <a:solidFill>
                      <a:schemeClr val="tx1"/>
                    </a:solidFill>
                    <a:latin typeface="华文楷体" panose="02010600040101010101" pitchFamily="2" charset="-122"/>
                    <a:ea typeface="华文楷体" panose="02010600040101010101" pitchFamily="2" charset="-122"/>
                  </a:rPr>
                  <a:t>重整化可以有不同的方案，需要引人一个新的量纲标度</a:t>
                </a:r>
                <a:r>
                  <a:rPr lang="el-GR" altLang="zh-CN" i="1" dirty="0">
                    <a:solidFill>
                      <a:schemeClr val="tx1"/>
                    </a:solidFill>
                    <a:latin typeface="华文楷体" panose="02010600040101010101" pitchFamily="2" charset="-122"/>
                    <a:ea typeface="华文楷体" panose="02010600040101010101" pitchFamily="2" charset="-122"/>
                  </a:rPr>
                  <a:t>μ</a:t>
                </a:r>
                <a:r>
                  <a:rPr lang="zh-CN" altLang="en-US" dirty="0">
                    <a:solidFill>
                      <a:schemeClr val="tx1"/>
                    </a:solidFill>
                    <a:latin typeface="华文楷体" panose="02010600040101010101" pitchFamily="2" charset="-122"/>
                    <a:ea typeface="华文楷体" panose="02010600040101010101" pitchFamily="2" charset="-122"/>
                  </a:rPr>
                  <a:t>。不同的重整化方案可以有不同的</a:t>
                </a:r>
                <a:r>
                  <a:rPr lang="el-GR" altLang="zh-CN" i="1" dirty="0">
                    <a:latin typeface="华文楷体" panose="02010600040101010101" pitchFamily="2" charset="-122"/>
                    <a:ea typeface="华文楷体" panose="02010600040101010101" pitchFamily="2" charset="-122"/>
                  </a:rPr>
                  <a:t>μ </a:t>
                </a:r>
                <a:r>
                  <a:rPr lang="zh-CN" altLang="en-US" dirty="0">
                    <a:solidFill>
                      <a:schemeClr val="tx1"/>
                    </a:solidFill>
                    <a:latin typeface="华文楷体" panose="02010600040101010101" pitchFamily="2" charset="-122"/>
                    <a:ea typeface="华文楷体" panose="02010600040101010101" pitchFamily="2" charset="-122"/>
                  </a:rPr>
                  <a:t>，但得到的可观测振幅应该是相同的。</a:t>
                </a:r>
                <a:endParaRPr lang="en-US" altLang="zh-CN" dirty="0">
                  <a:solidFill>
                    <a:schemeClr val="tx1"/>
                  </a:solidFill>
                  <a:latin typeface="华文楷体" panose="02010600040101010101" pitchFamily="2" charset="-122"/>
                  <a:ea typeface="华文楷体" panose="02010600040101010101" pitchFamily="2" charset="-122"/>
                </a:endParaRPr>
              </a:p>
              <a:p>
                <a:pPr marL="285750" indent="-285750">
                  <a:lnSpc>
                    <a:spcPct val="120000"/>
                  </a:lnSpc>
                  <a:buFont typeface="Arial" panose="020B0604020202020204" pitchFamily="34" charset="0"/>
                  <a:buChar char="•"/>
                </a:pPr>
                <a:r>
                  <a:rPr lang="zh-CN" altLang="en-US" dirty="0">
                    <a:solidFill>
                      <a:schemeClr val="tx1"/>
                    </a:solidFill>
                    <a:latin typeface="华文楷体" panose="02010600040101010101" pitchFamily="2" charset="-122"/>
                    <a:ea typeface="华文楷体" panose="02010600040101010101" pitchFamily="2" charset="-122"/>
                  </a:rPr>
                  <a:t>当</a:t>
                </a:r>
                <a:r>
                  <a:rPr lang="el-GR" altLang="zh-CN" i="1" dirty="0">
                    <a:latin typeface="华文楷体" panose="02010600040101010101" pitchFamily="2" charset="-122"/>
                    <a:ea typeface="华文楷体" panose="02010600040101010101" pitchFamily="2" charset="-122"/>
                  </a:rPr>
                  <a:t>μ</a:t>
                </a:r>
                <a:r>
                  <a:rPr lang="zh-CN" altLang="en-US" dirty="0">
                    <a:solidFill>
                      <a:schemeClr val="tx1"/>
                    </a:solidFill>
                    <a:latin typeface="华文楷体" panose="02010600040101010101" pitchFamily="2" charset="-122"/>
                    <a:ea typeface="华文楷体" panose="02010600040101010101" pitchFamily="2" charset="-122"/>
                  </a:rPr>
                  <a:t>改变时重整化操作变换的全体构成一个李群，斯塔克伯格</a:t>
                </a:r>
                <a:r>
                  <a:rPr lang="en-US" altLang="zh-CN" dirty="0">
                    <a:solidFill>
                      <a:schemeClr val="tx1"/>
                    </a:solidFill>
                    <a:latin typeface="华文楷体" panose="02010600040101010101" pitchFamily="2" charset="-122"/>
                    <a:ea typeface="华文楷体" panose="02010600040101010101" pitchFamily="2" charset="-122"/>
                  </a:rPr>
                  <a:t>(Ernst </a:t>
                </a:r>
                <a:r>
                  <a:rPr lang="en-US" altLang="zh-CN" dirty="0" err="1">
                    <a:solidFill>
                      <a:schemeClr val="tx1"/>
                    </a:solidFill>
                    <a:latin typeface="华文楷体" panose="02010600040101010101" pitchFamily="2" charset="-122"/>
                    <a:ea typeface="华文楷体" panose="02010600040101010101" pitchFamily="2" charset="-122"/>
                  </a:rPr>
                  <a:t>C.G.Stueckelberg</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和彼得曼</a:t>
                </a:r>
                <a:r>
                  <a:rPr lang="en-US" altLang="zh-CN" dirty="0">
                    <a:solidFill>
                      <a:schemeClr val="tx1"/>
                    </a:solidFill>
                    <a:latin typeface="华文楷体" panose="02010600040101010101" pitchFamily="2" charset="-122"/>
                    <a:ea typeface="华文楷体" panose="02010600040101010101" pitchFamily="2" charset="-122"/>
                  </a:rPr>
                  <a:t>(</a:t>
                </a:r>
                <a:r>
                  <a:rPr lang="en-US" altLang="zh-CN" dirty="0" err="1">
                    <a:solidFill>
                      <a:schemeClr val="tx1"/>
                    </a:solidFill>
                    <a:latin typeface="华文楷体" panose="02010600040101010101" pitchFamily="2" charset="-122"/>
                    <a:ea typeface="华文楷体" panose="02010600040101010101" pitchFamily="2" charset="-122"/>
                  </a:rPr>
                  <a:t>A.Peterman</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最早认识到这一点</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并将其定义为重整化群。</a:t>
                </a:r>
                <a:endParaRPr lang="en-US" altLang="zh-CN" dirty="0">
                  <a:solidFill>
                    <a:schemeClr val="tx1"/>
                  </a:solidFill>
                  <a:latin typeface="华文楷体" panose="02010600040101010101" pitchFamily="2" charset="-122"/>
                  <a:ea typeface="华文楷体" panose="02010600040101010101" pitchFamily="2" charset="-122"/>
                </a:endParaRPr>
              </a:p>
              <a:p>
                <a:pPr marL="285750" indent="-285750">
                  <a:lnSpc>
                    <a:spcPct val="120000"/>
                  </a:lnSpc>
                  <a:buFont typeface="Arial" panose="020B0604020202020204" pitchFamily="34" charset="0"/>
                  <a:buChar char="•"/>
                </a:pPr>
                <a:r>
                  <a:rPr lang="zh-CN" altLang="en-US" dirty="0">
                    <a:solidFill>
                      <a:schemeClr val="tx1"/>
                    </a:solidFill>
                    <a:latin typeface="华文楷体" panose="02010600040101010101" pitchFamily="2" charset="-122"/>
                    <a:ea typeface="华文楷体" panose="02010600040101010101" pitchFamily="2" charset="-122"/>
                  </a:rPr>
                  <a:t>表示在</a:t>
                </a:r>
                <a:r>
                  <a:rPr lang="el-GR" altLang="zh-CN" i="1" dirty="0">
                    <a:latin typeface="华文楷体" panose="02010600040101010101" pitchFamily="2" charset="-122"/>
                    <a:ea typeface="华文楷体" panose="02010600040101010101" pitchFamily="2" charset="-122"/>
                  </a:rPr>
                  <a:t>μ</a:t>
                </a:r>
                <a:r>
                  <a:rPr lang="zh-CN" altLang="en-US" dirty="0">
                    <a:solidFill>
                      <a:schemeClr val="tx1"/>
                    </a:solidFill>
                    <a:latin typeface="华文楷体" panose="02010600040101010101" pitchFamily="2" charset="-122"/>
                    <a:ea typeface="华文楷体" panose="02010600040101010101" pitchFamily="2" charset="-122"/>
                  </a:rPr>
                  <a:t>变化下物理量不变性的方程称为重整化方程</a:t>
                </a:r>
                <a:r>
                  <a:rPr lang="en-US" altLang="zh-CN" dirty="0">
                    <a:solidFill>
                      <a:schemeClr val="tx1"/>
                    </a:solidFill>
                    <a:latin typeface="华文楷体" panose="02010600040101010101" pitchFamily="2" charset="-122"/>
                    <a:ea typeface="华文楷体" panose="02010600040101010101" pitchFamily="2" charset="-122"/>
                  </a:rPr>
                  <a:t>(RGE)</a:t>
                </a:r>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solidFill>
                      <a:schemeClr val="tx1"/>
                    </a:solidFill>
                    <a:latin typeface="华文楷体" panose="02010600040101010101" pitchFamily="2" charset="-122"/>
                    <a:ea typeface="华文楷体" panose="02010600040101010101" pitchFamily="2" charset="-122"/>
                  </a:rPr>
                  <a:t>RGE </a:t>
                </a:r>
                <a:r>
                  <a:rPr lang="zh-CN" altLang="en-US" dirty="0">
                    <a:solidFill>
                      <a:schemeClr val="tx1"/>
                    </a:solidFill>
                    <a:latin typeface="华文楷体" panose="02010600040101010101" pitchFamily="2" charset="-122"/>
                    <a:ea typeface="华文楷体" panose="02010600040101010101" pitchFamily="2" charset="-122"/>
                  </a:rPr>
                  <a:t>在量子场论</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不管是标准模型还是超对称模型</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中有着重要的作用，例如，应用</a:t>
                </a:r>
                <a:r>
                  <a:rPr lang="en-US" altLang="zh-CN" dirty="0">
                    <a:solidFill>
                      <a:schemeClr val="tx1"/>
                    </a:solidFill>
                    <a:latin typeface="华文楷体" panose="02010600040101010101" pitchFamily="2" charset="-122"/>
                    <a:ea typeface="华文楷体" panose="02010600040101010101" pitchFamily="2" charset="-122"/>
                  </a:rPr>
                  <a:t>RGE</a:t>
                </a:r>
                <a:r>
                  <a:rPr lang="zh-CN" altLang="en-US" dirty="0">
                    <a:solidFill>
                      <a:schemeClr val="tx1"/>
                    </a:solidFill>
                    <a:latin typeface="华文楷体" panose="02010600040101010101" pitchFamily="2" charset="-122"/>
                    <a:ea typeface="华文楷体" panose="02010600040101010101" pitchFamily="2" charset="-122"/>
                  </a:rPr>
                  <a:t>可以自然得到量子色动力学</a:t>
                </a:r>
                <a:r>
                  <a:rPr lang="en-US" altLang="zh-CN" dirty="0">
                    <a:solidFill>
                      <a:schemeClr val="tx1"/>
                    </a:solidFill>
                    <a:latin typeface="华文楷体" panose="02010600040101010101" pitchFamily="2" charset="-122"/>
                    <a:ea typeface="华文楷体" panose="02010600040101010101" pitchFamily="2" charset="-122"/>
                  </a:rPr>
                  <a:t>(QCD)</a:t>
                </a:r>
                <a:r>
                  <a:rPr lang="zh-CN" altLang="en-US" dirty="0">
                    <a:solidFill>
                      <a:schemeClr val="tx1"/>
                    </a:solidFill>
                    <a:latin typeface="华文楷体" panose="02010600040101010101" pitchFamily="2" charset="-122"/>
                    <a:ea typeface="华文楷体" panose="02010600040101010101" pitchFamily="2" charset="-122"/>
                  </a:rPr>
                  <a:t>的渐进自由性质，应用</a:t>
                </a:r>
                <a:r>
                  <a:rPr lang="en-US" altLang="zh-CN" dirty="0">
                    <a:solidFill>
                      <a:schemeClr val="tx1"/>
                    </a:solidFill>
                    <a:latin typeface="华文楷体" panose="02010600040101010101" pitchFamily="2" charset="-122"/>
                    <a:ea typeface="华文楷体" panose="02010600040101010101" pitchFamily="2" charset="-122"/>
                  </a:rPr>
                  <a:t>RGE</a:t>
                </a:r>
                <a:r>
                  <a:rPr lang="zh-CN" altLang="en-US" dirty="0">
                    <a:solidFill>
                      <a:schemeClr val="tx1"/>
                    </a:solidFill>
                    <a:latin typeface="华文楷体" panose="02010600040101010101" pitchFamily="2" charset="-122"/>
                    <a:ea typeface="华文楷体" panose="02010600040101010101" pitchFamily="2" charset="-122"/>
                  </a:rPr>
                  <a:t>可以得到超对称模型中各种规范耦合常数在高能标下的统一，利用 </a:t>
                </a:r>
                <a:r>
                  <a:rPr lang="en-US" altLang="zh-CN" dirty="0">
                    <a:solidFill>
                      <a:schemeClr val="tx1"/>
                    </a:solidFill>
                    <a:latin typeface="华文楷体" panose="02010600040101010101" pitchFamily="2" charset="-122"/>
                    <a:ea typeface="华文楷体" panose="02010600040101010101" pitchFamily="2" charset="-122"/>
                  </a:rPr>
                  <a:t>RGE </a:t>
                </a:r>
                <a:r>
                  <a:rPr lang="zh-CN" altLang="en-US" dirty="0">
                    <a:solidFill>
                      <a:schemeClr val="tx1"/>
                    </a:solidFill>
                    <a:latin typeface="华文楷体" panose="02010600040101010101" pitchFamily="2" charset="-122"/>
                    <a:ea typeface="华文楷体" panose="02010600040101010101" pitchFamily="2" charset="-122"/>
                  </a:rPr>
                  <a:t>可以讨论超对称粒子的质量谱，等等。</a:t>
                </a:r>
                <a:endParaRPr lang="en-US" altLang="zh-CN" dirty="0">
                  <a:solidFill>
                    <a:schemeClr val="tx1"/>
                  </a:solidFill>
                  <a:latin typeface="华文楷体" panose="02010600040101010101" pitchFamily="2" charset="-122"/>
                  <a:ea typeface="华文楷体" panose="02010600040101010101" pitchFamily="2" charset="-122"/>
                </a:endParaRPr>
              </a:p>
            </p:txBody>
          </p:sp>
        </mc:Choice>
        <mc:Fallback>
          <p:sp>
            <p:nvSpPr>
              <p:cNvPr id="3" name="文本框 2">
                <a:extLst>
                  <a:ext uri="{FF2B5EF4-FFF2-40B4-BE49-F238E27FC236}">
                    <a16:creationId xmlns:a16="http://schemas.microsoft.com/office/drawing/2014/main" id="{9EEED006-3744-DF3E-3FE7-3B58E3BCB9AB}"/>
                  </a:ext>
                </a:extLst>
              </p:cNvPr>
              <p:cNvSpPr txBox="1">
                <a:spLocks noRot="1" noChangeAspect="1" noMove="1" noResize="1" noEditPoints="1" noAdjustHandles="1" noChangeArrowheads="1" noChangeShapeType="1" noTextEdit="1"/>
              </p:cNvSpPr>
              <p:nvPr/>
            </p:nvSpPr>
            <p:spPr>
              <a:xfrm>
                <a:off x="274321" y="926328"/>
                <a:ext cx="8720050" cy="5761257"/>
              </a:xfrm>
              <a:prstGeom prst="rect">
                <a:avLst/>
              </a:prstGeom>
              <a:blipFill>
                <a:blip r:embed="rId2"/>
                <a:stretch>
                  <a:fillRect l="-420" r="-2937" b="-21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040911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161</a:t>
            </a:fld>
            <a:endParaRPr lang="en-US"/>
          </a:p>
        </p:txBody>
      </p:sp>
      <p:grpSp>
        <p:nvGrpSpPr>
          <p:cNvPr id="14" name="组合 13">
            <a:extLst>
              <a:ext uri="{FF2B5EF4-FFF2-40B4-BE49-F238E27FC236}">
                <a16:creationId xmlns:a16="http://schemas.microsoft.com/office/drawing/2014/main" id="{14070DC4-AA53-1C2E-F65D-F581BE2C7BA4}"/>
              </a:ext>
            </a:extLst>
          </p:cNvPr>
          <p:cNvGrpSpPr/>
          <p:nvPr/>
        </p:nvGrpSpPr>
        <p:grpSpPr>
          <a:xfrm>
            <a:off x="98647" y="998644"/>
            <a:ext cx="8703326" cy="4801315"/>
            <a:chOff x="98647" y="998644"/>
            <a:chExt cx="8703326" cy="4801315"/>
          </a:xfrm>
        </p:grpSpPr>
        <p:sp>
          <p:nvSpPr>
            <p:cNvPr id="3" name="文本框 2"/>
            <p:cNvSpPr txBox="1"/>
            <p:nvPr/>
          </p:nvSpPr>
          <p:spPr>
            <a:xfrm>
              <a:off x="98647" y="998644"/>
              <a:ext cx="2520176" cy="400110"/>
            </a:xfrm>
            <a:prstGeom prst="rect">
              <a:avLst/>
            </a:prstGeom>
            <a:noFill/>
          </p:spPr>
          <p:txBody>
            <a:bodyPr wrap="square" rtlCol="0">
              <a:spAutoFit/>
            </a:bodyPr>
            <a:lstStyle/>
            <a:p>
              <a:r>
                <a:rPr lang="en-US" altLang="zh-CN" sz="2000" b="1" dirty="0">
                  <a:solidFill>
                    <a:srgbClr val="0000CC"/>
                  </a:solidFill>
                </a:rPr>
                <a:t>3.1 </a:t>
              </a:r>
              <a:r>
                <a:rPr lang="zh-CN" altLang="en-US" sz="2000" b="1" dirty="0">
                  <a:solidFill>
                    <a:srgbClr val="0000CC"/>
                  </a:solidFill>
                </a:rPr>
                <a:t>维数正规化</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9AD2FE5C-FE86-38FD-2D42-B4EE2AA3ED1E}"/>
                    </a:ext>
                  </a:extLst>
                </p:cNvPr>
                <p:cNvSpPr txBox="1"/>
                <p:nvPr/>
              </p:nvSpPr>
              <p:spPr>
                <a:xfrm>
                  <a:off x="354285" y="1398754"/>
                  <a:ext cx="8447688" cy="4401205"/>
                </a:xfrm>
                <a:prstGeom prst="rect">
                  <a:avLst/>
                </a:prstGeom>
                <a:noFill/>
              </p:spPr>
              <p:txBody>
                <a:bodyPr wrap="square" rtlCol="0">
                  <a:spAutoFit/>
                </a:bodyPr>
                <a:lstStyle/>
                <a:p>
                  <a:r>
                    <a:rPr lang="en-US" altLang="zh-CN" sz="2000" dirty="0">
                      <a:solidFill>
                        <a:schemeClr val="tx1"/>
                      </a:solidFill>
                      <a:latin typeface="华文楷体" panose="02010600040101010101" pitchFamily="2" charset="-122"/>
                      <a:ea typeface="华文楷体" panose="02010600040101010101" pitchFamily="2" charset="-122"/>
                    </a:rPr>
                    <a:t>       QCD </a:t>
                  </a:r>
                  <a:r>
                    <a:rPr lang="zh-CN" altLang="en-US" sz="2000" dirty="0">
                      <a:solidFill>
                        <a:schemeClr val="tx1"/>
                      </a:solidFill>
                      <a:latin typeface="华文楷体" panose="02010600040101010101" pitchFamily="2" charset="-122"/>
                      <a:ea typeface="华文楷体" panose="02010600040101010101" pitchFamily="2" charset="-122"/>
                    </a:rPr>
                    <a:t>计算即使在很高的动量转移 </a:t>
                  </a:r>
                  <a:r>
                    <a:rPr lang="en-US" altLang="zh-CN" sz="2000" i="1" dirty="0">
                      <a:solidFill>
                        <a:schemeClr val="tx1"/>
                      </a:solidFill>
                      <a:latin typeface="华文楷体" panose="02010600040101010101" pitchFamily="2" charset="-122"/>
                      <a:ea typeface="华文楷体" panose="02010600040101010101" pitchFamily="2" charset="-122"/>
                    </a:rPr>
                    <a:t>Q </a:t>
                  </a:r>
                  <a:r>
                    <a:rPr lang="en-US" altLang="zh-CN" sz="2000" baseline="30000" dirty="0">
                      <a:solidFill>
                        <a:schemeClr val="tx1"/>
                      </a:solidFill>
                      <a:latin typeface="华文楷体" panose="02010600040101010101" pitchFamily="2" charset="-122"/>
                      <a:ea typeface="华文楷体" panose="02010600040101010101" pitchFamily="2" charset="-122"/>
                    </a:rPr>
                    <a:t>2</a:t>
                  </a:r>
                  <a:r>
                    <a:rPr lang="zh-CN" altLang="en-US" sz="2000" dirty="0">
                      <a:solidFill>
                        <a:schemeClr val="tx1"/>
                      </a:solidFill>
                      <a:latin typeface="华文楷体" panose="02010600040101010101" pitchFamily="2" charset="-122"/>
                      <a:ea typeface="华文楷体" panose="02010600040101010101" pitchFamily="2" charset="-122"/>
                    </a:rPr>
                    <a:t>下，耦合常数值微扰展开的收敛也是相当慢的，需要若干阶的微扰计算才能给出比较理想的精度。随着微扰阶数的增加计算的复杂性急剧增大，而且在大多数的高阶计算中都会出现无穷大的发散问题，一个最典型的例子是计算夸克自能图修正时所谓的紫外发散。利用前面给出的费曼规则可以写下</a:t>
                  </a:r>
                  <a:r>
                    <a:rPr lang="en-US" altLang="zh-CN" sz="2000" dirty="0">
                      <a:solidFill>
                        <a:schemeClr val="tx1"/>
                      </a:solidFill>
                      <a:latin typeface="华文楷体" panose="02010600040101010101" pitchFamily="2" charset="-122"/>
                      <a:ea typeface="华文楷体" panose="02010600040101010101" pitchFamily="2" charset="-122"/>
                    </a:rPr>
                    <a:t>[5]</a:t>
                  </a: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其中 </a:t>
                  </a:r>
                  <a:r>
                    <a:rPr lang="en-US" altLang="zh-CN" sz="2000" dirty="0">
                      <a:solidFill>
                        <a:schemeClr val="tx1"/>
                      </a:solidFill>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，容易求得</a:t>
                  </a:r>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 </a:t>
                  </a:r>
                  <a:r>
                    <a:rPr lang="en-US" altLang="zh-CN" sz="2000" dirty="0">
                      <a:solidFill>
                        <a:schemeClr val="tx1"/>
                      </a:solidFill>
                      <a:latin typeface="华文楷体" panose="02010600040101010101" pitchFamily="2" charset="-122"/>
                      <a:ea typeface="华文楷体" panose="02010600040101010101" pitchFamily="2" charset="-122"/>
                    </a:rPr>
                    <a:t>(</a:t>
                  </a:r>
                  <a:r>
                    <a:rPr lang="en-US" altLang="zh-CN" sz="2000" i="1" dirty="0">
                      <a:solidFill>
                        <a:schemeClr val="tx1"/>
                      </a:solidFill>
                      <a:latin typeface="华文楷体" panose="02010600040101010101" pitchFamily="2" charset="-122"/>
                      <a:ea typeface="华文楷体" panose="02010600040101010101" pitchFamily="2" charset="-122"/>
                    </a:rPr>
                    <a:t>p</a:t>
                  </a:r>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的表达式</a:t>
                  </a:r>
                  <a:r>
                    <a:rPr lang="en-US" altLang="zh-CN" sz="2000" dirty="0">
                      <a:solidFill>
                        <a:schemeClr val="tx1"/>
                      </a:solidFill>
                      <a:latin typeface="华文楷体" panose="02010600040101010101" pitchFamily="2" charset="-122"/>
                      <a:ea typeface="华文楷体" panose="02010600040101010101" pitchFamily="2" charset="-122"/>
                    </a:rPr>
                    <a:t>,</a:t>
                  </a:r>
                </a:p>
                <a:p>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当</a:t>
                  </a:r>
                  <a14:m>
                    <m:oMath xmlns:m="http://schemas.openxmlformats.org/officeDocument/2006/math">
                      <m:d>
                        <m:dPr>
                          <m:begChr m:val="|"/>
                          <m:endChr m:val="|"/>
                          <m:ctrlPr>
                            <a:rPr lang="zh-CN" altLang="en-US" sz="2000" i="1" smtClean="0">
                              <a:solidFill>
                                <a:schemeClr val="tx1"/>
                              </a:solidFill>
                              <a:latin typeface="Cambria Math" panose="02040503050406030204" pitchFamily="18" charset="0"/>
                            </a:rPr>
                          </m:ctrlPr>
                        </m:dPr>
                        <m:e>
                          <m:r>
                            <a:rPr lang="zh-CN" altLang="en-US" sz="2000" i="1" smtClean="0">
                              <a:solidFill>
                                <a:schemeClr val="tx1"/>
                              </a:solidFill>
                              <a:latin typeface="Cambria Math" panose="02040503050406030204" pitchFamily="18" charset="0"/>
                            </a:rPr>
                            <m:t>𝑙</m:t>
                          </m:r>
                        </m:e>
                      </m:d>
                    </m:oMath>
                  </a14:m>
                  <a:r>
                    <a:rPr lang="zh-CN" altLang="en-US" sz="2000" dirty="0">
                      <a:solidFill>
                        <a:schemeClr val="tx1"/>
                      </a:solidFill>
                      <a:latin typeface="华文楷体" panose="02010600040101010101" pitchFamily="2" charset="-122"/>
                      <a:ea typeface="华文楷体" panose="02010600040101010101" pitchFamily="2" charset="-122"/>
                    </a:rPr>
                    <a:t> →∞ 时它是对数发散的。</a:t>
                  </a:r>
                  <a:endParaRPr lang="en-US" altLang="zh-CN" sz="2000" dirty="0">
                    <a:solidFill>
                      <a:schemeClr val="tx1"/>
                    </a:solidFill>
                    <a:latin typeface="华文楷体" panose="02010600040101010101" pitchFamily="2" charset="-122"/>
                    <a:ea typeface="华文楷体" panose="02010600040101010101" pitchFamily="2" charset="-122"/>
                  </a:endParaRPr>
                </a:p>
              </p:txBody>
            </p:sp>
          </mc:Choice>
          <mc:Fallback xmlns="">
            <p:sp>
              <p:nvSpPr>
                <p:cNvPr id="7" name="文本框 6">
                  <a:extLst>
                    <a:ext uri="{FF2B5EF4-FFF2-40B4-BE49-F238E27FC236}">
                      <a16:creationId xmlns:a16="http://schemas.microsoft.com/office/drawing/2014/main" id="{9AD2FE5C-FE86-38FD-2D42-B4EE2AA3ED1E}"/>
                    </a:ext>
                  </a:extLst>
                </p:cNvPr>
                <p:cNvSpPr txBox="1">
                  <a:spLocks noRot="1" noChangeAspect="1" noMove="1" noResize="1" noEditPoints="1" noAdjustHandles="1" noChangeArrowheads="1" noChangeShapeType="1" noTextEdit="1"/>
                </p:cNvSpPr>
                <p:nvPr/>
              </p:nvSpPr>
              <p:spPr>
                <a:xfrm>
                  <a:off x="354285" y="1398754"/>
                  <a:ext cx="8447688" cy="4401205"/>
                </a:xfrm>
                <a:prstGeom prst="rect">
                  <a:avLst/>
                </a:prstGeom>
                <a:blipFill>
                  <a:blip r:embed="rId2"/>
                  <a:stretch>
                    <a:fillRect l="-722" t="-693" b="-1662"/>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CADC1462-144A-13EE-EB22-1D9AF57A220A}"/>
                </a:ext>
              </a:extLst>
            </p:cNvPr>
            <p:cNvPicPr>
              <a:picLocks noChangeAspect="1"/>
            </p:cNvPicPr>
            <p:nvPr/>
          </p:nvPicPr>
          <p:blipFill>
            <a:blip r:embed="rId3"/>
            <a:stretch>
              <a:fillRect/>
            </a:stretch>
          </p:blipFill>
          <p:spPr>
            <a:xfrm>
              <a:off x="1358735" y="3071387"/>
              <a:ext cx="6426530" cy="952549"/>
            </a:xfrm>
            <a:prstGeom prst="rect">
              <a:avLst/>
            </a:prstGeom>
          </p:spPr>
        </p:pic>
        <p:pic>
          <p:nvPicPr>
            <p:cNvPr id="11" name="图片 10">
              <a:extLst>
                <a:ext uri="{FF2B5EF4-FFF2-40B4-BE49-F238E27FC236}">
                  <a16:creationId xmlns:a16="http://schemas.microsoft.com/office/drawing/2014/main" id="{AC1A0D88-579C-4555-A164-8E215887DFC3}"/>
                </a:ext>
              </a:extLst>
            </p:cNvPr>
            <p:cNvPicPr>
              <a:picLocks noChangeAspect="1"/>
            </p:cNvPicPr>
            <p:nvPr/>
          </p:nvPicPr>
          <p:blipFill>
            <a:blip r:embed="rId4"/>
            <a:stretch>
              <a:fillRect/>
            </a:stretch>
          </p:blipFill>
          <p:spPr>
            <a:xfrm>
              <a:off x="936438" y="4203896"/>
              <a:ext cx="844593" cy="273064"/>
            </a:xfrm>
            <a:prstGeom prst="rect">
              <a:avLst/>
            </a:prstGeom>
          </p:spPr>
        </p:pic>
        <p:pic>
          <p:nvPicPr>
            <p:cNvPr id="13" name="图片 12">
              <a:extLst>
                <a:ext uri="{FF2B5EF4-FFF2-40B4-BE49-F238E27FC236}">
                  <a16:creationId xmlns:a16="http://schemas.microsoft.com/office/drawing/2014/main" id="{C8F5B544-64F4-BD1F-C96C-D905C01865AC}"/>
                </a:ext>
              </a:extLst>
            </p:cNvPr>
            <p:cNvPicPr>
              <a:picLocks noChangeAspect="1"/>
            </p:cNvPicPr>
            <p:nvPr/>
          </p:nvPicPr>
          <p:blipFill>
            <a:blip r:embed="rId5"/>
            <a:stretch>
              <a:fillRect/>
            </a:stretch>
          </p:blipFill>
          <p:spPr>
            <a:xfrm>
              <a:off x="3111425" y="4657301"/>
              <a:ext cx="2921150" cy="615982"/>
            </a:xfrm>
            <a:prstGeom prst="rect">
              <a:avLst/>
            </a:prstGeom>
          </p:spPr>
        </p:pic>
      </p:grpSp>
    </p:spTree>
    <p:extLst>
      <p:ext uri="{BB962C8B-B14F-4D97-AF65-F5344CB8AC3E}">
        <p14:creationId xmlns:p14="http://schemas.microsoft.com/office/powerpoint/2010/main" val="29594022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54FA4-8DDD-8142-0E63-D8519AC4237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72EA996-8EE8-82B0-98C5-95DC49F0EB6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a:extLst>
              <a:ext uri="{FF2B5EF4-FFF2-40B4-BE49-F238E27FC236}">
                <a16:creationId xmlns:a16="http://schemas.microsoft.com/office/drawing/2014/main" id="{3C82A731-8649-0117-274E-1D3C34521EF5}"/>
              </a:ext>
            </a:extLst>
          </p:cNvPr>
          <p:cNvSpPr>
            <a:spLocks noGrp="1"/>
          </p:cNvSpPr>
          <p:nvPr>
            <p:ph type="sldNum" sz="quarter" idx="12"/>
          </p:nvPr>
        </p:nvSpPr>
        <p:spPr/>
        <p:txBody>
          <a:bodyPr/>
          <a:lstStyle/>
          <a:p>
            <a:fld id="{BEF7031F-3985-8841-9F96-93325AFB8D2A}" type="slidenum">
              <a:rPr lang="en-US" smtClean="0"/>
              <a:t>162</a:t>
            </a:fld>
            <a:endParaRPr lang="en-US"/>
          </a:p>
        </p:txBody>
      </p:sp>
      <p:grpSp>
        <p:nvGrpSpPr>
          <p:cNvPr id="12" name="组合 11">
            <a:extLst>
              <a:ext uri="{FF2B5EF4-FFF2-40B4-BE49-F238E27FC236}">
                <a16:creationId xmlns:a16="http://schemas.microsoft.com/office/drawing/2014/main" id="{CA716A25-85E7-2A29-59C7-5249AF8F516B}"/>
              </a:ext>
            </a:extLst>
          </p:cNvPr>
          <p:cNvGrpSpPr/>
          <p:nvPr/>
        </p:nvGrpSpPr>
        <p:grpSpPr>
          <a:xfrm>
            <a:off x="339856" y="1252170"/>
            <a:ext cx="8447688" cy="3785652"/>
            <a:chOff x="348156" y="1175389"/>
            <a:chExt cx="8447688" cy="3785652"/>
          </a:xfrm>
        </p:grpSpPr>
        <p:sp>
          <p:nvSpPr>
            <p:cNvPr id="7" name="文本框 6">
              <a:extLst>
                <a:ext uri="{FF2B5EF4-FFF2-40B4-BE49-F238E27FC236}">
                  <a16:creationId xmlns:a16="http://schemas.microsoft.com/office/drawing/2014/main" id="{C269A112-6D56-DB01-87C6-74FF49D15582}"/>
                </a:ext>
              </a:extLst>
            </p:cNvPr>
            <p:cNvSpPr txBox="1"/>
            <p:nvPr/>
          </p:nvSpPr>
          <p:spPr>
            <a:xfrm>
              <a:off x="348156" y="1175389"/>
              <a:ext cx="8447688" cy="3785652"/>
            </a:xfrm>
            <a:prstGeom prst="rect">
              <a:avLst/>
            </a:prstGeom>
            <a:noFill/>
          </p:spPr>
          <p:txBody>
            <a:bodyPr wrap="square" rtlCol="0">
              <a:spAutoFit/>
            </a:bodyPr>
            <a:lstStyle/>
            <a:p>
              <a:r>
                <a:rPr lang="en-US" altLang="zh-CN" sz="2000" dirty="0">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现在来看如何用维数正规化的方法来处理这种发散的积分。这种表达式的典型形式可写为</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容易证明前面夸克自能图中的积分可化为，</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当然除了这问题最直接的方法是利用动量截断来正规化积分，然后再重整化阶段将发散部分删除</a:t>
              </a:r>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p:txBody>
        </p:sp>
        <p:pic>
          <p:nvPicPr>
            <p:cNvPr id="6" name="图片 5">
              <a:extLst>
                <a:ext uri="{FF2B5EF4-FFF2-40B4-BE49-F238E27FC236}">
                  <a16:creationId xmlns:a16="http://schemas.microsoft.com/office/drawing/2014/main" id="{40032856-FE34-42A5-87E1-708B6AF2DF42}"/>
                </a:ext>
              </a:extLst>
            </p:cNvPr>
            <p:cNvPicPr>
              <a:picLocks noChangeAspect="1"/>
            </p:cNvPicPr>
            <p:nvPr/>
          </p:nvPicPr>
          <p:blipFill>
            <a:blip r:embed="rId2"/>
            <a:stretch>
              <a:fillRect/>
            </a:stretch>
          </p:blipFill>
          <p:spPr>
            <a:xfrm>
              <a:off x="3282883" y="1692531"/>
              <a:ext cx="2578233" cy="596931"/>
            </a:xfrm>
            <a:prstGeom prst="rect">
              <a:avLst/>
            </a:prstGeom>
          </p:spPr>
        </p:pic>
        <p:pic>
          <p:nvPicPr>
            <p:cNvPr id="10" name="图片 9">
              <a:extLst>
                <a:ext uri="{FF2B5EF4-FFF2-40B4-BE49-F238E27FC236}">
                  <a16:creationId xmlns:a16="http://schemas.microsoft.com/office/drawing/2014/main" id="{1D14590A-F7F0-EF89-C15D-6819EBB33F53}"/>
                </a:ext>
              </a:extLst>
            </p:cNvPr>
            <p:cNvPicPr>
              <a:picLocks noChangeAspect="1"/>
            </p:cNvPicPr>
            <p:nvPr/>
          </p:nvPicPr>
          <p:blipFill>
            <a:blip r:embed="rId3"/>
            <a:stretch>
              <a:fillRect/>
            </a:stretch>
          </p:blipFill>
          <p:spPr>
            <a:xfrm>
              <a:off x="1730229" y="2973534"/>
              <a:ext cx="5683542" cy="711237"/>
            </a:xfrm>
            <a:prstGeom prst="rect">
              <a:avLst/>
            </a:prstGeom>
          </p:spPr>
        </p:pic>
      </p:grpSp>
    </p:spTree>
    <p:extLst>
      <p:ext uri="{BB962C8B-B14F-4D97-AF65-F5344CB8AC3E}">
        <p14:creationId xmlns:p14="http://schemas.microsoft.com/office/powerpoint/2010/main" val="115391599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163</a:t>
            </a:fld>
            <a:endParaRPr lang="en-US"/>
          </a:p>
        </p:txBody>
      </p:sp>
      <p:sp>
        <p:nvSpPr>
          <p:cNvPr id="5" name="文本框 4"/>
          <p:cNvSpPr txBox="1"/>
          <p:nvPr/>
        </p:nvSpPr>
        <p:spPr>
          <a:xfrm>
            <a:off x="245327" y="981307"/>
            <a:ext cx="3245005" cy="400110"/>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维数正规化出来方法：</a:t>
            </a:r>
          </a:p>
        </p:txBody>
      </p:sp>
      <p:grpSp>
        <p:nvGrpSpPr>
          <p:cNvPr id="14" name="组合 13">
            <a:extLst>
              <a:ext uri="{FF2B5EF4-FFF2-40B4-BE49-F238E27FC236}">
                <a16:creationId xmlns:a16="http://schemas.microsoft.com/office/drawing/2014/main" id="{F5397D4A-D39E-8723-C1DD-7A8AF2D8C77A}"/>
              </a:ext>
            </a:extLst>
          </p:cNvPr>
          <p:cNvGrpSpPr/>
          <p:nvPr/>
        </p:nvGrpSpPr>
        <p:grpSpPr>
          <a:xfrm>
            <a:off x="339856" y="1376297"/>
            <a:ext cx="8447688" cy="4500396"/>
            <a:chOff x="339856" y="1376297"/>
            <a:chExt cx="8447688" cy="4500396"/>
          </a:xfrm>
        </p:grpSpPr>
        <p:sp>
          <p:nvSpPr>
            <p:cNvPr id="6" name="文本框 5"/>
            <p:cNvSpPr txBox="1"/>
            <p:nvPr/>
          </p:nvSpPr>
          <p:spPr>
            <a:xfrm>
              <a:off x="7620000" y="2509024"/>
              <a:ext cx="765717" cy="613317"/>
            </a:xfrm>
            <a:prstGeom prst="rect">
              <a:avLst/>
            </a:prstGeom>
            <a:solidFill>
              <a:schemeClr val="bg1"/>
            </a:solidFill>
          </p:spPr>
          <p:txBody>
            <a:bodyPr wrap="square" rtlCol="0">
              <a:spAutoFit/>
            </a:bodyPr>
            <a:lstStyle/>
            <a:p>
              <a:endParaRPr lang="zh-CN" altLang="en-US" dirty="0"/>
            </a:p>
          </p:txBody>
        </p:sp>
        <p:sp>
          <p:nvSpPr>
            <p:cNvPr id="8" name="文本框 7">
              <a:extLst>
                <a:ext uri="{FF2B5EF4-FFF2-40B4-BE49-F238E27FC236}">
                  <a16:creationId xmlns:a16="http://schemas.microsoft.com/office/drawing/2014/main" id="{8042EBBD-282A-4C5E-AB5C-CD2A02DA53A2}"/>
                </a:ext>
              </a:extLst>
            </p:cNvPr>
            <p:cNvSpPr txBox="1"/>
            <p:nvPr/>
          </p:nvSpPr>
          <p:spPr>
            <a:xfrm>
              <a:off x="573354" y="1381417"/>
              <a:ext cx="1443269" cy="369332"/>
            </a:xfrm>
            <a:prstGeom prst="rect">
              <a:avLst/>
            </a:prstGeom>
            <a:solidFill>
              <a:schemeClr val="bg1"/>
            </a:solidFill>
          </p:spPr>
          <p:txBody>
            <a:bodyPr wrap="square" rtlCol="0">
              <a:spAutoFit/>
            </a:bodyPr>
            <a:lstStyle/>
            <a:p>
              <a:pPr algn="l"/>
              <a:endParaRPr lang="zh-CN" altLang="en-US" dirty="0"/>
            </a:p>
          </p:txBody>
        </p:sp>
        <p:sp>
          <p:nvSpPr>
            <p:cNvPr id="10" name="文本框 9">
              <a:extLst>
                <a:ext uri="{FF2B5EF4-FFF2-40B4-BE49-F238E27FC236}">
                  <a16:creationId xmlns:a16="http://schemas.microsoft.com/office/drawing/2014/main" id="{FF1A7D63-E6E8-9005-FB91-C69A09156CB2}"/>
                </a:ext>
              </a:extLst>
            </p:cNvPr>
            <p:cNvSpPr txBox="1"/>
            <p:nvPr/>
          </p:nvSpPr>
          <p:spPr>
            <a:xfrm>
              <a:off x="339856" y="1376297"/>
              <a:ext cx="8447688" cy="3785652"/>
            </a:xfrm>
            <a:prstGeom prst="rect">
              <a:avLst/>
            </a:prstGeom>
            <a:noFill/>
          </p:spPr>
          <p:txBody>
            <a:bodyPr wrap="square" rtlCol="0">
              <a:spAutoFit/>
            </a:bodyPr>
            <a:lstStyle/>
            <a:p>
              <a:r>
                <a:rPr lang="zh-CN" altLang="en-US" sz="2000" dirty="0">
                  <a:solidFill>
                    <a:schemeClr val="tx1"/>
                  </a:solidFill>
                  <a:latin typeface="华文楷体" panose="02010600040101010101" pitchFamily="2" charset="-122"/>
                  <a:ea typeface="华文楷体" panose="02010600040101010101" pitchFamily="2" charset="-122"/>
                </a:rPr>
                <a:t>         现在大多采用时空维数正规化的方法，普遍认为这是一种最好的正规化方法。注意到若在 </a:t>
              </a:r>
              <a:r>
                <a:rPr lang="en-US" altLang="zh-CN" sz="2000" i="1" dirty="0">
                  <a:solidFill>
                    <a:schemeClr val="tx1"/>
                  </a:solidFill>
                  <a:latin typeface="华文楷体" panose="02010600040101010101" pitchFamily="2" charset="-122"/>
                  <a:ea typeface="华文楷体" panose="02010600040101010101" pitchFamily="2" charset="-122"/>
                </a:rPr>
                <a:t>D</a:t>
              </a:r>
              <a:r>
                <a:rPr lang="en-US" altLang="zh-CN" sz="2000" dirty="0">
                  <a:solidFill>
                    <a:schemeClr val="tx1"/>
                  </a:solidFill>
                  <a:latin typeface="华文楷体" panose="02010600040101010101" pitchFamily="2" charset="-122"/>
                  <a:ea typeface="华文楷体" panose="02010600040101010101" pitchFamily="2" charset="-122"/>
                </a:rPr>
                <a:t> &lt; 4</a:t>
              </a:r>
              <a:r>
                <a:rPr lang="zh-CN" altLang="en-US" sz="2000" dirty="0">
                  <a:solidFill>
                    <a:schemeClr val="tx1"/>
                  </a:solidFill>
                  <a:latin typeface="华文楷体" panose="02010600040101010101" pitchFamily="2" charset="-122"/>
                  <a:ea typeface="华文楷体" panose="02010600040101010101" pitchFamily="2" charset="-122"/>
                </a:rPr>
                <a:t>维的时空中计算上面的积分就是有限的，可以记，</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在 </a:t>
              </a:r>
              <a:r>
                <a:rPr lang="en-US" altLang="zh-CN" sz="2000" i="1" dirty="0">
                  <a:solidFill>
                    <a:schemeClr val="tx1"/>
                  </a:solidFill>
                  <a:latin typeface="华文楷体" panose="02010600040101010101" pitchFamily="2" charset="-122"/>
                  <a:ea typeface="华文楷体" panose="02010600040101010101" pitchFamily="2" charset="-122"/>
                </a:rPr>
                <a:t>D</a:t>
              </a:r>
              <a:r>
                <a:rPr lang="en-US" altLang="zh-CN" sz="2000" dirty="0">
                  <a:solidFill>
                    <a:schemeClr val="tx1"/>
                  </a:solidFill>
                  <a:latin typeface="华文楷体" panose="02010600040101010101" pitchFamily="2" charset="-122"/>
                  <a:ea typeface="华文楷体" panose="02010600040101010101" pitchFamily="2" charset="-122"/>
                </a:rPr>
                <a:t> &lt; 4</a:t>
              </a:r>
              <a:r>
                <a:rPr lang="zh-CN" altLang="en-US" sz="2000" dirty="0">
                  <a:solidFill>
                    <a:schemeClr val="tx1"/>
                  </a:solidFill>
                  <a:latin typeface="华文楷体" panose="02010600040101010101" pitchFamily="2" charset="-122"/>
                  <a:ea typeface="华文楷体" panose="02010600040101010101" pitchFamily="2" charset="-122"/>
                </a:rPr>
                <a:t>的时空中进行所有的计算操作，正规化发散，然后重整化场量和耦合常数，最后取极限回到 </a:t>
              </a:r>
              <a:r>
                <a:rPr lang="en-US" altLang="zh-CN" sz="2000" i="1" dirty="0">
                  <a:solidFill>
                    <a:schemeClr val="tx1"/>
                  </a:solidFill>
                  <a:latin typeface="华文楷体" panose="02010600040101010101" pitchFamily="2" charset="-122"/>
                  <a:ea typeface="华文楷体" panose="02010600040101010101" pitchFamily="2" charset="-122"/>
                </a:rPr>
                <a:t>D</a:t>
              </a:r>
              <a:r>
                <a:rPr lang="en-US" altLang="zh-CN" sz="2000" dirty="0">
                  <a:solidFill>
                    <a:schemeClr val="tx1"/>
                  </a:solidFill>
                  <a:latin typeface="华文楷体" panose="02010600040101010101" pitchFamily="2" charset="-122"/>
                  <a:ea typeface="华文楷体" panose="02010600040101010101" pitchFamily="2" charset="-122"/>
                </a:rPr>
                <a:t> = 4 </a:t>
              </a:r>
              <a:r>
                <a:rPr lang="zh-CN" altLang="en-US" sz="2000" dirty="0">
                  <a:solidFill>
                    <a:schemeClr val="tx1"/>
                  </a:solidFill>
                  <a:latin typeface="华文楷体" panose="02010600040101010101" pitchFamily="2" charset="-122"/>
                  <a:ea typeface="华文楷体" panose="02010600040101010101" pitchFamily="2" charset="-122"/>
                </a:rPr>
                <a:t>。</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         在欧几里得度规中，</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en-US" altLang="zh-CN" sz="2000" i="1" dirty="0">
                  <a:solidFill>
                    <a:schemeClr val="tx1"/>
                  </a:solidFill>
                  <a:latin typeface="华文楷体" panose="02010600040101010101" pitchFamily="2" charset="-122"/>
                  <a:ea typeface="华文楷体" panose="02010600040101010101" pitchFamily="2" charset="-122"/>
                </a:rPr>
                <a:t>d </a:t>
              </a:r>
              <a:r>
                <a:rPr lang="en-US" altLang="zh-CN" sz="2000" dirty="0">
                  <a:solidFill>
                    <a:schemeClr val="tx1"/>
                  </a:solidFill>
                  <a:latin typeface="华文楷体" panose="02010600040101010101" pitchFamily="2" charset="-122"/>
                  <a:ea typeface="华文楷体" panose="02010600040101010101" pitchFamily="2" charset="-122"/>
                </a:rPr>
                <a:t>Ω</a:t>
              </a:r>
              <a:r>
                <a:rPr lang="en-US" altLang="zh-CN" sz="2000" i="1" baseline="-10000" dirty="0">
                  <a:solidFill>
                    <a:schemeClr val="tx1"/>
                  </a:solidFill>
                  <a:latin typeface="华文楷体" panose="02010600040101010101" pitchFamily="2" charset="-122"/>
                  <a:ea typeface="华文楷体" panose="02010600040101010101" pitchFamily="2" charset="-122"/>
                </a:rPr>
                <a:t>D-1</a:t>
              </a:r>
              <a:r>
                <a:rPr lang="en-US" altLang="zh-CN" sz="2000" dirty="0">
                  <a:solidFill>
                    <a:schemeClr val="tx1"/>
                  </a:solidFill>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是 </a:t>
              </a:r>
              <a:r>
                <a:rPr lang="en-US" altLang="zh-CN" sz="2000" i="1" dirty="0">
                  <a:solidFill>
                    <a:schemeClr val="tx1"/>
                  </a:solidFill>
                  <a:latin typeface="华文楷体" panose="02010600040101010101" pitchFamily="2" charset="-122"/>
                  <a:ea typeface="华文楷体" panose="02010600040101010101" pitchFamily="2" charset="-122"/>
                </a:rPr>
                <a:t>D</a:t>
              </a:r>
              <a:r>
                <a:rPr lang="en-US" altLang="zh-CN" sz="2000" dirty="0">
                  <a:solidFill>
                    <a:schemeClr val="tx1"/>
                  </a:solidFill>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维时空的微分立体角，</a:t>
              </a:r>
              <a:r>
                <a:rPr lang="en-US" altLang="zh-CN" sz="2000" dirty="0">
                  <a:solidFill>
                    <a:schemeClr val="tx1"/>
                  </a:solidFill>
                  <a:latin typeface="华文楷体" panose="02010600040101010101" pitchFamily="2" charset="-122"/>
                  <a:ea typeface="华文楷体" panose="02010600040101010101" pitchFamily="2" charset="-122"/>
                </a:rPr>
                <a:t> Ω</a:t>
              </a:r>
              <a:r>
                <a:rPr lang="en-US" altLang="zh-CN" sz="2000" i="1" baseline="-10000" dirty="0">
                  <a:solidFill>
                    <a:schemeClr val="tx1"/>
                  </a:solidFill>
                  <a:latin typeface="华文楷体" panose="02010600040101010101" pitchFamily="2" charset="-122"/>
                  <a:ea typeface="华文楷体" panose="02010600040101010101" pitchFamily="2" charset="-122"/>
                </a:rPr>
                <a:t>D-1</a:t>
              </a:r>
              <a:r>
                <a:rPr lang="zh-CN" altLang="en-US" sz="2000" dirty="0">
                  <a:solidFill>
                    <a:schemeClr val="tx1"/>
                  </a:solidFill>
                  <a:latin typeface="华文楷体" panose="02010600040101010101" pitchFamily="2" charset="-122"/>
                  <a:ea typeface="华文楷体" panose="02010600040101010101" pitchFamily="2" charset="-122"/>
                </a:rPr>
                <a:t>是 </a:t>
              </a:r>
              <a:r>
                <a:rPr lang="en-US" altLang="zh-CN" sz="2000" i="1" dirty="0">
                  <a:solidFill>
                    <a:schemeClr val="tx1"/>
                  </a:solidFill>
                  <a:latin typeface="华文楷体" panose="02010600040101010101" pitchFamily="2" charset="-122"/>
                  <a:ea typeface="华文楷体" panose="02010600040101010101" pitchFamily="2" charset="-122"/>
                </a:rPr>
                <a:t>D</a:t>
              </a:r>
              <a:r>
                <a:rPr lang="en-US" altLang="zh-CN" sz="2000" dirty="0">
                  <a:solidFill>
                    <a:schemeClr val="tx1"/>
                  </a:solidFill>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维球体的表面。计算给出</a:t>
              </a:r>
              <a:r>
                <a:rPr lang="en-US" altLang="zh-CN" sz="2000" dirty="0">
                  <a:solidFill>
                    <a:schemeClr val="tx1"/>
                  </a:solidFill>
                  <a:latin typeface="华文楷体" panose="02010600040101010101" pitchFamily="2" charset="-122"/>
                  <a:ea typeface="华文楷体" panose="02010600040101010101" pitchFamily="2" charset="-122"/>
                </a:rPr>
                <a:t>,</a:t>
              </a:r>
            </a:p>
          </p:txBody>
        </p:sp>
        <p:pic>
          <p:nvPicPr>
            <p:cNvPr id="7" name="图片 6">
              <a:extLst>
                <a:ext uri="{FF2B5EF4-FFF2-40B4-BE49-F238E27FC236}">
                  <a16:creationId xmlns:a16="http://schemas.microsoft.com/office/drawing/2014/main" id="{7A7E1AC4-7C25-2619-0F86-CAD2E0007DB6}"/>
                </a:ext>
              </a:extLst>
            </p:cNvPr>
            <p:cNvPicPr>
              <a:picLocks noChangeAspect="1"/>
            </p:cNvPicPr>
            <p:nvPr/>
          </p:nvPicPr>
          <p:blipFill>
            <a:blip r:embed="rId2"/>
            <a:stretch>
              <a:fillRect/>
            </a:stretch>
          </p:blipFill>
          <p:spPr>
            <a:xfrm>
              <a:off x="3120950" y="2116470"/>
              <a:ext cx="2902099" cy="635033"/>
            </a:xfrm>
            <a:prstGeom prst="rect">
              <a:avLst/>
            </a:prstGeom>
          </p:spPr>
        </p:pic>
        <p:pic>
          <p:nvPicPr>
            <p:cNvPr id="11" name="图片 10">
              <a:extLst>
                <a:ext uri="{FF2B5EF4-FFF2-40B4-BE49-F238E27FC236}">
                  <a16:creationId xmlns:a16="http://schemas.microsoft.com/office/drawing/2014/main" id="{4B342600-F37A-13AD-8B04-43AAA2E5B063}"/>
                </a:ext>
              </a:extLst>
            </p:cNvPr>
            <p:cNvPicPr>
              <a:picLocks noChangeAspect="1"/>
            </p:cNvPicPr>
            <p:nvPr/>
          </p:nvPicPr>
          <p:blipFill>
            <a:blip r:embed="rId3"/>
            <a:stretch>
              <a:fillRect/>
            </a:stretch>
          </p:blipFill>
          <p:spPr>
            <a:xfrm>
              <a:off x="3592100" y="4263158"/>
              <a:ext cx="1943200" cy="387370"/>
            </a:xfrm>
            <a:prstGeom prst="rect">
              <a:avLst/>
            </a:prstGeom>
          </p:spPr>
        </p:pic>
        <p:pic>
          <p:nvPicPr>
            <p:cNvPr id="13" name="图片 12">
              <a:extLst>
                <a:ext uri="{FF2B5EF4-FFF2-40B4-BE49-F238E27FC236}">
                  <a16:creationId xmlns:a16="http://schemas.microsoft.com/office/drawing/2014/main" id="{DCE6AC07-6EDA-D3F0-2020-82368704916B}"/>
                </a:ext>
              </a:extLst>
            </p:cNvPr>
            <p:cNvPicPr>
              <a:picLocks noChangeAspect="1"/>
            </p:cNvPicPr>
            <p:nvPr/>
          </p:nvPicPr>
          <p:blipFill>
            <a:blip r:embed="rId4"/>
            <a:stretch>
              <a:fillRect/>
            </a:stretch>
          </p:blipFill>
          <p:spPr>
            <a:xfrm>
              <a:off x="2587523" y="5190858"/>
              <a:ext cx="3968954" cy="685835"/>
            </a:xfrm>
            <a:prstGeom prst="rect">
              <a:avLst/>
            </a:prstGeom>
          </p:spPr>
        </p:pic>
      </p:grpSp>
    </p:spTree>
    <p:extLst>
      <p:ext uri="{BB962C8B-B14F-4D97-AF65-F5344CB8AC3E}">
        <p14:creationId xmlns:p14="http://schemas.microsoft.com/office/powerpoint/2010/main" val="39826009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0C6BB-D85F-B097-2AD7-DE18E4BFA33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4FFB3D8-F21A-B07C-57DF-951191070E35}"/>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a:extLst>
              <a:ext uri="{FF2B5EF4-FFF2-40B4-BE49-F238E27FC236}">
                <a16:creationId xmlns:a16="http://schemas.microsoft.com/office/drawing/2014/main" id="{6493CE50-77F2-F935-0076-F521921ECD3B}"/>
              </a:ext>
            </a:extLst>
          </p:cNvPr>
          <p:cNvSpPr>
            <a:spLocks noGrp="1"/>
          </p:cNvSpPr>
          <p:nvPr>
            <p:ph type="sldNum" sz="quarter" idx="12"/>
          </p:nvPr>
        </p:nvSpPr>
        <p:spPr/>
        <p:txBody>
          <a:bodyPr/>
          <a:lstStyle/>
          <a:p>
            <a:fld id="{BEF7031F-3985-8841-9F96-93325AFB8D2A}" type="slidenum">
              <a:rPr lang="en-US" smtClean="0"/>
              <a:t>164</a:t>
            </a:fld>
            <a:endParaRPr lang="en-US"/>
          </a:p>
        </p:txBody>
      </p:sp>
      <p:grpSp>
        <p:nvGrpSpPr>
          <p:cNvPr id="16" name="组合 15">
            <a:extLst>
              <a:ext uri="{FF2B5EF4-FFF2-40B4-BE49-F238E27FC236}">
                <a16:creationId xmlns:a16="http://schemas.microsoft.com/office/drawing/2014/main" id="{92883D20-BBBA-8BA2-0E42-F601E93FE3D5}"/>
              </a:ext>
            </a:extLst>
          </p:cNvPr>
          <p:cNvGrpSpPr/>
          <p:nvPr/>
        </p:nvGrpSpPr>
        <p:grpSpPr>
          <a:xfrm>
            <a:off x="339856" y="1178802"/>
            <a:ext cx="8447688" cy="2862322"/>
            <a:chOff x="339856" y="1178802"/>
            <a:chExt cx="8447688" cy="2862322"/>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FEE1B88-2685-5C87-91E2-413C765C041A}"/>
                    </a:ext>
                  </a:extLst>
                </p:cNvPr>
                <p:cNvSpPr txBox="1"/>
                <p:nvPr/>
              </p:nvSpPr>
              <p:spPr>
                <a:xfrm>
                  <a:off x="339856" y="1178802"/>
                  <a:ext cx="8447688" cy="2862322"/>
                </a:xfrm>
                <a:prstGeom prst="rect">
                  <a:avLst/>
                </a:prstGeom>
                <a:noFill/>
              </p:spPr>
              <p:txBody>
                <a:bodyPr wrap="square" rtlCol="0">
                  <a:spAutoFit/>
                </a:bodyPr>
                <a:lstStyle/>
                <a:p>
                  <a:r>
                    <a:rPr lang="zh-CN" altLang="en-US" sz="2000" dirty="0">
                      <a:solidFill>
                        <a:schemeClr val="tx1"/>
                      </a:solidFill>
                      <a:latin typeface="华文楷体" panose="02010600040101010101" pitchFamily="2" charset="-122"/>
                      <a:ea typeface="华文楷体" panose="02010600040101010101" pitchFamily="2" charset="-122"/>
                    </a:rPr>
                    <a:t>       定义 </a:t>
                  </a:r>
                  <a:r>
                    <a:rPr lang="en-US" altLang="zh-CN" sz="2000" i="1" dirty="0">
                      <a:latin typeface="华文楷体" panose="02010600040101010101" pitchFamily="2" charset="-122"/>
                      <a:ea typeface="华文楷体" panose="02010600040101010101" pitchFamily="2" charset="-122"/>
                    </a:rPr>
                    <a:t>D</a:t>
                  </a:r>
                  <a:r>
                    <a:rPr lang="en-US" altLang="zh-CN" sz="2000" dirty="0">
                      <a:latin typeface="华文楷体" panose="02010600040101010101" pitchFamily="2" charset="-122"/>
                      <a:ea typeface="华文楷体" panose="02010600040101010101" pitchFamily="2" charset="-122"/>
                    </a:rPr>
                    <a:t> =</a:t>
                  </a:r>
                  <a:r>
                    <a:rPr lang="en-US" altLang="zh-CN" sz="2000" dirty="0">
                      <a:solidFill>
                        <a:schemeClr val="tx1"/>
                      </a:solidFill>
                      <a:latin typeface="华文楷体" panose="02010600040101010101" pitchFamily="2" charset="-122"/>
                      <a:ea typeface="华文楷体" panose="02010600040101010101" pitchFamily="2" charset="-122"/>
                    </a:rPr>
                    <a:t>4-2</a:t>
                  </a:r>
                  <a:r>
                    <a:rPr lang="en-US" altLang="zh-CN" sz="2000" dirty="0">
                      <a:solidFill>
                        <a:schemeClr val="tx1"/>
                      </a:solidFill>
                    </a:rPr>
                    <a:t> </a:t>
                  </a:r>
                  <a14:m>
                    <m:oMath xmlns:m="http://schemas.openxmlformats.org/officeDocument/2006/math">
                      <m:r>
                        <a:rPr lang="en-US" altLang="zh-CN" sz="2000" i="1" dirty="0" smtClean="0">
                          <a:solidFill>
                            <a:schemeClr val="tx1"/>
                          </a:solidFill>
                          <a:latin typeface="Cambria Math" panose="02040503050406030204" pitchFamily="18" charset="0"/>
                        </a:rPr>
                        <m:t>𝜖</m:t>
                      </m:r>
                      <m:r>
                        <a:rPr lang="en-US" altLang="zh-CN" sz="2000" i="1" dirty="0" smtClean="0">
                          <a:solidFill>
                            <a:schemeClr val="tx1"/>
                          </a:solidFill>
                          <a:latin typeface="Cambria Math" panose="02040503050406030204" pitchFamily="18" charset="0"/>
                        </a:rPr>
                        <m:t> </m:t>
                      </m:r>
                    </m:oMath>
                  </a14:m>
                  <a:r>
                    <a:rPr lang="zh-CN" altLang="en-US" sz="2000" dirty="0">
                      <a:solidFill>
                        <a:schemeClr val="tx1"/>
                      </a:solidFill>
                      <a:latin typeface="华文楷体" panose="02010600040101010101" pitchFamily="2" charset="-122"/>
                      <a:ea typeface="华文楷体" panose="02010600040101010101" pitchFamily="2" charset="-122"/>
                    </a:rPr>
                    <a:t>，最终会取</a:t>
                  </a:r>
                  <a14:m>
                    <m:oMath xmlns:m="http://schemas.openxmlformats.org/officeDocument/2006/math">
                      <m:r>
                        <a:rPr lang="en-US" altLang="zh-CN" sz="2000" i="1" dirty="0">
                          <a:latin typeface="Cambria Math" panose="02040503050406030204" pitchFamily="18" charset="0"/>
                        </a:rPr>
                        <m:t>𝜖</m:t>
                      </m:r>
                      <m:r>
                        <a:rPr lang="en-US" altLang="zh-CN" sz="2000" i="1" dirty="0">
                          <a:latin typeface="Cambria Math" panose="02040503050406030204" pitchFamily="18" charset="0"/>
                        </a:rPr>
                        <m:t> </m:t>
                      </m:r>
                    </m:oMath>
                  </a14:m>
                  <a:r>
                    <a:rPr lang="zh-CN" altLang="en-US" sz="2000" dirty="0">
                      <a:solidFill>
                        <a:schemeClr val="tx1"/>
                      </a:solidFill>
                      <a:latin typeface="华文楷体" panose="02010600040101010101" pitchFamily="2" charset="-122"/>
                      <a:ea typeface="华文楷体" panose="02010600040101010101" pitchFamily="2" charset="-122"/>
                    </a:rPr>
                    <a:t>→</a:t>
                  </a:r>
                  <a:r>
                    <a:rPr lang="en-US" altLang="zh-CN" sz="2000" dirty="0">
                      <a:solidFill>
                        <a:schemeClr val="tx1"/>
                      </a:solidFill>
                      <a:latin typeface="华文楷体" panose="02010600040101010101" pitchFamily="2" charset="-122"/>
                      <a:ea typeface="华文楷体" panose="02010600040101010101" pitchFamily="2" charset="-122"/>
                    </a:rPr>
                    <a:t>0</a:t>
                  </a:r>
                  <a:r>
                    <a:rPr lang="zh-CN" altLang="en-US" sz="2000" dirty="0">
                      <a:solidFill>
                        <a:schemeClr val="tx1"/>
                      </a:solidFill>
                      <a:latin typeface="华文楷体" panose="02010600040101010101" pitchFamily="2" charset="-122"/>
                      <a:ea typeface="华文楷体" panose="02010600040101010101" pitchFamily="2" charset="-122"/>
                    </a:rPr>
                    <a:t>的极限回到 </a:t>
                  </a:r>
                  <a:r>
                    <a:rPr lang="en-US" altLang="zh-CN" sz="2000" i="1" dirty="0">
                      <a:latin typeface="华文楷体" panose="02010600040101010101" pitchFamily="2" charset="-122"/>
                      <a:ea typeface="华文楷体" panose="02010600040101010101" pitchFamily="2" charset="-122"/>
                    </a:rPr>
                    <a:t>D</a:t>
                  </a:r>
                  <a:r>
                    <a:rPr lang="en-US" altLang="zh-CN" sz="2000" dirty="0">
                      <a:latin typeface="华文楷体" panose="02010600040101010101" pitchFamily="2" charset="-122"/>
                      <a:ea typeface="华文楷体" panose="02010600040101010101" pitchFamily="2" charset="-122"/>
                    </a:rPr>
                    <a:t> =</a:t>
                  </a:r>
                  <a:r>
                    <a:rPr lang="en-US" altLang="zh-CN" sz="2000" dirty="0">
                      <a:solidFill>
                        <a:schemeClr val="tx1"/>
                      </a:solidFill>
                      <a:latin typeface="华文楷体" panose="02010600040101010101" pitchFamily="2" charset="-122"/>
                      <a:ea typeface="华文楷体" panose="02010600040101010101" pitchFamily="2" charset="-122"/>
                    </a:rPr>
                    <a:t>4</a:t>
                  </a:r>
                  <a:r>
                    <a:rPr lang="zh-CN" altLang="en-US" sz="2000" dirty="0">
                      <a:solidFill>
                        <a:schemeClr val="tx1"/>
                      </a:solidFill>
                      <a:latin typeface="华文楷体" panose="02010600040101010101" pitchFamily="2" charset="-122"/>
                      <a:ea typeface="华文楷体" panose="02010600040101010101" pitchFamily="2" charset="-122"/>
                    </a:rPr>
                    <a:t>。现在取</a:t>
                  </a:r>
                  <a14:m>
                    <m:oMath xmlns:m="http://schemas.openxmlformats.org/officeDocument/2006/math">
                      <m:r>
                        <a:rPr lang="en-US" altLang="zh-CN" sz="2000" i="1" dirty="0">
                          <a:latin typeface="Cambria Math" panose="02040503050406030204" pitchFamily="18" charset="0"/>
                        </a:rPr>
                        <m:t>𝜖</m:t>
                      </m:r>
                    </m:oMath>
                  </a14:m>
                  <a:r>
                    <a:rPr lang="zh-CN" altLang="en-US" sz="2000" dirty="0">
                      <a:solidFill>
                        <a:schemeClr val="tx1"/>
                      </a:solidFill>
                      <a:latin typeface="华文楷体" panose="02010600040101010101" pitchFamily="2" charset="-122"/>
                      <a:ea typeface="华文楷体" panose="02010600040101010101" pitchFamily="2" charset="-122"/>
                    </a:rPr>
                    <a:t>为一个小量，则有，</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14:m>
                    <m:oMath xmlns:m="http://schemas.openxmlformats.org/officeDocument/2006/math">
                      <m:sSub>
                        <m:sSubPr>
                          <m:ctrlPr>
                            <a:rPr lang="en-US" altLang="zh-CN" sz="2000" i="1" dirty="0" smtClean="0">
                              <a:solidFill>
                                <a:schemeClr val="tx1"/>
                              </a:solidFill>
                              <a:latin typeface="Cambria Math" panose="02040503050406030204" pitchFamily="18" charset="0"/>
                            </a:rPr>
                          </m:ctrlPr>
                        </m:sSubPr>
                        <m:e>
                          <m:r>
                            <a:rPr lang="el-GR" altLang="zh-CN" sz="2000" b="0" i="1" dirty="0" smtClean="0">
                              <a:solidFill>
                                <a:schemeClr val="tx1"/>
                              </a:solidFill>
                              <a:latin typeface="Cambria Math" panose="02040503050406030204" pitchFamily="18" charset="0"/>
                            </a:rPr>
                            <m:t>𝛾</m:t>
                          </m:r>
                        </m:e>
                        <m:sub>
                          <m:r>
                            <a:rPr lang="en-US" altLang="zh-CN" sz="2000" b="0" i="1" dirty="0" smtClean="0">
                              <a:solidFill>
                                <a:schemeClr val="tx1"/>
                              </a:solidFill>
                              <a:latin typeface="Cambria Math" panose="02040503050406030204" pitchFamily="18" charset="0"/>
                            </a:rPr>
                            <m:t>𝜖</m:t>
                          </m:r>
                        </m:sub>
                      </m:sSub>
                    </m:oMath>
                  </a14:m>
                  <a:r>
                    <a:rPr lang="en-US" altLang="zh-CN" sz="2000" dirty="0">
                      <a:solidFill>
                        <a:schemeClr val="tx1"/>
                      </a:solidFill>
                      <a:latin typeface="华文楷体" panose="02010600040101010101" pitchFamily="2" charset="-122"/>
                      <a:ea typeface="华文楷体" panose="02010600040101010101" pitchFamily="2" charset="-122"/>
                    </a:rPr>
                    <a:t>=0.577215...</a:t>
                  </a:r>
                  <a:r>
                    <a:rPr lang="zh-CN" altLang="en-US" sz="2000" dirty="0">
                      <a:solidFill>
                        <a:schemeClr val="tx1"/>
                      </a:solidFill>
                      <a:latin typeface="华文楷体" panose="02010600040101010101" pitchFamily="2" charset="-122"/>
                      <a:ea typeface="华文楷体" panose="02010600040101010101" pitchFamily="2" charset="-122"/>
                    </a:rPr>
                    <a:t>是欧拉</a:t>
                  </a:r>
                  <a:r>
                    <a:rPr lang="en-US" altLang="zh-CN" sz="2000" dirty="0">
                      <a:solidFill>
                        <a:schemeClr val="tx1"/>
                      </a:solidFill>
                      <a:latin typeface="华文楷体" panose="02010600040101010101" pitchFamily="2" charset="-122"/>
                      <a:ea typeface="华文楷体" panose="02010600040101010101" pitchFamily="2" charset="-122"/>
                    </a:rPr>
                    <a:t>(Euler)</a:t>
                  </a:r>
                  <a:r>
                    <a:rPr lang="zh-CN" altLang="en-US" sz="2000" dirty="0">
                      <a:solidFill>
                        <a:schemeClr val="tx1"/>
                      </a:solidFill>
                      <a:latin typeface="华文楷体" panose="02010600040101010101" pitchFamily="2" charset="-122"/>
                      <a:ea typeface="华文楷体" panose="02010600040101010101" pitchFamily="2" charset="-122"/>
                    </a:rPr>
                    <a:t>常数。最后可得</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积分的发散部分可以正规化为在</a:t>
                  </a:r>
                  <a:r>
                    <a:rPr lang="en-US" altLang="zh-CN" sz="2000" i="1" dirty="0">
                      <a:solidFill>
                        <a:schemeClr val="tx1"/>
                      </a:solidFill>
                      <a:latin typeface="华文楷体" panose="02010600040101010101" pitchFamily="2" charset="-122"/>
                      <a:ea typeface="华文楷体" panose="02010600040101010101" pitchFamily="2" charset="-122"/>
                    </a:rPr>
                    <a:t>D </a:t>
                  </a:r>
                  <a:r>
                    <a:rPr lang="en-US" altLang="zh-CN" sz="2000" dirty="0">
                      <a:solidFill>
                        <a:schemeClr val="tx1"/>
                      </a:solidFill>
                      <a:latin typeface="华文楷体" panose="02010600040101010101" pitchFamily="2" charset="-122"/>
                      <a:ea typeface="华文楷体" panose="02010600040101010101" pitchFamily="2" charset="-122"/>
                    </a:rPr>
                    <a:t>- 4</a:t>
                  </a:r>
                  <a:r>
                    <a:rPr lang="zh-CN" altLang="en-US" sz="2000" dirty="0">
                      <a:solidFill>
                        <a:schemeClr val="tx1"/>
                      </a:solidFill>
                      <a:latin typeface="华文楷体" panose="02010600040101010101" pitchFamily="2" charset="-122"/>
                      <a:ea typeface="华文楷体" panose="02010600040101010101" pitchFamily="2" charset="-122"/>
                    </a:rPr>
                    <a:t>处的极点，依赖于 </a:t>
                  </a:r>
                  <a:r>
                    <a:rPr lang="en-US" altLang="zh-CN" sz="2000" i="1" dirty="0">
                      <a:solidFill>
                        <a:schemeClr val="tx1"/>
                      </a:solidFill>
                      <a:latin typeface="华文楷体" panose="02010600040101010101" pitchFamily="2" charset="-122"/>
                      <a:ea typeface="华文楷体" panose="02010600040101010101" pitchFamily="2" charset="-122"/>
                    </a:rPr>
                    <a:t>M</a:t>
                  </a:r>
                  <a:r>
                    <a:rPr lang="en-US" altLang="zh-CN" sz="2000" dirty="0">
                      <a:solidFill>
                        <a:schemeClr val="tx1"/>
                      </a:solidFill>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的部分是对数形式的，正如我们所期待的那样，因为积分在</a:t>
                  </a:r>
                  <a:r>
                    <a:rPr lang="en-US" altLang="zh-CN" sz="2000" i="1" dirty="0">
                      <a:latin typeface="华文楷体" panose="02010600040101010101" pitchFamily="2" charset="-122"/>
                      <a:ea typeface="华文楷体" panose="02010600040101010101" pitchFamily="2" charset="-122"/>
                    </a:rPr>
                    <a:t>D</a:t>
                  </a:r>
                  <a:r>
                    <a:rPr lang="en-US" altLang="zh-CN" sz="2000" dirty="0">
                      <a:latin typeface="华文楷体" panose="02010600040101010101" pitchFamily="2" charset="-122"/>
                      <a:ea typeface="华文楷体" panose="02010600040101010101" pitchFamily="2" charset="-122"/>
                    </a:rPr>
                    <a:t> =</a:t>
                  </a:r>
                  <a:r>
                    <a:rPr lang="en-US" altLang="zh-CN" sz="2000" dirty="0">
                      <a:solidFill>
                        <a:schemeClr val="tx1"/>
                      </a:solidFill>
                      <a:latin typeface="华文楷体" panose="02010600040101010101" pitchFamily="2" charset="-122"/>
                      <a:ea typeface="华文楷体" panose="02010600040101010101" pitchFamily="2" charset="-122"/>
                    </a:rPr>
                    <a:t>4</a:t>
                  </a:r>
                  <a:r>
                    <a:rPr lang="zh-CN" altLang="en-US" sz="2000" dirty="0">
                      <a:solidFill>
                        <a:schemeClr val="tx1"/>
                      </a:solidFill>
                      <a:latin typeface="华文楷体" panose="02010600040101010101" pitchFamily="2" charset="-122"/>
                      <a:ea typeface="华文楷体" panose="02010600040101010101" pitchFamily="2" charset="-122"/>
                    </a:rPr>
                    <a:t>时是</a:t>
                  </a:r>
                  <a:r>
                    <a:rPr lang="en-US" altLang="zh-CN" sz="2000" dirty="0">
                      <a:solidFill>
                        <a:schemeClr val="tx1"/>
                      </a:solidFill>
                      <a:latin typeface="华文楷体" panose="02010600040101010101" pitchFamily="2" charset="-122"/>
                      <a:ea typeface="华文楷体" panose="02010600040101010101" pitchFamily="2" charset="-122"/>
                    </a:rPr>
                    <a:t>0</a:t>
                  </a:r>
                  <a:r>
                    <a:rPr lang="zh-CN" altLang="en-US" sz="2000" dirty="0">
                      <a:solidFill>
                        <a:schemeClr val="tx1"/>
                      </a:solidFill>
                      <a:latin typeface="华文楷体" panose="02010600040101010101" pitchFamily="2" charset="-122"/>
                      <a:ea typeface="华文楷体" panose="02010600040101010101" pitchFamily="2" charset="-122"/>
                    </a:rPr>
                    <a:t>维的。</a:t>
                  </a:r>
                  <a:endParaRPr lang="en-US" altLang="zh-CN" sz="2000" dirty="0">
                    <a:solidFill>
                      <a:schemeClr val="tx1"/>
                    </a:solidFill>
                    <a:latin typeface="华文楷体" panose="02010600040101010101" pitchFamily="2" charset="-122"/>
                    <a:ea typeface="华文楷体" panose="02010600040101010101" pitchFamily="2" charset="-122"/>
                  </a:endParaRPr>
                </a:p>
              </p:txBody>
            </p:sp>
          </mc:Choice>
          <mc:Fallback xmlns="">
            <p:sp>
              <p:nvSpPr>
                <p:cNvPr id="10" name="文本框 9">
                  <a:extLst>
                    <a:ext uri="{FF2B5EF4-FFF2-40B4-BE49-F238E27FC236}">
                      <a16:creationId xmlns:a16="http://schemas.microsoft.com/office/drawing/2014/main" id="{1FEE1B88-2685-5C87-91E2-413C765C041A}"/>
                    </a:ext>
                  </a:extLst>
                </p:cNvPr>
                <p:cNvSpPr txBox="1">
                  <a:spLocks noRot="1" noChangeAspect="1" noMove="1" noResize="1" noEditPoints="1" noAdjustHandles="1" noChangeArrowheads="1" noChangeShapeType="1" noTextEdit="1"/>
                </p:cNvSpPr>
                <p:nvPr/>
              </p:nvSpPr>
              <p:spPr>
                <a:xfrm>
                  <a:off x="339856" y="1178802"/>
                  <a:ext cx="8447688" cy="2862322"/>
                </a:xfrm>
                <a:prstGeom prst="rect">
                  <a:avLst/>
                </a:prstGeom>
                <a:blipFill>
                  <a:blip r:embed="rId2"/>
                  <a:stretch>
                    <a:fillRect l="-794" t="-851" r="-3680" b="-2766"/>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EA77D464-6343-55D5-8442-3F3B9C333611}"/>
                </a:ext>
              </a:extLst>
            </p:cNvPr>
            <p:cNvPicPr>
              <a:picLocks noChangeAspect="1"/>
            </p:cNvPicPr>
            <p:nvPr/>
          </p:nvPicPr>
          <p:blipFill>
            <a:blip r:embed="rId3"/>
            <a:stretch>
              <a:fillRect/>
            </a:stretch>
          </p:blipFill>
          <p:spPr>
            <a:xfrm>
              <a:off x="3492444" y="1760535"/>
              <a:ext cx="2159111" cy="558829"/>
            </a:xfrm>
            <a:prstGeom prst="rect">
              <a:avLst/>
            </a:prstGeom>
          </p:spPr>
        </p:pic>
        <p:pic>
          <p:nvPicPr>
            <p:cNvPr id="15" name="图片 14">
              <a:extLst>
                <a:ext uri="{FF2B5EF4-FFF2-40B4-BE49-F238E27FC236}">
                  <a16:creationId xmlns:a16="http://schemas.microsoft.com/office/drawing/2014/main" id="{ED1826AE-8A38-95B4-0840-A12931C22AC1}"/>
                </a:ext>
              </a:extLst>
            </p:cNvPr>
            <p:cNvPicPr>
              <a:picLocks noChangeAspect="1"/>
            </p:cNvPicPr>
            <p:nvPr/>
          </p:nvPicPr>
          <p:blipFill>
            <a:blip r:embed="rId4"/>
            <a:stretch>
              <a:fillRect/>
            </a:stretch>
          </p:blipFill>
          <p:spPr>
            <a:xfrm>
              <a:off x="2863762" y="2732777"/>
              <a:ext cx="3416476" cy="539778"/>
            </a:xfrm>
            <a:prstGeom prst="rect">
              <a:avLst/>
            </a:prstGeom>
          </p:spPr>
        </p:pic>
      </p:grpSp>
    </p:spTree>
    <p:extLst>
      <p:ext uri="{BB962C8B-B14F-4D97-AF65-F5344CB8AC3E}">
        <p14:creationId xmlns:p14="http://schemas.microsoft.com/office/powerpoint/2010/main" val="339714076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165</a:t>
            </a:fld>
            <a:endParaRPr lang="en-US"/>
          </a:p>
        </p:txBody>
      </p:sp>
      <p:sp>
        <p:nvSpPr>
          <p:cNvPr id="8" name="文本框 7"/>
          <p:cNvSpPr txBox="1"/>
          <p:nvPr/>
        </p:nvSpPr>
        <p:spPr>
          <a:xfrm>
            <a:off x="4563700" y="6278137"/>
            <a:ext cx="4346124" cy="443338"/>
          </a:xfrm>
          <a:prstGeom prst="rect">
            <a:avLst/>
          </a:prstGeom>
          <a:solidFill>
            <a:schemeClr val="bg1"/>
          </a:solidFill>
        </p:spPr>
        <p:txBody>
          <a:bodyPr wrap="square" rtlCol="0">
            <a:spAutoFit/>
          </a:bodyPr>
          <a:lstStyle/>
          <a:p>
            <a:endParaRPr lang="zh-CN" altLang="en-US" dirty="0"/>
          </a:p>
        </p:txBody>
      </p:sp>
      <p:sp>
        <p:nvSpPr>
          <p:cNvPr id="16" name="灯片编号占位符 3">
            <a:extLst>
              <a:ext uri="{FF2B5EF4-FFF2-40B4-BE49-F238E27FC236}">
                <a16:creationId xmlns:a16="http://schemas.microsoft.com/office/drawing/2014/main" id="{EB3C6BF0-5A9A-5EEF-A091-F46485FADCC0}"/>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EF7031F-3985-8841-9F96-93325AFB8D2A}" type="slidenum">
              <a:rPr lang="en-US" smtClean="0"/>
              <a:pPr/>
              <a:t>165</a:t>
            </a:fld>
            <a:endParaRPr lang="en-US"/>
          </a:p>
        </p:txBody>
      </p:sp>
      <p:grpSp>
        <p:nvGrpSpPr>
          <p:cNvPr id="19" name="组合 18">
            <a:extLst>
              <a:ext uri="{FF2B5EF4-FFF2-40B4-BE49-F238E27FC236}">
                <a16:creationId xmlns:a16="http://schemas.microsoft.com/office/drawing/2014/main" id="{156C6B3D-0EE4-22FF-D1E8-26B5BF657AA6}"/>
              </a:ext>
            </a:extLst>
          </p:cNvPr>
          <p:cNvGrpSpPr/>
          <p:nvPr/>
        </p:nvGrpSpPr>
        <p:grpSpPr>
          <a:xfrm>
            <a:off x="234175" y="1015940"/>
            <a:ext cx="8553369" cy="5031981"/>
            <a:chOff x="234175" y="1015940"/>
            <a:chExt cx="8553369" cy="5031981"/>
          </a:xfrm>
        </p:grpSpPr>
        <p:sp>
          <p:nvSpPr>
            <p:cNvPr id="3" name="文本框 2"/>
            <p:cNvSpPr txBox="1"/>
            <p:nvPr/>
          </p:nvSpPr>
          <p:spPr>
            <a:xfrm>
              <a:off x="234175" y="1015940"/>
              <a:ext cx="3323063" cy="400110"/>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不同的减除方案将消除极点</a:t>
              </a:r>
            </a:p>
          </p:txBody>
        </p:sp>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792F6497-5570-B10E-EECD-850708B8516C}"/>
                    </a:ext>
                  </a:extLst>
                </p:cNvPr>
                <p:cNvSpPr txBox="1"/>
                <p:nvPr/>
              </p:nvSpPr>
              <p:spPr>
                <a:xfrm>
                  <a:off x="339856" y="1492250"/>
                  <a:ext cx="8447688" cy="4555671"/>
                </a:xfrm>
                <a:prstGeom prst="rect">
                  <a:avLst/>
                </a:prstGeom>
                <a:noFill/>
              </p:spPr>
              <p:txBody>
                <a:bodyPr wrap="square" rtlCol="0">
                  <a:spAutoFit/>
                </a:bodyPr>
                <a:lstStyle/>
                <a:p>
                  <a:r>
                    <a:rPr lang="zh-CN" altLang="en-US" sz="2000"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仅减除 </a:t>
                  </a:r>
                  <a:r>
                    <a:rPr lang="en-US" altLang="zh-CN" dirty="0">
                      <a:solidFill>
                        <a:schemeClr val="tx1"/>
                      </a:solidFill>
                      <a:latin typeface="华文楷体" panose="02010600040101010101" pitchFamily="2" charset="-122"/>
                      <a:ea typeface="华文楷体" panose="02010600040101010101" pitchFamily="2" charset="-122"/>
                    </a:rPr>
                    <a:t>1/</a:t>
                  </a:r>
                  <a:r>
                    <a:rPr lang="en-US" altLang="zh-CN" dirty="0">
                      <a:solidFill>
                        <a:schemeClr val="tx1"/>
                      </a:solidFill>
                    </a:rPr>
                    <a:t> </a:t>
                  </a:r>
                  <a14:m>
                    <m:oMath xmlns:m="http://schemas.openxmlformats.org/officeDocument/2006/math">
                      <m:r>
                        <a:rPr lang="en-US" altLang="zh-CN" i="1" dirty="0" smtClean="0">
                          <a:solidFill>
                            <a:schemeClr val="tx1"/>
                          </a:solidFill>
                          <a:latin typeface="Cambria Math" panose="02040503050406030204" pitchFamily="18" charset="0"/>
                        </a:rPr>
                        <m:t>𝜖</m:t>
                      </m:r>
                    </m:oMath>
                  </a14:m>
                  <a:r>
                    <a:rPr lang="zh-CN" altLang="en-US" dirty="0">
                      <a:solidFill>
                        <a:schemeClr val="tx1"/>
                      </a:solidFill>
                      <a:latin typeface="华文楷体" panose="02010600040101010101" pitchFamily="2" charset="-122"/>
                      <a:ea typeface="华文楷体" panose="02010600040101010101" pitchFamily="2" charset="-122"/>
                    </a:rPr>
                    <a:t>极点的方案称为最小减除</a:t>
                  </a:r>
                  <a:r>
                    <a:rPr lang="en-US" altLang="zh-CN" dirty="0">
                      <a:solidFill>
                        <a:schemeClr val="tx1"/>
                      </a:solidFill>
                      <a:latin typeface="华文楷体" panose="02010600040101010101" pitchFamily="2" charset="-122"/>
                      <a:ea typeface="华文楷体" panose="02010600040101010101" pitchFamily="2" charset="-122"/>
                    </a:rPr>
                    <a:t>(Minimal subtraction)</a:t>
                  </a:r>
                  <a:r>
                    <a:rPr lang="zh-CN" altLang="en-US" dirty="0">
                      <a:solidFill>
                        <a:schemeClr val="tx1"/>
                      </a:solidFill>
                      <a:latin typeface="华文楷体" panose="02010600040101010101" pitchFamily="2" charset="-122"/>
                      <a:ea typeface="华文楷体" panose="02010600040101010101" pitchFamily="2" charset="-122"/>
                    </a:rPr>
                    <a:t>方案，通常记为 </a:t>
                  </a:r>
                  <a:r>
                    <a:rPr lang="en-US" altLang="zh-CN" i="1" dirty="0">
                      <a:solidFill>
                        <a:schemeClr val="tx1"/>
                      </a:solidFill>
                      <a:latin typeface="华文楷体" panose="02010600040101010101" pitchFamily="2" charset="-122"/>
                      <a:ea typeface="华文楷体" panose="02010600040101010101" pitchFamily="2" charset="-122"/>
                    </a:rPr>
                    <a:t>MS </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将 </a:t>
                  </a:r>
                  <a14:m>
                    <m:oMath xmlns:m="http://schemas.openxmlformats.org/officeDocument/2006/math">
                      <m:f>
                        <m:fPr>
                          <m:type m:val="lin"/>
                          <m:ctrlPr>
                            <a:rPr lang="zh-CN" altLang="en-US" i="1" dirty="0" smtClean="0">
                              <a:solidFill>
                                <a:schemeClr val="tx1"/>
                              </a:solidFill>
                              <a:latin typeface="Cambria Math" panose="02040503050406030204" pitchFamily="18" charset="0"/>
                            </a:rPr>
                          </m:ctrlPr>
                        </m:fPr>
                        <m:num>
                          <m:r>
                            <a:rPr lang="zh-CN" altLang="en-US" dirty="0" smtClean="0">
                              <a:solidFill>
                                <a:schemeClr val="tx1"/>
                              </a:solidFill>
                              <a:latin typeface="Cambria Math" panose="02040503050406030204" pitchFamily="18" charset="0"/>
                            </a:rPr>
                            <m:t>1</m:t>
                          </m:r>
                        </m:num>
                        <m:den>
                          <m:r>
                            <a:rPr lang="zh-CN" altLang="en-US" i="1" dirty="0" smtClean="0">
                              <a:solidFill>
                                <a:schemeClr val="tx1"/>
                              </a:solidFill>
                              <a:latin typeface="Cambria Math" panose="02040503050406030204" pitchFamily="18" charset="0"/>
                            </a:rPr>
                            <m:t>𝜖</m:t>
                          </m:r>
                        </m:den>
                      </m:f>
                      <m:r>
                        <a:rPr lang="zh-CN" altLang="en-US" i="0" dirty="0" smtClean="0">
                          <a:solidFill>
                            <a:schemeClr val="tx1"/>
                          </a:solidFill>
                          <a:latin typeface="Cambria Math" panose="02040503050406030204" pitchFamily="18" charset="0"/>
                        </a:rPr>
                        <m:t>−</m:t>
                      </m:r>
                      <m:sSub>
                        <m:sSubPr>
                          <m:ctrlPr>
                            <a:rPr lang="zh-CN" altLang="en-US" i="1" dirty="0" smtClean="0">
                              <a:solidFill>
                                <a:schemeClr val="tx1"/>
                              </a:solidFill>
                              <a:latin typeface="Cambria Math" panose="02040503050406030204" pitchFamily="18" charset="0"/>
                            </a:rPr>
                          </m:ctrlPr>
                        </m:sSubPr>
                        <m:e>
                          <m:r>
                            <m:rPr>
                              <m:sty m:val="p"/>
                            </m:rPr>
                            <a:rPr lang="el-GR" altLang="zh-CN" i="1" dirty="0" smtClean="0">
                              <a:solidFill>
                                <a:schemeClr val="tx1"/>
                              </a:solidFill>
                              <a:latin typeface="Cambria Math" panose="02040503050406030204" pitchFamily="18" charset="0"/>
                            </a:rPr>
                            <m:t>γ</m:t>
                          </m:r>
                        </m:e>
                        <m:sub>
                          <m:r>
                            <a:rPr lang="zh-CN" altLang="en-US" i="1" dirty="0" smtClean="0">
                              <a:solidFill>
                                <a:schemeClr val="tx1"/>
                              </a:solidFill>
                              <a:latin typeface="Cambria Math" panose="02040503050406030204" pitchFamily="18" charset="0"/>
                            </a:rPr>
                            <m:t>𝜖</m:t>
                          </m:r>
                        </m:sub>
                      </m:sSub>
                      <m:r>
                        <a:rPr lang="zh-CN" altLang="en-US" i="0" dirty="0" smtClean="0">
                          <a:solidFill>
                            <a:schemeClr val="tx1"/>
                          </a:solidFill>
                          <a:latin typeface="Cambria Math" panose="02040503050406030204" pitchFamily="18" charset="0"/>
                        </a:rPr>
                        <m:t>+</m:t>
                      </m:r>
                      <m:r>
                        <m:rPr>
                          <m:sty m:val="p"/>
                        </m:rPr>
                        <a:rPr lang="zh-CN" altLang="en-US" i="1" dirty="0" smtClean="0">
                          <a:solidFill>
                            <a:schemeClr val="tx1"/>
                          </a:solidFill>
                          <a:latin typeface="Cambria Math" panose="02040503050406030204" pitchFamily="18" charset="0"/>
                        </a:rPr>
                        <m:t>ln</m:t>
                      </m:r>
                      <m:r>
                        <a:rPr lang="zh-CN" altLang="en-US" i="0" dirty="0" smtClean="0">
                          <a:solidFill>
                            <a:schemeClr val="tx1"/>
                          </a:solidFill>
                          <a:latin typeface="Cambria Math" panose="02040503050406030204" pitchFamily="18" charset="0"/>
                        </a:rPr>
                        <m:t>4</m:t>
                      </m:r>
                      <m:r>
                        <a:rPr lang="zh-CN" altLang="en-US" i="1" dirty="0" smtClean="0">
                          <a:solidFill>
                            <a:schemeClr val="tx1"/>
                          </a:solidFill>
                          <a:latin typeface="Cambria Math" panose="02040503050406030204" pitchFamily="18" charset="0"/>
                        </a:rPr>
                        <m:t>𝜋</m:t>
                      </m:r>
                    </m:oMath>
                  </a14:m>
                  <a:r>
                    <a:rPr lang="zh-CN" altLang="en-US" dirty="0">
                      <a:solidFill>
                        <a:schemeClr val="tx1"/>
                      </a:solidFill>
                      <a:latin typeface="华文楷体" panose="02010600040101010101" pitchFamily="2" charset="-122"/>
                      <a:ea typeface="华文楷体" panose="02010600040101010101" pitchFamily="2" charset="-122"/>
                    </a:rPr>
                    <a:t>一同减除的方案称为改进的最小减除</a:t>
                  </a:r>
                  <a:r>
                    <a:rPr lang="en-US" altLang="zh-CN" dirty="0">
                      <a:solidFill>
                        <a:schemeClr val="tx1"/>
                      </a:solidFill>
                      <a:latin typeface="华文楷体" panose="02010600040101010101" pitchFamily="2" charset="-122"/>
                      <a:ea typeface="华文楷体" panose="02010600040101010101" pitchFamily="2" charset="-122"/>
                    </a:rPr>
                    <a:t>(</a:t>
                  </a:r>
                  <a:r>
                    <a:rPr lang="en-US" altLang="zh-CN" dirty="0" err="1">
                      <a:solidFill>
                        <a:schemeClr val="tx1"/>
                      </a:solidFill>
                      <a:latin typeface="华文楷体" panose="02010600040101010101" pitchFamily="2" charset="-122"/>
                      <a:ea typeface="华文楷体" panose="02010600040101010101" pitchFamily="2" charset="-122"/>
                    </a:rPr>
                    <a:t>Modifed</a:t>
                  </a:r>
                  <a:r>
                    <a:rPr lang="en-US" altLang="zh-CN" dirty="0">
                      <a:solidFill>
                        <a:schemeClr val="tx1"/>
                      </a:solidFill>
                      <a:latin typeface="华文楷体" panose="02010600040101010101" pitchFamily="2" charset="-122"/>
                      <a:ea typeface="华文楷体" panose="02010600040101010101" pitchFamily="2" charset="-122"/>
                    </a:rPr>
                    <a:t> minimal subtraction)</a:t>
                  </a:r>
                  <a:r>
                    <a:rPr lang="zh-CN" altLang="en-US" dirty="0">
                      <a:solidFill>
                        <a:schemeClr val="tx1"/>
                      </a:solidFill>
                      <a:latin typeface="华文楷体" panose="02010600040101010101" pitchFamily="2" charset="-122"/>
                      <a:ea typeface="华文楷体" panose="02010600040101010101" pitchFamily="2" charset="-122"/>
                    </a:rPr>
                    <a:t>方案，记为 </a:t>
                  </a:r>
                  <a14:m>
                    <m:oMath xmlns:m="http://schemas.openxmlformats.org/officeDocument/2006/math">
                      <m:acc>
                        <m:accPr>
                          <m:chr m:val="̅"/>
                          <m:ctrlPr>
                            <a:rPr lang="en-US" altLang="zh-CN" i="1" dirty="0" smtClean="0">
                              <a:solidFill>
                                <a:schemeClr val="tx1"/>
                              </a:solidFill>
                              <a:latin typeface="Cambria Math" panose="02040503050406030204" pitchFamily="18" charset="0"/>
                            </a:rPr>
                          </m:ctrlPr>
                        </m:accPr>
                        <m:e>
                          <m:r>
                            <a:rPr lang="en-US" altLang="zh-CN" b="0" i="1" dirty="0" smtClean="0">
                              <a:solidFill>
                                <a:schemeClr val="tx1"/>
                              </a:solidFill>
                              <a:latin typeface="Cambria Math" panose="02040503050406030204" pitchFamily="18" charset="0"/>
                            </a:rPr>
                            <m:t>𝑀𝑆</m:t>
                          </m:r>
                        </m:e>
                      </m:acc>
                    </m:oMath>
                  </a14:m>
                  <a:r>
                    <a:rPr lang="zh-CN" altLang="en-US" dirty="0">
                      <a:solidFill>
                        <a:schemeClr val="tx1"/>
                      </a:solidFill>
                      <a:latin typeface="华文楷体" panose="02010600040101010101" pitchFamily="2" charset="-122"/>
                      <a:ea typeface="华文楷体" panose="02010600040101010101" pitchFamily="2" charset="-122"/>
                    </a:rPr>
                    <a:t>，现在已被广泛采用。我们在此采用 </a:t>
                  </a:r>
                  <a:r>
                    <a:rPr lang="en-US" altLang="zh-CN" i="1" dirty="0">
                      <a:solidFill>
                        <a:schemeClr val="tx1"/>
                      </a:solidFill>
                      <a:latin typeface="华文楷体" panose="02010600040101010101" pitchFamily="2" charset="-122"/>
                      <a:ea typeface="华文楷体" panose="02010600040101010101" pitchFamily="2" charset="-122"/>
                    </a:rPr>
                    <a:t>MS</a:t>
                  </a:r>
                  <a:r>
                    <a:rPr lang="en-US" altLang="zh-CN"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减除方案消除发散的 </a:t>
                  </a:r>
                  <a:r>
                    <a:rPr lang="en-US" altLang="zh-CN" dirty="0">
                      <a:latin typeface="华文楷体" panose="02010600040101010101" pitchFamily="2" charset="-122"/>
                      <a:ea typeface="华文楷体" panose="02010600040101010101" pitchFamily="2" charset="-122"/>
                    </a:rPr>
                    <a:t>1/</a:t>
                  </a:r>
                  <a:r>
                    <a:rPr lang="en-US" altLang="zh-CN" dirty="0"/>
                    <a:t> </a:t>
                  </a:r>
                  <a14:m>
                    <m:oMath xmlns:m="http://schemas.openxmlformats.org/officeDocument/2006/math">
                      <m:r>
                        <a:rPr lang="en-US" altLang="zh-CN" i="1" dirty="0">
                          <a:latin typeface="Cambria Math" panose="02040503050406030204" pitchFamily="18" charset="0"/>
                        </a:rPr>
                        <m:t>𝜖</m:t>
                      </m:r>
                    </m:oMath>
                  </a14:m>
                  <a:r>
                    <a:rPr lang="zh-CN" altLang="en-US" dirty="0">
                      <a:solidFill>
                        <a:schemeClr val="tx1"/>
                      </a:solidFill>
                      <a:latin typeface="华文楷体" panose="02010600040101010101" pitchFamily="2" charset="-122"/>
                      <a:ea typeface="华文楷体" panose="02010600040101010101" pitchFamily="2" charset="-122"/>
                    </a:rPr>
                    <a:t>极点，表达式可记为，</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这里的减除能标</a:t>
                  </a:r>
                  <a:r>
                    <a:rPr lang="el-GR" altLang="zh-CN" i="1" dirty="0">
                      <a:solidFill>
                        <a:schemeClr val="tx1"/>
                      </a:solidFill>
                      <a:latin typeface="华文楷体" panose="02010600040101010101" pitchFamily="2" charset="-122"/>
                      <a:ea typeface="华文楷体" panose="02010600040101010101" pitchFamily="2" charset="-122"/>
                    </a:rPr>
                    <a:t>μ</a:t>
                  </a:r>
                  <a:r>
                    <a:rPr lang="en-US" altLang="zh-CN" baseline="30000" dirty="0">
                      <a:solidFill>
                        <a:schemeClr val="tx1"/>
                      </a:solidFill>
                      <a:latin typeface="华文楷体" panose="02010600040101010101" pitchFamily="2" charset="-122"/>
                      <a:ea typeface="华文楷体" panose="02010600040101010101" pitchFamily="2" charset="-122"/>
                    </a:rPr>
                    <a:t>2</a:t>
                  </a:r>
                  <a:r>
                    <a:rPr lang="zh-CN" altLang="en-US" dirty="0">
                      <a:solidFill>
                        <a:schemeClr val="tx1"/>
                      </a:solidFill>
                      <a:latin typeface="华文楷体" panose="02010600040101010101" pitchFamily="2" charset="-122"/>
                      <a:ea typeface="华文楷体" panose="02010600040101010101" pitchFamily="2" charset="-122"/>
                    </a:rPr>
                    <a:t>通常被称为重整化能标。</a:t>
                  </a:r>
                  <a:endParaRPr lang="en-US" altLang="zh-CN" dirty="0">
                    <a:solidFill>
                      <a:schemeClr val="tx1"/>
                    </a:solidFill>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dirty="0">
                      <a:solidFill>
                        <a:schemeClr val="tx1"/>
                      </a:solidFill>
                      <a:latin typeface="华文楷体" panose="02010600040101010101" pitchFamily="2" charset="-122"/>
                      <a:ea typeface="华文楷体" panose="02010600040101010101" pitchFamily="2" charset="-122"/>
                    </a:rPr>
                    <a:t>可以证明在别的圈图中的发散积分也可用完全相似的方法处理正规化出现的 </a:t>
                  </a:r>
                  <a:r>
                    <a:rPr lang="en-US" altLang="zh-CN" dirty="0">
                      <a:solidFill>
                        <a:schemeClr val="tx1"/>
                      </a:solidFill>
                      <a:latin typeface="华文楷体" panose="02010600040101010101" pitchFamily="2" charset="-122"/>
                      <a:ea typeface="华文楷体" panose="02010600040101010101" pitchFamily="2" charset="-122"/>
                    </a:rPr>
                    <a:t>1/</a:t>
                  </a:r>
                  <a:r>
                    <a:rPr lang="en-US" altLang="zh-CN" dirty="0">
                      <a:solidFill>
                        <a:schemeClr val="tx1"/>
                      </a:solidFill>
                    </a:rPr>
                    <a:t> </a:t>
                  </a:r>
                  <a14:m>
                    <m:oMath xmlns:m="http://schemas.openxmlformats.org/officeDocument/2006/math">
                      <m:r>
                        <a:rPr lang="en-US" altLang="zh-CN" i="1" dirty="0" smtClean="0">
                          <a:solidFill>
                            <a:schemeClr val="tx1"/>
                          </a:solidFill>
                          <a:latin typeface="Cambria Math" panose="02040503050406030204" pitchFamily="18" charset="0"/>
                        </a:rPr>
                        <m:t>𝜖</m:t>
                      </m:r>
                    </m:oMath>
                  </a14:m>
                  <a:r>
                    <a:rPr lang="zh-CN" altLang="en-US" dirty="0">
                      <a:solidFill>
                        <a:schemeClr val="tx1"/>
                      </a:solidFill>
                      <a:latin typeface="华文楷体" panose="02010600040101010101" pitchFamily="2" charset="-122"/>
                      <a:ea typeface="华文楷体" panose="02010600040101010101" pitchFamily="2" charset="-122"/>
                    </a:rPr>
                    <a:t>极点。</a:t>
                  </a:r>
                  <a:r>
                    <a:rPr lang="en-US" altLang="zh-CN" dirty="0">
                      <a:solidFill>
                        <a:schemeClr val="tx1"/>
                      </a:solidFill>
                      <a:latin typeface="华文楷体" panose="02010600040101010101" pitchFamily="2" charset="-122"/>
                      <a:ea typeface="华文楷体" panose="02010600040101010101" pitchFamily="2" charset="-122"/>
                    </a:rPr>
                    <a:t>QCD </a:t>
                  </a:r>
                  <a:r>
                    <a:rPr lang="zh-CN" altLang="en-US" dirty="0">
                      <a:solidFill>
                        <a:schemeClr val="tx1"/>
                      </a:solidFill>
                      <a:latin typeface="华文楷体" panose="02010600040101010101" pitchFamily="2" charset="-122"/>
                      <a:ea typeface="华文楷体" panose="02010600040101010101" pitchFamily="2" charset="-122"/>
                    </a:rPr>
                    <a:t>单圈图阶的重整化除了夸克自能图外</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还有胶子自能图</a:t>
                  </a:r>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夸克对和胶子的耦合，以及三胶子的耦合。所有这些修正计算中都会出现无穷大，需要用维数正规化处理。</a:t>
                  </a:r>
                  <a:endParaRPr lang="en-US" altLang="zh-CN" dirty="0">
                    <a:solidFill>
                      <a:schemeClr val="tx1"/>
                    </a:solidFill>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dirty="0">
                      <a:solidFill>
                        <a:schemeClr val="tx1"/>
                      </a:solidFill>
                      <a:latin typeface="华文楷体" panose="02010600040101010101" pitchFamily="2" charset="-122"/>
                      <a:ea typeface="华文楷体" panose="02010600040101010101" pitchFamily="2" charset="-122"/>
                    </a:rPr>
                    <a:t>出于重整化的考虑可以将 </a:t>
                  </a:r>
                  <a:r>
                    <a:rPr lang="en-US" altLang="zh-CN" i="1" dirty="0">
                      <a:solidFill>
                        <a:schemeClr val="tx1"/>
                      </a:solidFill>
                      <a:latin typeface="华文楷体" panose="02010600040101010101" pitchFamily="2" charset="-122"/>
                      <a:ea typeface="华文楷体" panose="02010600040101010101" pitchFamily="2" charset="-122"/>
                    </a:rPr>
                    <a:t>D</a:t>
                  </a:r>
                  <a:r>
                    <a:rPr lang="en-US" altLang="zh-CN"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维的概念不仅仅是用于无穷大积分的处理，而是应用于完整的理论本身。换句话说我们应用 </a:t>
                  </a:r>
                  <a:r>
                    <a:rPr lang="en-US" altLang="zh-CN" i="1" dirty="0">
                      <a:solidFill>
                        <a:schemeClr val="tx1"/>
                      </a:solidFill>
                      <a:latin typeface="华文楷体" panose="02010600040101010101" pitchFamily="2" charset="-122"/>
                      <a:ea typeface="华文楷体" panose="02010600040101010101" pitchFamily="2" charset="-122"/>
                    </a:rPr>
                    <a:t>D</a:t>
                  </a:r>
                  <a:r>
                    <a:rPr lang="zh-CN" altLang="en-US" dirty="0">
                      <a:solidFill>
                        <a:schemeClr val="tx1"/>
                      </a:solidFill>
                      <a:latin typeface="华文楷体" panose="02010600040101010101" pitchFamily="2" charset="-122"/>
                      <a:ea typeface="华文楷体" panose="02010600040101010101" pitchFamily="2" charset="-122"/>
                    </a:rPr>
                    <a:t>维空间中的拉氏量来描写场量的相互作用。除了场量和耦合的正则维数移动外，形式上没有别的变化。这是因为作用量，即拉氏量的时空积分，是一个维数为</a:t>
                  </a:r>
                  <a:r>
                    <a:rPr lang="en-US" altLang="zh-CN" dirty="0">
                      <a:solidFill>
                        <a:schemeClr val="tx1"/>
                      </a:solidFill>
                      <a:latin typeface="华文楷体" panose="02010600040101010101" pitchFamily="2" charset="-122"/>
                      <a:ea typeface="华文楷体" panose="02010600040101010101" pitchFamily="2" charset="-122"/>
                    </a:rPr>
                    <a:t>0</a:t>
                  </a:r>
                  <a:r>
                    <a:rPr lang="zh-CN" altLang="en-US" dirty="0">
                      <a:solidFill>
                        <a:schemeClr val="tx1"/>
                      </a:solidFill>
                      <a:latin typeface="华文楷体" panose="02010600040101010101" pitchFamily="2" charset="-122"/>
                      <a:ea typeface="华文楷体" panose="02010600040101010101" pitchFamily="2" charset="-122"/>
                    </a:rPr>
                    <a:t>的无量纲量。</a:t>
                  </a:r>
                  <a:endParaRPr lang="en-US" altLang="zh-CN" dirty="0">
                    <a:solidFill>
                      <a:schemeClr val="tx1"/>
                    </a:solidFill>
                    <a:latin typeface="华文楷体" panose="02010600040101010101" pitchFamily="2" charset="-122"/>
                    <a:ea typeface="华文楷体" panose="02010600040101010101" pitchFamily="2" charset="-122"/>
                  </a:endParaRPr>
                </a:p>
              </p:txBody>
            </p:sp>
          </mc:Choice>
          <mc:Fallback>
            <p:sp>
              <p:nvSpPr>
                <p:cNvPr id="12" name="文本框 11">
                  <a:extLst>
                    <a:ext uri="{FF2B5EF4-FFF2-40B4-BE49-F238E27FC236}">
                      <a16:creationId xmlns:a16="http://schemas.microsoft.com/office/drawing/2014/main" id="{792F6497-5570-B10E-EECD-850708B8516C}"/>
                    </a:ext>
                  </a:extLst>
                </p:cNvPr>
                <p:cNvSpPr txBox="1">
                  <a:spLocks noRot="1" noChangeAspect="1" noMove="1" noResize="1" noEditPoints="1" noAdjustHandles="1" noChangeArrowheads="1" noChangeShapeType="1" noTextEdit="1"/>
                </p:cNvSpPr>
                <p:nvPr/>
              </p:nvSpPr>
              <p:spPr>
                <a:xfrm>
                  <a:off x="339856" y="1492250"/>
                  <a:ext cx="8447688" cy="4555671"/>
                </a:xfrm>
                <a:prstGeom prst="rect">
                  <a:avLst/>
                </a:prstGeom>
                <a:blipFill>
                  <a:blip r:embed="rId3"/>
                  <a:stretch>
                    <a:fillRect l="-2381" t="-2811" r="-289" b="-1339"/>
                  </a:stretch>
                </a:blipFill>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C34E9F41-0F61-259E-9926-C79A6280DD83}"/>
                </a:ext>
              </a:extLst>
            </p:cNvPr>
            <p:cNvPicPr>
              <a:picLocks noChangeAspect="1"/>
            </p:cNvPicPr>
            <p:nvPr/>
          </p:nvPicPr>
          <p:blipFill>
            <a:blip r:embed="rId4"/>
            <a:stretch>
              <a:fillRect/>
            </a:stretch>
          </p:blipFill>
          <p:spPr>
            <a:xfrm>
              <a:off x="2990768" y="2793966"/>
              <a:ext cx="3162463" cy="635033"/>
            </a:xfrm>
            <a:prstGeom prst="rect">
              <a:avLst/>
            </a:prstGeom>
          </p:spPr>
        </p:pic>
      </p:grpSp>
    </p:spTree>
    <p:extLst>
      <p:ext uri="{BB962C8B-B14F-4D97-AF65-F5344CB8AC3E}">
        <p14:creationId xmlns:p14="http://schemas.microsoft.com/office/powerpoint/2010/main" val="240837966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166</a:t>
            </a:fld>
            <a:endParaRPr lang="en-US"/>
          </a:p>
        </p:txBody>
      </p:sp>
      <p:sp>
        <p:nvSpPr>
          <p:cNvPr id="6" name="文本框 5"/>
          <p:cNvSpPr txBox="1"/>
          <p:nvPr/>
        </p:nvSpPr>
        <p:spPr>
          <a:xfrm>
            <a:off x="635620" y="1447667"/>
            <a:ext cx="3334214" cy="369332"/>
          </a:xfrm>
          <a:prstGeom prst="rect">
            <a:avLst/>
          </a:prstGeom>
          <a:solidFill>
            <a:schemeClr val="bg1"/>
          </a:solidFill>
        </p:spPr>
        <p:txBody>
          <a:bodyPr wrap="square" rtlCol="0">
            <a:spAutoFit/>
          </a:bodyPr>
          <a:lstStyle/>
          <a:p>
            <a:endParaRPr lang="zh-CN" altLang="en-US" dirty="0"/>
          </a:p>
        </p:txBody>
      </p:sp>
      <p:sp>
        <p:nvSpPr>
          <p:cNvPr id="7" name="文本框 6"/>
          <p:cNvSpPr txBox="1"/>
          <p:nvPr/>
        </p:nvSpPr>
        <p:spPr>
          <a:xfrm>
            <a:off x="8073483" y="3055434"/>
            <a:ext cx="836341" cy="446049"/>
          </a:xfrm>
          <a:prstGeom prst="rect">
            <a:avLst/>
          </a:prstGeom>
          <a:solidFill>
            <a:schemeClr val="bg1"/>
          </a:solidFill>
        </p:spPr>
        <p:txBody>
          <a:bodyPr wrap="square" rtlCol="0">
            <a:spAutoFit/>
          </a:bodyPr>
          <a:lstStyle/>
          <a:p>
            <a:endParaRPr lang="zh-CN" altLang="en-US" dirty="0"/>
          </a:p>
        </p:txBody>
      </p:sp>
      <p:sp>
        <p:nvSpPr>
          <p:cNvPr id="8" name="文本框 7"/>
          <p:cNvSpPr txBox="1"/>
          <p:nvPr/>
        </p:nvSpPr>
        <p:spPr>
          <a:xfrm>
            <a:off x="4563700" y="6278137"/>
            <a:ext cx="4346124" cy="443338"/>
          </a:xfrm>
          <a:prstGeom prst="rect">
            <a:avLst/>
          </a:prstGeom>
          <a:solidFill>
            <a:schemeClr val="bg1"/>
          </a:solidFill>
        </p:spPr>
        <p:txBody>
          <a:bodyPr wrap="square" rtlCol="0">
            <a:spAutoFit/>
          </a:bodyPr>
          <a:lstStyle/>
          <a:p>
            <a:endParaRPr lang="zh-CN" altLang="en-US" dirty="0"/>
          </a:p>
        </p:txBody>
      </p:sp>
      <p:sp>
        <p:nvSpPr>
          <p:cNvPr id="3" name="文本框 2"/>
          <p:cNvSpPr txBox="1"/>
          <p:nvPr/>
        </p:nvSpPr>
        <p:spPr>
          <a:xfrm>
            <a:off x="446048" y="1126273"/>
            <a:ext cx="6902605" cy="400110"/>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结果是所有的场量和耦合常数的正则量纲都依赖于</a:t>
            </a:r>
            <a:r>
              <a:rPr lang="en-US" altLang="zh-CN" sz="2000" dirty="0">
                <a:latin typeface="华文楷体" panose="02010600040101010101" pitchFamily="2" charset="-122"/>
                <a:ea typeface="华文楷体" panose="02010600040101010101" pitchFamily="2" charset="-122"/>
              </a:rPr>
              <a:t>D:</a:t>
            </a:r>
            <a:endParaRPr lang="zh-CN" altLang="en-US" sz="2000"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3"/>
          <a:srcRect b="20891"/>
          <a:stretch/>
        </p:blipFill>
        <p:spPr>
          <a:xfrm>
            <a:off x="786223" y="1816999"/>
            <a:ext cx="6175269" cy="2196589"/>
          </a:xfrm>
          <a:prstGeom prst="rect">
            <a:avLst/>
          </a:prstGeom>
        </p:spPr>
      </p:pic>
      <p:sp>
        <p:nvSpPr>
          <p:cNvPr id="10" name="文本框 9">
            <a:extLst>
              <a:ext uri="{FF2B5EF4-FFF2-40B4-BE49-F238E27FC236}">
                <a16:creationId xmlns:a16="http://schemas.microsoft.com/office/drawing/2014/main" id="{096E7005-BD85-642E-7064-0DFB5B2833DE}"/>
              </a:ext>
            </a:extLst>
          </p:cNvPr>
          <p:cNvSpPr txBox="1"/>
          <p:nvPr/>
        </p:nvSpPr>
        <p:spPr>
          <a:xfrm>
            <a:off x="786223" y="4201736"/>
            <a:ext cx="3618253" cy="400110"/>
          </a:xfrm>
          <a:prstGeom prst="rect">
            <a:avLst/>
          </a:prstGeom>
          <a:noFill/>
        </p:spPr>
        <p:txBody>
          <a:bodyPr wrap="square">
            <a:spAutoFit/>
          </a:bodyPr>
          <a:lstStyle/>
          <a:p>
            <a:r>
              <a:rPr lang="zh-CN" altLang="en-US" sz="2000" dirty="0">
                <a:latin typeface="华文楷体" panose="02010600040101010101" pitchFamily="2" charset="-122"/>
                <a:ea typeface="华文楷体" panose="02010600040101010101" pitchFamily="2" charset="-122"/>
              </a:rPr>
              <a:t>规范耦合常数获得了量纲</a:t>
            </a:r>
          </a:p>
        </p:txBody>
      </p:sp>
    </p:spTree>
    <p:extLst>
      <p:ext uri="{BB962C8B-B14F-4D97-AF65-F5344CB8AC3E}">
        <p14:creationId xmlns:p14="http://schemas.microsoft.com/office/powerpoint/2010/main" val="27904475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167</a:t>
            </a:fld>
            <a:endParaRPr lang="en-US"/>
          </a:p>
        </p:txBody>
      </p:sp>
      <p:sp>
        <p:nvSpPr>
          <p:cNvPr id="6" name="文本框 5"/>
          <p:cNvSpPr txBox="1"/>
          <p:nvPr/>
        </p:nvSpPr>
        <p:spPr>
          <a:xfrm>
            <a:off x="635620" y="1447667"/>
            <a:ext cx="3334214" cy="369332"/>
          </a:xfrm>
          <a:prstGeom prst="rect">
            <a:avLst/>
          </a:prstGeom>
          <a:solidFill>
            <a:schemeClr val="bg1"/>
          </a:solidFill>
        </p:spPr>
        <p:txBody>
          <a:bodyPr wrap="square" rtlCol="0">
            <a:spAutoFit/>
          </a:bodyPr>
          <a:lstStyle/>
          <a:p>
            <a:endParaRPr lang="zh-CN" altLang="en-US" dirty="0"/>
          </a:p>
        </p:txBody>
      </p:sp>
      <p:sp>
        <p:nvSpPr>
          <p:cNvPr id="7" name="文本框 6"/>
          <p:cNvSpPr txBox="1"/>
          <p:nvPr/>
        </p:nvSpPr>
        <p:spPr>
          <a:xfrm>
            <a:off x="8073483" y="3055434"/>
            <a:ext cx="836341" cy="446049"/>
          </a:xfrm>
          <a:prstGeom prst="rect">
            <a:avLst/>
          </a:prstGeom>
          <a:solidFill>
            <a:schemeClr val="bg1"/>
          </a:solidFill>
        </p:spPr>
        <p:txBody>
          <a:bodyPr wrap="square" rtlCol="0">
            <a:spAutoFit/>
          </a:bodyPr>
          <a:lstStyle/>
          <a:p>
            <a:endParaRPr lang="zh-CN" altLang="en-US" dirty="0"/>
          </a:p>
        </p:txBody>
      </p:sp>
      <p:sp>
        <p:nvSpPr>
          <p:cNvPr id="8" name="文本框 7"/>
          <p:cNvSpPr txBox="1"/>
          <p:nvPr/>
        </p:nvSpPr>
        <p:spPr>
          <a:xfrm>
            <a:off x="4563700" y="6278137"/>
            <a:ext cx="4346124" cy="443338"/>
          </a:xfrm>
          <a:prstGeom prst="rect">
            <a:avLst/>
          </a:prstGeom>
          <a:solidFill>
            <a:schemeClr val="bg1"/>
          </a:solidFill>
        </p:spPr>
        <p:txBody>
          <a:bodyPr wrap="square" rtlCol="0">
            <a:spAutoFit/>
          </a:bodyPr>
          <a:lstStyle/>
          <a:p>
            <a:endParaRPr lang="zh-CN" altLang="en-US" dirty="0"/>
          </a:p>
        </p:txBody>
      </p:sp>
      <p:pic>
        <p:nvPicPr>
          <p:cNvPr id="3" name="图片 2"/>
          <p:cNvPicPr>
            <a:picLocks noChangeAspect="1"/>
          </p:cNvPicPr>
          <p:nvPr/>
        </p:nvPicPr>
        <p:blipFill>
          <a:blip r:embed="rId3"/>
          <a:stretch>
            <a:fillRect/>
          </a:stretch>
        </p:blipFill>
        <p:spPr>
          <a:xfrm>
            <a:off x="2865236" y="980613"/>
            <a:ext cx="6044588" cy="1071564"/>
          </a:xfrm>
          <a:prstGeom prst="rect">
            <a:avLst/>
          </a:prstGeom>
        </p:spPr>
      </p:pic>
      <p:sp>
        <p:nvSpPr>
          <p:cNvPr id="5" name="文本框 4"/>
          <p:cNvSpPr txBox="1"/>
          <p:nvPr/>
        </p:nvSpPr>
        <p:spPr>
          <a:xfrm>
            <a:off x="379141" y="986065"/>
            <a:ext cx="2118732" cy="400110"/>
          </a:xfrm>
          <a:prstGeom prst="rect">
            <a:avLst/>
          </a:prstGeom>
          <a:noFill/>
        </p:spPr>
        <p:txBody>
          <a:bodyPr wrap="square" rtlCol="0">
            <a:spAutoFit/>
          </a:bodyPr>
          <a:lstStyle/>
          <a:p>
            <a:r>
              <a:rPr lang="en-US" altLang="zh-CN" sz="2000" b="1" dirty="0">
                <a:solidFill>
                  <a:srgbClr val="0000CC"/>
                </a:solidFill>
                <a:latin typeface="华文楷体" panose="02010600040101010101" pitchFamily="2" charset="-122"/>
                <a:ea typeface="华文楷体" panose="02010600040101010101" pitchFamily="2" charset="-122"/>
              </a:rPr>
              <a:t>3.2 </a:t>
            </a:r>
            <a:r>
              <a:rPr lang="zh-CN" altLang="en-US" sz="2000" b="1" dirty="0">
                <a:solidFill>
                  <a:srgbClr val="0000CC"/>
                </a:solidFill>
                <a:latin typeface="华文楷体" panose="02010600040101010101" pitchFamily="2" charset="-122"/>
                <a:ea typeface="华文楷体" panose="02010600040101010101" pitchFamily="2" charset="-122"/>
              </a:rPr>
              <a:t>重整化</a:t>
            </a:r>
          </a:p>
        </p:txBody>
      </p:sp>
      <p:sp>
        <p:nvSpPr>
          <p:cNvPr id="9" name="文本框 8"/>
          <p:cNvSpPr txBox="1"/>
          <p:nvPr/>
        </p:nvSpPr>
        <p:spPr>
          <a:xfrm>
            <a:off x="758282" y="1447667"/>
            <a:ext cx="2419815" cy="400110"/>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夸克自能图为例：</a:t>
            </a:r>
          </a:p>
        </p:txBody>
      </p:sp>
      <p:sp>
        <p:nvSpPr>
          <p:cNvPr id="11" name="文本框 10"/>
          <p:cNvSpPr txBox="1"/>
          <p:nvPr/>
        </p:nvSpPr>
        <p:spPr>
          <a:xfrm>
            <a:off x="7481678" y="3077737"/>
            <a:ext cx="947854" cy="2977376"/>
          </a:xfrm>
          <a:prstGeom prst="rect">
            <a:avLst/>
          </a:prstGeom>
          <a:solidFill>
            <a:schemeClr val="bg1"/>
          </a:solidFill>
        </p:spPr>
        <p:txBody>
          <a:bodyPr wrap="square" rtlCol="0">
            <a:spAutoFit/>
          </a:bodyPr>
          <a:lstStyle/>
          <a:p>
            <a:endParaRPr lang="zh-CN" altLang="en-US" dirty="0"/>
          </a:p>
        </p:txBody>
      </p:sp>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236B19BC-F503-377D-A1DF-80D192F1A126}"/>
                  </a:ext>
                </a:extLst>
              </p:cNvPr>
              <p:cNvSpPr txBox="1"/>
              <p:nvPr/>
            </p:nvSpPr>
            <p:spPr>
              <a:xfrm>
                <a:off x="339856" y="2010285"/>
                <a:ext cx="8447688" cy="4093428"/>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经过维数正规化对发散的处理后，可以通过在拉氏量中加人一个对应的抵消项将其消除:</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使得对传播子的         修正成为有限的</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这种加入的抵消项可以解释为对夸克波函数的重整，可以定义，</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用</a:t>
                </a:r>
                <a14:m>
                  <m:oMath xmlns:m="http://schemas.openxmlformats.org/officeDocument/2006/math">
                    <m:sSub>
                      <m:sSubPr>
                        <m:ctrlPr>
                          <a:rPr lang="zh-CN" altLang="en-US" sz="2000" i="1" dirty="0" smtClean="0">
                            <a:solidFill>
                              <a:srgbClr val="836967"/>
                            </a:solidFill>
                            <a:latin typeface="Cambria Math" panose="02040503050406030204" pitchFamily="18" charset="0"/>
                          </a:rPr>
                        </m:ctrlPr>
                      </m:sSubPr>
                      <m:e>
                        <m:r>
                          <a:rPr lang="zh-CN" altLang="en-US" sz="2000" i="1" dirty="0">
                            <a:latin typeface="Cambria Math" panose="02040503050406030204" pitchFamily="18" charset="0"/>
                          </a:rPr>
                          <m:t>𝜓</m:t>
                        </m:r>
                      </m:e>
                      <m:sub>
                        <m:r>
                          <a:rPr lang="zh-CN" altLang="en-US" sz="2000" i="1" dirty="0">
                            <a:latin typeface="Cambria Math" panose="02040503050406030204" pitchFamily="18" charset="0"/>
                          </a:rPr>
                          <m:t>𝑅</m:t>
                        </m:r>
                      </m:sub>
                    </m:sSub>
                  </m:oMath>
                </a14:m>
                <a:r>
                  <a:rPr lang="zh-CN" altLang="en-US" sz="2000" dirty="0">
                    <a:latin typeface="华文楷体" panose="02010600040101010101" pitchFamily="2" charset="-122"/>
                    <a:ea typeface="华文楷体" panose="02010600040101010101" pitchFamily="2" charset="-122"/>
                  </a:rPr>
                  <a:t>写下的拉氏量运动学部分具有原来的正则形式。</a:t>
                </a:r>
              </a:p>
              <a:p>
                <a:endParaRPr lang="en-US" altLang="zh-CN" sz="2000" dirty="0">
                  <a:solidFill>
                    <a:schemeClr val="tx1"/>
                  </a:solidFill>
                  <a:latin typeface="华文楷体" panose="02010600040101010101" pitchFamily="2" charset="-122"/>
                  <a:ea typeface="华文楷体" panose="02010600040101010101" pitchFamily="2" charset="-122"/>
                </a:endParaRPr>
              </a:p>
            </p:txBody>
          </p:sp>
        </mc:Choice>
        <mc:Fallback>
          <p:sp>
            <p:nvSpPr>
              <p:cNvPr id="15" name="文本框 14">
                <a:extLst>
                  <a:ext uri="{FF2B5EF4-FFF2-40B4-BE49-F238E27FC236}">
                    <a16:creationId xmlns:a16="http://schemas.microsoft.com/office/drawing/2014/main" id="{236B19BC-F503-377D-A1DF-80D192F1A126}"/>
                  </a:ext>
                </a:extLst>
              </p:cNvPr>
              <p:cNvSpPr txBox="1">
                <a:spLocks noRot="1" noChangeAspect="1" noMove="1" noResize="1" noEditPoints="1" noAdjustHandles="1" noChangeArrowheads="1" noChangeShapeType="1" noTextEdit="1"/>
              </p:cNvSpPr>
              <p:nvPr/>
            </p:nvSpPr>
            <p:spPr>
              <a:xfrm>
                <a:off x="339856" y="2010285"/>
                <a:ext cx="8447688" cy="4093428"/>
              </a:xfrm>
              <a:prstGeom prst="rect">
                <a:avLst/>
              </a:prstGeom>
              <a:blipFill>
                <a:blip r:embed="rId4"/>
                <a:stretch>
                  <a:fillRect l="-794" t="-894"/>
                </a:stretch>
              </a:blipFill>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C0AA3204-C44F-EAB0-FEDB-B025957B6DFD}"/>
              </a:ext>
            </a:extLst>
          </p:cNvPr>
          <p:cNvPicPr>
            <a:picLocks noChangeAspect="1"/>
          </p:cNvPicPr>
          <p:nvPr/>
        </p:nvPicPr>
        <p:blipFill>
          <a:blip r:embed="rId5"/>
          <a:stretch>
            <a:fillRect/>
          </a:stretch>
        </p:blipFill>
        <p:spPr>
          <a:xfrm>
            <a:off x="2724055" y="2734455"/>
            <a:ext cx="3695890" cy="368319"/>
          </a:xfrm>
          <a:prstGeom prst="rect">
            <a:avLst/>
          </a:prstGeom>
        </p:spPr>
      </p:pic>
      <p:pic>
        <p:nvPicPr>
          <p:cNvPr id="19" name="图片 18">
            <a:extLst>
              <a:ext uri="{FF2B5EF4-FFF2-40B4-BE49-F238E27FC236}">
                <a16:creationId xmlns:a16="http://schemas.microsoft.com/office/drawing/2014/main" id="{F966F40C-A214-299B-4989-30865BD60CF7}"/>
              </a:ext>
            </a:extLst>
          </p:cNvPr>
          <p:cNvPicPr>
            <a:picLocks noChangeAspect="1"/>
          </p:cNvPicPr>
          <p:nvPr/>
        </p:nvPicPr>
        <p:blipFill>
          <a:blip r:embed="rId6"/>
          <a:stretch>
            <a:fillRect/>
          </a:stretch>
        </p:blipFill>
        <p:spPr>
          <a:xfrm>
            <a:off x="2236909" y="3327853"/>
            <a:ext cx="520727" cy="247663"/>
          </a:xfrm>
          <a:prstGeom prst="rect">
            <a:avLst/>
          </a:prstGeom>
        </p:spPr>
      </p:pic>
      <p:pic>
        <p:nvPicPr>
          <p:cNvPr id="21" name="图片 20">
            <a:extLst>
              <a:ext uri="{FF2B5EF4-FFF2-40B4-BE49-F238E27FC236}">
                <a16:creationId xmlns:a16="http://schemas.microsoft.com/office/drawing/2014/main" id="{A6D6F0FA-242A-E254-289F-D3C390A6B09E}"/>
              </a:ext>
            </a:extLst>
          </p:cNvPr>
          <p:cNvPicPr>
            <a:picLocks noChangeAspect="1"/>
          </p:cNvPicPr>
          <p:nvPr/>
        </p:nvPicPr>
        <p:blipFill>
          <a:blip r:embed="rId7"/>
          <a:stretch>
            <a:fillRect/>
          </a:stretch>
        </p:blipFill>
        <p:spPr>
          <a:xfrm>
            <a:off x="1820359" y="3653729"/>
            <a:ext cx="5486682" cy="723937"/>
          </a:xfrm>
          <a:prstGeom prst="rect">
            <a:avLst/>
          </a:prstGeom>
        </p:spPr>
      </p:pic>
      <p:pic>
        <p:nvPicPr>
          <p:cNvPr id="23" name="图片 22">
            <a:extLst>
              <a:ext uri="{FF2B5EF4-FFF2-40B4-BE49-F238E27FC236}">
                <a16:creationId xmlns:a16="http://schemas.microsoft.com/office/drawing/2014/main" id="{24C0E435-2D21-E5E8-A005-8C6431B10E77}"/>
              </a:ext>
            </a:extLst>
          </p:cNvPr>
          <p:cNvPicPr>
            <a:picLocks noChangeAspect="1"/>
          </p:cNvPicPr>
          <p:nvPr/>
        </p:nvPicPr>
        <p:blipFill>
          <a:blip r:embed="rId8"/>
          <a:stretch>
            <a:fillRect/>
          </a:stretch>
        </p:blipFill>
        <p:spPr>
          <a:xfrm>
            <a:off x="3587699" y="4872370"/>
            <a:ext cx="1968601" cy="368319"/>
          </a:xfrm>
          <a:prstGeom prst="rect">
            <a:avLst/>
          </a:prstGeom>
        </p:spPr>
      </p:pic>
    </p:spTree>
    <p:extLst>
      <p:ext uri="{BB962C8B-B14F-4D97-AF65-F5344CB8AC3E}">
        <p14:creationId xmlns:p14="http://schemas.microsoft.com/office/powerpoint/2010/main" val="130470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671CF-6377-5566-C01B-8A8CB6874CD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F8E39CB-3C28-3DF5-3E2D-D6F62D469752}"/>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a:extLst>
              <a:ext uri="{FF2B5EF4-FFF2-40B4-BE49-F238E27FC236}">
                <a16:creationId xmlns:a16="http://schemas.microsoft.com/office/drawing/2014/main" id="{7F7BE7B6-070C-CD55-3AB3-46475609FD00}"/>
              </a:ext>
            </a:extLst>
          </p:cNvPr>
          <p:cNvSpPr>
            <a:spLocks noGrp="1"/>
          </p:cNvSpPr>
          <p:nvPr>
            <p:ph type="sldNum" sz="quarter" idx="12"/>
          </p:nvPr>
        </p:nvSpPr>
        <p:spPr/>
        <p:txBody>
          <a:bodyPr/>
          <a:lstStyle/>
          <a:p>
            <a:fld id="{BEF7031F-3985-8841-9F96-93325AFB8D2A}" type="slidenum">
              <a:rPr lang="en-US" smtClean="0"/>
              <a:t>168</a:t>
            </a:fld>
            <a:endParaRPr lang="en-US"/>
          </a:p>
        </p:txBody>
      </p:sp>
      <p:grpSp>
        <p:nvGrpSpPr>
          <p:cNvPr id="16" name="组合 15">
            <a:extLst>
              <a:ext uri="{FF2B5EF4-FFF2-40B4-BE49-F238E27FC236}">
                <a16:creationId xmlns:a16="http://schemas.microsoft.com/office/drawing/2014/main" id="{92FB6703-07CE-6991-A62E-3C38F3CE17EE}"/>
              </a:ext>
            </a:extLst>
          </p:cNvPr>
          <p:cNvGrpSpPr/>
          <p:nvPr/>
        </p:nvGrpSpPr>
        <p:grpSpPr>
          <a:xfrm>
            <a:off x="348156" y="1089164"/>
            <a:ext cx="8447688" cy="5509200"/>
            <a:chOff x="348156" y="1147468"/>
            <a:chExt cx="8447688" cy="5509200"/>
          </a:xfrm>
        </p:grpSpPr>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28D25672-8329-572D-5A07-58858A860F21}"/>
                    </a:ext>
                  </a:extLst>
                </p:cNvPr>
                <p:cNvSpPr txBox="1"/>
                <p:nvPr/>
              </p:nvSpPr>
              <p:spPr>
                <a:xfrm>
                  <a:off x="348156" y="1147468"/>
                  <a:ext cx="8447688" cy="5509200"/>
                </a:xfrm>
                <a:prstGeom prst="rect">
                  <a:avLst/>
                </a:prstGeom>
                <a:noFill/>
              </p:spPr>
              <p:txBody>
                <a:bodyPr wrap="square" rtlCol="0">
                  <a:spAutoFit/>
                </a:bodyPr>
                <a:lstStyle/>
                <a:p>
                  <a:r>
                    <a:rPr lang="zh-CN" altLang="en-US" sz="2000"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原则上讲通过这种正规化和重整化步骤，用抵消项的方法可以将所有的无穷大消除，但也并不是对任意过程的高阶发散都是适用的，譬如不能用这种方法将电荷</a:t>
                  </a:r>
                  <a14:m>
                    <m:oMath xmlns:m="http://schemas.openxmlformats.org/officeDocument/2006/math">
                      <m:r>
                        <a:rPr lang="en-US" altLang="zh-CN" i="1" dirty="0" smtClean="0">
                          <a:solidFill>
                            <a:schemeClr val="tx1"/>
                          </a:solidFill>
                          <a:latin typeface="Cambria Math" panose="02040503050406030204" pitchFamily="18" charset="0"/>
                        </a:rPr>
                        <m:t>ⅇ</m:t>
                      </m:r>
                    </m:oMath>
                  </a14:m>
                  <a:r>
                    <a:rPr lang="zh-CN" altLang="en-US" dirty="0">
                      <a:solidFill>
                        <a:schemeClr val="tx1"/>
                      </a:solidFill>
                      <a:latin typeface="华文楷体" panose="02010600040101010101" pitchFamily="2" charset="-122"/>
                      <a:ea typeface="华文楷体" panose="02010600040101010101" pitchFamily="2" charset="-122"/>
                    </a:rPr>
                    <a:t>重整化为</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i="1" dirty="0" smtClean="0">
                              <a:solidFill>
                                <a:schemeClr val="tx1"/>
                              </a:solidFill>
                              <a:latin typeface="Cambria Math" panose="02040503050406030204" pitchFamily="18" charset="0"/>
                            </a:rPr>
                            <m:t>𝑒</m:t>
                          </m:r>
                        </m:e>
                        <m:sub>
                          <m:r>
                            <a:rPr lang="en-US" altLang="zh-CN" i="1" dirty="0" smtClean="0">
                              <a:solidFill>
                                <a:schemeClr val="tx1"/>
                              </a:solidFill>
                              <a:latin typeface="Cambria Math" panose="02040503050406030204" pitchFamily="18" charset="0"/>
                            </a:rPr>
                            <m:t>𝑅</m:t>
                          </m:r>
                        </m:sub>
                      </m:sSub>
                    </m:oMath>
                  </a14:m>
                  <a:r>
                    <a:rPr lang="zh-CN" altLang="en-US" dirty="0">
                      <a:solidFill>
                        <a:schemeClr val="tx1"/>
                      </a:solidFill>
                      <a:latin typeface="华文楷体" panose="02010600040101010101" pitchFamily="2" charset="-122"/>
                      <a:ea typeface="华文楷体" panose="02010600040101010101" pitchFamily="2" charset="-122"/>
                    </a:rPr>
                    <a:t>，因为电荷守恒是最基本的物理规则，不能被破坏的。</a:t>
                  </a:r>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例如在讨论光子和夸克对相互作用顶点的 </a:t>
                  </a:r>
                  <a:r>
                    <a:rPr lang="en-US" altLang="zh-CN" dirty="0">
                      <a:solidFill>
                        <a:schemeClr val="tx1"/>
                      </a:solidFill>
                      <a:latin typeface="华文楷体" panose="02010600040101010101" pitchFamily="2" charset="-122"/>
                      <a:ea typeface="华文楷体" panose="02010600040101010101" pitchFamily="2" charset="-122"/>
                    </a:rPr>
                    <a:t>QCD</a:t>
                  </a:r>
                  <a:r>
                    <a:rPr lang="zh-CN" altLang="en-US" dirty="0">
                      <a:solidFill>
                        <a:schemeClr val="tx1"/>
                      </a:solidFill>
                      <a:latin typeface="华文楷体" panose="02010600040101010101" pitchFamily="2" charset="-122"/>
                      <a:ea typeface="华文楷体" panose="02010600040101010101" pitchFamily="2" charset="-122"/>
                    </a:rPr>
                    <a:t>修正中，若将光子场和费米子流的相互作用拉氏量加上抵消项</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en-US" altLang="zh-CN" dirty="0">
                      <a:solidFill>
                        <a:schemeClr val="tx1"/>
                      </a:solidFill>
                      <a:latin typeface="华文楷体" panose="02010600040101010101" pitchFamily="2" charset="-122"/>
                      <a:ea typeface="华文楷体" panose="02010600040101010101" pitchFamily="2" charset="-122"/>
                    </a:rPr>
                    <a:t>V</a:t>
                  </a:r>
                  <a14:m>
                    <m:oMath xmlns:m="http://schemas.openxmlformats.org/officeDocument/2006/math">
                      <m:d>
                        <m:dPr>
                          <m:ctrlPr>
                            <a:rPr lang="en-US" altLang="zh-CN" i="1" dirty="0" smtClean="0">
                              <a:solidFill>
                                <a:schemeClr val="tx1"/>
                              </a:solidFill>
                              <a:latin typeface="Cambria Math" panose="02040503050406030204" pitchFamily="18" charset="0"/>
                            </a:rPr>
                          </m:ctrlPr>
                        </m:dPr>
                        <m:e>
                          <m:sSup>
                            <m:sSupPr>
                              <m:ctrlPr>
                                <a:rPr lang="en-US" altLang="zh-CN" i="1" dirty="0" smtClean="0">
                                  <a:solidFill>
                                    <a:schemeClr val="tx1"/>
                                  </a:solidFill>
                                  <a:latin typeface="Cambria Math" panose="02040503050406030204" pitchFamily="18" charset="0"/>
                                </a:rPr>
                              </m:ctrlPr>
                            </m:sSupPr>
                            <m:e>
                              <m:r>
                                <a:rPr lang="en-US" altLang="zh-CN" i="1" dirty="0" smtClean="0">
                                  <a:solidFill>
                                    <a:schemeClr val="tx1"/>
                                  </a:solidFill>
                                  <a:latin typeface="Cambria Math" panose="02040503050406030204" pitchFamily="18" charset="0"/>
                                </a:rPr>
                                <m:t>𝑞</m:t>
                              </m:r>
                            </m:e>
                            <m:sup>
                              <m:r>
                                <a:rPr lang="en-US" altLang="zh-CN" i="0" dirty="0" smtClean="0">
                                  <a:solidFill>
                                    <a:schemeClr val="tx1"/>
                                  </a:solidFill>
                                  <a:latin typeface="Cambria Math" panose="02040503050406030204" pitchFamily="18" charset="0"/>
                                </a:rPr>
                                <m:t>2</m:t>
                              </m:r>
                            </m:sup>
                          </m:sSup>
                        </m:e>
                      </m:d>
                    </m:oMath>
                  </a14:m>
                  <a:r>
                    <a:rPr lang="zh-CN" altLang="en-US" dirty="0">
                      <a:solidFill>
                        <a:schemeClr val="tx1"/>
                      </a:solidFill>
                      <a:latin typeface="华文楷体" panose="02010600040101010101" pitchFamily="2" charset="-122"/>
                      <a:ea typeface="华文楷体" panose="02010600040101010101" pitchFamily="2" charset="-122"/>
                    </a:rPr>
                    <a:t>是类似于 ∑</a:t>
                  </a:r>
                  <a14:m>
                    <m:oMath xmlns:m="http://schemas.openxmlformats.org/officeDocument/2006/math">
                      <m:d>
                        <m:dPr>
                          <m:ctrlPr>
                            <a:rPr lang="en-US" altLang="zh-CN" i="1" dirty="0" smtClean="0">
                              <a:solidFill>
                                <a:schemeClr val="tx1"/>
                              </a:solidFill>
                              <a:latin typeface="Cambria Math" panose="02040503050406030204" pitchFamily="18" charset="0"/>
                            </a:rPr>
                          </m:ctrlPr>
                        </m:dPr>
                        <m:e>
                          <m:sSup>
                            <m:sSupPr>
                              <m:ctrlPr>
                                <a:rPr lang="en-US" altLang="zh-CN" i="1" dirty="0" smtClean="0">
                                  <a:solidFill>
                                    <a:schemeClr val="tx1"/>
                                  </a:solidFill>
                                  <a:latin typeface="Cambria Math" panose="02040503050406030204" pitchFamily="18" charset="0"/>
                                </a:rPr>
                              </m:ctrlPr>
                            </m:sSupPr>
                            <m:e>
                              <m:r>
                                <a:rPr lang="en-US" altLang="zh-CN" i="1" dirty="0" smtClean="0">
                                  <a:solidFill>
                                    <a:schemeClr val="tx1"/>
                                  </a:solidFill>
                                  <a:latin typeface="Cambria Math" panose="02040503050406030204" pitchFamily="18" charset="0"/>
                                </a:rPr>
                                <m:t>𝑝</m:t>
                              </m:r>
                            </m:e>
                            <m:sup>
                              <m:r>
                                <a:rPr lang="en-US" altLang="zh-CN" i="0" dirty="0" smtClean="0">
                                  <a:solidFill>
                                    <a:schemeClr val="tx1"/>
                                  </a:solidFill>
                                  <a:latin typeface="Cambria Math" panose="02040503050406030204" pitchFamily="18" charset="0"/>
                                </a:rPr>
                                <m:t>2</m:t>
                              </m:r>
                            </m:sup>
                          </m:sSup>
                        </m:e>
                      </m:d>
                    </m:oMath>
                  </a14:m>
                  <a:r>
                    <a:rPr lang="zh-CN" altLang="en-US" dirty="0">
                      <a:solidFill>
                        <a:schemeClr val="tx1"/>
                      </a:solidFill>
                      <a:latin typeface="华文楷体" panose="02010600040101010101" pitchFamily="2" charset="-122"/>
                      <a:ea typeface="华文楷体" panose="02010600040101010101" pitchFamily="2" charset="-122"/>
                    </a:rPr>
                    <a:t>的发散积分。注意到夸克自能图中引入抵消项后，描写夸克和光子相互作用的拉氏量部分变为，</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若定义重整化的电荷，</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重整化的拉氏量为，</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p:txBody>
            </p:sp>
          </mc:Choice>
          <mc:Fallback>
            <p:sp>
              <p:nvSpPr>
                <p:cNvPr id="7" name="文本框 6">
                  <a:extLst>
                    <a:ext uri="{FF2B5EF4-FFF2-40B4-BE49-F238E27FC236}">
                      <a16:creationId xmlns:a16="http://schemas.microsoft.com/office/drawing/2014/main" id="{28D25672-8329-572D-5A07-58858A860F21}"/>
                    </a:ext>
                  </a:extLst>
                </p:cNvPr>
                <p:cNvSpPr txBox="1">
                  <a:spLocks noRot="1" noChangeAspect="1" noMove="1" noResize="1" noEditPoints="1" noAdjustHandles="1" noChangeArrowheads="1" noChangeShapeType="1" noTextEdit="1"/>
                </p:cNvSpPr>
                <p:nvPr/>
              </p:nvSpPr>
              <p:spPr>
                <a:xfrm>
                  <a:off x="348156" y="1147468"/>
                  <a:ext cx="8447688" cy="5509200"/>
                </a:xfrm>
                <a:prstGeom prst="rect">
                  <a:avLst/>
                </a:prstGeom>
                <a:blipFill>
                  <a:blip r:embed="rId2"/>
                  <a:stretch>
                    <a:fillRect l="-577" t="-221" r="-433"/>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17FBF8E2-0D90-7559-E1C3-FE6342992748}"/>
                </a:ext>
              </a:extLst>
            </p:cNvPr>
            <p:cNvPicPr>
              <a:picLocks noChangeAspect="1"/>
            </p:cNvPicPr>
            <p:nvPr/>
          </p:nvPicPr>
          <p:blipFill>
            <a:blip r:embed="rId3"/>
            <a:stretch>
              <a:fillRect/>
            </a:stretch>
          </p:blipFill>
          <p:spPr>
            <a:xfrm>
              <a:off x="2135053" y="2714206"/>
              <a:ext cx="4591286" cy="711237"/>
            </a:xfrm>
            <a:prstGeom prst="rect">
              <a:avLst/>
            </a:prstGeom>
          </p:spPr>
        </p:pic>
        <p:pic>
          <p:nvPicPr>
            <p:cNvPr id="9" name="图片 8">
              <a:extLst>
                <a:ext uri="{FF2B5EF4-FFF2-40B4-BE49-F238E27FC236}">
                  <a16:creationId xmlns:a16="http://schemas.microsoft.com/office/drawing/2014/main" id="{E79F9C27-2635-DFB5-00C4-7AA99909AC3F}"/>
                </a:ext>
              </a:extLst>
            </p:cNvPr>
            <p:cNvPicPr>
              <a:picLocks noChangeAspect="1"/>
            </p:cNvPicPr>
            <p:nvPr/>
          </p:nvPicPr>
          <p:blipFill>
            <a:blip r:embed="rId4"/>
            <a:stretch>
              <a:fillRect/>
            </a:stretch>
          </p:blipFill>
          <p:spPr>
            <a:xfrm>
              <a:off x="2225211" y="4092550"/>
              <a:ext cx="3911801" cy="406421"/>
            </a:xfrm>
            <a:prstGeom prst="rect">
              <a:avLst/>
            </a:prstGeom>
          </p:spPr>
        </p:pic>
        <p:pic>
          <p:nvPicPr>
            <p:cNvPr id="13" name="图片 12">
              <a:extLst>
                <a:ext uri="{FF2B5EF4-FFF2-40B4-BE49-F238E27FC236}">
                  <a16:creationId xmlns:a16="http://schemas.microsoft.com/office/drawing/2014/main" id="{36D545F5-9E75-32D1-CE3C-121D23117688}"/>
                </a:ext>
              </a:extLst>
            </p:cNvPr>
            <p:cNvPicPr>
              <a:picLocks noChangeAspect="1"/>
            </p:cNvPicPr>
            <p:nvPr/>
          </p:nvPicPr>
          <p:blipFill>
            <a:blip r:embed="rId5"/>
            <a:stretch>
              <a:fillRect/>
            </a:stretch>
          </p:blipFill>
          <p:spPr>
            <a:xfrm>
              <a:off x="3186316" y="4918415"/>
              <a:ext cx="1524078" cy="495325"/>
            </a:xfrm>
            <a:prstGeom prst="rect">
              <a:avLst/>
            </a:prstGeom>
          </p:spPr>
        </p:pic>
        <p:pic>
          <p:nvPicPr>
            <p:cNvPr id="15" name="图片 14">
              <a:extLst>
                <a:ext uri="{FF2B5EF4-FFF2-40B4-BE49-F238E27FC236}">
                  <a16:creationId xmlns:a16="http://schemas.microsoft.com/office/drawing/2014/main" id="{653D85CD-5A44-AA2F-CF0D-F4AA4D39F444}"/>
                </a:ext>
              </a:extLst>
            </p:cNvPr>
            <p:cNvPicPr>
              <a:picLocks noChangeAspect="1"/>
            </p:cNvPicPr>
            <p:nvPr/>
          </p:nvPicPr>
          <p:blipFill>
            <a:blip r:embed="rId6"/>
            <a:stretch>
              <a:fillRect/>
            </a:stretch>
          </p:blipFill>
          <p:spPr>
            <a:xfrm>
              <a:off x="2724729" y="5880151"/>
              <a:ext cx="2597283" cy="323867"/>
            </a:xfrm>
            <a:prstGeom prst="rect">
              <a:avLst/>
            </a:prstGeom>
          </p:spPr>
        </p:pic>
      </p:grpSp>
    </p:spTree>
    <p:extLst>
      <p:ext uri="{BB962C8B-B14F-4D97-AF65-F5344CB8AC3E}">
        <p14:creationId xmlns:p14="http://schemas.microsoft.com/office/powerpoint/2010/main" val="13107847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2929-E292-E415-FCFD-7DA8AB3E4A5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F88438D-DA41-10A9-43FF-248A381AE241}"/>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a:extLst>
              <a:ext uri="{FF2B5EF4-FFF2-40B4-BE49-F238E27FC236}">
                <a16:creationId xmlns:a16="http://schemas.microsoft.com/office/drawing/2014/main" id="{857C22A0-4FFB-9548-BD9B-57E6696F72A5}"/>
              </a:ext>
            </a:extLst>
          </p:cNvPr>
          <p:cNvSpPr>
            <a:spLocks noGrp="1"/>
          </p:cNvSpPr>
          <p:nvPr>
            <p:ph type="sldNum" sz="quarter" idx="12"/>
          </p:nvPr>
        </p:nvSpPr>
        <p:spPr/>
        <p:txBody>
          <a:bodyPr/>
          <a:lstStyle/>
          <a:p>
            <a:fld id="{BEF7031F-3985-8841-9F96-93325AFB8D2A}" type="slidenum">
              <a:rPr lang="en-US" smtClean="0"/>
              <a:t>169</a:t>
            </a:fld>
            <a:endParaRPr lang="en-US"/>
          </a:p>
        </p:txBody>
      </p:sp>
      <p:grpSp>
        <p:nvGrpSpPr>
          <p:cNvPr id="8" name="组合 7">
            <a:extLst>
              <a:ext uri="{FF2B5EF4-FFF2-40B4-BE49-F238E27FC236}">
                <a16:creationId xmlns:a16="http://schemas.microsoft.com/office/drawing/2014/main" id="{A093A8F6-384F-4F43-9538-F25E65C4EAD6}"/>
              </a:ext>
            </a:extLst>
          </p:cNvPr>
          <p:cNvGrpSpPr/>
          <p:nvPr/>
        </p:nvGrpSpPr>
        <p:grpSpPr>
          <a:xfrm>
            <a:off x="348156" y="1158965"/>
            <a:ext cx="8447688" cy="2862322"/>
            <a:chOff x="348156" y="1158965"/>
            <a:chExt cx="8447688" cy="2862322"/>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1170EB24-C418-868F-5A44-A2FFCB05878A}"/>
                    </a:ext>
                  </a:extLst>
                </p:cNvPr>
                <p:cNvSpPr txBox="1"/>
                <p:nvPr/>
              </p:nvSpPr>
              <p:spPr>
                <a:xfrm>
                  <a:off x="348156" y="1158965"/>
                  <a:ext cx="8447688" cy="2862322"/>
                </a:xfrm>
                <a:prstGeom prst="rect">
                  <a:avLst/>
                </a:prstGeom>
                <a:noFill/>
              </p:spPr>
              <p:txBody>
                <a:bodyPr wrap="square" rtlCol="0">
                  <a:spAutoFit/>
                </a:bodyPr>
                <a:lstStyle/>
                <a:p>
                  <a:r>
                    <a:rPr lang="zh-CN" altLang="en-US" sz="2000" dirty="0">
                      <a:solidFill>
                        <a:schemeClr val="tx1"/>
                      </a:solidFill>
                      <a:latin typeface="华文楷体" panose="02010600040101010101" pitchFamily="2" charset="-122"/>
                      <a:ea typeface="华文楷体" panose="02010600040101010101" pitchFamily="2" charset="-122"/>
                    </a:rPr>
                    <a:t>        重整化的 </a:t>
                  </a:r>
                  <a14:m>
                    <m:oMath xmlns:m="http://schemas.openxmlformats.org/officeDocument/2006/math">
                      <m:sSub>
                        <m:sSubPr>
                          <m:ctrlPr>
                            <a:rPr lang="en-US" altLang="zh-CN" sz="2000" i="1" dirty="0" smtClean="0">
                              <a:solidFill>
                                <a:schemeClr val="tx1"/>
                              </a:solidFill>
                              <a:latin typeface="Cambria Math" panose="02040503050406030204" pitchFamily="18" charset="0"/>
                            </a:rPr>
                          </m:ctrlPr>
                        </m:sSubPr>
                        <m:e>
                          <m:r>
                            <a:rPr lang="en-US" altLang="zh-CN" sz="2000" i="1" dirty="0" smtClean="0">
                              <a:solidFill>
                                <a:schemeClr val="tx1"/>
                              </a:solidFill>
                              <a:latin typeface="Cambria Math" panose="02040503050406030204" pitchFamily="18" charset="0"/>
                            </a:rPr>
                            <m:t>𝑒</m:t>
                          </m:r>
                        </m:e>
                        <m:sub>
                          <m:r>
                            <a:rPr lang="en-US" altLang="zh-CN" sz="2000" i="1" dirty="0" smtClean="0">
                              <a:solidFill>
                                <a:schemeClr val="tx1"/>
                              </a:solidFill>
                              <a:latin typeface="Cambria Math" panose="02040503050406030204" pitchFamily="18" charset="0"/>
                            </a:rPr>
                            <m:t>𝑅</m:t>
                          </m:r>
                        </m:sub>
                      </m:sSub>
                    </m:oMath>
                  </a14:m>
                  <a:r>
                    <a:rPr lang="en-US" altLang="zh-CN" sz="2000" dirty="0">
                      <a:solidFill>
                        <a:schemeClr val="tx1"/>
                      </a:solidFill>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就有可能破坏电荷的守恒。为保证重整化步骤和电荷守恒一致，就必须要求，</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这一关系式应该在微扰理论的所有阶都是成立的。这说明无穷大的消除并不是一种平庸的技巧，必须遵从理论的基本限制和一致性。幸运的是上面的等式可以被证明是成立的。可以在单圈图阶显式地计算出 </a:t>
                  </a:r>
                  <a:r>
                    <a:rPr lang="en-US" altLang="zh-CN" sz="2000" dirty="0">
                      <a:solidFill>
                        <a:schemeClr val="tx1"/>
                      </a:solidFill>
                      <a:latin typeface="华文楷体" panose="02010600040101010101" pitchFamily="2" charset="-122"/>
                      <a:ea typeface="华文楷体" panose="02010600040101010101" pitchFamily="2" charset="-122"/>
                    </a:rPr>
                    <a:t>V</a:t>
                  </a:r>
                  <a14:m>
                    <m:oMath xmlns:m="http://schemas.openxmlformats.org/officeDocument/2006/math">
                      <m:d>
                        <m:dPr>
                          <m:ctrlPr>
                            <a:rPr lang="en-US" altLang="zh-CN" sz="2000" i="1" dirty="0" smtClean="0">
                              <a:solidFill>
                                <a:schemeClr val="tx1"/>
                              </a:solidFill>
                              <a:latin typeface="Cambria Math" panose="02040503050406030204" pitchFamily="18" charset="0"/>
                            </a:rPr>
                          </m:ctrlPr>
                        </m:dPr>
                        <m:e>
                          <m:sSup>
                            <m:sSupPr>
                              <m:ctrlPr>
                                <a:rPr lang="en-US" altLang="zh-CN" sz="2000" i="1" dirty="0" smtClean="0">
                                  <a:solidFill>
                                    <a:schemeClr val="tx1"/>
                                  </a:solidFill>
                                  <a:latin typeface="Cambria Math" panose="02040503050406030204" pitchFamily="18" charset="0"/>
                                </a:rPr>
                              </m:ctrlPr>
                            </m:sSupPr>
                            <m:e>
                              <m:r>
                                <a:rPr lang="en-US" altLang="zh-CN" sz="2000" i="1" dirty="0" smtClean="0">
                                  <a:solidFill>
                                    <a:schemeClr val="tx1"/>
                                  </a:solidFill>
                                  <a:latin typeface="Cambria Math" panose="02040503050406030204" pitchFamily="18" charset="0"/>
                                </a:rPr>
                                <m:t>𝑞</m:t>
                              </m:r>
                            </m:e>
                            <m:sup>
                              <m:r>
                                <a:rPr lang="en-US" altLang="zh-CN" sz="2000" i="0" dirty="0" smtClean="0">
                                  <a:solidFill>
                                    <a:schemeClr val="tx1"/>
                                  </a:solidFill>
                                  <a:latin typeface="Cambria Math" panose="02040503050406030204" pitchFamily="18" charset="0"/>
                                </a:rPr>
                                <m:t>2</m:t>
                              </m:r>
                            </m:sup>
                          </m:sSup>
                        </m:e>
                      </m:d>
                    </m:oMath>
                  </a14:m>
                  <a:r>
                    <a:rPr lang="zh-CN" altLang="en-US" sz="2000" dirty="0">
                      <a:latin typeface="华文楷体" panose="02010600040101010101" pitchFamily="2" charset="-122"/>
                      <a:ea typeface="华文楷体" panose="02010600040101010101" pitchFamily="2" charset="-122"/>
                    </a:rPr>
                    <a:t>和 ∑</a:t>
                  </a:r>
                  <a14:m>
                    <m:oMath xmlns:m="http://schemas.openxmlformats.org/officeDocument/2006/math">
                      <m:d>
                        <m:dPr>
                          <m:ctrlPr>
                            <a:rPr lang="en-US" altLang="zh-CN" sz="2000" i="1" dirty="0">
                              <a:latin typeface="Cambria Math" panose="02040503050406030204" pitchFamily="18" charset="0"/>
                            </a:rPr>
                          </m:ctrlPr>
                        </m:dPr>
                        <m:e>
                          <m:sSup>
                            <m:sSupPr>
                              <m:ctrlPr>
                                <a:rPr lang="en-US" altLang="zh-CN" sz="2000" i="1" dirty="0">
                                  <a:latin typeface="Cambria Math" panose="02040503050406030204" pitchFamily="18" charset="0"/>
                                </a:rPr>
                              </m:ctrlPr>
                            </m:sSupPr>
                            <m:e>
                              <m:r>
                                <a:rPr lang="en-US" altLang="zh-CN" sz="2000" i="1" dirty="0">
                                  <a:latin typeface="Cambria Math" panose="02040503050406030204" pitchFamily="18" charset="0"/>
                                </a:rPr>
                                <m:t>𝑝</m:t>
                              </m:r>
                            </m:e>
                            <m:sup>
                              <m:r>
                                <a:rPr lang="en-US" altLang="zh-CN" sz="2000" dirty="0">
                                  <a:latin typeface="Cambria Math" panose="02040503050406030204" pitchFamily="18" charset="0"/>
                                </a:rPr>
                                <m:t>2</m:t>
                              </m:r>
                            </m:sup>
                          </m:sSup>
                        </m:e>
                      </m:d>
                    </m:oMath>
                  </a14:m>
                  <a:r>
                    <a:rPr lang="zh-CN" altLang="en-US" sz="2000" dirty="0">
                      <a:solidFill>
                        <a:schemeClr val="tx1"/>
                      </a:solidFill>
                      <a:latin typeface="华文楷体" panose="02010600040101010101" pitchFamily="2" charset="-122"/>
                      <a:ea typeface="华文楷体" panose="02010600040101010101" pitchFamily="2" charset="-122"/>
                    </a:rPr>
                    <a:t>的积分证明之。</a:t>
                  </a:r>
                  <a:endParaRPr lang="en-US" altLang="zh-CN" sz="2000" dirty="0">
                    <a:solidFill>
                      <a:schemeClr val="tx1"/>
                    </a:solidFill>
                    <a:latin typeface="华文楷体" panose="02010600040101010101" pitchFamily="2" charset="-122"/>
                    <a:ea typeface="华文楷体" panose="02010600040101010101" pitchFamily="2" charset="-122"/>
                  </a:endParaRPr>
                </a:p>
              </p:txBody>
            </p:sp>
          </mc:Choice>
          <mc:Fallback xmlns="">
            <p:sp>
              <p:nvSpPr>
                <p:cNvPr id="7" name="文本框 6">
                  <a:extLst>
                    <a:ext uri="{FF2B5EF4-FFF2-40B4-BE49-F238E27FC236}">
                      <a16:creationId xmlns:a16="http://schemas.microsoft.com/office/drawing/2014/main" id="{1170EB24-C418-868F-5A44-A2FFCB05878A}"/>
                    </a:ext>
                  </a:extLst>
                </p:cNvPr>
                <p:cNvSpPr txBox="1">
                  <a:spLocks noRot="1" noChangeAspect="1" noMove="1" noResize="1" noEditPoints="1" noAdjustHandles="1" noChangeArrowheads="1" noChangeShapeType="1" noTextEdit="1"/>
                </p:cNvSpPr>
                <p:nvPr/>
              </p:nvSpPr>
              <p:spPr>
                <a:xfrm>
                  <a:off x="348156" y="1158965"/>
                  <a:ext cx="8447688" cy="2862322"/>
                </a:xfrm>
                <a:prstGeom prst="rect">
                  <a:avLst/>
                </a:prstGeom>
                <a:blipFill>
                  <a:blip r:embed="rId2"/>
                  <a:stretch>
                    <a:fillRect l="-722" t="-851" r="-794" b="-2979"/>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96512F0E-7BBE-2052-C8EE-340076FCE717}"/>
                </a:ext>
              </a:extLst>
            </p:cNvPr>
            <p:cNvPicPr>
              <a:picLocks noChangeAspect="1"/>
            </p:cNvPicPr>
            <p:nvPr/>
          </p:nvPicPr>
          <p:blipFill>
            <a:blip r:embed="rId3"/>
            <a:stretch>
              <a:fillRect/>
            </a:stretch>
          </p:blipFill>
          <p:spPr>
            <a:xfrm>
              <a:off x="3674162" y="1920422"/>
              <a:ext cx="1530429" cy="615982"/>
            </a:xfrm>
            <a:prstGeom prst="rect">
              <a:avLst/>
            </a:prstGeom>
          </p:spPr>
        </p:pic>
      </p:grpSp>
    </p:spTree>
    <p:extLst>
      <p:ext uri="{BB962C8B-B14F-4D97-AF65-F5344CB8AC3E}">
        <p14:creationId xmlns:p14="http://schemas.microsoft.com/office/powerpoint/2010/main" val="1034121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A9241-9374-7908-3123-6AC8952245A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2EDE71C-64ED-D972-DC0C-9AD02F33906A}"/>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dirty="0"/>
          </a:p>
        </p:txBody>
      </p:sp>
      <p:sp>
        <p:nvSpPr>
          <p:cNvPr id="4" name="灯片编号占位符 3">
            <a:extLst>
              <a:ext uri="{FF2B5EF4-FFF2-40B4-BE49-F238E27FC236}">
                <a16:creationId xmlns:a16="http://schemas.microsoft.com/office/drawing/2014/main" id="{A1BC52E4-7C27-3B67-B376-AABE757AF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7031F-3985-8841-9F96-93325AFB8D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5" name="组合 14">
            <a:extLst>
              <a:ext uri="{FF2B5EF4-FFF2-40B4-BE49-F238E27FC236}">
                <a16:creationId xmlns:a16="http://schemas.microsoft.com/office/drawing/2014/main" id="{535081BB-8BE9-57FD-A836-5B5C6C69FB90}"/>
              </a:ext>
            </a:extLst>
          </p:cNvPr>
          <p:cNvGrpSpPr/>
          <p:nvPr/>
        </p:nvGrpSpPr>
        <p:grpSpPr>
          <a:xfrm>
            <a:off x="513623" y="1230076"/>
            <a:ext cx="8309873" cy="3693319"/>
            <a:chOff x="472905" y="1341935"/>
            <a:chExt cx="8309873" cy="3693319"/>
          </a:xfrm>
        </p:grpSpPr>
        <p:sp>
          <p:nvSpPr>
            <p:cNvPr id="6" name="文本框 5">
              <a:extLst>
                <a:ext uri="{FF2B5EF4-FFF2-40B4-BE49-F238E27FC236}">
                  <a16:creationId xmlns:a16="http://schemas.microsoft.com/office/drawing/2014/main" id="{F7E7F833-50B2-9AD0-528A-8F26CA9A9EF5}"/>
                </a:ext>
              </a:extLst>
            </p:cNvPr>
            <p:cNvSpPr txBox="1"/>
            <p:nvPr/>
          </p:nvSpPr>
          <p:spPr>
            <a:xfrm>
              <a:off x="472905" y="1341935"/>
              <a:ext cx="8309873" cy="3693319"/>
            </a:xfrm>
            <a:prstGeom prst="rect">
              <a:avLst/>
            </a:prstGeom>
            <a:noFill/>
          </p:spPr>
          <p:txBody>
            <a:bodyPr wrap="square">
              <a:spAutoFit/>
            </a:bodyPr>
            <a:lstStyle/>
            <a:p>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这个问题可仿照</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QED</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那样，通过引入中间失量玻色子来传递相互作用而得到解决。但这里的中间矢量玻色子应具有与光子不同的性质。首先由于 </a:t>
              </a:r>
              <a:r>
                <a:rPr lang="el-GR"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β</a:t>
              </a:r>
              <a:r>
                <a:rPr lang="en-US"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衰变是荷电流过程，故该粒子应带电。其次由于弱作用的短程性，该粒子应当具有重质量。最后，它们不应具有确定的宇称以允许弱流具有</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V-A</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结构。引入满足上述特征的玻色子以后，轻子的费米拉氏量就由</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变为</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式中的</a:t>
              </a:r>
              <a:r>
                <a:rPr lang="en-US" altLang="zh-CN" b="1" i="1" dirty="0" err="1">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Gw</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是新的耦合常数</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是弱作用带电流。</a:t>
              </a:r>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7C88239A-511F-833E-F846-2C008AA87BCE}"/>
                </a:ext>
              </a:extLst>
            </p:cNvPr>
            <p:cNvPicPr>
              <a:picLocks noChangeAspect="1"/>
            </p:cNvPicPr>
            <p:nvPr/>
          </p:nvPicPr>
          <p:blipFill>
            <a:blip r:embed="rId3"/>
            <a:stretch>
              <a:fillRect/>
            </a:stretch>
          </p:blipFill>
          <p:spPr>
            <a:xfrm>
              <a:off x="538606" y="1411211"/>
              <a:ext cx="183107" cy="234962"/>
            </a:xfrm>
            <a:prstGeom prst="rect">
              <a:avLst/>
            </a:prstGeom>
          </p:spPr>
        </p:pic>
        <p:pic>
          <p:nvPicPr>
            <p:cNvPr id="5" name="图片 4">
              <a:extLst>
                <a:ext uri="{FF2B5EF4-FFF2-40B4-BE49-F238E27FC236}">
                  <a16:creationId xmlns:a16="http://schemas.microsoft.com/office/drawing/2014/main" id="{F3D5DFCD-AA95-A88B-0BCE-F4C44986208C}"/>
                </a:ext>
              </a:extLst>
            </p:cNvPr>
            <p:cNvPicPr>
              <a:picLocks noChangeAspect="1"/>
            </p:cNvPicPr>
            <p:nvPr/>
          </p:nvPicPr>
          <p:blipFill>
            <a:blip r:embed="rId4"/>
            <a:stretch>
              <a:fillRect/>
            </a:stretch>
          </p:blipFill>
          <p:spPr>
            <a:xfrm>
              <a:off x="2643365" y="2870170"/>
              <a:ext cx="3968954" cy="558829"/>
            </a:xfrm>
            <a:prstGeom prst="rect">
              <a:avLst/>
            </a:prstGeom>
          </p:spPr>
        </p:pic>
        <p:pic>
          <p:nvPicPr>
            <p:cNvPr id="9" name="图片 8">
              <a:extLst>
                <a:ext uri="{FF2B5EF4-FFF2-40B4-BE49-F238E27FC236}">
                  <a16:creationId xmlns:a16="http://schemas.microsoft.com/office/drawing/2014/main" id="{8E17C65E-5939-8ECC-D092-809264975DCE}"/>
                </a:ext>
              </a:extLst>
            </p:cNvPr>
            <p:cNvPicPr>
              <a:picLocks noChangeAspect="1"/>
            </p:cNvPicPr>
            <p:nvPr/>
          </p:nvPicPr>
          <p:blipFill>
            <a:blip r:embed="rId5"/>
            <a:stretch>
              <a:fillRect/>
            </a:stretch>
          </p:blipFill>
          <p:spPr>
            <a:xfrm>
              <a:off x="2698783" y="4054773"/>
              <a:ext cx="3397425" cy="368319"/>
            </a:xfrm>
            <a:prstGeom prst="rect">
              <a:avLst/>
            </a:prstGeom>
          </p:spPr>
        </p:pic>
        <p:pic>
          <p:nvPicPr>
            <p:cNvPr id="14" name="图片 13">
              <a:extLst>
                <a:ext uri="{FF2B5EF4-FFF2-40B4-BE49-F238E27FC236}">
                  <a16:creationId xmlns:a16="http://schemas.microsoft.com/office/drawing/2014/main" id="{CE218235-D0BB-D222-E00F-B71107FCF7B3}"/>
                </a:ext>
              </a:extLst>
            </p:cNvPr>
            <p:cNvPicPr>
              <a:picLocks noChangeAspect="1"/>
            </p:cNvPicPr>
            <p:nvPr/>
          </p:nvPicPr>
          <p:blipFill>
            <a:blip r:embed="rId6"/>
            <a:stretch>
              <a:fillRect/>
            </a:stretch>
          </p:blipFill>
          <p:spPr>
            <a:xfrm>
              <a:off x="3255171" y="4719246"/>
              <a:ext cx="2019404" cy="273064"/>
            </a:xfrm>
            <a:prstGeom prst="rect">
              <a:avLst/>
            </a:prstGeom>
          </p:spPr>
        </p:pic>
      </p:grpSp>
    </p:spTree>
    <p:extLst>
      <p:ext uri="{BB962C8B-B14F-4D97-AF65-F5344CB8AC3E}">
        <p14:creationId xmlns:p14="http://schemas.microsoft.com/office/powerpoint/2010/main" val="247414817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1CB9B-D95E-4CDE-3C02-1E38FA89F61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8B9D3C2-AB8E-B2C4-D77E-BD9C1FBF4735}"/>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a:extLst>
              <a:ext uri="{FF2B5EF4-FFF2-40B4-BE49-F238E27FC236}">
                <a16:creationId xmlns:a16="http://schemas.microsoft.com/office/drawing/2014/main" id="{E6989B00-567D-622D-E878-3F900E927A79}"/>
              </a:ext>
            </a:extLst>
          </p:cNvPr>
          <p:cNvSpPr>
            <a:spLocks noGrp="1"/>
          </p:cNvSpPr>
          <p:nvPr>
            <p:ph type="sldNum" sz="quarter" idx="12"/>
          </p:nvPr>
        </p:nvSpPr>
        <p:spPr/>
        <p:txBody>
          <a:bodyPr/>
          <a:lstStyle/>
          <a:p>
            <a:fld id="{BEF7031F-3985-8841-9F96-93325AFB8D2A}" type="slidenum">
              <a:rPr lang="en-US" smtClean="0"/>
              <a:t>170</a:t>
            </a:fld>
            <a:endParaRPr lang="en-US"/>
          </a:p>
        </p:txBody>
      </p:sp>
      <p:grpSp>
        <p:nvGrpSpPr>
          <p:cNvPr id="9" name="组合 8">
            <a:extLst>
              <a:ext uri="{FF2B5EF4-FFF2-40B4-BE49-F238E27FC236}">
                <a16:creationId xmlns:a16="http://schemas.microsoft.com/office/drawing/2014/main" id="{57963FE6-3184-4A06-686E-305468C07DC1}"/>
              </a:ext>
            </a:extLst>
          </p:cNvPr>
          <p:cNvGrpSpPr/>
          <p:nvPr/>
        </p:nvGrpSpPr>
        <p:grpSpPr>
          <a:xfrm>
            <a:off x="348156" y="1284607"/>
            <a:ext cx="8447688" cy="1938992"/>
            <a:chOff x="348156" y="1158965"/>
            <a:chExt cx="8447688" cy="1938992"/>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64213C3-DCC4-4620-369A-28C74588BAEF}"/>
                    </a:ext>
                  </a:extLst>
                </p:cNvPr>
                <p:cNvSpPr txBox="1"/>
                <p:nvPr/>
              </p:nvSpPr>
              <p:spPr>
                <a:xfrm>
                  <a:off x="348156" y="1158965"/>
                  <a:ext cx="8447688" cy="1938992"/>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         现在我们可以将裸场量和耦合常数换成相应的重整化量</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这里引入了重整化的量纲参数</a:t>
                  </a:r>
                  <a:r>
                    <a:rPr lang="en-US" altLang="zh-CN" sz="2000" i="1" dirty="0">
                      <a:latin typeface="华文楷体" panose="02010600040101010101" pitchFamily="2" charset="-122"/>
                      <a:ea typeface="华文楷体" panose="02010600040101010101" pitchFamily="2" charset="-122"/>
                    </a:rPr>
                    <a:t>μ</a:t>
                  </a:r>
                  <a:r>
                    <a:rPr lang="zh-CN" altLang="en-US" sz="2000" dirty="0">
                      <a:latin typeface="华文楷体" panose="02010600040101010101" pitchFamily="2" charset="-122"/>
                      <a:ea typeface="华文楷体" panose="02010600040101010101" pitchFamily="2" charset="-122"/>
                    </a:rPr>
                    <a:t>，即重整化的标度，给出了 </a:t>
                  </a:r>
                  <a14:m>
                    <m:oMath xmlns:m="http://schemas.openxmlformats.org/officeDocument/2006/math">
                      <m:sSub>
                        <m:sSubPr>
                          <m:ctrlPr>
                            <a:rPr lang="en-US" altLang="zh-CN" sz="2000" i="1" dirty="0" smtClean="0">
                              <a:solidFill>
                                <a:srgbClr val="836967"/>
                              </a:solidFill>
                              <a:latin typeface="Cambria Math" panose="02040503050406030204" pitchFamily="18" charset="0"/>
                            </a:rPr>
                          </m:ctrlPr>
                        </m:sSubPr>
                        <m:e>
                          <m:r>
                            <a:rPr lang="en-US" altLang="zh-CN" sz="2000" i="1" dirty="0" err="1" smtClean="0">
                              <a:latin typeface="Cambria Math" panose="02040503050406030204" pitchFamily="18" charset="0"/>
                            </a:rPr>
                            <m:t>𝑔</m:t>
                          </m:r>
                        </m:e>
                        <m:sub>
                          <m:r>
                            <a:rPr lang="en-US" altLang="zh-CN" sz="2000" i="1" dirty="0" err="1" smtClean="0">
                              <a:latin typeface="Cambria Math" panose="02040503050406030204" pitchFamily="18" charset="0"/>
                            </a:rPr>
                            <m:t>𝑏𝑎𝑟𝑒</m:t>
                          </m:r>
                        </m:sub>
                      </m:sSub>
                    </m:oMath>
                  </a14:m>
                  <a:r>
                    <a:rPr lang="zh-CN" altLang="en-US" sz="2000" dirty="0">
                      <a:latin typeface="华文楷体" panose="02010600040101010101" pitchFamily="2" charset="-122"/>
                      <a:ea typeface="华文楷体" panose="02010600040101010101" pitchFamily="2" charset="-122"/>
                    </a:rPr>
                    <a:t>的显式表示，如此就使得重整化的耦合常数 </a:t>
                  </a:r>
                  <a14:m>
                    <m:oMath xmlns:m="http://schemas.openxmlformats.org/officeDocument/2006/math">
                      <m:sSub>
                        <m:sSubPr>
                          <m:ctrlPr>
                            <a:rPr lang="en-US" altLang="zh-CN" sz="2000" i="1" dirty="0" smtClean="0">
                              <a:solidFill>
                                <a:srgbClr val="836967"/>
                              </a:solidFill>
                              <a:latin typeface="Cambria Math" panose="02040503050406030204" pitchFamily="18" charset="0"/>
                            </a:rPr>
                          </m:ctrlPr>
                        </m:sSubPr>
                        <m:e>
                          <m:r>
                            <a:rPr lang="en-US" altLang="zh-CN" sz="2000" i="1" dirty="0" err="1" smtClean="0">
                              <a:latin typeface="Cambria Math" panose="02040503050406030204" pitchFamily="18" charset="0"/>
                            </a:rPr>
                            <m:t>𝑔</m:t>
                          </m:r>
                        </m:e>
                        <m:sub>
                          <m:r>
                            <a:rPr lang="en-US" altLang="zh-CN" sz="2000" i="1" dirty="0" err="1" smtClean="0">
                              <a:latin typeface="Cambria Math" panose="02040503050406030204" pitchFamily="18" charset="0"/>
                            </a:rPr>
                            <m:t>𝑅</m:t>
                          </m:r>
                        </m:sub>
                      </m:sSub>
                    </m:oMath>
                  </a14:m>
                  <a:r>
                    <a:rPr lang="en-US" altLang="zh-CN" sz="2000" i="1"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是无量纲的量。实际上当返回 </a:t>
                  </a:r>
                  <a:r>
                    <a:rPr lang="en-US" altLang="zh-CN" sz="2000" dirty="0">
                      <a:latin typeface="华文楷体" panose="02010600040101010101" pitchFamily="2" charset="-122"/>
                      <a:ea typeface="华文楷体" panose="02010600040101010101" pitchFamily="2" charset="-122"/>
                    </a:rPr>
                    <a:t>4</a:t>
                  </a:r>
                  <a:r>
                    <a:rPr lang="zh-CN" altLang="en-US" sz="2000" dirty="0">
                      <a:latin typeface="华文楷体" panose="02010600040101010101" pitchFamily="2" charset="-122"/>
                      <a:ea typeface="华文楷体" panose="02010600040101010101" pitchFamily="2" charset="-122"/>
                    </a:rPr>
                    <a:t>维的时候耦合常数应该是没有量纲的量。</a:t>
                  </a:r>
                  <a:endParaRPr lang="en-US" altLang="zh-CN" sz="2000" dirty="0">
                    <a:latin typeface="华文楷体" panose="02010600040101010101" pitchFamily="2" charset="-122"/>
                    <a:ea typeface="华文楷体" panose="02010600040101010101" pitchFamily="2" charset="-122"/>
                  </a:endParaRPr>
                </a:p>
              </p:txBody>
            </p:sp>
          </mc:Choice>
          <mc:Fallback xmlns="">
            <p:sp>
              <p:nvSpPr>
                <p:cNvPr id="7" name="文本框 6">
                  <a:extLst>
                    <a:ext uri="{FF2B5EF4-FFF2-40B4-BE49-F238E27FC236}">
                      <a16:creationId xmlns:a16="http://schemas.microsoft.com/office/drawing/2014/main" id="{F64213C3-DCC4-4620-369A-28C74588BAEF}"/>
                    </a:ext>
                  </a:extLst>
                </p:cNvPr>
                <p:cNvSpPr txBox="1">
                  <a:spLocks noRot="1" noChangeAspect="1" noMove="1" noResize="1" noEditPoints="1" noAdjustHandles="1" noChangeArrowheads="1" noChangeShapeType="1" noTextEdit="1"/>
                </p:cNvSpPr>
                <p:nvPr/>
              </p:nvSpPr>
              <p:spPr>
                <a:xfrm>
                  <a:off x="348156" y="1158965"/>
                  <a:ext cx="8447688" cy="1938992"/>
                </a:xfrm>
                <a:prstGeom prst="rect">
                  <a:avLst/>
                </a:prstGeom>
                <a:blipFill>
                  <a:blip r:embed="rId2"/>
                  <a:stretch>
                    <a:fillRect l="-722" t="-1887" r="-289" b="-4717"/>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E718163E-6375-1FEC-B373-C202A795C721}"/>
                </a:ext>
              </a:extLst>
            </p:cNvPr>
            <p:cNvPicPr>
              <a:picLocks noChangeAspect="1"/>
            </p:cNvPicPr>
            <p:nvPr/>
          </p:nvPicPr>
          <p:blipFill>
            <a:blip r:embed="rId3"/>
            <a:stretch>
              <a:fillRect/>
            </a:stretch>
          </p:blipFill>
          <p:spPr>
            <a:xfrm>
              <a:off x="2131525" y="1565747"/>
              <a:ext cx="4864350" cy="501676"/>
            </a:xfrm>
            <a:prstGeom prst="rect">
              <a:avLst/>
            </a:prstGeom>
          </p:spPr>
        </p:pic>
      </p:grpSp>
    </p:spTree>
    <p:extLst>
      <p:ext uri="{BB962C8B-B14F-4D97-AF65-F5344CB8AC3E}">
        <p14:creationId xmlns:p14="http://schemas.microsoft.com/office/powerpoint/2010/main" val="1969196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739BF-9D89-EED2-4852-9B5278ED98D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85DCEFA-D3F0-EF2E-5F6E-9D87A553150C}"/>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a:extLst>
              <a:ext uri="{FF2B5EF4-FFF2-40B4-BE49-F238E27FC236}">
                <a16:creationId xmlns:a16="http://schemas.microsoft.com/office/drawing/2014/main" id="{58AB2144-C038-33E5-5FC8-D8E96EB1BCE6}"/>
              </a:ext>
            </a:extLst>
          </p:cNvPr>
          <p:cNvSpPr>
            <a:spLocks noGrp="1"/>
          </p:cNvSpPr>
          <p:nvPr>
            <p:ph type="sldNum" sz="quarter" idx="12"/>
          </p:nvPr>
        </p:nvSpPr>
        <p:spPr/>
        <p:txBody>
          <a:bodyPr/>
          <a:lstStyle/>
          <a:p>
            <a:fld id="{BEF7031F-3985-8841-9F96-93325AFB8D2A}" type="slidenum">
              <a:rPr lang="en-US" smtClean="0"/>
              <a:t>171</a:t>
            </a:fld>
            <a:endParaRPr lang="en-US"/>
          </a:p>
        </p:txBody>
      </p:sp>
      <p:grpSp>
        <p:nvGrpSpPr>
          <p:cNvPr id="21" name="组合 20">
            <a:extLst>
              <a:ext uri="{FF2B5EF4-FFF2-40B4-BE49-F238E27FC236}">
                <a16:creationId xmlns:a16="http://schemas.microsoft.com/office/drawing/2014/main" id="{86B6C275-9C10-DDF2-E825-04FEF8E1AE10}"/>
              </a:ext>
            </a:extLst>
          </p:cNvPr>
          <p:cNvGrpSpPr/>
          <p:nvPr/>
        </p:nvGrpSpPr>
        <p:grpSpPr>
          <a:xfrm>
            <a:off x="409620" y="1089164"/>
            <a:ext cx="8447688" cy="5632311"/>
            <a:chOff x="348156" y="1158965"/>
            <a:chExt cx="8447688" cy="5632311"/>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80E064A8-BBEE-AE5E-2828-B10900C0335D}"/>
                    </a:ext>
                  </a:extLst>
                </p:cNvPr>
                <p:cNvSpPr txBox="1"/>
                <p:nvPr/>
              </p:nvSpPr>
              <p:spPr>
                <a:xfrm>
                  <a:off x="348156" y="1158965"/>
                  <a:ext cx="8447688" cy="5632311"/>
                </a:xfrm>
                <a:prstGeom prst="rect">
                  <a:avLst/>
                </a:prstGeom>
                <a:noFill/>
              </p:spPr>
              <p:txBody>
                <a:bodyPr wrap="square" rtlCol="0">
                  <a:spAutoFit/>
                </a:bodyPr>
                <a:lstStyle/>
                <a:p>
                  <a:r>
                    <a:rPr lang="en-US" altLang="zh-CN" sz="2000" dirty="0">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现在将拉氏量用重整化量</a:t>
                  </a:r>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省略掉下角标</a:t>
                  </a:r>
                  <a:r>
                    <a:rPr lang="en-US" altLang="zh-CN" sz="2000" i="1" dirty="0">
                      <a:solidFill>
                        <a:schemeClr val="tx1"/>
                      </a:solidFill>
                      <a:latin typeface="华文楷体" panose="02010600040101010101" pitchFamily="2" charset="-122"/>
                      <a:ea typeface="华文楷体" panose="02010600040101010101" pitchFamily="2" charset="-122"/>
                    </a:rPr>
                    <a:t>R </a:t>
                  </a:r>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写出为</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en-US" altLang="zh-CN" sz="2000" dirty="0">
                      <a:solidFill>
                        <a:schemeClr val="tx1"/>
                      </a:solidFill>
                      <a:latin typeface="华文楷体" panose="02010600040101010101" pitchFamily="2" charset="-122"/>
                      <a:ea typeface="华文楷体" panose="02010600040101010101" pitchFamily="2" charset="-122"/>
                    </a:rPr>
                    <a:t>                                                               </a:t>
                  </a:r>
                </a:p>
                <a:p>
                  <a:r>
                    <a:rPr lang="en-US" altLang="zh-CN" sz="2000" dirty="0">
                      <a:latin typeface="华文楷体" panose="02010600040101010101" pitchFamily="2" charset="-122"/>
                      <a:ea typeface="华文楷体" panose="02010600040101010101" pitchFamily="2" charset="-122"/>
                    </a:rPr>
                    <a:t>                                                              </a:t>
                  </a:r>
                  <a:r>
                    <a:rPr lang="en-US" altLang="zh-CN" sz="2000" dirty="0">
                      <a:solidFill>
                        <a:schemeClr val="tx1"/>
                      </a:solidFill>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规范固定项，鬼项</a:t>
                  </a:r>
                  <a:r>
                    <a:rPr lang="en-US" altLang="zh-CN" sz="2000" dirty="0">
                      <a:solidFill>
                        <a:schemeClr val="tx1"/>
                      </a:solidFill>
                      <a:latin typeface="华文楷体" panose="02010600040101010101" pitchFamily="2" charset="-122"/>
                      <a:ea typeface="华文楷体" panose="02010600040101010101" pitchFamily="2" charset="-122"/>
                    </a:rPr>
                    <a:t>,..)</a:t>
                  </a:r>
                  <a:endParaRPr lang="en-US" altLang="zh-CN" sz="2000" dirty="0">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通常为方便定义，</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如果进一步设定</a:t>
                  </a:r>
                  <a14:m>
                    <m:oMath xmlns:m="http://schemas.openxmlformats.org/officeDocument/2006/math">
                      <m:sSub>
                        <m:sSubPr>
                          <m:ctrlPr>
                            <a:rPr lang="zh-CN" altLang="en-US" sz="2000" i="1" dirty="0" smtClean="0">
                              <a:solidFill>
                                <a:schemeClr val="tx1"/>
                              </a:solidFill>
                              <a:latin typeface="Cambria Math" panose="02040503050406030204" pitchFamily="18" charset="0"/>
                            </a:rPr>
                          </m:ctrlPr>
                        </m:sSubPr>
                        <m:e>
                          <m:r>
                            <a:rPr lang="en-US" altLang="zh-CN" sz="2000" b="0" i="1" dirty="0" smtClean="0">
                              <a:solidFill>
                                <a:schemeClr val="tx1"/>
                              </a:solidFill>
                              <a:latin typeface="Cambria Math" panose="02040503050406030204" pitchFamily="18" charset="0"/>
                            </a:rPr>
                            <m:t>𝑍</m:t>
                          </m:r>
                        </m:e>
                        <m:sub>
                          <m:r>
                            <a:rPr lang="zh-CN" altLang="en-US" sz="2000" i="1" dirty="0" smtClean="0">
                              <a:solidFill>
                                <a:schemeClr val="tx1"/>
                              </a:solidFill>
                              <a:latin typeface="Cambria Math" panose="02040503050406030204" pitchFamily="18" charset="0"/>
                            </a:rPr>
                            <m:t>𝑖</m:t>
                          </m:r>
                        </m:sub>
                      </m:sSub>
                      <m:r>
                        <a:rPr lang="zh-CN" altLang="en-US" sz="2000" i="0" dirty="0" smtClean="0">
                          <a:solidFill>
                            <a:schemeClr val="tx1"/>
                          </a:solidFill>
                          <a:latin typeface="Cambria Math" panose="02040503050406030204" pitchFamily="18" charset="0"/>
                        </a:rPr>
                        <m:t>=1+</m:t>
                      </m:r>
                      <m:sSub>
                        <m:sSubPr>
                          <m:ctrlPr>
                            <a:rPr lang="zh-CN" altLang="en-US" sz="2000" i="1" dirty="0" smtClean="0">
                              <a:solidFill>
                                <a:schemeClr val="tx1"/>
                              </a:solidFill>
                              <a:latin typeface="Cambria Math" panose="02040503050406030204" pitchFamily="18" charset="0"/>
                            </a:rPr>
                          </m:ctrlPr>
                        </m:sSubPr>
                        <m:e>
                          <m:r>
                            <a:rPr lang="zh-CN" altLang="en-US" sz="2000" i="1" dirty="0" smtClean="0">
                              <a:solidFill>
                                <a:schemeClr val="tx1"/>
                              </a:solidFill>
                              <a:latin typeface="Cambria Math" panose="02040503050406030204" pitchFamily="18" charset="0"/>
                            </a:rPr>
                            <m:t>𝛿</m:t>
                          </m:r>
                        </m:e>
                        <m:sub>
                          <m:r>
                            <a:rPr lang="zh-CN" altLang="en-US" sz="2000" i="1" dirty="0" smtClean="0">
                              <a:solidFill>
                                <a:schemeClr val="tx1"/>
                              </a:solidFill>
                              <a:latin typeface="Cambria Math" panose="02040503050406030204" pitchFamily="18" charset="0"/>
                            </a:rPr>
                            <m:t>𝑖</m:t>
                          </m:r>
                        </m:sub>
                      </m:sSub>
                    </m:oMath>
                  </a14:m>
                  <a:r>
                    <a:rPr lang="zh-CN" altLang="en-US" sz="2000" dirty="0">
                      <a:solidFill>
                        <a:schemeClr val="tx1"/>
                      </a:solidFill>
                      <a:latin typeface="华文楷体" panose="02010600040101010101" pitchFamily="2" charset="-122"/>
                      <a:ea typeface="华文楷体" panose="02010600040101010101" pitchFamily="2" charset="-122"/>
                    </a:rPr>
                    <a:t>，得到</a:t>
                  </a:r>
                  <a:r>
                    <a:rPr lang="en-US" altLang="zh-CN" sz="2000" dirty="0">
                      <a:solidFill>
                        <a:schemeClr val="tx1"/>
                      </a:solidFill>
                      <a:latin typeface="华文楷体" panose="02010600040101010101" pitchFamily="2" charset="-122"/>
                      <a:ea typeface="华文楷体" panose="02010600040101010101" pitchFamily="2" charset="-122"/>
                    </a:rPr>
                    <a:t>,</a:t>
                  </a:r>
                </a:p>
                <a:p>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抵消项</a:t>
                  </a:r>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要求单圈格林函数有限而确定</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夸克自能图</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胶子自能图</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顶点修正</a:t>
                  </a:r>
                </a:p>
              </p:txBody>
            </p:sp>
          </mc:Choice>
          <mc:Fallback xmlns="">
            <p:sp>
              <p:nvSpPr>
                <p:cNvPr id="7" name="文本框 6">
                  <a:extLst>
                    <a:ext uri="{FF2B5EF4-FFF2-40B4-BE49-F238E27FC236}">
                      <a16:creationId xmlns:a16="http://schemas.microsoft.com/office/drawing/2014/main" id="{80E064A8-BBEE-AE5E-2828-B10900C0335D}"/>
                    </a:ext>
                  </a:extLst>
                </p:cNvPr>
                <p:cNvSpPr txBox="1">
                  <a:spLocks noRot="1" noChangeAspect="1" noMove="1" noResize="1" noEditPoints="1" noAdjustHandles="1" noChangeArrowheads="1" noChangeShapeType="1" noTextEdit="1"/>
                </p:cNvSpPr>
                <p:nvPr/>
              </p:nvSpPr>
              <p:spPr>
                <a:xfrm>
                  <a:off x="348156" y="1158965"/>
                  <a:ext cx="8447688" cy="5632311"/>
                </a:xfrm>
                <a:prstGeom prst="rect">
                  <a:avLst/>
                </a:prstGeom>
                <a:blipFill>
                  <a:blip r:embed="rId2"/>
                  <a:stretch>
                    <a:fillRect l="-722" t="-649" b="-974"/>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ABC0524E-4E0D-72F4-E694-3AAC5EB6928B}"/>
                </a:ext>
              </a:extLst>
            </p:cNvPr>
            <p:cNvPicPr>
              <a:picLocks noChangeAspect="1"/>
            </p:cNvPicPr>
            <p:nvPr/>
          </p:nvPicPr>
          <p:blipFill>
            <a:blip r:embed="rId3"/>
            <a:stretch>
              <a:fillRect/>
            </a:stretch>
          </p:blipFill>
          <p:spPr>
            <a:xfrm>
              <a:off x="2512544" y="1554987"/>
              <a:ext cx="4102311" cy="425472"/>
            </a:xfrm>
            <a:prstGeom prst="rect">
              <a:avLst/>
            </a:prstGeom>
          </p:spPr>
        </p:pic>
        <p:pic>
          <p:nvPicPr>
            <p:cNvPr id="10" name="图片 9">
              <a:extLst>
                <a:ext uri="{FF2B5EF4-FFF2-40B4-BE49-F238E27FC236}">
                  <a16:creationId xmlns:a16="http://schemas.microsoft.com/office/drawing/2014/main" id="{F517A4ED-59E2-7847-AC46-248F5B1EE02F}"/>
                </a:ext>
              </a:extLst>
            </p:cNvPr>
            <p:cNvPicPr>
              <a:picLocks noChangeAspect="1"/>
            </p:cNvPicPr>
            <p:nvPr/>
          </p:nvPicPr>
          <p:blipFill>
            <a:blip r:embed="rId4"/>
            <a:stretch>
              <a:fillRect/>
            </a:stretch>
          </p:blipFill>
          <p:spPr>
            <a:xfrm>
              <a:off x="3798484" y="2642168"/>
              <a:ext cx="1530429" cy="311166"/>
            </a:xfrm>
            <a:prstGeom prst="rect">
              <a:avLst/>
            </a:prstGeom>
          </p:spPr>
        </p:pic>
        <p:pic>
          <p:nvPicPr>
            <p:cNvPr id="14" name="图片 13">
              <a:extLst>
                <a:ext uri="{FF2B5EF4-FFF2-40B4-BE49-F238E27FC236}">
                  <a16:creationId xmlns:a16="http://schemas.microsoft.com/office/drawing/2014/main" id="{E8643B13-0F8E-5B90-9701-A84B42D25E45}"/>
                </a:ext>
              </a:extLst>
            </p:cNvPr>
            <p:cNvPicPr>
              <a:picLocks noChangeAspect="1"/>
            </p:cNvPicPr>
            <p:nvPr/>
          </p:nvPicPr>
          <p:blipFill>
            <a:blip r:embed="rId5"/>
            <a:stretch>
              <a:fillRect/>
            </a:stretch>
          </p:blipFill>
          <p:spPr>
            <a:xfrm>
              <a:off x="1782255" y="3499698"/>
              <a:ext cx="5562886" cy="819192"/>
            </a:xfrm>
            <a:prstGeom prst="rect">
              <a:avLst/>
            </a:prstGeom>
          </p:spPr>
        </p:pic>
        <p:pic>
          <p:nvPicPr>
            <p:cNvPr id="16" name="图片 15">
              <a:extLst>
                <a:ext uri="{FF2B5EF4-FFF2-40B4-BE49-F238E27FC236}">
                  <a16:creationId xmlns:a16="http://schemas.microsoft.com/office/drawing/2014/main" id="{0A2ACC78-1E2D-4802-B374-74C398E86E29}"/>
                </a:ext>
              </a:extLst>
            </p:cNvPr>
            <p:cNvPicPr>
              <a:picLocks noChangeAspect="1"/>
            </p:cNvPicPr>
            <p:nvPr/>
          </p:nvPicPr>
          <p:blipFill>
            <a:blip r:embed="rId6"/>
            <a:stretch>
              <a:fillRect/>
            </a:stretch>
          </p:blipFill>
          <p:spPr>
            <a:xfrm>
              <a:off x="1861478" y="5086782"/>
              <a:ext cx="2559182" cy="501676"/>
            </a:xfrm>
            <a:prstGeom prst="rect">
              <a:avLst/>
            </a:prstGeom>
          </p:spPr>
        </p:pic>
        <p:pic>
          <p:nvPicPr>
            <p:cNvPr id="18" name="图片 17">
              <a:extLst>
                <a:ext uri="{FF2B5EF4-FFF2-40B4-BE49-F238E27FC236}">
                  <a16:creationId xmlns:a16="http://schemas.microsoft.com/office/drawing/2014/main" id="{EEDA68F4-F1A8-0F48-A4F7-3CEB4E7AB21E}"/>
                </a:ext>
              </a:extLst>
            </p:cNvPr>
            <p:cNvPicPr>
              <a:picLocks noChangeAspect="1"/>
            </p:cNvPicPr>
            <p:nvPr/>
          </p:nvPicPr>
          <p:blipFill>
            <a:blip r:embed="rId7"/>
            <a:stretch>
              <a:fillRect/>
            </a:stretch>
          </p:blipFill>
          <p:spPr>
            <a:xfrm>
              <a:off x="1861478" y="5689451"/>
              <a:ext cx="3391074" cy="514376"/>
            </a:xfrm>
            <a:prstGeom prst="rect">
              <a:avLst/>
            </a:prstGeom>
          </p:spPr>
        </p:pic>
        <p:pic>
          <p:nvPicPr>
            <p:cNvPr id="20" name="图片 19">
              <a:extLst>
                <a:ext uri="{FF2B5EF4-FFF2-40B4-BE49-F238E27FC236}">
                  <a16:creationId xmlns:a16="http://schemas.microsoft.com/office/drawing/2014/main" id="{C508EB1A-45DD-25BF-E271-B73717E19DDF}"/>
                </a:ext>
              </a:extLst>
            </p:cNvPr>
            <p:cNvPicPr>
              <a:picLocks noChangeAspect="1"/>
            </p:cNvPicPr>
            <p:nvPr/>
          </p:nvPicPr>
          <p:blipFill>
            <a:blip r:embed="rId8"/>
            <a:stretch>
              <a:fillRect/>
            </a:stretch>
          </p:blipFill>
          <p:spPr>
            <a:xfrm>
              <a:off x="1861478" y="6293684"/>
              <a:ext cx="2883048" cy="463574"/>
            </a:xfrm>
            <a:prstGeom prst="rect">
              <a:avLst/>
            </a:prstGeom>
          </p:spPr>
        </p:pic>
      </p:grpSp>
    </p:spTree>
    <p:extLst>
      <p:ext uri="{BB962C8B-B14F-4D97-AF65-F5344CB8AC3E}">
        <p14:creationId xmlns:p14="http://schemas.microsoft.com/office/powerpoint/2010/main" val="106509979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5DC75-15F7-4A94-C91D-87CD687074D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281B629-D7AB-5F2A-1F33-2267B2D90A94}"/>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a:extLst>
              <a:ext uri="{FF2B5EF4-FFF2-40B4-BE49-F238E27FC236}">
                <a16:creationId xmlns:a16="http://schemas.microsoft.com/office/drawing/2014/main" id="{31BA38B1-2B09-5CCC-1B26-0E22BA142C8B}"/>
              </a:ext>
            </a:extLst>
          </p:cNvPr>
          <p:cNvSpPr>
            <a:spLocks noGrp="1"/>
          </p:cNvSpPr>
          <p:nvPr>
            <p:ph type="sldNum" sz="quarter" idx="12"/>
          </p:nvPr>
        </p:nvSpPr>
        <p:spPr/>
        <p:txBody>
          <a:bodyPr/>
          <a:lstStyle/>
          <a:p>
            <a:fld id="{BEF7031F-3985-8841-9F96-93325AFB8D2A}" type="slidenum">
              <a:rPr lang="en-US" smtClean="0"/>
              <a:t>172</a:t>
            </a:fld>
            <a:endParaRPr lang="en-US"/>
          </a:p>
        </p:txBody>
      </p:sp>
      <p:grpSp>
        <p:nvGrpSpPr>
          <p:cNvPr id="8" name="组合 7">
            <a:extLst>
              <a:ext uri="{FF2B5EF4-FFF2-40B4-BE49-F238E27FC236}">
                <a16:creationId xmlns:a16="http://schemas.microsoft.com/office/drawing/2014/main" id="{B7761072-2F2F-2C07-FD15-0765DEFA8E29}"/>
              </a:ext>
            </a:extLst>
          </p:cNvPr>
          <p:cNvGrpSpPr/>
          <p:nvPr/>
        </p:nvGrpSpPr>
        <p:grpSpPr>
          <a:xfrm>
            <a:off x="348156" y="1151985"/>
            <a:ext cx="8447688" cy="4118372"/>
            <a:chOff x="409620" y="1089164"/>
            <a:chExt cx="8447688" cy="4118372"/>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A2D180AA-D368-793F-CEF2-487FF1003F36}"/>
                    </a:ext>
                  </a:extLst>
                </p:cNvPr>
                <p:cNvSpPr txBox="1"/>
                <p:nvPr/>
              </p:nvSpPr>
              <p:spPr>
                <a:xfrm>
                  <a:off x="409620" y="1089164"/>
                  <a:ext cx="8447688" cy="4118372"/>
                </a:xfrm>
                <a:prstGeom prst="rect">
                  <a:avLst/>
                </a:prstGeom>
                <a:noFill/>
              </p:spPr>
              <p:txBody>
                <a:bodyPr wrap="square" rtlCol="0">
                  <a:spAutoFit/>
                </a:bodyPr>
                <a:lstStyle/>
                <a:p>
                  <a:r>
                    <a:rPr lang="zh-CN" altLang="en-US" sz="2000" dirty="0">
                      <a:solidFill>
                        <a:schemeClr val="tx1"/>
                      </a:solidFill>
                      <a:latin typeface="华文楷体" panose="02010600040101010101" pitchFamily="2" charset="-122"/>
                      <a:ea typeface="华文楷体" panose="02010600040101010101" pitchFamily="2" charset="-122"/>
                    </a:rPr>
                    <a:t>强耦合重整化常数</a:t>
                  </a:r>
                  <a14:m>
                    <m:oMath xmlns:m="http://schemas.openxmlformats.org/officeDocument/2006/math">
                      <m:sSub>
                        <m:sSubPr>
                          <m:ctrlPr>
                            <a:rPr lang="en-US" altLang="zh-CN" sz="2000" i="1" dirty="0" smtClean="0">
                              <a:solidFill>
                                <a:schemeClr val="tx1"/>
                              </a:solidFill>
                              <a:latin typeface="Cambria Math" panose="02040503050406030204" pitchFamily="18" charset="0"/>
                            </a:rPr>
                          </m:ctrlPr>
                        </m:sSubPr>
                        <m:e>
                          <m:r>
                            <a:rPr lang="en-US" altLang="zh-CN" sz="2000" b="0" i="1" dirty="0" smtClean="0">
                              <a:solidFill>
                                <a:schemeClr val="tx1"/>
                              </a:solidFill>
                              <a:latin typeface="Cambria Math" panose="02040503050406030204" pitchFamily="18" charset="0"/>
                            </a:rPr>
                            <m:t>𝑍</m:t>
                          </m:r>
                        </m:e>
                        <m:sub>
                          <m:r>
                            <a:rPr lang="en-US" altLang="zh-CN" sz="2000" i="1" dirty="0" smtClean="0">
                              <a:solidFill>
                                <a:schemeClr val="tx1"/>
                              </a:solidFill>
                              <a:latin typeface="Cambria Math" panose="02040503050406030204" pitchFamily="18" charset="0"/>
                            </a:rPr>
                            <m:t>𝑔</m:t>
                          </m:r>
                        </m:sub>
                      </m:sSub>
                    </m:oMath>
                  </a14:m>
                  <a:r>
                    <a:rPr lang="zh-CN" altLang="en-US" sz="2000" dirty="0">
                      <a:solidFill>
                        <a:schemeClr val="tx1"/>
                      </a:solidFill>
                      <a:latin typeface="华文楷体" panose="02010600040101010101" pitchFamily="2" charset="-122"/>
                      <a:ea typeface="华文楷体" panose="02010600040101010101" pitchFamily="2" charset="-122"/>
                    </a:rPr>
                    <a:t>可计算得到</a:t>
                  </a:r>
                  <a:r>
                    <a:rPr lang="en-US" altLang="zh-CN" sz="2000" dirty="0">
                      <a:solidFill>
                        <a:schemeClr val="tx1"/>
                      </a:solidFill>
                      <a:latin typeface="华文楷体" panose="02010600040101010101" pitchFamily="2" charset="-122"/>
                      <a:ea typeface="华文楷体" panose="02010600040101010101" pitchFamily="2" charset="-122"/>
                    </a:rPr>
                    <a:t>:</a:t>
                  </a:r>
                </a:p>
                <a:p>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注意到夸克自能图</a:t>
                  </a:r>
                  <a:r>
                    <a:rPr lang="en-US" altLang="zh-CN" sz="2000" dirty="0">
                      <a:solidFill>
                        <a:schemeClr val="tx1"/>
                      </a:solidFill>
                      <a:latin typeface="华文楷体" panose="02010600040101010101" pitchFamily="2" charset="-122"/>
                      <a:ea typeface="华文楷体" panose="02010600040101010101" pitchFamily="2" charset="-122"/>
                    </a:rPr>
                    <a:t>(</a:t>
                  </a:r>
                  <a14:m>
                    <m:oMath xmlns:m="http://schemas.openxmlformats.org/officeDocument/2006/math">
                      <m:sSub>
                        <m:sSubPr>
                          <m:ctrlPr>
                            <a:rPr lang="en-US" altLang="zh-CN" sz="2000" i="1" dirty="0" smtClean="0">
                              <a:solidFill>
                                <a:schemeClr val="tx1"/>
                              </a:solidFill>
                              <a:latin typeface="Cambria Math" panose="02040503050406030204" pitchFamily="18" charset="0"/>
                            </a:rPr>
                          </m:ctrlPr>
                        </m:sSubPr>
                        <m:e>
                          <m:r>
                            <a:rPr lang="en-US" altLang="zh-CN" sz="2000" b="0" i="1" dirty="0" smtClean="0">
                              <a:solidFill>
                                <a:schemeClr val="tx1"/>
                              </a:solidFill>
                              <a:latin typeface="Cambria Math" panose="02040503050406030204" pitchFamily="18" charset="0"/>
                            </a:rPr>
                            <m:t>𝑍</m:t>
                          </m:r>
                        </m:e>
                        <m:sub>
                          <m:r>
                            <a:rPr lang="en-US" altLang="zh-CN" sz="2000" i="0" dirty="0" smtClean="0">
                              <a:solidFill>
                                <a:schemeClr val="tx1"/>
                              </a:solidFill>
                              <a:latin typeface="Cambria Math" panose="02040503050406030204" pitchFamily="18" charset="0"/>
                            </a:rPr>
                            <m:t>2</m:t>
                          </m:r>
                        </m:sub>
                      </m:sSub>
                    </m:oMath>
                  </a14:m>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和顶点修正</a:t>
                  </a:r>
                  <a:r>
                    <a:rPr lang="en-US" altLang="zh-CN" sz="2000" dirty="0">
                      <a:solidFill>
                        <a:schemeClr val="tx1"/>
                      </a:solidFill>
                      <a:latin typeface="华文楷体" panose="02010600040101010101" pitchFamily="2" charset="-122"/>
                      <a:ea typeface="华文楷体" panose="02010600040101010101" pitchFamily="2" charset="-122"/>
                    </a:rPr>
                    <a:t>(</a:t>
                  </a:r>
                  <a14:m>
                    <m:oMath xmlns:m="http://schemas.openxmlformats.org/officeDocument/2006/math">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𝑍</m:t>
                          </m:r>
                        </m:e>
                        <m:sub>
                          <m:r>
                            <a:rPr lang="en-US" altLang="zh-CN" sz="2000" i="1" dirty="0" smtClean="0">
                              <a:latin typeface="Cambria Math" panose="02040503050406030204" pitchFamily="18" charset="0"/>
                            </a:rPr>
                            <m:t>1</m:t>
                          </m:r>
                        </m:sub>
                      </m:sSub>
                    </m:oMath>
                  </a14:m>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的阿贝尔部分的</a:t>
                  </a:r>
                  <a14:m>
                    <m:oMath xmlns:m="http://schemas.openxmlformats.org/officeDocument/2006/math">
                      <m:sSub>
                        <m:sSubPr>
                          <m:ctrlPr>
                            <a:rPr lang="en-US" altLang="zh-CN" sz="2000" i="1" dirty="0" smtClean="0">
                              <a:solidFill>
                                <a:schemeClr val="tx1"/>
                              </a:solidFill>
                              <a:latin typeface="Cambria Math" panose="02040503050406030204" pitchFamily="18" charset="0"/>
                            </a:rPr>
                          </m:ctrlPr>
                        </m:sSubPr>
                        <m:e>
                          <m:r>
                            <a:rPr lang="en-US" altLang="zh-CN" sz="2000" i="1" dirty="0" smtClean="0">
                              <a:solidFill>
                                <a:schemeClr val="tx1"/>
                              </a:solidFill>
                              <a:latin typeface="Cambria Math" panose="02040503050406030204" pitchFamily="18" charset="0"/>
                            </a:rPr>
                            <m:t>𝐶</m:t>
                          </m:r>
                        </m:e>
                        <m:sub>
                          <m:r>
                            <a:rPr lang="en-US" altLang="zh-CN" sz="2000" i="1" dirty="0" smtClean="0">
                              <a:solidFill>
                                <a:schemeClr val="tx1"/>
                              </a:solidFill>
                              <a:latin typeface="Cambria Math" panose="02040503050406030204" pitchFamily="18" charset="0"/>
                            </a:rPr>
                            <m:t>𝐹</m:t>
                          </m:r>
                        </m:sub>
                      </m:sSub>
                    </m:oMath>
                  </a14:m>
                  <a:r>
                    <a:rPr lang="zh-CN" altLang="en-US" sz="2000" dirty="0">
                      <a:solidFill>
                        <a:schemeClr val="tx1"/>
                      </a:solidFill>
                      <a:latin typeface="华文楷体" panose="02010600040101010101" pitchFamily="2" charset="-122"/>
                      <a:ea typeface="华文楷体" panose="02010600040101010101" pitchFamily="2" charset="-122"/>
                    </a:rPr>
                    <a:t>互相抵消了，这和电磁耦合在 </a:t>
                  </a:r>
                  <a:r>
                    <a:rPr lang="en-US" altLang="zh-CN" sz="2000" i="1" dirty="0">
                      <a:solidFill>
                        <a:schemeClr val="tx1"/>
                      </a:solidFill>
                      <a:latin typeface="华文楷体" panose="02010600040101010101" pitchFamily="2" charset="-122"/>
                      <a:ea typeface="华文楷体" panose="02010600040101010101" pitchFamily="2" charset="-122"/>
                    </a:rPr>
                    <a:t>QCD</a:t>
                  </a:r>
                  <a:r>
                    <a:rPr lang="en-US" altLang="zh-CN" sz="2000" dirty="0">
                      <a:solidFill>
                        <a:schemeClr val="tx1"/>
                      </a:solidFill>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非重整化时的情形是相同的，反之顶点修正</a:t>
                  </a:r>
                  <a:r>
                    <a:rPr lang="en-US" altLang="zh-CN" sz="2000" dirty="0">
                      <a:solidFill>
                        <a:schemeClr val="tx1"/>
                      </a:solidFill>
                      <a:latin typeface="华文楷体" panose="02010600040101010101" pitchFamily="2" charset="-122"/>
                      <a:ea typeface="华文楷体" panose="02010600040101010101" pitchFamily="2" charset="-122"/>
                    </a:rPr>
                    <a:t>(</a:t>
                  </a:r>
                  <a14:m>
                    <m:oMath xmlns:m="http://schemas.openxmlformats.org/officeDocument/2006/math">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𝑍</m:t>
                          </m:r>
                        </m:e>
                        <m:sub>
                          <m:r>
                            <a:rPr lang="en-US" altLang="zh-CN" sz="2000" i="1" dirty="0">
                              <a:latin typeface="Cambria Math" panose="02040503050406030204" pitchFamily="18" charset="0"/>
                            </a:rPr>
                            <m:t>1</m:t>
                          </m:r>
                        </m:sub>
                      </m:sSub>
                    </m:oMath>
                  </a14:m>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2000" dirty="0">
                      <a:solidFill>
                        <a:schemeClr val="tx1"/>
                      </a:solidFill>
                      <a:latin typeface="华文楷体" panose="02010600040101010101" pitchFamily="2" charset="-122"/>
                      <a:ea typeface="华文楷体" panose="02010600040101010101" pitchFamily="2" charset="-122"/>
                    </a:rPr>
                    <a:t>的非阿贝尔部分对 </a:t>
                  </a:r>
                  <a:r>
                    <a:rPr lang="en-US" altLang="zh-CN" sz="2000" i="1" dirty="0">
                      <a:solidFill>
                        <a:schemeClr val="tx1"/>
                      </a:solidFill>
                      <a:latin typeface="华文楷体" panose="02010600040101010101" pitchFamily="2" charset="-122"/>
                      <a:ea typeface="华文楷体" panose="02010600040101010101" pitchFamily="2" charset="-122"/>
                    </a:rPr>
                    <a:t>QCD</a:t>
                  </a:r>
                  <a:r>
                    <a:rPr lang="zh-CN" altLang="en-US" sz="2000" dirty="0">
                      <a:solidFill>
                        <a:schemeClr val="tx1"/>
                      </a:solidFill>
                      <a:latin typeface="华文楷体" panose="02010600040101010101" pitchFamily="2" charset="-122"/>
                      <a:ea typeface="华文楷体" panose="02010600040101010101" pitchFamily="2" charset="-122"/>
                    </a:rPr>
                    <a:t>耦合常数的重整化有贡献，这是规范不变性的结果。非阿贝尔部分对自能和顶点各自的贡献并不是规范不变的，对两者之和是规范不变的。重整化过程的一致性要求重整化的强耦合常数</a:t>
                  </a:r>
                  <a14:m>
                    <m:oMath xmlns:m="http://schemas.openxmlformats.org/officeDocument/2006/math">
                      <m:r>
                        <a:rPr lang="en-US" altLang="zh-CN" sz="2000" i="1" dirty="0" smtClean="0">
                          <a:solidFill>
                            <a:schemeClr val="tx1"/>
                          </a:solidFill>
                          <a:latin typeface="Cambria Math" panose="02040503050406030204" pitchFamily="18" charset="0"/>
                        </a:rPr>
                        <m:t>𝑔</m:t>
                      </m:r>
                    </m:oMath>
                  </a14:m>
                  <a:r>
                    <a:rPr lang="zh-CN" altLang="en-US" sz="2000" dirty="0">
                      <a:solidFill>
                        <a:schemeClr val="tx1"/>
                      </a:solidFill>
                      <a:latin typeface="华文楷体" panose="02010600040101010101" pitchFamily="2" charset="-122"/>
                      <a:ea typeface="华文楷体" panose="02010600040101010101" pitchFamily="2" charset="-122"/>
                    </a:rPr>
                    <a:t>对夸克胶子相互作用和胶子之间的相互作用是相同的，否则</a:t>
                  </a:r>
                  <a14:m>
                    <m:oMath xmlns:m="http://schemas.openxmlformats.org/officeDocument/2006/math">
                      <m:r>
                        <a:rPr lang="en-US" altLang="zh-CN" sz="2000" i="1" dirty="0" smtClean="0">
                          <a:solidFill>
                            <a:schemeClr val="tx1"/>
                          </a:solidFill>
                          <a:latin typeface="Cambria Math" panose="02040503050406030204" pitchFamily="18" charset="0"/>
                        </a:rPr>
                        <m:t>𝑞</m:t>
                      </m:r>
                      <m:acc>
                        <m:accPr>
                          <m:chr m:val="̅"/>
                          <m:ctrlPr>
                            <a:rPr lang="en-US" altLang="zh-CN" sz="2000" i="1" dirty="0" smtClean="0">
                              <a:solidFill>
                                <a:schemeClr val="tx1"/>
                              </a:solidFill>
                              <a:latin typeface="Cambria Math" panose="02040503050406030204" pitchFamily="18" charset="0"/>
                            </a:rPr>
                          </m:ctrlPr>
                        </m:accPr>
                        <m:e>
                          <m:r>
                            <a:rPr lang="en-US" altLang="zh-CN" sz="2000" i="1" dirty="0" smtClean="0">
                              <a:solidFill>
                                <a:schemeClr val="tx1"/>
                              </a:solidFill>
                              <a:latin typeface="Cambria Math" panose="02040503050406030204" pitchFamily="18" charset="0"/>
                            </a:rPr>
                            <m:t>𝑞</m:t>
                          </m:r>
                        </m:e>
                      </m:acc>
                    </m:oMath>
                  </a14:m>
                  <a:r>
                    <a:rPr lang="en-US" altLang="zh-CN" sz="2000" dirty="0">
                      <a:solidFill>
                        <a:schemeClr val="tx1"/>
                      </a:solidFill>
                      <a:latin typeface="华文楷体" panose="02010600040101010101" pitchFamily="2" charset="-122"/>
                      <a:ea typeface="华文楷体" panose="02010600040101010101" pitchFamily="2" charset="-122"/>
                    </a:rPr>
                    <a:t>→</a:t>
                  </a:r>
                  <a14:m>
                    <m:oMath xmlns:m="http://schemas.openxmlformats.org/officeDocument/2006/math">
                      <m:r>
                        <a:rPr lang="en-US" altLang="zh-CN" sz="2000" i="1" dirty="0" smtClean="0">
                          <a:solidFill>
                            <a:schemeClr val="tx1"/>
                          </a:solidFill>
                          <a:latin typeface="Cambria Math" panose="02040503050406030204" pitchFamily="18" charset="0"/>
                        </a:rPr>
                        <m:t>𝑔𝑔</m:t>
                      </m:r>
                    </m:oMath>
                  </a14:m>
                  <a:r>
                    <a:rPr lang="en-US" altLang="zh-CN" sz="2000" dirty="0">
                      <a:solidFill>
                        <a:schemeClr val="tx1"/>
                      </a:solidFill>
                      <a:latin typeface="华文楷体" panose="02010600040101010101" pitchFamily="2" charset="-122"/>
                      <a:ea typeface="华文楷体" panose="02010600040101010101" pitchFamily="2" charset="-122"/>
                    </a:rPr>
                    <a:t> </a:t>
                  </a:r>
                  <a:r>
                    <a:rPr lang="zh-CN" altLang="en-US" sz="2000" dirty="0">
                      <a:solidFill>
                        <a:schemeClr val="tx1"/>
                      </a:solidFill>
                      <a:latin typeface="华文楷体" panose="02010600040101010101" pitchFamily="2" charset="-122"/>
                      <a:ea typeface="华文楷体" panose="02010600040101010101" pitchFamily="2" charset="-122"/>
                    </a:rPr>
                    <a:t>过程的规范不变性在单圈图阶就将不再成立。</a:t>
                  </a:r>
                  <a:r>
                    <a:rPr lang="en-US" altLang="zh-CN" sz="2000" dirty="0">
                      <a:solidFill>
                        <a:schemeClr val="tx1"/>
                      </a:solidFill>
                      <a:latin typeface="华文楷体" panose="02010600040101010101" pitchFamily="2" charset="-122"/>
                      <a:ea typeface="华文楷体" panose="02010600040101010101" pitchFamily="2" charset="-122"/>
                    </a:rPr>
                    <a:t>                                                              </a:t>
                  </a:r>
                </a:p>
              </p:txBody>
            </p:sp>
          </mc:Choice>
          <mc:Fallback xmlns="">
            <p:sp>
              <p:nvSpPr>
                <p:cNvPr id="7" name="文本框 6">
                  <a:extLst>
                    <a:ext uri="{FF2B5EF4-FFF2-40B4-BE49-F238E27FC236}">
                      <a16:creationId xmlns:a16="http://schemas.microsoft.com/office/drawing/2014/main" id="{A2D180AA-D368-793F-CEF2-487FF1003F36}"/>
                    </a:ext>
                  </a:extLst>
                </p:cNvPr>
                <p:cNvSpPr txBox="1">
                  <a:spLocks noRot="1" noChangeAspect="1" noMove="1" noResize="1" noEditPoints="1" noAdjustHandles="1" noChangeArrowheads="1" noChangeShapeType="1" noTextEdit="1"/>
                </p:cNvSpPr>
                <p:nvPr/>
              </p:nvSpPr>
              <p:spPr>
                <a:xfrm>
                  <a:off x="409620" y="1089164"/>
                  <a:ext cx="8447688" cy="4118372"/>
                </a:xfrm>
                <a:prstGeom prst="rect">
                  <a:avLst/>
                </a:prstGeom>
                <a:blipFill>
                  <a:blip r:embed="rId2"/>
                  <a:stretch>
                    <a:fillRect l="-722" t="-592" r="-649" b="-1627"/>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C0AA60D0-39E1-F99D-BD5E-7CA62DBF1E5B}"/>
                </a:ext>
              </a:extLst>
            </p:cNvPr>
            <p:cNvPicPr>
              <a:picLocks noChangeAspect="1"/>
            </p:cNvPicPr>
            <p:nvPr/>
          </p:nvPicPr>
          <p:blipFill>
            <a:blip r:embed="rId3"/>
            <a:stretch>
              <a:fillRect/>
            </a:stretch>
          </p:blipFill>
          <p:spPr>
            <a:xfrm>
              <a:off x="1607623" y="1650464"/>
              <a:ext cx="5912154" cy="1168460"/>
            </a:xfrm>
            <a:prstGeom prst="rect">
              <a:avLst/>
            </a:prstGeom>
          </p:spPr>
        </p:pic>
      </p:grpSp>
    </p:spTree>
    <p:extLst>
      <p:ext uri="{BB962C8B-B14F-4D97-AF65-F5344CB8AC3E}">
        <p14:creationId xmlns:p14="http://schemas.microsoft.com/office/powerpoint/2010/main" val="37937307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D0E8E-4D5F-F278-1114-08B267E82C0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DDCB229-7066-35F1-3C73-6E939B7BF7EE}"/>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a:extLst>
              <a:ext uri="{FF2B5EF4-FFF2-40B4-BE49-F238E27FC236}">
                <a16:creationId xmlns:a16="http://schemas.microsoft.com/office/drawing/2014/main" id="{2777BF92-91D4-538E-C090-438DF0A901A6}"/>
              </a:ext>
            </a:extLst>
          </p:cNvPr>
          <p:cNvSpPr>
            <a:spLocks noGrp="1"/>
          </p:cNvSpPr>
          <p:nvPr>
            <p:ph type="sldNum" sz="quarter" idx="12"/>
          </p:nvPr>
        </p:nvSpPr>
        <p:spPr/>
        <p:txBody>
          <a:bodyPr/>
          <a:lstStyle/>
          <a:p>
            <a:fld id="{BEF7031F-3985-8841-9F96-93325AFB8D2A}" type="slidenum">
              <a:rPr lang="en-US" smtClean="0"/>
              <a:t>173</a:t>
            </a:fld>
            <a:endParaRPr lang="en-US"/>
          </a:p>
        </p:txBody>
      </p:sp>
      <p:grpSp>
        <p:nvGrpSpPr>
          <p:cNvPr id="13" name="组合 12">
            <a:extLst>
              <a:ext uri="{FF2B5EF4-FFF2-40B4-BE49-F238E27FC236}">
                <a16:creationId xmlns:a16="http://schemas.microsoft.com/office/drawing/2014/main" id="{842DFDD2-611F-8D86-5230-5C82687CD198}"/>
              </a:ext>
            </a:extLst>
          </p:cNvPr>
          <p:cNvGrpSpPr/>
          <p:nvPr/>
        </p:nvGrpSpPr>
        <p:grpSpPr>
          <a:xfrm>
            <a:off x="348156" y="996678"/>
            <a:ext cx="8447688" cy="5724797"/>
            <a:chOff x="348156" y="1052490"/>
            <a:chExt cx="8447688" cy="5724797"/>
          </a:xfrm>
        </p:grpSpPr>
        <p:pic>
          <p:nvPicPr>
            <p:cNvPr id="5" name="图片 4">
              <a:extLst>
                <a:ext uri="{FF2B5EF4-FFF2-40B4-BE49-F238E27FC236}">
                  <a16:creationId xmlns:a16="http://schemas.microsoft.com/office/drawing/2014/main" id="{2A2D83B3-9D38-EAD1-28E9-68D782446684}"/>
                </a:ext>
              </a:extLst>
            </p:cNvPr>
            <p:cNvPicPr>
              <a:picLocks noChangeAspect="1"/>
            </p:cNvPicPr>
            <p:nvPr/>
          </p:nvPicPr>
          <p:blipFill>
            <a:blip r:embed="rId2"/>
            <a:stretch>
              <a:fillRect/>
            </a:stretch>
          </p:blipFill>
          <p:spPr>
            <a:xfrm>
              <a:off x="1892162" y="2733639"/>
              <a:ext cx="5359675" cy="1390721"/>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B89BD684-928F-9A90-4CD5-F6DCB0E29E94}"/>
                    </a:ext>
                  </a:extLst>
                </p:cNvPr>
                <p:cNvSpPr txBox="1"/>
                <p:nvPr/>
              </p:nvSpPr>
              <p:spPr>
                <a:xfrm>
                  <a:off x="348156" y="1052490"/>
                  <a:ext cx="8447688" cy="5632311"/>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        重整化是作用在相连的费曼图顶点之和上的，不考虑这些图的外线及其自能部分。或者用更技术上的语言</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它处理的是单粒子不可约</a:t>
                  </a:r>
                  <a:r>
                    <a:rPr lang="en-US" altLang="zh-CN" sz="2000" dirty="0">
                      <a:latin typeface="华文楷体" panose="02010600040101010101" pitchFamily="2" charset="-122"/>
                      <a:ea typeface="华文楷体" panose="02010600040101010101" pitchFamily="2" charset="-122"/>
                    </a:rPr>
                    <a:t>(one-particle-irreducible 1PI)</a:t>
                  </a:r>
                  <a:r>
                    <a:rPr lang="zh-CN" altLang="en-US" sz="2000" dirty="0">
                      <a:latin typeface="华文楷体" panose="02010600040101010101" pitchFamily="2" charset="-122"/>
                      <a:ea typeface="华文楷体" panose="02010600040101010101" pitchFamily="2" charset="-122"/>
                    </a:rPr>
                    <a:t>格林函数</a:t>
                  </a:r>
                  <a:r>
                    <a:rPr lang="en-US" altLang="zh-CN" sz="2000" i="1" dirty="0">
                      <a:latin typeface="华文楷体" panose="02010600040101010101" pitchFamily="2" charset="-122"/>
                      <a:ea typeface="华文楷体" panose="02010600040101010101" pitchFamily="2" charset="-122"/>
                    </a:rPr>
                    <a:t>G</a:t>
                  </a:r>
                  <a:r>
                    <a:rPr lang="zh-CN" altLang="en-US" sz="2000" dirty="0">
                      <a:latin typeface="华文楷体" panose="02010600040101010101" pitchFamily="2" charset="-122"/>
                      <a:ea typeface="华文楷体" panose="02010600040101010101" pitchFamily="2" charset="-122"/>
                    </a:rPr>
                    <a:t>，所谓不可约指的是这些图不可以通过切割一根内线而分开可以引人一个截断能标 </a:t>
                  </a:r>
                  <a:r>
                    <a:rPr lang="en-US" altLang="zh-CN" sz="2000" dirty="0">
                      <a:latin typeface="华文楷体" panose="02010600040101010101" pitchFamily="2" charset="-122"/>
                      <a:ea typeface="华文楷体" panose="02010600040101010101" pitchFamily="2" charset="-122"/>
                    </a:rPr>
                    <a:t>Λ </a:t>
                  </a:r>
                  <a:r>
                    <a:rPr lang="zh-CN" altLang="en-US" sz="2000" dirty="0">
                      <a:latin typeface="华文楷体" panose="02010600040101010101" pitchFamily="2" charset="-122"/>
                      <a:ea typeface="华文楷体" panose="02010600040101010101" pitchFamily="2" charset="-122"/>
                    </a:rPr>
                    <a:t>控制</a:t>
                  </a:r>
                  <a:r>
                    <a:rPr lang="en-US" altLang="zh-CN" sz="2000" i="1" dirty="0">
                      <a:latin typeface="华文楷体" panose="02010600040101010101" pitchFamily="2" charset="-122"/>
                      <a:ea typeface="华文楷体" panose="02010600040101010101" pitchFamily="2" charset="-122"/>
                    </a:rPr>
                    <a:t>G</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在圈图动量积分中的的紫外发散，图 </a:t>
                  </a:r>
                  <a:r>
                    <a:rPr lang="en-US" altLang="zh-CN" sz="2000" dirty="0">
                      <a:latin typeface="华文楷体" panose="02010600040101010101" pitchFamily="2" charset="-122"/>
                      <a:ea typeface="华文楷体" panose="02010600040101010101" pitchFamily="2" charset="-122"/>
                    </a:rPr>
                    <a:t>5.6</a:t>
                  </a:r>
                  <a:r>
                    <a:rPr lang="zh-CN" altLang="en-US" sz="2000" dirty="0">
                      <a:latin typeface="华文楷体" panose="02010600040101010101" pitchFamily="2" charset="-122"/>
                      <a:ea typeface="华文楷体" panose="02010600040101010101" pitchFamily="2" charset="-122"/>
                    </a:rPr>
                    <a:t>是对 </a:t>
                  </a:r>
                  <a:r>
                    <a:rPr lang="en-US" altLang="zh-CN" sz="2000" dirty="0">
                      <a:latin typeface="华文楷体" panose="02010600040101010101" pitchFamily="2" charset="-122"/>
                      <a:ea typeface="华文楷体" panose="02010600040101010101" pitchFamily="2" charset="-122"/>
                    </a:rPr>
                    <a:t>1PI</a:t>
                  </a:r>
                  <a:r>
                    <a:rPr lang="zh-CN" altLang="en-US" sz="2000" dirty="0">
                      <a:latin typeface="华文楷体" panose="02010600040101010101" pitchFamily="2" charset="-122"/>
                      <a:ea typeface="华文楷体" panose="02010600040101010101" pitchFamily="2" charset="-122"/>
                    </a:rPr>
                    <a:t>三胶子顶点有贡献的所有单圈图示意图。于是非重整化的格林函数可记</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                      图 </a:t>
                  </a:r>
                  <a:r>
                    <a:rPr lang="en-US" altLang="zh-CN" sz="2000" dirty="0">
                      <a:latin typeface="华文楷体" panose="02010600040101010101" pitchFamily="2" charset="-122"/>
                      <a:ea typeface="华文楷体" panose="02010600040101010101" pitchFamily="2" charset="-122"/>
                    </a:rPr>
                    <a:t>5.6:</a:t>
                  </a:r>
                  <a:r>
                    <a:rPr lang="zh-CN" altLang="en-US" sz="2000" dirty="0">
                      <a:latin typeface="华文楷体" panose="02010600040101010101" pitchFamily="2" charset="-122"/>
                      <a:ea typeface="华文楷体" panose="02010600040101010101" pitchFamily="2" charset="-122"/>
                    </a:rPr>
                    <a:t>对 </a:t>
                  </a:r>
                  <a:r>
                    <a:rPr lang="en-US" altLang="zh-CN" sz="2000" dirty="0">
                      <a:latin typeface="华文楷体" panose="02010600040101010101" pitchFamily="2" charset="-122"/>
                      <a:ea typeface="华文楷体" panose="02010600040101010101" pitchFamily="2" charset="-122"/>
                    </a:rPr>
                    <a:t>1PI </a:t>
                  </a:r>
                  <a:r>
                    <a:rPr lang="zh-CN" altLang="en-US" sz="2000" dirty="0">
                      <a:latin typeface="华文楷体" panose="02010600040101010101" pitchFamily="2" charset="-122"/>
                      <a:ea typeface="华文楷体" panose="02010600040101010101" pitchFamily="2" charset="-122"/>
                    </a:rPr>
                    <a:t>三胶子顶点有贡献的所有单圈图示意图。</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为 </a:t>
                  </a:r>
                  <a14:m>
                    <m:oMath xmlns:m="http://schemas.openxmlformats.org/officeDocument/2006/math">
                      <m:sSub>
                        <m:sSubPr>
                          <m:ctrlPr>
                            <a:rPr lang="en-US" altLang="zh-CN" sz="2000" i="1" dirty="0" smtClean="0">
                              <a:solidFill>
                                <a:srgbClr val="836967"/>
                              </a:solidFill>
                              <a:latin typeface="Cambria Math" panose="02040503050406030204" pitchFamily="18" charset="0"/>
                            </a:rPr>
                          </m:ctrlPr>
                        </m:sSubPr>
                        <m:e>
                          <m:r>
                            <a:rPr lang="en-US" altLang="zh-CN" sz="2000" i="1" dirty="0" smtClean="0">
                              <a:latin typeface="Cambria Math" panose="02040503050406030204" pitchFamily="18" charset="0"/>
                            </a:rPr>
                            <m:t>𝐺</m:t>
                          </m:r>
                        </m:e>
                        <m:sub>
                          <m:r>
                            <a:rPr lang="en-US" altLang="zh-CN" sz="2000" b="0" i="1" dirty="0" smtClean="0">
                              <a:latin typeface="Cambria Math" panose="02040503050406030204" pitchFamily="18" charset="0"/>
                            </a:rPr>
                            <m:t>𝑈</m:t>
                          </m:r>
                        </m:sub>
                      </m:sSub>
                      <m:d>
                        <m:dPr>
                          <m:ctrlPr>
                            <a:rPr lang="en-US" altLang="zh-CN" sz="2000" i="1" dirty="0" smtClean="0">
                              <a:solidFill>
                                <a:srgbClr val="836967"/>
                              </a:solidFill>
                              <a:latin typeface="Cambria Math" panose="02040503050406030204" pitchFamily="18" charset="0"/>
                            </a:rPr>
                          </m:ctrlPr>
                        </m:dPr>
                        <m:e>
                          <m:sSub>
                            <m:sSubPr>
                              <m:ctrlPr>
                                <a:rPr lang="en-US" altLang="zh-CN" sz="2000" i="1" dirty="0" smtClean="0">
                                  <a:solidFill>
                                    <a:srgbClr val="836967"/>
                                  </a:solidFill>
                                  <a:latin typeface="Cambria Math" panose="02040503050406030204" pitchFamily="18" charset="0"/>
                                </a:rPr>
                              </m:ctrlPr>
                            </m:sSubPr>
                            <m:e>
                              <m:r>
                                <a:rPr lang="en-US" altLang="zh-CN" sz="2000" i="1" dirty="0" smtClean="0">
                                  <a:latin typeface="Cambria Math" panose="02040503050406030204" pitchFamily="18" charset="0"/>
                                </a:rPr>
                                <m:t>𝑝</m:t>
                              </m:r>
                            </m:e>
                            <m:sub>
                              <m:r>
                                <a:rPr lang="en-US" altLang="zh-CN" sz="2000" i="1" dirty="0" smtClean="0">
                                  <a:latin typeface="Cambria Math" panose="02040503050406030204" pitchFamily="18" charset="0"/>
                                </a:rPr>
                                <m:t>𝑖</m:t>
                              </m:r>
                            </m:sub>
                          </m:sSub>
                          <m:sSub>
                            <m:sSubPr>
                              <m:ctrlPr>
                                <a:rPr lang="en-US" altLang="zh-CN" sz="2000" i="1" dirty="0">
                                  <a:solidFill>
                                    <a:srgbClr val="836967"/>
                                  </a:solidFill>
                                  <a:latin typeface="Cambria Math" panose="02040503050406030204" pitchFamily="18" charset="0"/>
                                </a:rPr>
                              </m:ctrlPr>
                            </m:sSubPr>
                            <m:e>
                              <m:r>
                                <a:rPr lang="zh-CN" altLang="en-US" sz="2000" i="1" dirty="0" smtClean="0">
                                  <a:solidFill>
                                    <a:srgbClr val="836967"/>
                                  </a:solidFill>
                                  <a:latin typeface="Cambria Math" panose="02040503050406030204" pitchFamily="18" charset="0"/>
                                </a:rPr>
                                <m:t>，</m:t>
                              </m:r>
                              <m:r>
                                <m:rPr>
                                  <m:sty m:val="p"/>
                                </m:rPr>
                                <a:rPr lang="el-GR" altLang="zh-CN" sz="2000" i="1" dirty="0" smtClean="0">
                                  <a:latin typeface="Cambria Math" panose="02040503050406030204" pitchFamily="18" charset="0"/>
                                </a:rPr>
                                <m:t>α</m:t>
                              </m:r>
                            </m:e>
                            <m:sub>
                              <m:r>
                                <a:rPr lang="en-US" altLang="zh-CN" sz="2000" i="1" dirty="0" smtClean="0">
                                  <a:latin typeface="Cambria Math" panose="02040503050406030204" pitchFamily="18" charset="0"/>
                                </a:rPr>
                                <m:t>0</m:t>
                              </m:r>
                            </m:sub>
                          </m:sSub>
                          <m:sSup>
                            <m:sSupPr>
                              <m:ctrlPr>
                                <a:rPr lang="en-US" altLang="zh-CN" sz="2000" i="1" dirty="0" smtClean="0">
                                  <a:solidFill>
                                    <a:srgbClr val="836967"/>
                                  </a:solidFill>
                                  <a:latin typeface="Cambria Math" panose="02040503050406030204" pitchFamily="18" charset="0"/>
                                </a:rPr>
                              </m:ctrlPr>
                            </m:sSupPr>
                            <m:e>
                              <m:r>
                                <a:rPr lang="zh-CN" altLang="en-US" sz="2000" i="1" dirty="0">
                                  <a:solidFill>
                                    <a:srgbClr val="836967"/>
                                  </a:solidFill>
                                  <a:latin typeface="Cambria Math" panose="02040503050406030204" pitchFamily="18" charset="0"/>
                                </a:rPr>
                                <m:t>，</m:t>
                              </m:r>
                              <m:r>
                                <a:rPr lang="en-US" altLang="zh-CN" sz="2000" i="1" dirty="0" smtClean="0">
                                  <a:latin typeface="Cambria Math" panose="02040503050406030204" pitchFamily="18" charset="0"/>
                                </a:rPr>
                                <m:t>𝛬</m:t>
                              </m:r>
                            </m:e>
                            <m:sup>
                              <m:r>
                                <a:rPr lang="en-US" altLang="zh-CN" sz="2000" i="0" dirty="0" smtClean="0">
                                  <a:latin typeface="Cambria Math" panose="02040503050406030204" pitchFamily="18" charset="0"/>
                                </a:rPr>
                                <m:t>2</m:t>
                              </m:r>
                            </m:sup>
                          </m:sSup>
                        </m:e>
                      </m:d>
                    </m:oMath>
                  </a14:m>
                  <a:r>
                    <a:rPr lang="zh-CN" altLang="en-US" sz="2000" dirty="0">
                      <a:latin typeface="华文楷体" panose="02010600040101010101" pitchFamily="2" charset="-122"/>
                      <a:ea typeface="华文楷体" panose="02010600040101010101" pitchFamily="2" charset="-122"/>
                    </a:rPr>
                    <a:t>，</a:t>
                  </a:r>
                  <a:r>
                    <a:rPr lang="en-US" altLang="zh-CN" sz="2000" dirty="0">
                      <a:solidFill>
                        <a:srgbClr val="836967"/>
                      </a:solidFill>
                    </a:rPr>
                    <a:t> </a:t>
                  </a:r>
                  <a14:m>
                    <m:oMath xmlns:m="http://schemas.openxmlformats.org/officeDocument/2006/math">
                      <m:sSub>
                        <m:sSubPr>
                          <m:ctrlPr>
                            <a:rPr lang="en-US" altLang="zh-CN" sz="2000" i="1" dirty="0">
                              <a:solidFill>
                                <a:srgbClr val="836967"/>
                              </a:solidFill>
                              <a:latin typeface="Cambria Math" panose="02040503050406030204" pitchFamily="18" charset="0"/>
                            </a:rPr>
                          </m:ctrlPr>
                        </m:sSubPr>
                        <m:e>
                          <m:r>
                            <a:rPr lang="en-US" altLang="zh-CN" sz="2000" i="1" dirty="0">
                              <a:latin typeface="Cambria Math" panose="02040503050406030204" pitchFamily="18" charset="0"/>
                            </a:rPr>
                            <m:t>𝑝</m:t>
                          </m:r>
                        </m:e>
                        <m:sub>
                          <m:r>
                            <a:rPr lang="en-US" altLang="zh-CN" sz="2000" i="1" dirty="0">
                              <a:latin typeface="Cambria Math" panose="02040503050406030204" pitchFamily="18" charset="0"/>
                            </a:rPr>
                            <m:t>𝑖</m:t>
                          </m:r>
                        </m:sub>
                      </m:sSub>
                    </m:oMath>
                  </a14:m>
                  <a:r>
                    <a:rPr lang="zh-CN" altLang="en-US" sz="2000" dirty="0">
                      <a:latin typeface="华文楷体" panose="02010600040101010101" pitchFamily="2" charset="-122"/>
                      <a:ea typeface="华文楷体" panose="02010600040101010101" pitchFamily="2" charset="-122"/>
                    </a:rPr>
                    <a:t>是外线粒子的动量</a:t>
                  </a:r>
                  <a14:m>
                    <m:oMath xmlns:m="http://schemas.openxmlformats.org/officeDocument/2006/math">
                      <m:sSub>
                        <m:sSubPr>
                          <m:ctrlPr>
                            <a:rPr lang="en-US" altLang="zh-CN" sz="2000" i="1" dirty="0">
                              <a:solidFill>
                                <a:srgbClr val="836967"/>
                              </a:solidFill>
                              <a:latin typeface="Cambria Math" panose="02040503050406030204" pitchFamily="18" charset="0"/>
                            </a:rPr>
                          </m:ctrlPr>
                        </m:sSubPr>
                        <m:e>
                          <m:r>
                            <a:rPr lang="zh-CN" altLang="en-US" sz="2000" i="1" dirty="0">
                              <a:solidFill>
                                <a:srgbClr val="836967"/>
                              </a:solidFill>
                              <a:latin typeface="Cambria Math" panose="02040503050406030204" pitchFamily="18" charset="0"/>
                            </a:rPr>
                            <m:t>，</m:t>
                          </m:r>
                          <m:r>
                            <m:rPr>
                              <m:sty m:val="p"/>
                            </m:rPr>
                            <a:rPr lang="el-GR" altLang="zh-CN" sz="2000" i="1" dirty="0">
                              <a:latin typeface="Cambria Math" panose="02040503050406030204" pitchFamily="18" charset="0"/>
                            </a:rPr>
                            <m:t>α</m:t>
                          </m:r>
                        </m:e>
                        <m:sub>
                          <m:r>
                            <a:rPr lang="en-US" altLang="zh-CN" sz="2000" i="1" dirty="0">
                              <a:latin typeface="Cambria Math" panose="02040503050406030204" pitchFamily="18" charset="0"/>
                            </a:rPr>
                            <m:t>0</m:t>
                          </m:r>
                        </m:sub>
                      </m:sSub>
                    </m:oMath>
                  </a14:m>
                  <a:r>
                    <a:rPr lang="zh-CN" altLang="en-US" sz="2000" dirty="0">
                      <a:latin typeface="华文楷体" panose="02010600040101010101" pitchFamily="2" charset="-122"/>
                      <a:ea typeface="华文楷体" panose="02010600040101010101" pitchFamily="2" charset="-122"/>
                    </a:rPr>
                    <a:t>是拉氏量中的理论顶点耦合常数。对一个可重整化的理论，例如 </a:t>
                  </a:r>
                  <a:r>
                    <a:rPr lang="en-US" altLang="zh-CN" sz="2000" i="1" dirty="0">
                      <a:latin typeface="华文楷体" panose="02010600040101010101" pitchFamily="2" charset="-122"/>
                      <a:ea typeface="华文楷体" panose="02010600040101010101" pitchFamily="2" charset="-122"/>
                    </a:rPr>
                    <a:t>QED </a:t>
                  </a:r>
                  <a:r>
                    <a:rPr lang="zh-CN" altLang="en-US" sz="2000" dirty="0">
                      <a:latin typeface="华文楷体" panose="02010600040101010101" pitchFamily="2" charset="-122"/>
                      <a:ea typeface="华文楷体" panose="02010600040101010101" pitchFamily="2" charset="-122"/>
                    </a:rPr>
                    <a:t>或 </a:t>
                  </a:r>
                  <a:r>
                    <a:rPr lang="en-US" altLang="zh-CN" sz="2000" i="1" dirty="0">
                      <a:latin typeface="华文楷体" panose="02010600040101010101" pitchFamily="2" charset="-122"/>
                      <a:ea typeface="华文楷体" panose="02010600040101010101" pitchFamily="2" charset="-122"/>
                    </a:rPr>
                    <a:t>QCD</a:t>
                  </a:r>
                  <a:r>
                    <a:rPr lang="zh-CN" altLang="en-US" sz="2000" dirty="0">
                      <a:latin typeface="华文楷体" panose="02010600040101010101" pitchFamily="2" charset="-122"/>
                      <a:ea typeface="华文楷体" panose="02010600040101010101" pitchFamily="2" charset="-122"/>
                    </a:rPr>
                    <a:t>，可以定义重整化的格林函数为</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这里以 </a:t>
                  </a:r>
                  <a:r>
                    <a:rPr lang="en-US" altLang="zh-CN" sz="2000" dirty="0">
                      <a:latin typeface="华文楷体" panose="02010600040101010101" pitchFamily="2" charset="-122"/>
                      <a:ea typeface="华文楷体" panose="02010600040101010101" pitchFamily="2" charset="-122"/>
                    </a:rPr>
                    <a:t>α </a:t>
                  </a:r>
                  <a:r>
                    <a:rPr lang="zh-CN" altLang="en-US" sz="2000" dirty="0">
                      <a:latin typeface="华文楷体" panose="02010600040101010101" pitchFamily="2" charset="-122"/>
                      <a:ea typeface="华文楷体" panose="02010600040101010101" pitchFamily="2" charset="-122"/>
                    </a:rPr>
                    <a:t>代表 </a:t>
                  </a:r>
                  <a:r>
                    <a:rPr lang="en-US" altLang="zh-CN" sz="2000" i="1" dirty="0">
                      <a:latin typeface="华文楷体" panose="02010600040101010101" pitchFamily="2" charset="-122"/>
                      <a:ea typeface="华文楷体" panose="02010600040101010101" pitchFamily="2" charset="-122"/>
                    </a:rPr>
                    <a:t>QED</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或 </a:t>
                  </a:r>
                  <a:r>
                    <a:rPr lang="en-US" altLang="zh-CN" sz="2000" i="1" dirty="0">
                      <a:latin typeface="华文楷体" panose="02010600040101010101" pitchFamily="2" charset="-122"/>
                      <a:ea typeface="华文楷体" panose="02010600040101010101" pitchFamily="2" charset="-122"/>
                    </a:rPr>
                    <a:t>QCD</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的耦合常数。</a:t>
                  </a:r>
                  <a:r>
                    <a:rPr lang="en-US" altLang="zh-CN" sz="2000" dirty="0">
                      <a:solidFill>
                        <a:srgbClr val="836967"/>
                      </a:solidFill>
                    </a:rPr>
                    <a:t> </a:t>
                  </a:r>
                  <a14:m>
                    <m:oMath xmlns:m="http://schemas.openxmlformats.org/officeDocument/2006/math">
                      <m:sSub>
                        <m:sSubPr>
                          <m:ctrlPr>
                            <a:rPr lang="en-US" altLang="zh-CN" sz="2000" i="1" dirty="0" smtClean="0">
                              <a:solidFill>
                                <a:srgbClr val="836967"/>
                              </a:solidFill>
                              <a:latin typeface="Cambria Math" panose="02040503050406030204" pitchFamily="18" charset="0"/>
                            </a:rPr>
                          </m:ctrlPr>
                        </m:sSubPr>
                        <m:e>
                          <m:r>
                            <a:rPr lang="en-US" altLang="zh-CN" sz="2000" i="1" dirty="0" smtClean="0">
                              <a:latin typeface="Cambria Math" panose="02040503050406030204" pitchFamily="18" charset="0"/>
                            </a:rPr>
                            <m:t>𝐺</m:t>
                          </m:r>
                        </m:e>
                        <m:sub>
                          <m:r>
                            <a:rPr lang="en-US" altLang="zh-CN" sz="2000" b="0" i="1" dirty="0" smtClean="0">
                              <a:latin typeface="Cambria Math" panose="02040503050406030204" pitchFamily="18" charset="0"/>
                            </a:rPr>
                            <m:t>𝑈</m:t>
                          </m:r>
                        </m:sub>
                      </m:sSub>
                    </m:oMath>
                  </a14:m>
                  <a:r>
                    <a:rPr lang="zh-CN" altLang="en-US" sz="2000" dirty="0">
                      <a:latin typeface="华文楷体" panose="02010600040101010101" pitchFamily="2" charset="-122"/>
                      <a:ea typeface="华文楷体" panose="02010600040101010101" pitchFamily="2" charset="-122"/>
                    </a:rPr>
                    <a:t>不依赖于</a:t>
                  </a:r>
                  <a:r>
                    <a:rPr lang="en-US" altLang="zh-CN" sz="2000" i="1" dirty="0">
                      <a:latin typeface="华文楷体" panose="02010600040101010101" pitchFamily="2" charset="-122"/>
                      <a:ea typeface="华文楷体" panose="02010600040101010101" pitchFamily="2" charset="-122"/>
                    </a:rPr>
                    <a:t>μ</a:t>
                  </a:r>
                  <a:r>
                    <a:rPr lang="zh-CN" altLang="en-US" sz="2000" dirty="0">
                      <a:latin typeface="华文楷体" panose="02010600040101010101" pitchFamily="2" charset="-122"/>
                      <a:ea typeface="华文楷体" panose="02010600040101010101" pitchFamily="2" charset="-122"/>
                    </a:rPr>
                    <a:t>，因此有</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p:txBody>
            </p:sp>
          </mc:Choice>
          <mc:Fallback xmlns="">
            <p:sp>
              <p:nvSpPr>
                <p:cNvPr id="7" name="文本框 6">
                  <a:extLst>
                    <a:ext uri="{FF2B5EF4-FFF2-40B4-BE49-F238E27FC236}">
                      <a16:creationId xmlns:a16="http://schemas.microsoft.com/office/drawing/2014/main" id="{B89BD684-928F-9A90-4CD5-F6DCB0E29E94}"/>
                    </a:ext>
                  </a:extLst>
                </p:cNvPr>
                <p:cNvSpPr txBox="1">
                  <a:spLocks noRot="1" noChangeAspect="1" noMove="1" noResize="1" noEditPoints="1" noAdjustHandles="1" noChangeArrowheads="1" noChangeShapeType="1" noTextEdit="1"/>
                </p:cNvSpPr>
                <p:nvPr/>
              </p:nvSpPr>
              <p:spPr>
                <a:xfrm>
                  <a:off x="348156" y="1052490"/>
                  <a:ext cx="8447688" cy="5632311"/>
                </a:xfrm>
                <a:prstGeom prst="rect">
                  <a:avLst/>
                </a:prstGeom>
                <a:blipFill>
                  <a:blip r:embed="rId3"/>
                  <a:stretch>
                    <a:fillRect l="-722" t="-541" r="-649"/>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E2F7374E-5E89-0420-4F68-CC6422F3710E}"/>
                </a:ext>
              </a:extLst>
            </p:cNvPr>
            <p:cNvPicPr>
              <a:picLocks noChangeAspect="1"/>
            </p:cNvPicPr>
            <p:nvPr/>
          </p:nvPicPr>
          <p:blipFill>
            <a:blip r:embed="rId4"/>
            <a:stretch>
              <a:fillRect/>
            </a:stretch>
          </p:blipFill>
          <p:spPr>
            <a:xfrm>
              <a:off x="3149527" y="5602955"/>
              <a:ext cx="2844946" cy="349268"/>
            </a:xfrm>
            <a:prstGeom prst="rect">
              <a:avLst/>
            </a:prstGeom>
          </p:spPr>
        </p:pic>
        <p:pic>
          <p:nvPicPr>
            <p:cNvPr id="12" name="图片 11">
              <a:extLst>
                <a:ext uri="{FF2B5EF4-FFF2-40B4-BE49-F238E27FC236}">
                  <a16:creationId xmlns:a16="http://schemas.microsoft.com/office/drawing/2014/main" id="{DC9641E8-6BEA-C2E4-FB4B-47162C46F196}"/>
                </a:ext>
              </a:extLst>
            </p:cNvPr>
            <p:cNvPicPr>
              <a:picLocks noChangeAspect="1"/>
            </p:cNvPicPr>
            <p:nvPr/>
          </p:nvPicPr>
          <p:blipFill>
            <a:blip r:embed="rId5"/>
            <a:stretch>
              <a:fillRect/>
            </a:stretch>
          </p:blipFill>
          <p:spPr>
            <a:xfrm>
              <a:off x="3306335" y="6275611"/>
              <a:ext cx="2514729" cy="501676"/>
            </a:xfrm>
            <a:prstGeom prst="rect">
              <a:avLst/>
            </a:prstGeom>
          </p:spPr>
        </p:pic>
      </p:grpSp>
    </p:spTree>
    <p:extLst>
      <p:ext uri="{BB962C8B-B14F-4D97-AF65-F5344CB8AC3E}">
        <p14:creationId xmlns:p14="http://schemas.microsoft.com/office/powerpoint/2010/main" val="10242945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10292-D3ED-5BCA-790B-8A47A8F5048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4C5204B-0E80-EB3B-7F5B-982CF9AB1D4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a:extLst>
              <a:ext uri="{FF2B5EF4-FFF2-40B4-BE49-F238E27FC236}">
                <a16:creationId xmlns:a16="http://schemas.microsoft.com/office/drawing/2014/main" id="{9CC5BE90-B8F4-308F-0C33-B2FD20840CB7}"/>
              </a:ext>
            </a:extLst>
          </p:cNvPr>
          <p:cNvSpPr>
            <a:spLocks noGrp="1"/>
          </p:cNvSpPr>
          <p:nvPr>
            <p:ph type="sldNum" sz="quarter" idx="12"/>
          </p:nvPr>
        </p:nvSpPr>
        <p:spPr/>
        <p:txBody>
          <a:bodyPr/>
          <a:lstStyle/>
          <a:p>
            <a:fld id="{BEF7031F-3985-8841-9F96-93325AFB8D2A}" type="slidenum">
              <a:rPr lang="en-US" smtClean="0"/>
              <a:t>174</a:t>
            </a:fld>
            <a:endParaRPr lang="en-US"/>
          </a:p>
        </p:txBody>
      </p:sp>
      <p:grpSp>
        <p:nvGrpSpPr>
          <p:cNvPr id="15" name="组合 14">
            <a:extLst>
              <a:ext uri="{FF2B5EF4-FFF2-40B4-BE49-F238E27FC236}">
                <a16:creationId xmlns:a16="http://schemas.microsoft.com/office/drawing/2014/main" id="{B5EEE940-0E72-210C-6F86-66337E6B87B1}"/>
              </a:ext>
            </a:extLst>
          </p:cNvPr>
          <p:cNvGrpSpPr/>
          <p:nvPr/>
        </p:nvGrpSpPr>
        <p:grpSpPr>
          <a:xfrm>
            <a:off x="348156" y="1145331"/>
            <a:ext cx="8447688" cy="4708981"/>
            <a:chOff x="348156" y="996678"/>
            <a:chExt cx="8447688" cy="4708981"/>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8B5C7BC1-1BA6-5C51-AA29-4EFC8C2F6A5E}"/>
                    </a:ext>
                  </a:extLst>
                </p:cNvPr>
                <p:cNvSpPr txBox="1"/>
                <p:nvPr/>
              </p:nvSpPr>
              <p:spPr>
                <a:xfrm>
                  <a:off x="348156" y="996678"/>
                  <a:ext cx="8447688" cy="4708981"/>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即为，</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因此可将重整化方程写为，</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这里</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14:m>
                    <m:oMath xmlns:m="http://schemas.openxmlformats.org/officeDocument/2006/math">
                      <m:r>
                        <a:rPr lang="en-US" altLang="zh-CN" sz="2000" i="1" dirty="0" smtClean="0">
                          <a:solidFill>
                            <a:schemeClr val="tx1"/>
                          </a:solidFill>
                          <a:latin typeface="Cambria Math" panose="02040503050406030204" pitchFamily="18" charset="0"/>
                        </a:rPr>
                        <m:t>𝛽</m:t>
                      </m:r>
                      <m:d>
                        <m:dPr>
                          <m:ctrlPr>
                            <a:rPr lang="en-US" altLang="zh-CN" sz="2000" i="1" dirty="0" smtClean="0">
                              <a:solidFill>
                                <a:schemeClr val="tx1"/>
                              </a:solidFill>
                              <a:latin typeface="Cambria Math" panose="02040503050406030204" pitchFamily="18" charset="0"/>
                            </a:rPr>
                          </m:ctrlPr>
                        </m:dPr>
                        <m:e>
                          <m:r>
                            <m:rPr>
                              <m:sty m:val="p"/>
                            </m:rPr>
                            <a:rPr lang="el-GR" altLang="zh-CN" sz="2000" i="1" dirty="0" smtClean="0">
                              <a:solidFill>
                                <a:schemeClr val="tx1"/>
                              </a:solidFill>
                              <a:latin typeface="Cambria Math" panose="02040503050406030204" pitchFamily="18" charset="0"/>
                            </a:rPr>
                            <m:t>α</m:t>
                          </m:r>
                        </m:e>
                      </m:d>
                    </m:oMath>
                  </a14:m>
                  <a:r>
                    <a:rPr lang="zh-CN" altLang="en-US" sz="2000" dirty="0">
                      <a:solidFill>
                        <a:schemeClr val="tx1"/>
                      </a:solidFill>
                      <a:latin typeface="华文楷体" panose="02010600040101010101" pitchFamily="2" charset="-122"/>
                      <a:ea typeface="华文楷体" panose="02010600040101010101" pitchFamily="2" charset="-122"/>
                    </a:rPr>
                    <a:t>并不</a:t>
                  </a:r>
                  <a:r>
                    <a:rPr lang="zh-CN" altLang="en-US" sz="2000" dirty="0">
                      <a:latin typeface="华文楷体" panose="02010600040101010101" pitchFamily="2" charset="-122"/>
                      <a:ea typeface="华文楷体" panose="02010600040101010101" pitchFamily="2" charset="-122"/>
                    </a:rPr>
                    <a:t>依赖于所讨论的是哪个格林函数，它只是理论和重整化方案的特征量，而 </a:t>
                  </a:r>
                  <a14:m>
                    <m:oMath xmlns:m="http://schemas.openxmlformats.org/officeDocument/2006/math">
                      <m:sSub>
                        <m:sSubPr>
                          <m:ctrlPr>
                            <a:rPr lang="en-US" altLang="zh-CN" sz="2000" i="1" dirty="0" smtClean="0">
                              <a:solidFill>
                                <a:srgbClr val="836967"/>
                              </a:solidFill>
                              <a:latin typeface="Cambria Math" panose="02040503050406030204" pitchFamily="18" charset="0"/>
                            </a:rPr>
                          </m:ctrlPr>
                        </m:sSubPr>
                        <m:e>
                          <m:r>
                            <m:rPr>
                              <m:sty m:val="p"/>
                            </m:rPr>
                            <a:rPr lang="el-GR" altLang="zh-CN" sz="2000" i="1" dirty="0" smtClean="0">
                              <a:latin typeface="Cambria Math" panose="02040503050406030204" pitchFamily="18" charset="0"/>
                            </a:rPr>
                            <m:t>γ</m:t>
                          </m:r>
                        </m:e>
                        <m:sub>
                          <m:r>
                            <a:rPr lang="en-US" altLang="zh-CN" sz="2000" i="1" dirty="0" smtClean="0">
                              <a:latin typeface="Cambria Math" panose="02040503050406030204" pitchFamily="18" charset="0"/>
                            </a:rPr>
                            <m:t>𝐺</m:t>
                          </m:r>
                        </m:sub>
                      </m:sSub>
                    </m:oMath>
                  </a14:m>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是依赖于格林函数的。严格地讲上面写出的重整化方程是针对朗道规范给出的</a:t>
                  </a:r>
                  <a:r>
                    <a:rPr lang="en-US" altLang="zh-CN" sz="2000" dirty="0">
                      <a:latin typeface="华文楷体" panose="02010600040101010101" pitchFamily="2" charset="-122"/>
                      <a:ea typeface="华文楷体" panose="02010600040101010101" pitchFamily="2" charset="-122"/>
                    </a:rPr>
                    <a:t>(</a:t>
                  </a:r>
                  <a14:m>
                    <m:oMath xmlns:m="http://schemas.openxmlformats.org/officeDocument/2006/math">
                      <m:r>
                        <a:rPr lang="en-US" altLang="zh-CN" sz="2000" i="1" dirty="0" smtClean="0">
                          <a:latin typeface="Cambria Math" panose="02040503050406030204" pitchFamily="18" charset="0"/>
                        </a:rPr>
                        <m:t>𝜉</m:t>
                      </m:r>
                    </m:oMath>
                  </a14:m>
                  <a:r>
                    <a:rPr lang="en-US" altLang="zh-CN" sz="2000" dirty="0">
                      <a:latin typeface="华文楷体" panose="02010600040101010101" pitchFamily="2" charset="-122"/>
                      <a:ea typeface="华文楷体" panose="02010600040101010101" pitchFamily="2" charset="-122"/>
                    </a:rPr>
                    <a:t>=0)</a:t>
                  </a:r>
                  <a:r>
                    <a:rPr lang="zh-CN" altLang="en-US" sz="2000" dirty="0">
                      <a:latin typeface="华文楷体" panose="02010600040101010101" pitchFamily="2" charset="-122"/>
                      <a:ea typeface="华文楷体" panose="02010600040101010101" pitchFamily="2" charset="-122"/>
                    </a:rPr>
                    <a:t>，对别的规范，应该包含一个有规范固定参数</a:t>
                  </a:r>
                  <a14:m>
                    <m:oMath xmlns:m="http://schemas.openxmlformats.org/officeDocument/2006/math">
                      <m:r>
                        <a:rPr lang="en-US" altLang="zh-CN" sz="2000" i="1" dirty="0">
                          <a:latin typeface="Cambria Math" panose="02040503050406030204" pitchFamily="18" charset="0"/>
                        </a:rPr>
                        <m:t>𝜉</m:t>
                      </m:r>
                    </m:oMath>
                  </a14:m>
                  <a:r>
                    <a:rPr lang="zh-CN" altLang="en-US" sz="2000" dirty="0">
                      <a:latin typeface="华文楷体" panose="02010600040101010101" pitchFamily="2" charset="-122"/>
                      <a:ea typeface="华文楷体" panose="02010600040101010101" pitchFamily="2" charset="-122"/>
                    </a:rPr>
                    <a:t>或其变种的项。这里为简单省略了这一项，因为实际上它对单圈图阶是不相干的。</a:t>
                  </a:r>
                  <a:endParaRPr lang="en-US" altLang="zh-CN" sz="2000" dirty="0">
                    <a:latin typeface="华文楷体" panose="02010600040101010101" pitchFamily="2" charset="-122"/>
                    <a:ea typeface="华文楷体" panose="02010600040101010101" pitchFamily="2" charset="-122"/>
                  </a:endParaRPr>
                </a:p>
              </p:txBody>
            </p:sp>
          </mc:Choice>
          <mc:Fallback xmlns="">
            <p:sp>
              <p:nvSpPr>
                <p:cNvPr id="7" name="文本框 6">
                  <a:extLst>
                    <a:ext uri="{FF2B5EF4-FFF2-40B4-BE49-F238E27FC236}">
                      <a16:creationId xmlns:a16="http://schemas.microsoft.com/office/drawing/2014/main" id="{8B5C7BC1-1BA6-5C51-AA29-4EFC8C2F6A5E}"/>
                    </a:ext>
                  </a:extLst>
                </p:cNvPr>
                <p:cNvSpPr txBox="1">
                  <a:spLocks noRot="1" noChangeAspect="1" noMove="1" noResize="1" noEditPoints="1" noAdjustHandles="1" noChangeArrowheads="1" noChangeShapeType="1" noTextEdit="1"/>
                </p:cNvSpPr>
                <p:nvPr/>
              </p:nvSpPr>
              <p:spPr>
                <a:xfrm>
                  <a:off x="348156" y="996678"/>
                  <a:ext cx="8447688" cy="4708981"/>
                </a:xfrm>
                <a:prstGeom prst="rect">
                  <a:avLst/>
                </a:prstGeom>
                <a:blipFill>
                  <a:blip r:embed="rId2"/>
                  <a:stretch>
                    <a:fillRect l="-722" t="-777" b="-1425"/>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6EE10862-3D4E-DB69-3A67-CCD6DBE48B5A}"/>
                </a:ext>
              </a:extLst>
            </p:cNvPr>
            <p:cNvPicPr>
              <a:picLocks noChangeAspect="1"/>
            </p:cNvPicPr>
            <p:nvPr/>
          </p:nvPicPr>
          <p:blipFill>
            <a:blip r:embed="rId3"/>
            <a:stretch>
              <a:fillRect/>
            </a:stretch>
          </p:blipFill>
          <p:spPr>
            <a:xfrm>
              <a:off x="2315684" y="1271270"/>
              <a:ext cx="4496031" cy="615982"/>
            </a:xfrm>
            <a:prstGeom prst="rect">
              <a:avLst/>
            </a:prstGeom>
          </p:spPr>
        </p:pic>
        <p:pic>
          <p:nvPicPr>
            <p:cNvPr id="9" name="图片 8">
              <a:extLst>
                <a:ext uri="{FF2B5EF4-FFF2-40B4-BE49-F238E27FC236}">
                  <a16:creationId xmlns:a16="http://schemas.microsoft.com/office/drawing/2014/main" id="{A17F7100-CF07-028D-02A7-F60FD527ACBE}"/>
                </a:ext>
              </a:extLst>
            </p:cNvPr>
            <p:cNvPicPr>
              <a:picLocks noChangeAspect="1"/>
            </p:cNvPicPr>
            <p:nvPr/>
          </p:nvPicPr>
          <p:blipFill>
            <a:blip r:embed="rId4"/>
            <a:stretch>
              <a:fillRect/>
            </a:stretch>
          </p:blipFill>
          <p:spPr>
            <a:xfrm>
              <a:off x="2741155" y="2530015"/>
              <a:ext cx="3645087" cy="596931"/>
            </a:xfrm>
            <a:prstGeom prst="rect">
              <a:avLst/>
            </a:prstGeom>
          </p:spPr>
        </p:pic>
        <p:pic>
          <p:nvPicPr>
            <p:cNvPr id="14" name="图片 13">
              <a:extLst>
                <a:ext uri="{FF2B5EF4-FFF2-40B4-BE49-F238E27FC236}">
                  <a16:creationId xmlns:a16="http://schemas.microsoft.com/office/drawing/2014/main" id="{C051B6AF-79AC-2383-9B48-1BF3A7BF4B1E}"/>
                </a:ext>
              </a:extLst>
            </p:cNvPr>
            <p:cNvPicPr>
              <a:picLocks noChangeAspect="1"/>
            </p:cNvPicPr>
            <p:nvPr/>
          </p:nvPicPr>
          <p:blipFill>
            <a:blip r:embed="rId5"/>
            <a:stretch>
              <a:fillRect/>
            </a:stretch>
          </p:blipFill>
          <p:spPr>
            <a:xfrm>
              <a:off x="2816135" y="3499822"/>
              <a:ext cx="3511730" cy="520727"/>
            </a:xfrm>
            <a:prstGeom prst="rect">
              <a:avLst/>
            </a:prstGeom>
          </p:spPr>
        </p:pic>
      </p:grpSp>
    </p:spTree>
    <p:extLst>
      <p:ext uri="{BB962C8B-B14F-4D97-AF65-F5344CB8AC3E}">
        <p14:creationId xmlns:p14="http://schemas.microsoft.com/office/powerpoint/2010/main" val="35716271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0135F-5B0C-81CF-14C7-4AF87A25807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FCF64AF-D6C5-9D08-D5AD-F9A820EE093D}"/>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 </a:t>
            </a:r>
            <a:r>
              <a:rPr lang="zh-CN" altLang="en-US" b="1" dirty="0">
                <a:latin typeface="华文楷体" panose="02010600040101010101" pitchFamily="2" charset="-122"/>
                <a:ea typeface="华文楷体" panose="02010600040101010101" pitchFamily="2" charset="-122"/>
              </a:rPr>
              <a:t>正规化和重整化</a:t>
            </a:r>
            <a:endParaRPr lang="zh-CN" altLang="en-US" dirty="0"/>
          </a:p>
        </p:txBody>
      </p:sp>
      <p:sp>
        <p:nvSpPr>
          <p:cNvPr id="4" name="灯片编号占位符 3">
            <a:extLst>
              <a:ext uri="{FF2B5EF4-FFF2-40B4-BE49-F238E27FC236}">
                <a16:creationId xmlns:a16="http://schemas.microsoft.com/office/drawing/2014/main" id="{E117246B-8679-C6EE-A15C-B11D42D12DFE}"/>
              </a:ext>
            </a:extLst>
          </p:cNvPr>
          <p:cNvSpPr>
            <a:spLocks noGrp="1"/>
          </p:cNvSpPr>
          <p:nvPr>
            <p:ph type="sldNum" sz="quarter" idx="12"/>
          </p:nvPr>
        </p:nvSpPr>
        <p:spPr/>
        <p:txBody>
          <a:bodyPr/>
          <a:lstStyle/>
          <a:p>
            <a:fld id="{BEF7031F-3985-8841-9F96-93325AFB8D2A}" type="slidenum">
              <a:rPr lang="en-US" smtClean="0"/>
              <a:t>175</a:t>
            </a:fld>
            <a:endParaRPr lang="en-US"/>
          </a:p>
        </p:txBody>
      </p:sp>
      <p:grpSp>
        <p:nvGrpSpPr>
          <p:cNvPr id="11" name="组合 10">
            <a:extLst>
              <a:ext uri="{FF2B5EF4-FFF2-40B4-BE49-F238E27FC236}">
                <a16:creationId xmlns:a16="http://schemas.microsoft.com/office/drawing/2014/main" id="{58C57879-2E79-4C42-7BF6-385C8FB73B04}"/>
              </a:ext>
            </a:extLst>
          </p:cNvPr>
          <p:cNvGrpSpPr/>
          <p:nvPr/>
        </p:nvGrpSpPr>
        <p:grpSpPr>
          <a:xfrm>
            <a:off x="348156" y="996678"/>
            <a:ext cx="8447688" cy="3785652"/>
            <a:chOff x="348156" y="996678"/>
            <a:chExt cx="8447688" cy="3785652"/>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2E5F6130-40F8-752E-7349-7A76423E2399}"/>
                    </a:ext>
                  </a:extLst>
                </p:cNvPr>
                <p:cNvSpPr txBox="1"/>
                <p:nvPr/>
              </p:nvSpPr>
              <p:spPr>
                <a:xfrm>
                  <a:off x="348156" y="996678"/>
                  <a:ext cx="8447688" cy="3785652"/>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        当我们将重整化方程应用于大能量标度 </a:t>
                  </a:r>
                  <a:r>
                    <a:rPr lang="en-US" altLang="zh-CN" sz="2000" i="1" dirty="0">
                      <a:latin typeface="华文楷体" panose="02010600040101010101" pitchFamily="2" charset="-122"/>
                      <a:ea typeface="华文楷体" panose="02010600040101010101" pitchFamily="2" charset="-122"/>
                    </a:rPr>
                    <a:t>Q</a:t>
                  </a:r>
                  <a:r>
                    <a:rPr lang="zh-CN" altLang="en-US" sz="2000" dirty="0">
                      <a:latin typeface="华文楷体" panose="02010600040101010101" pitchFamily="2" charset="-122"/>
                      <a:ea typeface="华文楷体" panose="02010600040101010101" pitchFamily="2" charset="-122"/>
                    </a:rPr>
                    <a:t>的硬过程时，可以通过乘以适当的 </a:t>
                  </a:r>
                  <a:r>
                    <a:rPr lang="en-US" altLang="zh-CN" sz="2000" i="1" dirty="0">
                      <a:latin typeface="华文楷体" panose="02010600040101010101" pitchFamily="2" charset="-122"/>
                      <a:ea typeface="华文楷体" panose="02010600040101010101" pitchFamily="2" charset="-122"/>
                    </a:rPr>
                    <a:t>Q</a:t>
                  </a:r>
                  <a:r>
                    <a:rPr lang="zh-CN" altLang="en-US" sz="2000" dirty="0">
                      <a:latin typeface="华文楷体" panose="02010600040101010101" pitchFamily="2" charset="-122"/>
                      <a:ea typeface="华文楷体" panose="02010600040101010101" pitchFamily="2" charset="-122"/>
                    </a:rPr>
                    <a:t>的阶数，将相应的格林函数变为无量纲量。因为这时对 </a:t>
                  </a:r>
                  <a:r>
                    <a:rPr lang="en-US" altLang="zh-CN" sz="2000" i="1" dirty="0">
                      <a:latin typeface="华文楷体" panose="02010600040101010101" pitchFamily="2" charset="-122"/>
                      <a:ea typeface="华文楷体" panose="02010600040101010101" pitchFamily="2" charset="-122"/>
                    </a:rPr>
                    <a:t>Q</a:t>
                  </a:r>
                  <a:r>
                    <a:rPr lang="zh-CN" altLang="en-US" sz="2000" dirty="0">
                      <a:latin typeface="华文楷体" panose="02010600040101010101" pitchFamily="2" charset="-122"/>
                      <a:ea typeface="华文楷体" panose="02010600040101010101" pitchFamily="2" charset="-122"/>
                    </a:rPr>
                    <a:t>有兴趣的是它的对数依赖关系，我们可以引人变量</a:t>
                  </a:r>
                  <a:r>
                    <a:rPr lang="en-US" altLang="zh-CN" sz="2000" i="1" dirty="0">
                      <a:latin typeface="华文楷体" panose="02010600040101010101" pitchFamily="2" charset="-122"/>
                      <a:ea typeface="华文楷体" panose="02010600040101010101" pitchFamily="2" charset="-122"/>
                    </a:rPr>
                    <a:t>t</a:t>
                  </a:r>
                  <a:r>
                    <a:rPr lang="zh-CN" altLang="en-US" sz="2000" dirty="0">
                      <a:latin typeface="华文楷体" panose="02010600040101010101" pitchFamily="2" charset="-122"/>
                      <a:ea typeface="华文楷体" panose="02010600040101010101" pitchFamily="2" charset="-122"/>
                    </a:rPr>
                    <a:t>为，</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将 </a:t>
                  </a:r>
                  <a14:m>
                    <m:oMath xmlns:m="http://schemas.openxmlformats.org/officeDocument/2006/math">
                      <m:sSub>
                        <m:sSubPr>
                          <m:ctrlPr>
                            <a:rPr lang="en-US" altLang="zh-CN" sz="2000" i="1" dirty="0" smtClean="0">
                              <a:solidFill>
                                <a:srgbClr val="836967"/>
                              </a:solidFill>
                              <a:latin typeface="Cambria Math" panose="02040503050406030204" pitchFamily="18" charset="0"/>
                            </a:rPr>
                          </m:ctrlPr>
                        </m:sSubPr>
                        <m:e>
                          <m:r>
                            <a:rPr lang="en-US" altLang="zh-CN" sz="2000" i="1" dirty="0" err="1" smtClean="0">
                              <a:latin typeface="Cambria Math" panose="02040503050406030204" pitchFamily="18" charset="0"/>
                            </a:rPr>
                            <m:t>𝐺</m:t>
                          </m:r>
                        </m:e>
                        <m:sub>
                          <m:r>
                            <a:rPr lang="en-US" altLang="zh-CN" sz="2000" i="1" dirty="0" err="1" smtClean="0">
                              <a:latin typeface="Cambria Math" panose="02040503050406030204" pitchFamily="18" charset="0"/>
                            </a:rPr>
                            <m:t>𝑟𝑒𝑛</m:t>
                          </m:r>
                        </m:sub>
                      </m:sSub>
                    </m:oMath>
                  </a14:m>
                  <a:r>
                    <a:rPr lang="zh-CN" altLang="en-US" sz="2000" dirty="0">
                      <a:latin typeface="华文楷体" panose="02010600040101010101" pitchFamily="2" charset="-122"/>
                      <a:ea typeface="华文楷体" panose="02010600040101010101" pitchFamily="2" charset="-122"/>
                    </a:rPr>
                    <a:t>写为 </a:t>
                  </a:r>
                  <a14:m>
                    <m:oMath xmlns:m="http://schemas.openxmlformats.org/officeDocument/2006/math">
                      <m:sSub>
                        <m:sSubPr>
                          <m:ctrlPr>
                            <a:rPr lang="en-US" altLang="zh-CN" sz="2000" i="1" dirty="0">
                              <a:solidFill>
                                <a:srgbClr val="836967"/>
                              </a:solidFill>
                              <a:latin typeface="Cambria Math" panose="02040503050406030204" pitchFamily="18" charset="0"/>
                            </a:rPr>
                          </m:ctrlPr>
                        </m:sSubPr>
                        <m:e>
                          <m:r>
                            <a:rPr lang="en-US" altLang="zh-CN" sz="2000" i="1" dirty="0" err="1">
                              <a:latin typeface="Cambria Math" panose="02040503050406030204" pitchFamily="18" charset="0"/>
                            </a:rPr>
                            <m:t>𝐺</m:t>
                          </m:r>
                        </m:e>
                        <m:sub>
                          <m:r>
                            <a:rPr lang="en-US" altLang="zh-CN" sz="2000" i="1" dirty="0" err="1">
                              <a:latin typeface="Cambria Math" panose="02040503050406030204" pitchFamily="18" charset="0"/>
                            </a:rPr>
                            <m:t>𝑟𝑒𝑛</m:t>
                          </m:r>
                        </m:sub>
                      </m:sSub>
                      <m:r>
                        <a:rPr lang="en-US" altLang="zh-CN" sz="2000" i="1" dirty="0" err="1">
                          <a:latin typeface="Cambria Math" panose="02040503050406030204" pitchFamily="18" charset="0"/>
                        </a:rPr>
                        <m:t> </m:t>
                      </m:r>
                    </m:oMath>
                  </a14:m>
                  <a:r>
                    <a:rPr lang="en-US" altLang="zh-CN" sz="2000" dirty="0">
                      <a:latin typeface="华文楷体" panose="02010600040101010101" pitchFamily="2" charset="-122"/>
                      <a:ea typeface="华文楷体" panose="02010600040101010101" pitchFamily="2" charset="-122"/>
                    </a:rPr>
                    <a:t>= </a:t>
                  </a:r>
                  <a14:m>
                    <m:oMath xmlns:m="http://schemas.openxmlformats.org/officeDocument/2006/math">
                      <m:r>
                        <a:rPr lang="en-US" altLang="zh-CN" sz="2000" dirty="0" smtClean="0">
                          <a:latin typeface="Cambria Math" panose="02040503050406030204" pitchFamily="18" charset="0"/>
                        </a:rPr>
                        <m:t>1</m:t>
                      </m:r>
                      <m:r>
                        <a:rPr lang="en-US" altLang="zh-CN" sz="2000" i="0" dirty="0" smtClean="0">
                          <a:latin typeface="Cambria Math" panose="02040503050406030204" pitchFamily="18" charset="0"/>
                        </a:rPr>
                        <m:t>=</m:t>
                      </m:r>
                      <m:d>
                        <m:dPr>
                          <m:ctrlPr>
                            <a:rPr lang="en-US" altLang="zh-CN" sz="2000" i="1" dirty="0" smtClean="0">
                              <a:solidFill>
                                <a:srgbClr val="836967"/>
                              </a:solidFill>
                              <a:latin typeface="Cambria Math" panose="02040503050406030204" pitchFamily="18" charset="0"/>
                            </a:rPr>
                          </m:ctrlPr>
                        </m:dPr>
                        <m:e>
                          <m:sSub>
                            <m:sSubPr>
                              <m:ctrlPr>
                                <a:rPr lang="en-US" altLang="zh-CN" sz="2000" i="1" dirty="0" smtClean="0">
                                  <a:solidFill>
                                    <a:srgbClr val="836967"/>
                                  </a:solidFill>
                                  <a:latin typeface="Cambria Math" panose="02040503050406030204" pitchFamily="18" charset="0"/>
                                </a:rPr>
                              </m:ctrlPr>
                            </m:sSubPr>
                            <m:e>
                              <m:r>
                                <a:rPr lang="en-US" altLang="zh-CN" sz="2000" i="1" dirty="0" smtClean="0">
                                  <a:latin typeface="Cambria Math" panose="02040503050406030204" pitchFamily="18" charset="0"/>
                                </a:rPr>
                                <m:t>𝑥</m:t>
                              </m:r>
                            </m:e>
                            <m:sub>
                              <m:r>
                                <a:rPr lang="en-US" altLang="zh-CN" sz="2000" b="0" i="1" dirty="0" smtClean="0">
                                  <a:latin typeface="Cambria Math" panose="02040503050406030204" pitchFamily="18" charset="0"/>
                                </a:rPr>
                                <m:t>𝑖</m:t>
                              </m:r>
                            </m:sub>
                          </m:sSub>
                          <m:r>
                            <a:rPr lang="en-US" altLang="zh-CN" sz="2000" i="0" dirty="0" smtClean="0">
                              <a:latin typeface="Cambria Math" panose="02040503050406030204" pitchFamily="18" charset="0"/>
                            </a:rPr>
                            <m:t>,</m:t>
                          </m:r>
                          <m:r>
                            <m:rPr>
                              <m:sty m:val="p"/>
                            </m:rPr>
                            <a:rPr lang="el-GR" altLang="zh-CN" sz="2000" i="1" dirty="0" smtClean="0">
                              <a:latin typeface="Cambria Math" panose="02040503050406030204" pitchFamily="18" charset="0"/>
                            </a:rPr>
                            <m:t>α</m:t>
                          </m:r>
                          <m:r>
                            <a:rPr lang="en-US" altLang="zh-CN" sz="2000" i="0" dirty="0" smtClean="0">
                              <a:latin typeface="Cambria Math" panose="02040503050406030204" pitchFamily="18" charset="0"/>
                            </a:rPr>
                            <m:t>,</m:t>
                          </m:r>
                          <m:r>
                            <a:rPr lang="en-US" altLang="zh-CN" sz="2000" i="1" dirty="0" smtClean="0">
                              <a:latin typeface="Cambria Math" panose="02040503050406030204" pitchFamily="18" charset="0"/>
                            </a:rPr>
                            <m:t>𝑡</m:t>
                          </m:r>
                        </m:e>
                      </m:d>
                    </m:oMath>
                  </a14:m>
                  <a:r>
                    <a:rPr lang="zh-CN" altLang="en-US" sz="2000" dirty="0">
                      <a:latin typeface="华文楷体" panose="02010600040101010101" pitchFamily="2" charset="-122"/>
                      <a:ea typeface="华文楷体" panose="02010600040101010101" pitchFamily="2" charset="-122"/>
                    </a:rPr>
                    <a:t>。其中</a:t>
                  </a:r>
                  <a14:m>
                    <m:oMath xmlns:m="http://schemas.openxmlformats.org/officeDocument/2006/math">
                      <m:sSub>
                        <m:sSubPr>
                          <m:ctrlPr>
                            <a:rPr lang="en-US" altLang="zh-CN" sz="2000" i="1" dirty="0">
                              <a:solidFill>
                                <a:srgbClr val="836967"/>
                              </a:solidFill>
                              <a:latin typeface="Cambria Math" panose="02040503050406030204" pitchFamily="18" charset="0"/>
                            </a:rPr>
                          </m:ctrlPr>
                        </m:sSubPr>
                        <m:e>
                          <m:r>
                            <a:rPr lang="en-US" altLang="zh-CN" sz="2000" i="1" dirty="0">
                              <a:latin typeface="Cambria Math" panose="02040503050406030204" pitchFamily="18" charset="0"/>
                            </a:rPr>
                            <m:t>𝑥</m:t>
                          </m:r>
                        </m:e>
                        <m:sub>
                          <m:r>
                            <a:rPr lang="en-US" altLang="zh-CN" sz="2000" i="1" dirty="0">
                              <a:latin typeface="Cambria Math" panose="02040503050406030204" pitchFamily="18" charset="0"/>
                            </a:rPr>
                            <m:t>𝑖</m:t>
                          </m:r>
                        </m:sub>
                      </m:sSub>
                    </m:oMath>
                  </a14:m>
                  <a:r>
                    <a:rPr lang="zh-CN" altLang="en-US" sz="2000" dirty="0">
                      <a:latin typeface="华文楷体" panose="02010600040101010101" pitchFamily="2" charset="-122"/>
                      <a:ea typeface="华文楷体" panose="02010600040101010101" pitchFamily="2" charset="-122"/>
                    </a:rPr>
                    <a:t>是标度变量，在讨论中常常可以省去。在标度极限下 </a:t>
                  </a:r>
                  <a:r>
                    <a:rPr lang="en-US" altLang="zh-CN" sz="2000" i="1" dirty="0">
                      <a:latin typeface="华文楷体" panose="02010600040101010101" pitchFamily="2" charset="-122"/>
                      <a:ea typeface="华文楷体" panose="02010600040101010101" pitchFamily="2" charset="-122"/>
                    </a:rPr>
                    <a:t>F</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应该是和</a:t>
                  </a:r>
                  <a14:m>
                    <m:oMath xmlns:m="http://schemas.openxmlformats.org/officeDocument/2006/math">
                      <m:r>
                        <a:rPr lang="en-US" altLang="zh-CN" sz="2000" b="0" i="0" dirty="0" smtClean="0">
                          <a:latin typeface="Cambria Math" panose="02040503050406030204" pitchFamily="18" charset="0"/>
                        </a:rPr>
                        <m:t> </m:t>
                      </m:r>
                      <m:r>
                        <a:rPr lang="en-US" altLang="zh-CN" sz="2000" i="1" dirty="0">
                          <a:latin typeface="Cambria Math" panose="02040503050406030204" pitchFamily="18" charset="0"/>
                        </a:rPr>
                        <m:t>𝑡</m:t>
                      </m:r>
                    </m:oMath>
                  </a14:m>
                  <a:r>
                    <a:rPr lang="zh-CN" altLang="en-US" sz="2000" dirty="0">
                      <a:latin typeface="华文楷体" panose="02010600040101010101" pitchFamily="2" charset="-122"/>
                      <a:ea typeface="华文楷体" panose="02010600040101010101" pitchFamily="2" charset="-122"/>
                    </a:rPr>
                    <a:t>无关的，直观也告诉我们质量为</a:t>
                  </a:r>
                  <a:r>
                    <a:rPr lang="en-US" altLang="zh-CN" sz="2000" dirty="0">
                      <a:latin typeface="华文楷体" panose="02010600040101010101" pitchFamily="2" charset="-122"/>
                      <a:ea typeface="华文楷体" panose="02010600040101010101" pitchFamily="2" charset="-122"/>
                    </a:rPr>
                    <a:t>0</a:t>
                  </a:r>
                  <a:r>
                    <a:rPr lang="zh-CN" altLang="en-US" sz="2000" dirty="0">
                      <a:latin typeface="华文楷体" panose="02010600040101010101" pitchFamily="2" charset="-122"/>
                      <a:ea typeface="华文楷体" panose="02010600040101010101" pitchFamily="2" charset="-122"/>
                    </a:rPr>
                    <a:t>的 </a:t>
                  </a:r>
                  <a:r>
                    <a:rPr lang="en-US" altLang="zh-CN" sz="2000" i="1" dirty="0">
                      <a:latin typeface="华文楷体" panose="02010600040101010101" pitchFamily="2" charset="-122"/>
                      <a:ea typeface="华文楷体" panose="02010600040101010101" pitchFamily="2" charset="-122"/>
                    </a:rPr>
                    <a:t>QCD</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是标度不变的。为得到对</a:t>
                  </a:r>
                  <a14:m>
                    <m:oMath xmlns:m="http://schemas.openxmlformats.org/officeDocument/2006/math">
                      <m:r>
                        <a:rPr lang="en-US" altLang="zh-CN" sz="2000" i="1" dirty="0">
                          <a:latin typeface="Cambria Math" panose="02040503050406030204" pitchFamily="18" charset="0"/>
                        </a:rPr>
                        <m:t>𝑡</m:t>
                      </m:r>
                    </m:oMath>
                  </a14:m>
                  <a:r>
                    <a:rPr lang="zh-CN" altLang="en-US" sz="2000" dirty="0">
                      <a:latin typeface="华文楷体" panose="02010600040101010101" pitchFamily="2" charset="-122"/>
                      <a:ea typeface="华文楷体" panose="02010600040101010101" pitchFamily="2" charset="-122"/>
                    </a:rPr>
                    <a:t>的实际依赖关系，就应求解重整化方程，</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边界条件为 </a:t>
                  </a:r>
                  <a14:m>
                    <m:oMath xmlns:m="http://schemas.openxmlformats.org/officeDocument/2006/math">
                      <m:r>
                        <a:rPr lang="en-US" altLang="zh-CN" sz="2000" i="1" dirty="0" smtClean="0">
                          <a:latin typeface="Cambria Math" panose="02040503050406030204" pitchFamily="18" charset="0"/>
                        </a:rPr>
                        <m:t>𝑡</m:t>
                      </m:r>
                      <m:r>
                        <a:rPr lang="en-US" altLang="zh-CN" sz="2000" i="1" dirty="0" smtClean="0">
                          <a:latin typeface="Cambria Math" panose="02040503050406030204" pitchFamily="18" charset="0"/>
                        </a:rPr>
                        <m:t> </m:t>
                      </m:r>
                    </m:oMath>
                  </a14:m>
                  <a:r>
                    <a:rPr lang="en-US" altLang="zh-CN" sz="2000" dirty="0">
                      <a:latin typeface="华文楷体" panose="02010600040101010101" pitchFamily="2" charset="-122"/>
                      <a:ea typeface="华文楷体" panose="02010600040101010101" pitchFamily="2" charset="-122"/>
                    </a:rPr>
                    <a:t>=0(</a:t>
                  </a:r>
                  <a:r>
                    <a:rPr lang="zh-CN" altLang="en-US" sz="2000" dirty="0">
                      <a:latin typeface="华文楷体" panose="02010600040101010101" pitchFamily="2" charset="-122"/>
                      <a:ea typeface="华文楷体" panose="02010600040101010101" pitchFamily="2" charset="-122"/>
                    </a:rPr>
                    <a:t>或者 </a:t>
                  </a:r>
                  <a14:m>
                    <m:oMath xmlns:m="http://schemas.openxmlformats.org/officeDocument/2006/math">
                      <m:sSup>
                        <m:sSupPr>
                          <m:ctrlPr>
                            <a:rPr lang="en-US" altLang="zh-CN" sz="2000" i="1" dirty="0" smtClean="0">
                              <a:solidFill>
                                <a:srgbClr val="836967"/>
                              </a:solidFill>
                              <a:latin typeface="Cambria Math" panose="02040503050406030204" pitchFamily="18" charset="0"/>
                            </a:rPr>
                          </m:ctrlPr>
                        </m:sSupPr>
                        <m:e>
                          <m:r>
                            <a:rPr lang="en-US" altLang="zh-CN" sz="2000" i="1" dirty="0" smtClean="0">
                              <a:latin typeface="Cambria Math" panose="02040503050406030204" pitchFamily="18" charset="0"/>
                            </a:rPr>
                            <m:t>𝑄</m:t>
                          </m:r>
                        </m:e>
                        <m:sup>
                          <m:r>
                            <a:rPr lang="en-US" altLang="zh-CN" sz="2000" i="0" dirty="0" smtClean="0">
                              <a:latin typeface="Cambria Math" panose="02040503050406030204" pitchFamily="18" charset="0"/>
                            </a:rPr>
                            <m:t>2</m:t>
                          </m:r>
                        </m:sup>
                      </m:sSup>
                    </m:oMath>
                  </a14:m>
                  <a:r>
                    <a:rPr lang="en-US" altLang="zh-CN" sz="2000" dirty="0">
                      <a:latin typeface="华文楷体" panose="02010600040101010101" pitchFamily="2" charset="-122"/>
                      <a:ea typeface="华文楷体" panose="02010600040101010101" pitchFamily="2" charset="-122"/>
                    </a:rPr>
                    <a:t>=</a:t>
                  </a:r>
                  <a14:m>
                    <m:oMath xmlns:m="http://schemas.openxmlformats.org/officeDocument/2006/math">
                      <m:sSup>
                        <m:sSupPr>
                          <m:ctrlPr>
                            <a:rPr lang="en-US" altLang="zh-CN" sz="2000" i="1" dirty="0" smtClean="0">
                              <a:solidFill>
                                <a:srgbClr val="836967"/>
                              </a:solidFill>
                              <a:latin typeface="Cambria Math" panose="02040503050406030204" pitchFamily="18" charset="0"/>
                            </a:rPr>
                          </m:ctrlPr>
                        </m:sSupPr>
                        <m:e>
                          <m:r>
                            <a:rPr lang="el-GR" altLang="zh-CN" sz="2000" i="1" dirty="0" smtClean="0">
                              <a:latin typeface="Cambria Math" panose="02040503050406030204" pitchFamily="18" charset="0"/>
                            </a:rPr>
                            <m:t>𝜇</m:t>
                          </m:r>
                        </m:e>
                        <m:sup>
                          <m:r>
                            <a:rPr lang="en-US" altLang="zh-CN" sz="2000" i="0" dirty="0" smtClean="0">
                              <a:latin typeface="Cambria Math" panose="02040503050406030204" pitchFamily="18" charset="0"/>
                            </a:rPr>
                            <m:t>2</m:t>
                          </m:r>
                        </m:sup>
                      </m:sSup>
                    </m:oMath>
                  </a14:m>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，也即为，</a:t>
                  </a:r>
                  <a:r>
                    <a:rPr lang="en-US" altLang="zh-CN" sz="2000" i="1" dirty="0">
                      <a:latin typeface="华文楷体" panose="02010600040101010101" pitchFamily="2" charset="-122"/>
                      <a:ea typeface="华文楷体" panose="02010600040101010101" pitchFamily="2" charset="-122"/>
                    </a:rPr>
                    <a:t>F </a:t>
                  </a:r>
                  <a:r>
                    <a:rPr lang="en-US" altLang="zh-CN" sz="2000" dirty="0">
                      <a:latin typeface="华文楷体" panose="02010600040101010101" pitchFamily="2" charset="-122"/>
                      <a:ea typeface="华文楷体" panose="02010600040101010101" pitchFamily="2" charset="-122"/>
                    </a:rPr>
                    <a:t>(</a:t>
                  </a:r>
                  <a14:m>
                    <m:oMath xmlns:m="http://schemas.openxmlformats.org/officeDocument/2006/math">
                      <m:r>
                        <m:rPr>
                          <m:sty m:val="p"/>
                        </m:rPr>
                        <a:rPr lang="el-GR" altLang="zh-CN" sz="2000" i="1" dirty="0">
                          <a:latin typeface="Cambria Math" panose="02040503050406030204" pitchFamily="18" charset="0"/>
                        </a:rPr>
                        <m:t>α</m:t>
                      </m:r>
                    </m:oMath>
                  </a14:m>
                  <a:r>
                    <a:rPr lang="en-US" altLang="zh-CN" sz="2000" dirty="0">
                      <a:latin typeface="华文楷体" panose="02010600040101010101" pitchFamily="2" charset="-122"/>
                      <a:ea typeface="华文楷体" panose="02010600040101010101" pitchFamily="2" charset="-122"/>
                    </a:rPr>
                    <a:t>,0)</a:t>
                  </a:r>
                  <a:r>
                    <a:rPr lang="zh-CN" altLang="en-US" sz="2000" dirty="0">
                      <a:latin typeface="华文楷体" panose="02010600040101010101" pitchFamily="2" charset="-122"/>
                      <a:ea typeface="华文楷体" panose="02010600040101010101" pitchFamily="2" charset="-122"/>
                    </a:rPr>
                    <a:t>。</a:t>
                  </a:r>
                  <a:endParaRPr lang="en-US" altLang="zh-CN" sz="2000" dirty="0">
                    <a:latin typeface="华文楷体" panose="02010600040101010101" pitchFamily="2" charset="-122"/>
                    <a:ea typeface="华文楷体" panose="02010600040101010101" pitchFamily="2" charset="-122"/>
                  </a:endParaRPr>
                </a:p>
              </p:txBody>
            </p:sp>
          </mc:Choice>
          <mc:Fallback xmlns="">
            <p:sp>
              <p:nvSpPr>
                <p:cNvPr id="7" name="文本框 6">
                  <a:extLst>
                    <a:ext uri="{FF2B5EF4-FFF2-40B4-BE49-F238E27FC236}">
                      <a16:creationId xmlns:a16="http://schemas.microsoft.com/office/drawing/2014/main" id="{2E5F6130-40F8-752E-7349-7A76423E2399}"/>
                    </a:ext>
                  </a:extLst>
                </p:cNvPr>
                <p:cNvSpPr txBox="1">
                  <a:spLocks noRot="1" noChangeAspect="1" noMove="1" noResize="1" noEditPoints="1" noAdjustHandles="1" noChangeArrowheads="1" noChangeShapeType="1" noTextEdit="1"/>
                </p:cNvSpPr>
                <p:nvPr/>
              </p:nvSpPr>
              <p:spPr>
                <a:xfrm>
                  <a:off x="348156" y="996678"/>
                  <a:ext cx="8447688" cy="3785652"/>
                </a:xfrm>
                <a:prstGeom prst="rect">
                  <a:avLst/>
                </a:prstGeom>
                <a:blipFill>
                  <a:blip r:embed="rId2"/>
                  <a:stretch>
                    <a:fillRect l="-722" t="-804" r="-794" b="-1929"/>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7912A093-0873-113A-A25A-0346739CD8DD}"/>
                </a:ext>
              </a:extLst>
            </p:cNvPr>
            <p:cNvPicPr>
              <a:picLocks noChangeAspect="1"/>
            </p:cNvPicPr>
            <p:nvPr/>
          </p:nvPicPr>
          <p:blipFill>
            <a:blip r:embed="rId3"/>
            <a:stretch>
              <a:fillRect/>
            </a:stretch>
          </p:blipFill>
          <p:spPr>
            <a:xfrm>
              <a:off x="4073499" y="1978809"/>
              <a:ext cx="997001" cy="596931"/>
            </a:xfrm>
            <a:prstGeom prst="rect">
              <a:avLst/>
            </a:prstGeom>
          </p:spPr>
        </p:pic>
        <p:pic>
          <p:nvPicPr>
            <p:cNvPr id="9" name="图片 8">
              <a:extLst>
                <a:ext uri="{FF2B5EF4-FFF2-40B4-BE49-F238E27FC236}">
                  <a16:creationId xmlns:a16="http://schemas.microsoft.com/office/drawing/2014/main" id="{7A3200A6-6879-414C-5792-313A4538F2C7}"/>
                </a:ext>
              </a:extLst>
            </p:cNvPr>
            <p:cNvPicPr>
              <a:picLocks noChangeAspect="1"/>
            </p:cNvPicPr>
            <p:nvPr/>
          </p:nvPicPr>
          <p:blipFill>
            <a:blip r:embed="rId4"/>
            <a:stretch>
              <a:fillRect/>
            </a:stretch>
          </p:blipFill>
          <p:spPr>
            <a:xfrm>
              <a:off x="2906265" y="3557871"/>
              <a:ext cx="3314870" cy="628682"/>
            </a:xfrm>
            <a:prstGeom prst="rect">
              <a:avLst/>
            </a:prstGeom>
          </p:spPr>
        </p:pic>
      </p:grpSp>
    </p:spTree>
    <p:extLst>
      <p:ext uri="{BB962C8B-B14F-4D97-AF65-F5344CB8AC3E}">
        <p14:creationId xmlns:p14="http://schemas.microsoft.com/office/powerpoint/2010/main" val="230013359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a:t>
            </a:r>
            <a:r>
              <a:rPr lang="zh-CN" altLang="en-US" b="1" dirty="0">
                <a:latin typeface="华文楷体" panose="02010600040101010101" pitchFamily="2" charset="-122"/>
                <a:ea typeface="华文楷体" panose="02010600040101010101" pitchFamily="2" charset="-122"/>
              </a:rPr>
              <a:t> 跑动耦合常数</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25000" dirty="0">
                <a:latin typeface="华文楷体" panose="02010600040101010101" pitchFamily="2" charset="-122"/>
                <a:ea typeface="华文楷体" panose="02010600040101010101" pitchFamily="2" charset="-122"/>
                <a:sym typeface="Symbol" panose="05050102010706020507" pitchFamily="18" charset="2"/>
              </a:rPr>
              <a:t>s</a:t>
            </a:r>
            <a:endParaRPr lang="zh-CN" altLang="en-US" baseline="-25000" dirty="0"/>
          </a:p>
        </p:txBody>
      </p:sp>
      <p:sp>
        <p:nvSpPr>
          <p:cNvPr id="4" name="灯片编号占位符 3"/>
          <p:cNvSpPr>
            <a:spLocks noGrp="1"/>
          </p:cNvSpPr>
          <p:nvPr>
            <p:ph type="sldNum" sz="quarter" idx="12"/>
          </p:nvPr>
        </p:nvSpPr>
        <p:spPr/>
        <p:txBody>
          <a:bodyPr/>
          <a:lstStyle/>
          <a:p>
            <a:fld id="{BEF7031F-3985-8841-9F96-93325AFB8D2A}" type="slidenum">
              <a:rPr lang="en-US" smtClean="0"/>
              <a:t>176</a:t>
            </a:fld>
            <a:endParaRPr lang="en-US"/>
          </a:p>
        </p:txBody>
      </p:sp>
      <p:grpSp>
        <p:nvGrpSpPr>
          <p:cNvPr id="19" name="组合 18">
            <a:extLst>
              <a:ext uri="{FF2B5EF4-FFF2-40B4-BE49-F238E27FC236}">
                <a16:creationId xmlns:a16="http://schemas.microsoft.com/office/drawing/2014/main" id="{AF39EF1D-3C94-E91C-05CE-F12B7A45E51E}"/>
              </a:ext>
            </a:extLst>
          </p:cNvPr>
          <p:cNvGrpSpPr/>
          <p:nvPr/>
        </p:nvGrpSpPr>
        <p:grpSpPr>
          <a:xfrm>
            <a:off x="615383" y="1041544"/>
            <a:ext cx="8096692" cy="4573711"/>
            <a:chOff x="615383" y="1041544"/>
            <a:chExt cx="8096692" cy="4573711"/>
          </a:xfrm>
        </p:grpSpPr>
        <p:grpSp>
          <p:nvGrpSpPr>
            <p:cNvPr id="10" name="组合 9">
              <a:extLst>
                <a:ext uri="{FF2B5EF4-FFF2-40B4-BE49-F238E27FC236}">
                  <a16:creationId xmlns:a16="http://schemas.microsoft.com/office/drawing/2014/main" id="{3A2104EE-CC63-5565-9421-56E3635A4CA3}"/>
                </a:ext>
              </a:extLst>
            </p:cNvPr>
            <p:cNvGrpSpPr/>
            <p:nvPr/>
          </p:nvGrpSpPr>
          <p:grpSpPr>
            <a:xfrm>
              <a:off x="615383" y="1041544"/>
              <a:ext cx="8096692" cy="4524315"/>
              <a:chOff x="663374" y="1211102"/>
              <a:chExt cx="8096692" cy="4524315"/>
            </a:xfrm>
          </p:grpSpPr>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4EBDC15B-1D78-1293-C8E2-9219EC1E91F9}"/>
                      </a:ext>
                    </a:extLst>
                  </p:cNvPr>
                  <p:cNvSpPr txBox="1"/>
                  <p:nvPr/>
                </p:nvSpPr>
                <p:spPr>
                  <a:xfrm>
                    <a:off x="663374" y="1211102"/>
                    <a:ext cx="8096692" cy="4524315"/>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中，物理可观测量的理论计算值都表示成依赖于耦合常数</a:t>
                    </a:r>
                    <a14:m>
                      <m:oMath xmlns:m="http://schemas.openxmlformats.org/officeDocument/2006/math">
                        <m:sSub>
                          <m:sSubPr>
                            <m:ctrlPr>
                              <a:rPr lang="en-US" altLang="zh-CN" i="1" dirty="0" smtClean="0">
                                <a:solidFill>
                                  <a:srgbClr val="C00000"/>
                                </a:solidFill>
                                <a:latin typeface="Cambria Math" panose="02040503050406030204" pitchFamily="18" charset="0"/>
                              </a:rPr>
                            </m:ctrlPr>
                          </m:sSubPr>
                          <m:e>
                            <m:r>
                              <a:rPr lang="el-GR" altLang="zh-CN" b="0" i="1" dirty="0" smtClean="0">
                                <a:solidFill>
                                  <a:srgbClr val="C00000"/>
                                </a:solidFill>
                                <a:latin typeface="Cambria Math" panose="02040503050406030204" pitchFamily="18" charset="0"/>
                              </a:rPr>
                              <m:t>𝛼</m:t>
                            </m:r>
                          </m:e>
                          <m:sub>
                            <m:r>
                              <a:rPr lang="en-US" altLang="zh-CN" b="0" i="1" dirty="0" smtClean="0">
                                <a:solidFill>
                                  <a:srgbClr val="C00000"/>
                                </a:solidFill>
                                <a:latin typeface="Cambria Math" panose="02040503050406030204" pitchFamily="18" charset="0"/>
                              </a:rPr>
                              <m:t>𝑠</m:t>
                            </m:r>
                          </m:sub>
                        </m:sSub>
                        <m:d>
                          <m:dPr>
                            <m:ctrlPr>
                              <a:rPr lang="en-US" altLang="zh-CN" b="1" i="1" dirty="0" smtClean="0">
                                <a:solidFill>
                                  <a:srgbClr val="C00000"/>
                                </a:solidFill>
                                <a:latin typeface="Cambria Math" panose="02040503050406030204" pitchFamily="18" charset="0"/>
                              </a:rPr>
                            </m:ctrlPr>
                          </m:dPr>
                          <m:e>
                            <m:r>
                              <a:rPr lang="el-GR" altLang="zh-CN" b="0" i="1" dirty="0" smtClean="0">
                                <a:solidFill>
                                  <a:srgbClr val="C00000"/>
                                </a:solidFill>
                                <a:latin typeface="Cambria Math" panose="02040503050406030204" pitchFamily="18" charset="0"/>
                              </a:rPr>
                              <m:t>𝜇</m:t>
                            </m:r>
                          </m:e>
                        </m:d>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的表达式，而</a:t>
                    </a:r>
                    <a14:m>
                      <m:oMath xmlns:m="http://schemas.openxmlformats.org/officeDocument/2006/math">
                        <m:sSub>
                          <m:sSubPr>
                            <m:ctrlPr>
                              <a:rPr lang="en-US" altLang="zh-CN" i="1" dirty="0">
                                <a:solidFill>
                                  <a:srgbClr val="C00000"/>
                                </a:solidFill>
                                <a:latin typeface="Cambria Math" panose="02040503050406030204" pitchFamily="18" charset="0"/>
                              </a:rPr>
                            </m:ctrlPr>
                          </m:sSubPr>
                          <m:e>
                            <m:r>
                              <a:rPr lang="el-GR" altLang="zh-CN" i="1" dirty="0">
                                <a:solidFill>
                                  <a:srgbClr val="C00000"/>
                                </a:solidFill>
                                <a:latin typeface="Cambria Math" panose="02040503050406030204" pitchFamily="18" charset="0"/>
                              </a:rPr>
                              <m:t>𝛼</m:t>
                            </m:r>
                          </m:e>
                          <m:sub>
                            <m:r>
                              <a:rPr lang="en-US" altLang="zh-CN" i="1" dirty="0">
                                <a:solidFill>
                                  <a:srgbClr val="C00000"/>
                                </a:solidFill>
                                <a:latin typeface="Cambria Math" panose="02040503050406030204" pitchFamily="18" charset="0"/>
                              </a:rPr>
                              <m:t>𝑠</m:t>
                            </m:r>
                          </m:sub>
                        </m:sSub>
                        <m:d>
                          <m:dPr>
                            <m:ctrlPr>
                              <a:rPr lang="en-US" altLang="zh-CN" b="1" i="1" dirty="0" smtClean="0">
                                <a:solidFill>
                                  <a:srgbClr val="C00000"/>
                                </a:solidFill>
                                <a:latin typeface="Cambria Math" panose="02040503050406030204" pitchFamily="18" charset="0"/>
                              </a:rPr>
                            </m:ctrlPr>
                          </m:dPr>
                          <m:e>
                            <m:r>
                              <a:rPr lang="el-GR" altLang="zh-CN" i="1" dirty="0">
                                <a:solidFill>
                                  <a:srgbClr val="C00000"/>
                                </a:solidFill>
                                <a:latin typeface="Cambria Math" panose="02040503050406030204" pitchFamily="18" charset="0"/>
                              </a:rPr>
                              <m:t>𝜇</m:t>
                            </m:r>
                          </m:e>
                        </m:d>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本身是重整化能标</a:t>
                    </a:r>
                    <a:r>
                      <a:rPr lang="el-GR"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μ</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的函数。当我们取</a:t>
                    </a:r>
                    <a:r>
                      <a:rPr lang="el-GR"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μ</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的值趋向于给定过程的动量转移尺度</a:t>
                    </a:r>
                    <a14:m>
                      <m:oMath xmlns:m="http://schemas.openxmlformats.org/officeDocument/2006/math">
                        <m:sSup>
                          <m:sSupPr>
                            <m:ctrlPr>
                              <a:rPr lang="en-US" altLang="zh-CN" i="1" dirty="0">
                                <a:solidFill>
                                  <a:srgbClr val="C00000"/>
                                </a:solidFill>
                                <a:latin typeface="Cambria Math" panose="02040503050406030204" pitchFamily="18" charset="0"/>
                              </a:rPr>
                            </m:ctrlPr>
                          </m:sSupPr>
                          <m:e>
                            <m:r>
                              <a:rPr lang="en-US" altLang="zh-CN" i="1" dirty="0">
                                <a:solidFill>
                                  <a:srgbClr val="C00000"/>
                                </a:solidFill>
                                <a:latin typeface="Cambria Math" panose="02040503050406030204" pitchFamily="18" charset="0"/>
                              </a:rPr>
                              <m:t>𝑄</m:t>
                            </m:r>
                          </m:e>
                          <m:sup>
                            <m:r>
                              <a:rPr lang="en-US" altLang="zh-CN" dirty="0">
                                <a:solidFill>
                                  <a:srgbClr val="C00000"/>
                                </a:solidFill>
                                <a:latin typeface="Cambria Math" panose="02040503050406030204" pitchFamily="18" charset="0"/>
                              </a:rPr>
                              <m:t>2</m:t>
                            </m:r>
                          </m:sup>
                        </m:s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的时候，</a:t>
                    </a:r>
                    <a:r>
                      <a:rPr lang="en-US" altLang="zh-CN" dirty="0">
                        <a:solidFill>
                          <a:srgbClr val="C00000"/>
                        </a:solidFill>
                      </a:rPr>
                      <a:t> </a:t>
                    </a:r>
                    <a14:m>
                      <m:oMath xmlns:m="http://schemas.openxmlformats.org/officeDocument/2006/math">
                        <m:sSub>
                          <m:sSubPr>
                            <m:ctrlPr>
                              <a:rPr lang="en-US" altLang="zh-CN" i="1" dirty="0">
                                <a:solidFill>
                                  <a:srgbClr val="C00000"/>
                                </a:solidFill>
                                <a:latin typeface="Cambria Math" panose="02040503050406030204" pitchFamily="18" charset="0"/>
                              </a:rPr>
                            </m:ctrlPr>
                          </m:sSubPr>
                          <m:e>
                            <m:r>
                              <a:rPr lang="el-GR" altLang="zh-CN" i="1" dirty="0">
                                <a:solidFill>
                                  <a:srgbClr val="C00000"/>
                                </a:solidFill>
                                <a:latin typeface="Cambria Math" panose="02040503050406030204" pitchFamily="18" charset="0"/>
                              </a:rPr>
                              <m:t>𝛼</m:t>
                            </m:r>
                          </m:e>
                          <m:sub>
                            <m:r>
                              <a:rPr lang="en-US" altLang="zh-CN" i="1" dirty="0">
                                <a:solidFill>
                                  <a:srgbClr val="C00000"/>
                                </a:solidFill>
                                <a:latin typeface="Cambria Math" panose="02040503050406030204" pitchFamily="18" charset="0"/>
                              </a:rPr>
                              <m:t>𝑠</m:t>
                            </m:r>
                          </m:sub>
                        </m:sSub>
                        <m:d>
                          <m:dPr>
                            <m:ctrlPr>
                              <a:rPr lang="en-US" altLang="zh-CN" b="1" i="1" dirty="0">
                                <a:solidFill>
                                  <a:srgbClr val="C00000"/>
                                </a:solidFill>
                                <a:latin typeface="Cambria Math" panose="02040503050406030204" pitchFamily="18" charset="0"/>
                              </a:rPr>
                            </m:ctrlPr>
                          </m:dPr>
                          <m:e>
                            <m:r>
                              <a:rPr lang="el-GR" altLang="zh-CN" i="1" dirty="0">
                                <a:solidFill>
                                  <a:srgbClr val="C00000"/>
                                </a:solidFill>
                                <a:latin typeface="Cambria Math" panose="02040503050406030204" pitchFamily="18" charset="0"/>
                              </a:rPr>
                              <m:t>𝜇</m:t>
                            </m:r>
                          </m:e>
                        </m:d>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就是标志这个给定过程的强相互作用的有效耦合强度。</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25000" dirty="0">
                        <a:latin typeface="华文楷体" panose="02010600040101010101" pitchFamily="2" charset="-122"/>
                        <a:ea typeface="华文楷体" panose="02010600040101010101" pitchFamily="2" charset="-122"/>
                        <a:sym typeface="Symbol" panose="05050102010706020507" pitchFamily="18" charset="2"/>
                      </a:rPr>
                      <a:t>s</a:t>
                    </a:r>
                    <a:r>
                      <a:rPr lang="zh-CN" altLang="en-US" b="1" dirty="0">
                        <a:latin typeface="华文楷体" panose="02010600040101010101" pitchFamily="2" charset="-122"/>
                        <a:ea typeface="华文楷体" panose="02010600040101010101" pitchFamily="2" charset="-122"/>
                        <a:sym typeface="Symbol" panose="05050102010706020507" pitchFamily="18" charset="2"/>
                      </a:rPr>
                      <a:t>与重整化方案和过程无关，是重整化能标的函数。</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的耦合常数</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l-GR" altLang="zh-CN" i="1" dirty="0">
                                <a:solidFill>
                                  <a:srgbClr val="0000CC"/>
                                </a:solidFill>
                                <a:latin typeface="Cambria Math" panose="02040503050406030204" pitchFamily="18" charset="0"/>
                              </a:rPr>
                              <m:t>𝛼</m:t>
                            </m:r>
                          </m:e>
                          <m:sub>
                            <m:r>
                              <a:rPr lang="en-US" altLang="zh-CN" i="1" dirty="0">
                                <a:solidFill>
                                  <a:srgbClr val="0000CC"/>
                                </a:solidFill>
                                <a:latin typeface="Cambria Math" panose="02040503050406030204" pitchFamily="18" charset="0"/>
                              </a:rPr>
                              <m:t>𝑠</m:t>
                            </m:r>
                          </m:sub>
                        </m:sSub>
                        <m:d>
                          <m:dPr>
                            <m:ctrlPr>
                              <a:rPr lang="en-US" altLang="zh-CN" b="1" i="1" dirty="0">
                                <a:solidFill>
                                  <a:srgbClr val="0000CC"/>
                                </a:solidFill>
                                <a:latin typeface="Cambria Math" panose="02040503050406030204" pitchFamily="18" charset="0"/>
                              </a:rPr>
                            </m:ctrlPr>
                          </m:dPr>
                          <m:e>
                            <m:r>
                              <a:rPr lang="el-GR" altLang="zh-CN" i="1" dirty="0">
                                <a:solidFill>
                                  <a:srgbClr val="0000CC"/>
                                </a:solidFill>
                                <a:latin typeface="Cambria Math" panose="02040503050406030204" pitchFamily="18" charset="0"/>
                              </a:rPr>
                              <m:t>𝜇</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满足下面的重整化群方程</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β</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函数前面的负号就是</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理论渐进自由性质的来源，也就是强相互作用的耦合常数随着相互作用过程动量转移的增大而变弱。其它已知的相互作用都没有这个性质。</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 </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Β</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函数目前理论上已经计算到</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圈图的水平。</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sz="1800" b="1" dirty="0">
                        <a:latin typeface="华文楷体" panose="02010600040101010101" pitchFamily="2" charset="-122"/>
                        <a:ea typeface="华文楷体" panose="02010600040101010101" pitchFamily="2" charset="-122"/>
                      </a:rPr>
                      <a:t>QCD</a:t>
                    </a:r>
                    <a:r>
                      <a:rPr lang="zh-CN" altLang="en-US" sz="1800" b="1" dirty="0">
                        <a:latin typeface="华文楷体" panose="02010600040101010101" pitchFamily="2" charset="-122"/>
                        <a:ea typeface="华文楷体" panose="02010600040101010101" pitchFamily="2" charset="-122"/>
                      </a:rPr>
                      <a:t>的非阿贝尔相互作用性质，</a:t>
                    </a:r>
                    <a:r>
                      <a:rPr lang="en-US" altLang="zh-CN" sz="1800" b="1" dirty="0">
                        <a:latin typeface="华文楷体" panose="02010600040101010101" pitchFamily="2" charset="-122"/>
                        <a:ea typeface="华文楷体" panose="02010600040101010101" pitchFamily="2" charset="-122"/>
                      </a:rPr>
                      <a:t>QED</a:t>
                    </a:r>
                    <a:r>
                      <a:rPr lang="zh-CN" altLang="en-US" sz="1800" b="1" dirty="0">
                        <a:latin typeface="华文楷体" panose="02010600040101010101" pitchFamily="2" charset="-122"/>
                        <a:ea typeface="华文楷体" panose="02010600040101010101" pitchFamily="2" charset="-122"/>
                      </a:rPr>
                      <a:t>的</a:t>
                    </a:r>
                    <a:r>
                      <a:rPr lang="zh-CN" altLang="en-US" sz="1800" b="1" dirty="0">
                        <a:latin typeface="华文楷体" panose="02010600040101010101" pitchFamily="2" charset="-122"/>
                        <a:ea typeface="华文楷体" panose="02010600040101010101" pitchFamily="2" charset="-122"/>
                        <a:sym typeface="Symbol" panose="05050102010706020507" pitchFamily="18" charset="2"/>
                      </a:rPr>
                      <a:t>函数：</a:t>
                    </a:r>
                    <a:endParaRPr lang="zh-CN" altLang="en-US" sz="1800" b="1" dirty="0">
                      <a:latin typeface="华文楷体" panose="02010600040101010101" pitchFamily="2" charset="-122"/>
                      <a:ea typeface="华文楷体" panose="02010600040101010101" pitchFamily="2" charset="-122"/>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2" name="文本框 11">
                    <a:extLst>
                      <a:ext uri="{FF2B5EF4-FFF2-40B4-BE49-F238E27FC236}">
                        <a16:creationId xmlns:a16="http://schemas.microsoft.com/office/drawing/2014/main" id="{4EBDC15B-1D78-1293-C8E2-9219EC1E91F9}"/>
                      </a:ext>
                    </a:extLst>
                  </p:cNvPr>
                  <p:cNvSpPr txBox="1">
                    <a:spLocks noRot="1" noChangeAspect="1" noMove="1" noResize="1" noEditPoints="1" noAdjustHandles="1" noChangeArrowheads="1" noChangeShapeType="1" noTextEdit="1"/>
                  </p:cNvSpPr>
                  <p:nvPr/>
                </p:nvSpPr>
                <p:spPr>
                  <a:xfrm>
                    <a:off x="663374" y="1211102"/>
                    <a:ext cx="8096692" cy="4524315"/>
                  </a:xfrm>
                  <a:prstGeom prst="rect">
                    <a:avLst/>
                  </a:prstGeom>
                  <a:blipFill>
                    <a:blip r:embed="rId2"/>
                    <a:stretch>
                      <a:fillRect l="-678" t="-674" r="-602"/>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41BCA757-FB88-85AC-E149-E6454D13180F}"/>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14" name="图片 13">
              <a:extLst>
                <a:ext uri="{FF2B5EF4-FFF2-40B4-BE49-F238E27FC236}">
                  <a16:creationId xmlns:a16="http://schemas.microsoft.com/office/drawing/2014/main" id="{AC197922-2777-CFC1-B497-72173707D34C}"/>
                </a:ext>
              </a:extLst>
            </p:cNvPr>
            <p:cNvPicPr>
              <a:picLocks noChangeAspect="1"/>
            </p:cNvPicPr>
            <p:nvPr/>
          </p:nvPicPr>
          <p:blipFill>
            <a:blip r:embed="rId3"/>
            <a:stretch>
              <a:fillRect/>
            </a:stretch>
          </p:blipFill>
          <p:spPr>
            <a:xfrm>
              <a:off x="755778" y="2483785"/>
              <a:ext cx="178409" cy="234962"/>
            </a:xfrm>
            <a:prstGeom prst="rect">
              <a:avLst/>
            </a:prstGeom>
          </p:spPr>
        </p:pic>
        <p:pic>
          <p:nvPicPr>
            <p:cNvPr id="16" name="图片 15">
              <a:extLst>
                <a:ext uri="{FF2B5EF4-FFF2-40B4-BE49-F238E27FC236}">
                  <a16:creationId xmlns:a16="http://schemas.microsoft.com/office/drawing/2014/main" id="{76E83633-9658-311D-C4B9-6C362616230B}"/>
                </a:ext>
              </a:extLst>
            </p:cNvPr>
            <p:cNvPicPr>
              <a:picLocks noChangeAspect="1"/>
            </p:cNvPicPr>
            <p:nvPr/>
          </p:nvPicPr>
          <p:blipFill>
            <a:blip r:embed="rId4"/>
            <a:stretch>
              <a:fillRect/>
            </a:stretch>
          </p:blipFill>
          <p:spPr>
            <a:xfrm>
              <a:off x="2377962" y="2832068"/>
              <a:ext cx="4388076" cy="596931"/>
            </a:xfrm>
            <a:prstGeom prst="rect">
              <a:avLst/>
            </a:prstGeom>
          </p:spPr>
        </p:pic>
        <p:pic>
          <p:nvPicPr>
            <p:cNvPr id="18" name="图片 17">
              <a:extLst>
                <a:ext uri="{FF2B5EF4-FFF2-40B4-BE49-F238E27FC236}">
                  <a16:creationId xmlns:a16="http://schemas.microsoft.com/office/drawing/2014/main" id="{8A08C5B3-1A34-4300-875B-3981DD01B76E}"/>
                </a:ext>
              </a:extLst>
            </p:cNvPr>
            <p:cNvPicPr>
              <a:picLocks noChangeAspect="1"/>
            </p:cNvPicPr>
            <p:nvPr/>
          </p:nvPicPr>
          <p:blipFill>
            <a:blip r:embed="rId5"/>
            <a:stretch>
              <a:fillRect/>
            </a:stretch>
          </p:blipFill>
          <p:spPr>
            <a:xfrm>
              <a:off x="3419416" y="5081828"/>
              <a:ext cx="2305168" cy="533427"/>
            </a:xfrm>
            <a:prstGeom prst="rect">
              <a:avLst/>
            </a:prstGeom>
          </p:spPr>
        </p:pic>
      </p:grpSp>
    </p:spTree>
    <p:extLst>
      <p:ext uri="{BB962C8B-B14F-4D97-AF65-F5344CB8AC3E}">
        <p14:creationId xmlns:p14="http://schemas.microsoft.com/office/powerpoint/2010/main" val="28502754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5E7E2-D4E1-0B8A-654D-F6956A58756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BD93A92-0583-017A-608A-7837BC020241}"/>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a:t>
            </a:r>
            <a:r>
              <a:rPr lang="zh-CN" altLang="en-US" b="1" dirty="0">
                <a:latin typeface="华文楷体" panose="02010600040101010101" pitchFamily="2" charset="-122"/>
                <a:ea typeface="华文楷体" panose="02010600040101010101" pitchFamily="2" charset="-122"/>
              </a:rPr>
              <a:t> 跑动耦合常数</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25000" dirty="0">
                <a:latin typeface="华文楷体" panose="02010600040101010101" pitchFamily="2" charset="-122"/>
                <a:ea typeface="华文楷体" panose="02010600040101010101" pitchFamily="2" charset="-122"/>
                <a:sym typeface="Symbol" panose="05050102010706020507" pitchFamily="18" charset="2"/>
              </a:rPr>
              <a:t>s</a:t>
            </a:r>
            <a:endParaRPr lang="zh-CN" altLang="en-US" baseline="-25000" dirty="0"/>
          </a:p>
        </p:txBody>
      </p:sp>
      <p:sp>
        <p:nvSpPr>
          <p:cNvPr id="4" name="灯片编号占位符 3">
            <a:extLst>
              <a:ext uri="{FF2B5EF4-FFF2-40B4-BE49-F238E27FC236}">
                <a16:creationId xmlns:a16="http://schemas.microsoft.com/office/drawing/2014/main" id="{D2F7C873-FC5F-CF41-DD86-C319F89070DF}"/>
              </a:ext>
            </a:extLst>
          </p:cNvPr>
          <p:cNvSpPr>
            <a:spLocks noGrp="1"/>
          </p:cNvSpPr>
          <p:nvPr>
            <p:ph type="sldNum" sz="quarter" idx="12"/>
          </p:nvPr>
        </p:nvSpPr>
        <p:spPr/>
        <p:txBody>
          <a:bodyPr/>
          <a:lstStyle/>
          <a:p>
            <a:fld id="{BEF7031F-3985-8841-9F96-93325AFB8D2A}" type="slidenum">
              <a:rPr lang="en-US" smtClean="0"/>
              <a:t>177</a:t>
            </a:fld>
            <a:endParaRPr lang="en-US"/>
          </a:p>
        </p:txBody>
      </p:sp>
      <p:grpSp>
        <p:nvGrpSpPr>
          <p:cNvPr id="20" name="组合 19">
            <a:extLst>
              <a:ext uri="{FF2B5EF4-FFF2-40B4-BE49-F238E27FC236}">
                <a16:creationId xmlns:a16="http://schemas.microsoft.com/office/drawing/2014/main" id="{224378E5-B23E-D2D4-C967-EB1D2015442B}"/>
              </a:ext>
            </a:extLst>
          </p:cNvPr>
          <p:cNvGrpSpPr/>
          <p:nvPr/>
        </p:nvGrpSpPr>
        <p:grpSpPr>
          <a:xfrm>
            <a:off x="615383" y="1041544"/>
            <a:ext cx="8096692" cy="5970673"/>
            <a:chOff x="615383" y="1041544"/>
            <a:chExt cx="8096692" cy="5970673"/>
          </a:xfrm>
        </p:grpSpPr>
        <p:grpSp>
          <p:nvGrpSpPr>
            <p:cNvPr id="10" name="组合 9">
              <a:extLst>
                <a:ext uri="{FF2B5EF4-FFF2-40B4-BE49-F238E27FC236}">
                  <a16:creationId xmlns:a16="http://schemas.microsoft.com/office/drawing/2014/main" id="{8C9C73AC-4EF6-56F9-3B45-6964E02D0DC2}"/>
                </a:ext>
              </a:extLst>
            </p:cNvPr>
            <p:cNvGrpSpPr/>
            <p:nvPr/>
          </p:nvGrpSpPr>
          <p:grpSpPr>
            <a:xfrm>
              <a:off x="615383" y="1041544"/>
              <a:ext cx="8096692" cy="5970673"/>
              <a:chOff x="663374" y="1211102"/>
              <a:chExt cx="8096692" cy="5970673"/>
            </a:xfrm>
          </p:grpSpPr>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F935057B-3660-1E40-832C-55BDA8516160}"/>
                      </a:ext>
                    </a:extLst>
                  </p:cNvPr>
                  <p:cNvSpPr txBox="1"/>
                  <p:nvPr/>
                </p:nvSpPr>
                <p:spPr>
                  <a:xfrm>
                    <a:off x="663374" y="1211102"/>
                    <a:ext cx="8096692" cy="5970673"/>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例如</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圈图和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圈图的结果分别是</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其中</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𝑁</m:t>
                            </m:r>
                          </m:e>
                          <m:sub>
                            <m:r>
                              <a:rPr lang="en-US" altLang="zh-CN" b="1" i="1" dirty="0" smtClean="0">
                                <a:solidFill>
                                  <a:schemeClr val="tx1"/>
                                </a:solidFill>
                                <a:latin typeface="Cambria Math" panose="02040503050406030204" pitchFamily="18" charset="0"/>
                              </a:rPr>
                              <m:t>𝑓</m:t>
                            </m:r>
                          </m:sub>
                        </m:sSub>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是夸克味道数目，</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𝑇</m:t>
                            </m:r>
                          </m:e>
                          <m:sub>
                            <m:r>
                              <a:rPr lang="en-US" altLang="zh-CN" b="1" i="1" dirty="0" smtClean="0">
                                <a:solidFill>
                                  <a:schemeClr val="tx1"/>
                                </a:solidFill>
                                <a:latin typeface="Cambria Math" panose="02040503050406030204" pitchFamily="18" charset="0"/>
                              </a:rPr>
                              <m:t>𝐹</m:t>
                            </m:r>
                          </m:sub>
                        </m:sSub>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=1/2</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SU(3)</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群生成元的归一化因子</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rPr>
                      <a:t> </a:t>
                    </a:r>
                    <a14:m>
                      <m:oMath xmlns:m="http://schemas.openxmlformats.org/officeDocument/2006/math">
                        <m:sSub>
                          <m:sSubPr>
                            <m:ctrlPr>
                              <a:rPr lang="en-US" altLang="zh-CN" b="1" i="1" dirty="0">
                                <a:solidFill>
                                  <a:schemeClr val="tx1"/>
                                </a:solidFill>
                                <a:latin typeface="Cambria Math" panose="02040503050406030204" pitchFamily="18" charset="0"/>
                              </a:rPr>
                            </m:ctrlPr>
                          </m:sSubPr>
                          <m:e>
                            <m:r>
                              <a:rPr lang="en-US" altLang="zh-CN" b="0" i="1" dirty="0" smtClean="0">
                                <a:solidFill>
                                  <a:schemeClr val="tx1"/>
                                </a:solidFill>
                                <a:latin typeface="Cambria Math" panose="02040503050406030204" pitchFamily="18" charset="0"/>
                              </a:rPr>
                              <m:t>𝐶</m:t>
                            </m:r>
                          </m:e>
                          <m:sub>
                            <m:r>
                              <a:rPr lang="en-US" altLang="zh-CN" b="1" i="1" dirty="0">
                                <a:solidFill>
                                  <a:schemeClr val="tx1"/>
                                </a:solidFill>
                                <a:latin typeface="Cambria Math" panose="02040503050406030204" pitchFamily="18" charset="0"/>
                              </a:rPr>
                              <m:t>𝐹</m:t>
                            </m:r>
                          </m:sub>
                        </m:sSub>
                        <m:r>
                          <a:rPr lang="en-US" altLang="zh-CN" b="1" i="1" dirty="0">
                            <a:solidFill>
                              <a:schemeClr val="tx1"/>
                            </a:solidFill>
                            <a:latin typeface="Cambria Math" panose="02040503050406030204" pitchFamily="18" charset="0"/>
                          </a:rPr>
                          <m:t> </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rPr>
                      <a:t> </a:t>
                    </a:r>
                    <a14:m>
                      <m:oMath xmlns:m="http://schemas.openxmlformats.org/officeDocument/2006/math">
                        <m:sSub>
                          <m:sSubPr>
                            <m:ctrlPr>
                              <a:rPr lang="en-US" altLang="zh-CN" i="1" dirty="0">
                                <a:solidFill>
                                  <a:schemeClr val="tx1"/>
                                </a:solidFill>
                                <a:latin typeface="Cambria Math" panose="02040503050406030204" pitchFamily="18" charset="0"/>
                              </a:rPr>
                            </m:ctrlPr>
                          </m:sSubPr>
                          <m:e>
                            <m:r>
                              <a:rPr lang="en-US" altLang="zh-CN" b="0" i="1" dirty="0">
                                <a:solidFill>
                                  <a:schemeClr val="tx1"/>
                                </a:solidFill>
                                <a:latin typeface="Cambria Math" panose="02040503050406030204" pitchFamily="18" charset="0"/>
                              </a:rPr>
                              <m:t>𝐶</m:t>
                            </m:r>
                          </m:e>
                          <m:sub>
                            <m:r>
                              <a:rPr lang="en-US" altLang="zh-CN" b="0" i="1" dirty="0" smtClean="0">
                                <a:solidFill>
                                  <a:schemeClr val="tx1"/>
                                </a:solidFill>
                                <a:latin typeface="Cambria Math" panose="02040503050406030204" pitchFamily="18" charset="0"/>
                              </a:rPr>
                              <m:t>𝐴</m:t>
                            </m:r>
                          </m:sub>
                        </m:sSub>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SU(3)</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群的基础表示和伴随表示的卡西米算符，</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当</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𝑁</m:t>
                            </m:r>
                          </m:e>
                          <m:sub>
                            <m:r>
                              <m:rPr>
                                <m:sty m:val="p"/>
                              </m:rPr>
                              <a:rPr lang="en-US" altLang="zh-CN" b="1" i="1" dirty="0">
                                <a:solidFill>
                                  <a:srgbClr val="0000CC"/>
                                </a:solidFill>
                                <a:latin typeface="Cambria Math" panose="02040503050406030204" pitchFamily="18" charset="0"/>
                              </a:rPr>
                              <m:t>f</m:t>
                            </m:r>
                          </m:sub>
                        </m:sSub>
                        <m:r>
                          <a:rPr lang="en-US" altLang="zh-CN" b="1" i="0" dirty="0" smtClean="0">
                            <a:solidFill>
                              <a:srgbClr val="0000CC"/>
                            </a:solidFill>
                            <a:latin typeface="Cambria Math" panose="02040503050406030204" pitchFamily="18" charset="0"/>
                          </a:rPr>
                          <m:t>≥17</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时，</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𝛽</m:t>
                            </m:r>
                          </m:e>
                          <m:sub>
                            <m:r>
                              <a:rPr lang="en-US" altLang="zh-CN" b="1" i="0" dirty="0" smtClean="0">
                                <a:solidFill>
                                  <a:srgbClr val="0000CC"/>
                                </a:solidFill>
                                <a:latin typeface="Cambria Math" panose="02040503050406030204" pitchFamily="18" charset="0"/>
                              </a:rPr>
                              <m:t>0</m:t>
                            </m:r>
                          </m:sub>
                        </m:sSub>
                        <m:r>
                          <a:rPr lang="en-US" altLang="zh-CN" b="1" i="0" dirty="0" smtClean="0">
                            <a:solidFill>
                              <a:srgbClr val="0000CC"/>
                            </a:solidFill>
                            <a:latin typeface="Cambria Math" panose="02040503050406030204" pitchFamily="18" charset="0"/>
                          </a:rPr>
                          <m:t>&lt;0</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渐进自由性质就会消失。幸运的是目前标准模型只有三代，</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6</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种夸克味道。</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在单圈和双圈图近似下的</a:t>
                    </a:r>
                    <a14:m>
                      <m:oMath xmlns:m="http://schemas.openxmlformats.org/officeDocument/2006/math">
                        <m:sSub>
                          <m:sSubPr>
                            <m:ctrlPr>
                              <a:rPr lang="en-US" altLang="zh-CN" i="1" dirty="0">
                                <a:solidFill>
                                  <a:srgbClr val="0000CC"/>
                                </a:solidFill>
                                <a:latin typeface="Cambria Math" panose="02040503050406030204" pitchFamily="18" charset="0"/>
                              </a:rPr>
                            </m:ctrlPr>
                          </m:sSubPr>
                          <m:e>
                            <m:r>
                              <a:rPr lang="el-GR" altLang="zh-CN" i="1" dirty="0">
                                <a:solidFill>
                                  <a:srgbClr val="0000CC"/>
                                </a:solidFill>
                                <a:latin typeface="Cambria Math" panose="02040503050406030204" pitchFamily="18" charset="0"/>
                              </a:rPr>
                              <m:t>𝛼</m:t>
                            </m:r>
                          </m:e>
                          <m:sub>
                            <m:r>
                              <a:rPr lang="en-US" altLang="zh-CN" i="1" dirty="0">
                                <a:solidFill>
                                  <a:srgbClr val="0000CC"/>
                                </a:solidFill>
                                <a:latin typeface="Cambria Math" panose="02040503050406030204" pitchFamily="18" charset="0"/>
                              </a:rPr>
                              <m:t>𝑠</m:t>
                            </m:r>
                          </m:sub>
                        </m:sSub>
                        <m:d>
                          <m:dPr>
                            <m:ctrlPr>
                              <a:rPr lang="en-US" altLang="zh-CN" b="1" i="1" dirty="0">
                                <a:solidFill>
                                  <a:srgbClr val="0000CC"/>
                                </a:solidFill>
                                <a:latin typeface="Cambria Math" panose="02040503050406030204" pitchFamily="18" charset="0"/>
                              </a:rPr>
                            </m:ctrlPr>
                          </m:dPr>
                          <m:e>
                            <m:r>
                              <a:rPr lang="el-GR" altLang="zh-CN" i="1" dirty="0">
                                <a:solidFill>
                                  <a:srgbClr val="0000CC"/>
                                </a:solidFill>
                                <a:latin typeface="Cambria Math" panose="02040503050406030204" pitchFamily="18" charset="0"/>
                              </a:rPr>
                              <m:t>𝜇</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的演化为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rPr>
                      <a:t>   领头阶的跑到耦合常数</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rPr>
                      <a:t>   次领头阶的跑到耦合常数</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上式中的能标因子</a:t>
                    </a:r>
                    <a14:m>
                      <m:oMath xmlns:m="http://schemas.openxmlformats.org/officeDocument/2006/math">
                        <m:sSub>
                          <m:sSubPr>
                            <m:ctrlPr>
                              <a:rPr lang="en-US" altLang="zh-CN" b="1" i="1" dirty="0" smtClean="0">
                                <a:solidFill>
                                  <a:srgbClr val="C00000"/>
                                </a:solidFill>
                                <a:latin typeface="Cambria Math" panose="02040503050406030204" pitchFamily="18" charset="0"/>
                              </a:rPr>
                            </m:ctrlPr>
                          </m:sSubPr>
                          <m:e>
                            <m:r>
                              <a:rPr lang="en-US" altLang="zh-CN" b="1" i="1" dirty="0" smtClean="0">
                                <a:solidFill>
                                  <a:srgbClr val="C00000"/>
                                </a:solidFill>
                                <a:latin typeface="Cambria Math" panose="02040503050406030204" pitchFamily="18" charset="0"/>
                              </a:rPr>
                              <m:t>𝛬</m:t>
                            </m:r>
                          </m:e>
                          <m:sub>
                            <m:r>
                              <a:rPr lang="en-US" altLang="zh-CN" b="1" i="1" dirty="0" smtClean="0">
                                <a:solidFill>
                                  <a:srgbClr val="C00000"/>
                                </a:solidFill>
                                <a:latin typeface="Cambria Math" panose="02040503050406030204" pitchFamily="18" charset="0"/>
                              </a:rPr>
                              <m:t>𝑄𝐶𝐷</m:t>
                            </m:r>
                          </m:sub>
                        </m:sSub>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是作为演化方程的边界条件引进的。对于不同的圈图近似和不同的能标下不同的夸克味道数目，</a:t>
                    </a:r>
                    <a:r>
                      <a:rPr lang="en-US" altLang="zh-CN" b="1" dirty="0">
                        <a:solidFill>
                          <a:srgbClr val="C00000"/>
                        </a:solidFill>
                      </a:rPr>
                      <a:t> </a:t>
                    </a:r>
                    <a14:m>
                      <m:oMath xmlns:m="http://schemas.openxmlformats.org/officeDocument/2006/math">
                        <m:sSub>
                          <m:sSubPr>
                            <m:ctrlPr>
                              <a:rPr lang="en-US" altLang="zh-CN" b="1" i="1" dirty="0">
                                <a:solidFill>
                                  <a:srgbClr val="C00000"/>
                                </a:solidFill>
                                <a:latin typeface="Cambria Math" panose="02040503050406030204" pitchFamily="18" charset="0"/>
                              </a:rPr>
                            </m:ctrlPr>
                          </m:sSubPr>
                          <m:e>
                            <m:r>
                              <a:rPr lang="en-US" altLang="zh-CN" b="1" i="1" dirty="0">
                                <a:solidFill>
                                  <a:srgbClr val="C00000"/>
                                </a:solidFill>
                                <a:latin typeface="Cambria Math" panose="02040503050406030204" pitchFamily="18" charset="0"/>
                              </a:rPr>
                              <m:t>𝛬</m:t>
                            </m:r>
                          </m:e>
                          <m:sub>
                            <m:r>
                              <a:rPr lang="en-US" altLang="zh-CN" b="1" i="1" dirty="0">
                                <a:solidFill>
                                  <a:srgbClr val="C00000"/>
                                </a:solidFill>
                                <a:latin typeface="Cambria Math" panose="02040503050406030204" pitchFamily="18" charset="0"/>
                              </a:rPr>
                              <m:t>𝑄𝐶𝐷</m:t>
                            </m:r>
                          </m:sub>
                        </m:sSub>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的数值都是不同的。</a:t>
                    </a:r>
                    <a:r>
                      <a:rPr lang="en-US" altLang="zh-CN" b="1" dirty="0">
                        <a:solidFill>
                          <a:srgbClr val="C00000"/>
                        </a:solidFill>
                      </a:rPr>
                      <a:t> </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a:solidFill>
                                  <a:schemeClr val="tx1"/>
                                </a:solidFill>
                                <a:latin typeface="Cambria Math" panose="02040503050406030204" pitchFamily="18" charset="0"/>
                              </a:rPr>
                              <m:t>𝛬</m:t>
                            </m:r>
                          </m:e>
                          <m:sub>
                            <m:r>
                              <a:rPr lang="en-US" altLang="zh-CN" b="1" i="1" dirty="0">
                                <a:solidFill>
                                  <a:schemeClr val="tx1"/>
                                </a:solidFill>
                                <a:latin typeface="Cambria Math" panose="02040503050406030204" pitchFamily="18" charset="0"/>
                              </a:rPr>
                              <m:t>𝑄𝐶𝐷</m:t>
                            </m:r>
                          </m:sub>
                        </m:sSub>
                      </m:oMath>
                    </a14:m>
                    <a:r>
                      <a:rPr lang="zh-CN" altLang="en-US" b="1" dirty="0">
                        <a:solidFill>
                          <a:schemeClr val="tx1"/>
                        </a:solidFill>
                        <a:latin typeface="华文楷体" panose="02010600040101010101" pitchFamily="2" charset="-122"/>
                        <a:ea typeface="华文楷体" panose="02010600040101010101" pitchFamily="2" charset="-122"/>
                        <a:sym typeface="Symbol" panose="05050102010706020507" pitchFamily="18" charset="2"/>
                      </a:rPr>
                      <a:t>对应的是耦合变为无穷大的能标</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p:sp>
                <p:nvSpPr>
                  <p:cNvPr id="12" name="文本框 11">
                    <a:extLst>
                      <a:ext uri="{FF2B5EF4-FFF2-40B4-BE49-F238E27FC236}">
                        <a16:creationId xmlns:a16="http://schemas.microsoft.com/office/drawing/2014/main" id="{F935057B-3660-1E40-832C-55BDA8516160}"/>
                      </a:ext>
                    </a:extLst>
                  </p:cNvPr>
                  <p:cNvSpPr txBox="1">
                    <a:spLocks noRot="1" noChangeAspect="1" noMove="1" noResize="1" noEditPoints="1" noAdjustHandles="1" noChangeArrowheads="1" noChangeShapeType="1" noTextEdit="1"/>
                  </p:cNvSpPr>
                  <p:nvPr/>
                </p:nvSpPr>
                <p:spPr>
                  <a:xfrm>
                    <a:off x="663374" y="1211102"/>
                    <a:ext cx="8096692" cy="5970673"/>
                  </a:xfrm>
                  <a:prstGeom prst="rect">
                    <a:avLst/>
                  </a:prstGeom>
                  <a:blipFill>
                    <a:blip r:embed="rId2"/>
                    <a:stretch>
                      <a:fillRect l="-678" t="-511" r="-1355" b="-817"/>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4B309895-0955-7BA4-1F53-48800B96AE7C}"/>
                  </a:ext>
                </a:extLst>
              </p:cNvPr>
              <p:cNvPicPr>
                <a:picLocks noChangeAspect="1"/>
              </p:cNvPicPr>
              <p:nvPr/>
            </p:nvPicPr>
            <p:blipFill>
              <a:blip r:embed="rId3"/>
              <a:stretch>
                <a:fillRect/>
              </a:stretch>
            </p:blipFill>
            <p:spPr>
              <a:xfrm>
                <a:off x="803770" y="1274867"/>
                <a:ext cx="178409" cy="234962"/>
              </a:xfrm>
              <a:prstGeom prst="rect">
                <a:avLst/>
              </a:prstGeom>
            </p:spPr>
          </p:pic>
        </p:grpSp>
        <p:pic>
          <p:nvPicPr>
            <p:cNvPr id="6" name="图片 5">
              <a:extLst>
                <a:ext uri="{FF2B5EF4-FFF2-40B4-BE49-F238E27FC236}">
                  <a16:creationId xmlns:a16="http://schemas.microsoft.com/office/drawing/2014/main" id="{04A25755-45BA-3C14-A8DD-325451E02920}"/>
                </a:ext>
              </a:extLst>
            </p:cNvPr>
            <p:cNvPicPr>
              <a:picLocks noChangeAspect="1"/>
            </p:cNvPicPr>
            <p:nvPr/>
          </p:nvPicPr>
          <p:blipFill>
            <a:blip r:embed="rId4"/>
            <a:stretch>
              <a:fillRect/>
            </a:stretch>
          </p:blipFill>
          <p:spPr>
            <a:xfrm>
              <a:off x="2607800" y="1337859"/>
              <a:ext cx="3643862" cy="834066"/>
            </a:xfrm>
            <a:prstGeom prst="rect">
              <a:avLst/>
            </a:prstGeom>
          </p:spPr>
        </p:pic>
        <p:pic>
          <p:nvPicPr>
            <p:cNvPr id="8" name="图片 7">
              <a:extLst>
                <a:ext uri="{FF2B5EF4-FFF2-40B4-BE49-F238E27FC236}">
                  <a16:creationId xmlns:a16="http://schemas.microsoft.com/office/drawing/2014/main" id="{63A9A2B5-773C-E9CB-B78F-26F8D56B0D4F}"/>
                </a:ext>
              </a:extLst>
            </p:cNvPr>
            <p:cNvPicPr>
              <a:picLocks noChangeAspect="1"/>
            </p:cNvPicPr>
            <p:nvPr/>
          </p:nvPicPr>
          <p:blipFill>
            <a:blip r:embed="rId5"/>
            <a:stretch>
              <a:fillRect/>
            </a:stretch>
          </p:blipFill>
          <p:spPr>
            <a:xfrm>
              <a:off x="2734396" y="2762079"/>
              <a:ext cx="3359323" cy="495325"/>
            </a:xfrm>
            <a:prstGeom prst="rect">
              <a:avLst/>
            </a:prstGeom>
          </p:spPr>
        </p:pic>
        <p:pic>
          <p:nvPicPr>
            <p:cNvPr id="11" name="图片 10">
              <a:extLst>
                <a:ext uri="{FF2B5EF4-FFF2-40B4-BE49-F238E27FC236}">
                  <a16:creationId xmlns:a16="http://schemas.microsoft.com/office/drawing/2014/main" id="{45E507DC-332D-5BC8-642F-4439FF5DA3FE}"/>
                </a:ext>
              </a:extLst>
            </p:cNvPr>
            <p:cNvPicPr>
              <a:picLocks noChangeAspect="1"/>
            </p:cNvPicPr>
            <p:nvPr/>
          </p:nvPicPr>
          <p:blipFill>
            <a:blip r:embed="rId6"/>
            <a:stretch>
              <a:fillRect/>
            </a:stretch>
          </p:blipFill>
          <p:spPr>
            <a:xfrm>
              <a:off x="3641960" y="4445765"/>
              <a:ext cx="2940201" cy="520727"/>
            </a:xfrm>
            <a:prstGeom prst="rect">
              <a:avLst/>
            </a:prstGeom>
          </p:spPr>
        </p:pic>
        <p:pic>
          <p:nvPicPr>
            <p:cNvPr id="17" name="图片 16">
              <a:extLst>
                <a:ext uri="{FF2B5EF4-FFF2-40B4-BE49-F238E27FC236}">
                  <a16:creationId xmlns:a16="http://schemas.microsoft.com/office/drawing/2014/main" id="{6F8F8BE0-B407-641D-C152-B82EE9A618E4}"/>
                </a:ext>
              </a:extLst>
            </p:cNvPr>
            <p:cNvPicPr>
              <a:picLocks noChangeAspect="1"/>
            </p:cNvPicPr>
            <p:nvPr/>
          </p:nvPicPr>
          <p:blipFill>
            <a:blip r:embed="rId7"/>
            <a:stretch>
              <a:fillRect/>
            </a:stretch>
          </p:blipFill>
          <p:spPr>
            <a:xfrm>
              <a:off x="3612999" y="4996871"/>
              <a:ext cx="4826248" cy="723937"/>
            </a:xfrm>
            <a:prstGeom prst="rect">
              <a:avLst/>
            </a:prstGeom>
          </p:spPr>
        </p:pic>
      </p:grpSp>
      <p:pic>
        <p:nvPicPr>
          <p:cNvPr id="15" name="图片 14">
            <a:extLst>
              <a:ext uri="{FF2B5EF4-FFF2-40B4-BE49-F238E27FC236}">
                <a16:creationId xmlns:a16="http://schemas.microsoft.com/office/drawing/2014/main" id="{53DA7027-AC68-4186-A5DA-FD09955FFCA9}"/>
              </a:ext>
            </a:extLst>
          </p:cNvPr>
          <p:cNvPicPr>
            <a:picLocks noChangeAspect="1"/>
          </p:cNvPicPr>
          <p:nvPr/>
        </p:nvPicPr>
        <p:blipFill>
          <a:blip r:embed="rId3"/>
          <a:stretch>
            <a:fillRect/>
          </a:stretch>
        </p:blipFill>
        <p:spPr>
          <a:xfrm>
            <a:off x="755779" y="4108080"/>
            <a:ext cx="178409" cy="234962"/>
          </a:xfrm>
          <a:prstGeom prst="rect">
            <a:avLst/>
          </a:prstGeom>
        </p:spPr>
      </p:pic>
    </p:spTree>
    <p:extLst>
      <p:ext uri="{BB962C8B-B14F-4D97-AF65-F5344CB8AC3E}">
        <p14:creationId xmlns:p14="http://schemas.microsoft.com/office/powerpoint/2010/main" val="270890988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a:t>
            </a:r>
            <a:r>
              <a:rPr lang="zh-CN" altLang="en-US" b="1" dirty="0">
                <a:latin typeface="华文楷体" panose="02010600040101010101" pitchFamily="2" charset="-122"/>
                <a:ea typeface="华文楷体" panose="02010600040101010101" pitchFamily="2" charset="-122"/>
              </a:rPr>
              <a:t> 跑动耦合常数</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25000" dirty="0">
                <a:latin typeface="华文楷体" panose="02010600040101010101" pitchFamily="2" charset="-122"/>
                <a:ea typeface="华文楷体" panose="02010600040101010101" pitchFamily="2" charset="-122"/>
                <a:sym typeface="Symbol" panose="05050102010706020507" pitchFamily="18" charset="2"/>
              </a:rPr>
              <a:t>s</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178</a:t>
            </a:fld>
            <a:endParaRPr lang="en-US"/>
          </a:p>
        </p:txBody>
      </p:sp>
      <p:grpSp>
        <p:nvGrpSpPr>
          <p:cNvPr id="5" name="组合 4">
            <a:extLst>
              <a:ext uri="{FF2B5EF4-FFF2-40B4-BE49-F238E27FC236}">
                <a16:creationId xmlns:a16="http://schemas.microsoft.com/office/drawing/2014/main" id="{6B05BA5D-38CD-61D4-815E-596BBE70A474}"/>
              </a:ext>
            </a:extLst>
          </p:cNvPr>
          <p:cNvGrpSpPr/>
          <p:nvPr/>
        </p:nvGrpSpPr>
        <p:grpSpPr>
          <a:xfrm>
            <a:off x="684024" y="1199374"/>
            <a:ext cx="8002776" cy="3785652"/>
            <a:chOff x="736375" y="1094671"/>
            <a:chExt cx="8002776" cy="3785652"/>
          </a:xfrm>
        </p:grpSpPr>
        <p:sp>
          <p:nvSpPr>
            <p:cNvPr id="6" name="文本框 5"/>
            <p:cNvSpPr txBox="1"/>
            <p:nvPr/>
          </p:nvSpPr>
          <p:spPr>
            <a:xfrm>
              <a:off x="736375" y="1094671"/>
              <a:ext cx="8002776" cy="3785652"/>
            </a:xfrm>
            <a:prstGeom prst="rect">
              <a:avLst/>
            </a:prstGeom>
            <a:noFill/>
          </p:spPr>
          <p:txBody>
            <a:bodyPr wrap="square" rtlCol="0">
              <a:spAutoFit/>
            </a:bodyPr>
            <a:lstStyle/>
            <a:p>
              <a:r>
                <a:rPr lang="zh-CN" altLang="en-US" sz="2000" b="1" dirty="0">
                  <a:latin typeface="华文楷体" panose="02010600040101010101" pitchFamily="2" charset="-122"/>
                  <a:ea typeface="华文楷体" panose="02010600040101010101" pitchFamily="2" charset="-122"/>
                </a:rPr>
                <a:t>如果对于完全相同的</a:t>
              </a:r>
              <a:r>
                <a:rPr lang="zh-CN" altLang="en-US" sz="2000" b="1" dirty="0">
                  <a:latin typeface="华文楷体" panose="02010600040101010101" pitchFamily="2" charset="-122"/>
                  <a:ea typeface="华文楷体" panose="02010600040101010101" pitchFamily="2" charset="-122"/>
                  <a:sym typeface="Symbol" panose="05050102010706020507" pitchFamily="18" charset="2"/>
                </a:rPr>
                <a:t></a:t>
              </a:r>
              <a:r>
                <a:rPr lang="en-US" altLang="zh-CN" sz="2000" b="1" baseline="-25000" dirty="0">
                  <a:latin typeface="华文楷体" panose="02010600040101010101" pitchFamily="2" charset="-122"/>
                  <a:ea typeface="华文楷体" panose="02010600040101010101" pitchFamily="2" charset="-122"/>
                  <a:sym typeface="Symbol" panose="05050102010706020507" pitchFamily="18" charset="2"/>
                </a:rPr>
                <a:t>s </a:t>
              </a:r>
              <a:r>
                <a:rPr lang="en-US" altLang="zh-CN" sz="2000" b="1" dirty="0">
                  <a:latin typeface="华文楷体" panose="02010600040101010101" pitchFamily="2" charset="-122"/>
                  <a:ea typeface="华文楷体" panose="02010600040101010101" pitchFamily="2" charset="-122"/>
                  <a:sym typeface="Symbol" panose="05050102010706020507" pitchFamily="18" charset="2"/>
                </a:rPr>
                <a:t>(</a:t>
              </a:r>
              <a:r>
                <a:rPr lang="en-US" altLang="zh-CN" sz="2000" b="1" baseline="30000" dirty="0">
                  <a:latin typeface="华文楷体" panose="02010600040101010101" pitchFamily="2" charset="-122"/>
                  <a:ea typeface="华文楷体" panose="02010600040101010101" pitchFamily="2" charset="-122"/>
                  <a:sym typeface="Symbol" panose="05050102010706020507" pitchFamily="18" charset="2"/>
                </a:rPr>
                <a:t>2</a:t>
              </a:r>
              <a:r>
                <a:rPr lang="en-US" altLang="zh-CN" sz="2000" b="1" dirty="0">
                  <a:latin typeface="华文楷体" panose="02010600040101010101" pitchFamily="2" charset="-122"/>
                  <a:ea typeface="华文楷体" panose="02010600040101010101" pitchFamily="2" charset="-122"/>
                  <a:sym typeface="Symbol" panose="05050102010706020507" pitchFamily="18" charset="2"/>
                </a:rPr>
                <a:t>)</a:t>
              </a:r>
              <a:r>
                <a:rPr lang="zh-CN" altLang="en-US" sz="2000" b="1" dirty="0">
                  <a:latin typeface="华文楷体" panose="02010600040101010101" pitchFamily="2" charset="-122"/>
                  <a:ea typeface="华文楷体" panose="02010600040101010101" pitchFamily="2" charset="-122"/>
                  <a:sym typeface="Symbol" panose="05050102010706020507" pitchFamily="18" charset="2"/>
                </a:rPr>
                <a:t>值，两个之间关系：</a:t>
              </a:r>
              <a:endParaRPr lang="en-US" altLang="zh-CN" sz="2000" b="1" dirty="0">
                <a:latin typeface="华文楷体" panose="02010600040101010101" pitchFamily="2" charset="-122"/>
                <a:ea typeface="华文楷体" panose="02010600040101010101" pitchFamily="2" charset="-122"/>
                <a:sym typeface="Symbol" panose="05050102010706020507" pitchFamily="18" charset="2"/>
              </a:endParaRPr>
            </a:p>
            <a:p>
              <a:endParaRPr lang="en-US" altLang="zh-CN" sz="2000" b="1" dirty="0">
                <a:latin typeface="华文楷体" panose="02010600040101010101" pitchFamily="2" charset="-122"/>
                <a:ea typeface="华文楷体" panose="02010600040101010101" pitchFamily="2" charset="-122"/>
                <a:sym typeface="Symbol" panose="05050102010706020507" pitchFamily="18" charset="2"/>
              </a:endParaRPr>
            </a:p>
            <a:p>
              <a:endParaRPr lang="en-US" altLang="zh-CN" sz="2000" b="1" dirty="0">
                <a:latin typeface="华文楷体" panose="02010600040101010101" pitchFamily="2" charset="-122"/>
                <a:ea typeface="华文楷体" panose="02010600040101010101" pitchFamily="2" charset="-122"/>
                <a:sym typeface="Symbol" panose="05050102010706020507" pitchFamily="18" charset="2"/>
              </a:endParaRPr>
            </a:p>
            <a:p>
              <a:endParaRPr lang="en-US" altLang="zh-CN" sz="2000" b="1" dirty="0">
                <a:latin typeface="华文楷体" panose="02010600040101010101" pitchFamily="2" charset="-122"/>
                <a:ea typeface="华文楷体" panose="02010600040101010101" pitchFamily="2" charset="-122"/>
                <a:sym typeface="Symbol" panose="05050102010706020507" pitchFamily="18" charset="2"/>
              </a:endParaRPr>
            </a:p>
            <a:p>
              <a:endParaRPr lang="en-US" altLang="zh-CN" sz="2000" b="1" dirty="0">
                <a:latin typeface="华文楷体" panose="02010600040101010101" pitchFamily="2" charset="-122"/>
                <a:ea typeface="华文楷体" panose="02010600040101010101" pitchFamily="2" charset="-122"/>
                <a:sym typeface="Symbol" panose="05050102010706020507" pitchFamily="18" charset="2"/>
              </a:endParaRPr>
            </a:p>
            <a:p>
              <a:r>
                <a:rPr lang="zh-CN" altLang="en-US" sz="2000" dirty="0">
                  <a:latin typeface="华文楷体" panose="02010600040101010101" pitchFamily="2" charset="-122"/>
                  <a:ea typeface="华文楷体" panose="02010600040101010101" pitchFamily="2" charset="-122"/>
                </a:rPr>
                <a:t>很显然 </a:t>
              </a:r>
              <a:r>
                <a:rPr lang="en-US" altLang="zh-CN" sz="2000" dirty="0">
                  <a:latin typeface="华文楷体" panose="02010600040101010101" pitchFamily="2" charset="-122"/>
                  <a:ea typeface="华文楷体" panose="02010600040101010101" pitchFamily="2" charset="-122"/>
                </a:rPr>
                <a:t>Λ </a:t>
              </a:r>
              <a:r>
                <a:rPr lang="zh-CN" altLang="en-US" sz="2000" dirty="0">
                  <a:latin typeface="华文楷体" panose="02010600040101010101" pitchFamily="2" charset="-122"/>
                  <a:ea typeface="华文楷体" panose="02010600040101010101" pitchFamily="2" charset="-122"/>
                </a:rPr>
                <a:t>作为 </a:t>
              </a:r>
              <a:r>
                <a:rPr lang="en-US" altLang="zh-CN" sz="2000" dirty="0">
                  <a:latin typeface="华文楷体" panose="02010600040101010101" pitchFamily="2" charset="-122"/>
                  <a:ea typeface="华文楷体" panose="02010600040101010101" pitchFamily="2" charset="-122"/>
                </a:rPr>
                <a:t>QCD </a:t>
              </a:r>
              <a:r>
                <a:rPr lang="zh-CN" altLang="en-US" sz="2000" dirty="0">
                  <a:latin typeface="华文楷体" panose="02010600040101010101" pitchFamily="2" charset="-122"/>
                  <a:ea typeface="华文楷体" panose="02010600040101010101" pitchFamily="2" charset="-122"/>
                </a:rPr>
                <a:t>的基本参数可能会使人误入陷阱。首先 </a:t>
              </a:r>
              <a:r>
                <a:rPr lang="en-US" altLang="zh-CN" sz="2000" dirty="0">
                  <a:latin typeface="华文楷体" panose="02010600040101010101" pitchFamily="2" charset="-122"/>
                  <a:ea typeface="华文楷体" panose="02010600040101010101" pitchFamily="2" charset="-122"/>
                </a:rPr>
                <a:t>Λ</a:t>
              </a:r>
              <a:r>
                <a:rPr lang="zh-CN" altLang="en-US" sz="2000" dirty="0">
                  <a:latin typeface="华文楷体" panose="02010600040101010101" pitchFamily="2" charset="-122"/>
                  <a:ea typeface="华文楷体" panose="02010600040101010101" pitchFamily="2" charset="-122"/>
                </a:rPr>
                <a:t>可以在领头阶或次领头阶定义，每种情况下 </a:t>
              </a:r>
              <a:r>
                <a:rPr lang="en-US" altLang="zh-CN" sz="2000" dirty="0">
                  <a:latin typeface="华文楷体" panose="02010600040101010101" pitchFamily="2" charset="-122"/>
                  <a:ea typeface="华文楷体" panose="02010600040101010101" pitchFamily="2" charset="-122"/>
                </a:rPr>
                <a:t>Λ</a:t>
              </a:r>
              <a:r>
                <a:rPr lang="zh-CN" altLang="en-US" sz="2000" dirty="0">
                  <a:latin typeface="华文楷体" panose="02010600040101010101" pitchFamily="2" charset="-122"/>
                  <a:ea typeface="华文楷体" panose="02010600040101010101" pitchFamily="2" charset="-122"/>
                </a:rPr>
                <a:t>乘以一个常数也是一个可以接受的等价定义。现在几乎所有的精确 </a:t>
              </a:r>
              <a:r>
                <a:rPr lang="en-US" altLang="zh-CN" sz="2000" dirty="0">
                  <a:latin typeface="华文楷体" panose="02010600040101010101" pitchFamily="2" charset="-122"/>
                  <a:ea typeface="华文楷体" panose="02010600040101010101" pitchFamily="2" charset="-122"/>
                </a:rPr>
                <a:t>QCD </a:t>
              </a:r>
              <a:r>
                <a:rPr lang="zh-CN" altLang="en-US" sz="2000" dirty="0">
                  <a:latin typeface="华文楷体" panose="02010600040101010101" pitchFamily="2" charset="-122"/>
                  <a:ea typeface="华文楷体" panose="02010600040101010101" pitchFamily="2" charset="-122"/>
                </a:rPr>
                <a:t>现象都要到次领头阶，因此 上面的式子都可用以定义 </a:t>
              </a:r>
              <a:r>
                <a:rPr lang="en-US" altLang="zh-CN" sz="2000" dirty="0">
                  <a:latin typeface="华文楷体" panose="02010600040101010101" pitchFamily="2" charset="-122"/>
                  <a:ea typeface="华文楷体" panose="02010600040101010101" pitchFamily="2" charset="-122"/>
                </a:rPr>
                <a:t>Λ </a:t>
              </a:r>
              <a:r>
                <a:rPr lang="zh-CN" altLang="en-US" sz="2000" dirty="0">
                  <a:latin typeface="华文楷体" panose="02010600040101010101" pitchFamily="2" charset="-122"/>
                  <a:ea typeface="华文楷体" panose="02010600040101010101" pitchFamily="2" charset="-122"/>
                </a:rPr>
                <a:t>，被广泛应用于文献中。实践中</a:t>
              </a:r>
              <a:r>
                <a:rPr lang="zh-CN" altLang="en-US" sz="2000" dirty="0">
                  <a:latin typeface="华文楷体" panose="02010600040101010101" pitchFamily="2" charset="-122"/>
                  <a:ea typeface="华文楷体" panose="02010600040101010101" pitchFamily="2" charset="-122"/>
                  <a:sym typeface="Symbol" panose="05050102010706020507" pitchFamily="18" charset="2"/>
                </a:rPr>
                <a:t></a:t>
              </a:r>
              <a:r>
                <a:rPr lang="en-US" altLang="zh-CN" sz="2000" baseline="-25000" dirty="0">
                  <a:latin typeface="华文楷体" panose="02010600040101010101" pitchFamily="2" charset="-122"/>
                  <a:ea typeface="华文楷体" panose="02010600040101010101" pitchFamily="2" charset="-122"/>
                  <a:sym typeface="Symbol" panose="05050102010706020507" pitchFamily="18" charset="2"/>
                </a:rPr>
                <a:t>s</a:t>
              </a:r>
              <a:r>
                <a:rPr lang="zh-CN" altLang="en-US" sz="2000" dirty="0">
                  <a:latin typeface="华文楷体" panose="02010600040101010101" pitchFamily="2" charset="-122"/>
                  <a:ea typeface="华文楷体" panose="02010600040101010101" pitchFamily="2" charset="-122"/>
                </a:rPr>
                <a:t>通常是由实验测量给出的，因此当比较 </a:t>
              </a:r>
              <a:r>
                <a:rPr lang="en-US" altLang="zh-CN" sz="2000" dirty="0">
                  <a:latin typeface="华文楷体" panose="02010600040101010101" pitchFamily="2" charset="-122"/>
                  <a:ea typeface="华文楷体" panose="02010600040101010101" pitchFamily="2" charset="-122"/>
                </a:rPr>
                <a:t>Λ</a:t>
              </a:r>
              <a:r>
                <a:rPr lang="zh-CN" altLang="en-US" sz="2000" dirty="0">
                  <a:latin typeface="华文楷体" panose="02010600040101010101" pitchFamily="2" charset="-122"/>
                  <a:ea typeface="华文楷体" panose="02010600040101010101" pitchFamily="2" charset="-122"/>
                </a:rPr>
                <a:t>的值时，一定要首先确认从耦合常数得到入时是否采用了完全相同的公式。从不同的约定给出的误差虽然不大，但也往往能和现在的测量误差相比较。</a:t>
              </a:r>
            </a:p>
          </p:txBody>
        </p:sp>
        <p:pic>
          <p:nvPicPr>
            <p:cNvPr id="3" name="图片 2"/>
            <p:cNvPicPr>
              <a:picLocks noChangeAspect="1"/>
            </p:cNvPicPr>
            <p:nvPr/>
          </p:nvPicPr>
          <p:blipFill>
            <a:blip r:embed="rId2"/>
            <a:stretch>
              <a:fillRect/>
            </a:stretch>
          </p:blipFill>
          <p:spPr>
            <a:xfrm>
              <a:off x="2408580" y="1449428"/>
              <a:ext cx="3914354" cy="921701"/>
            </a:xfrm>
            <a:prstGeom prst="rect">
              <a:avLst/>
            </a:prstGeom>
          </p:spPr>
        </p:pic>
      </p:grpSp>
    </p:spTree>
    <p:extLst>
      <p:ext uri="{BB962C8B-B14F-4D97-AF65-F5344CB8AC3E}">
        <p14:creationId xmlns:p14="http://schemas.microsoft.com/office/powerpoint/2010/main" val="37083941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A3F5E-24F9-F439-6765-39D7AE975A8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ADE234D-2CAD-2035-E228-CD3025AEDFC2}"/>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a:t>
            </a:r>
            <a:r>
              <a:rPr lang="zh-CN" altLang="en-US" b="1" dirty="0">
                <a:latin typeface="华文楷体" panose="02010600040101010101" pitchFamily="2" charset="-122"/>
                <a:ea typeface="华文楷体" panose="02010600040101010101" pitchFamily="2" charset="-122"/>
              </a:rPr>
              <a:t> 跑动耦合常数</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25000" dirty="0">
                <a:latin typeface="华文楷体" panose="02010600040101010101" pitchFamily="2" charset="-122"/>
                <a:ea typeface="华文楷体" panose="02010600040101010101" pitchFamily="2" charset="-122"/>
                <a:sym typeface="Symbol" panose="05050102010706020507" pitchFamily="18" charset="2"/>
              </a:rPr>
              <a:t>s</a:t>
            </a:r>
            <a:endParaRPr lang="zh-CN" altLang="en-US" dirty="0"/>
          </a:p>
        </p:txBody>
      </p:sp>
      <p:sp>
        <p:nvSpPr>
          <p:cNvPr id="4" name="灯片编号占位符 3">
            <a:extLst>
              <a:ext uri="{FF2B5EF4-FFF2-40B4-BE49-F238E27FC236}">
                <a16:creationId xmlns:a16="http://schemas.microsoft.com/office/drawing/2014/main" id="{729D1272-60BB-68D6-C6AF-DB3043BC90D0}"/>
              </a:ext>
            </a:extLst>
          </p:cNvPr>
          <p:cNvSpPr>
            <a:spLocks noGrp="1"/>
          </p:cNvSpPr>
          <p:nvPr>
            <p:ph type="sldNum" sz="quarter" idx="12"/>
          </p:nvPr>
        </p:nvSpPr>
        <p:spPr/>
        <p:txBody>
          <a:bodyPr/>
          <a:lstStyle/>
          <a:p>
            <a:fld id="{BEF7031F-3985-8841-9F96-93325AFB8D2A}" type="slidenum">
              <a:rPr lang="en-US" smtClean="0"/>
              <a:t>179</a:t>
            </a:fld>
            <a:endParaRPr lang="en-US"/>
          </a:p>
        </p:txBody>
      </p:sp>
      <p:grpSp>
        <p:nvGrpSpPr>
          <p:cNvPr id="13" name="组合 12">
            <a:extLst>
              <a:ext uri="{FF2B5EF4-FFF2-40B4-BE49-F238E27FC236}">
                <a16:creationId xmlns:a16="http://schemas.microsoft.com/office/drawing/2014/main" id="{CEB30BB0-D1C8-0A21-1590-13C690228DE6}"/>
              </a:ext>
            </a:extLst>
          </p:cNvPr>
          <p:cNvGrpSpPr/>
          <p:nvPr/>
        </p:nvGrpSpPr>
        <p:grpSpPr>
          <a:xfrm>
            <a:off x="516531" y="1172511"/>
            <a:ext cx="8170269" cy="5156185"/>
            <a:chOff x="478565" y="1115612"/>
            <a:chExt cx="8170269" cy="5156185"/>
          </a:xfrm>
        </p:grpSpPr>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025BE7B4-E5CB-9178-B2ED-847143B265B9}"/>
                    </a:ext>
                  </a:extLst>
                </p:cNvPr>
                <p:cNvSpPr txBox="1"/>
                <p:nvPr/>
              </p:nvSpPr>
              <p:spPr>
                <a:xfrm>
                  <a:off x="478565" y="1115612"/>
                  <a:ext cx="8170269" cy="4093428"/>
                </a:xfrm>
                <a:prstGeom prst="rect">
                  <a:avLst/>
                </a:prstGeom>
                <a:noFill/>
              </p:spPr>
              <p:txBody>
                <a:bodyPr wrap="square" rtlCol="0">
                  <a:spAutoFit/>
                </a:bodyPr>
                <a:lstStyle/>
                <a:p>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上述定义的另一个困难是 </a:t>
                  </a:r>
                  <a:r>
                    <a:rPr lang="en-US" altLang="zh-CN" sz="2000" dirty="0">
                      <a:latin typeface="华文楷体" panose="02010600040101010101" pitchFamily="2" charset="-122"/>
                      <a:ea typeface="华文楷体" panose="02010600040101010101" pitchFamily="2" charset="-122"/>
                    </a:rPr>
                    <a:t>Λ</a:t>
                  </a:r>
                  <a:r>
                    <a:rPr lang="zh-CN" altLang="en-US" sz="2000" dirty="0">
                      <a:latin typeface="华文楷体" panose="02010600040101010101" pitchFamily="2" charset="-122"/>
                      <a:ea typeface="华文楷体" panose="02010600040101010101" pitchFamily="2" charset="-122"/>
                    </a:rPr>
                    <a:t>依赖于活跃的味数目。不同味道数给出的 </a:t>
                  </a:r>
                  <a:r>
                    <a:rPr lang="en-US" altLang="zh-CN" sz="2000" dirty="0">
                      <a:latin typeface="华文楷体" panose="02010600040101010101" pitchFamily="2" charset="-122"/>
                      <a:ea typeface="华文楷体" panose="02010600040101010101" pitchFamily="2" charset="-122"/>
                    </a:rPr>
                    <a:t>Λ </a:t>
                  </a:r>
                  <a:r>
                    <a:rPr lang="zh-CN" altLang="en-US" sz="2000" dirty="0">
                      <a:latin typeface="华文楷体" panose="02010600040101010101" pitchFamily="2" charset="-122"/>
                      <a:ea typeface="华文楷体" panose="02010600040101010101" pitchFamily="2" charset="-122"/>
                    </a:rPr>
                    <a:t>值应满足 </a:t>
                  </a:r>
                  <a:r>
                    <a:rPr lang="zh-CN" altLang="en-US" sz="2000" dirty="0">
                      <a:latin typeface="华文楷体" panose="02010600040101010101" pitchFamily="2" charset="-122"/>
                      <a:ea typeface="华文楷体" panose="02010600040101010101" pitchFamily="2" charset="-122"/>
                      <a:sym typeface="Symbol" panose="05050102010706020507" pitchFamily="18" charset="2"/>
                    </a:rPr>
                    <a:t></a:t>
                  </a:r>
                  <a:r>
                    <a:rPr lang="en-US" altLang="zh-CN" sz="2000" baseline="-25000" dirty="0">
                      <a:latin typeface="华文楷体" panose="02010600040101010101" pitchFamily="2" charset="-122"/>
                      <a:ea typeface="华文楷体" panose="02010600040101010101" pitchFamily="2" charset="-122"/>
                      <a:sym typeface="Symbol" panose="05050102010706020507" pitchFamily="18" charset="2"/>
                    </a:rPr>
                    <a:t>s</a:t>
                  </a:r>
                  <a:r>
                    <a:rPr lang="zh-CN" altLang="en-US" sz="2000" dirty="0">
                      <a:latin typeface="华文楷体" panose="02010600040101010101" pitchFamily="2" charset="-122"/>
                      <a:ea typeface="华文楷体" panose="02010600040101010101" pitchFamily="2" charset="-122"/>
                    </a:rPr>
                    <a:t>在能标</a:t>
                  </a:r>
                  <a:r>
                    <a:rPr lang="en-US" altLang="zh-CN" sz="2000" i="1" dirty="0">
                      <a:latin typeface="华文楷体" panose="02010600040101010101" pitchFamily="2" charset="-122"/>
                      <a:ea typeface="华文楷体" panose="02010600040101010101" pitchFamily="2" charset="-122"/>
                    </a:rPr>
                    <a:t>μ</a:t>
                  </a:r>
                  <a:r>
                    <a:rPr lang="en-US" altLang="zh-CN" sz="2000" dirty="0">
                      <a:latin typeface="华文楷体" panose="02010600040101010101" pitchFamily="2" charset="-122"/>
                      <a:ea typeface="华文楷体" panose="02010600040101010101" pitchFamily="2" charset="-122"/>
                    </a:rPr>
                    <a:t>=</a:t>
                  </a:r>
                  <a:r>
                    <a:rPr lang="en-US" altLang="zh-CN" sz="2000" i="1" dirty="0">
                      <a:latin typeface="华文楷体" panose="02010600040101010101" pitchFamily="2" charset="-122"/>
                      <a:ea typeface="华文楷体" panose="02010600040101010101" pitchFamily="2" charset="-122"/>
                    </a:rPr>
                    <a:t>m</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处的连续性，这里 </a:t>
                  </a:r>
                  <a:r>
                    <a:rPr lang="en-US" altLang="zh-CN" sz="2000" i="1" dirty="0">
                      <a:latin typeface="华文楷体" panose="02010600040101010101" pitchFamily="2" charset="-122"/>
                      <a:ea typeface="华文楷体" panose="02010600040101010101" pitchFamily="2" charset="-122"/>
                    </a:rPr>
                    <a:t>m</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是重夸克的质量。</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前面给出了利计算得到的不同味道数领头阶</a:t>
                  </a:r>
                  <a:r>
                    <a:rPr lang="en-US" altLang="zh-CN" sz="2000" dirty="0">
                      <a:latin typeface="华文楷体" panose="02010600040101010101" pitchFamily="2" charset="-122"/>
                      <a:ea typeface="华文楷体" panose="02010600040101010101" pitchFamily="2" charset="-122"/>
                    </a:rPr>
                    <a:t>(LO)</a:t>
                  </a:r>
                  <a:r>
                    <a:rPr lang="zh-CN" altLang="en-US" sz="2000" dirty="0">
                      <a:latin typeface="华文楷体" panose="02010600040101010101" pitchFamily="2" charset="-122"/>
                      <a:ea typeface="华文楷体" panose="02010600040101010101" pitchFamily="2" charset="-122"/>
                    </a:rPr>
                    <a:t>和次领头阶</a:t>
                  </a:r>
                  <a:r>
                    <a:rPr lang="en-US" altLang="zh-CN" sz="2000" dirty="0">
                      <a:latin typeface="华文楷体" panose="02010600040101010101" pitchFamily="2" charset="-122"/>
                      <a:ea typeface="华文楷体" panose="02010600040101010101" pitchFamily="2" charset="-122"/>
                    </a:rPr>
                    <a:t>(NLO)</a:t>
                  </a:r>
                  <a:r>
                    <a:rPr lang="zh-CN" altLang="en-US" sz="2000" dirty="0">
                      <a:latin typeface="华文楷体" panose="02010600040101010101" pitchFamily="2" charset="-122"/>
                      <a:ea typeface="华文楷体" panose="02010600040101010101" pitchFamily="2" charset="-122"/>
                    </a:rPr>
                    <a:t>的耦合。正确的匹配方案应该是，对所有的动量值，耦合常数必须既是重整化群的解又是一个连续的函数。</a:t>
                  </a:r>
                  <a:r>
                    <a:rPr lang="en-US" altLang="zh-CN" sz="2000" i="1" dirty="0">
                      <a:latin typeface="华文楷体" panose="02010600040101010101" pitchFamily="2" charset="-122"/>
                      <a:ea typeface="华文楷体" panose="02010600040101010101" pitchFamily="2" charset="-122"/>
                    </a:rPr>
                    <a:t>μ </a:t>
                  </a:r>
                  <a:r>
                    <a:rPr lang="en-US" altLang="zh-CN" sz="2000" dirty="0">
                      <a:latin typeface="华文楷体" panose="02010600040101010101" pitchFamily="2" charset="-122"/>
                      <a:ea typeface="华文楷体" panose="02010600040101010101" pitchFamily="2" charset="-122"/>
                    </a:rPr>
                    <a:t>&gt;</a:t>
                  </a:r>
                  <a14:m>
                    <m:oMath xmlns:m="http://schemas.openxmlformats.org/officeDocument/2006/math">
                      <m:sSub>
                        <m:sSubPr>
                          <m:ctrlPr>
                            <a:rPr lang="en-US" altLang="zh-CN" sz="2000" i="1" dirty="0" smtClean="0">
                              <a:solidFill>
                                <a:srgbClr val="836967"/>
                              </a:solidFill>
                              <a:latin typeface="Cambria Math" panose="02040503050406030204" pitchFamily="18" charset="0"/>
                            </a:rPr>
                          </m:ctrlPr>
                        </m:sSubPr>
                        <m:e>
                          <m:r>
                            <a:rPr lang="en-US" altLang="zh-CN" sz="2000" i="1" dirty="0" err="1" smtClean="0">
                              <a:latin typeface="Cambria Math" panose="02040503050406030204" pitchFamily="18" charset="0"/>
                            </a:rPr>
                            <m:t>𝑚</m:t>
                          </m:r>
                        </m:e>
                        <m:sub>
                          <m:r>
                            <a:rPr lang="en-US" altLang="zh-CN" sz="2000" i="1" dirty="0" err="1" smtClean="0">
                              <a:latin typeface="Cambria Math" panose="02040503050406030204" pitchFamily="18" charset="0"/>
                            </a:rPr>
                            <m:t>𝑏</m:t>
                          </m:r>
                        </m:sub>
                      </m:sSub>
                    </m:oMath>
                  </a14:m>
                  <a:r>
                    <a:rPr lang="en-US" altLang="zh-CN" sz="2000" i="1"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时有</a:t>
                  </a:r>
                  <a:r>
                    <a:rPr lang="en-US" altLang="zh-CN" sz="2000" dirty="0">
                      <a:latin typeface="华文楷体" panose="02010600040101010101" pitchFamily="2" charset="-122"/>
                      <a:ea typeface="华文楷体" panose="02010600040101010101" pitchFamily="2" charset="-122"/>
                    </a:rPr>
                    <a:t>,</a:t>
                  </a: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对 </a:t>
                  </a:r>
                  <a14:m>
                    <m:oMath xmlns:m="http://schemas.openxmlformats.org/officeDocument/2006/math">
                      <m:sSub>
                        <m:sSubPr>
                          <m:ctrlPr>
                            <a:rPr lang="en-US" altLang="zh-CN" sz="2000" i="1" dirty="0">
                              <a:solidFill>
                                <a:srgbClr val="836967"/>
                              </a:solidFill>
                              <a:latin typeface="Cambria Math" panose="02040503050406030204" pitchFamily="18" charset="0"/>
                            </a:rPr>
                          </m:ctrlPr>
                        </m:sSubPr>
                        <m:e>
                          <m:r>
                            <a:rPr lang="en-US" altLang="zh-CN" sz="2000" i="1" dirty="0" err="1">
                              <a:latin typeface="Cambria Math" panose="02040503050406030204" pitchFamily="18" charset="0"/>
                            </a:rPr>
                            <m:t>𝑚</m:t>
                          </m:r>
                        </m:e>
                        <m:sub>
                          <m:r>
                            <m:rPr>
                              <m:sty m:val="p"/>
                            </m:rPr>
                            <a:rPr lang="en-US" altLang="zh-CN" sz="2000" i="1" dirty="0">
                              <a:latin typeface="Cambria Math" panose="02040503050406030204" pitchFamily="18" charset="0"/>
                            </a:rPr>
                            <m:t>c</m:t>
                          </m:r>
                        </m:sub>
                      </m:sSub>
                    </m:oMath>
                  </a14:m>
                  <a:r>
                    <a:rPr lang="en-US" altLang="zh-CN" sz="2000" i="1" dirty="0">
                      <a:latin typeface="华文楷体" panose="02010600040101010101" pitchFamily="2" charset="-122"/>
                      <a:ea typeface="华文楷体" panose="02010600040101010101" pitchFamily="2" charset="-122"/>
                    </a:rPr>
                    <a:t> </a:t>
                  </a:r>
                  <a:r>
                    <a:rPr lang="en-US" altLang="zh-CN" sz="2000" dirty="0">
                      <a:latin typeface="华文楷体" panose="02010600040101010101" pitchFamily="2" charset="-122"/>
                      <a:ea typeface="华文楷体" panose="02010600040101010101" pitchFamily="2" charset="-122"/>
                    </a:rPr>
                    <a:t>&lt;</a:t>
                  </a:r>
                  <a:r>
                    <a:rPr lang="en-US" altLang="zh-CN" sz="2000" i="1" dirty="0">
                      <a:latin typeface="华文楷体" panose="02010600040101010101" pitchFamily="2" charset="-122"/>
                      <a:ea typeface="华文楷体" panose="02010600040101010101" pitchFamily="2" charset="-122"/>
                    </a:rPr>
                    <a:t>μ</a:t>
                  </a:r>
                  <a:r>
                    <a:rPr lang="en-US" altLang="zh-CN" sz="2000" dirty="0">
                      <a:latin typeface="华文楷体" panose="02010600040101010101" pitchFamily="2" charset="-122"/>
                      <a:ea typeface="华文楷体" panose="02010600040101010101" pitchFamily="2" charset="-122"/>
                    </a:rPr>
                    <a:t>&lt; </a:t>
                  </a:r>
                  <a14:m>
                    <m:oMath xmlns:m="http://schemas.openxmlformats.org/officeDocument/2006/math">
                      <m:sSub>
                        <m:sSubPr>
                          <m:ctrlPr>
                            <a:rPr lang="en-US" altLang="zh-CN" sz="2000" i="1" dirty="0" smtClean="0">
                              <a:solidFill>
                                <a:srgbClr val="836967"/>
                              </a:solidFill>
                              <a:latin typeface="Cambria Math" panose="02040503050406030204" pitchFamily="18" charset="0"/>
                            </a:rPr>
                          </m:ctrlPr>
                        </m:sSubPr>
                        <m:e>
                          <m:r>
                            <a:rPr lang="en-US" altLang="zh-CN" sz="2000" i="1" dirty="0" err="1" smtClean="0">
                              <a:latin typeface="Cambria Math" panose="02040503050406030204" pitchFamily="18" charset="0"/>
                            </a:rPr>
                            <m:t>𝑚</m:t>
                          </m:r>
                        </m:e>
                        <m:sub>
                          <m:r>
                            <a:rPr lang="en-US" altLang="zh-CN" sz="2000" i="1" dirty="0" err="1" smtClean="0">
                              <a:latin typeface="Cambria Math" panose="02040503050406030204" pitchFamily="18" charset="0"/>
                            </a:rPr>
                            <m:t>𝑏</m:t>
                          </m:r>
                        </m:sub>
                      </m:sSub>
                    </m:oMath>
                  </a14:m>
                  <a:r>
                    <a:rPr lang="en-US" altLang="zh-CN" sz="2000" i="1"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，耦合常数随 </a:t>
                  </a:r>
                  <a:r>
                    <a:rPr lang="en-US" altLang="zh-CN" sz="2000" dirty="0">
                      <a:latin typeface="华文楷体" panose="02010600040101010101" pitchFamily="2" charset="-122"/>
                      <a:ea typeface="华文楷体" panose="02010600040101010101" pitchFamily="2" charset="-122"/>
                    </a:rPr>
                    <a:t>4</a:t>
                  </a:r>
                  <a:r>
                    <a:rPr lang="zh-CN" altLang="en-US" sz="2000" dirty="0">
                      <a:latin typeface="华文楷体" panose="02010600040101010101" pitchFamily="2" charset="-122"/>
                      <a:ea typeface="华文楷体" panose="02010600040101010101" pitchFamily="2" charset="-122"/>
                    </a:rPr>
                    <a:t>个活跃的味道演化，正确的形式为</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                     表 </a:t>
                  </a:r>
                  <a:r>
                    <a:rPr lang="en-US" altLang="zh-CN" sz="2000" dirty="0">
                      <a:latin typeface="华文楷体" panose="02010600040101010101" pitchFamily="2" charset="-122"/>
                      <a:ea typeface="华文楷体" panose="02010600040101010101" pitchFamily="2" charset="-122"/>
                    </a:rPr>
                    <a:t>5.1: </a:t>
                  </a:r>
                  <a:r>
                    <a:rPr lang="zh-CN" altLang="en-US" sz="2000" dirty="0">
                      <a:latin typeface="华文楷体" panose="02010600040101010101" pitchFamily="2" charset="-122"/>
                      <a:ea typeface="华文楷体" panose="02010600040101010101" pitchFamily="2" charset="-122"/>
                    </a:rPr>
                    <a:t>当 </a:t>
                  </a:r>
                  <a:r>
                    <a:rPr lang="en-US" altLang="zh-CN" sz="2000" dirty="0">
                      <a:latin typeface="华文楷体" panose="02010600040101010101" pitchFamily="2" charset="-122"/>
                      <a:ea typeface="华文楷体" panose="02010600040101010101" pitchFamily="2" charset="-122"/>
                    </a:rPr>
                    <a:t>Q=5</a:t>
                  </a:r>
                  <a:r>
                    <a:rPr lang="en-US" altLang="zh-CN" sz="2000" i="1" dirty="0">
                      <a:latin typeface="华文楷体" panose="02010600040101010101" pitchFamily="2" charset="-122"/>
                      <a:ea typeface="华文楷体" panose="02010600040101010101" pitchFamily="2" charset="-122"/>
                    </a:rPr>
                    <a:t>GeV</a:t>
                  </a:r>
                  <a:r>
                    <a:rPr lang="en-US" altLang="zh-CN" sz="2000" dirty="0">
                      <a:latin typeface="华文楷体" panose="02010600040101010101" pitchFamily="2" charset="-122"/>
                      <a:ea typeface="华文楷体" panose="02010600040101010101" pitchFamily="2" charset="-122"/>
                    </a:rPr>
                    <a:t> Λ =200</a:t>
                  </a:r>
                  <a:r>
                    <a:rPr lang="en-US" altLang="zh-CN" sz="2000" i="1" dirty="0">
                      <a:latin typeface="华文楷体" panose="02010600040101010101" pitchFamily="2" charset="-122"/>
                      <a:ea typeface="华文楷体" panose="02010600040101010101" pitchFamily="2" charset="-122"/>
                    </a:rPr>
                    <a:t>MeV</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时 </a:t>
                  </a:r>
                  <a:r>
                    <a:rPr lang="zh-CN" altLang="en-US" sz="2000" dirty="0">
                      <a:latin typeface="华文楷体" panose="02010600040101010101" pitchFamily="2" charset="-122"/>
                      <a:ea typeface="华文楷体" panose="02010600040101010101" pitchFamily="2" charset="-122"/>
                      <a:sym typeface="Symbol" panose="05050102010706020507" pitchFamily="18" charset="2"/>
                    </a:rPr>
                    <a:t></a:t>
                  </a:r>
                  <a:r>
                    <a:rPr lang="en-US" altLang="zh-CN" sz="2000" baseline="-25000" dirty="0">
                      <a:latin typeface="华文楷体" panose="02010600040101010101" pitchFamily="2" charset="-122"/>
                      <a:ea typeface="华文楷体" panose="02010600040101010101" pitchFamily="2" charset="-122"/>
                      <a:sym typeface="Symbol" panose="05050102010706020507" pitchFamily="18" charset="2"/>
                    </a:rPr>
                    <a:t>s</a:t>
                  </a:r>
                  <a:r>
                    <a:rPr lang="en-US" altLang="zh-CN" sz="2000" dirty="0">
                      <a:latin typeface="华文楷体" panose="02010600040101010101" pitchFamily="2" charset="-122"/>
                      <a:ea typeface="华文楷体" panose="02010600040101010101" pitchFamily="2" charset="-122"/>
                    </a:rPr>
                    <a:t>(Q) </a:t>
                  </a:r>
                  <a:r>
                    <a:rPr lang="zh-CN" altLang="en-US" sz="2000" dirty="0">
                      <a:latin typeface="华文楷体" panose="02010600040101010101" pitchFamily="2" charset="-122"/>
                      <a:ea typeface="华文楷体" panose="02010600040101010101" pitchFamily="2" charset="-122"/>
                    </a:rPr>
                    <a:t>的值</a:t>
                  </a:r>
                </a:p>
              </p:txBody>
            </p:sp>
          </mc:Choice>
          <mc:Fallback>
            <p:sp>
              <p:nvSpPr>
                <p:cNvPr id="6" name="文本框 5">
                  <a:extLst>
                    <a:ext uri="{FF2B5EF4-FFF2-40B4-BE49-F238E27FC236}">
                      <a16:creationId xmlns:a16="http://schemas.microsoft.com/office/drawing/2014/main" id="{025BE7B4-E5CB-9178-B2ED-847143B265B9}"/>
                    </a:ext>
                  </a:extLst>
                </p:cNvPr>
                <p:cNvSpPr txBox="1">
                  <a:spLocks noRot="1" noChangeAspect="1" noMove="1" noResize="1" noEditPoints="1" noAdjustHandles="1" noChangeArrowheads="1" noChangeShapeType="1" noTextEdit="1"/>
                </p:cNvSpPr>
                <p:nvPr/>
              </p:nvSpPr>
              <p:spPr>
                <a:xfrm>
                  <a:off x="478565" y="1115612"/>
                  <a:ext cx="8170269" cy="4093428"/>
                </a:xfrm>
                <a:prstGeom prst="rect">
                  <a:avLst/>
                </a:prstGeom>
                <a:blipFill>
                  <a:blip r:embed="rId2"/>
                  <a:stretch>
                    <a:fillRect l="-821" t="-744" b="-1786"/>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D69C4A13-71F3-1FE9-C4BC-A6A7DBD4B09A}"/>
                </a:ext>
              </a:extLst>
            </p:cNvPr>
            <p:cNvPicPr>
              <a:picLocks noChangeAspect="1"/>
            </p:cNvPicPr>
            <p:nvPr/>
          </p:nvPicPr>
          <p:blipFill>
            <a:blip r:embed="rId3"/>
            <a:stretch>
              <a:fillRect/>
            </a:stretch>
          </p:blipFill>
          <p:spPr>
            <a:xfrm>
              <a:off x="2790733" y="2839800"/>
              <a:ext cx="3562533" cy="571529"/>
            </a:xfrm>
            <a:prstGeom prst="rect">
              <a:avLst/>
            </a:prstGeom>
          </p:spPr>
        </p:pic>
        <p:pic>
          <p:nvPicPr>
            <p:cNvPr id="10" name="图片 9">
              <a:extLst>
                <a:ext uri="{FF2B5EF4-FFF2-40B4-BE49-F238E27FC236}">
                  <a16:creationId xmlns:a16="http://schemas.microsoft.com/office/drawing/2014/main" id="{CB32A1B1-E3E9-CF91-F48F-01C9F0EE77B4}"/>
                </a:ext>
              </a:extLst>
            </p:cNvPr>
            <p:cNvPicPr>
              <a:picLocks noChangeAspect="1"/>
            </p:cNvPicPr>
            <p:nvPr/>
          </p:nvPicPr>
          <p:blipFill>
            <a:blip r:embed="rId4"/>
            <a:stretch>
              <a:fillRect/>
            </a:stretch>
          </p:blipFill>
          <p:spPr>
            <a:xfrm>
              <a:off x="2864986" y="4011719"/>
              <a:ext cx="3397425" cy="596931"/>
            </a:xfrm>
            <a:prstGeom prst="rect">
              <a:avLst/>
            </a:prstGeom>
          </p:spPr>
        </p:pic>
        <p:pic>
          <p:nvPicPr>
            <p:cNvPr id="12" name="图片 11">
              <a:extLst>
                <a:ext uri="{FF2B5EF4-FFF2-40B4-BE49-F238E27FC236}">
                  <a16:creationId xmlns:a16="http://schemas.microsoft.com/office/drawing/2014/main" id="{F28E876A-2929-E289-E172-62026EF3B32A}"/>
                </a:ext>
              </a:extLst>
            </p:cNvPr>
            <p:cNvPicPr>
              <a:picLocks noChangeAspect="1"/>
            </p:cNvPicPr>
            <p:nvPr/>
          </p:nvPicPr>
          <p:blipFill>
            <a:blip r:embed="rId5"/>
            <a:stretch>
              <a:fillRect/>
            </a:stretch>
          </p:blipFill>
          <p:spPr>
            <a:xfrm>
              <a:off x="3011589" y="5236694"/>
              <a:ext cx="3225966" cy="1035103"/>
            </a:xfrm>
            <a:prstGeom prst="rect">
              <a:avLst/>
            </a:prstGeom>
          </p:spPr>
        </p:pic>
      </p:grpSp>
    </p:spTree>
    <p:extLst>
      <p:ext uri="{BB962C8B-B14F-4D97-AF65-F5344CB8AC3E}">
        <p14:creationId xmlns:p14="http://schemas.microsoft.com/office/powerpoint/2010/main" val="297164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A2BE6-1487-5572-64A6-F9886232607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64214E5-6BBC-F874-97A9-8E87521911CC}"/>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b="1" dirty="0"/>
          </a:p>
        </p:txBody>
      </p:sp>
      <p:sp>
        <p:nvSpPr>
          <p:cNvPr id="4" name="灯片编号占位符 3">
            <a:extLst>
              <a:ext uri="{FF2B5EF4-FFF2-40B4-BE49-F238E27FC236}">
                <a16:creationId xmlns:a16="http://schemas.microsoft.com/office/drawing/2014/main" id="{B7D5E13E-F092-1A11-5DCB-F34770BC394C}"/>
              </a:ext>
            </a:extLst>
          </p:cNvPr>
          <p:cNvSpPr>
            <a:spLocks noGrp="1"/>
          </p:cNvSpPr>
          <p:nvPr>
            <p:ph type="sldNum" sz="quarter" idx="12"/>
          </p:nvPr>
        </p:nvSpPr>
        <p:spPr/>
        <p:txBody>
          <a:bodyPr/>
          <a:lstStyle/>
          <a:p>
            <a:fld id="{BEF7031F-3985-8841-9F96-93325AFB8D2A}" type="slidenum">
              <a:rPr lang="en-US" smtClean="0"/>
              <a:t>18</a:t>
            </a:fld>
            <a:endParaRPr lang="en-US"/>
          </a:p>
        </p:txBody>
      </p:sp>
      <p:grpSp>
        <p:nvGrpSpPr>
          <p:cNvPr id="16" name="组合 15">
            <a:extLst>
              <a:ext uri="{FF2B5EF4-FFF2-40B4-BE49-F238E27FC236}">
                <a16:creationId xmlns:a16="http://schemas.microsoft.com/office/drawing/2014/main" id="{C7CEF5C2-6284-134B-AFB7-F670F575B570}"/>
              </a:ext>
            </a:extLst>
          </p:cNvPr>
          <p:cNvGrpSpPr/>
          <p:nvPr/>
        </p:nvGrpSpPr>
        <p:grpSpPr>
          <a:xfrm>
            <a:off x="85741" y="1305341"/>
            <a:ext cx="8972517" cy="4247317"/>
            <a:chOff x="146583" y="1182432"/>
            <a:chExt cx="8972517" cy="4247317"/>
          </a:xfrm>
        </p:grpSpPr>
        <p:sp>
          <p:nvSpPr>
            <p:cNvPr id="10" name="文本框 9">
              <a:extLst>
                <a:ext uri="{FF2B5EF4-FFF2-40B4-BE49-F238E27FC236}">
                  <a16:creationId xmlns:a16="http://schemas.microsoft.com/office/drawing/2014/main" id="{2062219A-945A-0CA8-2DAA-932F4AED8BF7}"/>
                </a:ext>
              </a:extLst>
            </p:cNvPr>
            <p:cNvSpPr txBox="1"/>
            <p:nvPr/>
          </p:nvSpPr>
          <p:spPr>
            <a:xfrm>
              <a:off x="146583" y="1182432"/>
              <a:ext cx="8972517" cy="4247317"/>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8.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1958</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R.Feynman</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等人提出了普适性</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V-A</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相互作用理论</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1958</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M.Goldhaber</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[96]</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等首次证实中微子是左手的</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即螺旋度为负的</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，这个结果证实弱作用的结构确实是</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V-A</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型的。这也奠定了最大宇称破坏的弱作用理论。</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dirty="0">
                  <a:latin typeface="华文楷体" panose="02010600040101010101" pitchFamily="2" charset="-122"/>
                  <a:ea typeface="华文楷体" panose="02010600040101010101" pitchFamily="2" charset="-122"/>
                  <a:cs typeface="Times New Roman" panose="02020603050405020304" pitchFamily="18" charset="0"/>
                </a:rPr>
                <a:t>弱相互作用拉氏量中的弱流应该表示成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V-A </a:t>
              </a:r>
              <a:r>
                <a:rPr lang="zh-CN" altLang="en-US" dirty="0">
                  <a:latin typeface="华文楷体" panose="02010600040101010101" pitchFamily="2" charset="-122"/>
                  <a:ea typeface="华文楷体" panose="02010600040101010101" pitchFamily="2" charset="-122"/>
                  <a:cs typeface="Times New Roman" panose="02020603050405020304" pitchFamily="18" charset="0"/>
                </a:rPr>
                <a:t>的形式，即应包含矢量流                     和轴矢量流 </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dirty="0">
                  <a:latin typeface="华文楷体" panose="02010600040101010101" pitchFamily="2" charset="-122"/>
                  <a:ea typeface="华文楷体" panose="02010600040101010101" pitchFamily="2" charset="-122"/>
                  <a:cs typeface="Times New Roman" panose="02020603050405020304" pitchFamily="18" charset="0"/>
                </a:rPr>
                <a:t>两部分的等量混合，并且对于各种粒子的弱作用过程是普适的。如果将旋量波函数分解成左手旋量和右手旋量的和，</a:t>
              </a:r>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dirty="0">
                  <a:latin typeface="华文楷体" panose="02010600040101010101" pitchFamily="2" charset="-122"/>
                  <a:ea typeface="华文楷体" panose="02010600040101010101" pitchFamily="2" charset="-122"/>
                  <a:cs typeface="Times New Roman" panose="02020603050405020304" pitchFamily="18" charset="0"/>
                </a:rPr>
                <a:t>同时忽略掉质量项，那么不难证明这种形式的相互作用拉氏量中只有左手旋量的贡献。</a:t>
              </a:r>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02AD744C-B313-92AA-E704-05BC649E68F6}"/>
                </a:ext>
              </a:extLst>
            </p:cNvPr>
            <p:cNvPicPr>
              <a:picLocks noChangeAspect="1"/>
            </p:cNvPicPr>
            <p:nvPr/>
          </p:nvPicPr>
          <p:blipFill>
            <a:blip r:embed="rId2"/>
            <a:stretch>
              <a:fillRect/>
            </a:stretch>
          </p:blipFill>
          <p:spPr>
            <a:xfrm>
              <a:off x="3064609" y="1629223"/>
              <a:ext cx="2540131" cy="444523"/>
            </a:xfrm>
            <a:prstGeom prst="rect">
              <a:avLst/>
            </a:prstGeom>
          </p:spPr>
        </p:pic>
        <p:pic>
          <p:nvPicPr>
            <p:cNvPr id="8" name="图片 7">
              <a:extLst>
                <a:ext uri="{FF2B5EF4-FFF2-40B4-BE49-F238E27FC236}">
                  <a16:creationId xmlns:a16="http://schemas.microsoft.com/office/drawing/2014/main" id="{D039368B-6AA2-2B83-9E32-920C60BCB13F}"/>
                </a:ext>
              </a:extLst>
            </p:cNvPr>
            <p:cNvPicPr>
              <a:picLocks noChangeAspect="1"/>
            </p:cNvPicPr>
            <p:nvPr/>
          </p:nvPicPr>
          <p:blipFill>
            <a:blip r:embed="rId3"/>
            <a:stretch>
              <a:fillRect/>
            </a:stretch>
          </p:blipFill>
          <p:spPr>
            <a:xfrm>
              <a:off x="7222782" y="3429000"/>
              <a:ext cx="1092256" cy="273064"/>
            </a:xfrm>
            <a:prstGeom prst="rect">
              <a:avLst/>
            </a:prstGeom>
          </p:spPr>
        </p:pic>
        <p:pic>
          <p:nvPicPr>
            <p:cNvPr id="11" name="图片 10">
              <a:extLst>
                <a:ext uri="{FF2B5EF4-FFF2-40B4-BE49-F238E27FC236}">
                  <a16:creationId xmlns:a16="http://schemas.microsoft.com/office/drawing/2014/main" id="{8FF84D2F-4654-C4BF-61A9-75B02E032368}"/>
                </a:ext>
              </a:extLst>
            </p:cNvPr>
            <p:cNvPicPr>
              <a:picLocks noChangeAspect="1"/>
            </p:cNvPicPr>
            <p:nvPr/>
          </p:nvPicPr>
          <p:blipFill>
            <a:blip r:embed="rId4"/>
            <a:stretch>
              <a:fillRect/>
            </a:stretch>
          </p:blipFill>
          <p:spPr>
            <a:xfrm>
              <a:off x="731817" y="3716024"/>
              <a:ext cx="1244664" cy="266714"/>
            </a:xfrm>
            <a:prstGeom prst="rect">
              <a:avLst/>
            </a:prstGeom>
          </p:spPr>
        </p:pic>
        <p:pic>
          <p:nvPicPr>
            <p:cNvPr id="15" name="图片 14">
              <a:extLst>
                <a:ext uri="{FF2B5EF4-FFF2-40B4-BE49-F238E27FC236}">
                  <a16:creationId xmlns:a16="http://schemas.microsoft.com/office/drawing/2014/main" id="{7192F87D-B3B8-B758-D579-6A917E5CF6DA}"/>
                </a:ext>
              </a:extLst>
            </p:cNvPr>
            <p:cNvPicPr>
              <a:picLocks noChangeAspect="1"/>
            </p:cNvPicPr>
            <p:nvPr/>
          </p:nvPicPr>
          <p:blipFill>
            <a:blip r:embed="rId5"/>
            <a:stretch>
              <a:fillRect/>
            </a:stretch>
          </p:blipFill>
          <p:spPr>
            <a:xfrm>
              <a:off x="3038909" y="4477756"/>
              <a:ext cx="3187864" cy="457223"/>
            </a:xfrm>
            <a:prstGeom prst="rect">
              <a:avLst/>
            </a:prstGeom>
          </p:spPr>
        </p:pic>
      </p:grpSp>
    </p:spTree>
    <p:extLst>
      <p:ext uri="{BB962C8B-B14F-4D97-AF65-F5344CB8AC3E}">
        <p14:creationId xmlns:p14="http://schemas.microsoft.com/office/powerpoint/2010/main" val="377731664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F9ACC-E49A-EA9B-73E6-4B7B1DD1836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F030AF6-E638-5822-5501-31755C0BE157}"/>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a:t>
            </a:r>
            <a:r>
              <a:rPr lang="zh-CN" altLang="en-US" b="1" dirty="0">
                <a:latin typeface="华文楷体" panose="02010600040101010101" pitchFamily="2" charset="-122"/>
                <a:ea typeface="华文楷体" panose="02010600040101010101" pitchFamily="2" charset="-122"/>
              </a:rPr>
              <a:t> 跑动耦合常数</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25000" dirty="0">
                <a:latin typeface="华文楷体" panose="02010600040101010101" pitchFamily="2" charset="-122"/>
                <a:ea typeface="华文楷体" panose="02010600040101010101" pitchFamily="2" charset="-122"/>
                <a:sym typeface="Symbol" panose="05050102010706020507" pitchFamily="18" charset="2"/>
              </a:rPr>
              <a:t>s</a:t>
            </a:r>
            <a:endParaRPr lang="zh-CN" altLang="en-US" dirty="0"/>
          </a:p>
        </p:txBody>
      </p:sp>
      <p:sp>
        <p:nvSpPr>
          <p:cNvPr id="4" name="灯片编号占位符 3">
            <a:extLst>
              <a:ext uri="{FF2B5EF4-FFF2-40B4-BE49-F238E27FC236}">
                <a16:creationId xmlns:a16="http://schemas.microsoft.com/office/drawing/2014/main" id="{A7CABF6D-A3BA-2D69-67E1-A1287D79B696}"/>
              </a:ext>
            </a:extLst>
          </p:cNvPr>
          <p:cNvSpPr>
            <a:spLocks noGrp="1"/>
          </p:cNvSpPr>
          <p:nvPr>
            <p:ph type="sldNum" sz="quarter" idx="12"/>
          </p:nvPr>
        </p:nvSpPr>
        <p:spPr/>
        <p:txBody>
          <a:bodyPr/>
          <a:lstStyle/>
          <a:p>
            <a:fld id="{BEF7031F-3985-8841-9F96-93325AFB8D2A}" type="slidenum">
              <a:rPr lang="en-US" smtClean="0"/>
              <a:t>180</a:t>
            </a:fld>
            <a:endParaRPr lang="en-US"/>
          </a:p>
        </p:txBody>
      </p:sp>
      <p:grpSp>
        <p:nvGrpSpPr>
          <p:cNvPr id="15" name="组合 14">
            <a:extLst>
              <a:ext uri="{FF2B5EF4-FFF2-40B4-BE49-F238E27FC236}">
                <a16:creationId xmlns:a16="http://schemas.microsoft.com/office/drawing/2014/main" id="{64119CBF-1971-1CED-6DC6-28EA717003B5}"/>
              </a:ext>
            </a:extLst>
          </p:cNvPr>
          <p:cNvGrpSpPr/>
          <p:nvPr/>
        </p:nvGrpSpPr>
        <p:grpSpPr>
          <a:xfrm>
            <a:off x="516531" y="1172511"/>
            <a:ext cx="8170269" cy="5324535"/>
            <a:chOff x="516531" y="1172511"/>
            <a:chExt cx="8170269" cy="5324535"/>
          </a:xfrm>
        </p:grpSpPr>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A9B2A828-CD26-AA7F-961B-075A0E00F9CC}"/>
                    </a:ext>
                  </a:extLst>
                </p:cNvPr>
                <p:cNvSpPr txBox="1"/>
                <p:nvPr/>
              </p:nvSpPr>
              <p:spPr>
                <a:xfrm>
                  <a:off x="516531" y="1172511"/>
                  <a:ext cx="8170269" cy="5324535"/>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连续性条件</a:t>
                  </a:r>
                  <a:r>
                    <a:rPr lang="en-US" altLang="zh-CN" sz="2000" dirty="0">
                      <a:latin typeface="华文楷体" panose="02010600040101010101" pitchFamily="2" charset="-122"/>
                      <a:ea typeface="华文楷体" panose="02010600040101010101" pitchFamily="2" charset="-122"/>
                    </a:rPr>
                    <a:t>:</a:t>
                  </a: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利用 </a:t>
                  </a:r>
                  <a:r>
                    <a:rPr lang="en-US" altLang="zh-CN" sz="2000" dirty="0">
                      <a:latin typeface="华文楷体" panose="02010600040101010101" pitchFamily="2" charset="-122"/>
                      <a:ea typeface="华文楷体" panose="02010600040101010101" pitchFamily="2" charset="-122"/>
                    </a:rPr>
                    <a:t>NLO </a:t>
                  </a:r>
                  <a:r>
                    <a:rPr lang="zh-CN" altLang="en-US" sz="2000" dirty="0">
                      <a:latin typeface="华文楷体" panose="02010600040101010101" pitchFamily="2" charset="-122"/>
                      <a:ea typeface="华文楷体" panose="02010600040101010101" pitchFamily="2" charset="-122"/>
                    </a:rPr>
                    <a:t>阶的 </a:t>
                  </a:r>
                  <a:r>
                    <a:rPr lang="zh-CN" altLang="en-US" sz="2000" dirty="0">
                      <a:latin typeface="华文楷体" panose="02010600040101010101" pitchFamily="2" charset="-122"/>
                      <a:ea typeface="华文楷体" panose="02010600040101010101" pitchFamily="2" charset="-122"/>
                      <a:sym typeface="Symbol" panose="05050102010706020507" pitchFamily="18" charset="2"/>
                    </a:rPr>
                    <a:t></a:t>
                  </a:r>
                  <a:r>
                    <a:rPr lang="en-US" altLang="zh-CN" sz="2000" baseline="-25000" dirty="0">
                      <a:latin typeface="华文楷体" panose="02010600040101010101" pitchFamily="2" charset="-122"/>
                      <a:ea typeface="华文楷体" panose="02010600040101010101" pitchFamily="2" charset="-122"/>
                      <a:sym typeface="Symbol" panose="05050102010706020507" pitchFamily="18" charset="2"/>
                    </a:rPr>
                    <a:t>s </a:t>
                  </a:r>
                  <a:r>
                    <a:rPr lang="en-US" altLang="zh-CN" sz="2000" dirty="0">
                      <a:latin typeface="华文楷体" panose="02010600040101010101" pitchFamily="2" charset="-122"/>
                      <a:ea typeface="华文楷体" panose="02010600040101010101" pitchFamily="2" charset="-122"/>
                      <a:sym typeface="Symbol" panose="05050102010706020507" pitchFamily="18" charset="2"/>
                    </a:rPr>
                    <a:t>(</a:t>
                  </a:r>
                  <a:r>
                    <a:rPr lang="en-US" altLang="zh-CN" sz="2000" i="1" dirty="0">
                      <a:latin typeface="华文楷体" panose="02010600040101010101" pitchFamily="2" charset="-122"/>
                      <a:ea typeface="华文楷体" panose="02010600040101010101" pitchFamily="2" charset="-122"/>
                      <a:sym typeface="Symbol" panose="05050102010706020507" pitchFamily="18" charset="2"/>
                    </a:rPr>
                    <a:t></a:t>
                  </a:r>
                  <a:r>
                    <a:rPr lang="en-US" altLang="zh-CN" sz="2000" baseline="30000" dirty="0">
                      <a:latin typeface="华文楷体" panose="02010600040101010101" pitchFamily="2" charset="-122"/>
                      <a:ea typeface="华文楷体" panose="02010600040101010101" pitchFamily="2" charset="-122"/>
                      <a:sym typeface="Symbol" panose="05050102010706020507" pitchFamily="18" charset="2"/>
                    </a:rPr>
                    <a:t>2</a:t>
                  </a:r>
                  <a:r>
                    <a:rPr lang="en-US" altLang="zh-CN" sz="2000" dirty="0">
                      <a:latin typeface="华文楷体" panose="02010600040101010101" pitchFamily="2" charset="-122"/>
                      <a:ea typeface="华文楷体" panose="02010600040101010101" pitchFamily="2" charset="-122"/>
                      <a:sym typeface="Symbol" panose="05050102010706020507" pitchFamily="18" charset="2"/>
                    </a:rPr>
                    <a:t>)</a:t>
                  </a:r>
                  <a:r>
                    <a:rPr lang="zh-CN" altLang="en-US" sz="2000" dirty="0">
                      <a:latin typeface="华文楷体" panose="02010600040101010101" pitchFamily="2" charset="-122"/>
                      <a:ea typeface="华文楷体" panose="02010600040101010101" pitchFamily="2" charset="-122"/>
                    </a:rPr>
                    <a:t>表达式可以证明，</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图 </a:t>
                  </a:r>
                  <a:r>
                    <a:rPr lang="en-US" altLang="zh-CN" sz="2000" dirty="0">
                      <a:latin typeface="华文楷体" panose="02010600040101010101" pitchFamily="2" charset="-122"/>
                      <a:ea typeface="华文楷体" panose="02010600040101010101" pitchFamily="2" charset="-122"/>
                    </a:rPr>
                    <a:t>5.7</a:t>
                  </a:r>
                  <a:r>
                    <a:rPr lang="zh-CN" altLang="en-US" sz="2000" dirty="0">
                      <a:latin typeface="华文楷体" panose="02010600040101010101" pitchFamily="2" charset="-122"/>
                      <a:ea typeface="华文楷体" panose="02010600040101010101" pitchFamily="2" charset="-122"/>
                    </a:rPr>
                    <a:t>给出了 </a:t>
                  </a:r>
                  <a:r>
                    <a:rPr lang="en-US" altLang="zh-CN" sz="2000" dirty="0">
                      <a:latin typeface="华文楷体" panose="02010600040101010101" pitchFamily="2" charset="-122"/>
                      <a:ea typeface="华文楷体" panose="02010600040101010101" pitchFamily="2" charset="-122"/>
                    </a:rPr>
                    <a:t>Λ(4)</a:t>
                  </a:r>
                  <a:r>
                    <a:rPr lang="zh-CN" altLang="en-US" sz="2000" dirty="0">
                      <a:latin typeface="华文楷体" panose="02010600040101010101" pitchFamily="2" charset="-122"/>
                      <a:ea typeface="华文楷体" panose="02010600040101010101" pitchFamily="2" charset="-122"/>
                    </a:rPr>
                    <a:t>和 </a:t>
                  </a:r>
                  <a:r>
                    <a:rPr lang="en-US" altLang="zh-CN" sz="2000" dirty="0">
                      <a:latin typeface="华文楷体" panose="02010600040101010101" pitchFamily="2" charset="-122"/>
                      <a:ea typeface="华文楷体" panose="02010600040101010101" pitchFamily="2" charset="-122"/>
                    </a:rPr>
                    <a:t>Λ(5)</a:t>
                  </a:r>
                  <a:r>
                    <a:rPr lang="zh-CN" altLang="en-US" sz="2000" dirty="0">
                      <a:latin typeface="华文楷体" panose="02010600040101010101" pitchFamily="2" charset="-122"/>
                      <a:ea typeface="华文楷体" panose="02010600040101010101" pitchFamily="2" charset="-122"/>
                    </a:rPr>
                    <a:t>的比较。因此在比较不同的 </a:t>
                  </a:r>
                  <a:r>
                    <a:rPr lang="en-US" altLang="zh-CN" sz="2000" dirty="0">
                      <a:latin typeface="华文楷体" panose="02010600040101010101" pitchFamily="2" charset="-122"/>
                      <a:ea typeface="华文楷体" panose="02010600040101010101" pitchFamily="2" charset="-122"/>
                    </a:rPr>
                    <a:t>Λ</a:t>
                  </a:r>
                  <a:r>
                    <a:rPr lang="zh-CN" altLang="en-US" sz="2000" dirty="0">
                      <a:latin typeface="华文楷体" panose="02010600040101010101" pitchFamily="2" charset="-122"/>
                      <a:ea typeface="华文楷体" panose="02010600040101010101" pitchFamily="2" charset="-122"/>
                    </a:rPr>
                    <a:t>值时必须首先要知道设定的夸克味道数，同时要清楚使用的是 </a:t>
                  </a:r>
                  <a:r>
                    <a:rPr lang="en-US" altLang="zh-CN" sz="2000" i="1" dirty="0">
                      <a:latin typeface="华文楷体" panose="02010600040101010101" pitchFamily="2" charset="-122"/>
                      <a:ea typeface="华文楷体" panose="02010600040101010101" pitchFamily="2" charset="-122"/>
                    </a:rPr>
                    <a:t>LO</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或 </a:t>
                  </a:r>
                  <a:r>
                    <a:rPr lang="en-US" altLang="zh-CN" sz="2000" i="1" dirty="0">
                      <a:latin typeface="华文楷体" panose="02010600040101010101" pitchFamily="2" charset="-122"/>
                      <a:ea typeface="华文楷体" panose="02010600040101010101" pitchFamily="2" charset="-122"/>
                    </a:rPr>
                    <a:t>NLO</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阶的表达式。</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图 </a:t>
                  </a:r>
                  <a:r>
                    <a:rPr lang="en-US" altLang="zh-CN" sz="2000" dirty="0">
                      <a:latin typeface="华文楷体" panose="02010600040101010101" pitchFamily="2" charset="-122"/>
                      <a:ea typeface="华文楷体" panose="02010600040101010101" pitchFamily="2" charset="-122"/>
                    </a:rPr>
                    <a:t>5.7: </a:t>
                  </a:r>
                  <a:r>
                    <a:rPr lang="zh-CN" altLang="en-US" sz="2000" dirty="0">
                      <a:latin typeface="华文楷体" panose="02010600040101010101" pitchFamily="2" charset="-122"/>
                      <a:ea typeface="华文楷体" panose="02010600040101010101" pitchFamily="2" charset="-122"/>
                    </a:rPr>
                    <a:t>轻夸克味道数为 </a:t>
                  </a:r>
                  <a:r>
                    <a:rPr lang="en-US" altLang="zh-CN" sz="2000" dirty="0">
                      <a:latin typeface="华文楷体" panose="02010600040101010101" pitchFamily="2" charset="-122"/>
                      <a:ea typeface="华文楷体" panose="02010600040101010101" pitchFamily="2" charset="-122"/>
                    </a:rPr>
                    <a:t>4 </a:t>
                  </a:r>
                  <a:r>
                    <a:rPr lang="zh-CN" altLang="en-US" sz="2000" dirty="0">
                      <a:latin typeface="华文楷体" panose="02010600040101010101" pitchFamily="2" charset="-122"/>
                      <a:ea typeface="华文楷体" panose="02010600040101010101" pitchFamily="2" charset="-122"/>
                    </a:rPr>
                    <a:t>和</a:t>
                  </a:r>
                  <a:r>
                    <a:rPr lang="en-US" altLang="zh-CN" sz="2000" dirty="0">
                      <a:latin typeface="华文楷体" panose="02010600040101010101" pitchFamily="2" charset="-122"/>
                      <a:ea typeface="华文楷体" panose="02010600040101010101" pitchFamily="2" charset="-122"/>
                    </a:rPr>
                    <a:t>5</a:t>
                  </a:r>
                  <a:r>
                    <a:rPr lang="zh-CN" altLang="en-US" sz="2000" dirty="0">
                      <a:latin typeface="华文楷体" panose="02010600040101010101" pitchFamily="2" charset="-122"/>
                      <a:ea typeface="华文楷体" panose="02010600040101010101" pitchFamily="2" charset="-122"/>
                    </a:rPr>
                    <a:t>的 </a:t>
                  </a:r>
                  <a:r>
                    <a:rPr lang="en-US" altLang="zh-CN" sz="2000" dirty="0">
                      <a:latin typeface="华文楷体" panose="02010600040101010101" pitchFamily="2" charset="-122"/>
                      <a:ea typeface="华文楷体" panose="02010600040101010101" pitchFamily="2" charset="-122"/>
                    </a:rPr>
                    <a:t>Λ</a:t>
                  </a:r>
                  <a:r>
                    <a:rPr lang="zh-CN" altLang="en-US" sz="2000" dirty="0">
                      <a:latin typeface="华文楷体" panose="02010600040101010101" pitchFamily="2" charset="-122"/>
                      <a:ea typeface="华文楷体" panose="02010600040101010101" pitchFamily="2" charset="-122"/>
                    </a:rPr>
                    <a:t>值比较，两者在 </a:t>
                  </a:r>
                  <a14:m>
                    <m:oMath xmlns:m="http://schemas.openxmlformats.org/officeDocument/2006/math">
                      <m:sSub>
                        <m:sSubPr>
                          <m:ctrlPr>
                            <a:rPr lang="en-US" altLang="zh-CN" sz="2000" i="1" dirty="0" smtClean="0">
                              <a:solidFill>
                                <a:srgbClr val="836967"/>
                              </a:solidFill>
                              <a:latin typeface="Cambria Math" panose="02040503050406030204" pitchFamily="18" charset="0"/>
                            </a:rPr>
                          </m:ctrlPr>
                        </m:sSubPr>
                        <m:e>
                          <m:r>
                            <a:rPr lang="en-US" altLang="zh-CN" sz="2000" i="1" dirty="0" err="1" smtClean="0">
                              <a:latin typeface="Cambria Math" panose="02040503050406030204" pitchFamily="18" charset="0"/>
                            </a:rPr>
                            <m:t>𝑚</m:t>
                          </m:r>
                        </m:e>
                        <m:sub>
                          <m:r>
                            <a:rPr lang="en-US" altLang="zh-CN" sz="2000" i="1" dirty="0" err="1" smtClean="0">
                              <a:latin typeface="Cambria Math" panose="02040503050406030204" pitchFamily="18" charset="0"/>
                            </a:rPr>
                            <m:t>𝑏</m:t>
                          </m:r>
                        </m:sub>
                      </m:sSub>
                    </m:oMath>
                  </a14:m>
                  <a:r>
                    <a:rPr lang="en-US" altLang="zh-CN" sz="2000" dirty="0">
                      <a:latin typeface="华文楷体" panose="02010600040101010101" pitchFamily="2" charset="-122"/>
                      <a:ea typeface="华文楷体" panose="02010600040101010101" pitchFamily="2" charset="-122"/>
                    </a:rPr>
                    <a:t> = 5 </a:t>
                  </a:r>
                  <a:r>
                    <a:rPr lang="en-US" altLang="zh-CN" sz="2000" i="1" dirty="0">
                      <a:latin typeface="华文楷体" panose="02010600040101010101" pitchFamily="2" charset="-122"/>
                      <a:ea typeface="华文楷体" panose="02010600040101010101" pitchFamily="2" charset="-122"/>
                    </a:rPr>
                    <a:t>GeV</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处匹配，</a:t>
                  </a:r>
                  <a:endParaRPr lang="en-US" altLang="zh-CN" sz="2000" dirty="0">
                    <a:latin typeface="华文楷体" panose="02010600040101010101" pitchFamily="2" charset="-122"/>
                    <a:ea typeface="华文楷体" panose="02010600040101010101" pitchFamily="2" charset="-122"/>
                  </a:endParaRPr>
                </a:p>
              </p:txBody>
            </p:sp>
          </mc:Choice>
          <mc:Fallback>
            <p:sp>
              <p:nvSpPr>
                <p:cNvPr id="6" name="文本框 5">
                  <a:extLst>
                    <a:ext uri="{FF2B5EF4-FFF2-40B4-BE49-F238E27FC236}">
                      <a16:creationId xmlns:a16="http://schemas.microsoft.com/office/drawing/2014/main" id="{A9B2A828-CD26-AA7F-961B-075A0E00F9CC}"/>
                    </a:ext>
                  </a:extLst>
                </p:cNvPr>
                <p:cNvSpPr txBox="1">
                  <a:spLocks noRot="1" noChangeAspect="1" noMove="1" noResize="1" noEditPoints="1" noAdjustHandles="1" noChangeArrowheads="1" noChangeShapeType="1" noTextEdit="1"/>
                </p:cNvSpPr>
                <p:nvPr/>
              </p:nvSpPr>
              <p:spPr>
                <a:xfrm>
                  <a:off x="516531" y="1172511"/>
                  <a:ext cx="8170269" cy="5324535"/>
                </a:xfrm>
                <a:prstGeom prst="rect">
                  <a:avLst/>
                </a:prstGeom>
                <a:blipFill>
                  <a:blip r:embed="rId2"/>
                  <a:stretch>
                    <a:fillRect l="-821" t="-572" r="-448" b="-1144"/>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A82BCA10-24E5-A8BA-73C9-BE7F49A7C831}"/>
                </a:ext>
              </a:extLst>
            </p:cNvPr>
            <p:cNvPicPr>
              <a:picLocks noChangeAspect="1"/>
            </p:cNvPicPr>
            <p:nvPr/>
          </p:nvPicPr>
          <p:blipFill>
            <a:blip r:embed="rId3"/>
            <a:stretch>
              <a:fillRect/>
            </a:stretch>
          </p:blipFill>
          <p:spPr>
            <a:xfrm>
              <a:off x="3495507" y="1443357"/>
              <a:ext cx="2152986" cy="343562"/>
            </a:xfrm>
            <a:prstGeom prst="rect">
              <a:avLst/>
            </a:prstGeom>
          </p:spPr>
        </p:pic>
        <p:pic>
          <p:nvPicPr>
            <p:cNvPr id="9" name="图片 8">
              <a:extLst>
                <a:ext uri="{FF2B5EF4-FFF2-40B4-BE49-F238E27FC236}">
                  <a16:creationId xmlns:a16="http://schemas.microsoft.com/office/drawing/2014/main" id="{9911C813-B6D8-9F83-01EC-8E4E46C52AAF}"/>
                </a:ext>
              </a:extLst>
            </p:cNvPr>
            <p:cNvPicPr>
              <a:picLocks noChangeAspect="1"/>
            </p:cNvPicPr>
            <p:nvPr/>
          </p:nvPicPr>
          <p:blipFill>
            <a:blip r:embed="rId4"/>
            <a:stretch>
              <a:fillRect/>
            </a:stretch>
          </p:blipFill>
          <p:spPr>
            <a:xfrm>
              <a:off x="2960105" y="2134918"/>
              <a:ext cx="3283119" cy="577880"/>
            </a:xfrm>
            <a:prstGeom prst="rect">
              <a:avLst/>
            </a:prstGeom>
          </p:spPr>
        </p:pic>
        <p:pic>
          <p:nvPicPr>
            <p:cNvPr id="14" name="图片 13">
              <a:extLst>
                <a:ext uri="{FF2B5EF4-FFF2-40B4-BE49-F238E27FC236}">
                  <a16:creationId xmlns:a16="http://schemas.microsoft.com/office/drawing/2014/main" id="{A632B0F5-B637-5420-3934-60B17C4AD527}"/>
                </a:ext>
              </a:extLst>
            </p:cNvPr>
            <p:cNvPicPr>
              <a:picLocks noChangeAspect="1"/>
            </p:cNvPicPr>
            <p:nvPr/>
          </p:nvPicPr>
          <p:blipFill>
            <a:blip r:embed="rId5"/>
            <a:stretch>
              <a:fillRect/>
            </a:stretch>
          </p:blipFill>
          <p:spPr>
            <a:xfrm>
              <a:off x="2293321" y="3429001"/>
              <a:ext cx="3949903" cy="2589414"/>
            </a:xfrm>
            <a:prstGeom prst="rect">
              <a:avLst/>
            </a:prstGeom>
          </p:spPr>
        </p:pic>
      </p:grpSp>
    </p:spTree>
    <p:extLst>
      <p:ext uri="{BB962C8B-B14F-4D97-AF65-F5344CB8AC3E}">
        <p14:creationId xmlns:p14="http://schemas.microsoft.com/office/powerpoint/2010/main" val="246823649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7898A-1BC4-653E-F474-A48F87EAF60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5DA954B-EEF0-9652-339E-196DBAF4E177}"/>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a:t>
            </a:r>
            <a:r>
              <a:rPr lang="zh-CN" altLang="en-US" b="1" dirty="0">
                <a:latin typeface="华文楷体" panose="02010600040101010101" pitchFamily="2" charset="-122"/>
                <a:ea typeface="华文楷体" panose="02010600040101010101" pitchFamily="2" charset="-122"/>
              </a:rPr>
              <a:t> 跑动耦合常数</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25000" dirty="0">
                <a:latin typeface="华文楷体" panose="02010600040101010101" pitchFamily="2" charset="-122"/>
                <a:ea typeface="华文楷体" panose="02010600040101010101" pitchFamily="2" charset="-122"/>
                <a:sym typeface="Symbol" panose="05050102010706020507" pitchFamily="18" charset="2"/>
              </a:rPr>
              <a:t>s</a:t>
            </a:r>
            <a:endParaRPr lang="zh-CN" altLang="en-US" dirty="0"/>
          </a:p>
        </p:txBody>
      </p:sp>
      <p:sp>
        <p:nvSpPr>
          <p:cNvPr id="4" name="灯片编号占位符 3">
            <a:extLst>
              <a:ext uri="{FF2B5EF4-FFF2-40B4-BE49-F238E27FC236}">
                <a16:creationId xmlns:a16="http://schemas.microsoft.com/office/drawing/2014/main" id="{6FDC6213-656D-8A96-CAEB-999DFF32FCB8}"/>
              </a:ext>
            </a:extLst>
          </p:cNvPr>
          <p:cNvSpPr>
            <a:spLocks noGrp="1"/>
          </p:cNvSpPr>
          <p:nvPr>
            <p:ph type="sldNum" sz="quarter" idx="12"/>
          </p:nvPr>
        </p:nvSpPr>
        <p:spPr/>
        <p:txBody>
          <a:bodyPr/>
          <a:lstStyle/>
          <a:p>
            <a:fld id="{BEF7031F-3985-8841-9F96-93325AFB8D2A}" type="slidenum">
              <a:rPr lang="en-US" smtClean="0"/>
              <a:t>181</a:t>
            </a:fld>
            <a:endParaRPr lang="en-US"/>
          </a:p>
        </p:txBody>
      </p:sp>
      <p:grpSp>
        <p:nvGrpSpPr>
          <p:cNvPr id="15" name="组合 14">
            <a:extLst>
              <a:ext uri="{FF2B5EF4-FFF2-40B4-BE49-F238E27FC236}">
                <a16:creationId xmlns:a16="http://schemas.microsoft.com/office/drawing/2014/main" id="{E71D5FD9-2036-BCC2-BAE1-5ED8446892A8}"/>
              </a:ext>
            </a:extLst>
          </p:cNvPr>
          <p:cNvGrpSpPr/>
          <p:nvPr/>
        </p:nvGrpSpPr>
        <p:grpSpPr>
          <a:xfrm>
            <a:off x="516531" y="1172511"/>
            <a:ext cx="8170269" cy="4402039"/>
            <a:chOff x="516531" y="1172511"/>
            <a:chExt cx="8170269" cy="4402039"/>
          </a:xfrm>
        </p:grpSpPr>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4C8BB4D2-CF61-C848-5B90-D8A961697515}"/>
                    </a:ext>
                  </a:extLst>
                </p:cNvPr>
                <p:cNvSpPr txBox="1"/>
                <p:nvPr/>
              </p:nvSpPr>
              <p:spPr>
                <a:xfrm>
                  <a:off x="516531" y="1172511"/>
                  <a:ext cx="8170269" cy="4402039"/>
                </a:xfrm>
                <a:prstGeom prst="rect">
                  <a:avLst/>
                </a:prstGeom>
                <a:noFill/>
              </p:spPr>
              <p:txBody>
                <a:bodyPr wrap="square" rtlCol="0">
                  <a:spAutoFit/>
                </a:bodyPr>
                <a:lstStyle/>
                <a:p>
                  <a:r>
                    <a:rPr lang="en-US" altLang="zh-CN" sz="2000" dirty="0">
                      <a:latin typeface="华文楷体" panose="02010600040101010101" pitchFamily="2" charset="-122"/>
                      <a:ea typeface="华文楷体" panose="02010600040101010101" pitchFamily="2" charset="-122"/>
                    </a:rPr>
                    <a:t>        </a:t>
                  </a:r>
                  <a:r>
                    <a:rPr lang="en-US" altLang="zh-CN" sz="2000" dirty="0">
                      <a:solidFill>
                        <a:schemeClr val="tx1"/>
                      </a:solidFill>
                      <a:latin typeface="华文楷体" panose="02010600040101010101" pitchFamily="2" charset="-122"/>
                      <a:ea typeface="华文楷体" panose="02010600040101010101" pitchFamily="2" charset="-122"/>
                    </a:rPr>
                    <a:t>Λ</a:t>
                  </a:r>
                  <a:r>
                    <a:rPr lang="zh-CN" altLang="en-US" sz="2000" dirty="0">
                      <a:solidFill>
                        <a:schemeClr val="tx1"/>
                      </a:solidFill>
                      <a:latin typeface="华文楷体" panose="02010600040101010101" pitchFamily="2" charset="-122"/>
                      <a:ea typeface="华文楷体" panose="02010600040101010101" pitchFamily="2" charset="-122"/>
                    </a:rPr>
                    <a:t>的第三个麻烦特性是，它依赖于重整化的方案。假定两个重整化常数计算都起始于完全相同的裸参数 </a:t>
                  </a:r>
                  <a14:m>
                    <m:oMath xmlns:m="http://schemas.openxmlformats.org/officeDocument/2006/math">
                      <m:sSubSup>
                        <m:sSubSupPr>
                          <m:ctrlPr>
                            <a:rPr lang="en-US" altLang="zh-CN" sz="2000" i="1" dirty="0" smtClean="0">
                              <a:solidFill>
                                <a:schemeClr val="tx1"/>
                              </a:solidFill>
                              <a:latin typeface="Cambria Math" panose="02040503050406030204" pitchFamily="18" charset="0"/>
                            </a:rPr>
                          </m:ctrlPr>
                        </m:sSubSupPr>
                        <m:e>
                          <m:r>
                            <a:rPr lang="el-GR" altLang="zh-CN" sz="2000" i="1" dirty="0" smtClean="0">
                              <a:solidFill>
                                <a:schemeClr val="tx1"/>
                              </a:solidFill>
                              <a:latin typeface="Cambria Math" panose="02040503050406030204" pitchFamily="18" charset="0"/>
                            </a:rPr>
                            <m:t>𝛼</m:t>
                          </m:r>
                        </m:e>
                        <m:sub>
                          <m:r>
                            <a:rPr lang="en-US" altLang="zh-CN" sz="2000" i="1" dirty="0" smtClean="0">
                              <a:solidFill>
                                <a:schemeClr val="tx1"/>
                              </a:solidFill>
                              <a:latin typeface="Cambria Math" panose="02040503050406030204" pitchFamily="18" charset="0"/>
                            </a:rPr>
                            <m:t>𝑠</m:t>
                          </m:r>
                        </m:sub>
                        <m:sup>
                          <m:r>
                            <a:rPr lang="en-US" altLang="zh-CN" sz="2000" i="1" dirty="0" smtClean="0">
                              <a:solidFill>
                                <a:schemeClr val="tx1"/>
                              </a:solidFill>
                              <a:latin typeface="Cambria Math" panose="02040503050406030204" pitchFamily="18" charset="0"/>
                            </a:rPr>
                            <m:t>0</m:t>
                          </m:r>
                        </m:sup>
                      </m:sSubSup>
                    </m:oMath>
                  </a14:m>
                  <a:endParaRPr lang="en-US" altLang="zh-CN" sz="2000" i="1"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重整化常数 </a:t>
                  </a:r>
                  <a14:m>
                    <m:oMath xmlns:m="http://schemas.openxmlformats.org/officeDocument/2006/math">
                      <m:sSup>
                        <m:sSupPr>
                          <m:ctrlPr>
                            <a:rPr lang="en-US" altLang="zh-CN" sz="2000" i="1" dirty="0" smtClean="0">
                              <a:solidFill>
                                <a:schemeClr val="tx1"/>
                              </a:solidFill>
                              <a:latin typeface="Cambria Math" panose="02040503050406030204" pitchFamily="18" charset="0"/>
                            </a:rPr>
                          </m:ctrlPr>
                        </m:sSupPr>
                        <m:e>
                          <m:r>
                            <a:rPr lang="en-US" altLang="zh-CN" sz="2000" b="0" i="1" dirty="0" smtClean="0">
                              <a:solidFill>
                                <a:schemeClr val="tx1"/>
                              </a:solidFill>
                              <a:latin typeface="Cambria Math" panose="02040503050406030204" pitchFamily="18" charset="0"/>
                            </a:rPr>
                            <m:t>𝑍</m:t>
                          </m:r>
                        </m:e>
                        <m:sup>
                          <m:r>
                            <a:rPr lang="en-US" altLang="zh-CN" sz="2000" i="1" dirty="0" smtClean="0">
                              <a:solidFill>
                                <a:schemeClr val="tx1"/>
                              </a:solidFill>
                              <a:latin typeface="Cambria Math" panose="02040503050406030204" pitchFamily="18" charset="0"/>
                            </a:rPr>
                            <m:t>𝐴</m:t>
                          </m:r>
                        </m:sup>
                      </m:sSup>
                    </m:oMath>
                  </a14:m>
                  <a:r>
                    <a:rPr lang="zh-CN" altLang="en-US" sz="2000" dirty="0">
                      <a:solidFill>
                        <a:schemeClr val="tx1"/>
                      </a:solidFill>
                      <a:latin typeface="华文楷体" panose="02010600040101010101" pitchFamily="2" charset="-122"/>
                      <a:ea typeface="华文楷体" panose="02010600040101010101" pitchFamily="2" charset="-122"/>
                    </a:rPr>
                    <a:t>和</a:t>
                  </a:r>
                  <a14:m>
                    <m:oMath xmlns:m="http://schemas.openxmlformats.org/officeDocument/2006/math">
                      <m:sSup>
                        <m:sSupPr>
                          <m:ctrlPr>
                            <a:rPr lang="en-US" altLang="zh-CN" sz="2000" i="1" dirty="0">
                              <a:solidFill>
                                <a:schemeClr val="tx1"/>
                              </a:solidFill>
                              <a:latin typeface="Cambria Math" panose="02040503050406030204" pitchFamily="18" charset="0"/>
                            </a:rPr>
                          </m:ctrlPr>
                        </m:sSupPr>
                        <m:e>
                          <m:r>
                            <a:rPr lang="en-US" altLang="zh-CN" sz="2000" i="1" dirty="0">
                              <a:solidFill>
                                <a:schemeClr val="tx1"/>
                              </a:solidFill>
                              <a:latin typeface="Cambria Math" panose="02040503050406030204" pitchFamily="18" charset="0"/>
                            </a:rPr>
                            <m:t>𝑍</m:t>
                          </m:r>
                        </m:e>
                        <m:sup>
                          <m:r>
                            <a:rPr lang="en-US" altLang="zh-CN" sz="2000" b="0" i="1" dirty="0" smtClean="0">
                              <a:solidFill>
                                <a:schemeClr val="tx1"/>
                              </a:solidFill>
                              <a:latin typeface="Cambria Math" panose="02040503050406030204" pitchFamily="18" charset="0"/>
                            </a:rPr>
                            <m:t>𝐵</m:t>
                          </m:r>
                        </m:sup>
                      </m:sSup>
                    </m:oMath>
                  </a14:m>
                  <a:r>
                    <a:rPr lang="zh-CN" altLang="en-US" sz="2000" dirty="0">
                      <a:solidFill>
                        <a:schemeClr val="tx1"/>
                      </a:solidFill>
                      <a:latin typeface="华文楷体" panose="02010600040101010101" pitchFamily="2" charset="-122"/>
                      <a:ea typeface="华文楷体" panose="02010600040101010101" pitchFamily="2" charset="-122"/>
                    </a:rPr>
                    <a:t>中无穷大部分在微扰理论的所有阶都应该是相同的，因此两个重整化的耦合常数相互间只能相差一个有限的重整化因子。即，</a:t>
                  </a:r>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注意到 </a:t>
                  </a:r>
                  <a:r>
                    <a:rPr lang="el-GR" altLang="zh-CN" sz="2000" i="1" dirty="0">
                      <a:solidFill>
                        <a:schemeClr val="tx1"/>
                      </a:solidFill>
                      <a:latin typeface="华文楷体" panose="02010600040101010101" pitchFamily="2" charset="-122"/>
                      <a:ea typeface="华文楷体" panose="02010600040101010101" pitchFamily="2" charset="-122"/>
                    </a:rPr>
                    <a:t>β</a:t>
                  </a:r>
                  <a:r>
                    <a:rPr lang="zh-CN" altLang="en-US" sz="2000" dirty="0">
                      <a:solidFill>
                        <a:schemeClr val="tx1"/>
                      </a:solidFill>
                      <a:latin typeface="华文楷体" panose="02010600040101010101" pitchFamily="2" charset="-122"/>
                      <a:ea typeface="华文楷体" panose="02010600040101010101" pitchFamily="2" charset="-122"/>
                    </a:rPr>
                    <a:t>函数的系数因子</a:t>
                  </a:r>
                  <a14:m>
                    <m:oMath xmlns:m="http://schemas.openxmlformats.org/officeDocument/2006/math">
                      <m:sSub>
                        <m:sSubPr>
                          <m:ctrlPr>
                            <a:rPr lang="en-US" altLang="zh-CN" sz="2000" i="1" dirty="0" smtClean="0">
                              <a:solidFill>
                                <a:schemeClr val="tx1"/>
                              </a:solidFill>
                              <a:latin typeface="Cambria Math" panose="02040503050406030204" pitchFamily="18" charset="0"/>
                            </a:rPr>
                          </m:ctrlPr>
                        </m:sSubPr>
                        <m:e>
                          <m:r>
                            <a:rPr lang="en-US" altLang="zh-CN" sz="2000" i="1" dirty="0" err="1" smtClean="0">
                              <a:solidFill>
                                <a:schemeClr val="tx1"/>
                              </a:solidFill>
                              <a:latin typeface="Cambria Math" panose="02040503050406030204" pitchFamily="18" charset="0"/>
                            </a:rPr>
                            <m:t>𝑏</m:t>
                          </m:r>
                        </m:e>
                        <m:sub>
                          <m:r>
                            <a:rPr lang="en-US" altLang="zh-CN" sz="2000" i="0" dirty="0" err="1" smtClean="0">
                              <a:solidFill>
                                <a:schemeClr val="tx1"/>
                              </a:solidFill>
                              <a:latin typeface="Cambria Math" panose="02040503050406030204" pitchFamily="18" charset="0"/>
                            </a:rPr>
                            <m:t>0</m:t>
                          </m:r>
                        </m:sub>
                      </m:sSub>
                    </m:oMath>
                  </a14:m>
                  <a:r>
                    <a:rPr lang="zh-CN" altLang="en-US" sz="2000" dirty="0">
                      <a:solidFill>
                        <a:schemeClr val="tx1"/>
                      </a:solidFill>
                      <a:latin typeface="华文楷体" panose="02010600040101010101" pitchFamily="2" charset="-122"/>
                      <a:ea typeface="华文楷体" panose="02010600040101010101" pitchFamily="2" charset="-122"/>
                    </a:rPr>
                    <a:t>和</a:t>
                  </a:r>
                  <a14:m>
                    <m:oMath xmlns:m="http://schemas.openxmlformats.org/officeDocument/2006/math">
                      <m:sSup>
                        <m:sSupPr>
                          <m:ctrlPr>
                            <a:rPr lang="en-US" altLang="zh-CN" sz="2000" i="1" dirty="0" smtClean="0">
                              <a:solidFill>
                                <a:schemeClr val="tx1"/>
                              </a:solidFill>
                              <a:latin typeface="Cambria Math" panose="02040503050406030204" pitchFamily="18" charset="0"/>
                            </a:rPr>
                          </m:ctrlPr>
                        </m:sSupPr>
                        <m:e>
                          <m:r>
                            <a:rPr lang="en-US" altLang="zh-CN" sz="2000" i="1" dirty="0" smtClean="0">
                              <a:solidFill>
                                <a:schemeClr val="tx1"/>
                              </a:solidFill>
                              <a:latin typeface="Cambria Math" panose="02040503050406030204" pitchFamily="18" charset="0"/>
                            </a:rPr>
                            <m:t>𝑏</m:t>
                          </m:r>
                        </m:e>
                        <m:sup>
                          <m:r>
                            <a:rPr lang="en-US" altLang="zh-CN" sz="2000" i="0" dirty="0" smtClean="0">
                              <a:solidFill>
                                <a:schemeClr val="tx1"/>
                              </a:solidFill>
                              <a:latin typeface="Cambria Math" panose="02040503050406030204" pitchFamily="18" charset="0"/>
                            </a:rPr>
                            <m:t>′</m:t>
                          </m:r>
                        </m:sup>
                      </m:sSup>
                    </m:oMath>
                  </a14:m>
                  <a:r>
                    <a:rPr lang="zh-CN" altLang="en-US" sz="2000" dirty="0">
                      <a:solidFill>
                        <a:schemeClr val="tx1"/>
                      </a:solidFill>
                      <a:latin typeface="华文楷体" panose="02010600040101010101" pitchFamily="2" charset="-122"/>
                      <a:ea typeface="华文楷体" panose="02010600040101010101" pitchFamily="2" charset="-122"/>
                    </a:rPr>
                    <a:t>对此变换是不变的，它们独立于重整化方案。可以证明</a:t>
                  </a:r>
                  <a:r>
                    <a:rPr lang="en-US" altLang="zh-CN" sz="2000" dirty="0">
                      <a:solidFill>
                        <a:schemeClr val="tx1"/>
                      </a:solidFill>
                      <a:latin typeface="华文楷体" panose="02010600040101010101" pitchFamily="2" charset="-122"/>
                      <a:ea typeface="华文楷体" panose="02010600040101010101" pitchFamily="2" charset="-122"/>
                    </a:rPr>
                    <a:t>[1]</a:t>
                  </a:r>
                  <a:r>
                    <a:rPr lang="zh-CN" altLang="en-US" sz="2000" dirty="0">
                      <a:solidFill>
                        <a:schemeClr val="tx1"/>
                      </a:solidFill>
                      <a:latin typeface="华文楷体" panose="02010600040101010101" pitchFamily="2" charset="-122"/>
                      <a:ea typeface="华文楷体" panose="02010600040101010101" pitchFamily="2" charset="-122"/>
                    </a:rPr>
                    <a:t>，不同 </a:t>
                  </a:r>
                  <a:r>
                    <a:rPr lang="en-US" altLang="zh-CN" sz="2000" dirty="0">
                      <a:solidFill>
                        <a:schemeClr val="tx1"/>
                      </a:solidFill>
                      <a:latin typeface="华文楷体" panose="02010600040101010101" pitchFamily="2" charset="-122"/>
                      <a:ea typeface="华文楷体" panose="02010600040101010101" pitchFamily="2" charset="-122"/>
                    </a:rPr>
                    <a:t>Λ </a:t>
                  </a:r>
                  <a:r>
                    <a:rPr lang="zh-CN" altLang="en-US" sz="2000" dirty="0">
                      <a:solidFill>
                        <a:schemeClr val="tx1"/>
                      </a:solidFill>
                      <a:latin typeface="华文楷体" panose="02010600040101010101" pitchFamily="2" charset="-122"/>
                      <a:ea typeface="华文楷体" panose="02010600040101010101" pitchFamily="2" charset="-122"/>
                    </a:rPr>
                    <a:t>定义之间的关系总是由单圈图计算给出的</a:t>
                  </a:r>
                  <a14:m>
                    <m:oMath xmlns:m="http://schemas.openxmlformats.org/officeDocument/2006/math">
                      <m:sSub>
                        <m:sSubPr>
                          <m:ctrlPr>
                            <a:rPr lang="en-US" altLang="zh-CN" sz="2000" i="1" dirty="0" smtClean="0">
                              <a:solidFill>
                                <a:schemeClr val="tx1"/>
                              </a:solidFill>
                              <a:latin typeface="Cambria Math" panose="02040503050406030204" pitchFamily="18" charset="0"/>
                            </a:rPr>
                          </m:ctrlPr>
                        </m:sSubPr>
                        <m:e>
                          <m:r>
                            <a:rPr lang="en-US" altLang="zh-CN" sz="2000" i="1" dirty="0">
                              <a:solidFill>
                                <a:schemeClr val="tx1"/>
                              </a:solidFill>
                              <a:latin typeface="Cambria Math" panose="02040503050406030204" pitchFamily="18" charset="0"/>
                            </a:rPr>
                            <m:t>𝑐</m:t>
                          </m:r>
                        </m:e>
                        <m:sub>
                          <m:r>
                            <a:rPr lang="en-US" altLang="zh-CN" sz="2000" i="0" dirty="0" smtClean="0">
                              <a:solidFill>
                                <a:schemeClr val="tx1"/>
                              </a:solidFill>
                              <a:latin typeface="Cambria Math" panose="02040503050406030204" pitchFamily="18" charset="0"/>
                            </a:rPr>
                            <m:t>1</m:t>
                          </m:r>
                        </m:sub>
                      </m:sSub>
                    </m:oMath>
                  </a14:m>
                  <a:r>
                    <a:rPr lang="zh-CN" altLang="en-US" sz="2000" dirty="0">
                      <a:solidFill>
                        <a:schemeClr val="tx1"/>
                      </a:solidFill>
                      <a:latin typeface="华文楷体" panose="02010600040101010101" pitchFamily="2" charset="-122"/>
                      <a:ea typeface="华文楷体" panose="02010600040101010101" pitchFamily="2" charset="-122"/>
                    </a:rPr>
                    <a:t>值确定的</a:t>
                  </a:r>
                  <a:r>
                    <a:rPr lang="en-US" altLang="zh-CN" sz="2000" dirty="0">
                      <a:solidFill>
                        <a:schemeClr val="tx1"/>
                      </a:solidFill>
                      <a:latin typeface="华文楷体" panose="02010600040101010101" pitchFamily="2" charset="-122"/>
                      <a:ea typeface="华文楷体" panose="02010600040101010101" pitchFamily="2" charset="-122"/>
                    </a:rPr>
                    <a:t>,</a:t>
                  </a: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zh-CN" altLang="en-US" sz="2000" dirty="0">
                    <a:latin typeface="华文楷体" panose="02010600040101010101" pitchFamily="2" charset="-122"/>
                    <a:ea typeface="华文楷体" panose="02010600040101010101" pitchFamily="2" charset="-122"/>
                  </a:endParaRPr>
                </a:p>
              </p:txBody>
            </p:sp>
          </mc:Choice>
          <mc:Fallback xmlns="">
            <p:sp>
              <p:nvSpPr>
                <p:cNvPr id="6" name="文本框 5">
                  <a:extLst>
                    <a:ext uri="{FF2B5EF4-FFF2-40B4-BE49-F238E27FC236}">
                      <a16:creationId xmlns:a16="http://schemas.microsoft.com/office/drawing/2014/main" id="{4C8BB4D2-CF61-C848-5B90-D8A961697515}"/>
                    </a:ext>
                  </a:extLst>
                </p:cNvPr>
                <p:cNvSpPr txBox="1">
                  <a:spLocks noRot="1" noChangeAspect="1" noMove="1" noResize="1" noEditPoints="1" noAdjustHandles="1" noChangeArrowheads="1" noChangeShapeType="1" noTextEdit="1"/>
                </p:cNvSpPr>
                <p:nvPr/>
              </p:nvSpPr>
              <p:spPr>
                <a:xfrm>
                  <a:off x="516531" y="1172511"/>
                  <a:ext cx="8170269" cy="4402039"/>
                </a:xfrm>
                <a:prstGeom prst="rect">
                  <a:avLst/>
                </a:prstGeom>
                <a:blipFill>
                  <a:blip r:embed="rId2"/>
                  <a:stretch>
                    <a:fillRect l="-821" t="-693" r="-3806"/>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CAA2C64E-3443-FC1A-8B10-269B30DC85AA}"/>
                </a:ext>
              </a:extLst>
            </p:cNvPr>
            <p:cNvPicPr>
              <a:picLocks noChangeAspect="1"/>
            </p:cNvPicPr>
            <p:nvPr/>
          </p:nvPicPr>
          <p:blipFill>
            <a:blip r:embed="rId3"/>
            <a:stretch>
              <a:fillRect/>
            </a:stretch>
          </p:blipFill>
          <p:spPr>
            <a:xfrm>
              <a:off x="3369838" y="1867206"/>
              <a:ext cx="2387723" cy="387370"/>
            </a:xfrm>
            <a:prstGeom prst="rect">
              <a:avLst/>
            </a:prstGeom>
          </p:spPr>
        </p:pic>
        <p:pic>
          <p:nvPicPr>
            <p:cNvPr id="9" name="图片 8">
              <a:extLst>
                <a:ext uri="{FF2B5EF4-FFF2-40B4-BE49-F238E27FC236}">
                  <a16:creationId xmlns:a16="http://schemas.microsoft.com/office/drawing/2014/main" id="{ECC25EB2-ACC2-9118-4F71-413DA7780FB4}"/>
                </a:ext>
              </a:extLst>
            </p:cNvPr>
            <p:cNvPicPr>
              <a:picLocks noChangeAspect="1"/>
            </p:cNvPicPr>
            <p:nvPr/>
          </p:nvPicPr>
          <p:blipFill>
            <a:blip r:embed="rId4"/>
            <a:stretch>
              <a:fillRect/>
            </a:stretch>
          </p:blipFill>
          <p:spPr>
            <a:xfrm>
              <a:off x="3540072" y="3173494"/>
              <a:ext cx="2063856" cy="400071"/>
            </a:xfrm>
            <a:prstGeom prst="rect">
              <a:avLst/>
            </a:prstGeom>
          </p:spPr>
        </p:pic>
        <p:pic>
          <p:nvPicPr>
            <p:cNvPr id="14" name="图片 13">
              <a:extLst>
                <a:ext uri="{FF2B5EF4-FFF2-40B4-BE49-F238E27FC236}">
                  <a16:creationId xmlns:a16="http://schemas.microsoft.com/office/drawing/2014/main" id="{85EE49D2-EAE1-C1BD-0FEC-FF278B32D672}"/>
                </a:ext>
              </a:extLst>
            </p:cNvPr>
            <p:cNvPicPr>
              <a:picLocks noChangeAspect="1"/>
            </p:cNvPicPr>
            <p:nvPr/>
          </p:nvPicPr>
          <p:blipFill>
            <a:blip r:embed="rId5"/>
            <a:stretch>
              <a:fillRect/>
            </a:stretch>
          </p:blipFill>
          <p:spPr>
            <a:xfrm>
              <a:off x="3722145" y="4576082"/>
              <a:ext cx="1759040" cy="539778"/>
            </a:xfrm>
            <a:prstGeom prst="rect">
              <a:avLst/>
            </a:prstGeom>
          </p:spPr>
        </p:pic>
      </p:grpSp>
    </p:spTree>
    <p:extLst>
      <p:ext uri="{BB962C8B-B14F-4D97-AF65-F5344CB8AC3E}">
        <p14:creationId xmlns:p14="http://schemas.microsoft.com/office/powerpoint/2010/main" val="36852129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80958-04B9-5576-0B91-EC9B188CDA8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D16542B-7FB4-0B2F-892D-D10C0CA57F6A}"/>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a:t>
            </a:r>
            <a:r>
              <a:rPr lang="zh-CN" altLang="en-US" b="1" dirty="0">
                <a:latin typeface="华文楷体" panose="02010600040101010101" pitchFamily="2" charset="-122"/>
                <a:ea typeface="华文楷体" panose="02010600040101010101" pitchFamily="2" charset="-122"/>
              </a:rPr>
              <a:t> 跑动耦合常数</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25000" dirty="0">
                <a:latin typeface="华文楷体" panose="02010600040101010101" pitchFamily="2" charset="-122"/>
                <a:ea typeface="华文楷体" panose="02010600040101010101" pitchFamily="2" charset="-122"/>
                <a:sym typeface="Symbol" panose="05050102010706020507" pitchFamily="18" charset="2"/>
              </a:rPr>
              <a:t>s</a:t>
            </a:r>
            <a:endParaRPr lang="zh-CN" altLang="en-US" dirty="0"/>
          </a:p>
        </p:txBody>
      </p:sp>
      <p:sp>
        <p:nvSpPr>
          <p:cNvPr id="4" name="灯片编号占位符 3">
            <a:extLst>
              <a:ext uri="{FF2B5EF4-FFF2-40B4-BE49-F238E27FC236}">
                <a16:creationId xmlns:a16="http://schemas.microsoft.com/office/drawing/2014/main" id="{FF9A906C-5FBB-07B5-773E-DC12F3EBC441}"/>
              </a:ext>
            </a:extLst>
          </p:cNvPr>
          <p:cNvSpPr>
            <a:spLocks noGrp="1"/>
          </p:cNvSpPr>
          <p:nvPr>
            <p:ph type="sldNum" sz="quarter" idx="12"/>
          </p:nvPr>
        </p:nvSpPr>
        <p:spPr/>
        <p:txBody>
          <a:bodyPr/>
          <a:lstStyle/>
          <a:p>
            <a:fld id="{BEF7031F-3985-8841-9F96-93325AFB8D2A}" type="slidenum">
              <a:rPr lang="en-US" smtClean="0"/>
              <a:t>182</a:t>
            </a:fld>
            <a:endParaRPr lang="en-US"/>
          </a:p>
        </p:txBody>
      </p:sp>
      <p:grpSp>
        <p:nvGrpSpPr>
          <p:cNvPr id="11" name="组合 10">
            <a:extLst>
              <a:ext uri="{FF2B5EF4-FFF2-40B4-BE49-F238E27FC236}">
                <a16:creationId xmlns:a16="http://schemas.microsoft.com/office/drawing/2014/main" id="{56638472-6F77-21D5-B5F0-CC215D00E7A0}"/>
              </a:ext>
            </a:extLst>
          </p:cNvPr>
          <p:cNvGrpSpPr/>
          <p:nvPr/>
        </p:nvGrpSpPr>
        <p:grpSpPr>
          <a:xfrm>
            <a:off x="516531" y="1172511"/>
            <a:ext cx="8170269" cy="4016664"/>
            <a:chOff x="516531" y="1172511"/>
            <a:chExt cx="8170269" cy="4016664"/>
          </a:xfrm>
        </p:grpSpPr>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CA56C676-5D77-9436-0149-5F299B87DC0D}"/>
                    </a:ext>
                  </a:extLst>
                </p:cNvPr>
                <p:cNvSpPr txBox="1"/>
                <p:nvPr/>
              </p:nvSpPr>
              <p:spPr>
                <a:xfrm>
                  <a:off x="516531" y="1172511"/>
                  <a:ext cx="8170269" cy="3451329"/>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前面已经讲到，在最小减除重整化方案 </a:t>
                  </a:r>
                  <a:r>
                    <a:rPr lang="en-US" altLang="zh-CN" sz="2000" i="1" dirty="0">
                      <a:latin typeface="华文楷体" panose="02010600040101010101" pitchFamily="2" charset="-122"/>
                      <a:ea typeface="华文楷体" panose="02010600040101010101" pitchFamily="2" charset="-122"/>
                    </a:rPr>
                    <a:t>MS</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中仅减除</a:t>
                  </a:r>
                  <a14:m>
                    <m:oMath xmlns:m="http://schemas.openxmlformats.org/officeDocument/2006/math">
                      <m:f>
                        <m:fPr>
                          <m:ctrlPr>
                            <a:rPr lang="en-US" altLang="zh-CN" sz="2000" i="1" dirty="0" smtClean="0">
                              <a:solidFill>
                                <a:srgbClr val="836967"/>
                              </a:solidFill>
                              <a:latin typeface="Cambria Math" panose="02040503050406030204" pitchFamily="18" charset="0"/>
                            </a:rPr>
                          </m:ctrlPr>
                        </m:fPr>
                        <m:num>
                          <m:r>
                            <a:rPr lang="en-US" altLang="zh-CN" sz="2000" dirty="0" smtClean="0">
                              <a:latin typeface="Cambria Math" panose="02040503050406030204" pitchFamily="18" charset="0"/>
                            </a:rPr>
                            <m:t>1</m:t>
                          </m:r>
                        </m:num>
                        <m:den>
                          <m:r>
                            <a:rPr lang="en-US" altLang="zh-CN" sz="2000" i="1" dirty="0" smtClean="0">
                              <a:latin typeface="Cambria Math" panose="02040503050406030204" pitchFamily="18" charset="0"/>
                            </a:rPr>
                            <m:t>𝜖</m:t>
                          </m:r>
                        </m:den>
                      </m:f>
                    </m:oMath>
                  </a14:m>
                  <a:r>
                    <a:rPr lang="zh-CN" altLang="en-US" sz="2000" dirty="0">
                      <a:latin typeface="华文楷体" panose="02010600040101010101" pitchFamily="2" charset="-122"/>
                      <a:ea typeface="华文楷体" panose="02010600040101010101" pitchFamily="2" charset="-122"/>
                    </a:rPr>
                    <a:t>的极点，而在改进的最小减除重整化方案 </a:t>
                  </a:r>
                  <a14:m>
                    <m:oMath xmlns:m="http://schemas.openxmlformats.org/officeDocument/2006/math">
                      <m:acc>
                        <m:accPr>
                          <m:chr m:val="̅"/>
                          <m:ctrlPr>
                            <a:rPr lang="en-US" altLang="zh-CN" sz="2000" i="1" dirty="0" smtClean="0">
                              <a:solidFill>
                                <a:srgbClr val="836967"/>
                              </a:solidFill>
                              <a:latin typeface="Cambria Math" panose="02040503050406030204" pitchFamily="18" charset="0"/>
                            </a:rPr>
                          </m:ctrlPr>
                        </m:accPr>
                        <m:e>
                          <m:r>
                            <a:rPr lang="en-US" altLang="zh-CN" sz="2000" b="0" i="1" dirty="0" smtClean="0">
                              <a:latin typeface="Cambria Math" panose="02040503050406030204" pitchFamily="18" charset="0"/>
                            </a:rPr>
                            <m:t>𝑀𝑆</m:t>
                          </m:r>
                        </m:e>
                      </m:acc>
                    </m:oMath>
                  </a14:m>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中减除的是 </a:t>
                  </a:r>
                  <a:r>
                    <a:rPr lang="en-US" altLang="zh-CN" sz="2000" dirty="0">
                      <a:latin typeface="华文楷体" panose="02010600040101010101" pitchFamily="2" charset="-122"/>
                      <a:ea typeface="华文楷体" panose="02010600040101010101" pitchFamily="2" charset="-122"/>
                    </a:rPr>
                    <a:t>:</a:t>
                  </a:r>
                  <a:r>
                    <a:rPr lang="en-US" altLang="zh-CN" sz="2000" dirty="0">
                      <a:solidFill>
                        <a:srgbClr val="836967"/>
                      </a:solidFill>
                    </a:rPr>
                    <a:t> </a:t>
                  </a:r>
                  <a14:m>
                    <m:oMath xmlns:m="http://schemas.openxmlformats.org/officeDocument/2006/math">
                      <m:f>
                        <m:fPr>
                          <m:ctrlPr>
                            <a:rPr lang="en-US" altLang="zh-CN" sz="2000" i="1" dirty="0">
                              <a:solidFill>
                                <a:srgbClr val="836967"/>
                              </a:solidFill>
                              <a:latin typeface="Cambria Math" panose="02040503050406030204" pitchFamily="18" charset="0"/>
                            </a:rPr>
                          </m:ctrlPr>
                        </m:fPr>
                        <m:num>
                          <m:r>
                            <a:rPr lang="en-US" altLang="zh-CN" sz="2000" dirty="0">
                              <a:latin typeface="Cambria Math" panose="02040503050406030204" pitchFamily="18" charset="0"/>
                            </a:rPr>
                            <m:t>1</m:t>
                          </m:r>
                        </m:num>
                        <m:den>
                          <m:r>
                            <a:rPr lang="en-US" altLang="zh-CN" sz="2000" i="1" dirty="0">
                              <a:latin typeface="Cambria Math" panose="02040503050406030204" pitchFamily="18" charset="0"/>
                            </a:rPr>
                            <m:t>𝜖</m:t>
                          </m:r>
                        </m:den>
                      </m:f>
                      <m:r>
                        <a:rPr lang="en-US" altLang="zh-CN" sz="2000" i="1" dirty="0">
                          <a:latin typeface="Cambria Math" panose="02040503050406030204" pitchFamily="18" charset="0"/>
                        </a:rPr>
                        <m:t> </m:t>
                      </m:r>
                    </m:oMath>
                  </a14:m>
                  <a:r>
                    <a:rPr lang="en-US" altLang="zh-CN" sz="2000" dirty="0">
                      <a:latin typeface="华文楷体" panose="02010600040101010101" pitchFamily="2" charset="-122"/>
                      <a:ea typeface="华文楷体" panose="02010600040101010101" pitchFamily="2" charset="-122"/>
                    </a:rPr>
                    <a:t>+ln(4</a:t>
                  </a:r>
                  <a:r>
                    <a:rPr lang="el-GR" altLang="zh-CN" sz="2000" dirty="0">
                      <a:latin typeface="华文楷体" panose="02010600040101010101" pitchFamily="2" charset="-122"/>
                      <a:ea typeface="华文楷体" panose="02010600040101010101" pitchFamily="2" charset="-122"/>
                    </a:rPr>
                    <a:t>π)-</a:t>
                  </a:r>
                  <a14:m>
                    <m:oMath xmlns:m="http://schemas.openxmlformats.org/officeDocument/2006/math">
                      <m:sSub>
                        <m:sSubPr>
                          <m:ctrlPr>
                            <a:rPr lang="el-GR" altLang="zh-CN" sz="2000" i="1" dirty="0" smtClean="0">
                              <a:solidFill>
                                <a:srgbClr val="836967"/>
                              </a:solidFill>
                              <a:latin typeface="Cambria Math" panose="02040503050406030204" pitchFamily="18" charset="0"/>
                            </a:rPr>
                          </m:ctrlPr>
                        </m:sSubPr>
                        <m:e>
                          <m:r>
                            <m:rPr>
                              <m:sty m:val="p"/>
                            </m:rPr>
                            <a:rPr lang="el-GR" altLang="zh-CN" sz="2000" i="1" dirty="0" smtClean="0">
                              <a:latin typeface="Cambria Math" panose="02040503050406030204" pitchFamily="18" charset="0"/>
                            </a:rPr>
                            <m:t>γ</m:t>
                          </m:r>
                        </m:e>
                        <m:sub>
                          <m:r>
                            <a:rPr lang="el-GR" altLang="zh-CN" sz="2000" i="1" dirty="0" smtClean="0">
                              <a:latin typeface="Cambria Math" panose="02040503050406030204" pitchFamily="18" charset="0"/>
                            </a:rPr>
                            <m:t>𝜖</m:t>
                          </m:r>
                        </m:sub>
                      </m:sSub>
                    </m:oMath>
                  </a14:m>
                  <a:r>
                    <a:rPr lang="zh-CN" altLang="el-GR" sz="2000" dirty="0">
                      <a:latin typeface="华文楷体" panose="02010600040101010101" pitchFamily="2" charset="-122"/>
                      <a:ea typeface="华文楷体" panose="02010600040101010101" pitchFamily="2" charset="-122"/>
                    </a:rPr>
                    <a:t>，</a:t>
                  </a:r>
                  <a:r>
                    <a:rPr lang="el-GR" altLang="zh-CN" sz="2000" dirty="0">
                      <a:solidFill>
                        <a:srgbClr val="836967"/>
                      </a:solidFill>
                    </a:rPr>
                    <a:t> </a:t>
                  </a:r>
                  <a14:m>
                    <m:oMath xmlns:m="http://schemas.openxmlformats.org/officeDocument/2006/math">
                      <m:sSub>
                        <m:sSubPr>
                          <m:ctrlPr>
                            <a:rPr lang="el-GR" altLang="zh-CN" sz="2000" i="1" dirty="0">
                              <a:solidFill>
                                <a:srgbClr val="836967"/>
                              </a:solidFill>
                              <a:latin typeface="Cambria Math" panose="02040503050406030204" pitchFamily="18" charset="0"/>
                            </a:rPr>
                          </m:ctrlPr>
                        </m:sSubPr>
                        <m:e>
                          <m:r>
                            <m:rPr>
                              <m:sty m:val="p"/>
                            </m:rPr>
                            <a:rPr lang="el-GR" altLang="zh-CN" sz="2000" i="1" dirty="0">
                              <a:latin typeface="Cambria Math" panose="02040503050406030204" pitchFamily="18" charset="0"/>
                            </a:rPr>
                            <m:t>γ</m:t>
                          </m:r>
                        </m:e>
                        <m:sub>
                          <m:r>
                            <a:rPr lang="el-GR" altLang="zh-CN" sz="2000" i="1" dirty="0">
                              <a:latin typeface="Cambria Math" panose="02040503050406030204" pitchFamily="18" charset="0"/>
                            </a:rPr>
                            <m:t>𝜖</m:t>
                          </m:r>
                        </m:sub>
                      </m:sSub>
                    </m:oMath>
                  </a14:m>
                  <a:r>
                    <a:rPr lang="zh-CN" altLang="en-US" sz="2000" dirty="0">
                      <a:latin typeface="华文楷体" panose="02010600040101010101" pitchFamily="2" charset="-122"/>
                      <a:ea typeface="华文楷体" panose="02010600040101010101" pitchFamily="2" charset="-122"/>
                    </a:rPr>
                    <a:t>是欧拉常数。利用公式可证，</a:t>
                  </a:r>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为方便我们在这里给出 </a:t>
                  </a:r>
                  <a14:m>
                    <m:oMath xmlns:m="http://schemas.openxmlformats.org/officeDocument/2006/math">
                      <m:sSub>
                        <m:sSubPr>
                          <m:ctrlPr>
                            <a:rPr lang="en-US" altLang="zh-CN" sz="2000" i="1" dirty="0" smtClean="0">
                              <a:solidFill>
                                <a:srgbClr val="836967"/>
                              </a:solidFill>
                              <a:latin typeface="Cambria Math" panose="02040503050406030204" pitchFamily="18" charset="0"/>
                            </a:rPr>
                          </m:ctrlPr>
                        </m:sSubPr>
                        <m:e>
                          <m:r>
                            <a:rPr lang="en-US" altLang="zh-CN" sz="2000" i="1" dirty="0" smtClean="0">
                              <a:latin typeface="Cambria Math" panose="02040503050406030204" pitchFamily="18" charset="0"/>
                            </a:rPr>
                            <m:t>𝑛</m:t>
                          </m:r>
                        </m:e>
                        <m:sub>
                          <m:r>
                            <a:rPr lang="en-US" altLang="zh-CN" sz="2000" i="1" dirty="0" smtClean="0">
                              <a:latin typeface="Cambria Math" panose="02040503050406030204" pitchFamily="18" charset="0"/>
                            </a:rPr>
                            <m:t>𝑓</m:t>
                          </m:r>
                        </m:sub>
                      </m:sSub>
                    </m:oMath>
                  </a14:m>
                  <a:r>
                    <a:rPr lang="en-US" altLang="zh-CN" sz="2000" dirty="0">
                      <a:latin typeface="华文楷体" panose="02010600040101010101" pitchFamily="2" charset="-122"/>
                      <a:ea typeface="华文楷体" panose="02010600040101010101" pitchFamily="2" charset="-122"/>
                    </a:rPr>
                    <a:t>= 6,5,4,3 </a:t>
                  </a:r>
                  <a:r>
                    <a:rPr lang="zh-CN" altLang="en-US" sz="2000" dirty="0">
                      <a:latin typeface="华文楷体" panose="02010600040101010101" pitchFamily="2" charset="-122"/>
                      <a:ea typeface="华文楷体" panose="02010600040101010101" pitchFamily="2" charset="-122"/>
                    </a:rPr>
                    <a:t>的 </a:t>
                  </a:r>
                  <a14:m>
                    <m:oMath xmlns:m="http://schemas.openxmlformats.org/officeDocument/2006/math">
                      <m:sSub>
                        <m:sSubPr>
                          <m:ctrlPr>
                            <a:rPr lang="en-US" altLang="zh-CN" sz="2000" i="1" dirty="0" smtClean="0">
                              <a:solidFill>
                                <a:srgbClr val="836967"/>
                              </a:solidFill>
                              <a:latin typeface="Cambria Math" panose="02040503050406030204" pitchFamily="18" charset="0"/>
                            </a:rPr>
                          </m:ctrlPr>
                        </m:sSubPr>
                        <m:e>
                          <m:r>
                            <a:rPr lang="en-US" altLang="zh-CN" sz="2000" i="1" dirty="0" smtClean="0">
                              <a:latin typeface="Cambria Math" panose="02040503050406030204" pitchFamily="18" charset="0"/>
                            </a:rPr>
                            <m:t>𝛬</m:t>
                          </m:r>
                        </m:e>
                        <m:sub>
                          <m:acc>
                            <m:accPr>
                              <m:chr m:val="̅"/>
                              <m:ctrlPr>
                                <a:rPr lang="en-US" altLang="zh-CN" sz="2000" i="1" dirty="0" smtClean="0">
                                  <a:solidFill>
                                    <a:srgbClr val="836967"/>
                                  </a:solidFill>
                                  <a:latin typeface="Cambria Math" panose="02040503050406030204" pitchFamily="18" charset="0"/>
                                </a:rPr>
                              </m:ctrlPr>
                            </m:accPr>
                            <m:e>
                              <m:r>
                                <a:rPr lang="en-US" altLang="zh-CN" sz="2000" b="0" i="1" dirty="0" smtClean="0">
                                  <a:latin typeface="Cambria Math" panose="02040503050406030204" pitchFamily="18" charset="0"/>
                                </a:rPr>
                                <m:t>𝑀𝑆</m:t>
                              </m:r>
                            </m:e>
                          </m:acc>
                        </m:sub>
                      </m:sSub>
                    </m:oMath>
                  </a14:m>
                  <a:r>
                    <a:rPr lang="zh-CN" altLang="en-US" sz="2000" dirty="0">
                      <a:latin typeface="华文楷体" panose="02010600040101010101" pitchFamily="2" charset="-122"/>
                      <a:ea typeface="华文楷体" panose="02010600040101010101" pitchFamily="2" charset="-122"/>
                    </a:rPr>
                    <a:t>最新世界平均值如下，见于 </a:t>
                  </a:r>
                  <a:r>
                    <a:rPr lang="en-US" altLang="zh-CN" sz="2000" dirty="0">
                      <a:latin typeface="华文楷体" panose="02010600040101010101" pitchFamily="2" charset="-122"/>
                      <a:ea typeface="华文楷体" panose="02010600040101010101" pitchFamily="2" charset="-122"/>
                    </a:rPr>
                    <a:t>[9]</a:t>
                  </a:r>
                  <a:r>
                    <a:rPr lang="zh-CN" altLang="en-US" sz="2000" dirty="0">
                      <a:latin typeface="华文楷体" panose="02010600040101010101" pitchFamily="2" charset="-122"/>
                      <a:ea typeface="华文楷体" panose="02010600040101010101" pitchFamily="2" charset="-122"/>
                    </a:rPr>
                    <a:t>的量子色动力学部分</a:t>
                  </a:r>
                  <a:r>
                    <a:rPr lang="en-US" altLang="zh-CN" sz="2000" dirty="0">
                      <a:latin typeface="华文楷体" panose="02010600040101010101" pitchFamily="2" charset="-122"/>
                      <a:ea typeface="华文楷体" panose="02010600040101010101" pitchFamily="2" charset="-122"/>
                    </a:rPr>
                    <a:t>(9.Quantum Chromodynamics</a:t>
                  </a: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zh-CN" altLang="en-US" sz="2000" dirty="0">
                    <a:latin typeface="华文楷体" panose="02010600040101010101" pitchFamily="2" charset="-122"/>
                    <a:ea typeface="华文楷体" panose="02010600040101010101" pitchFamily="2" charset="-122"/>
                  </a:endParaRPr>
                </a:p>
              </p:txBody>
            </p:sp>
          </mc:Choice>
          <mc:Fallback xmlns="">
            <p:sp>
              <p:nvSpPr>
                <p:cNvPr id="6" name="文本框 5">
                  <a:extLst>
                    <a:ext uri="{FF2B5EF4-FFF2-40B4-BE49-F238E27FC236}">
                      <a16:creationId xmlns:a16="http://schemas.microsoft.com/office/drawing/2014/main" id="{CA56C676-5D77-9436-0149-5F299B87DC0D}"/>
                    </a:ext>
                  </a:extLst>
                </p:cNvPr>
                <p:cNvSpPr txBox="1">
                  <a:spLocks noRot="1" noChangeAspect="1" noMove="1" noResize="1" noEditPoints="1" noAdjustHandles="1" noChangeArrowheads="1" noChangeShapeType="1" noTextEdit="1"/>
                </p:cNvSpPr>
                <p:nvPr/>
              </p:nvSpPr>
              <p:spPr>
                <a:xfrm>
                  <a:off x="516531" y="1172511"/>
                  <a:ext cx="8170269" cy="3451329"/>
                </a:xfrm>
                <a:prstGeom prst="rect">
                  <a:avLst/>
                </a:prstGeom>
                <a:blipFill>
                  <a:blip r:embed="rId2"/>
                  <a:stretch>
                    <a:fillRect l="-821" r="-373"/>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A07D5CFE-13F3-A7F9-F789-7C0F50592B2A}"/>
                </a:ext>
              </a:extLst>
            </p:cNvPr>
            <p:cNvPicPr>
              <a:picLocks noChangeAspect="1"/>
            </p:cNvPicPr>
            <p:nvPr/>
          </p:nvPicPr>
          <p:blipFill>
            <a:blip r:embed="rId3"/>
            <a:stretch>
              <a:fillRect/>
            </a:stretch>
          </p:blipFill>
          <p:spPr>
            <a:xfrm>
              <a:off x="3217431" y="2402131"/>
              <a:ext cx="2692538" cy="406421"/>
            </a:xfrm>
            <a:prstGeom prst="rect">
              <a:avLst/>
            </a:prstGeom>
          </p:spPr>
        </p:pic>
        <p:pic>
          <p:nvPicPr>
            <p:cNvPr id="10" name="图片 9">
              <a:extLst>
                <a:ext uri="{FF2B5EF4-FFF2-40B4-BE49-F238E27FC236}">
                  <a16:creationId xmlns:a16="http://schemas.microsoft.com/office/drawing/2014/main" id="{E136283E-CC1F-8A2E-D9A1-77668373ED58}"/>
                </a:ext>
              </a:extLst>
            </p:cNvPr>
            <p:cNvPicPr>
              <a:picLocks noChangeAspect="1"/>
            </p:cNvPicPr>
            <p:nvPr/>
          </p:nvPicPr>
          <p:blipFill>
            <a:blip r:embed="rId4"/>
            <a:stretch>
              <a:fillRect/>
            </a:stretch>
          </p:blipFill>
          <p:spPr>
            <a:xfrm>
              <a:off x="3306335" y="3734950"/>
              <a:ext cx="2514729" cy="1454225"/>
            </a:xfrm>
            <a:prstGeom prst="rect">
              <a:avLst/>
            </a:prstGeom>
          </p:spPr>
        </p:pic>
      </p:grpSp>
    </p:spTree>
    <p:extLst>
      <p:ext uri="{BB962C8B-B14F-4D97-AF65-F5344CB8AC3E}">
        <p14:creationId xmlns:p14="http://schemas.microsoft.com/office/powerpoint/2010/main" val="420252144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47DA1-9287-ED61-6AD6-92F6E2F9306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FD48211-BB15-0874-16A5-AEEE9EC10811}"/>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a:t>
            </a:r>
            <a:r>
              <a:rPr lang="zh-CN" altLang="en-US" b="1" dirty="0">
                <a:latin typeface="华文楷体" panose="02010600040101010101" pitchFamily="2" charset="-122"/>
                <a:ea typeface="华文楷体" panose="02010600040101010101" pitchFamily="2" charset="-122"/>
              </a:rPr>
              <a:t> 跑动耦合常数</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25000" dirty="0">
                <a:latin typeface="华文楷体" panose="02010600040101010101" pitchFamily="2" charset="-122"/>
                <a:ea typeface="华文楷体" panose="02010600040101010101" pitchFamily="2" charset="-122"/>
                <a:sym typeface="Symbol" panose="05050102010706020507" pitchFamily="18" charset="2"/>
              </a:rPr>
              <a:t>s</a:t>
            </a:r>
            <a:endParaRPr lang="zh-CN" altLang="en-US" dirty="0"/>
          </a:p>
        </p:txBody>
      </p:sp>
      <p:sp>
        <p:nvSpPr>
          <p:cNvPr id="4" name="灯片编号占位符 3">
            <a:extLst>
              <a:ext uri="{FF2B5EF4-FFF2-40B4-BE49-F238E27FC236}">
                <a16:creationId xmlns:a16="http://schemas.microsoft.com/office/drawing/2014/main" id="{21F1FA2A-42A8-E9F6-2703-C3EE84D09754}"/>
              </a:ext>
            </a:extLst>
          </p:cNvPr>
          <p:cNvSpPr>
            <a:spLocks noGrp="1"/>
          </p:cNvSpPr>
          <p:nvPr>
            <p:ph type="sldNum" sz="quarter" idx="12"/>
          </p:nvPr>
        </p:nvSpPr>
        <p:spPr/>
        <p:txBody>
          <a:bodyPr/>
          <a:lstStyle/>
          <a:p>
            <a:fld id="{BEF7031F-3985-8841-9F96-93325AFB8D2A}" type="slidenum">
              <a:rPr lang="en-US" smtClean="0"/>
              <a:t>183</a:t>
            </a:fld>
            <a:endParaRPr lang="en-US"/>
          </a:p>
        </p:txBody>
      </p:sp>
      <p:grpSp>
        <p:nvGrpSpPr>
          <p:cNvPr id="12" name="组合 11">
            <a:extLst>
              <a:ext uri="{FF2B5EF4-FFF2-40B4-BE49-F238E27FC236}">
                <a16:creationId xmlns:a16="http://schemas.microsoft.com/office/drawing/2014/main" id="{BC37381E-B993-4348-967A-7738AA50DE70}"/>
              </a:ext>
            </a:extLst>
          </p:cNvPr>
          <p:cNvGrpSpPr/>
          <p:nvPr/>
        </p:nvGrpSpPr>
        <p:grpSpPr>
          <a:xfrm>
            <a:off x="486865" y="1242312"/>
            <a:ext cx="8170269" cy="2862322"/>
            <a:chOff x="516531" y="1172511"/>
            <a:chExt cx="8170269" cy="2862322"/>
          </a:xfrm>
        </p:grpSpPr>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0B1AAA6C-5CBB-376C-1F41-44CDA4A54D14}"/>
                    </a:ext>
                  </a:extLst>
                </p:cNvPr>
                <p:cNvSpPr txBox="1"/>
                <p:nvPr/>
              </p:nvSpPr>
              <p:spPr>
                <a:xfrm>
                  <a:off x="516531" y="1172511"/>
                  <a:ext cx="8170269" cy="2862322"/>
                </a:xfrm>
                <a:prstGeom prst="rect">
                  <a:avLst/>
                </a:prstGeom>
                <a:noFill/>
              </p:spPr>
              <p:txBody>
                <a:bodyPr wrap="square" rtlCol="0">
                  <a:spAutoFit/>
                </a:bodyPr>
                <a:lstStyle/>
                <a:p>
                  <a:r>
                    <a:rPr lang="zh-CN" altLang="en-US" sz="2000" dirty="0">
                      <a:latin typeface="华文楷体" panose="02010600040101010101" pitchFamily="2" charset="-122"/>
                      <a:ea typeface="华文楷体" panose="02010600040101010101" pitchFamily="2" charset="-122"/>
                    </a:rPr>
                    <a:t>        实际应用中强耦合常数的数值通常是在一个特定的参考能标点给出的，譬如说 </a:t>
                  </a:r>
                  <a14:m>
                    <m:oMath xmlns:m="http://schemas.openxmlformats.org/officeDocument/2006/math">
                      <m:sSup>
                        <m:sSupPr>
                          <m:ctrlPr>
                            <a:rPr lang="en-US" altLang="zh-CN" sz="2000" i="1" dirty="0" smtClean="0">
                              <a:solidFill>
                                <a:schemeClr val="tx1"/>
                              </a:solidFill>
                              <a:latin typeface="Cambria Math" panose="02040503050406030204" pitchFamily="18" charset="0"/>
                            </a:rPr>
                          </m:ctrlPr>
                        </m:sSupPr>
                        <m:e>
                          <m:r>
                            <a:rPr lang="en-US" altLang="zh-CN" sz="2000" i="1" dirty="0" smtClean="0">
                              <a:solidFill>
                                <a:schemeClr val="tx1"/>
                              </a:solidFill>
                              <a:latin typeface="Cambria Math" panose="02040503050406030204" pitchFamily="18" charset="0"/>
                            </a:rPr>
                            <m:t>𝑄</m:t>
                          </m:r>
                        </m:e>
                        <m:sup>
                          <m:r>
                            <a:rPr lang="en-US" altLang="zh-CN" sz="2000" i="0" dirty="0" smtClean="0">
                              <a:solidFill>
                                <a:schemeClr val="tx1"/>
                              </a:solidFill>
                              <a:latin typeface="Cambria Math" panose="02040503050406030204" pitchFamily="18" charset="0"/>
                            </a:rPr>
                            <m:t>2</m:t>
                          </m:r>
                        </m:sup>
                      </m:sSup>
                      <m:r>
                        <a:rPr lang="en-US" altLang="zh-CN" sz="2000" i="0" dirty="0" smtClean="0">
                          <a:solidFill>
                            <a:schemeClr val="tx1"/>
                          </a:solidFill>
                          <a:latin typeface="Cambria Math" panose="02040503050406030204" pitchFamily="18" charset="0"/>
                        </a:rPr>
                        <m:t>=</m:t>
                      </m:r>
                      <m:sSubSup>
                        <m:sSubSupPr>
                          <m:ctrlPr>
                            <a:rPr lang="en-US" altLang="zh-CN" sz="2000" i="1" dirty="0" smtClean="0">
                              <a:solidFill>
                                <a:schemeClr val="tx1"/>
                              </a:solidFill>
                              <a:latin typeface="Cambria Math" panose="02040503050406030204" pitchFamily="18" charset="0"/>
                            </a:rPr>
                          </m:ctrlPr>
                        </m:sSubSupPr>
                        <m:e>
                          <m:r>
                            <a:rPr lang="en-US" altLang="zh-CN" sz="2000" b="0" i="1" dirty="0" smtClean="0">
                              <a:solidFill>
                                <a:schemeClr val="tx1"/>
                              </a:solidFill>
                              <a:latin typeface="Cambria Math" panose="02040503050406030204" pitchFamily="18" charset="0"/>
                            </a:rPr>
                            <m:t>𝑀</m:t>
                          </m:r>
                        </m:e>
                        <m:sub>
                          <m:r>
                            <a:rPr lang="en-US" altLang="zh-CN" sz="2000" i="1" dirty="0" smtClean="0">
                              <a:solidFill>
                                <a:schemeClr val="tx1"/>
                              </a:solidFill>
                              <a:latin typeface="Cambria Math" panose="02040503050406030204" pitchFamily="18" charset="0"/>
                            </a:rPr>
                            <m:t>𝑧</m:t>
                          </m:r>
                        </m:sub>
                        <m:sup>
                          <m:r>
                            <a:rPr lang="en-US" altLang="zh-CN" sz="2000" i="0" dirty="0" smtClean="0">
                              <a:solidFill>
                                <a:schemeClr val="tx1"/>
                              </a:solidFill>
                              <a:latin typeface="Cambria Math" panose="02040503050406030204" pitchFamily="18" charset="0"/>
                            </a:rPr>
                            <m:t>2</m:t>
                          </m:r>
                        </m:sup>
                      </m:sSubSup>
                    </m:oMath>
                  </a14:m>
                  <a:r>
                    <a:rPr lang="zh-CN" altLang="en-US" sz="2000" dirty="0">
                      <a:latin typeface="华文楷体" panose="02010600040101010101" pitchFamily="2" charset="-122"/>
                      <a:ea typeface="华文楷体" panose="02010600040101010101" pitchFamily="2" charset="-122"/>
                    </a:rPr>
                    <a:t>，求解</a:t>
                  </a:r>
                  <a:r>
                    <a:rPr lang="en-US" altLang="zh-CN" sz="2000" dirty="0">
                      <a:latin typeface="华文楷体" panose="02010600040101010101" pitchFamily="2" charset="-122"/>
                      <a:ea typeface="华文楷体" panose="02010600040101010101" pitchFamily="2" charset="-122"/>
                    </a:rPr>
                    <a:t>(5.81)</a:t>
                  </a:r>
                  <a:r>
                    <a:rPr lang="zh-CN" altLang="en-US" sz="2000" dirty="0">
                      <a:latin typeface="华文楷体" panose="02010600040101010101" pitchFamily="2" charset="-122"/>
                      <a:ea typeface="华文楷体" panose="02010600040101010101" pitchFamily="2" charset="-122"/>
                    </a:rPr>
                    <a:t>式就可以求出强耦合常数在任意别的能标点的值</a:t>
                  </a:r>
                  <a:r>
                    <a:rPr lang="en-US" altLang="zh-CN" sz="2000" dirty="0">
                      <a:latin typeface="华文楷体" panose="02010600040101010101" pitchFamily="2" charset="-122"/>
                      <a:ea typeface="华文楷体" panose="02010600040101010101" pitchFamily="2" charset="-122"/>
                    </a:rPr>
                    <a:t>,</a:t>
                  </a: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包含高阶的 </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的表达式可见相关文献，如「</a:t>
                  </a:r>
                  <a:r>
                    <a:rPr lang="en-US" altLang="zh-CN" sz="2000" dirty="0">
                      <a:latin typeface="华文楷体" panose="02010600040101010101" pitchFamily="2" charset="-122"/>
                      <a:ea typeface="华文楷体" panose="02010600040101010101" pitchFamily="2" charset="-122"/>
                    </a:rPr>
                    <a:t>1]</a:t>
                  </a:r>
                  <a:r>
                    <a:rPr lang="zh-CN" altLang="en-US" sz="2000" dirty="0">
                      <a:latin typeface="华文楷体" panose="02010600040101010101" pitchFamily="2" charset="-122"/>
                      <a:ea typeface="华文楷体" panose="02010600040101010101" pitchFamily="2" charset="-122"/>
                    </a:rPr>
                    <a:t>。图 </a:t>
                  </a:r>
                  <a:r>
                    <a:rPr lang="en-US" altLang="zh-CN" sz="2000" dirty="0">
                      <a:latin typeface="华文楷体" panose="02010600040101010101" pitchFamily="2" charset="-122"/>
                      <a:ea typeface="华文楷体" panose="02010600040101010101" pitchFamily="2" charset="-122"/>
                    </a:rPr>
                    <a:t>7.3</a:t>
                  </a:r>
                  <a:r>
                    <a:rPr lang="zh-CN" altLang="en-US" sz="2000" dirty="0">
                      <a:latin typeface="华文楷体" panose="02010600040101010101" pitchFamily="2" charset="-122"/>
                      <a:ea typeface="华文楷体" panose="02010600040101010101" pitchFamily="2" charset="-122"/>
                    </a:rPr>
                    <a:t>是目前我们了解的</a:t>
                  </a:r>
                  <a:r>
                    <a:rPr lang="zh-CN" altLang="en-US" sz="2000" dirty="0">
                      <a:latin typeface="华文楷体" panose="02010600040101010101" pitchFamily="2" charset="-122"/>
                      <a:ea typeface="华文楷体" panose="02010600040101010101" pitchFamily="2" charset="-122"/>
                      <a:sym typeface="Symbol" panose="05050102010706020507" pitchFamily="18" charset="2"/>
                    </a:rPr>
                    <a:t></a:t>
                  </a:r>
                  <a:r>
                    <a:rPr lang="en-US" altLang="zh-CN" sz="2000" baseline="-25000" dirty="0">
                      <a:latin typeface="华文楷体" panose="02010600040101010101" pitchFamily="2" charset="-122"/>
                      <a:ea typeface="华文楷体" panose="02010600040101010101" pitchFamily="2" charset="-122"/>
                      <a:sym typeface="Symbol" panose="05050102010706020507" pitchFamily="18" charset="2"/>
                    </a:rPr>
                    <a:t>s</a:t>
                  </a:r>
                  <a:r>
                    <a:rPr lang="zh-CN" altLang="en-US" sz="2000" dirty="0">
                      <a:latin typeface="华文楷体" panose="02010600040101010101" pitchFamily="2" charset="-122"/>
                      <a:ea typeface="华文楷体" panose="02010600040101010101" pitchFamily="2" charset="-122"/>
                    </a:rPr>
                    <a:t>跑动。由于 </a:t>
                  </a:r>
                  <a:r>
                    <a:rPr lang="en-US" altLang="zh-CN" sz="2000" i="1" dirty="0">
                      <a:latin typeface="华文楷体" panose="02010600040101010101" pitchFamily="2" charset="-122"/>
                      <a:ea typeface="华文楷体" panose="02010600040101010101" pitchFamily="2" charset="-122"/>
                    </a:rPr>
                    <a:t>Tevatron</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和 </a:t>
                  </a:r>
                  <a:r>
                    <a:rPr lang="en-US" altLang="zh-CN" sz="2000" i="1" dirty="0">
                      <a:latin typeface="华文楷体" panose="02010600040101010101" pitchFamily="2" charset="-122"/>
                      <a:ea typeface="华文楷体" panose="02010600040101010101" pitchFamily="2" charset="-122"/>
                    </a:rPr>
                    <a:t>LHC</a:t>
                  </a:r>
                  <a:r>
                    <a:rPr lang="en-US" altLang="zh-CN" sz="2000" dirty="0">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的实验结果，确定 </a:t>
                  </a:r>
                  <a:r>
                    <a:rPr lang="zh-CN" altLang="en-US" sz="2000" dirty="0">
                      <a:latin typeface="华文楷体" panose="02010600040101010101" pitchFamily="2" charset="-122"/>
                      <a:ea typeface="华文楷体" panose="02010600040101010101" pitchFamily="2" charset="-122"/>
                      <a:sym typeface="Symbol" panose="05050102010706020507" pitchFamily="18" charset="2"/>
                    </a:rPr>
                    <a:t></a:t>
                  </a:r>
                  <a:r>
                    <a:rPr lang="en-US" altLang="zh-CN" sz="2000" baseline="-25000" dirty="0">
                      <a:latin typeface="华文楷体" panose="02010600040101010101" pitchFamily="2" charset="-122"/>
                      <a:ea typeface="华文楷体" panose="02010600040101010101" pitchFamily="2" charset="-122"/>
                      <a:sym typeface="Symbol" panose="05050102010706020507" pitchFamily="18" charset="2"/>
                    </a:rPr>
                    <a:t>s</a:t>
                  </a:r>
                  <a:r>
                    <a:rPr lang="zh-CN" altLang="en-US" sz="2000" dirty="0">
                      <a:latin typeface="华文楷体" panose="02010600040101010101" pitchFamily="2" charset="-122"/>
                      <a:ea typeface="华文楷体" panose="02010600040101010101" pitchFamily="2" charset="-122"/>
                    </a:rPr>
                    <a:t>的能标现在已经拓展到了 </a:t>
                  </a:r>
                  <a:r>
                    <a:rPr lang="en-US" altLang="zh-CN" sz="2000" dirty="0">
                      <a:latin typeface="华文楷体" panose="02010600040101010101" pitchFamily="2" charset="-122"/>
                      <a:ea typeface="华文楷体" panose="02010600040101010101" pitchFamily="2" charset="-122"/>
                    </a:rPr>
                    <a:t>1 TeV </a:t>
                  </a:r>
                  <a:r>
                    <a:rPr lang="zh-CN" altLang="en-US" sz="2000" dirty="0">
                      <a:latin typeface="华文楷体" panose="02010600040101010101" pitchFamily="2" charset="-122"/>
                      <a:ea typeface="华文楷体" panose="02010600040101010101" pitchFamily="2" charset="-122"/>
                    </a:rPr>
                    <a:t>以上。</a:t>
                  </a:r>
                </a:p>
              </p:txBody>
            </p:sp>
          </mc:Choice>
          <mc:Fallback xmlns="">
            <p:sp>
              <p:nvSpPr>
                <p:cNvPr id="6" name="文本框 5">
                  <a:extLst>
                    <a:ext uri="{FF2B5EF4-FFF2-40B4-BE49-F238E27FC236}">
                      <a16:creationId xmlns:a16="http://schemas.microsoft.com/office/drawing/2014/main" id="{0B1AAA6C-5CBB-376C-1F41-44CDA4A54D14}"/>
                    </a:ext>
                  </a:extLst>
                </p:cNvPr>
                <p:cNvSpPr txBox="1">
                  <a:spLocks noRot="1" noChangeAspect="1" noMove="1" noResize="1" noEditPoints="1" noAdjustHandles="1" noChangeArrowheads="1" noChangeShapeType="1" noTextEdit="1"/>
                </p:cNvSpPr>
                <p:nvPr/>
              </p:nvSpPr>
              <p:spPr>
                <a:xfrm>
                  <a:off x="516531" y="1172511"/>
                  <a:ext cx="8170269" cy="2862322"/>
                </a:xfrm>
                <a:prstGeom prst="rect">
                  <a:avLst/>
                </a:prstGeom>
                <a:blipFill>
                  <a:blip r:embed="rId2"/>
                  <a:stretch>
                    <a:fillRect l="-821" t="-1279" r="-448" b="-2985"/>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93B8616C-1C1C-3BFE-0874-270763BACD9D}"/>
                </a:ext>
              </a:extLst>
            </p:cNvPr>
            <p:cNvPicPr>
              <a:picLocks noChangeAspect="1"/>
            </p:cNvPicPr>
            <p:nvPr/>
          </p:nvPicPr>
          <p:blipFill>
            <a:blip r:embed="rId3"/>
            <a:stretch>
              <a:fillRect/>
            </a:stretch>
          </p:blipFill>
          <p:spPr>
            <a:xfrm>
              <a:off x="2826749" y="2166618"/>
              <a:ext cx="3549832" cy="654084"/>
            </a:xfrm>
            <a:prstGeom prst="rect">
              <a:avLst/>
            </a:prstGeom>
          </p:spPr>
        </p:pic>
        <p:pic>
          <p:nvPicPr>
            <p:cNvPr id="9" name="图片 8">
              <a:extLst>
                <a:ext uri="{FF2B5EF4-FFF2-40B4-BE49-F238E27FC236}">
                  <a16:creationId xmlns:a16="http://schemas.microsoft.com/office/drawing/2014/main" id="{0B4C5237-2975-7783-8017-B671A13B67FA}"/>
                </a:ext>
              </a:extLst>
            </p:cNvPr>
            <p:cNvPicPr>
              <a:picLocks noChangeAspect="1"/>
            </p:cNvPicPr>
            <p:nvPr/>
          </p:nvPicPr>
          <p:blipFill>
            <a:blip r:embed="rId4"/>
            <a:stretch>
              <a:fillRect/>
            </a:stretch>
          </p:blipFill>
          <p:spPr>
            <a:xfrm>
              <a:off x="1901569" y="3104477"/>
              <a:ext cx="552478" cy="234962"/>
            </a:xfrm>
            <a:prstGeom prst="rect">
              <a:avLst/>
            </a:prstGeom>
          </p:spPr>
        </p:pic>
      </p:grpSp>
    </p:spTree>
    <p:extLst>
      <p:ext uri="{BB962C8B-B14F-4D97-AF65-F5344CB8AC3E}">
        <p14:creationId xmlns:p14="http://schemas.microsoft.com/office/powerpoint/2010/main" val="28737419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3C43-BEB1-6F79-47D8-091E0BFC977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0B596F0-E387-E312-A794-22D92288C12A}"/>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a:t>
            </a:r>
            <a:r>
              <a:rPr lang="zh-CN" altLang="en-US" b="1" dirty="0">
                <a:latin typeface="华文楷体" panose="02010600040101010101" pitchFamily="2" charset="-122"/>
                <a:ea typeface="华文楷体" panose="02010600040101010101" pitchFamily="2" charset="-122"/>
              </a:rPr>
              <a:t> 跑动耦合常数</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25000" dirty="0">
                <a:latin typeface="华文楷体" panose="02010600040101010101" pitchFamily="2" charset="-122"/>
                <a:ea typeface="华文楷体" panose="02010600040101010101" pitchFamily="2" charset="-122"/>
                <a:sym typeface="Symbol" panose="05050102010706020507" pitchFamily="18" charset="2"/>
              </a:rPr>
              <a:t>s</a:t>
            </a:r>
            <a:endParaRPr lang="zh-CN" altLang="en-US" baseline="-25000" dirty="0"/>
          </a:p>
        </p:txBody>
      </p:sp>
      <p:sp>
        <p:nvSpPr>
          <p:cNvPr id="4" name="灯片编号占位符 3">
            <a:extLst>
              <a:ext uri="{FF2B5EF4-FFF2-40B4-BE49-F238E27FC236}">
                <a16:creationId xmlns:a16="http://schemas.microsoft.com/office/drawing/2014/main" id="{378D3EB2-2720-DFC9-BEA8-1CB2023298E5}"/>
              </a:ext>
            </a:extLst>
          </p:cNvPr>
          <p:cNvSpPr>
            <a:spLocks noGrp="1"/>
          </p:cNvSpPr>
          <p:nvPr>
            <p:ph type="sldNum" sz="quarter" idx="12"/>
          </p:nvPr>
        </p:nvSpPr>
        <p:spPr/>
        <p:txBody>
          <a:bodyPr/>
          <a:lstStyle/>
          <a:p>
            <a:fld id="{BEF7031F-3985-8841-9F96-93325AFB8D2A}" type="slidenum">
              <a:rPr lang="en-US" smtClean="0"/>
              <a:t>184</a:t>
            </a:fld>
            <a:endParaRPr lang="en-US"/>
          </a:p>
        </p:txBody>
      </p:sp>
      <p:grpSp>
        <p:nvGrpSpPr>
          <p:cNvPr id="15" name="组合 14">
            <a:extLst>
              <a:ext uri="{FF2B5EF4-FFF2-40B4-BE49-F238E27FC236}">
                <a16:creationId xmlns:a16="http://schemas.microsoft.com/office/drawing/2014/main" id="{F27620C3-62DE-43F1-FA52-C4170D1157DA}"/>
              </a:ext>
            </a:extLst>
          </p:cNvPr>
          <p:cNvGrpSpPr/>
          <p:nvPr/>
        </p:nvGrpSpPr>
        <p:grpSpPr>
          <a:xfrm>
            <a:off x="615383" y="1041544"/>
            <a:ext cx="8096692" cy="5632311"/>
            <a:chOff x="615383" y="1041544"/>
            <a:chExt cx="8096692" cy="5632311"/>
          </a:xfrm>
        </p:grpSpPr>
        <p:grpSp>
          <p:nvGrpSpPr>
            <p:cNvPr id="10" name="组合 9">
              <a:extLst>
                <a:ext uri="{FF2B5EF4-FFF2-40B4-BE49-F238E27FC236}">
                  <a16:creationId xmlns:a16="http://schemas.microsoft.com/office/drawing/2014/main" id="{C57F8E93-8984-6D78-5E0A-4C321B4F4359}"/>
                </a:ext>
              </a:extLst>
            </p:cNvPr>
            <p:cNvGrpSpPr/>
            <p:nvPr/>
          </p:nvGrpSpPr>
          <p:grpSpPr>
            <a:xfrm>
              <a:off x="615383" y="1041544"/>
              <a:ext cx="8096692" cy="5632311"/>
              <a:chOff x="663374" y="1211102"/>
              <a:chExt cx="8096692" cy="5632311"/>
            </a:xfrm>
          </p:grpSpPr>
          <p:sp>
            <p:nvSpPr>
              <p:cNvPr id="12" name="文本框 11">
                <a:extLst>
                  <a:ext uri="{FF2B5EF4-FFF2-40B4-BE49-F238E27FC236}">
                    <a16:creationId xmlns:a16="http://schemas.microsoft.com/office/drawing/2014/main" id="{257FCB48-E875-4DCC-DD8D-49F55E423663}"/>
                  </a:ext>
                </a:extLst>
              </p:cNvPr>
              <p:cNvSpPr txBox="1"/>
              <p:nvPr/>
            </p:nvSpPr>
            <p:spPr>
              <a:xfrm>
                <a:off x="663374" y="1211102"/>
                <a:ext cx="8096692" cy="5632311"/>
              </a:xfrm>
              <a:prstGeom prst="rect">
                <a:avLst/>
              </a:prstGeom>
              <a:noFill/>
            </p:spPr>
            <p:txBody>
              <a:bodyPr wrap="square">
                <a:spAutoFit/>
              </a:bodyPr>
              <a:lstStyle/>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所以人们更常用的是</a:t>
                </a:r>
                <a:r>
                  <a:rPr lang="zh-CN" altLang="en-US" sz="1800" dirty="0">
                    <a:solidFill>
                      <a:srgbClr val="C00000"/>
                    </a:solidFill>
                    <a:latin typeface="华文楷体" panose="02010600040101010101" pitchFamily="2" charset="-122"/>
                    <a:ea typeface="华文楷体" panose="02010600040101010101" pitchFamily="2" charset="-122"/>
                    <a:sym typeface="Symbol" panose="05050102010706020507" pitchFamily="18" charset="2"/>
                  </a:rPr>
                  <a:t></a:t>
                </a:r>
                <a:r>
                  <a:rPr lang="en-US" altLang="zh-CN" sz="1800" baseline="-25000" dirty="0">
                    <a:solidFill>
                      <a:srgbClr val="C00000"/>
                    </a:solidFill>
                    <a:latin typeface="华文楷体" panose="02010600040101010101" pitchFamily="2" charset="-122"/>
                    <a:ea typeface="华文楷体" panose="02010600040101010101" pitchFamily="2" charset="-122"/>
                    <a:sym typeface="Symbol" panose="05050102010706020507" pitchFamily="18" charset="2"/>
                  </a:rPr>
                  <a:t>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在一给定能标的数值，一般是在</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Z</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玻色子的质量尺度来定义。目前最新的世界测量平均值是</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这是综合了不同能量点、不同方法的测量值得到的平均值。</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Figure:7.3 CMS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等国际合作组在一个很宽的能区内对强相互作用耦合常数</a:t>
                </a:r>
                <a:r>
                  <a:rPr lang="zh-CN" altLang="en-US" sz="18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sz="1800" baseline="-25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s</a:t>
                </a:r>
                <a:r>
                  <a:rPr lang="en-US" altLang="zh-CN" sz="1800" dirty="0">
                    <a:solidFill>
                      <a:srgbClr val="0000CC"/>
                    </a:solidFill>
                    <a:latin typeface="华文楷体" panose="02010600040101010101" pitchFamily="2" charset="-122"/>
                    <a:ea typeface="华文楷体" panose="02010600040101010101" pitchFamily="2" charset="-122"/>
                  </a:rPr>
                  <a:t>(</a:t>
                </a:r>
                <a:r>
                  <a:rPr lang="en-US" altLang="zh-CN" sz="1800" i="1" dirty="0">
                    <a:solidFill>
                      <a:srgbClr val="0000CC"/>
                    </a:solidFill>
                    <a:latin typeface="华文楷体" panose="02010600040101010101" pitchFamily="2" charset="-122"/>
                    <a:ea typeface="华文楷体" panose="02010600040101010101" pitchFamily="2" charset="-122"/>
                  </a:rPr>
                  <a:t>Q </a:t>
                </a:r>
                <a:r>
                  <a:rPr lang="en-US" altLang="zh-CN" sz="1800" baseline="30000" dirty="0">
                    <a:solidFill>
                      <a:srgbClr val="0000CC"/>
                    </a:solidFill>
                    <a:latin typeface="华文楷体" panose="02010600040101010101" pitchFamily="2" charset="-122"/>
                    <a:ea typeface="华文楷体" panose="02010600040101010101" pitchFamily="2" charset="-122"/>
                  </a:rPr>
                  <a:t>2</a:t>
                </a:r>
                <a:r>
                  <a:rPr lang="en-US" altLang="zh-CN" sz="1800" dirty="0">
                    <a:solidFill>
                      <a:srgbClr val="0000CC"/>
                    </a:solidFill>
                    <a:latin typeface="华文楷体" panose="02010600040101010101" pitchFamily="2" charset="-122"/>
                    <a:ea typeface="华文楷体" panose="02010600040101010101" pitchFamily="2" charset="-122"/>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随</a:t>
                </a:r>
                <a:r>
                  <a:rPr lang="en-US" altLang="zh-CN" sz="1800" i="1" dirty="0">
                    <a:solidFill>
                      <a:srgbClr val="0000CC"/>
                    </a:solidFill>
                    <a:latin typeface="华文楷体" panose="02010600040101010101" pitchFamily="2" charset="-122"/>
                    <a:ea typeface="华文楷体" panose="02010600040101010101" pitchFamily="2" charset="-122"/>
                  </a:rPr>
                  <a:t>Q </a:t>
                </a:r>
                <a:r>
                  <a:rPr lang="en-US" altLang="zh-CN" sz="1800" baseline="30000" dirty="0">
                    <a:solidFill>
                      <a:srgbClr val="0000CC"/>
                    </a:solidFill>
                    <a:latin typeface="华文楷体" panose="02010600040101010101" pitchFamily="2" charset="-122"/>
                    <a:ea typeface="华文楷体" panose="02010600040101010101" pitchFamily="2" charset="-122"/>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演化的最新实验测量结果</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[90]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CFE12EAE-15FD-2CF6-0016-A9CBE621FF03}"/>
                  </a:ext>
                </a:extLst>
              </p:cNvPr>
              <p:cNvPicPr>
                <a:picLocks noChangeAspect="1"/>
              </p:cNvPicPr>
              <p:nvPr/>
            </p:nvPicPr>
            <p:blipFill>
              <a:blip r:embed="rId2"/>
              <a:stretch>
                <a:fillRect/>
              </a:stretch>
            </p:blipFill>
            <p:spPr>
              <a:xfrm>
                <a:off x="803770" y="1274867"/>
                <a:ext cx="178409" cy="234962"/>
              </a:xfrm>
              <a:prstGeom prst="rect">
                <a:avLst/>
              </a:prstGeom>
            </p:spPr>
          </p:pic>
        </p:grpSp>
        <p:pic>
          <p:nvPicPr>
            <p:cNvPr id="7" name="图片 6">
              <a:extLst>
                <a:ext uri="{FF2B5EF4-FFF2-40B4-BE49-F238E27FC236}">
                  <a16:creationId xmlns:a16="http://schemas.microsoft.com/office/drawing/2014/main" id="{7201FAC1-9E36-75D2-50C4-5BED0ADB2FE9}"/>
                </a:ext>
              </a:extLst>
            </p:cNvPr>
            <p:cNvPicPr>
              <a:picLocks noChangeAspect="1"/>
            </p:cNvPicPr>
            <p:nvPr/>
          </p:nvPicPr>
          <p:blipFill>
            <a:blip r:embed="rId3"/>
            <a:stretch>
              <a:fillRect/>
            </a:stretch>
          </p:blipFill>
          <p:spPr>
            <a:xfrm>
              <a:off x="3236482" y="1754288"/>
              <a:ext cx="2654436" cy="292115"/>
            </a:xfrm>
            <a:prstGeom prst="rect">
              <a:avLst/>
            </a:prstGeom>
          </p:spPr>
        </p:pic>
        <p:pic>
          <p:nvPicPr>
            <p:cNvPr id="14" name="图片 13">
              <a:extLst>
                <a:ext uri="{FF2B5EF4-FFF2-40B4-BE49-F238E27FC236}">
                  <a16:creationId xmlns:a16="http://schemas.microsoft.com/office/drawing/2014/main" id="{45FA0D34-060C-F096-5ED2-8EC607592EA0}"/>
                </a:ext>
              </a:extLst>
            </p:cNvPr>
            <p:cNvPicPr>
              <a:picLocks noChangeAspect="1"/>
            </p:cNvPicPr>
            <p:nvPr/>
          </p:nvPicPr>
          <p:blipFill>
            <a:blip r:embed="rId4"/>
            <a:srcRect t="1523"/>
            <a:stretch/>
          </p:blipFill>
          <p:spPr>
            <a:xfrm>
              <a:off x="1867864" y="2497092"/>
              <a:ext cx="5855001" cy="3476995"/>
            </a:xfrm>
            <a:prstGeom prst="rect">
              <a:avLst/>
            </a:prstGeom>
          </p:spPr>
        </p:pic>
      </p:grpSp>
    </p:spTree>
    <p:extLst>
      <p:ext uri="{BB962C8B-B14F-4D97-AF65-F5344CB8AC3E}">
        <p14:creationId xmlns:p14="http://schemas.microsoft.com/office/powerpoint/2010/main" val="61303963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a:t>
            </a:r>
            <a:r>
              <a:rPr lang="zh-CN" altLang="en-US" b="1" dirty="0">
                <a:latin typeface="华文楷体" panose="02010600040101010101" pitchFamily="2" charset="-122"/>
                <a:ea typeface="华文楷体" panose="02010600040101010101" pitchFamily="2" charset="-122"/>
              </a:rPr>
              <a:t> 跑动耦合常数</a:t>
            </a:r>
            <a:r>
              <a:rPr lang="zh-CN" altLang="en-US" b="1" dirty="0">
                <a:latin typeface="华文楷体" panose="02010600040101010101" pitchFamily="2" charset="-122"/>
                <a:ea typeface="华文楷体" panose="02010600040101010101" pitchFamily="2" charset="-122"/>
                <a:sym typeface="Symbol" panose="05050102010706020507" pitchFamily="18" charset="2"/>
              </a:rPr>
              <a:t></a:t>
            </a:r>
            <a:r>
              <a:rPr lang="en-US" altLang="zh-CN" b="1" baseline="-25000" dirty="0">
                <a:latin typeface="华文楷体" panose="02010600040101010101" pitchFamily="2" charset="-122"/>
                <a:ea typeface="华文楷体" panose="02010600040101010101" pitchFamily="2" charset="-122"/>
                <a:sym typeface="Symbol" panose="05050102010706020507" pitchFamily="18" charset="2"/>
              </a:rPr>
              <a:t>s</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185</a:t>
            </a:fld>
            <a:endParaRPr lang="en-US"/>
          </a:p>
        </p:txBody>
      </p:sp>
      <p:grpSp>
        <p:nvGrpSpPr>
          <p:cNvPr id="16" name="组合 15">
            <a:extLst>
              <a:ext uri="{FF2B5EF4-FFF2-40B4-BE49-F238E27FC236}">
                <a16:creationId xmlns:a16="http://schemas.microsoft.com/office/drawing/2014/main" id="{841D2E67-3EAB-FF11-4915-27F47C245F5F}"/>
              </a:ext>
            </a:extLst>
          </p:cNvPr>
          <p:cNvGrpSpPr/>
          <p:nvPr/>
        </p:nvGrpSpPr>
        <p:grpSpPr>
          <a:xfrm>
            <a:off x="590108" y="978723"/>
            <a:ext cx="8096692" cy="5632311"/>
            <a:chOff x="590108" y="978723"/>
            <a:chExt cx="8096692" cy="5632311"/>
          </a:xfrm>
        </p:grpSpPr>
        <p:grpSp>
          <p:nvGrpSpPr>
            <p:cNvPr id="6" name="组合 5">
              <a:extLst>
                <a:ext uri="{FF2B5EF4-FFF2-40B4-BE49-F238E27FC236}">
                  <a16:creationId xmlns:a16="http://schemas.microsoft.com/office/drawing/2014/main" id="{C22C828D-7B3C-6DC0-83C4-E04FA1E3A02F}"/>
                </a:ext>
              </a:extLst>
            </p:cNvPr>
            <p:cNvGrpSpPr/>
            <p:nvPr/>
          </p:nvGrpSpPr>
          <p:grpSpPr>
            <a:xfrm>
              <a:off x="590108" y="978723"/>
              <a:ext cx="8096692" cy="5632311"/>
              <a:chOff x="663374" y="1211102"/>
              <a:chExt cx="8096692" cy="5632311"/>
            </a:xfrm>
          </p:grpSpPr>
          <p:sp>
            <p:nvSpPr>
              <p:cNvPr id="10" name="文本框 9">
                <a:extLst>
                  <a:ext uri="{FF2B5EF4-FFF2-40B4-BE49-F238E27FC236}">
                    <a16:creationId xmlns:a16="http://schemas.microsoft.com/office/drawing/2014/main" id="{CE954747-AC91-3DF4-BBD8-13016B5E740A}"/>
                  </a:ext>
                </a:extLst>
              </p:cNvPr>
              <p:cNvSpPr txBox="1"/>
              <p:nvPr/>
            </p:nvSpPr>
            <p:spPr>
              <a:xfrm>
                <a:off x="663374" y="1211102"/>
                <a:ext cx="8096692" cy="5632311"/>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LHC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实验中，可以通过对“</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Jets”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的测量和研究来测量强相互作用耦合常数</a:t>
                </a:r>
                <a:r>
                  <a:rPr lang="zh-CN" altLang="en-US" sz="18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sz="1800" baseline="-25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s</a:t>
                </a:r>
                <a:r>
                  <a:rPr lang="en-US" altLang="zh-CN" sz="1800" dirty="0">
                    <a:solidFill>
                      <a:srgbClr val="0000CC"/>
                    </a:solidFill>
                    <a:latin typeface="华文楷体" panose="02010600040101010101" pitchFamily="2" charset="-122"/>
                    <a:ea typeface="华文楷体" panose="02010600040101010101" pitchFamily="2" charset="-122"/>
                  </a:rPr>
                  <a:t>(</a:t>
                </a:r>
                <a:r>
                  <a:rPr lang="en-US" altLang="zh-CN" sz="1800" i="1" dirty="0">
                    <a:solidFill>
                      <a:srgbClr val="0000CC"/>
                    </a:solidFill>
                    <a:latin typeface="华文楷体" panose="02010600040101010101" pitchFamily="2" charset="-122"/>
                    <a:ea typeface="华文楷体" panose="02010600040101010101" pitchFamily="2" charset="-122"/>
                  </a:rPr>
                  <a:t>Q </a:t>
                </a:r>
                <a:r>
                  <a:rPr lang="en-US" altLang="zh-CN" sz="1800" baseline="30000" dirty="0">
                    <a:solidFill>
                      <a:srgbClr val="0000CC"/>
                    </a:solidFill>
                    <a:latin typeface="华文楷体" panose="02010600040101010101" pitchFamily="2" charset="-122"/>
                    <a:ea typeface="华文楷体" panose="02010600040101010101" pitchFamily="2" charset="-122"/>
                  </a:rPr>
                  <a:t>2</a:t>
                </a:r>
                <a:r>
                  <a:rPr lang="en-US" altLang="zh-CN" sz="1800" dirty="0">
                    <a:solidFill>
                      <a:srgbClr val="0000CC"/>
                    </a:solidFill>
                    <a:latin typeface="华文楷体" panose="02010600040101010101" pitchFamily="2" charset="-122"/>
                    <a:ea typeface="华文楷体" panose="02010600040101010101" pitchFamily="2" charset="-122"/>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的数值及其随能标</a:t>
                </a:r>
                <a:r>
                  <a:rPr lang="en-US" altLang="zh-CN" sz="1800" i="1" dirty="0">
                    <a:solidFill>
                      <a:srgbClr val="0000CC"/>
                    </a:solidFill>
                    <a:latin typeface="华文楷体" panose="02010600040101010101" pitchFamily="2" charset="-122"/>
                    <a:ea typeface="华文楷体" panose="02010600040101010101" pitchFamily="2" charset="-122"/>
                  </a:rPr>
                  <a:t>Q </a:t>
                </a:r>
                <a:r>
                  <a:rPr lang="en-US" altLang="zh-CN" sz="1800" baseline="30000" dirty="0">
                    <a:solidFill>
                      <a:srgbClr val="0000CC"/>
                    </a:solidFill>
                    <a:latin typeface="华文楷体" panose="02010600040101010101" pitchFamily="2" charset="-122"/>
                    <a:ea typeface="华文楷体" panose="02010600040101010101" pitchFamily="2" charset="-122"/>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的演化。在每一个能量点上，</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LHC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的实验测量精度当然不如正负电子对撞机实验。但</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LHC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的优势在于它覆盖了</a:t>
                </a:r>
                <a:r>
                  <a:rPr lang="en-US" altLang="zh-CN" sz="1800" i="1" dirty="0">
                    <a:solidFill>
                      <a:srgbClr val="0000CC"/>
                    </a:solidFill>
                    <a:latin typeface="华文楷体" panose="02010600040101010101" pitchFamily="2" charset="-122"/>
                    <a:ea typeface="华文楷体" panose="02010600040101010101" pitchFamily="2" charset="-122"/>
                  </a:rPr>
                  <a:t>Q </a:t>
                </a:r>
                <a:r>
                  <a:rPr lang="en-US" altLang="zh-CN" sz="1800" baseline="30000" dirty="0">
                    <a:solidFill>
                      <a:srgbClr val="0000CC"/>
                    </a:solidFill>
                    <a:latin typeface="华文楷体" panose="02010600040101010101" pitchFamily="2" charset="-122"/>
                    <a:ea typeface="华文楷体" panose="02010600040101010101" pitchFamily="2" charset="-122"/>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很宽的能区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 GeV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到</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~2000 GeV</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。从图</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-7.3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中</a:t>
                </a:r>
                <a:r>
                  <a:rPr lang="zh-CN" altLang="en-US" sz="18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a:t>
                </a:r>
                <a:r>
                  <a:rPr lang="en-US" altLang="zh-CN" sz="1800" baseline="-25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s</a:t>
                </a:r>
                <a:r>
                  <a:rPr lang="en-US" altLang="zh-CN" sz="1800" dirty="0">
                    <a:solidFill>
                      <a:srgbClr val="0000CC"/>
                    </a:solidFill>
                    <a:latin typeface="华文楷体" panose="02010600040101010101" pitchFamily="2" charset="-122"/>
                    <a:ea typeface="华文楷体" panose="02010600040101010101" pitchFamily="2" charset="-122"/>
                  </a:rPr>
                  <a:t>(</a:t>
                </a:r>
                <a:r>
                  <a:rPr lang="en-US" altLang="zh-CN" sz="1800" i="1" dirty="0">
                    <a:solidFill>
                      <a:srgbClr val="0000CC"/>
                    </a:solidFill>
                    <a:latin typeface="华文楷体" panose="02010600040101010101" pitchFamily="2" charset="-122"/>
                    <a:ea typeface="华文楷体" panose="02010600040101010101" pitchFamily="2" charset="-122"/>
                  </a:rPr>
                  <a:t>Q </a:t>
                </a:r>
                <a:r>
                  <a:rPr lang="en-US" altLang="zh-CN" sz="1800" baseline="30000" dirty="0">
                    <a:solidFill>
                      <a:srgbClr val="0000CC"/>
                    </a:solidFill>
                    <a:latin typeface="华文楷体" panose="02010600040101010101" pitchFamily="2" charset="-122"/>
                    <a:ea typeface="华文楷体" panose="02010600040101010101" pitchFamily="2" charset="-122"/>
                  </a:rPr>
                  <a:t>2</a:t>
                </a:r>
                <a:r>
                  <a:rPr lang="en-US" altLang="zh-CN" sz="1800" dirty="0">
                    <a:solidFill>
                      <a:srgbClr val="0000CC"/>
                    </a:solidFill>
                    <a:latin typeface="华文楷体" panose="02010600040101010101" pitchFamily="2" charset="-122"/>
                    <a:ea typeface="华文楷体" panose="02010600040101010101" pitchFamily="2" charset="-122"/>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随能标的变化可以清楚地看出在以前的实验无法达到的高</a:t>
                </a:r>
                <a:r>
                  <a:rPr lang="en-US" altLang="zh-CN" sz="1800" i="1" dirty="0">
                    <a:solidFill>
                      <a:srgbClr val="0000CC"/>
                    </a:solidFill>
                    <a:latin typeface="华文楷体" panose="02010600040101010101" pitchFamily="2" charset="-122"/>
                    <a:ea typeface="华文楷体" panose="02010600040101010101" pitchFamily="2" charset="-122"/>
                  </a:rPr>
                  <a:t>Q </a:t>
                </a:r>
                <a:r>
                  <a:rPr lang="en-US" altLang="zh-CN" sz="1800" baseline="30000" dirty="0">
                    <a:solidFill>
                      <a:srgbClr val="0000CC"/>
                    </a:solidFill>
                    <a:latin typeface="华文楷体" panose="02010600040101010101" pitchFamily="2" charset="-122"/>
                    <a:ea typeface="华文楷体" panose="02010600040101010101" pitchFamily="2" charset="-122"/>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区域，</a:t>
                </a:r>
                <a:r>
                  <a:rPr lang="zh-CN" altLang="en-US" sz="18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sz="1800" baseline="-25000" dirty="0">
                    <a:solidFill>
                      <a:srgbClr val="0000CC"/>
                    </a:solidFill>
                    <a:latin typeface="华文楷体" panose="02010600040101010101" pitchFamily="2" charset="-122"/>
                    <a:ea typeface="华文楷体" panose="02010600040101010101" pitchFamily="2" charset="-122"/>
                    <a:sym typeface="Symbol" panose="05050102010706020507" pitchFamily="18" charset="2"/>
                  </a:rPr>
                  <a:t>s</a:t>
                </a:r>
                <a:r>
                  <a:rPr lang="en-US" altLang="zh-CN" sz="1800" dirty="0">
                    <a:solidFill>
                      <a:srgbClr val="0000CC"/>
                    </a:solidFill>
                    <a:latin typeface="华文楷体" panose="02010600040101010101" pitchFamily="2" charset="-122"/>
                    <a:ea typeface="华文楷体" panose="02010600040101010101" pitchFamily="2" charset="-122"/>
                  </a:rPr>
                  <a:t>(</a:t>
                </a:r>
                <a:r>
                  <a:rPr lang="en-US" altLang="zh-CN" sz="1800" i="1" dirty="0">
                    <a:solidFill>
                      <a:srgbClr val="0000CC"/>
                    </a:solidFill>
                    <a:latin typeface="华文楷体" panose="02010600040101010101" pitchFamily="2" charset="-122"/>
                    <a:ea typeface="华文楷体" panose="02010600040101010101" pitchFamily="2" charset="-122"/>
                  </a:rPr>
                  <a:t>Q </a:t>
                </a:r>
                <a:r>
                  <a:rPr lang="en-US" altLang="zh-CN" sz="1800" baseline="30000" dirty="0">
                    <a:solidFill>
                      <a:srgbClr val="0000CC"/>
                    </a:solidFill>
                    <a:latin typeface="华文楷体" panose="02010600040101010101" pitchFamily="2" charset="-122"/>
                    <a:ea typeface="华文楷体" panose="02010600040101010101" pitchFamily="2" charset="-122"/>
                  </a:rPr>
                  <a:t>2</a:t>
                </a:r>
                <a:r>
                  <a:rPr lang="en-US" altLang="zh-CN" sz="1800" dirty="0">
                    <a:solidFill>
                      <a:srgbClr val="0000CC"/>
                    </a:solidFill>
                    <a:latin typeface="华文楷体" panose="02010600040101010101" pitchFamily="2" charset="-122"/>
                    <a:ea typeface="华文楷体" panose="02010600040101010101" pitchFamily="2" charset="-122"/>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仍然具有渐进自由性质。</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在过去的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30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年中，描写强相互作用的</a:t>
                </a:r>
                <a:r>
                  <a:rPr lang="en-US" altLang="zh-CN"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a:t>
                </a:r>
                <a:r>
                  <a:rPr lang="en-US" altLang="zh-CN"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i="1" baseline="-25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理论不断发展，已成为被广泛接受的成熟理论。微扰</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的计算目前已作的相当好，</a:t>
                </a:r>
                <a:r>
                  <a:rPr lang="zh-CN" altLang="en-US" sz="1800" dirty="0">
                    <a:solidFill>
                      <a:srgbClr val="C0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sz="1800" baseline="-25000" dirty="0">
                    <a:solidFill>
                      <a:srgbClr val="C00000"/>
                    </a:solidFill>
                    <a:latin typeface="华文楷体" panose="02010600040101010101" pitchFamily="2" charset="-122"/>
                    <a:ea typeface="华文楷体" panose="02010600040101010101" pitchFamily="2" charset="-122"/>
                    <a:sym typeface="Symbol" panose="05050102010706020507" pitchFamily="18" charset="2"/>
                  </a:rPr>
                  <a:t>s</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μ</a:t>
                </a:r>
                <a:r>
                  <a:rPr lang="en-US" altLang="zh-CN" sz="1800" baseline="30000" dirty="0">
                    <a:solidFill>
                      <a:srgbClr val="C00000"/>
                    </a:solidFill>
                    <a:latin typeface="华文楷体" panose="02010600040101010101" pitchFamily="2" charset="-122"/>
                    <a:ea typeface="华文楷体" panose="02010600040101010101" pitchFamily="2" charset="-122"/>
                  </a:rPr>
                  <a:t> 2</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1800" i="1" dirty="0">
                    <a:solidFill>
                      <a:srgbClr val="C00000"/>
                    </a:solidFill>
                    <a:latin typeface="华文楷体" panose="02010600040101010101" pitchFamily="2" charset="-122"/>
                    <a:ea typeface="华文楷体" panose="02010600040101010101" pitchFamily="2" charset="-122"/>
                  </a:rPr>
                  <a:t> Q </a:t>
                </a:r>
                <a:r>
                  <a:rPr lang="en-US" altLang="zh-CN" sz="1800" baseline="30000" dirty="0">
                    <a:solidFill>
                      <a:srgbClr val="C00000"/>
                    </a:solidFill>
                    <a:latin typeface="华文楷体" panose="02010600040101010101" pitchFamily="2" charset="-122"/>
                    <a:ea typeface="华文楷体" panose="02010600040101010101" pitchFamily="2" charset="-122"/>
                  </a:rPr>
                  <a:t>2</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随能标</a:t>
                </a:r>
                <a:r>
                  <a:rPr lang="en-US" altLang="zh-CN"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μ</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的跑动已得到实验证实。但在非微扰区，尽管非微扰</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研究也取得了很大进步，但强相互作用的计算或估算仍然比较困难。</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由于强相互作用的禁闭效应，夸克和胶子总是被束缚在很小的费米尺度范围内，很难被实验研究，</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真空的性质一直没有实验的直接数据。粒子物理学中一个重要的研究方向</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相对论性重离子碰撞就是研究</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真空的性质。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首先是把原子电离成重离子，然后用高能加速器加速后实现原子核与原子核的高速碰撞。每个核子的能量都超过</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10 GeV</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以上，这样在碰撞时就完全不同于通常的核子核子碰撞。首先，是单次碰撞中的多粒子产生现象。其次是在不太小的有限体积内的高温高密度状态。而核子核子碰撞时涉及的体积很小，只能观察到粒子的相互作用和反应。</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52866406-D2C9-1412-A14E-D634D1AE0948}"/>
                  </a:ext>
                </a:extLst>
              </p:cNvPr>
              <p:cNvPicPr>
                <a:picLocks noChangeAspect="1"/>
              </p:cNvPicPr>
              <p:nvPr/>
            </p:nvPicPr>
            <p:blipFill>
              <a:blip r:embed="rId2"/>
              <a:stretch>
                <a:fillRect/>
              </a:stretch>
            </p:blipFill>
            <p:spPr>
              <a:xfrm>
                <a:off x="803770" y="1274867"/>
                <a:ext cx="178409" cy="234962"/>
              </a:xfrm>
              <a:prstGeom prst="rect">
                <a:avLst/>
              </a:prstGeom>
            </p:spPr>
          </p:pic>
        </p:grpSp>
        <p:pic>
          <p:nvPicPr>
            <p:cNvPr id="13" name="图片 12">
              <a:extLst>
                <a:ext uri="{FF2B5EF4-FFF2-40B4-BE49-F238E27FC236}">
                  <a16:creationId xmlns:a16="http://schemas.microsoft.com/office/drawing/2014/main" id="{8994A3C7-E952-7C1D-5542-E3FFE2B553B3}"/>
                </a:ext>
              </a:extLst>
            </p:cNvPr>
            <p:cNvPicPr>
              <a:picLocks noChangeAspect="1"/>
            </p:cNvPicPr>
            <p:nvPr/>
          </p:nvPicPr>
          <p:blipFill>
            <a:blip r:embed="rId3"/>
            <a:stretch>
              <a:fillRect/>
            </a:stretch>
          </p:blipFill>
          <p:spPr>
            <a:xfrm>
              <a:off x="2342811" y="2403365"/>
              <a:ext cx="4591286" cy="501676"/>
            </a:xfrm>
            <a:prstGeom prst="rect">
              <a:avLst/>
            </a:prstGeom>
          </p:spPr>
        </p:pic>
        <p:pic>
          <p:nvPicPr>
            <p:cNvPr id="14" name="图片 13">
              <a:extLst>
                <a:ext uri="{FF2B5EF4-FFF2-40B4-BE49-F238E27FC236}">
                  <a16:creationId xmlns:a16="http://schemas.microsoft.com/office/drawing/2014/main" id="{1F316A95-7F15-E8D8-8741-C364B04FD36C}"/>
                </a:ext>
              </a:extLst>
            </p:cNvPr>
            <p:cNvPicPr>
              <a:picLocks noChangeAspect="1"/>
            </p:cNvPicPr>
            <p:nvPr/>
          </p:nvPicPr>
          <p:blipFill>
            <a:blip r:embed="rId2"/>
            <a:stretch>
              <a:fillRect/>
            </a:stretch>
          </p:blipFill>
          <p:spPr>
            <a:xfrm>
              <a:off x="730504" y="2953983"/>
              <a:ext cx="178409" cy="234962"/>
            </a:xfrm>
            <a:prstGeom prst="rect">
              <a:avLst/>
            </a:prstGeom>
          </p:spPr>
        </p:pic>
        <p:pic>
          <p:nvPicPr>
            <p:cNvPr id="15" name="图片 14">
              <a:extLst>
                <a:ext uri="{FF2B5EF4-FFF2-40B4-BE49-F238E27FC236}">
                  <a16:creationId xmlns:a16="http://schemas.microsoft.com/office/drawing/2014/main" id="{2CE1BF54-61DB-C575-1CA7-C41D1E8B9732}"/>
                </a:ext>
              </a:extLst>
            </p:cNvPr>
            <p:cNvPicPr>
              <a:picLocks noChangeAspect="1"/>
            </p:cNvPicPr>
            <p:nvPr/>
          </p:nvPicPr>
          <p:blipFill>
            <a:blip r:embed="rId2"/>
            <a:stretch>
              <a:fillRect/>
            </a:stretch>
          </p:blipFill>
          <p:spPr>
            <a:xfrm>
              <a:off x="730503" y="4341869"/>
              <a:ext cx="178409" cy="234962"/>
            </a:xfrm>
            <a:prstGeom prst="rect">
              <a:avLst/>
            </a:prstGeom>
          </p:spPr>
        </p:pic>
      </p:grpSp>
    </p:spTree>
    <p:extLst>
      <p:ext uri="{BB962C8B-B14F-4D97-AF65-F5344CB8AC3E}">
        <p14:creationId xmlns:p14="http://schemas.microsoft.com/office/powerpoint/2010/main" val="427799782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 </a:t>
            </a:r>
            <a:r>
              <a:rPr lang="zh-CN" altLang="en-US" b="1" dirty="0">
                <a:latin typeface="华文楷体" panose="02010600040101010101" pitchFamily="2" charset="-122"/>
                <a:ea typeface="华文楷体" panose="02010600040101010101" pitchFamily="2" charset="-122"/>
              </a:rPr>
              <a:t>重整化群的不变性</a:t>
            </a:r>
          </a:p>
        </p:txBody>
      </p:sp>
      <p:sp>
        <p:nvSpPr>
          <p:cNvPr id="4" name="灯片编号占位符 3"/>
          <p:cNvSpPr>
            <a:spLocks noGrp="1"/>
          </p:cNvSpPr>
          <p:nvPr>
            <p:ph type="sldNum" sz="quarter" idx="12"/>
          </p:nvPr>
        </p:nvSpPr>
        <p:spPr/>
        <p:txBody>
          <a:bodyPr/>
          <a:lstStyle/>
          <a:p>
            <a:fld id="{BEF7031F-3985-8841-9F96-93325AFB8D2A}" type="slidenum">
              <a:rPr lang="en-US" smtClean="0"/>
              <a:t>186</a:t>
            </a:fld>
            <a:endParaRPr lang="en-US"/>
          </a:p>
        </p:txBody>
      </p:sp>
      <p:grpSp>
        <p:nvGrpSpPr>
          <p:cNvPr id="17" name="组合 16">
            <a:extLst>
              <a:ext uri="{FF2B5EF4-FFF2-40B4-BE49-F238E27FC236}">
                <a16:creationId xmlns:a16="http://schemas.microsoft.com/office/drawing/2014/main" id="{4B833A09-4709-7B82-EAC8-2535B8CB8CE6}"/>
              </a:ext>
            </a:extLst>
          </p:cNvPr>
          <p:cNvGrpSpPr/>
          <p:nvPr/>
        </p:nvGrpSpPr>
        <p:grpSpPr>
          <a:xfrm>
            <a:off x="502569" y="1155551"/>
            <a:ext cx="8348263" cy="5078313"/>
            <a:chOff x="502569" y="1155551"/>
            <a:chExt cx="8348263" cy="5078313"/>
          </a:xfrm>
        </p:grpSpPr>
        <p:sp>
          <p:nvSpPr>
            <p:cNvPr id="12" name="文本框 11">
              <a:extLst>
                <a:ext uri="{FF2B5EF4-FFF2-40B4-BE49-F238E27FC236}">
                  <a16:creationId xmlns:a16="http://schemas.microsoft.com/office/drawing/2014/main" id="{FBB43187-2576-AC6C-B7F8-B4F41C8E6457}"/>
                </a:ext>
              </a:extLst>
            </p:cNvPr>
            <p:cNvSpPr txBox="1"/>
            <p:nvPr/>
          </p:nvSpPr>
          <p:spPr>
            <a:xfrm>
              <a:off x="502569" y="1155551"/>
              <a:ext cx="8348263" cy="5078313"/>
            </a:xfrm>
            <a:prstGeom prst="rect">
              <a:avLst/>
            </a:prstGeom>
            <a:noFill/>
          </p:spPr>
          <p:txBody>
            <a:bodyPr wrap="square">
              <a:spAutoFit/>
            </a:bodyPr>
            <a:lstStyle/>
            <a:p>
              <a:pPr marL="285750" indent="-285750">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rPr>
                <a:t> 前面看到耦合常数 </a:t>
              </a:r>
              <a:r>
                <a:rPr lang="zh-CN" altLang="en-US" sz="1800" dirty="0">
                  <a:latin typeface="华文楷体" panose="02010600040101010101" pitchFamily="2" charset="-122"/>
                  <a:ea typeface="华文楷体" panose="02010600040101010101" pitchFamily="2" charset="-122"/>
                  <a:sym typeface="Symbol" panose="05050102010706020507" pitchFamily="18" charset="2"/>
                </a:rPr>
                <a:t></a:t>
              </a:r>
              <a:r>
                <a:rPr lang="en-US" altLang="zh-CN" sz="1800" baseline="-25000" dirty="0">
                  <a:latin typeface="华文楷体" panose="02010600040101010101" pitchFamily="2" charset="-122"/>
                  <a:ea typeface="华文楷体" panose="02010600040101010101" pitchFamily="2" charset="-122"/>
                  <a:sym typeface="Symbol" panose="05050102010706020507" pitchFamily="18" charset="2"/>
                </a:rPr>
                <a:t>s</a:t>
              </a:r>
              <a:r>
                <a:rPr lang="zh-CN" altLang="en-US" dirty="0">
                  <a:latin typeface="华文楷体" panose="02010600040101010101" pitchFamily="2" charset="-122"/>
                  <a:ea typeface="华文楷体" panose="02010600040101010101" pitchFamily="2" charset="-122"/>
                </a:rPr>
                <a:t>依赖于非物理的重整化能标</a:t>
              </a:r>
              <a:r>
                <a:rPr lang="en-US" altLang="zh-CN" i="1" dirty="0">
                  <a:latin typeface="华文楷体" panose="02010600040101010101" pitchFamily="2" charset="-122"/>
                  <a:ea typeface="华文楷体" panose="02010600040101010101" pitchFamily="2" charset="-122"/>
                </a:rPr>
                <a:t>μ</a:t>
              </a:r>
              <a:r>
                <a:rPr lang="zh-CN" altLang="en-US" dirty="0">
                  <a:latin typeface="华文楷体" panose="02010600040101010101" pitchFamily="2" charset="-122"/>
                  <a:ea typeface="华文楷体" panose="02010600040101010101" pitchFamily="2" charset="-122"/>
                </a:rPr>
                <a:t>，这并无大碍，因为耦合常数本身并不是可观测的物理量。</a:t>
              </a:r>
              <a:endParaRPr lang="en-US" altLang="zh-CN"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rPr>
                <a:t>物理上所观测的是衰变几率、谱形或截面等</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它们由耦合常数和一些矩阵元的乘积给出。一般地讲，假定一个无量纲的物理量</a:t>
              </a:r>
              <a:r>
                <a:rPr lang="en-US" altLang="zh-CN" i="1" dirty="0">
                  <a:latin typeface="华文楷体" panose="02010600040101010101" pitchFamily="2" charset="-122"/>
                  <a:ea typeface="华文楷体" panose="02010600040101010101" pitchFamily="2" charset="-122"/>
                </a:rPr>
                <a:t>A </a:t>
              </a:r>
              <a:r>
                <a:rPr lang="zh-CN" altLang="en-US" dirty="0">
                  <a:latin typeface="华文楷体" panose="02010600040101010101" pitchFamily="2" charset="-122"/>
                  <a:ea typeface="华文楷体" panose="02010600040101010101" pitchFamily="2" charset="-122"/>
                </a:rPr>
                <a:t>是标度量 </a:t>
              </a:r>
              <a:r>
                <a:rPr lang="en-US" altLang="zh-CN" i="1" dirty="0">
                  <a:latin typeface="华文楷体" panose="02010600040101010101" pitchFamily="2" charset="-122"/>
                  <a:ea typeface="华文楷体" panose="02010600040101010101" pitchFamily="2" charset="-122"/>
                </a:rPr>
                <a:t>Q</a:t>
              </a:r>
              <a:r>
                <a:rPr lang="zh-CN" altLang="en-US" dirty="0">
                  <a:latin typeface="华文楷体" panose="02010600040101010101" pitchFamily="2" charset="-122"/>
                  <a:ea typeface="华文楷体" panose="02010600040101010101" pitchFamily="2" charset="-122"/>
                </a:rPr>
                <a:t>的函数，无量纲的量本身应该是和</a:t>
              </a:r>
              <a:r>
                <a:rPr lang="en-US" altLang="zh-CN" i="1" dirty="0">
                  <a:latin typeface="华文楷体" panose="02010600040101010101" pitchFamily="2" charset="-122"/>
                  <a:ea typeface="华文楷体" panose="02010600040101010101" pitchFamily="2" charset="-122"/>
                </a:rPr>
                <a:t>Q</a:t>
              </a:r>
              <a:r>
                <a:rPr lang="zh-CN" altLang="en-US" dirty="0">
                  <a:latin typeface="华文楷体" panose="02010600040101010101" pitchFamily="2" charset="-122"/>
                  <a:ea typeface="华文楷体" panose="02010600040101010101" pitchFamily="2" charset="-122"/>
                </a:rPr>
                <a:t>无关的，但在量子场论中则并非如此，而且矩阵元在重整化过程中还引人了第二个能标</a:t>
              </a:r>
              <a:r>
                <a:rPr lang="el-GR" altLang="zh-CN" i="1" dirty="0">
                  <a:latin typeface="华文楷体" panose="02010600040101010101" pitchFamily="2" charset="-122"/>
                  <a:ea typeface="华文楷体" panose="02010600040101010101" pitchFamily="2" charset="-122"/>
                </a:rPr>
                <a:t>μ</a:t>
              </a:r>
              <a:r>
                <a:rPr lang="zh-CN" altLang="en-US" dirty="0">
                  <a:latin typeface="华文楷体" panose="02010600040101010101" pitchFamily="2" charset="-122"/>
                  <a:ea typeface="华文楷体" panose="02010600040101010101" pitchFamily="2" charset="-122"/>
                </a:rPr>
                <a:t>，</a:t>
              </a:r>
              <a:r>
                <a:rPr lang="el-GR" altLang="zh-CN" i="1" dirty="0">
                  <a:latin typeface="华文楷体" panose="02010600040101010101" pitchFamily="2" charset="-122"/>
                  <a:ea typeface="华文楷体" panose="02010600040101010101" pitchFamily="2" charset="-122"/>
                </a:rPr>
                <a:t> μ</a:t>
              </a:r>
              <a:r>
                <a:rPr lang="zh-CN" altLang="en-US" dirty="0">
                  <a:latin typeface="华文楷体" panose="02010600040101010101" pitchFamily="2" charset="-122"/>
                  <a:ea typeface="华文楷体" panose="02010600040101010101" pitchFamily="2" charset="-122"/>
                </a:rPr>
                <a:t>的选取完全是任意的。物理可观测量直到可以计算的任意阶都应该是和</a:t>
              </a:r>
              <a:r>
                <a:rPr lang="el-GR" altLang="zh-CN" i="1" dirty="0">
                  <a:latin typeface="华文楷体" panose="02010600040101010101" pitchFamily="2" charset="-122"/>
                  <a:ea typeface="华文楷体" panose="02010600040101010101" pitchFamily="2" charset="-122"/>
                </a:rPr>
                <a:t>μ</a:t>
              </a:r>
              <a:r>
                <a:rPr lang="zh-CN" altLang="en-US" dirty="0">
                  <a:latin typeface="华文楷体" panose="02010600040101010101" pitchFamily="2" charset="-122"/>
                  <a:ea typeface="华文楷体" panose="02010600040101010101" pitchFamily="2" charset="-122"/>
                </a:rPr>
                <a:t>无关的，因此对任意可观测量 </a:t>
              </a:r>
              <a:r>
                <a:rPr lang="en-US" altLang="zh-CN" i="1" dirty="0">
                  <a:latin typeface="华文楷体" panose="02010600040101010101" pitchFamily="2" charset="-122"/>
                  <a:ea typeface="华文楷体" panose="02010600040101010101" pitchFamily="2" charset="-122"/>
                </a:rPr>
                <a:t>A</a:t>
              </a:r>
              <a:r>
                <a:rPr lang="zh-CN" altLang="en-US" dirty="0">
                  <a:latin typeface="华文楷体" panose="02010600040101010101" pitchFamily="2" charset="-122"/>
                  <a:ea typeface="华文楷体" panose="02010600040101010101" pitchFamily="2" charset="-122"/>
                </a:rPr>
                <a:t>可以写下重整化方程，</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即为，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en-US" altLang="zh-CN" i="1" dirty="0">
                  <a:latin typeface="华文楷体" panose="02010600040101010101" pitchFamily="2" charset="-122"/>
                  <a:ea typeface="华文楷体" panose="02010600040101010101" pitchFamily="2" charset="-122"/>
                </a:rPr>
                <a:t>β</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函数的定义和之前</a:t>
              </a:r>
              <a:r>
                <a:rPr lang="en-US" altLang="zh-CN" dirty="0">
                  <a:latin typeface="华文楷体" panose="02010600040101010101" pitchFamily="2" charset="-122"/>
                  <a:ea typeface="华文楷体" panose="02010600040101010101" pitchFamily="2" charset="-122"/>
                </a:rPr>
                <a:t>(5.75)</a:t>
              </a:r>
              <a:r>
                <a:rPr lang="zh-CN" altLang="en-US" dirty="0">
                  <a:latin typeface="华文楷体" panose="02010600040101010101" pitchFamily="2" charset="-122"/>
                  <a:ea typeface="华文楷体" panose="02010600040101010101" pitchFamily="2" charset="-122"/>
                </a:rPr>
                <a:t>式中给出的形式是相同的。</a:t>
              </a:r>
              <a:endParaRPr lang="zh-CN" altLang="en-US" dirty="0"/>
            </a:p>
          </p:txBody>
        </p:sp>
        <p:pic>
          <p:nvPicPr>
            <p:cNvPr id="14" name="图片 13">
              <a:extLst>
                <a:ext uri="{FF2B5EF4-FFF2-40B4-BE49-F238E27FC236}">
                  <a16:creationId xmlns:a16="http://schemas.microsoft.com/office/drawing/2014/main" id="{C7745D17-A490-7181-C47A-BF20CBE838AF}"/>
                </a:ext>
              </a:extLst>
            </p:cNvPr>
            <p:cNvPicPr>
              <a:picLocks noChangeAspect="1"/>
            </p:cNvPicPr>
            <p:nvPr/>
          </p:nvPicPr>
          <p:blipFill>
            <a:blip r:embed="rId2"/>
            <a:stretch>
              <a:fillRect/>
            </a:stretch>
          </p:blipFill>
          <p:spPr>
            <a:xfrm>
              <a:off x="3425685" y="3276793"/>
              <a:ext cx="2502029" cy="558829"/>
            </a:xfrm>
            <a:prstGeom prst="rect">
              <a:avLst/>
            </a:prstGeom>
          </p:spPr>
        </p:pic>
        <p:pic>
          <p:nvPicPr>
            <p:cNvPr id="16" name="图片 15">
              <a:extLst>
                <a:ext uri="{FF2B5EF4-FFF2-40B4-BE49-F238E27FC236}">
                  <a16:creationId xmlns:a16="http://schemas.microsoft.com/office/drawing/2014/main" id="{6449DD06-8A98-7310-B74A-8AB6DF6D76E7}"/>
                </a:ext>
              </a:extLst>
            </p:cNvPr>
            <p:cNvPicPr>
              <a:picLocks noChangeAspect="1"/>
            </p:cNvPicPr>
            <p:nvPr/>
          </p:nvPicPr>
          <p:blipFill>
            <a:blip r:embed="rId3"/>
            <a:stretch>
              <a:fillRect/>
            </a:stretch>
          </p:blipFill>
          <p:spPr>
            <a:xfrm>
              <a:off x="2663645" y="4172732"/>
              <a:ext cx="4026107" cy="1625684"/>
            </a:xfrm>
            <a:prstGeom prst="rect">
              <a:avLst/>
            </a:prstGeom>
          </p:spPr>
        </p:pic>
      </p:grpSp>
    </p:spTree>
    <p:extLst>
      <p:ext uri="{BB962C8B-B14F-4D97-AF65-F5344CB8AC3E}">
        <p14:creationId xmlns:p14="http://schemas.microsoft.com/office/powerpoint/2010/main" val="21920600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a:t>
            </a:r>
            <a:r>
              <a:rPr lang="zh-CN" altLang="en-US" b="1" dirty="0">
                <a:latin typeface="华文楷体" panose="02010600040101010101" pitchFamily="2" charset="-122"/>
                <a:ea typeface="华文楷体" panose="02010600040101010101" pitchFamily="2" charset="-122"/>
              </a:rPr>
              <a:t>重整化群的不变性</a:t>
            </a:r>
          </a:p>
        </p:txBody>
      </p:sp>
      <p:sp>
        <p:nvSpPr>
          <p:cNvPr id="4" name="灯片编号占位符 3"/>
          <p:cNvSpPr>
            <a:spLocks noGrp="1"/>
          </p:cNvSpPr>
          <p:nvPr>
            <p:ph type="sldNum" sz="quarter" idx="12"/>
          </p:nvPr>
        </p:nvSpPr>
        <p:spPr/>
        <p:txBody>
          <a:bodyPr/>
          <a:lstStyle/>
          <a:p>
            <a:fld id="{BEF7031F-3985-8841-9F96-93325AFB8D2A}" type="slidenum">
              <a:rPr lang="en-US" smtClean="0"/>
              <a:t>187</a:t>
            </a:fld>
            <a:endParaRPr lang="en-US"/>
          </a:p>
        </p:txBody>
      </p:sp>
      <p:grpSp>
        <p:nvGrpSpPr>
          <p:cNvPr id="17" name="组合 16">
            <a:extLst>
              <a:ext uri="{FF2B5EF4-FFF2-40B4-BE49-F238E27FC236}">
                <a16:creationId xmlns:a16="http://schemas.microsoft.com/office/drawing/2014/main" id="{02941DA4-2B77-78C7-1202-51D07269234E}"/>
              </a:ext>
            </a:extLst>
          </p:cNvPr>
          <p:cNvGrpSpPr/>
          <p:nvPr/>
        </p:nvGrpSpPr>
        <p:grpSpPr>
          <a:xfrm>
            <a:off x="424044" y="1104669"/>
            <a:ext cx="8295911" cy="5448652"/>
            <a:chOff x="424044" y="1104669"/>
            <a:chExt cx="8295911" cy="5448652"/>
          </a:xfrm>
        </p:grpSpPr>
        <p:pic>
          <p:nvPicPr>
            <p:cNvPr id="6" name="图片 5"/>
            <p:cNvPicPr>
              <a:picLocks noChangeAspect="1"/>
            </p:cNvPicPr>
            <p:nvPr/>
          </p:nvPicPr>
          <p:blipFill>
            <a:blip r:embed="rId2"/>
            <a:srcRect b="10357"/>
            <a:stretch/>
          </p:blipFill>
          <p:spPr>
            <a:xfrm>
              <a:off x="1104608" y="2644278"/>
              <a:ext cx="6788712" cy="3491276"/>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0258573-96FF-2BA8-0B0D-1CF8FB95C802}"/>
                    </a:ext>
                  </a:extLst>
                </p:cNvPr>
                <p:cNvSpPr txBox="1"/>
                <p:nvPr/>
              </p:nvSpPr>
              <p:spPr>
                <a:xfrm>
                  <a:off x="424044" y="1104669"/>
                  <a:ext cx="8295911" cy="1522276"/>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作为一个例子让我们来讨论 </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其中前面的因子</a:t>
                  </a:r>
                  <a14:m>
                    <m:oMath xmlns:m="http://schemas.openxmlformats.org/officeDocument/2006/math">
                      <m:r>
                        <a:rPr lang="zh-CN" altLang="en-US" smtClean="0">
                          <a:latin typeface="Cambria Math" panose="02040503050406030204" pitchFamily="18" charset="0"/>
                        </a:rPr>
                        <m:t>3</m:t>
                      </m:r>
                      <m:sSub>
                        <m:sSubPr>
                          <m:ctrlPr>
                            <a:rPr lang="zh-CN" altLang="en-US" i="1" smtClean="0">
                              <a:solidFill>
                                <a:srgbClr val="836967"/>
                              </a:solidFill>
                              <a:latin typeface="Cambria Math" panose="02040503050406030204" pitchFamily="18" charset="0"/>
                            </a:rPr>
                          </m:ctrlPr>
                        </m:sSubPr>
                        <m:e>
                          <m:r>
                            <a:rPr lang="zh-CN" altLang="en-US" i="1" smtClean="0">
                              <a:latin typeface="Cambria Math" panose="02040503050406030204" pitchFamily="18" charset="0"/>
                            </a:rPr>
                            <m:t>𝛴</m:t>
                          </m:r>
                        </m:e>
                        <m:sub>
                          <m:r>
                            <a:rPr lang="zh-CN" altLang="en-US" i="1" smtClean="0">
                              <a:latin typeface="Cambria Math" panose="02040503050406030204" pitchFamily="18" charset="0"/>
                            </a:rPr>
                            <m:t>𝑓</m:t>
                          </m:r>
                        </m:sub>
                      </m:sSub>
                      <m:sSubSup>
                        <m:sSubSupPr>
                          <m:ctrlPr>
                            <a:rPr lang="zh-CN" altLang="en-US" i="1" smtClean="0">
                              <a:solidFill>
                                <a:srgbClr val="836967"/>
                              </a:solidFill>
                              <a:latin typeface="Cambria Math" panose="02040503050406030204" pitchFamily="18" charset="0"/>
                            </a:rPr>
                          </m:ctrlPr>
                        </m:sSubSupPr>
                        <m:e>
                          <m:r>
                            <a:rPr lang="zh-CN" altLang="en-US" i="1" smtClean="0">
                              <a:latin typeface="Cambria Math" panose="02040503050406030204" pitchFamily="18" charset="0"/>
                            </a:rPr>
                            <m:t>𝑄</m:t>
                          </m:r>
                        </m:e>
                        <m:sub>
                          <m:r>
                            <a:rPr lang="zh-CN" altLang="en-US" i="1" smtClean="0">
                              <a:latin typeface="Cambria Math" panose="02040503050406030204" pitchFamily="18" charset="0"/>
                            </a:rPr>
                            <m:t>𝑓</m:t>
                          </m:r>
                        </m:sub>
                        <m:sup>
                          <m:r>
                            <a:rPr lang="zh-CN" altLang="en-US" i="0" smtClean="0">
                              <a:latin typeface="Cambria Math" panose="02040503050406030204" pitchFamily="18" charset="0"/>
                            </a:rPr>
                            <m:t>2</m:t>
                          </m:r>
                        </m:sup>
                      </m:sSubSup>
                    </m:oMath>
                  </a14:m>
                  <a:r>
                    <a:rPr lang="zh-CN" altLang="en-US" dirty="0">
                      <a:latin typeface="华文楷体" panose="02010600040101010101" pitchFamily="2" charset="-122"/>
                      <a:ea typeface="华文楷体" panose="02010600040101010101" pitchFamily="2" charset="-122"/>
                    </a:rPr>
                    <a:t>来自夸夸模型的树图阶。</a:t>
                  </a:r>
                  <a:endParaRPr lang="zh-CN" altLang="en-US" dirty="0"/>
                </a:p>
              </p:txBody>
            </p:sp>
          </mc:Choice>
          <mc:Fallback xmlns="">
            <p:sp>
              <p:nvSpPr>
                <p:cNvPr id="10" name="文本框 9">
                  <a:extLst>
                    <a:ext uri="{FF2B5EF4-FFF2-40B4-BE49-F238E27FC236}">
                      <a16:creationId xmlns:a16="http://schemas.microsoft.com/office/drawing/2014/main" id="{D0258573-96FF-2BA8-0B0D-1CF8FB95C802}"/>
                    </a:ext>
                  </a:extLst>
                </p:cNvPr>
                <p:cNvSpPr txBox="1">
                  <a:spLocks noRot="1" noChangeAspect="1" noMove="1" noResize="1" noEditPoints="1" noAdjustHandles="1" noChangeArrowheads="1" noChangeShapeType="1" noTextEdit="1"/>
                </p:cNvSpPr>
                <p:nvPr/>
              </p:nvSpPr>
              <p:spPr>
                <a:xfrm>
                  <a:off x="424044" y="1104669"/>
                  <a:ext cx="8295911" cy="1522276"/>
                </a:xfrm>
                <a:prstGeom prst="rect">
                  <a:avLst/>
                </a:prstGeom>
                <a:blipFill>
                  <a:blip r:embed="rId3"/>
                  <a:stretch>
                    <a:fillRect l="-662" t="-1600" b="-4000"/>
                  </a:stretch>
                </a:blipFill>
              </p:spPr>
              <p:txBody>
                <a:bodyPr/>
                <a:lstStyle/>
                <a:p>
                  <a:r>
                    <a:rPr lang="zh-CN" altLang="en-US">
                      <a:noFill/>
                    </a:rPr>
                    <a:t> </a:t>
                  </a:r>
                </a:p>
              </p:txBody>
            </p:sp>
          </mc:Fallback>
        </mc:AlternateContent>
        <p:pic>
          <p:nvPicPr>
            <p:cNvPr id="12" name="图片 11">
              <a:extLst>
                <a:ext uri="{FF2B5EF4-FFF2-40B4-BE49-F238E27FC236}">
                  <a16:creationId xmlns:a16="http://schemas.microsoft.com/office/drawing/2014/main" id="{807B70FF-58FD-DE72-1ECD-16AE280100C6}"/>
                </a:ext>
              </a:extLst>
            </p:cNvPr>
            <p:cNvPicPr>
              <a:picLocks noChangeAspect="1"/>
            </p:cNvPicPr>
            <p:nvPr/>
          </p:nvPicPr>
          <p:blipFill>
            <a:blip r:embed="rId4"/>
            <a:stretch>
              <a:fillRect/>
            </a:stretch>
          </p:blipFill>
          <p:spPr>
            <a:xfrm>
              <a:off x="3712192" y="1187007"/>
              <a:ext cx="3352972" cy="254013"/>
            </a:xfrm>
            <a:prstGeom prst="rect">
              <a:avLst/>
            </a:prstGeom>
          </p:spPr>
        </p:pic>
        <p:pic>
          <p:nvPicPr>
            <p:cNvPr id="14" name="图片 13">
              <a:extLst>
                <a:ext uri="{FF2B5EF4-FFF2-40B4-BE49-F238E27FC236}">
                  <a16:creationId xmlns:a16="http://schemas.microsoft.com/office/drawing/2014/main" id="{1E04A9FD-96EB-1385-74A5-DEC3C2637CFE}"/>
                </a:ext>
              </a:extLst>
            </p:cNvPr>
            <p:cNvPicPr>
              <a:picLocks noChangeAspect="1"/>
            </p:cNvPicPr>
            <p:nvPr/>
          </p:nvPicPr>
          <p:blipFill>
            <a:blip r:embed="rId5"/>
            <a:stretch>
              <a:fillRect/>
            </a:stretch>
          </p:blipFill>
          <p:spPr>
            <a:xfrm>
              <a:off x="3105067" y="1523358"/>
              <a:ext cx="2787793" cy="635033"/>
            </a:xfrm>
            <a:prstGeom prst="rect">
              <a:avLst/>
            </a:prstGeom>
          </p:spPr>
        </p:pic>
        <p:sp>
          <p:nvSpPr>
            <p:cNvPr id="16" name="文本框 15">
              <a:extLst>
                <a:ext uri="{FF2B5EF4-FFF2-40B4-BE49-F238E27FC236}">
                  <a16:creationId xmlns:a16="http://schemas.microsoft.com/office/drawing/2014/main" id="{E6965ABD-6EEF-0303-5595-605C0C2E2864}"/>
                </a:ext>
              </a:extLst>
            </p:cNvPr>
            <p:cNvSpPr txBox="1"/>
            <p:nvPr/>
          </p:nvSpPr>
          <p:spPr>
            <a:xfrm>
              <a:off x="3083483" y="6183989"/>
              <a:ext cx="3205635" cy="369332"/>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图 </a:t>
              </a:r>
              <a:r>
                <a:rPr lang="en-US" altLang="zh-CN" dirty="0">
                  <a:latin typeface="华文楷体" panose="02010600040101010101" pitchFamily="2" charset="-122"/>
                  <a:ea typeface="华文楷体" panose="02010600040101010101" pitchFamily="2" charset="-122"/>
                </a:rPr>
                <a:t>5.10: R </a:t>
              </a:r>
              <a:r>
                <a:rPr lang="zh-CN" altLang="en-US" dirty="0">
                  <a:latin typeface="华文楷体" panose="02010600040101010101" pitchFamily="2" charset="-122"/>
                  <a:ea typeface="华文楷体" panose="02010600040101010101" pitchFamily="2" charset="-122"/>
                </a:rPr>
                <a:t>值的测量结果 </a:t>
              </a:r>
              <a:r>
                <a:rPr lang="en-US" altLang="zh-CN" dirty="0">
                  <a:latin typeface="华文楷体" panose="02010600040101010101" pitchFamily="2" charset="-122"/>
                  <a:ea typeface="华文楷体" panose="02010600040101010101" pitchFamily="2" charset="-122"/>
                </a:rPr>
                <a:t>[11]</a:t>
              </a:r>
              <a:r>
                <a:rPr lang="zh-CN" altLang="en-US" dirty="0">
                  <a:latin typeface="华文楷体" panose="02010600040101010101" pitchFamily="2" charset="-122"/>
                  <a:ea typeface="华文楷体" panose="02010600040101010101" pitchFamily="2" charset="-122"/>
                </a:rPr>
                <a:t>。</a:t>
              </a:r>
              <a:endParaRPr lang="zh-CN" altLang="en-US" dirty="0"/>
            </a:p>
          </p:txBody>
        </p:sp>
      </p:grpSp>
    </p:spTree>
    <p:extLst>
      <p:ext uri="{BB962C8B-B14F-4D97-AF65-F5344CB8AC3E}">
        <p14:creationId xmlns:p14="http://schemas.microsoft.com/office/powerpoint/2010/main" val="30370905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a:t>
            </a:r>
            <a:r>
              <a:rPr lang="zh-CN" altLang="en-US" b="1" dirty="0">
                <a:latin typeface="华文楷体" panose="02010600040101010101" pitchFamily="2" charset="-122"/>
                <a:ea typeface="华文楷体" panose="02010600040101010101" pitchFamily="2" charset="-122"/>
              </a:rPr>
              <a:t>重整化群的不变性</a:t>
            </a:r>
          </a:p>
        </p:txBody>
      </p:sp>
      <p:sp>
        <p:nvSpPr>
          <p:cNvPr id="4" name="灯片编号占位符 3"/>
          <p:cNvSpPr>
            <a:spLocks noGrp="1"/>
          </p:cNvSpPr>
          <p:nvPr>
            <p:ph type="sldNum" sz="quarter" idx="12"/>
          </p:nvPr>
        </p:nvSpPr>
        <p:spPr/>
        <p:txBody>
          <a:bodyPr/>
          <a:lstStyle/>
          <a:p>
            <a:fld id="{BEF7031F-3985-8841-9F96-93325AFB8D2A}" type="slidenum">
              <a:rPr lang="en-US" smtClean="0"/>
              <a:t>188</a:t>
            </a:fld>
            <a:endParaRPr lang="en-US"/>
          </a:p>
        </p:txBody>
      </p:sp>
      <p:grpSp>
        <p:nvGrpSpPr>
          <p:cNvPr id="19" name="组合 18">
            <a:extLst>
              <a:ext uri="{FF2B5EF4-FFF2-40B4-BE49-F238E27FC236}">
                <a16:creationId xmlns:a16="http://schemas.microsoft.com/office/drawing/2014/main" id="{7EACCD67-9E27-180D-13C4-A7E352657EE6}"/>
              </a:ext>
            </a:extLst>
          </p:cNvPr>
          <p:cNvGrpSpPr/>
          <p:nvPr/>
        </p:nvGrpSpPr>
        <p:grpSpPr>
          <a:xfrm>
            <a:off x="502569" y="1155551"/>
            <a:ext cx="8348263" cy="4488114"/>
            <a:chOff x="502569" y="1155551"/>
            <a:chExt cx="8348263" cy="4488114"/>
          </a:xfrm>
        </p:grpSpPr>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8D32B7F9-5EA6-6082-23AB-8BDA83A80C51}"/>
                    </a:ext>
                  </a:extLst>
                </p:cNvPr>
                <p:cNvSpPr txBox="1"/>
                <p:nvPr/>
              </p:nvSpPr>
              <p:spPr>
                <a:xfrm>
                  <a:off x="502569" y="1155551"/>
                  <a:ext cx="8348263" cy="4247317"/>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由于对 </a:t>
                  </a:r>
                  <a:r>
                    <a:rPr lang="en-US" altLang="zh-CN" i="1" dirty="0">
                      <a:latin typeface="华文楷体" panose="02010600040101010101" pitchFamily="2" charset="-122"/>
                      <a:ea typeface="华文楷体" panose="02010600040101010101" pitchFamily="2" charset="-122"/>
                    </a:rPr>
                    <a:t>R</a:t>
                  </a:r>
                  <a:r>
                    <a:rPr lang="en-US" altLang="zh-CN"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s</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的测量精度达到了很高的精度，因此就应该包括对它的小量 </a:t>
                  </a:r>
                  <a:r>
                    <a:rPr lang="zh-CN" altLang="en-US" sz="1800" dirty="0">
                      <a:latin typeface="华文楷体" panose="02010600040101010101" pitchFamily="2" charset="-122"/>
                      <a:ea typeface="华文楷体" panose="02010600040101010101" pitchFamily="2" charset="-122"/>
                      <a:sym typeface="Symbol" panose="05050102010706020507" pitchFamily="18" charset="2"/>
                    </a:rPr>
                    <a:t></a:t>
                  </a:r>
                  <a:r>
                    <a:rPr lang="en-US" altLang="zh-CN" sz="1800" baseline="-25000" dirty="0">
                      <a:latin typeface="华文楷体" panose="02010600040101010101" pitchFamily="2" charset="-122"/>
                      <a:ea typeface="华文楷体" panose="02010600040101010101" pitchFamily="2" charset="-122"/>
                      <a:sym typeface="Symbol" panose="05050102010706020507" pitchFamily="18" charset="2"/>
                    </a:rPr>
                    <a:t>s</a:t>
                  </a:r>
                  <a:r>
                    <a:rPr lang="zh-CN" altLang="en-US" dirty="0">
                      <a:latin typeface="华文楷体" panose="02010600040101010101" pitchFamily="2" charset="-122"/>
                      <a:ea typeface="华文楷体" panose="02010600040101010101" pitchFamily="2" charset="-122"/>
                    </a:rPr>
                    <a:t>修正效应。在 </a:t>
                  </a:r>
                  <a:r>
                    <a:rPr lang="en-US" altLang="zh-CN" i="1" dirty="0">
                      <a:latin typeface="华文楷体" panose="02010600040101010101" pitchFamily="2" charset="-122"/>
                      <a:ea typeface="华文楷体" panose="02010600040101010101" pitchFamily="2" charset="-122"/>
                    </a:rPr>
                    <a:t>QCD</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微扰计算中可将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𝑅</m:t>
                          </m:r>
                        </m:e>
                        <m:sub>
                          <m:r>
                            <a:rPr lang="en-US" altLang="zh-CN" i="1" dirty="0" smtClean="0">
                              <a:latin typeface="Cambria Math" panose="02040503050406030204" pitchFamily="18" charset="0"/>
                            </a:rPr>
                            <m:t>𝑐</m:t>
                          </m:r>
                        </m:sub>
                      </m:sSub>
                    </m:oMath>
                  </a14:m>
                  <a:r>
                    <a:rPr lang="zh-CN" altLang="en-US" dirty="0">
                      <a:latin typeface="华文楷体" panose="02010600040101010101" pitchFamily="2" charset="-122"/>
                      <a:ea typeface="华文楷体" panose="02010600040101010101" pitchFamily="2" charset="-122"/>
                    </a:rPr>
                    <a:t>展开为重整化的耦合常数</a:t>
                  </a:r>
                  <a:r>
                    <a:rPr lang="zh-CN" altLang="en-US" dirty="0">
                      <a:latin typeface="华文楷体" panose="02010600040101010101" pitchFamily="2" charset="-122"/>
                      <a:ea typeface="华文楷体" panose="02010600040101010101" pitchFamily="2" charset="-122"/>
                      <a:sym typeface="Symbol" panose="05050102010706020507" pitchFamily="18" charset="2"/>
                    </a:rPr>
                    <a:t></a:t>
                  </a:r>
                  <a:r>
                    <a:rPr lang="en-US" altLang="zh-CN" baseline="-25000" dirty="0">
                      <a:latin typeface="华文楷体" panose="02010600040101010101" pitchFamily="2" charset="-122"/>
                      <a:ea typeface="华文楷体" panose="02010600040101010101" pitchFamily="2" charset="-122"/>
                      <a:sym typeface="Symbol" panose="05050102010706020507" pitchFamily="18" charset="2"/>
                    </a:rPr>
                    <a:t>s </a:t>
                  </a:r>
                  <a:r>
                    <a:rPr lang="en-US" altLang="zh-CN" dirty="0">
                      <a:latin typeface="华文楷体" panose="02010600040101010101" pitchFamily="2" charset="-122"/>
                      <a:ea typeface="华文楷体" panose="02010600040101010101" pitchFamily="2" charset="-122"/>
                      <a:sym typeface="Symbol" panose="05050102010706020507" pitchFamily="18" charset="2"/>
                    </a:rPr>
                    <a:t>(</a:t>
                  </a:r>
                  <a:r>
                    <a:rPr lang="en-US" altLang="zh-CN" i="1" dirty="0">
                      <a:latin typeface="华文楷体" panose="02010600040101010101" pitchFamily="2" charset="-122"/>
                      <a:ea typeface="华文楷体" panose="02010600040101010101" pitchFamily="2" charset="-122"/>
                      <a:sym typeface="Symbol" panose="05050102010706020507" pitchFamily="18" charset="2"/>
                    </a:rPr>
                    <a:t></a:t>
                  </a:r>
                  <a:r>
                    <a:rPr lang="en-US" altLang="zh-CN" baseline="30000" dirty="0">
                      <a:latin typeface="华文楷体" panose="02010600040101010101" pitchFamily="2" charset="-122"/>
                      <a:ea typeface="华文楷体" panose="02010600040101010101" pitchFamily="2" charset="-122"/>
                      <a:sym typeface="Symbol" panose="05050102010706020507" pitchFamily="18" charset="2"/>
                    </a:rPr>
                    <a:t>2</a:t>
                  </a:r>
                  <a:r>
                    <a:rPr lang="en-US" altLang="zh-CN" dirty="0">
                      <a:latin typeface="华文楷体" panose="02010600040101010101" pitchFamily="2" charset="-122"/>
                      <a:ea typeface="华文楷体" panose="02010600040101010101" pitchFamily="2" charset="-122"/>
                      <a:sym typeface="Symbol" panose="05050102010706020507" pitchFamily="18" charset="2"/>
                    </a:rPr>
                    <a:t>)</a:t>
                  </a:r>
                  <a:r>
                    <a:rPr lang="zh-CN" altLang="en-US" dirty="0">
                      <a:latin typeface="华文楷体" panose="02010600040101010101" pitchFamily="2" charset="-122"/>
                      <a:ea typeface="华文楷体" panose="02010600040101010101" pitchFamily="2" charset="-122"/>
                    </a:rPr>
                    <a:t>的级数，记</a:t>
                  </a:r>
                  <a:r>
                    <a:rPr lang="en-US" altLang="zh-CN" dirty="0">
                      <a:latin typeface="华文楷体" panose="02010600040101010101" pitchFamily="2" charset="-122"/>
                      <a:ea typeface="华文楷体" panose="02010600040101010101" pitchFamily="2" charset="-122"/>
                    </a:rPr>
                    <a:t>r= </a:t>
                  </a:r>
                  <a:r>
                    <a:rPr lang="en-US" altLang="zh-CN" i="1" dirty="0">
                      <a:latin typeface="华文楷体" panose="02010600040101010101" pitchFamily="2" charset="-122"/>
                      <a:ea typeface="华文楷体" panose="02010600040101010101" pitchFamily="2" charset="-122"/>
                    </a:rPr>
                    <a:t>s</a:t>
                  </a:r>
                  <a:r>
                    <a:rPr lang="en-US" altLang="zh-CN"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sym typeface="Symbol" panose="05050102010706020507" pitchFamily="18" charset="2"/>
                    </a:rPr>
                    <a:t> </a:t>
                  </a:r>
                  <a:r>
                    <a:rPr lang="en-US" altLang="zh-CN" baseline="30000" dirty="0">
                      <a:latin typeface="华文楷体" panose="02010600040101010101" pitchFamily="2" charset="-122"/>
                      <a:ea typeface="华文楷体" panose="02010600040101010101" pitchFamily="2" charset="-122"/>
                      <a:sym typeface="Symbol" panose="05050102010706020507" pitchFamily="18" charset="2"/>
                    </a:rPr>
                    <a:t>2 </a:t>
                  </a:r>
                  <a:r>
                    <a:rPr lang="zh-CN" altLang="en-US" dirty="0">
                      <a:latin typeface="华文楷体" panose="02010600040101010101" pitchFamily="2" charset="-122"/>
                      <a:ea typeface="华文楷体" panose="02010600040101010101" pitchFamily="2" charset="-122"/>
                    </a:rPr>
                    <a:t>，可以写为</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𝑅</m:t>
                          </m:r>
                        </m:e>
                        <m:sub>
                          <m:r>
                            <a:rPr lang="en-US" altLang="zh-CN" i="1" dirty="0" smtClean="0">
                              <a:latin typeface="Cambria Math" panose="02040503050406030204" pitchFamily="18" charset="0"/>
                            </a:rPr>
                            <m:t>𝑐</m:t>
                          </m:r>
                        </m:sub>
                      </m:sSub>
                    </m:oMath>
                  </a14:m>
                  <a:r>
                    <a:rPr lang="zh-CN" altLang="en-US" dirty="0">
                      <a:latin typeface="华文楷体" panose="02010600040101010101" pitchFamily="2" charset="-122"/>
                      <a:ea typeface="华文楷体" panose="02010600040101010101" pitchFamily="2" charset="-122"/>
                    </a:rPr>
                    <a:t>对 </a:t>
                  </a:r>
                  <a:r>
                    <a:rPr lang="el-GR" altLang="zh-CN" i="1" dirty="0">
                      <a:latin typeface="华文楷体" panose="02010600040101010101" pitchFamily="2" charset="-122"/>
                      <a:ea typeface="华文楷体" panose="02010600040101010101" pitchFamily="2" charset="-122"/>
                    </a:rPr>
                    <a:t>μ</a:t>
                  </a:r>
                  <a:r>
                    <a:rPr lang="zh-CN" altLang="en-US" dirty="0">
                      <a:latin typeface="华文楷体" panose="02010600040101010101" pitchFamily="2" charset="-122"/>
                      <a:ea typeface="华文楷体" panose="02010600040101010101" pitchFamily="2" charset="-122"/>
                    </a:rPr>
                    <a:t>的函数关系包含在函数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1" dirty="0" smtClean="0">
                              <a:latin typeface="Cambria Math" panose="02040503050406030204" pitchFamily="18" charset="0"/>
                            </a:rPr>
                            <m:t>𝑛</m:t>
                          </m:r>
                        </m:sub>
                      </m:sSub>
                      <m:d>
                        <m:dPr>
                          <m:ctrlPr>
                            <a:rPr lang="en-US" altLang="zh-CN" i="1" dirty="0" smtClean="0">
                              <a:solidFill>
                                <a:srgbClr val="836967"/>
                              </a:solidFill>
                              <a:latin typeface="Cambria Math" panose="02040503050406030204" pitchFamily="18" charset="0"/>
                            </a:rPr>
                          </m:ctrlPr>
                        </m:dPr>
                        <m:e>
                          <m:r>
                            <a:rPr lang="en-US" altLang="zh-CN" i="1" dirty="0" smtClean="0">
                              <a:latin typeface="Cambria Math" panose="02040503050406030204" pitchFamily="18" charset="0"/>
                            </a:rPr>
                            <m:t>𝑟</m:t>
                          </m:r>
                        </m:e>
                      </m:d>
                    </m:oMath>
                  </a14:m>
                  <a:r>
                    <a:rPr lang="zh-CN" altLang="en-US" dirty="0">
                      <a:latin typeface="华文楷体" panose="02010600040101010101" pitchFamily="2" charset="-122"/>
                      <a:ea typeface="华文楷体" panose="02010600040101010101" pitchFamily="2" charset="-122"/>
                    </a:rPr>
                    <a:t>中，同时也隐含在</a:t>
                  </a:r>
                  <a:r>
                    <a:rPr lang="zh-CN" altLang="en-US" dirty="0">
                      <a:latin typeface="华文楷体" panose="02010600040101010101" pitchFamily="2" charset="-122"/>
                      <a:ea typeface="华文楷体" panose="02010600040101010101" pitchFamily="2" charset="-122"/>
                      <a:sym typeface="Symbol" panose="05050102010706020507" pitchFamily="18" charset="2"/>
                    </a:rPr>
                    <a:t></a:t>
                  </a:r>
                  <a:r>
                    <a:rPr lang="en-US" altLang="zh-CN" baseline="-25000" dirty="0">
                      <a:latin typeface="华文楷体" panose="02010600040101010101" pitchFamily="2" charset="-122"/>
                      <a:ea typeface="华文楷体" panose="02010600040101010101" pitchFamily="2" charset="-122"/>
                      <a:sym typeface="Symbol" panose="05050102010706020507" pitchFamily="18" charset="2"/>
                    </a:rPr>
                    <a:t>s</a:t>
                  </a:r>
                  <a:r>
                    <a:rPr lang="zh-CN" altLang="en-US" dirty="0">
                      <a:latin typeface="华文楷体" panose="02010600040101010101" pitchFamily="2" charset="-122"/>
                      <a:ea typeface="华文楷体" panose="02010600040101010101" pitchFamily="2" charset="-122"/>
                    </a:rPr>
                    <a:t>中。因此有，</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在给出方程的一般形式解之前，先来看一下如何基于上式的微扰论展开直接求出它们，</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12" name="文本框 11">
                  <a:extLst>
                    <a:ext uri="{FF2B5EF4-FFF2-40B4-BE49-F238E27FC236}">
                      <a16:creationId xmlns:a16="http://schemas.microsoft.com/office/drawing/2014/main" id="{8D32B7F9-5EA6-6082-23AB-8BDA83A80C51}"/>
                    </a:ext>
                  </a:extLst>
                </p:cNvPr>
                <p:cNvSpPr txBox="1">
                  <a:spLocks noRot="1" noChangeAspect="1" noMove="1" noResize="1" noEditPoints="1" noAdjustHandles="1" noChangeArrowheads="1" noChangeShapeType="1" noTextEdit="1"/>
                </p:cNvSpPr>
                <p:nvPr/>
              </p:nvSpPr>
              <p:spPr>
                <a:xfrm>
                  <a:off x="502569" y="1155551"/>
                  <a:ext cx="8348263" cy="4247317"/>
                </a:xfrm>
                <a:prstGeom prst="rect">
                  <a:avLst/>
                </a:prstGeom>
                <a:blipFill>
                  <a:blip r:embed="rId3"/>
                  <a:stretch>
                    <a:fillRect l="-584" t="-1149" r="-730"/>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FB5D38DB-4124-51D6-E5D0-9B8C51E1A350}"/>
                </a:ext>
              </a:extLst>
            </p:cNvPr>
            <p:cNvPicPr>
              <a:picLocks noChangeAspect="1"/>
            </p:cNvPicPr>
            <p:nvPr/>
          </p:nvPicPr>
          <p:blipFill>
            <a:blip r:embed="rId4"/>
            <a:stretch>
              <a:fillRect/>
            </a:stretch>
          </p:blipFill>
          <p:spPr>
            <a:xfrm>
              <a:off x="2047665" y="2027015"/>
              <a:ext cx="5258070" cy="654084"/>
            </a:xfrm>
            <a:prstGeom prst="rect">
              <a:avLst/>
            </a:prstGeom>
          </p:spPr>
        </p:pic>
        <p:pic>
          <p:nvPicPr>
            <p:cNvPr id="16" name="图片 15">
              <a:extLst>
                <a:ext uri="{FF2B5EF4-FFF2-40B4-BE49-F238E27FC236}">
                  <a16:creationId xmlns:a16="http://schemas.microsoft.com/office/drawing/2014/main" id="{C340A98B-CBB9-BB61-5E3D-E06DA2F43A7F}"/>
                </a:ext>
              </a:extLst>
            </p:cNvPr>
            <p:cNvPicPr>
              <a:picLocks noChangeAspect="1"/>
            </p:cNvPicPr>
            <p:nvPr/>
          </p:nvPicPr>
          <p:blipFill>
            <a:blip r:embed="rId5"/>
            <a:stretch>
              <a:fillRect/>
            </a:stretch>
          </p:blipFill>
          <p:spPr>
            <a:xfrm>
              <a:off x="2134700" y="3200335"/>
              <a:ext cx="4858000" cy="596931"/>
            </a:xfrm>
            <a:prstGeom prst="rect">
              <a:avLst/>
            </a:prstGeom>
          </p:spPr>
        </p:pic>
        <p:pic>
          <p:nvPicPr>
            <p:cNvPr id="18" name="图片 17">
              <a:extLst>
                <a:ext uri="{FF2B5EF4-FFF2-40B4-BE49-F238E27FC236}">
                  <a16:creationId xmlns:a16="http://schemas.microsoft.com/office/drawing/2014/main" id="{2D44BB18-D1F8-4AA7-80E8-4D3386B62258}"/>
                </a:ext>
              </a:extLst>
            </p:cNvPr>
            <p:cNvPicPr>
              <a:picLocks noChangeAspect="1"/>
            </p:cNvPicPr>
            <p:nvPr/>
          </p:nvPicPr>
          <p:blipFill>
            <a:blip r:embed="rId6"/>
            <a:stretch>
              <a:fillRect/>
            </a:stretch>
          </p:blipFill>
          <p:spPr>
            <a:xfrm>
              <a:off x="2714449" y="4519657"/>
              <a:ext cx="3924502" cy="1124008"/>
            </a:xfrm>
            <a:prstGeom prst="rect">
              <a:avLst/>
            </a:prstGeom>
          </p:spPr>
        </p:pic>
      </p:grpSp>
    </p:spTree>
    <p:extLst>
      <p:ext uri="{BB962C8B-B14F-4D97-AF65-F5344CB8AC3E}">
        <p14:creationId xmlns:p14="http://schemas.microsoft.com/office/powerpoint/2010/main" val="92841325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F4A77-9356-B400-5E23-65A656836DA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AD57F25-0E99-60CC-B887-99AF3BA7B3B4}"/>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5.</a:t>
            </a:r>
            <a:r>
              <a:rPr lang="zh-CN" altLang="en-US" b="1" dirty="0">
                <a:latin typeface="华文楷体" panose="02010600040101010101" pitchFamily="2" charset="-122"/>
                <a:ea typeface="华文楷体" panose="02010600040101010101" pitchFamily="2" charset="-122"/>
              </a:rPr>
              <a:t>重整化群的不变性</a:t>
            </a:r>
          </a:p>
        </p:txBody>
      </p:sp>
      <p:sp>
        <p:nvSpPr>
          <p:cNvPr id="4" name="灯片编号占位符 3">
            <a:extLst>
              <a:ext uri="{FF2B5EF4-FFF2-40B4-BE49-F238E27FC236}">
                <a16:creationId xmlns:a16="http://schemas.microsoft.com/office/drawing/2014/main" id="{08AA43DF-4557-40C0-17CF-E1C83B3C8752}"/>
              </a:ext>
            </a:extLst>
          </p:cNvPr>
          <p:cNvSpPr>
            <a:spLocks noGrp="1"/>
          </p:cNvSpPr>
          <p:nvPr>
            <p:ph type="sldNum" sz="quarter" idx="12"/>
          </p:nvPr>
        </p:nvSpPr>
        <p:spPr/>
        <p:txBody>
          <a:bodyPr/>
          <a:lstStyle/>
          <a:p>
            <a:fld id="{BEF7031F-3985-8841-9F96-93325AFB8D2A}" type="slidenum">
              <a:rPr lang="en-US" smtClean="0"/>
              <a:t>189</a:t>
            </a:fld>
            <a:endParaRPr lang="en-US"/>
          </a:p>
        </p:txBody>
      </p:sp>
      <p:grpSp>
        <p:nvGrpSpPr>
          <p:cNvPr id="23" name="组合 22">
            <a:extLst>
              <a:ext uri="{FF2B5EF4-FFF2-40B4-BE49-F238E27FC236}">
                <a16:creationId xmlns:a16="http://schemas.microsoft.com/office/drawing/2014/main" id="{9FBB08C3-5B0F-CEF0-CA4C-A337915DA436}"/>
              </a:ext>
            </a:extLst>
          </p:cNvPr>
          <p:cNvGrpSpPr/>
          <p:nvPr/>
        </p:nvGrpSpPr>
        <p:grpSpPr>
          <a:xfrm>
            <a:off x="502569" y="1155551"/>
            <a:ext cx="8348263" cy="5078313"/>
            <a:chOff x="502569" y="1155551"/>
            <a:chExt cx="8348263" cy="5078313"/>
          </a:xfrm>
        </p:grpSpPr>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8E4A848-F8C3-346A-7DE4-236096305205}"/>
                    </a:ext>
                  </a:extLst>
                </p:cNvPr>
                <p:cNvSpPr txBox="1"/>
                <p:nvPr/>
              </p:nvSpPr>
              <p:spPr>
                <a:xfrm>
                  <a:off x="502569" y="1155551"/>
                  <a:ext cx="8348263" cy="5078313"/>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在 </a:t>
                  </a:r>
                  <a:r>
                    <a:rPr lang="zh-CN" altLang="en-US" dirty="0">
                      <a:latin typeface="华文楷体" panose="02010600040101010101" pitchFamily="2" charset="-122"/>
                      <a:ea typeface="华文楷体" panose="02010600040101010101" pitchFamily="2" charset="-122"/>
                      <a:sym typeface="Symbol" panose="05050102010706020507" pitchFamily="18" charset="2"/>
                    </a:rPr>
                    <a:t></a:t>
                  </a:r>
                  <a:r>
                    <a:rPr lang="en-US" altLang="zh-CN" baseline="-25000" dirty="0">
                      <a:latin typeface="华文楷体" panose="02010600040101010101" pitchFamily="2" charset="-122"/>
                      <a:ea typeface="华文楷体" panose="02010600040101010101" pitchFamily="2" charset="-122"/>
                      <a:sym typeface="Symbol" panose="05050102010706020507" pitchFamily="18" charset="2"/>
                    </a:rPr>
                    <a:t>s</a:t>
                  </a:r>
                  <a:r>
                    <a:rPr lang="zh-CN" altLang="en-US" dirty="0">
                      <a:latin typeface="华文楷体" panose="02010600040101010101" pitchFamily="2" charset="-122"/>
                      <a:ea typeface="华文楷体" panose="02010600040101010101" pitchFamily="2" charset="-122"/>
                    </a:rPr>
                    <a:t>阶，考虑到在前面已经给出的</a:t>
                  </a:r>
                  <a:r>
                    <a:rPr lang="el-GR" altLang="zh-CN" i="1" dirty="0">
                      <a:latin typeface="华文楷体" panose="02010600040101010101" pitchFamily="2" charset="-122"/>
                      <a:ea typeface="华文楷体" panose="02010600040101010101" pitchFamily="2" charset="-122"/>
                    </a:rPr>
                    <a:t>β</a:t>
                  </a:r>
                  <a:r>
                    <a:rPr lang="zh-CN" altLang="en-US" dirty="0">
                      <a:latin typeface="华文楷体" panose="02010600040101010101" pitchFamily="2" charset="-122"/>
                      <a:ea typeface="华文楷体" panose="02010600040101010101" pitchFamily="2" charset="-122"/>
                    </a:rPr>
                    <a:t>函数是</a:t>
                  </a:r>
                  <a14:m>
                    <m:oMath xmlns:m="http://schemas.openxmlformats.org/officeDocument/2006/math">
                      <m:sSubSup>
                        <m:sSubSupPr>
                          <m:ctrlPr>
                            <a:rPr lang="zh-CN" altLang="en-US" i="1" dirty="0" smtClean="0">
                              <a:solidFill>
                                <a:srgbClr val="836967"/>
                              </a:solidFill>
                              <a:latin typeface="Cambria Math" panose="02040503050406030204" pitchFamily="18" charset="0"/>
                            </a:rPr>
                          </m:ctrlPr>
                        </m:sSubSupPr>
                        <m:e>
                          <m:r>
                            <m:rPr>
                              <m:nor/>
                            </m:rPr>
                            <a:rPr lang="zh-CN" altLang="en-US" dirty="0">
                              <a:latin typeface="华文楷体" panose="02010600040101010101" pitchFamily="2" charset="-122"/>
                              <a:ea typeface="华文楷体" panose="02010600040101010101" pitchFamily="2" charset="-122"/>
                              <a:sym typeface="Symbol" panose="05050102010706020507" pitchFamily="18" charset="2"/>
                            </a:rPr>
                            <m:t></m:t>
                          </m:r>
                        </m:e>
                        <m:sub>
                          <m:r>
                            <a:rPr lang="zh-CN" altLang="en-US" i="1" dirty="0" smtClean="0">
                              <a:latin typeface="Cambria Math" panose="02040503050406030204" pitchFamily="18" charset="0"/>
                            </a:rPr>
                            <m:t>𝑠</m:t>
                          </m:r>
                        </m:sub>
                        <m:sup>
                          <m:r>
                            <a:rPr lang="zh-CN" altLang="en-US" i="0" dirty="0" smtClean="0">
                              <a:latin typeface="Cambria Math" panose="02040503050406030204" pitchFamily="18" charset="0"/>
                            </a:rPr>
                            <m:t>2</m:t>
                          </m:r>
                        </m:sup>
                      </m:sSubSup>
                    </m:oMath>
                  </a14:m>
                  <a:r>
                    <a:rPr lang="zh-CN" altLang="en-US" dirty="0">
                      <a:latin typeface="华文楷体" panose="02010600040101010101" pitchFamily="2" charset="-122"/>
                      <a:ea typeface="华文楷体" panose="02010600040101010101" pitchFamily="2" charset="-122"/>
                    </a:rPr>
                    <a:t>阶的，因此有</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这个结果告诉我们在单圈图</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𝑅</m:t>
                          </m:r>
                        </m:e>
                        <m:sub>
                          <m:r>
                            <a:rPr lang="en-US" altLang="zh-CN" i="1" dirty="0" smtClean="0">
                              <a:latin typeface="Cambria Math" panose="02040503050406030204" pitchFamily="18" charset="0"/>
                            </a:rPr>
                            <m:t>𝑐</m:t>
                          </m:r>
                        </m:sub>
                      </m:sSub>
                    </m:oMath>
                  </a14:m>
                  <a:r>
                    <a:rPr lang="zh-CN" altLang="en-US" dirty="0">
                      <a:latin typeface="华文楷体" panose="02010600040101010101" pitchFamily="2" charset="-122"/>
                      <a:ea typeface="华文楷体" panose="02010600040101010101" pitchFamily="2" charset="-122"/>
                    </a:rPr>
                    <a:t>的值是有限的</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所有的紫外无穷大都被消除了</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没有电荷的重整化，因为它们若没有被消除那么</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0" dirty="0" smtClean="0">
                              <a:latin typeface="Cambria Math" panose="02040503050406030204" pitchFamily="18" charset="0"/>
                            </a:rPr>
                            <m:t>1</m:t>
                          </m:r>
                        </m:sub>
                      </m:sSub>
                    </m:oMath>
                  </a14:m>
                  <a:r>
                    <a:rPr lang="zh-CN" altLang="en-US" dirty="0">
                      <a:latin typeface="华文楷体" panose="02010600040101010101" pitchFamily="2" charset="-122"/>
                      <a:ea typeface="华文楷体" panose="02010600040101010101" pitchFamily="2" charset="-122"/>
                    </a:rPr>
                    <a:t>就会是</a:t>
                  </a:r>
                  <a14:m>
                    <m:oMath xmlns:m="http://schemas.openxmlformats.org/officeDocument/2006/math">
                      <m:r>
                        <a:rPr lang="el-GR" altLang="zh-CN" i="1" dirty="0" smtClean="0">
                          <a:latin typeface="Cambria Math" panose="02040503050406030204" pitchFamily="18" charset="0"/>
                          <a:ea typeface="华文楷体" panose="02010600040101010101" pitchFamily="2" charset="-122"/>
                        </a:rPr>
                        <m:t>𝜇</m:t>
                      </m:r>
                    </m:oMath>
                  </a14:m>
                  <a:r>
                    <a:rPr lang="zh-CN" altLang="en-US" dirty="0">
                      <a:latin typeface="华文楷体" panose="02010600040101010101" pitchFamily="2" charset="-122"/>
                      <a:ea typeface="华文楷体" panose="02010600040101010101" pitchFamily="2" charset="-122"/>
                    </a:rPr>
                    <a:t>的显函数。正如我们在前面讲过的那样，这是电荷不可重整化的必然结果。再来看</a:t>
                  </a:r>
                  <a14:m>
                    <m:oMath xmlns:m="http://schemas.openxmlformats.org/officeDocument/2006/math">
                      <m:sSubSup>
                        <m:sSubSupPr>
                          <m:ctrlPr>
                            <a:rPr lang="zh-CN" altLang="en-US" i="1" dirty="0">
                              <a:solidFill>
                                <a:srgbClr val="836967"/>
                              </a:solidFill>
                              <a:latin typeface="Cambria Math" panose="02040503050406030204" pitchFamily="18" charset="0"/>
                            </a:rPr>
                          </m:ctrlPr>
                        </m:sSubSupPr>
                        <m:e>
                          <m:r>
                            <m:rPr>
                              <m:nor/>
                            </m:rPr>
                            <a:rPr lang="zh-CN" altLang="en-US" dirty="0">
                              <a:latin typeface="华文楷体" panose="02010600040101010101" pitchFamily="2" charset="-122"/>
                              <a:ea typeface="华文楷体" panose="02010600040101010101" pitchFamily="2" charset="-122"/>
                              <a:sym typeface="Symbol" panose="05050102010706020507" pitchFamily="18" charset="2"/>
                            </a:rPr>
                            <m:t></m:t>
                          </m:r>
                        </m:e>
                        <m:sub>
                          <m:r>
                            <a:rPr lang="zh-CN" altLang="en-US" i="1" dirty="0">
                              <a:latin typeface="Cambria Math" panose="02040503050406030204" pitchFamily="18" charset="0"/>
                            </a:rPr>
                            <m:t>𝑠</m:t>
                          </m:r>
                        </m:sub>
                        <m:sup>
                          <m:r>
                            <a:rPr lang="zh-CN" altLang="en-US" dirty="0">
                              <a:latin typeface="Cambria Math" panose="02040503050406030204" pitchFamily="18" charset="0"/>
                            </a:rPr>
                            <m:t>2</m:t>
                          </m:r>
                        </m:sup>
                      </m:sSubSup>
                    </m:oMath>
                  </a14:m>
                  <a:r>
                    <a:rPr lang="zh-CN" altLang="en-US" dirty="0">
                      <a:latin typeface="华文楷体" panose="02010600040101010101" pitchFamily="2" charset="-122"/>
                      <a:ea typeface="华文楷体" panose="02010600040101010101" pitchFamily="2" charset="-122"/>
                    </a:rPr>
                    <a:t>阶，</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于是到 </a:t>
                  </a:r>
                  <a14:m>
                    <m:oMath xmlns:m="http://schemas.openxmlformats.org/officeDocument/2006/math">
                      <m:sSubSup>
                        <m:sSubSupPr>
                          <m:ctrlPr>
                            <a:rPr lang="zh-CN" altLang="en-US" i="1" dirty="0" smtClean="0">
                              <a:solidFill>
                                <a:srgbClr val="836967"/>
                              </a:solidFill>
                              <a:latin typeface="Cambria Math" panose="02040503050406030204" pitchFamily="18" charset="0"/>
                            </a:rPr>
                          </m:ctrlPr>
                        </m:sSubSupPr>
                        <m:e>
                          <m:r>
                            <m:rPr>
                              <m:nor/>
                            </m:rPr>
                            <a:rPr lang="zh-CN" altLang="en-US" dirty="0">
                              <a:latin typeface="华文楷体" panose="02010600040101010101" pitchFamily="2" charset="-122"/>
                              <a:ea typeface="华文楷体" panose="02010600040101010101" pitchFamily="2" charset="-122"/>
                              <a:sym typeface="Symbol" panose="05050102010706020507" pitchFamily="18" charset="2"/>
                            </a:rPr>
                            <m:t></m:t>
                          </m:r>
                        </m:e>
                        <m:sub>
                          <m:r>
                            <a:rPr lang="zh-CN" altLang="en-US" i="1" dirty="0">
                              <a:latin typeface="Cambria Math" panose="02040503050406030204" pitchFamily="18" charset="0"/>
                            </a:rPr>
                            <m:t>𝑠</m:t>
                          </m:r>
                        </m:sub>
                        <m:sup>
                          <m:r>
                            <a:rPr lang="zh-CN" altLang="en-US" dirty="0">
                              <a:latin typeface="Cambria Math" panose="02040503050406030204" pitchFamily="18" charset="0"/>
                            </a:rPr>
                            <m:t>2</m:t>
                          </m:r>
                        </m:sup>
                      </m:sSubSup>
                    </m:oMath>
                  </a14:m>
                  <a:r>
                    <a:rPr lang="el-GR"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阶我们有，</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注意到重整化群不变性的要求使我们不需进行具体的双圈图计算就可以知道双圈图对数项的系数。在</a:t>
                  </a:r>
                  <a:r>
                    <a:rPr lang="en-US" altLang="zh-CN" i="1" dirty="0">
                      <a:latin typeface="华文楷体" panose="02010600040101010101" pitchFamily="2" charset="-122"/>
                      <a:ea typeface="华文楷体" panose="02010600040101010101" pitchFamily="2" charset="-122"/>
                    </a:rPr>
                    <a:t>s </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时，双圈图对数项的贡献变得非常大，当</a:t>
                  </a:r>
                  <a:endParaRPr lang="en-US" altLang="zh-CN" dirty="0">
                    <a:latin typeface="华文楷体" panose="02010600040101010101" pitchFamily="2" charset="-122"/>
                    <a:ea typeface="华文楷体" panose="02010600040101010101" pitchFamily="2" charset="-122"/>
                  </a:endParaRPr>
                </a:p>
                <a:p>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时该项 的值和 </a:t>
                  </a:r>
                  <a:r>
                    <a:rPr lang="zh-CN" altLang="en-US" dirty="0">
                      <a:latin typeface="华文楷体" panose="02010600040101010101" pitchFamily="2" charset="-122"/>
                      <a:ea typeface="华文楷体" panose="02010600040101010101" pitchFamily="2" charset="-122"/>
                      <a:sym typeface="Symbol" panose="05050102010706020507" pitchFamily="18" charset="2"/>
                    </a:rPr>
                    <a:t></a:t>
                  </a:r>
                  <a:r>
                    <a:rPr lang="en-US" altLang="zh-CN" baseline="-25000" dirty="0">
                      <a:latin typeface="华文楷体" panose="02010600040101010101" pitchFamily="2" charset="-122"/>
                      <a:ea typeface="华文楷体" panose="02010600040101010101" pitchFamily="2" charset="-122"/>
                      <a:sym typeface="Symbol" panose="05050102010706020507" pitchFamily="18" charset="2"/>
                    </a:rPr>
                    <a:t>s</a:t>
                  </a:r>
                  <a:r>
                    <a:rPr lang="zh-CN" altLang="en-US" dirty="0">
                      <a:latin typeface="华文楷体" panose="02010600040101010101" pitchFamily="2" charset="-122"/>
                      <a:ea typeface="华文楷体" panose="02010600040101010101" pitchFamily="2" charset="-122"/>
                    </a:rPr>
                    <a:t>阶相当。容易证明，重整化标度的不变性要求这种对数形式存在于微扰论的所有阶</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12" name="文本框 11">
                  <a:extLst>
                    <a:ext uri="{FF2B5EF4-FFF2-40B4-BE49-F238E27FC236}">
                      <a16:creationId xmlns:a16="http://schemas.microsoft.com/office/drawing/2014/main" id="{A8E4A848-F8C3-346A-7DE4-236096305205}"/>
                    </a:ext>
                  </a:extLst>
                </p:cNvPr>
                <p:cNvSpPr txBox="1">
                  <a:spLocks noRot="1" noChangeAspect="1" noMove="1" noResize="1" noEditPoints="1" noAdjustHandles="1" noChangeArrowheads="1" noChangeShapeType="1" noTextEdit="1"/>
                </p:cNvSpPr>
                <p:nvPr/>
              </p:nvSpPr>
              <p:spPr>
                <a:xfrm>
                  <a:off x="502569" y="1155551"/>
                  <a:ext cx="8348263" cy="5078313"/>
                </a:xfrm>
                <a:prstGeom prst="rect">
                  <a:avLst/>
                </a:prstGeom>
                <a:blipFill>
                  <a:blip r:embed="rId3"/>
                  <a:stretch>
                    <a:fillRect l="-584" t="-960" r="-584"/>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20EE35BB-DFF6-0DE7-3F3A-FE1D1E541560}"/>
                </a:ext>
              </a:extLst>
            </p:cNvPr>
            <p:cNvPicPr>
              <a:picLocks noChangeAspect="1"/>
            </p:cNvPicPr>
            <p:nvPr/>
          </p:nvPicPr>
          <p:blipFill>
            <a:blip r:embed="rId4"/>
            <a:stretch>
              <a:fillRect/>
            </a:stretch>
          </p:blipFill>
          <p:spPr>
            <a:xfrm>
              <a:off x="3202979" y="1512450"/>
              <a:ext cx="2444876" cy="482625"/>
            </a:xfrm>
            <a:prstGeom prst="rect">
              <a:avLst/>
            </a:prstGeom>
          </p:spPr>
        </p:pic>
        <p:pic>
          <p:nvPicPr>
            <p:cNvPr id="7" name="图片 6">
              <a:extLst>
                <a:ext uri="{FF2B5EF4-FFF2-40B4-BE49-F238E27FC236}">
                  <a16:creationId xmlns:a16="http://schemas.microsoft.com/office/drawing/2014/main" id="{C75ED461-964E-E650-5275-2B322A525FAA}"/>
                </a:ext>
              </a:extLst>
            </p:cNvPr>
            <p:cNvPicPr>
              <a:picLocks noChangeAspect="1"/>
            </p:cNvPicPr>
            <p:nvPr/>
          </p:nvPicPr>
          <p:blipFill>
            <a:blip r:embed="rId5"/>
            <a:stretch>
              <a:fillRect/>
            </a:stretch>
          </p:blipFill>
          <p:spPr>
            <a:xfrm>
              <a:off x="1920738" y="2889222"/>
              <a:ext cx="5302523" cy="539778"/>
            </a:xfrm>
            <a:prstGeom prst="rect">
              <a:avLst/>
            </a:prstGeom>
          </p:spPr>
        </p:pic>
        <p:pic>
          <p:nvPicPr>
            <p:cNvPr id="9" name="图片 8">
              <a:extLst>
                <a:ext uri="{FF2B5EF4-FFF2-40B4-BE49-F238E27FC236}">
                  <a16:creationId xmlns:a16="http://schemas.microsoft.com/office/drawing/2014/main" id="{72532DA4-5176-65CA-1098-4F3E496E2A5D}"/>
                </a:ext>
              </a:extLst>
            </p:cNvPr>
            <p:cNvPicPr>
              <a:picLocks noChangeAspect="1"/>
            </p:cNvPicPr>
            <p:nvPr/>
          </p:nvPicPr>
          <p:blipFill>
            <a:blip r:embed="rId6"/>
            <a:stretch>
              <a:fillRect/>
            </a:stretch>
          </p:blipFill>
          <p:spPr>
            <a:xfrm>
              <a:off x="2752053" y="3786534"/>
              <a:ext cx="3486329" cy="742988"/>
            </a:xfrm>
            <a:prstGeom prst="rect">
              <a:avLst/>
            </a:prstGeom>
          </p:spPr>
        </p:pic>
        <p:pic>
          <p:nvPicPr>
            <p:cNvPr id="11" name="图片 10">
              <a:extLst>
                <a:ext uri="{FF2B5EF4-FFF2-40B4-BE49-F238E27FC236}">
                  <a16:creationId xmlns:a16="http://schemas.microsoft.com/office/drawing/2014/main" id="{8FF95764-BE7A-B501-62E9-F0C76D7DB256}"/>
                </a:ext>
              </a:extLst>
            </p:cNvPr>
            <p:cNvPicPr>
              <a:picLocks noChangeAspect="1"/>
            </p:cNvPicPr>
            <p:nvPr/>
          </p:nvPicPr>
          <p:blipFill>
            <a:blip r:embed="rId7"/>
            <a:stretch>
              <a:fillRect/>
            </a:stretch>
          </p:blipFill>
          <p:spPr>
            <a:xfrm>
              <a:off x="3225151" y="5579309"/>
              <a:ext cx="2540131" cy="571529"/>
            </a:xfrm>
            <a:prstGeom prst="rect">
              <a:avLst/>
            </a:prstGeom>
          </p:spPr>
        </p:pic>
        <p:pic>
          <p:nvPicPr>
            <p:cNvPr id="22" name="图片 21">
              <a:extLst>
                <a:ext uri="{FF2B5EF4-FFF2-40B4-BE49-F238E27FC236}">
                  <a16:creationId xmlns:a16="http://schemas.microsoft.com/office/drawing/2014/main" id="{46DFAC3A-E6DF-A26A-2467-B87620A76D4C}"/>
                </a:ext>
              </a:extLst>
            </p:cNvPr>
            <p:cNvPicPr>
              <a:picLocks noChangeAspect="1"/>
            </p:cNvPicPr>
            <p:nvPr/>
          </p:nvPicPr>
          <p:blipFill>
            <a:blip r:embed="rId8"/>
            <a:stretch>
              <a:fillRect/>
            </a:stretch>
          </p:blipFill>
          <p:spPr>
            <a:xfrm>
              <a:off x="644062" y="5028028"/>
              <a:ext cx="1625684" cy="311166"/>
            </a:xfrm>
            <a:prstGeom prst="rect">
              <a:avLst/>
            </a:prstGeom>
          </p:spPr>
        </p:pic>
      </p:grpSp>
    </p:spTree>
    <p:extLst>
      <p:ext uri="{BB962C8B-B14F-4D97-AF65-F5344CB8AC3E}">
        <p14:creationId xmlns:p14="http://schemas.microsoft.com/office/powerpoint/2010/main" val="3510055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A9F23-6844-9177-1286-194CEEEF4E8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690751B-D1CE-89D8-B239-DF4E1C2A6D9F}"/>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b="1" dirty="0"/>
          </a:p>
        </p:txBody>
      </p:sp>
      <p:sp>
        <p:nvSpPr>
          <p:cNvPr id="4" name="灯片编号占位符 3">
            <a:extLst>
              <a:ext uri="{FF2B5EF4-FFF2-40B4-BE49-F238E27FC236}">
                <a16:creationId xmlns:a16="http://schemas.microsoft.com/office/drawing/2014/main" id="{C1EF4C74-2B1D-E4BB-9B87-DB93CF985495}"/>
              </a:ext>
            </a:extLst>
          </p:cNvPr>
          <p:cNvSpPr>
            <a:spLocks noGrp="1"/>
          </p:cNvSpPr>
          <p:nvPr>
            <p:ph type="sldNum" sz="quarter" idx="12"/>
          </p:nvPr>
        </p:nvSpPr>
        <p:spPr/>
        <p:txBody>
          <a:bodyPr/>
          <a:lstStyle/>
          <a:p>
            <a:fld id="{BEF7031F-3985-8841-9F96-93325AFB8D2A}" type="slidenum">
              <a:rPr lang="en-US" smtClean="0"/>
              <a:t>19</a:t>
            </a:fld>
            <a:endParaRPr lang="en-US"/>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F691952-34EB-8E79-E23B-9DFE1CA69245}"/>
                  </a:ext>
                </a:extLst>
              </p:cNvPr>
              <p:cNvSpPr txBox="1"/>
              <p:nvPr/>
            </p:nvSpPr>
            <p:spPr>
              <a:xfrm>
                <a:off x="606943" y="1368215"/>
                <a:ext cx="7815791" cy="1228350"/>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9.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1961</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萨拉姆和</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Ward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提出以规范原理作为量子场论的基础</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[97]</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。同年</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格拉肖提出了</a:t>
                </a:r>
                <a:r>
                  <a:rPr lang="en-US"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SU</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(2) x </a:t>
                </a:r>
                <a:r>
                  <a:rPr lang="en-US"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U</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的弱作用规范群，引入了产生短程中性流的重</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Z</a:t>
                </a:r>
                <a:r>
                  <a:rPr lang="en-US" altLang="zh-CN" b="1" baseline="30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0</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玻色子</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[98]</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，用两个中性规范玻色子</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14:m>
                  <m:oMath xmlns:m="http://schemas.openxmlformats.org/officeDocument/2006/math">
                    <m:sSubSup>
                      <m:sSubSupPr>
                        <m:ctrlPr>
                          <a:rPr lang="en-US" altLang="zh-CN" b="1"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ctrlPr>
                      </m:sSubSupPr>
                      <m:e>
                        <m:r>
                          <m:rPr>
                            <m:nor/>
                          </m:rPr>
                          <a:rPr lang="en-US"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m:t>W</m:t>
                        </m:r>
                      </m:e>
                      <m:sub>
                        <m:r>
                          <a:rPr lang="el-GR" altLang="zh-CN" b="1"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𝝁</m:t>
                        </m:r>
                      </m:sub>
                      <m:sup>
                        <m:r>
                          <a:rPr lang="en-US" altLang="zh-CN" b="1" i="1">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3</m:t>
                        </m:r>
                      </m:sup>
                    </m:sSubSup>
                  </m:oMath>
                </a14:m>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14:m>
                  <m:oMath xmlns:m="http://schemas.openxmlformats.org/officeDocument/2006/math">
                    <m:sSub>
                      <m:sSubPr>
                        <m:ctrlPr>
                          <a:rPr lang="en-US" altLang="zh-CN" b="1" i="1" dirty="0"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ctrlPr>
                      </m:sSubPr>
                      <m:e>
                        <m:r>
                          <a:rPr lang="en-US" altLang="zh-CN" b="1" i="1" dirty="0"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𝑩</m:t>
                        </m:r>
                      </m:e>
                      <m:sub>
                        <m:r>
                          <a:rPr lang="el-GR" altLang="zh-CN" b="1" i="1" dirty="0"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𝝁</m:t>
                        </m:r>
                      </m:sub>
                    </m:sSub>
                  </m:oMath>
                </a14:m>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的混合来产生弱作用的宇称破坏，推广了由许温格提出的电弱理论。</a:t>
                </a:r>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4F691952-34EB-8E79-E23B-9DFE1CA69245}"/>
                  </a:ext>
                </a:extLst>
              </p:cNvPr>
              <p:cNvSpPr txBox="1">
                <a:spLocks noRot="1" noChangeAspect="1" noMove="1" noResize="1" noEditPoints="1" noAdjustHandles="1" noChangeArrowheads="1" noChangeShapeType="1" noTextEdit="1"/>
              </p:cNvSpPr>
              <p:nvPr/>
            </p:nvSpPr>
            <p:spPr>
              <a:xfrm>
                <a:off x="606943" y="1368215"/>
                <a:ext cx="7815791" cy="1228350"/>
              </a:xfrm>
              <a:prstGeom prst="rect">
                <a:avLst/>
              </a:prstGeom>
              <a:blipFill>
                <a:blip r:embed="rId2"/>
                <a:stretch>
                  <a:fillRect l="-702" t="-2970" r="-3510" b="-693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6515202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200" y="142954"/>
            <a:ext cx="9110800" cy="714850"/>
          </a:xfrm>
        </p:spPr>
        <p:txBody>
          <a:bodyPr>
            <a:normAutofit fontScale="90000"/>
          </a:bodyPr>
          <a:lstStyle/>
          <a:p>
            <a:r>
              <a:rPr lang="en-US" altLang="zh-CN" b="1" dirty="0">
                <a:latin typeface="华文楷体" panose="02010600040101010101" pitchFamily="2" charset="-122"/>
                <a:ea typeface="华文楷体" panose="02010600040101010101" pitchFamily="2" charset="-122"/>
              </a:rPr>
              <a:t>5.</a:t>
            </a:r>
            <a:r>
              <a:rPr lang="zh-CN" altLang="en-US" b="1" dirty="0">
                <a:latin typeface="华文楷体" panose="02010600040101010101" pitchFamily="2" charset="-122"/>
                <a:ea typeface="华文楷体" panose="02010600040101010101" pitchFamily="2" charset="-122"/>
              </a:rPr>
              <a:t>重整化群的不变性</a:t>
            </a:r>
          </a:p>
        </p:txBody>
      </p:sp>
      <p:sp>
        <p:nvSpPr>
          <p:cNvPr id="4" name="灯片编号占位符 3"/>
          <p:cNvSpPr>
            <a:spLocks noGrp="1"/>
          </p:cNvSpPr>
          <p:nvPr>
            <p:ph type="sldNum" sz="quarter" idx="12"/>
          </p:nvPr>
        </p:nvSpPr>
        <p:spPr>
          <a:xfrm>
            <a:off x="6692114" y="6345016"/>
            <a:ext cx="2133600" cy="365125"/>
          </a:xfrm>
        </p:spPr>
        <p:txBody>
          <a:bodyPr/>
          <a:lstStyle/>
          <a:p>
            <a:fld id="{BEF7031F-3985-8841-9F96-93325AFB8D2A}" type="slidenum">
              <a:rPr lang="en-US" smtClean="0"/>
              <a:t>190</a:t>
            </a:fld>
            <a:endParaRPr lang="en-US" dirty="0"/>
          </a:p>
        </p:txBody>
      </p:sp>
      <p:grpSp>
        <p:nvGrpSpPr>
          <p:cNvPr id="22" name="组合 21">
            <a:extLst>
              <a:ext uri="{FF2B5EF4-FFF2-40B4-BE49-F238E27FC236}">
                <a16:creationId xmlns:a16="http://schemas.microsoft.com/office/drawing/2014/main" id="{E85BAD4E-9317-49B8-824C-65C2177F8965}"/>
              </a:ext>
            </a:extLst>
          </p:cNvPr>
          <p:cNvGrpSpPr/>
          <p:nvPr/>
        </p:nvGrpSpPr>
        <p:grpSpPr>
          <a:xfrm>
            <a:off x="502569" y="1155551"/>
            <a:ext cx="8348263" cy="4801314"/>
            <a:chOff x="502569" y="1155551"/>
            <a:chExt cx="8348263" cy="4801314"/>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9CD7AA44-C624-A0F9-473F-41ED9B3FC2C1}"/>
                    </a:ext>
                  </a:extLst>
                </p:cNvPr>
                <p:cNvSpPr txBox="1"/>
                <p:nvPr/>
              </p:nvSpPr>
              <p:spPr>
                <a:xfrm>
                  <a:off x="502569" y="1155551"/>
                  <a:ext cx="8348263" cy="4801314"/>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因此可将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𝑅</m:t>
                          </m:r>
                        </m:e>
                        <m:sub>
                          <m:r>
                            <a:rPr lang="en-US" altLang="zh-CN" i="1" dirty="0" smtClean="0">
                              <a:latin typeface="Cambria Math" panose="02040503050406030204" pitchFamily="18" charset="0"/>
                            </a:rPr>
                            <m:t>𝑐</m:t>
                          </m:r>
                        </m:sub>
                      </m:sSub>
                    </m:oMath>
                  </a14:m>
                  <a:r>
                    <a:rPr lang="zh-CN" altLang="en-US" dirty="0">
                      <a:latin typeface="华文楷体" panose="02010600040101010101" pitchFamily="2" charset="-122"/>
                      <a:ea typeface="华文楷体" panose="02010600040101010101" pitchFamily="2" charset="-122"/>
                    </a:rPr>
                    <a:t>整理为，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这里利用了关系式，</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重整化群不变性限定了高阶修正的形式。高阶的所有对数项由低阶的有限项系数确定。将所有项加在一起的时候只需将 </a:t>
                  </a:r>
                  <a:r>
                    <a:rPr lang="zh-CN" altLang="en-US" dirty="0">
                      <a:latin typeface="华文楷体" panose="02010600040101010101" pitchFamily="2" charset="-122"/>
                      <a:ea typeface="华文楷体" panose="02010600040101010101" pitchFamily="2" charset="-122"/>
                      <a:sym typeface="Symbol" panose="05050102010706020507" pitchFamily="18" charset="2"/>
                    </a:rPr>
                    <a:t></a:t>
                  </a:r>
                  <a:r>
                    <a:rPr lang="en-US" altLang="zh-CN" baseline="-25000" dirty="0">
                      <a:latin typeface="华文楷体" panose="02010600040101010101" pitchFamily="2" charset="-122"/>
                      <a:ea typeface="华文楷体" panose="02010600040101010101" pitchFamily="2" charset="-122"/>
                      <a:sym typeface="Symbol" panose="05050102010706020507" pitchFamily="18" charset="2"/>
                    </a:rPr>
                    <a:t>s</a:t>
                  </a:r>
                  <a:r>
                    <a:rPr lang="zh-CN" altLang="en-US" dirty="0">
                      <a:latin typeface="华文楷体" panose="02010600040101010101" pitchFamily="2" charset="-122"/>
                      <a:ea typeface="华文楷体" panose="02010600040101010101" pitchFamily="2" charset="-122"/>
                    </a:rPr>
                    <a:t>的能标设在 </a:t>
                  </a:r>
                  <a:r>
                    <a:rPr lang="en-US" altLang="zh-CN" i="1" dirty="0">
                      <a:latin typeface="华文楷体" panose="02010600040101010101" pitchFamily="2" charset="-122"/>
                      <a:ea typeface="华文楷体" panose="02010600040101010101" pitchFamily="2" charset="-122"/>
                    </a:rPr>
                    <a:t>s</a:t>
                  </a:r>
                  <a:r>
                    <a:rPr lang="zh-CN" altLang="en-US" dirty="0">
                      <a:latin typeface="华文楷体" panose="02010600040101010101" pitchFamily="2" charset="-122"/>
                      <a:ea typeface="华文楷体" panose="02010600040101010101" pitchFamily="2" charset="-122"/>
                    </a:rPr>
                    <a:t>。于是最后有</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当然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𝑎</m:t>
                          </m:r>
                        </m:e>
                        <m:sub>
                          <m:r>
                            <a:rPr lang="en-US" altLang="zh-CN" i="0" dirty="0" smtClean="0">
                              <a:latin typeface="Cambria Math" panose="02040503050406030204" pitchFamily="18" charset="0"/>
                            </a:rPr>
                            <m:t>1</m:t>
                          </m:r>
                        </m:sub>
                      </m:sSub>
                      <m:r>
                        <a:rPr lang="zh-CN" altLang="en-US" i="1" dirty="0">
                          <a:latin typeface="Cambria Math" panose="02040503050406030204" pitchFamily="18" charset="0"/>
                        </a:rPr>
                        <m:t>，</m:t>
                      </m:r>
                      <m:sSub>
                        <m:sSubPr>
                          <m:ctrlPr>
                            <a:rPr lang="en-US" altLang="zh-CN" i="1" dirty="0">
                              <a:solidFill>
                                <a:srgbClr val="836967"/>
                              </a:solidFill>
                              <a:latin typeface="Cambria Math" panose="02040503050406030204" pitchFamily="18" charset="0"/>
                            </a:rPr>
                          </m:ctrlPr>
                        </m:sSubPr>
                        <m:e>
                          <m:r>
                            <a:rPr lang="en-US" altLang="zh-CN" i="1" dirty="0">
                              <a:latin typeface="Cambria Math" panose="02040503050406030204" pitchFamily="18" charset="0"/>
                            </a:rPr>
                            <m:t>𝑎</m:t>
                          </m:r>
                        </m:e>
                        <m:sub>
                          <m:r>
                            <a:rPr lang="en-US" altLang="zh-CN" i="1" dirty="0" smtClean="0">
                              <a:latin typeface="Cambria Math" panose="02040503050406030204" pitchFamily="18" charset="0"/>
                            </a:rPr>
                            <m:t>2</m:t>
                          </m:r>
                        </m:sub>
                      </m:sSub>
                    </m:oMath>
                  </a14:m>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的值必需由具体的计算得到。现在级数在</a:t>
                  </a:r>
                  <a:r>
                    <a:rPr lang="en-US" altLang="zh-CN" dirty="0">
                      <a:latin typeface="华文楷体" panose="02010600040101010101" pitchFamily="2" charset="-122"/>
                      <a:ea typeface="华文楷体" panose="02010600040101010101" pitchFamily="2" charset="-122"/>
                    </a:rPr>
                    <a:t>n</a:t>
                  </a:r>
                  <a:r>
                    <a:rPr lang="zh-CN" altLang="en-US" dirty="0">
                      <a:latin typeface="华文楷体" panose="02010600040101010101" pitchFamily="2" charset="-122"/>
                      <a:ea typeface="华文楷体" panose="02010600040101010101" pitchFamily="2" charset="-122"/>
                    </a:rPr>
                    <a:t>阶的截断真正具有 </a:t>
                  </a:r>
                  <a14:m>
                    <m:oMath xmlns:m="http://schemas.openxmlformats.org/officeDocument/2006/math">
                      <m:sSubSup>
                        <m:sSubSupPr>
                          <m:ctrlPr>
                            <a:rPr lang="en-US" altLang="zh-CN" i="1" dirty="0" smtClean="0">
                              <a:solidFill>
                                <a:srgbClr val="836967"/>
                              </a:solidFill>
                              <a:latin typeface="Cambria Math" panose="02040503050406030204" pitchFamily="18" charset="0"/>
                            </a:rPr>
                          </m:ctrlPr>
                        </m:sSubSupPr>
                        <m:e>
                          <m:r>
                            <a:rPr lang="en-US" altLang="zh-CN" i="1" dirty="0" smtClean="0">
                              <a:latin typeface="Cambria Math" panose="02040503050406030204" pitchFamily="18" charset="0"/>
                            </a:rPr>
                            <m:t>𝑎</m:t>
                          </m:r>
                        </m:e>
                        <m:sub>
                          <m:r>
                            <a:rPr lang="en-US" altLang="zh-CN" i="1" dirty="0" smtClean="0">
                              <a:latin typeface="Cambria Math" panose="02040503050406030204" pitchFamily="18" charset="0"/>
                            </a:rPr>
                            <m:t>𝑠</m:t>
                          </m:r>
                        </m:sub>
                        <m:sup>
                          <m:r>
                            <a:rPr lang="en-US" altLang="zh-CN" i="1" dirty="0" smtClean="0">
                              <a:latin typeface="Cambria Math" panose="02040503050406030204" pitchFamily="18" charset="0"/>
                            </a:rPr>
                            <m:t>𝑛</m:t>
                          </m:r>
                          <m:r>
                            <a:rPr lang="en-US" altLang="zh-CN" i="0" dirty="0" smtClean="0">
                              <a:latin typeface="Cambria Math" panose="02040503050406030204" pitchFamily="18" charset="0"/>
                            </a:rPr>
                            <m:t>+1</m:t>
                          </m:r>
                        </m:sup>
                      </m:sSubSup>
                    </m:oMath>
                  </a14:m>
                  <a:r>
                    <a:rPr lang="zh-CN" altLang="en-US" dirty="0">
                      <a:latin typeface="华文楷体" panose="02010600040101010101" pitchFamily="2" charset="-122"/>
                      <a:ea typeface="华文楷体" panose="02010600040101010101" pitchFamily="2" charset="-122"/>
                    </a:rPr>
                    <a:t>次方的精度，不再像之前那样高阶项和低阶项有大致相同的大小。具体的计算已经给出了到 </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i="1" dirty="0">
                              <a:latin typeface="Cambria Math" panose="02040503050406030204" pitchFamily="18" charset="0"/>
                            </a:rPr>
                            <m:t>𝑎</m:t>
                          </m:r>
                        </m:e>
                        <m:sub>
                          <m:r>
                            <a:rPr lang="en-US" altLang="zh-CN" b="0" i="0" dirty="0" smtClean="0">
                              <a:latin typeface="Cambria Math" panose="02040503050406030204" pitchFamily="18" charset="0"/>
                            </a:rPr>
                            <m:t>4</m:t>
                          </m:r>
                        </m:sub>
                      </m:sSub>
                    </m:oMath>
                  </a14:m>
                  <a:r>
                    <a:rPr lang="zh-CN" altLang="en-US" dirty="0">
                      <a:latin typeface="华文楷体" panose="02010600040101010101" pitchFamily="2" charset="-122"/>
                      <a:ea typeface="华文楷体" panose="02010600040101010101" pitchFamily="2" charset="-122"/>
                    </a:rPr>
                    <a:t>的系数值，见</a:t>
                  </a:r>
                  <a:r>
                    <a:rPr lang="en-US" altLang="zh-CN" dirty="0">
                      <a:latin typeface="华文楷体" panose="02010600040101010101" pitchFamily="2" charset="-122"/>
                      <a:ea typeface="华文楷体" panose="02010600040101010101" pitchFamily="2" charset="-122"/>
                    </a:rPr>
                    <a:t>[9]</a:t>
                  </a:r>
                  <a:r>
                    <a:rPr lang="zh-CN" altLang="en-US" dirty="0">
                      <a:latin typeface="华文楷体" panose="02010600040101010101" pitchFamily="2" charset="-122"/>
                      <a:ea typeface="华文楷体" panose="02010600040101010101" pitchFamily="2" charset="-122"/>
                    </a:rPr>
                    <a:t>及那里的参考文献。</a:t>
                  </a:r>
                  <a:endParaRPr lang="en-US" altLang="zh-CN" dirty="0">
                    <a:latin typeface="华文楷体" panose="02010600040101010101" pitchFamily="2" charset="-122"/>
                    <a:ea typeface="华文楷体" panose="02010600040101010101" pitchFamily="2" charset="-122"/>
                  </a:endParaRPr>
                </a:p>
              </p:txBody>
            </p:sp>
          </mc:Choice>
          <mc:Fallback xmlns="">
            <p:sp>
              <p:nvSpPr>
                <p:cNvPr id="10" name="文本框 9">
                  <a:extLst>
                    <a:ext uri="{FF2B5EF4-FFF2-40B4-BE49-F238E27FC236}">
                      <a16:creationId xmlns:a16="http://schemas.microsoft.com/office/drawing/2014/main" id="{9CD7AA44-C624-A0F9-473F-41ED9B3FC2C1}"/>
                    </a:ext>
                  </a:extLst>
                </p:cNvPr>
                <p:cNvSpPr txBox="1">
                  <a:spLocks noRot="1" noChangeAspect="1" noMove="1" noResize="1" noEditPoints="1" noAdjustHandles="1" noChangeArrowheads="1" noChangeShapeType="1" noTextEdit="1"/>
                </p:cNvSpPr>
                <p:nvPr/>
              </p:nvSpPr>
              <p:spPr>
                <a:xfrm>
                  <a:off x="502569" y="1155551"/>
                  <a:ext cx="8348263" cy="4801314"/>
                </a:xfrm>
                <a:prstGeom prst="rect">
                  <a:avLst/>
                </a:prstGeom>
                <a:blipFill>
                  <a:blip r:embed="rId2"/>
                  <a:stretch>
                    <a:fillRect l="-584" t="-635" b="-1271"/>
                  </a:stretch>
                </a:blipFill>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8C62D6C9-8061-A08C-87F9-552B90760AC6}"/>
                </a:ext>
              </a:extLst>
            </p:cNvPr>
            <p:cNvPicPr>
              <a:picLocks noChangeAspect="1"/>
            </p:cNvPicPr>
            <p:nvPr/>
          </p:nvPicPr>
          <p:blipFill>
            <a:blip r:embed="rId3"/>
            <a:stretch>
              <a:fillRect/>
            </a:stretch>
          </p:blipFill>
          <p:spPr>
            <a:xfrm>
              <a:off x="1911133" y="1455132"/>
              <a:ext cx="5531134" cy="1378021"/>
            </a:xfrm>
            <a:prstGeom prst="rect">
              <a:avLst/>
            </a:prstGeom>
          </p:spPr>
        </p:pic>
        <p:pic>
          <p:nvPicPr>
            <p:cNvPr id="19" name="图片 18">
              <a:extLst>
                <a:ext uri="{FF2B5EF4-FFF2-40B4-BE49-F238E27FC236}">
                  <a16:creationId xmlns:a16="http://schemas.microsoft.com/office/drawing/2014/main" id="{8AA7E81E-CDF6-B56B-F365-951436E19D6D}"/>
                </a:ext>
              </a:extLst>
            </p:cNvPr>
            <p:cNvPicPr>
              <a:picLocks noChangeAspect="1"/>
            </p:cNvPicPr>
            <p:nvPr/>
          </p:nvPicPr>
          <p:blipFill>
            <a:blip r:embed="rId4"/>
            <a:stretch>
              <a:fillRect/>
            </a:stretch>
          </p:blipFill>
          <p:spPr>
            <a:xfrm>
              <a:off x="2292233" y="3221304"/>
              <a:ext cx="4559534" cy="628682"/>
            </a:xfrm>
            <a:prstGeom prst="rect">
              <a:avLst/>
            </a:prstGeom>
          </p:spPr>
        </p:pic>
        <p:pic>
          <p:nvPicPr>
            <p:cNvPr id="21" name="图片 20">
              <a:extLst>
                <a:ext uri="{FF2B5EF4-FFF2-40B4-BE49-F238E27FC236}">
                  <a16:creationId xmlns:a16="http://schemas.microsoft.com/office/drawing/2014/main" id="{4D2252B0-98B8-CB9D-C059-4E37886BF276}"/>
                </a:ext>
              </a:extLst>
            </p:cNvPr>
            <p:cNvPicPr>
              <a:picLocks noChangeAspect="1"/>
            </p:cNvPicPr>
            <p:nvPr/>
          </p:nvPicPr>
          <p:blipFill>
            <a:blip r:embed="rId5"/>
            <a:stretch>
              <a:fillRect/>
            </a:stretch>
          </p:blipFill>
          <p:spPr>
            <a:xfrm>
              <a:off x="2390582" y="4499931"/>
              <a:ext cx="4572235" cy="552478"/>
            </a:xfrm>
            <a:prstGeom prst="rect">
              <a:avLst/>
            </a:prstGeom>
          </p:spPr>
        </p:pic>
      </p:grpSp>
    </p:spTree>
    <p:extLst>
      <p:ext uri="{BB962C8B-B14F-4D97-AF65-F5344CB8AC3E}">
        <p14:creationId xmlns:p14="http://schemas.microsoft.com/office/powerpoint/2010/main" val="340599295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6. </a:t>
            </a:r>
            <a:r>
              <a:rPr lang="zh-CN" altLang="en-US" b="1" dirty="0">
                <a:latin typeface="华文楷体" panose="02010600040101010101" pitchFamily="2" charset="-122"/>
                <a:ea typeface="华文楷体" panose="02010600040101010101" pitchFamily="2" charset="-122"/>
              </a:rPr>
              <a:t>软胶子辐射</a:t>
            </a:r>
          </a:p>
        </p:txBody>
      </p:sp>
      <p:sp>
        <p:nvSpPr>
          <p:cNvPr id="4" name="灯片编号占位符 3"/>
          <p:cNvSpPr>
            <a:spLocks noGrp="1"/>
          </p:cNvSpPr>
          <p:nvPr>
            <p:ph type="sldNum" sz="quarter" idx="12"/>
          </p:nvPr>
        </p:nvSpPr>
        <p:spPr/>
        <p:txBody>
          <a:bodyPr/>
          <a:lstStyle/>
          <a:p>
            <a:fld id="{BEF7031F-3985-8841-9F96-93325AFB8D2A}" type="slidenum">
              <a:rPr lang="en-US" smtClean="0"/>
              <a:t>191</a:t>
            </a:fld>
            <a:endParaRPr lang="en-US"/>
          </a:p>
        </p:txBody>
      </p:sp>
      <p:sp>
        <p:nvSpPr>
          <p:cNvPr id="8" name="文本框 7">
            <a:extLst>
              <a:ext uri="{FF2B5EF4-FFF2-40B4-BE49-F238E27FC236}">
                <a16:creationId xmlns:a16="http://schemas.microsoft.com/office/drawing/2014/main" id="{C0ECA3B2-B5D1-2988-A828-8039BC11F6DA}"/>
              </a:ext>
            </a:extLst>
          </p:cNvPr>
          <p:cNvSpPr txBox="1"/>
          <p:nvPr/>
        </p:nvSpPr>
        <p:spPr>
          <a:xfrm>
            <a:off x="502569" y="1211392"/>
            <a:ext cx="8348263" cy="1754326"/>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胶子从费米子上的软辐射在末态演化中具有根本性的影响。</a:t>
            </a:r>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它的辐射几率很大，辐射谱正比于 </a:t>
            </a:r>
            <a:r>
              <a:rPr lang="en-US" altLang="zh-CN" i="1" dirty="0" err="1">
                <a:latin typeface="华文楷体" panose="02010600040101010101" pitchFamily="2" charset="-122"/>
                <a:ea typeface="华文楷体" panose="02010600040101010101" pitchFamily="2" charset="-122"/>
              </a:rPr>
              <a:t>dE</a:t>
            </a:r>
            <a:r>
              <a:rPr lang="en-US" altLang="zh-CN"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E </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类似于 </a:t>
            </a:r>
            <a:r>
              <a:rPr lang="en-US" altLang="zh-CN" i="1" dirty="0">
                <a:latin typeface="华文楷体" panose="02010600040101010101" pitchFamily="2" charset="-122"/>
                <a:ea typeface="华文楷体" panose="02010600040101010101" pitchFamily="2" charset="-122"/>
              </a:rPr>
              <a:t>QED</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中的韧致辐射，导致末态强子多重数的增加。由于它们的耦合比较简单，软胶子辐射的讨论并不复杂。所谓软就是指波长比较长，软胶子对超短距离动力学机制的细节不敏感，不能区分在小于波长的时间点上所发生的相互作用的性质，对夸克的自旋也不敏感，其唯一的特性是对色荷敏感。</a:t>
            </a:r>
            <a:endParaRPr lang="en-US" altLang="zh-CN"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41419264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2486C-1E99-DA67-89D2-EB55C625EC0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BA7FF55-A748-3DB9-163B-311D68FA6C2C}"/>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6. </a:t>
            </a:r>
            <a:r>
              <a:rPr lang="zh-CN" altLang="en-US" b="1" dirty="0">
                <a:latin typeface="华文楷体" panose="02010600040101010101" pitchFamily="2" charset="-122"/>
                <a:ea typeface="华文楷体" panose="02010600040101010101" pitchFamily="2" charset="-122"/>
              </a:rPr>
              <a:t>软胶子辐射</a:t>
            </a:r>
          </a:p>
        </p:txBody>
      </p:sp>
      <p:sp>
        <p:nvSpPr>
          <p:cNvPr id="4" name="灯片编号占位符 3">
            <a:extLst>
              <a:ext uri="{FF2B5EF4-FFF2-40B4-BE49-F238E27FC236}">
                <a16:creationId xmlns:a16="http://schemas.microsoft.com/office/drawing/2014/main" id="{6FDC6F4E-C377-DF17-62F2-62C0C64E1AA0}"/>
              </a:ext>
            </a:extLst>
          </p:cNvPr>
          <p:cNvSpPr>
            <a:spLocks noGrp="1"/>
          </p:cNvSpPr>
          <p:nvPr>
            <p:ph type="sldNum" sz="quarter" idx="12"/>
          </p:nvPr>
        </p:nvSpPr>
        <p:spPr/>
        <p:txBody>
          <a:bodyPr/>
          <a:lstStyle/>
          <a:p>
            <a:fld id="{BEF7031F-3985-8841-9F96-93325AFB8D2A}" type="slidenum">
              <a:rPr lang="en-US" smtClean="0"/>
              <a:t>192</a:t>
            </a:fld>
            <a:endParaRPr lang="en-US"/>
          </a:p>
        </p:txBody>
      </p:sp>
      <p:grpSp>
        <p:nvGrpSpPr>
          <p:cNvPr id="9" name="组合 8">
            <a:extLst>
              <a:ext uri="{FF2B5EF4-FFF2-40B4-BE49-F238E27FC236}">
                <a16:creationId xmlns:a16="http://schemas.microsoft.com/office/drawing/2014/main" id="{72E0926F-7A98-DE17-2E78-721A7D968DE6}"/>
              </a:ext>
            </a:extLst>
          </p:cNvPr>
          <p:cNvGrpSpPr/>
          <p:nvPr/>
        </p:nvGrpSpPr>
        <p:grpSpPr>
          <a:xfrm>
            <a:off x="585696" y="1418513"/>
            <a:ext cx="8348263" cy="4801314"/>
            <a:chOff x="502569" y="1211392"/>
            <a:chExt cx="8348263" cy="4801314"/>
          </a:xfrm>
        </p:grpSpPr>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2018382D-1DB8-7ED3-EADE-1BCFF8938CF4}"/>
                    </a:ext>
                  </a:extLst>
                </p:cNvPr>
                <p:cNvSpPr txBox="1"/>
                <p:nvPr/>
              </p:nvSpPr>
              <p:spPr>
                <a:xfrm>
                  <a:off x="502569" y="1211392"/>
                  <a:ext cx="8348263" cy="4801314"/>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以图 </a:t>
                  </a:r>
                  <a:r>
                    <a:rPr lang="en-US" altLang="zh-CN" dirty="0">
                      <a:latin typeface="华文楷体" panose="02010600040101010101" pitchFamily="2" charset="-122"/>
                      <a:ea typeface="华文楷体" panose="02010600040101010101" pitchFamily="2" charset="-122"/>
                    </a:rPr>
                    <a:t>5.11</a:t>
                  </a:r>
                  <a:r>
                    <a:rPr lang="zh-CN" altLang="en-US" dirty="0">
                      <a:latin typeface="华文楷体" panose="02010600040101010101" pitchFamily="2" charset="-122"/>
                      <a:ea typeface="华文楷体" panose="02010600040101010101" pitchFamily="2" charset="-122"/>
                    </a:rPr>
                    <a:t>所示从虚光子衰变末态 </a:t>
                  </a:r>
                  <a14:m>
                    <m:oMath xmlns:m="http://schemas.openxmlformats.org/officeDocument/2006/math">
                      <m:r>
                        <a:rPr lang="en-US" altLang="zh-CN" i="1" dirty="0" smtClean="0">
                          <a:latin typeface="Cambria Math" panose="02040503050406030204" pitchFamily="18" charset="0"/>
                        </a:rPr>
                        <m:t>𝑞</m:t>
                      </m:r>
                      <m:acc>
                        <m:accPr>
                          <m:chr m:val="̅"/>
                          <m:ctrlPr>
                            <a:rPr lang="en-US" altLang="zh-CN" i="1" dirty="0" err="1" smtClean="0">
                              <a:solidFill>
                                <a:srgbClr val="836967"/>
                              </a:solidFill>
                              <a:latin typeface="Cambria Math" panose="02040503050406030204" pitchFamily="18" charset="0"/>
                            </a:rPr>
                          </m:ctrlPr>
                        </m:accPr>
                        <m:e>
                          <m:r>
                            <a:rPr lang="en-US" altLang="zh-CN" i="1" dirty="0" err="1" smtClean="0">
                              <a:latin typeface="Cambria Math" panose="02040503050406030204" pitchFamily="18" charset="0"/>
                            </a:rPr>
                            <m:t>𝑞</m:t>
                          </m:r>
                        </m:e>
                      </m:acc>
                    </m:oMath>
                  </a14:m>
                  <a:r>
                    <a:rPr lang="zh-CN" altLang="en-US" dirty="0">
                      <a:latin typeface="华文楷体" panose="02010600040101010101" pitchFamily="2" charset="-122"/>
                      <a:ea typeface="华文楷体" panose="02010600040101010101" pitchFamily="2" charset="-122"/>
                    </a:rPr>
                    <a:t>上辐射的软胶子为例，辐射振幅</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图 </a:t>
                  </a:r>
                  <a:r>
                    <a:rPr lang="en-US" altLang="zh-CN" dirty="0">
                      <a:latin typeface="华文楷体" panose="02010600040101010101" pitchFamily="2" charset="-122"/>
                      <a:ea typeface="华文楷体" panose="02010600040101010101" pitchFamily="2" charset="-122"/>
                    </a:rPr>
                    <a:t>5.11: </a:t>
                  </a:r>
                  <a:r>
                    <a:rPr lang="zh-CN" altLang="en-US" dirty="0">
                      <a:latin typeface="华文楷体" panose="02010600040101010101" pitchFamily="2" charset="-122"/>
                      <a:ea typeface="华文楷体" panose="02010600040101010101" pitchFamily="2" charset="-122"/>
                    </a:rPr>
                    <a:t>虚光子衰变末态 </a:t>
                  </a:r>
                  <a14:m>
                    <m:oMath xmlns:m="http://schemas.openxmlformats.org/officeDocument/2006/math">
                      <m:r>
                        <a:rPr lang="en-US" altLang="zh-CN" i="1" dirty="0" smtClean="0">
                          <a:latin typeface="Cambria Math" panose="02040503050406030204" pitchFamily="18" charset="0"/>
                        </a:rPr>
                        <m:t>𝑞</m:t>
                      </m:r>
                      <m:acc>
                        <m:accPr>
                          <m:chr m:val="̅"/>
                          <m:ctrlPr>
                            <a:rPr lang="en-US" altLang="zh-CN" i="1" dirty="0" err="1" smtClean="0">
                              <a:solidFill>
                                <a:srgbClr val="836967"/>
                              </a:solidFill>
                              <a:latin typeface="Cambria Math" panose="02040503050406030204" pitchFamily="18" charset="0"/>
                            </a:rPr>
                          </m:ctrlPr>
                        </m:accPr>
                        <m:e>
                          <m:r>
                            <a:rPr lang="en-US" altLang="zh-CN" i="1" dirty="0" err="1" smtClean="0">
                              <a:latin typeface="Cambria Math" panose="02040503050406030204" pitchFamily="18" charset="0"/>
                            </a:rPr>
                            <m:t>𝑞</m:t>
                          </m:r>
                        </m:e>
                      </m:acc>
                    </m:oMath>
                  </a14:m>
                  <a:r>
                    <a:rPr lang="zh-CN" altLang="en-US" dirty="0">
                      <a:latin typeface="华文楷体" panose="02010600040101010101" pitchFamily="2" charset="-122"/>
                      <a:ea typeface="华文楷体" panose="02010600040101010101" pitchFamily="2" charset="-122"/>
                    </a:rPr>
                    <a:t>上软胶子辐射的示意图。</a:t>
                  </a:r>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可写为，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这里用 </a:t>
                  </a:r>
                  <a14:m>
                    <m:oMath xmlns:m="http://schemas.openxmlformats.org/officeDocument/2006/math">
                      <m:sSup>
                        <m:sSupPr>
                          <m:ctrlPr>
                            <a:rPr lang="en-US" altLang="zh-CN" i="1" dirty="0" smtClean="0">
                              <a:solidFill>
                                <a:srgbClr val="836967"/>
                              </a:solidFill>
                              <a:latin typeface="Cambria Math" panose="02040503050406030204" pitchFamily="18" charset="0"/>
                            </a:rPr>
                          </m:ctrlPr>
                        </m:sSupPr>
                        <m:e>
                          <m:r>
                            <m:rPr>
                              <m:sty m:val="p"/>
                            </m:rPr>
                            <a:rPr lang="en-US" altLang="zh-CN" i="0" dirty="0" smtClean="0">
                              <a:latin typeface="Cambria Math" panose="02040503050406030204" pitchFamily="18" charset="0"/>
                            </a:rPr>
                            <m:t>Γ</m:t>
                          </m:r>
                        </m:e>
                        <m:sup>
                          <m:r>
                            <a:rPr lang="el-GR" altLang="zh-CN" i="1" dirty="0" smtClean="0">
                              <a:latin typeface="Cambria Math" panose="02040503050406030204" pitchFamily="18" charset="0"/>
                            </a:rPr>
                            <m:t>𝜇</m:t>
                          </m:r>
                        </m:sup>
                      </m:sSup>
                    </m:oMath>
                  </a14:m>
                  <a:r>
                    <a:rPr lang="zh-CN" altLang="en-US" dirty="0">
                      <a:latin typeface="华文楷体" panose="02010600040101010101" pitchFamily="2" charset="-122"/>
                      <a:ea typeface="华文楷体" panose="02010600040101010101" pitchFamily="2" charset="-122"/>
                    </a:rPr>
                    <a:t>表示夸克和光子的耦合顶点</a:t>
                  </a:r>
                  <a14:m>
                    <m:oMath xmlns:m="http://schemas.openxmlformats.org/officeDocument/2006/math">
                      <m:d>
                        <m:dPr>
                          <m:ctrlPr>
                            <a:rPr lang="zh-CN" altLang="en-US" i="1" smtClean="0">
                              <a:solidFill>
                                <a:srgbClr val="836967"/>
                              </a:solidFill>
                              <a:latin typeface="Cambria Math" panose="02040503050406030204" pitchFamily="18" charset="0"/>
                            </a:rPr>
                          </m:ctrlPr>
                        </m:dPr>
                        <m:e>
                          <m:r>
                            <a:rPr lang="zh-CN" altLang="en-US" smtClean="0">
                              <a:latin typeface="Cambria Math" panose="02040503050406030204" pitchFamily="18" charset="0"/>
                            </a:rPr>
                            <m:t>−</m:t>
                          </m:r>
                          <m:r>
                            <a:rPr lang="zh-CN" altLang="en-US" i="1" smtClean="0">
                              <a:latin typeface="Cambria Math" panose="02040503050406030204" pitchFamily="18" charset="0"/>
                            </a:rPr>
                            <m:t>ⅈⅇ</m:t>
                          </m:r>
                          <m:sSup>
                            <m:sSupPr>
                              <m:ctrlPr>
                                <a:rPr lang="zh-CN" altLang="en-US" i="1" smtClean="0">
                                  <a:solidFill>
                                    <a:srgbClr val="836967"/>
                                  </a:solidFill>
                                  <a:latin typeface="Cambria Math" panose="02040503050406030204" pitchFamily="18" charset="0"/>
                                </a:rPr>
                              </m:ctrlPr>
                            </m:sSupPr>
                            <m:e>
                              <m:r>
                                <a:rPr lang="el-GR" altLang="zh-CN" i="1" smtClean="0">
                                  <a:latin typeface="Cambria Math" panose="02040503050406030204" pitchFamily="18" charset="0"/>
                                </a:rPr>
                                <m:t>𝛾</m:t>
                              </m:r>
                            </m:e>
                            <m:sup>
                              <m:r>
                                <a:rPr lang="el-GR" altLang="zh-CN" i="1" smtClean="0">
                                  <a:latin typeface="Cambria Math" panose="02040503050406030204" pitchFamily="18" charset="0"/>
                                </a:rPr>
                                <m:t>𝜇</m:t>
                              </m:r>
                            </m:sup>
                          </m:sSup>
                        </m:e>
                      </m:d>
                    </m:oMath>
                  </a14:m>
                  <a:r>
                    <a:rPr lang="zh-CN" altLang="en-US" dirty="0">
                      <a:latin typeface="华文楷体" panose="02010600040101010101" pitchFamily="2" charset="-122"/>
                      <a:ea typeface="华文楷体" panose="02010600040101010101" pitchFamily="2" charset="-122"/>
                    </a:rPr>
                    <a:t>是要强调下面的计算和 </a:t>
                  </a:r>
                  <a14:m>
                    <m:oMath xmlns:m="http://schemas.openxmlformats.org/officeDocument/2006/math">
                      <m:sSup>
                        <m:sSupPr>
                          <m:ctrlPr>
                            <a:rPr lang="en-US" altLang="zh-CN" i="1" dirty="0">
                              <a:solidFill>
                                <a:srgbClr val="836967"/>
                              </a:solidFill>
                              <a:latin typeface="Cambria Math" panose="02040503050406030204" pitchFamily="18" charset="0"/>
                            </a:rPr>
                          </m:ctrlPr>
                        </m:sSupPr>
                        <m:e>
                          <m:r>
                            <m:rPr>
                              <m:sty m:val="p"/>
                            </m:rPr>
                            <a:rPr lang="en-US" altLang="zh-CN" dirty="0">
                              <a:latin typeface="Cambria Math" panose="02040503050406030204" pitchFamily="18" charset="0"/>
                            </a:rPr>
                            <m:t>Γ</m:t>
                          </m:r>
                        </m:e>
                        <m:sup>
                          <m:r>
                            <a:rPr lang="el-GR" altLang="zh-CN" i="1" dirty="0">
                              <a:latin typeface="Cambria Math" panose="02040503050406030204" pitchFamily="18" charset="0"/>
                            </a:rPr>
                            <m:t>𝜇</m:t>
                          </m:r>
                        </m:sup>
                      </m:sSup>
                    </m:oMath>
                  </a14:m>
                  <a:r>
                    <a:rPr lang="zh-CN" altLang="en-US" dirty="0">
                      <a:latin typeface="华文楷体" panose="02010600040101010101" pitchFamily="2" charset="-122"/>
                      <a:ea typeface="华文楷体" panose="02010600040101010101" pitchFamily="2" charset="-122"/>
                    </a:rPr>
                    <a:t>的具体形式无关，它可以是任何一个复杂的顶点形状因子。</a:t>
                  </a:r>
                  <a:endParaRPr lang="en-US" altLang="zh-CN" dirty="0">
                    <a:latin typeface="华文楷体" panose="02010600040101010101" pitchFamily="2" charset="-122"/>
                    <a:ea typeface="华文楷体" panose="02010600040101010101" pitchFamily="2" charset="-122"/>
                  </a:endParaRPr>
                </a:p>
                <a:p>
                  <a14:m>
                    <m:oMath xmlns:m="http://schemas.openxmlformats.org/officeDocument/2006/math">
                      <m:r>
                        <a:rPr lang="en-US" altLang="zh-CN" i="1" dirty="0" smtClean="0">
                          <a:latin typeface="Cambria Math" panose="02040503050406030204" pitchFamily="18" charset="0"/>
                        </a:rPr>
                        <m:t>𝜖</m:t>
                      </m:r>
                      <m:d>
                        <m:dPr>
                          <m:ctrlPr>
                            <a:rPr lang="en-US" altLang="zh-CN" i="1" dirty="0" smtClean="0">
                              <a:solidFill>
                                <a:srgbClr val="836967"/>
                              </a:solidFill>
                              <a:latin typeface="Cambria Math" panose="02040503050406030204" pitchFamily="18" charset="0"/>
                            </a:rPr>
                          </m:ctrlPr>
                        </m:dPr>
                        <m:e>
                          <m:r>
                            <a:rPr lang="en-US" altLang="zh-CN" i="1" dirty="0" smtClean="0">
                              <a:latin typeface="Cambria Math" panose="02040503050406030204" pitchFamily="18" charset="0"/>
                            </a:rPr>
                            <m:t>𝑘</m:t>
                          </m:r>
                        </m:e>
                      </m:d>
                    </m:oMath>
                  </a14:m>
                  <a:r>
                    <a:rPr lang="zh-CN" altLang="en-US" dirty="0">
                      <a:latin typeface="华文楷体" panose="02010600040101010101" pitchFamily="2" charset="-122"/>
                      <a:ea typeface="华文楷体" panose="02010600040101010101" pitchFamily="2" charset="-122"/>
                    </a:rPr>
                    <a:t>是光子的极化矢量对实光子可表示为</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p:txBody>
            </p:sp>
          </mc:Choice>
          <mc:Fallback>
            <p:sp>
              <p:nvSpPr>
                <p:cNvPr id="8" name="文本框 7">
                  <a:extLst>
                    <a:ext uri="{FF2B5EF4-FFF2-40B4-BE49-F238E27FC236}">
                      <a16:creationId xmlns:a16="http://schemas.microsoft.com/office/drawing/2014/main" id="{2018382D-1DB8-7ED3-EADE-1BCFF8938CF4}"/>
                    </a:ext>
                  </a:extLst>
                </p:cNvPr>
                <p:cNvSpPr txBox="1">
                  <a:spLocks noRot="1" noChangeAspect="1" noMove="1" noResize="1" noEditPoints="1" noAdjustHandles="1" noChangeArrowheads="1" noChangeShapeType="1" noTextEdit="1"/>
                </p:cNvSpPr>
                <p:nvPr/>
              </p:nvSpPr>
              <p:spPr>
                <a:xfrm>
                  <a:off x="502569" y="1211392"/>
                  <a:ext cx="8348263" cy="4801314"/>
                </a:xfrm>
                <a:prstGeom prst="rect">
                  <a:avLst/>
                </a:prstGeom>
                <a:blipFill>
                  <a:blip r:embed="rId2"/>
                  <a:stretch>
                    <a:fillRect l="-584" t="-635"/>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ABC7DE7C-C042-0ECA-7297-11E4A69094B9}"/>
                </a:ext>
              </a:extLst>
            </p:cNvPr>
            <p:cNvPicPr>
              <a:picLocks noChangeAspect="1"/>
            </p:cNvPicPr>
            <p:nvPr/>
          </p:nvPicPr>
          <p:blipFill>
            <a:blip r:embed="rId3"/>
            <a:stretch>
              <a:fillRect/>
            </a:stretch>
          </p:blipFill>
          <p:spPr>
            <a:xfrm>
              <a:off x="2263656" y="1634580"/>
              <a:ext cx="4616687" cy="1397072"/>
            </a:xfrm>
            <a:prstGeom prst="rect">
              <a:avLst/>
            </a:prstGeom>
          </p:spPr>
        </p:pic>
        <p:pic>
          <p:nvPicPr>
            <p:cNvPr id="7" name="图片 6">
              <a:extLst>
                <a:ext uri="{FF2B5EF4-FFF2-40B4-BE49-F238E27FC236}">
                  <a16:creationId xmlns:a16="http://schemas.microsoft.com/office/drawing/2014/main" id="{DFA60A68-202C-0ACB-5025-D06A7E6E788B}"/>
                </a:ext>
              </a:extLst>
            </p:cNvPr>
            <p:cNvPicPr>
              <a:picLocks noChangeAspect="1"/>
            </p:cNvPicPr>
            <p:nvPr/>
          </p:nvPicPr>
          <p:blipFill>
            <a:blip r:embed="rId4"/>
            <a:stretch>
              <a:fillRect/>
            </a:stretch>
          </p:blipFill>
          <p:spPr>
            <a:xfrm>
              <a:off x="1520668" y="3826349"/>
              <a:ext cx="6102664" cy="977950"/>
            </a:xfrm>
            <a:prstGeom prst="rect">
              <a:avLst/>
            </a:prstGeom>
          </p:spPr>
        </p:pic>
      </p:grpSp>
      <p:pic>
        <p:nvPicPr>
          <p:cNvPr id="3" name="图片 2">
            <a:extLst>
              <a:ext uri="{FF2B5EF4-FFF2-40B4-BE49-F238E27FC236}">
                <a16:creationId xmlns:a16="http://schemas.microsoft.com/office/drawing/2014/main" id="{E29C6002-9808-403A-9B5A-C16501077A33}"/>
              </a:ext>
            </a:extLst>
          </p:cNvPr>
          <p:cNvPicPr>
            <a:picLocks noChangeAspect="1"/>
          </p:cNvPicPr>
          <p:nvPr/>
        </p:nvPicPr>
        <p:blipFill>
          <a:blip r:embed="rId5"/>
          <a:stretch>
            <a:fillRect/>
          </a:stretch>
        </p:blipFill>
        <p:spPr>
          <a:xfrm>
            <a:off x="2734791" y="5911054"/>
            <a:ext cx="3066435" cy="617546"/>
          </a:xfrm>
          <a:prstGeom prst="rect">
            <a:avLst/>
          </a:prstGeom>
        </p:spPr>
      </p:pic>
    </p:spTree>
    <p:extLst>
      <p:ext uri="{BB962C8B-B14F-4D97-AF65-F5344CB8AC3E}">
        <p14:creationId xmlns:p14="http://schemas.microsoft.com/office/powerpoint/2010/main" val="199497207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D3D14-2751-CC67-02CE-351E3FBF833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913EC4A-0B9A-54FB-3763-B62BB1D4C56B}"/>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6. </a:t>
            </a:r>
            <a:r>
              <a:rPr lang="zh-CN" altLang="en-US" b="1" dirty="0">
                <a:latin typeface="华文楷体" panose="02010600040101010101" pitchFamily="2" charset="-122"/>
                <a:ea typeface="华文楷体" panose="02010600040101010101" pitchFamily="2" charset="-122"/>
              </a:rPr>
              <a:t>软胶子辐射</a:t>
            </a:r>
          </a:p>
        </p:txBody>
      </p:sp>
      <p:sp>
        <p:nvSpPr>
          <p:cNvPr id="4" name="灯片编号占位符 3">
            <a:extLst>
              <a:ext uri="{FF2B5EF4-FFF2-40B4-BE49-F238E27FC236}">
                <a16:creationId xmlns:a16="http://schemas.microsoft.com/office/drawing/2014/main" id="{323A29D1-3F78-4B55-8EC9-1889FFE966B4}"/>
              </a:ext>
            </a:extLst>
          </p:cNvPr>
          <p:cNvSpPr>
            <a:spLocks noGrp="1"/>
          </p:cNvSpPr>
          <p:nvPr>
            <p:ph type="sldNum" sz="quarter" idx="12"/>
          </p:nvPr>
        </p:nvSpPr>
        <p:spPr/>
        <p:txBody>
          <a:bodyPr/>
          <a:lstStyle/>
          <a:p>
            <a:fld id="{BEF7031F-3985-8841-9F96-93325AFB8D2A}" type="slidenum">
              <a:rPr lang="en-US" smtClean="0"/>
              <a:t>193</a:t>
            </a:fld>
            <a:endParaRPr lang="en-US"/>
          </a:p>
        </p:txBody>
      </p:sp>
      <p:grpSp>
        <p:nvGrpSpPr>
          <p:cNvPr id="18" name="组合 17">
            <a:extLst>
              <a:ext uri="{FF2B5EF4-FFF2-40B4-BE49-F238E27FC236}">
                <a16:creationId xmlns:a16="http://schemas.microsoft.com/office/drawing/2014/main" id="{01C4EA39-7C87-7911-4885-A36FDF040E39}"/>
              </a:ext>
            </a:extLst>
          </p:cNvPr>
          <p:cNvGrpSpPr/>
          <p:nvPr/>
        </p:nvGrpSpPr>
        <p:grpSpPr>
          <a:xfrm>
            <a:off x="502569" y="1302134"/>
            <a:ext cx="8348263" cy="3624477"/>
            <a:chOff x="502569" y="1302134"/>
            <a:chExt cx="8348263" cy="3624477"/>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0FB4D435-8B1B-23BE-FDE5-CA7F58C14191}"/>
                    </a:ext>
                  </a:extLst>
                </p:cNvPr>
                <p:cNvSpPr txBox="1"/>
                <p:nvPr/>
              </p:nvSpPr>
              <p:spPr>
                <a:xfrm>
                  <a:off x="502569" y="1302134"/>
                  <a:ext cx="8348263" cy="3416320"/>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根据定义应有 </a:t>
                  </a:r>
                  <a14:m>
                    <m:oMath xmlns:m="http://schemas.openxmlformats.org/officeDocument/2006/math">
                      <m:r>
                        <a:rPr lang="en-US" altLang="zh-CN" i="1" dirty="0" smtClean="0">
                          <a:latin typeface="Cambria Math" panose="02040503050406030204" pitchFamily="18" charset="0"/>
                        </a:rPr>
                        <m:t>𝑘</m:t>
                      </m:r>
                      <m:r>
                        <a:rPr lang="en-US" altLang="zh-CN" i="0" dirty="0" smtClean="0">
                          <a:latin typeface="Cambria Math" panose="02040503050406030204" pitchFamily="18" charset="0"/>
                        </a:rPr>
                        <m:t>&lt;&lt;</m:t>
                      </m:r>
                      <m:r>
                        <a:rPr lang="en-US" altLang="zh-CN" i="1" dirty="0" smtClean="0">
                          <a:latin typeface="Cambria Math" panose="02040503050406030204" pitchFamily="18" charset="0"/>
                        </a:rPr>
                        <m:t>𝑝</m:t>
                      </m:r>
                      <m:r>
                        <a:rPr lang="en-US" altLang="zh-CN" i="0" dirty="0" smtClean="0">
                          <a:latin typeface="Cambria Math" panose="02040503050406030204" pitchFamily="18" charset="0"/>
                        </a:rPr>
                        <m:t>,</m:t>
                      </m:r>
                      <m:acc>
                        <m:accPr>
                          <m:chr m:val="̅"/>
                          <m:ctrlPr>
                            <a:rPr lang="en-US" altLang="zh-CN" i="1" dirty="0" smtClean="0">
                              <a:solidFill>
                                <a:srgbClr val="836967"/>
                              </a:solidFill>
                              <a:latin typeface="Cambria Math" panose="02040503050406030204" pitchFamily="18" charset="0"/>
                            </a:rPr>
                          </m:ctrlPr>
                        </m:accPr>
                        <m:e>
                          <m:r>
                            <a:rPr lang="en-US" altLang="zh-CN" i="1" dirty="0" smtClean="0">
                              <a:latin typeface="Cambria Math" panose="02040503050406030204" pitchFamily="18" charset="0"/>
                            </a:rPr>
                            <m:t>𝑝</m:t>
                          </m:r>
                        </m:e>
                      </m:acc>
                    </m:oMath>
                  </a14:m>
                  <a:r>
                    <a:rPr lang="zh-CN" altLang="en-US" dirty="0">
                      <a:latin typeface="华文楷体" panose="02010600040101010101" pitchFamily="2" charset="-122"/>
                      <a:ea typeface="华文楷体" panose="02010600040101010101" pitchFamily="2" charset="-122"/>
                    </a:rPr>
                    <a:t>因此可忽略分子上的    ，根据狄拉克方程可得</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软胶子的发射被因式化为一个辐射因子的乘积再乘以玻恩振幅。据此可以导出夸克软胶子辐射的一般费曼规则，</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类似的也可以导出 </a:t>
                  </a:r>
                  <a14:m>
                    <m:oMath xmlns:m="http://schemas.openxmlformats.org/officeDocument/2006/math">
                      <m:r>
                        <a:rPr lang="en-US" altLang="zh-CN" i="1" dirty="0" smtClean="0">
                          <a:latin typeface="Cambria Math" panose="02040503050406030204" pitchFamily="18" charset="0"/>
                        </a:rPr>
                        <m:t>𝑔</m:t>
                      </m:r>
                      <m:r>
                        <a:rPr lang="en-US" altLang="zh-CN" i="0" dirty="0" smtClean="0">
                          <a:latin typeface="Cambria Math" panose="02040503050406030204" pitchFamily="18" charset="0"/>
                        </a:rPr>
                        <m:t>→</m:t>
                      </m:r>
                      <m:r>
                        <a:rPr lang="en-US" altLang="zh-CN" i="1" dirty="0">
                          <a:latin typeface="Cambria Math" panose="02040503050406030204" pitchFamily="18" charset="0"/>
                        </a:rPr>
                        <m:t>𝑔𝑔</m:t>
                      </m:r>
                    </m:oMath>
                  </a14:m>
                  <a:r>
                    <a:rPr lang="zh-CN" altLang="en-US" dirty="0">
                      <a:latin typeface="华文楷体" panose="02010600040101010101" pitchFamily="2" charset="-122"/>
                      <a:ea typeface="华文楷体" panose="02010600040101010101" pitchFamily="2" charset="-122"/>
                    </a:rPr>
                    <a:t>软胶子辐射的费曼规则，</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8" name="文本框 7">
                  <a:extLst>
                    <a:ext uri="{FF2B5EF4-FFF2-40B4-BE49-F238E27FC236}">
                      <a16:creationId xmlns:a16="http://schemas.microsoft.com/office/drawing/2014/main" id="{0FB4D435-8B1B-23BE-FDE5-CA7F58C14191}"/>
                    </a:ext>
                  </a:extLst>
                </p:cNvPr>
                <p:cNvSpPr txBox="1">
                  <a:spLocks noRot="1" noChangeAspect="1" noMove="1" noResize="1" noEditPoints="1" noAdjustHandles="1" noChangeArrowheads="1" noChangeShapeType="1" noTextEdit="1"/>
                </p:cNvSpPr>
                <p:nvPr/>
              </p:nvSpPr>
              <p:spPr>
                <a:xfrm>
                  <a:off x="502569" y="1302134"/>
                  <a:ext cx="8348263" cy="3416320"/>
                </a:xfrm>
                <a:prstGeom prst="rect">
                  <a:avLst/>
                </a:prstGeom>
                <a:blipFill>
                  <a:blip r:embed="rId2"/>
                  <a:stretch>
                    <a:fillRect l="-584" t="-893"/>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9D823C57-AECD-614A-B71C-3AEAD3576659}"/>
                </a:ext>
              </a:extLst>
            </p:cNvPr>
            <p:cNvPicPr>
              <a:picLocks noChangeAspect="1"/>
            </p:cNvPicPr>
            <p:nvPr/>
          </p:nvPicPr>
          <p:blipFill>
            <a:blip r:embed="rId3"/>
            <a:stretch>
              <a:fillRect/>
            </a:stretch>
          </p:blipFill>
          <p:spPr>
            <a:xfrm>
              <a:off x="5035183" y="1370315"/>
              <a:ext cx="120656" cy="234962"/>
            </a:xfrm>
            <a:prstGeom prst="rect">
              <a:avLst/>
            </a:prstGeom>
          </p:spPr>
        </p:pic>
        <p:pic>
          <p:nvPicPr>
            <p:cNvPr id="13" name="图片 12">
              <a:extLst>
                <a:ext uri="{FF2B5EF4-FFF2-40B4-BE49-F238E27FC236}">
                  <a16:creationId xmlns:a16="http://schemas.microsoft.com/office/drawing/2014/main" id="{0E55AF16-9398-B42A-33AB-67FB9D31960C}"/>
                </a:ext>
              </a:extLst>
            </p:cNvPr>
            <p:cNvPicPr>
              <a:picLocks noChangeAspect="1"/>
            </p:cNvPicPr>
            <p:nvPr/>
          </p:nvPicPr>
          <p:blipFill>
            <a:blip r:embed="rId4"/>
            <a:stretch>
              <a:fillRect/>
            </a:stretch>
          </p:blipFill>
          <p:spPr>
            <a:xfrm>
              <a:off x="3187548" y="1731355"/>
              <a:ext cx="2978303" cy="533427"/>
            </a:xfrm>
            <a:prstGeom prst="rect">
              <a:avLst/>
            </a:prstGeom>
          </p:spPr>
        </p:pic>
        <p:pic>
          <p:nvPicPr>
            <p:cNvPr id="15" name="图片 14">
              <a:extLst>
                <a:ext uri="{FF2B5EF4-FFF2-40B4-BE49-F238E27FC236}">
                  <a16:creationId xmlns:a16="http://schemas.microsoft.com/office/drawing/2014/main" id="{BA530741-6135-0B8A-152A-368B03639656}"/>
                </a:ext>
              </a:extLst>
            </p:cNvPr>
            <p:cNvPicPr>
              <a:picLocks noChangeAspect="1"/>
            </p:cNvPicPr>
            <p:nvPr/>
          </p:nvPicPr>
          <p:blipFill>
            <a:blip r:embed="rId5"/>
            <a:stretch>
              <a:fillRect/>
            </a:stretch>
          </p:blipFill>
          <p:spPr>
            <a:xfrm>
              <a:off x="3074548" y="3010294"/>
              <a:ext cx="2978303" cy="685835"/>
            </a:xfrm>
            <a:prstGeom prst="rect">
              <a:avLst/>
            </a:prstGeom>
          </p:spPr>
        </p:pic>
        <p:pic>
          <p:nvPicPr>
            <p:cNvPr id="17" name="图片 16">
              <a:extLst>
                <a:ext uri="{FF2B5EF4-FFF2-40B4-BE49-F238E27FC236}">
                  <a16:creationId xmlns:a16="http://schemas.microsoft.com/office/drawing/2014/main" id="{642AEE6F-F39D-8D87-64F1-8E3500FE352C}"/>
                </a:ext>
              </a:extLst>
            </p:cNvPr>
            <p:cNvPicPr>
              <a:picLocks noChangeAspect="1"/>
            </p:cNvPicPr>
            <p:nvPr/>
          </p:nvPicPr>
          <p:blipFill>
            <a:blip r:embed="rId6"/>
            <a:stretch>
              <a:fillRect/>
            </a:stretch>
          </p:blipFill>
          <p:spPr>
            <a:xfrm>
              <a:off x="2876381" y="4259827"/>
              <a:ext cx="3600635" cy="666784"/>
            </a:xfrm>
            <a:prstGeom prst="rect">
              <a:avLst/>
            </a:prstGeom>
          </p:spPr>
        </p:pic>
      </p:grpSp>
    </p:spTree>
    <p:extLst>
      <p:ext uri="{BB962C8B-B14F-4D97-AF65-F5344CB8AC3E}">
        <p14:creationId xmlns:p14="http://schemas.microsoft.com/office/powerpoint/2010/main" val="371480294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2E3A-8A90-4034-8CE8-376441354A7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0427B61-02EB-BE92-6F0B-7050197F1AD1}"/>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6. </a:t>
            </a:r>
            <a:r>
              <a:rPr lang="zh-CN" altLang="en-US" b="1" dirty="0">
                <a:latin typeface="华文楷体" panose="02010600040101010101" pitchFamily="2" charset="-122"/>
                <a:ea typeface="华文楷体" panose="02010600040101010101" pitchFamily="2" charset="-122"/>
              </a:rPr>
              <a:t>软胶子辐射</a:t>
            </a:r>
          </a:p>
        </p:txBody>
      </p:sp>
      <p:sp>
        <p:nvSpPr>
          <p:cNvPr id="4" name="灯片编号占位符 3">
            <a:extLst>
              <a:ext uri="{FF2B5EF4-FFF2-40B4-BE49-F238E27FC236}">
                <a16:creationId xmlns:a16="http://schemas.microsoft.com/office/drawing/2014/main" id="{FB53136E-3E20-55D1-0047-4F005A35543B}"/>
              </a:ext>
            </a:extLst>
          </p:cNvPr>
          <p:cNvSpPr>
            <a:spLocks noGrp="1"/>
          </p:cNvSpPr>
          <p:nvPr>
            <p:ph type="sldNum" sz="quarter" idx="12"/>
          </p:nvPr>
        </p:nvSpPr>
        <p:spPr/>
        <p:txBody>
          <a:bodyPr/>
          <a:lstStyle/>
          <a:p>
            <a:fld id="{BEF7031F-3985-8841-9F96-93325AFB8D2A}" type="slidenum">
              <a:rPr lang="en-US" smtClean="0"/>
              <a:t>194</a:t>
            </a:fld>
            <a:endParaRPr lang="en-US"/>
          </a:p>
        </p:txBody>
      </p:sp>
      <p:grpSp>
        <p:nvGrpSpPr>
          <p:cNvPr id="6" name="组合 5">
            <a:extLst>
              <a:ext uri="{FF2B5EF4-FFF2-40B4-BE49-F238E27FC236}">
                <a16:creationId xmlns:a16="http://schemas.microsoft.com/office/drawing/2014/main" id="{3CD187B5-001E-CA9F-AEE7-50552B2344FA}"/>
              </a:ext>
            </a:extLst>
          </p:cNvPr>
          <p:cNvGrpSpPr/>
          <p:nvPr/>
        </p:nvGrpSpPr>
        <p:grpSpPr>
          <a:xfrm>
            <a:off x="502569" y="1302134"/>
            <a:ext cx="8348263" cy="3730174"/>
            <a:chOff x="502569" y="1302134"/>
            <a:chExt cx="8348263" cy="3730174"/>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6328618-9814-F14B-A0E7-DE8D5C037F13}"/>
                    </a:ext>
                  </a:extLst>
                </p:cNvPr>
                <p:cNvSpPr txBox="1"/>
                <p:nvPr/>
              </p:nvSpPr>
              <p:spPr>
                <a:xfrm>
                  <a:off x="502569" y="1302134"/>
                  <a:ext cx="8348263" cy="923330"/>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作为一个例子来讨论虚的</a:t>
                  </a:r>
                  <a14:m>
                    <m:oMath xmlns:m="http://schemas.openxmlformats.org/officeDocument/2006/math">
                      <m:r>
                        <a:rPr lang="en-US" altLang="zh-CN" i="1" dirty="0">
                          <a:latin typeface="Cambria Math" panose="02040503050406030204" pitchFamily="18" charset="0"/>
                        </a:rPr>
                        <m:t>𝑔</m:t>
                      </m:r>
                    </m:oMath>
                  </a14:m>
                  <a:r>
                    <a:rPr lang="zh-CN" altLang="en-US" dirty="0">
                      <a:latin typeface="华文楷体" panose="02010600040101010101" pitchFamily="2" charset="-122"/>
                      <a:ea typeface="华文楷体" panose="02010600040101010101" pitchFamily="2" charset="-122"/>
                    </a:rPr>
                    <a:t>到夸克对过程的软胶子修正。和电衰变相比这时应该增加一个 </a:t>
                  </a:r>
                  <a14:m>
                    <m:oMath xmlns:m="http://schemas.openxmlformats.org/officeDocument/2006/math">
                      <m:r>
                        <a:rPr lang="en-US" altLang="zh-CN" i="1" dirty="0" smtClean="0">
                          <a:latin typeface="Cambria Math" panose="02040503050406030204" pitchFamily="18" charset="0"/>
                        </a:rPr>
                        <m:t>𝑔</m:t>
                      </m:r>
                      <m:r>
                        <a:rPr lang="en-US" altLang="zh-CN" i="0" dirty="0" smtClean="0">
                          <a:latin typeface="Cambria Math" panose="02040503050406030204" pitchFamily="18" charset="0"/>
                        </a:rPr>
                        <m:t>→</m:t>
                      </m:r>
                      <m:r>
                        <a:rPr lang="en-US" altLang="zh-CN" i="1" dirty="0">
                          <a:latin typeface="Cambria Math" panose="02040503050406030204" pitchFamily="18" charset="0"/>
                        </a:rPr>
                        <m:t>𝑔𝑔</m:t>
                      </m:r>
                    </m:oMath>
                  </a14:m>
                  <a:r>
                    <a:rPr lang="zh-CN" altLang="en-US" dirty="0">
                      <a:latin typeface="华文楷体" panose="02010600040101010101" pitchFamily="2" charset="-122"/>
                      <a:ea typeface="华文楷体" panose="02010600040101010101" pitchFamily="2" charset="-122"/>
                    </a:rPr>
                    <a:t>的图，这时的夸克对也不再是色单态，因此会变得少许复杂些。</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8" name="文本框 7">
                  <a:extLst>
                    <a:ext uri="{FF2B5EF4-FFF2-40B4-BE49-F238E27FC236}">
                      <a16:creationId xmlns:a16="http://schemas.microsoft.com/office/drawing/2014/main" id="{F6328618-9814-F14B-A0E7-DE8D5C037F13}"/>
                    </a:ext>
                  </a:extLst>
                </p:cNvPr>
                <p:cNvSpPr txBox="1">
                  <a:spLocks noRot="1" noChangeAspect="1" noMove="1" noResize="1" noEditPoints="1" noAdjustHandles="1" noChangeArrowheads="1" noChangeShapeType="1" noTextEdit="1"/>
                </p:cNvSpPr>
                <p:nvPr/>
              </p:nvSpPr>
              <p:spPr>
                <a:xfrm>
                  <a:off x="502569" y="1302134"/>
                  <a:ext cx="8348263" cy="923330"/>
                </a:xfrm>
                <a:prstGeom prst="rect">
                  <a:avLst/>
                </a:prstGeom>
                <a:blipFill>
                  <a:blip r:embed="rId2"/>
                  <a:stretch>
                    <a:fillRect l="-584" t="-3311" r="-584"/>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FF49146E-48AE-7B82-4C11-63FFE9AC6CBE}"/>
                </a:ext>
              </a:extLst>
            </p:cNvPr>
            <p:cNvPicPr>
              <a:picLocks noChangeAspect="1"/>
            </p:cNvPicPr>
            <p:nvPr/>
          </p:nvPicPr>
          <p:blipFill>
            <a:blip r:embed="rId3"/>
            <a:stretch>
              <a:fillRect/>
            </a:stretch>
          </p:blipFill>
          <p:spPr>
            <a:xfrm>
              <a:off x="1225378" y="2225464"/>
              <a:ext cx="6693244" cy="2806844"/>
            </a:xfrm>
            <a:prstGeom prst="rect">
              <a:avLst/>
            </a:prstGeom>
          </p:spPr>
        </p:pic>
      </p:grpSp>
    </p:spTree>
    <p:extLst>
      <p:ext uri="{BB962C8B-B14F-4D97-AF65-F5344CB8AC3E}">
        <p14:creationId xmlns:p14="http://schemas.microsoft.com/office/powerpoint/2010/main" val="421549615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94AEB-845F-65A1-4023-D0557668813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A8B9F97-6F14-7DC9-F5CA-A0B81C8C070F}"/>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6. </a:t>
            </a:r>
            <a:r>
              <a:rPr lang="zh-CN" altLang="en-US" b="1" dirty="0">
                <a:latin typeface="华文楷体" panose="02010600040101010101" pitchFamily="2" charset="-122"/>
                <a:ea typeface="华文楷体" panose="02010600040101010101" pitchFamily="2" charset="-122"/>
              </a:rPr>
              <a:t>软胶子辐射</a:t>
            </a:r>
          </a:p>
        </p:txBody>
      </p:sp>
      <p:sp>
        <p:nvSpPr>
          <p:cNvPr id="4" name="灯片编号占位符 3">
            <a:extLst>
              <a:ext uri="{FF2B5EF4-FFF2-40B4-BE49-F238E27FC236}">
                <a16:creationId xmlns:a16="http://schemas.microsoft.com/office/drawing/2014/main" id="{2E578C1F-CE8B-CA96-2D64-9342F615312A}"/>
              </a:ext>
            </a:extLst>
          </p:cNvPr>
          <p:cNvSpPr>
            <a:spLocks noGrp="1"/>
          </p:cNvSpPr>
          <p:nvPr>
            <p:ph type="sldNum" sz="quarter" idx="12"/>
          </p:nvPr>
        </p:nvSpPr>
        <p:spPr/>
        <p:txBody>
          <a:bodyPr/>
          <a:lstStyle/>
          <a:p>
            <a:fld id="{BEF7031F-3985-8841-9F96-93325AFB8D2A}" type="slidenum">
              <a:rPr lang="en-US" smtClean="0"/>
              <a:t>195</a:t>
            </a:fld>
            <a:endParaRPr lang="en-US"/>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D85B98B9-AC07-A48E-BF53-FCF9FCB48635}"/>
                  </a:ext>
                </a:extLst>
              </p:cNvPr>
              <p:cNvSpPr txBox="1"/>
              <p:nvPr/>
            </p:nvSpPr>
            <p:spPr>
              <a:xfrm>
                <a:off x="502569" y="1092730"/>
                <a:ext cx="8348263" cy="5632311"/>
              </a:xfrm>
              <a:prstGeom prst="rect">
                <a:avLst/>
              </a:prstGeom>
              <a:noFill/>
            </p:spPr>
            <p:txBody>
              <a:bodyPr wrap="square">
                <a:spAutoFit/>
              </a:bodyPr>
              <a:lstStyle/>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图 </a:t>
                </a:r>
                <a:r>
                  <a:rPr lang="en-US" altLang="zh-CN" dirty="0">
                    <a:latin typeface="华文楷体" panose="02010600040101010101" pitchFamily="2" charset="-122"/>
                    <a:ea typeface="华文楷体" panose="02010600040101010101" pitchFamily="2" charset="-122"/>
                  </a:rPr>
                  <a:t>5.12:</a:t>
                </a:r>
                <a:r>
                  <a:rPr lang="zh-CN" altLang="en-US" dirty="0">
                    <a:latin typeface="华文楷体" panose="02010600040101010101" pitchFamily="2" charset="-122"/>
                    <a:ea typeface="华文楷体" panose="02010600040101010101" pitchFamily="2" charset="-122"/>
                  </a:rPr>
                  <a:t>虚胶子衰变到 </a:t>
                </a:r>
                <a14:m>
                  <m:oMath xmlns:m="http://schemas.openxmlformats.org/officeDocument/2006/math">
                    <m:r>
                      <a:rPr lang="en-US" altLang="zh-CN" i="1" dirty="0" smtClean="0">
                        <a:latin typeface="Cambria Math" panose="02040503050406030204" pitchFamily="18" charset="0"/>
                      </a:rPr>
                      <m:t>𝑞</m:t>
                    </m:r>
                    <m:acc>
                      <m:accPr>
                        <m:chr m:val="̅"/>
                        <m:ctrlPr>
                          <a:rPr lang="en-US" altLang="zh-CN" i="1" dirty="0" smtClean="0">
                            <a:solidFill>
                              <a:srgbClr val="836967"/>
                            </a:solidFill>
                            <a:latin typeface="Cambria Math" panose="02040503050406030204" pitchFamily="18" charset="0"/>
                          </a:rPr>
                        </m:ctrlPr>
                      </m:accPr>
                      <m:e>
                        <m:r>
                          <a:rPr lang="en-US" altLang="zh-CN" i="1" dirty="0" smtClean="0">
                            <a:latin typeface="Cambria Math" panose="02040503050406030204" pitchFamily="18" charset="0"/>
                          </a:rPr>
                          <m:t>𝑞</m:t>
                        </m:r>
                      </m:e>
                    </m:acc>
                  </m:oMath>
                </a14:m>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软胶子辐射过程的色荷流程示意图</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上式中的两项对应于图 </a:t>
                </a:r>
                <a:r>
                  <a:rPr lang="en-US" altLang="zh-CN" dirty="0">
                    <a:latin typeface="华文楷体" panose="02010600040101010101" pitchFamily="2" charset="-122"/>
                    <a:ea typeface="华文楷体" panose="02010600040101010101" pitchFamily="2" charset="-122"/>
                  </a:rPr>
                  <a:t>5.12</a:t>
                </a:r>
                <a:r>
                  <a:rPr lang="zh-CN" altLang="en-US" dirty="0">
                    <a:latin typeface="华文楷体" panose="02010600040101010101" pitchFamily="2" charset="-122"/>
                    <a:ea typeface="华文楷体" panose="02010600040101010101" pitchFamily="2" charset="-122"/>
                  </a:rPr>
                  <a:t>所示的色荷流程图。左图中色荷标记为 </a:t>
                </a:r>
                <a:r>
                  <a:rPr lang="en-US" altLang="zh-CN" i="1" dirty="0">
                    <a:latin typeface="华文楷体" panose="02010600040101010101" pitchFamily="2" charset="-122"/>
                    <a:ea typeface="华文楷体" panose="02010600040101010101" pitchFamily="2" charset="-122"/>
                  </a:rPr>
                  <a:t>b</a:t>
                </a:r>
                <a:r>
                  <a:rPr lang="zh-CN" altLang="en-US" dirty="0">
                    <a:latin typeface="华文楷体" panose="02010600040101010101" pitchFamily="2" charset="-122"/>
                    <a:ea typeface="华文楷体" panose="02010600040101010101" pitchFamily="2" charset="-122"/>
                  </a:rPr>
                  <a:t>的反夸克连接带色荷标记为 </a:t>
                </a:r>
                <a:r>
                  <a:rPr lang="en-US" altLang="zh-CN" i="1" dirty="0">
                    <a:latin typeface="华文楷体" panose="02010600040101010101" pitchFamily="2" charset="-122"/>
                    <a:ea typeface="华文楷体" panose="02010600040101010101" pitchFamily="2" charset="-122"/>
                  </a:rPr>
                  <a:t>B</a:t>
                </a:r>
                <a:r>
                  <a:rPr lang="zh-CN" altLang="en-US" dirty="0">
                    <a:latin typeface="华文楷体" panose="02010600040101010101" pitchFamily="2" charset="-122"/>
                    <a:ea typeface="华文楷体" panose="02010600040101010101" pitchFamily="2" charset="-122"/>
                  </a:rPr>
                  <a:t>的软胶子，而色荷标记为</a:t>
                </a:r>
                <a14:m>
                  <m:oMath xmlns:m="http://schemas.openxmlformats.org/officeDocument/2006/math">
                    <m:r>
                      <a:rPr lang="el-GR" altLang="zh-CN" i="1" dirty="0" smtClean="0">
                        <a:latin typeface="Cambria Math" panose="02040503050406030204" pitchFamily="18" charset="0"/>
                      </a:rPr>
                      <m:t>𝑎</m:t>
                    </m:r>
                  </m:oMath>
                </a14:m>
                <a:r>
                  <a:rPr lang="zh-CN" altLang="en-US" dirty="0">
                    <a:latin typeface="华文楷体" panose="02010600040101010101" pitchFamily="2" charset="-122"/>
                    <a:ea typeface="华文楷体" panose="02010600040101010101" pitchFamily="2" charset="-122"/>
                  </a:rPr>
                  <a:t>的夸克直接连接到携带色荷标记为 </a:t>
                </a:r>
                <a:r>
                  <a:rPr lang="en-US" altLang="zh-CN" i="1" dirty="0">
                    <a:latin typeface="华文楷体" panose="02010600040101010101" pitchFamily="2" charset="-122"/>
                    <a:ea typeface="华文楷体" panose="02010600040101010101" pitchFamily="2" charset="-122"/>
                  </a:rPr>
                  <a:t>A</a:t>
                </a:r>
                <a:r>
                  <a:rPr lang="zh-CN" altLang="en-US" dirty="0">
                    <a:latin typeface="华文楷体" panose="02010600040101010101" pitchFamily="2" charset="-122"/>
                    <a:ea typeface="华文楷体" panose="02010600040101010101" pitchFamily="2" charset="-122"/>
                  </a:rPr>
                  <a:t>的衰变胶子。右图中夸克和反夸克倒了过来。这两种情况分别代表了软胶子从反夸克和夸克上的辐射，在</a:t>
                </a:r>
                <a:r>
                  <a:rPr lang="en-US" altLang="zh-CN" i="1" dirty="0">
                    <a:latin typeface="华文楷体" panose="02010600040101010101" pitchFamily="2" charset="-122"/>
                    <a:ea typeface="华文楷体" panose="02010600040101010101" pitchFamily="2" charset="-122"/>
                  </a:rPr>
                  <a:t>k</a:t>
                </a:r>
                <a:r>
                  <a:rPr lang="en-US" altLang="zh-CN" dirty="0">
                    <a:latin typeface="华文楷体" panose="02010600040101010101" pitchFamily="2" charset="-122"/>
                    <a:ea typeface="华文楷体" panose="02010600040101010101" pitchFamily="2" charset="-122"/>
                  </a:rPr>
                  <a:t>→0</a:t>
                </a:r>
                <a:r>
                  <a:rPr lang="zh-CN" altLang="en-US" dirty="0">
                    <a:latin typeface="华文楷体" panose="02010600040101010101" pitchFamily="2" charset="-122"/>
                    <a:ea typeface="华文楷体" panose="02010600040101010101" pitchFamily="2" charset="-122"/>
                  </a:rPr>
                  <a:t>的近视下忽略了软胶子从胶子上的辐射。当取总振幅和的平方时需要对所有初末态的色荷求和，每个单项的平方和干涉项的色因子分别由下式给出，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两项的干涉相对于每个单项的平方有一个 </a:t>
                </a:r>
                <a:r>
                  <a:rPr lang="en-US" altLang="zh-CN" dirty="0">
                    <a:latin typeface="华文楷体" panose="02010600040101010101" pitchFamily="2" charset="-122"/>
                    <a:ea typeface="华文楷体" panose="02010600040101010101" pitchFamily="2" charset="-122"/>
                  </a:rPr>
                  <a:t>1/</a:t>
                </a:r>
                <a:r>
                  <a:rPr lang="en-US" altLang="zh-CN" i="1" dirty="0">
                    <a:latin typeface="华文楷体" panose="02010600040101010101" pitchFamily="2" charset="-122"/>
                    <a:ea typeface="华文楷体" panose="02010600040101010101" pitchFamily="2" charset="-122"/>
                  </a:rPr>
                  <a:t>N </a:t>
                </a:r>
                <a:r>
                  <a:rPr lang="en-US" altLang="zh-CN" baseline="30000" dirty="0">
                    <a:latin typeface="华文楷体" panose="02010600040101010101" pitchFamily="2" charset="-122"/>
                    <a:ea typeface="华文楷体" panose="02010600040101010101" pitchFamily="2" charset="-122"/>
                  </a:rPr>
                  <a:t>2</a:t>
                </a:r>
                <a:r>
                  <a:rPr lang="zh-CN" altLang="en-US" dirty="0">
                    <a:latin typeface="华文楷体" panose="02010600040101010101" pitchFamily="2" charset="-122"/>
                    <a:ea typeface="华文楷体" panose="02010600040101010101" pitchFamily="2" charset="-122"/>
                  </a:rPr>
                  <a:t>的压制，因此到 </a:t>
                </a:r>
                <a:r>
                  <a:rPr lang="en-US" altLang="zh-CN" dirty="0">
                    <a:latin typeface="华文楷体" panose="02010600040101010101" pitchFamily="2" charset="-122"/>
                    <a:ea typeface="华文楷体" panose="02010600040101010101" pitchFamily="2" charset="-122"/>
                  </a:rPr>
                  <a:t>1/</a:t>
                </a:r>
                <a:r>
                  <a:rPr lang="en-US" altLang="zh-CN" i="1" dirty="0">
                    <a:latin typeface="华文楷体" panose="02010600040101010101" pitchFamily="2" charset="-122"/>
                    <a:ea typeface="华文楷体" panose="02010600040101010101" pitchFamily="2" charset="-122"/>
                  </a:rPr>
                  <a:t>N </a:t>
                </a:r>
                <a:r>
                  <a:rPr lang="en-US" altLang="zh-CN" baseline="30000" dirty="0">
                    <a:latin typeface="华文楷体" panose="02010600040101010101" pitchFamily="2" charset="-122"/>
                    <a:ea typeface="华文楷体" panose="02010600040101010101" pitchFamily="2" charset="-122"/>
                  </a:rPr>
                  <a:t>2</a:t>
                </a:r>
                <a:r>
                  <a:rPr lang="zh-CN" altLang="en-US" dirty="0">
                    <a:latin typeface="华文楷体" panose="02010600040101010101" pitchFamily="2" charset="-122"/>
                    <a:ea typeface="华文楷体" panose="02010600040101010101" pitchFamily="2" charset="-122"/>
                  </a:rPr>
                  <a:t>的领头阶，软胶子的辐射可以看作是两个色流辐射过程的不相干之和。</a:t>
                </a:r>
                <a:endParaRPr lang="en-US" altLang="zh-CN" dirty="0">
                  <a:latin typeface="华文楷体" panose="02010600040101010101" pitchFamily="2" charset="-122"/>
                  <a:ea typeface="华文楷体" panose="02010600040101010101" pitchFamily="2" charset="-122"/>
                </a:endParaRPr>
              </a:p>
            </p:txBody>
          </p:sp>
        </mc:Choice>
        <mc:Fallback xmlns="">
          <p:sp>
            <p:nvSpPr>
              <p:cNvPr id="8" name="文本框 7">
                <a:extLst>
                  <a:ext uri="{FF2B5EF4-FFF2-40B4-BE49-F238E27FC236}">
                    <a16:creationId xmlns:a16="http://schemas.microsoft.com/office/drawing/2014/main" id="{D85B98B9-AC07-A48E-BF53-FCF9FCB48635}"/>
                  </a:ext>
                </a:extLst>
              </p:cNvPr>
              <p:cNvSpPr txBox="1">
                <a:spLocks noRot="1" noChangeAspect="1" noMove="1" noResize="1" noEditPoints="1" noAdjustHandles="1" noChangeArrowheads="1" noChangeShapeType="1" noTextEdit="1"/>
              </p:cNvSpPr>
              <p:nvPr/>
            </p:nvSpPr>
            <p:spPr>
              <a:xfrm>
                <a:off x="502569" y="1092730"/>
                <a:ext cx="8348263" cy="5632311"/>
              </a:xfrm>
              <a:prstGeom prst="rect">
                <a:avLst/>
              </a:prstGeom>
              <a:blipFill>
                <a:blip r:embed="rId2"/>
                <a:stretch>
                  <a:fillRect l="-584" r="-584" b="-866"/>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DC8CD61C-EDDF-1333-5381-3CE614A98D1C}"/>
              </a:ext>
            </a:extLst>
          </p:cNvPr>
          <p:cNvPicPr>
            <a:picLocks noChangeAspect="1"/>
          </p:cNvPicPr>
          <p:nvPr/>
        </p:nvPicPr>
        <p:blipFill>
          <a:blip r:embed="rId3"/>
          <a:stretch>
            <a:fillRect/>
          </a:stretch>
        </p:blipFill>
        <p:spPr>
          <a:xfrm>
            <a:off x="2568628" y="1151191"/>
            <a:ext cx="3587934" cy="1009702"/>
          </a:xfrm>
          <a:prstGeom prst="rect">
            <a:avLst/>
          </a:prstGeom>
        </p:spPr>
      </p:pic>
      <p:pic>
        <p:nvPicPr>
          <p:cNvPr id="10" name="图片 9">
            <a:extLst>
              <a:ext uri="{FF2B5EF4-FFF2-40B4-BE49-F238E27FC236}">
                <a16:creationId xmlns:a16="http://schemas.microsoft.com/office/drawing/2014/main" id="{662E2A45-FECB-BCE4-08E2-6F9603D94C04}"/>
              </a:ext>
            </a:extLst>
          </p:cNvPr>
          <p:cNvPicPr>
            <a:picLocks noChangeAspect="1"/>
          </p:cNvPicPr>
          <p:nvPr/>
        </p:nvPicPr>
        <p:blipFill>
          <a:blip r:embed="rId4"/>
          <a:stretch>
            <a:fillRect/>
          </a:stretch>
        </p:blipFill>
        <p:spPr>
          <a:xfrm>
            <a:off x="1615842" y="4444629"/>
            <a:ext cx="6121715" cy="1549480"/>
          </a:xfrm>
          <a:prstGeom prst="rect">
            <a:avLst/>
          </a:prstGeom>
        </p:spPr>
      </p:pic>
    </p:spTree>
    <p:extLst>
      <p:ext uri="{BB962C8B-B14F-4D97-AF65-F5344CB8AC3E}">
        <p14:creationId xmlns:p14="http://schemas.microsoft.com/office/powerpoint/2010/main" val="201928151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p:cNvSpPr>
            <a:spLocks noGrp="1"/>
          </p:cNvSpPr>
          <p:nvPr>
            <p:ph type="sldNum" sz="quarter" idx="12"/>
          </p:nvPr>
        </p:nvSpPr>
        <p:spPr/>
        <p:txBody>
          <a:bodyPr/>
          <a:lstStyle/>
          <a:p>
            <a:fld id="{BEF7031F-3985-8841-9F96-93325AFB8D2A}" type="slidenum">
              <a:rPr lang="en-US" smtClean="0"/>
              <a:t>196</a:t>
            </a:fld>
            <a:endParaRPr lang="en-US"/>
          </a:p>
        </p:txBody>
      </p:sp>
      <p:grpSp>
        <p:nvGrpSpPr>
          <p:cNvPr id="14" name="组合 13">
            <a:extLst>
              <a:ext uri="{FF2B5EF4-FFF2-40B4-BE49-F238E27FC236}">
                <a16:creationId xmlns:a16="http://schemas.microsoft.com/office/drawing/2014/main" id="{569F14C7-5435-B986-8E80-3C1153599EC2}"/>
              </a:ext>
            </a:extLst>
          </p:cNvPr>
          <p:cNvGrpSpPr/>
          <p:nvPr/>
        </p:nvGrpSpPr>
        <p:grpSpPr>
          <a:xfrm>
            <a:off x="502569" y="1148571"/>
            <a:ext cx="8348263" cy="4810356"/>
            <a:chOff x="502569" y="1148571"/>
            <a:chExt cx="8348263" cy="4810356"/>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A68A7C91-5DCA-C905-3237-3E1DEFE23A9F}"/>
                    </a:ext>
                  </a:extLst>
                </p:cNvPr>
                <p:cNvSpPr txBox="1"/>
                <p:nvPr/>
              </p:nvSpPr>
              <p:spPr>
                <a:xfrm>
                  <a:off x="502569" y="1148571"/>
                  <a:ext cx="8348263" cy="4810356"/>
                </a:xfrm>
                <a:prstGeom prst="rect">
                  <a:avLst/>
                </a:prstGeom>
                <a:noFill/>
                <a:ln w="38100">
                  <a:noFill/>
                </a:ln>
              </p:spPr>
              <p:txBody>
                <a:bodyPr wrap="square">
                  <a:spAutoFit/>
                </a:bodyPr>
                <a:lstStyle/>
                <a:p>
                  <a:r>
                    <a:rPr lang="zh-CN" altLang="en-US" dirty="0">
                      <a:solidFill>
                        <a:schemeClr val="tx1"/>
                      </a:solidFill>
                      <a:latin typeface="华文楷体" panose="02010600040101010101" pitchFamily="2" charset="-122"/>
                      <a:ea typeface="华文楷体" panose="02010600040101010101" pitchFamily="2" charset="-122"/>
                    </a:rPr>
                    <a:t>        三喷注事例是 </a:t>
                  </a:r>
                  <a:r>
                    <a:rPr lang="en-US" altLang="zh-CN" dirty="0">
                      <a:solidFill>
                        <a:schemeClr val="tx1"/>
                      </a:solidFill>
                      <a:latin typeface="华文楷体" panose="02010600040101010101" pitchFamily="2" charset="-122"/>
                      <a:ea typeface="华文楷体" panose="02010600040101010101" pitchFamily="2" charset="-122"/>
                    </a:rPr>
                    <a:t>1979 </a:t>
                  </a:r>
                  <a:r>
                    <a:rPr lang="zh-CN" altLang="en-US" dirty="0">
                      <a:solidFill>
                        <a:schemeClr val="tx1"/>
                      </a:solidFill>
                      <a:latin typeface="华文楷体" panose="02010600040101010101" pitchFamily="2" charset="-122"/>
                      <a:ea typeface="华文楷体" panose="02010600040101010101" pitchFamily="2" charset="-122"/>
                    </a:rPr>
                    <a:t>年夏在德国汉堡的</a:t>
                  </a:r>
                  <a14:m>
                    <m:oMath xmlns:m="http://schemas.openxmlformats.org/officeDocument/2006/math">
                      <m:sSup>
                        <m:sSupPr>
                          <m:ctrlPr>
                            <a:rPr lang="en-US" altLang="zh-CN" i="1" dirty="0">
                              <a:solidFill>
                                <a:schemeClr val="tx1"/>
                              </a:solidFill>
                              <a:latin typeface="Cambria Math" panose="02040503050406030204" pitchFamily="18" charset="0"/>
                            </a:rPr>
                          </m:ctrlPr>
                        </m:sSupPr>
                        <m:e>
                          <m:r>
                            <a:rPr lang="en-US" altLang="zh-CN" i="1" dirty="0" err="1">
                              <a:solidFill>
                                <a:schemeClr val="tx1"/>
                              </a:solidFill>
                              <a:latin typeface="Cambria Math" panose="02040503050406030204" pitchFamily="18" charset="0"/>
                            </a:rPr>
                            <m:t>ⅇ</m:t>
                          </m:r>
                        </m:e>
                        <m:sup>
                          <m:r>
                            <a:rPr lang="en-US" altLang="zh-CN" i="1" dirty="0" err="1" smtClean="0">
                              <a:solidFill>
                                <a:schemeClr val="tx1"/>
                              </a:solidFill>
                              <a:latin typeface="Cambria Math" panose="02040503050406030204" pitchFamily="18" charset="0"/>
                            </a:rPr>
                            <m:t>+</m:t>
                          </m:r>
                        </m:sup>
                      </m:sSup>
                      <m:sSup>
                        <m:sSupPr>
                          <m:ctrlPr>
                            <a:rPr lang="en-US" altLang="zh-CN" i="1" dirty="0" err="1" smtClean="0">
                              <a:solidFill>
                                <a:schemeClr val="tx1"/>
                              </a:solidFill>
                              <a:latin typeface="Cambria Math" panose="02040503050406030204" pitchFamily="18" charset="0"/>
                            </a:rPr>
                          </m:ctrlPr>
                        </m:sSupPr>
                        <m:e>
                          <m:r>
                            <a:rPr lang="en-US" altLang="zh-CN" i="1" dirty="0" err="1" smtClean="0">
                              <a:solidFill>
                                <a:schemeClr val="tx1"/>
                              </a:solidFill>
                              <a:latin typeface="Cambria Math" panose="02040503050406030204" pitchFamily="18" charset="0"/>
                            </a:rPr>
                            <m:t>ⅇ</m:t>
                          </m:r>
                        </m:e>
                        <m:sup>
                          <m:r>
                            <a:rPr lang="en-US" altLang="zh-CN" i="0" dirty="0" err="1" smtClean="0">
                              <a:solidFill>
                                <a:schemeClr val="tx1"/>
                              </a:solidFill>
                              <a:latin typeface="Cambria Math" panose="02040503050406030204" pitchFamily="18" charset="0"/>
                            </a:rPr>
                            <m:t>−</m:t>
                          </m:r>
                        </m:sup>
                      </m:sSup>
                    </m:oMath>
                  </a14:m>
                  <a:r>
                    <a:rPr lang="zh-CN" altLang="en-US" dirty="0">
                      <a:solidFill>
                        <a:schemeClr val="tx1"/>
                      </a:solidFill>
                      <a:latin typeface="华文楷体" panose="02010600040101010101" pitchFamily="2" charset="-122"/>
                      <a:ea typeface="华文楷体" panose="02010600040101010101" pitchFamily="2" charset="-122"/>
                    </a:rPr>
                    <a:t>对撞机 </a:t>
                  </a:r>
                  <a:r>
                    <a:rPr lang="en-US" altLang="zh-CN" dirty="0">
                      <a:solidFill>
                        <a:schemeClr val="tx1"/>
                      </a:solidFill>
                      <a:latin typeface="华文楷体" panose="02010600040101010101" pitchFamily="2" charset="-122"/>
                      <a:ea typeface="华文楷体" panose="02010600040101010101" pitchFamily="2" charset="-122"/>
                    </a:rPr>
                    <a:t>PETRA </a:t>
                  </a:r>
                  <a:r>
                    <a:rPr lang="zh-CN" altLang="en-US" dirty="0">
                      <a:solidFill>
                        <a:schemeClr val="tx1"/>
                      </a:solidFill>
                      <a:latin typeface="华文楷体" panose="02010600040101010101" pitchFamily="2" charset="-122"/>
                      <a:ea typeface="华文楷体" panose="02010600040101010101" pitchFamily="2" charset="-122"/>
                    </a:rPr>
                    <a:t>上发现的。</a:t>
                  </a:r>
                  <a:r>
                    <a:rPr lang="en-US" altLang="zh-CN" dirty="0">
                      <a:solidFill>
                        <a:schemeClr val="tx1"/>
                      </a:solidFill>
                      <a:latin typeface="华文楷体" panose="02010600040101010101" pitchFamily="2" charset="-122"/>
                      <a:ea typeface="华文楷体" panose="02010600040101010101" pitchFamily="2" charset="-122"/>
                    </a:rPr>
                    <a:t>PETRA </a:t>
                  </a:r>
                  <a:r>
                    <a:rPr lang="zh-CN" altLang="en-US" dirty="0">
                      <a:solidFill>
                        <a:schemeClr val="tx1"/>
                      </a:solidFill>
                      <a:latin typeface="华文楷体" panose="02010600040101010101" pitchFamily="2" charset="-122"/>
                      <a:ea typeface="华文楷体" panose="02010600040101010101" pitchFamily="2" charset="-122"/>
                    </a:rPr>
                    <a:t>对撞机的最高质心系能量为</a:t>
                  </a:r>
                  <a14:m>
                    <m:oMath xmlns:m="http://schemas.openxmlformats.org/officeDocument/2006/math">
                      <m:rad>
                        <m:radPr>
                          <m:degHide m:val="on"/>
                          <m:ctrlPr>
                            <a:rPr lang="en-US" altLang="zh-CN" i="1" dirty="0" smtClean="0">
                              <a:solidFill>
                                <a:schemeClr val="tx1"/>
                              </a:solidFill>
                              <a:latin typeface="Cambria Math" panose="02040503050406030204" pitchFamily="18" charset="0"/>
                            </a:rPr>
                          </m:ctrlPr>
                        </m:radPr>
                        <m:deg/>
                        <m:e>
                          <m:r>
                            <a:rPr lang="en-US" altLang="zh-CN" i="1" dirty="0" smtClean="0">
                              <a:solidFill>
                                <a:schemeClr val="tx1"/>
                              </a:solidFill>
                              <a:latin typeface="Cambria Math" panose="02040503050406030204" pitchFamily="18" charset="0"/>
                            </a:rPr>
                            <m:t>𝑠</m:t>
                          </m:r>
                        </m:e>
                      </m:rad>
                    </m:oMath>
                  </a14:m>
                  <a:r>
                    <a:rPr lang="en-US" altLang="zh-CN" dirty="0">
                      <a:solidFill>
                        <a:schemeClr val="tx1"/>
                      </a:solidFill>
                      <a:latin typeface="华文楷体" panose="02010600040101010101" pitchFamily="2" charset="-122"/>
                      <a:ea typeface="华文楷体" panose="02010600040101010101" pitchFamily="2" charset="-122"/>
                    </a:rPr>
                    <a:t>= 46</a:t>
                  </a:r>
                  <a:r>
                    <a:rPr lang="en-US" altLang="zh-CN" i="1" dirty="0">
                      <a:solidFill>
                        <a:schemeClr val="tx1"/>
                      </a:solidFill>
                      <a:latin typeface="华文楷体" panose="02010600040101010101" pitchFamily="2" charset="-122"/>
                      <a:ea typeface="华文楷体" panose="02010600040101010101" pitchFamily="2" charset="-122"/>
                    </a:rPr>
                    <a:t>GeV</a:t>
                  </a:r>
                  <a:r>
                    <a:rPr lang="zh-CN" altLang="en-US" dirty="0">
                      <a:solidFill>
                        <a:schemeClr val="tx1"/>
                      </a:solidFill>
                      <a:latin typeface="华文楷体" panose="02010600040101010101" pitchFamily="2" charset="-122"/>
                      <a:ea typeface="华文楷体" panose="02010600040101010101" pitchFamily="2" charset="-122"/>
                    </a:rPr>
                    <a:t>，它有四个实验组</a:t>
                  </a:r>
                  <a:r>
                    <a:rPr lang="en-US" altLang="zh-CN" dirty="0">
                      <a:solidFill>
                        <a:schemeClr val="tx1"/>
                      </a:solidFill>
                      <a:latin typeface="华文楷体" panose="02010600040101010101" pitchFamily="2" charset="-122"/>
                      <a:ea typeface="华文楷体" panose="02010600040101010101" pitchFamily="2" charset="-122"/>
                    </a:rPr>
                    <a:t>:MARK-J</a:t>
                  </a:r>
                  <a:r>
                    <a:rPr lang="zh-CN" altLang="en-US" dirty="0">
                      <a:solidFill>
                        <a:schemeClr val="tx1"/>
                      </a:solidFill>
                      <a:latin typeface="华文楷体" panose="02010600040101010101" pitchFamily="2" charset="-122"/>
                      <a:ea typeface="华文楷体" panose="02010600040101010101" pitchFamily="2" charset="-122"/>
                    </a:rPr>
                    <a:t> ， </a:t>
                  </a:r>
                  <a:r>
                    <a:rPr lang="en-US" altLang="zh-CN" dirty="0">
                      <a:solidFill>
                        <a:schemeClr val="tx1"/>
                      </a:solidFill>
                      <a:latin typeface="华文楷体" panose="02010600040101010101" pitchFamily="2" charset="-122"/>
                      <a:ea typeface="华文楷体" panose="02010600040101010101" pitchFamily="2" charset="-122"/>
                    </a:rPr>
                    <a:t>JADE</a:t>
                  </a:r>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solidFill>
                        <a:schemeClr val="tx1"/>
                      </a:solidFill>
                      <a:latin typeface="华文楷体" panose="02010600040101010101" pitchFamily="2" charset="-122"/>
                      <a:ea typeface="华文楷体" panose="02010600040101010101" pitchFamily="2" charset="-122"/>
                    </a:rPr>
                    <a:t>PLUTO</a:t>
                  </a:r>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solidFill>
                        <a:schemeClr val="tx1"/>
                      </a:solidFill>
                      <a:latin typeface="华文楷体" panose="02010600040101010101" pitchFamily="2" charset="-122"/>
                      <a:ea typeface="华文楷体" panose="02010600040101010101" pitchFamily="2" charset="-122"/>
                    </a:rPr>
                    <a:t>TASSO</a:t>
                  </a:r>
                  <a:r>
                    <a:rPr lang="zh-CN" altLang="en-US" dirty="0">
                      <a:solidFill>
                        <a:schemeClr val="tx1"/>
                      </a:solidFill>
                      <a:latin typeface="华文楷体" panose="02010600040101010101" pitchFamily="2" charset="-122"/>
                      <a:ea typeface="华文楷体" panose="02010600040101010101" pitchFamily="2" charset="-122"/>
                    </a:rPr>
                    <a:t>。</a:t>
                  </a:r>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        我们知道 </a:t>
                  </a:r>
                  <a14:m>
                    <m:oMath xmlns:m="http://schemas.openxmlformats.org/officeDocument/2006/math">
                      <m:sSup>
                        <m:sSupPr>
                          <m:ctrlPr>
                            <a:rPr lang="en-US" altLang="zh-CN" i="1" dirty="0" smtClean="0">
                              <a:solidFill>
                                <a:schemeClr val="tx1"/>
                              </a:solidFill>
                              <a:latin typeface="Cambria Math" panose="02040503050406030204" pitchFamily="18" charset="0"/>
                            </a:rPr>
                          </m:ctrlPr>
                        </m:sSupPr>
                        <m:e>
                          <m:r>
                            <a:rPr lang="en-US" altLang="zh-CN" i="1" dirty="0" err="1">
                              <a:solidFill>
                                <a:schemeClr val="tx1"/>
                              </a:solidFill>
                              <a:latin typeface="Cambria Math" panose="02040503050406030204" pitchFamily="18" charset="0"/>
                            </a:rPr>
                            <m:t>ⅇ</m:t>
                          </m:r>
                        </m:e>
                        <m:sup>
                          <m:r>
                            <a:rPr lang="en-US" altLang="zh-CN" i="1" dirty="0" err="1" smtClean="0">
                              <a:solidFill>
                                <a:schemeClr val="tx1"/>
                              </a:solidFill>
                              <a:latin typeface="Cambria Math" panose="02040503050406030204" pitchFamily="18" charset="0"/>
                            </a:rPr>
                            <m:t>+</m:t>
                          </m:r>
                        </m:sup>
                      </m:sSup>
                      <m:sSup>
                        <m:sSupPr>
                          <m:ctrlPr>
                            <a:rPr lang="en-US" altLang="zh-CN" i="1" dirty="0" err="1" smtClean="0">
                              <a:solidFill>
                                <a:schemeClr val="tx1"/>
                              </a:solidFill>
                              <a:latin typeface="Cambria Math" panose="02040503050406030204" pitchFamily="18" charset="0"/>
                            </a:rPr>
                          </m:ctrlPr>
                        </m:sSupPr>
                        <m:e>
                          <m:r>
                            <a:rPr lang="en-US" altLang="zh-CN" i="1" dirty="0" err="1" smtClean="0">
                              <a:solidFill>
                                <a:schemeClr val="tx1"/>
                              </a:solidFill>
                              <a:latin typeface="Cambria Math" panose="02040503050406030204" pitchFamily="18" charset="0"/>
                            </a:rPr>
                            <m:t>ⅇ</m:t>
                          </m:r>
                        </m:e>
                        <m:sup>
                          <m:r>
                            <a:rPr lang="en-US" altLang="zh-CN" i="0" dirty="0" err="1" smtClean="0">
                              <a:solidFill>
                                <a:schemeClr val="tx1"/>
                              </a:solidFill>
                              <a:latin typeface="Cambria Math" panose="02040503050406030204" pitchFamily="18" charset="0"/>
                            </a:rPr>
                            <m:t>−</m:t>
                          </m:r>
                        </m:sup>
                      </m:sSup>
                    </m:oMath>
                  </a14:m>
                  <a:r>
                    <a:rPr lang="zh-CN" altLang="en-US" dirty="0">
                      <a:solidFill>
                        <a:schemeClr val="tx1"/>
                      </a:solidFill>
                      <a:latin typeface="华文楷体" panose="02010600040101010101" pitchFamily="2" charset="-122"/>
                      <a:ea typeface="华文楷体" panose="02010600040101010101" pitchFamily="2" charset="-122"/>
                    </a:rPr>
                    <a:t>对撞机在较低能量下的两喷注事例主要来自于 </a:t>
                  </a:r>
                  <a14:m>
                    <m:oMath xmlns:m="http://schemas.openxmlformats.org/officeDocument/2006/math">
                      <m:sSup>
                        <m:sSupPr>
                          <m:ctrlPr>
                            <a:rPr lang="en-US" altLang="zh-CN" i="1" dirty="0" smtClean="0">
                              <a:solidFill>
                                <a:schemeClr val="tx1"/>
                              </a:solidFill>
                              <a:latin typeface="Cambria Math" panose="02040503050406030204" pitchFamily="18" charset="0"/>
                            </a:rPr>
                          </m:ctrlPr>
                        </m:sSupPr>
                        <m:e>
                          <m:r>
                            <a:rPr lang="en-US" altLang="zh-CN" dirty="0" smtClean="0">
                              <a:solidFill>
                                <a:schemeClr val="tx1"/>
                              </a:solidFill>
                              <a:latin typeface="Cambria Math" panose="02040503050406030204" pitchFamily="18" charset="0"/>
                            </a:rPr>
                            <m:t>ⅇ</m:t>
                          </m:r>
                        </m:e>
                        <m:sup>
                          <m:r>
                            <a:rPr lang="en-US" altLang="zh-CN" i="0" dirty="0" smtClean="0">
                              <a:solidFill>
                                <a:schemeClr val="tx1"/>
                              </a:solidFill>
                              <a:latin typeface="Cambria Math" panose="02040503050406030204" pitchFamily="18" charset="0"/>
                            </a:rPr>
                            <m:t>+</m:t>
                          </m:r>
                        </m:sup>
                      </m:sSup>
                      <m:r>
                        <a:rPr lang="en-US" altLang="zh-CN" i="0" dirty="0" smtClean="0">
                          <a:solidFill>
                            <a:schemeClr val="tx1"/>
                          </a:solidFill>
                          <a:latin typeface="Cambria Math" panose="02040503050406030204" pitchFamily="18" charset="0"/>
                        </a:rPr>
                        <m:t>+</m:t>
                      </m:r>
                      <m:sSup>
                        <m:sSupPr>
                          <m:ctrlPr>
                            <a:rPr lang="en-US" altLang="zh-CN" i="1" dirty="0" smtClean="0">
                              <a:solidFill>
                                <a:schemeClr val="tx1"/>
                              </a:solidFill>
                              <a:latin typeface="Cambria Math" panose="02040503050406030204" pitchFamily="18" charset="0"/>
                            </a:rPr>
                          </m:ctrlPr>
                        </m:sSupPr>
                        <m:e>
                          <m:r>
                            <a:rPr lang="en-US" altLang="zh-CN" i="0" dirty="0" smtClean="0">
                              <a:solidFill>
                                <a:schemeClr val="tx1"/>
                              </a:solidFill>
                              <a:latin typeface="Cambria Math" panose="02040503050406030204" pitchFamily="18" charset="0"/>
                            </a:rPr>
                            <m:t>ⅇ</m:t>
                          </m:r>
                        </m:e>
                        <m:sup>
                          <m:r>
                            <a:rPr lang="en-US" altLang="zh-CN" i="0" dirty="0" smtClean="0">
                              <a:solidFill>
                                <a:schemeClr val="tx1"/>
                              </a:solidFill>
                              <a:latin typeface="Cambria Math" panose="02040503050406030204" pitchFamily="18" charset="0"/>
                            </a:rPr>
                            <m:t>−</m:t>
                          </m:r>
                        </m:sup>
                      </m:sSup>
                      <m:r>
                        <a:rPr lang="en-US" altLang="zh-CN" i="0" dirty="0" smtClean="0">
                          <a:solidFill>
                            <a:schemeClr val="tx1"/>
                          </a:solidFill>
                          <a:latin typeface="Cambria Math" panose="02040503050406030204" pitchFamily="18" charset="0"/>
                        </a:rPr>
                        <m:t>→</m:t>
                      </m:r>
                      <m:r>
                        <a:rPr lang="en-US" altLang="zh-CN" i="1" dirty="0" smtClean="0">
                          <a:solidFill>
                            <a:schemeClr val="tx1"/>
                          </a:solidFill>
                          <a:latin typeface="Cambria Math" panose="02040503050406030204" pitchFamily="18" charset="0"/>
                        </a:rPr>
                        <m:t>𝑞</m:t>
                      </m:r>
                      <m:r>
                        <a:rPr lang="en-US" altLang="zh-CN" i="0" dirty="0" smtClean="0">
                          <a:solidFill>
                            <a:schemeClr val="tx1"/>
                          </a:solidFill>
                          <a:latin typeface="Cambria Math" panose="02040503050406030204" pitchFamily="18" charset="0"/>
                        </a:rPr>
                        <m:t>+</m:t>
                      </m:r>
                      <m:acc>
                        <m:accPr>
                          <m:chr m:val="̅"/>
                          <m:ctrlPr>
                            <a:rPr lang="en-US" altLang="zh-CN" i="1" dirty="0" smtClean="0">
                              <a:solidFill>
                                <a:schemeClr val="tx1"/>
                              </a:solidFill>
                              <a:latin typeface="Cambria Math" panose="02040503050406030204" pitchFamily="18" charset="0"/>
                            </a:rPr>
                          </m:ctrlPr>
                        </m:accPr>
                        <m:e>
                          <m:r>
                            <a:rPr lang="en-US" altLang="zh-CN" i="1" dirty="0" smtClean="0">
                              <a:solidFill>
                                <a:schemeClr val="tx1"/>
                              </a:solidFill>
                              <a:latin typeface="Cambria Math" panose="02040503050406030204" pitchFamily="18" charset="0"/>
                            </a:rPr>
                            <m:t>𝑞</m:t>
                          </m:r>
                        </m:e>
                      </m:acc>
                    </m:oMath>
                  </a14:m>
                  <a:r>
                    <a:rPr lang="zh-CN" altLang="en-US" dirty="0">
                      <a:solidFill>
                        <a:schemeClr val="tx1"/>
                      </a:solidFill>
                      <a:latin typeface="华文楷体" panose="02010600040101010101" pitchFamily="2" charset="-122"/>
                      <a:ea typeface="华文楷体" panose="02010600040101010101" pitchFamily="2" charset="-122"/>
                    </a:rPr>
                    <a:t>过程</a:t>
                  </a:r>
                  <a14:m>
                    <m:oMath xmlns:m="http://schemas.openxmlformats.org/officeDocument/2006/math">
                      <m:r>
                        <a:rPr lang="en-US" altLang="zh-CN" i="1" dirty="0">
                          <a:solidFill>
                            <a:schemeClr val="tx1"/>
                          </a:solidFill>
                          <a:latin typeface="Cambria Math" panose="02040503050406030204" pitchFamily="18" charset="0"/>
                        </a:rPr>
                        <m:t>𝑞</m:t>
                      </m:r>
                    </m:oMath>
                  </a14:m>
                  <a:r>
                    <a:rPr lang="zh-CN" altLang="en-US" dirty="0">
                      <a:solidFill>
                        <a:schemeClr val="tx1"/>
                      </a:solidFill>
                      <a:latin typeface="华文楷体" panose="02010600040101010101" pitchFamily="2" charset="-122"/>
                      <a:ea typeface="华文楷体" panose="02010600040101010101" pitchFamily="2" charset="-122"/>
                    </a:rPr>
                    <a:t>和</a:t>
                  </a:r>
                  <a14:m>
                    <m:oMath xmlns:m="http://schemas.openxmlformats.org/officeDocument/2006/math">
                      <m:acc>
                        <m:accPr>
                          <m:chr m:val="̅"/>
                          <m:ctrlPr>
                            <a:rPr lang="en-US" altLang="zh-CN" i="1" dirty="0">
                              <a:solidFill>
                                <a:schemeClr val="tx1"/>
                              </a:solidFill>
                              <a:latin typeface="Cambria Math" panose="02040503050406030204" pitchFamily="18" charset="0"/>
                            </a:rPr>
                          </m:ctrlPr>
                        </m:accPr>
                        <m:e>
                          <m:r>
                            <a:rPr lang="en-US" altLang="zh-CN" i="1" dirty="0">
                              <a:solidFill>
                                <a:schemeClr val="tx1"/>
                              </a:solidFill>
                              <a:latin typeface="Cambria Math" panose="02040503050406030204" pitchFamily="18" charset="0"/>
                            </a:rPr>
                            <m:t>𝑞</m:t>
                          </m:r>
                        </m:e>
                      </m:acc>
                    </m:oMath>
                  </a14:m>
                  <a:r>
                    <a:rPr lang="zh-CN" altLang="en-US" dirty="0">
                      <a:solidFill>
                        <a:schemeClr val="tx1"/>
                      </a:solidFill>
                      <a:latin typeface="华文楷体" panose="02010600040101010101" pitchFamily="2" charset="-122"/>
                      <a:ea typeface="华文楷体" panose="02010600040101010101" pitchFamily="2" charset="-122"/>
                    </a:rPr>
                    <a:t>的碎裂，末态的两喷注基本上是背对背的。喷注中的强子存在于以对撞点为顶点的一个椎体内，强子相对于夸克飞行方向的平均横动量 </a:t>
                  </a:r>
                  <a:r>
                    <a:rPr lang="en-US" altLang="zh-CN" dirty="0">
                      <a:solidFill>
                        <a:schemeClr val="tx1"/>
                      </a:solidFill>
                      <a:latin typeface="华文楷体" panose="02010600040101010101" pitchFamily="2" charset="-122"/>
                      <a:ea typeface="华文楷体" panose="02010600040101010101" pitchFamily="2" charset="-122"/>
                    </a:rPr>
                    <a:t>pr </a:t>
                  </a:r>
                  <a:r>
                    <a:rPr lang="en-US" altLang="zh-CN" u="sng" dirty="0">
                      <a:solidFill>
                        <a:schemeClr val="tx1"/>
                      </a:solidFill>
                      <a:latin typeface="华文楷体" panose="02010600040101010101" pitchFamily="2" charset="-122"/>
                      <a:ea typeface="华文楷体" panose="02010600040101010101" pitchFamily="2" charset="-122"/>
                    </a:rPr>
                    <a:t>~</a:t>
                  </a:r>
                  <a:r>
                    <a:rPr lang="en-US" altLang="zh-CN" dirty="0">
                      <a:solidFill>
                        <a:schemeClr val="tx1"/>
                      </a:solidFill>
                      <a:latin typeface="华文楷体" panose="02010600040101010101" pitchFamily="2" charset="-122"/>
                      <a:ea typeface="华文楷体" panose="02010600040101010101" pitchFamily="2" charset="-122"/>
                    </a:rPr>
                    <a:t> 0.3-0.4</a:t>
                  </a:r>
                  <a:r>
                    <a:rPr lang="en-US" altLang="zh-CN" i="1" dirty="0">
                      <a:solidFill>
                        <a:schemeClr val="tx1"/>
                      </a:solidFill>
                      <a:latin typeface="华文楷体" panose="02010600040101010101" pitchFamily="2" charset="-122"/>
                      <a:ea typeface="华文楷体" panose="02010600040101010101" pitchFamily="2" charset="-122"/>
                    </a:rPr>
                    <a:t>GeV</a:t>
                  </a:r>
                  <a:r>
                    <a:rPr lang="zh-CN" altLang="en-US" dirty="0">
                      <a:solidFill>
                        <a:schemeClr val="tx1"/>
                      </a:solidFill>
                      <a:latin typeface="华文楷体" panose="02010600040101010101" pitchFamily="2" charset="-122"/>
                      <a:ea typeface="华文楷体" panose="02010600040101010101" pitchFamily="2" charset="-122"/>
                    </a:rPr>
                    <a:t>，基本满足高斯分布，不随质心系能量改变，锥体半顶角的平均大小可以估计为，</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这里 </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i="1" dirty="0" smtClean="0">
                              <a:solidFill>
                                <a:schemeClr val="tx1"/>
                              </a:solidFill>
                              <a:latin typeface="Cambria Math" panose="02040503050406030204" pitchFamily="18" charset="0"/>
                            </a:rPr>
                            <m:t>𝑝</m:t>
                          </m:r>
                        </m:e>
                        <m:sub>
                          <m:r>
                            <a:rPr lang="en-US" altLang="zh-CN" i="1" dirty="0" smtClean="0">
                              <a:solidFill>
                                <a:schemeClr val="tx1"/>
                              </a:solidFill>
                              <a:latin typeface="Cambria Math" panose="02040503050406030204" pitchFamily="18" charset="0"/>
                            </a:rPr>
                            <m:t>𝐿</m:t>
                          </m:r>
                        </m:sub>
                      </m:sSub>
                    </m:oMath>
                  </a14:m>
                  <a:r>
                    <a:rPr lang="zh-CN" altLang="en-US" dirty="0">
                      <a:solidFill>
                        <a:schemeClr val="tx1"/>
                      </a:solidFill>
                      <a:latin typeface="华文楷体" panose="02010600040101010101" pitchFamily="2" charset="-122"/>
                      <a:ea typeface="华文楷体" panose="02010600040101010101" pitchFamily="2" charset="-122"/>
                    </a:rPr>
                    <a:t>是强子的纵向动量。</a:t>
                  </a:r>
                  <a:r>
                    <a:rPr lang="en-US" altLang="zh-CN" dirty="0">
                      <a:solidFill>
                        <a:schemeClr val="tx1"/>
                      </a:solidFill>
                      <a:latin typeface="华文楷体" panose="02010600040101010101" pitchFamily="2" charset="-122"/>
                      <a:ea typeface="华文楷体" panose="02010600040101010101" pitchFamily="2" charset="-122"/>
                    </a:rPr>
                    <a:t>&lt;n&gt;</a:t>
                  </a:r>
                  <a:r>
                    <a:rPr lang="zh-CN" altLang="en-US" dirty="0">
                      <a:solidFill>
                        <a:schemeClr val="tx1"/>
                      </a:solidFill>
                      <a:latin typeface="华文楷体" panose="02010600040101010101" pitchFamily="2" charset="-122"/>
                      <a:ea typeface="华文楷体" panose="02010600040101010101" pitchFamily="2" charset="-122"/>
                    </a:rPr>
                    <a:t>是粒子平均多重数，它随质心系能量 </a:t>
                  </a:r>
                  <a14:m>
                    <m:oMath xmlns:m="http://schemas.openxmlformats.org/officeDocument/2006/math">
                      <m:rad>
                        <m:radPr>
                          <m:degHide m:val="on"/>
                          <m:ctrlPr>
                            <a:rPr lang="en-US" altLang="zh-CN" i="1" dirty="0">
                              <a:solidFill>
                                <a:schemeClr val="tx1"/>
                              </a:solidFill>
                              <a:latin typeface="Cambria Math" panose="02040503050406030204" pitchFamily="18" charset="0"/>
                            </a:rPr>
                          </m:ctrlPr>
                        </m:radPr>
                        <m:deg/>
                        <m:e>
                          <m:r>
                            <a:rPr lang="en-US" altLang="zh-CN" i="1" dirty="0">
                              <a:solidFill>
                                <a:schemeClr val="tx1"/>
                              </a:solidFill>
                              <a:latin typeface="Cambria Math" panose="02040503050406030204" pitchFamily="18" charset="0"/>
                            </a:rPr>
                            <m:t>𝑠</m:t>
                          </m:r>
                        </m:e>
                      </m:rad>
                    </m:oMath>
                  </a14:m>
                  <a:r>
                    <a:rPr lang="zh-CN" altLang="en-US" dirty="0">
                      <a:solidFill>
                        <a:schemeClr val="tx1"/>
                      </a:solidFill>
                      <a:latin typeface="华文楷体" panose="02010600040101010101" pitchFamily="2" charset="-122"/>
                      <a:ea typeface="华文楷体" panose="02010600040101010101" pitchFamily="2" charset="-122"/>
                    </a:rPr>
                    <a:t>的变化缓慢，所以，</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14:m>
                    <m:oMath xmlns:m="http://schemas.openxmlformats.org/officeDocument/2006/math">
                      <m:rad>
                        <m:radPr>
                          <m:degHide m:val="on"/>
                          <m:ctrlPr>
                            <a:rPr lang="en-US" altLang="zh-CN" i="1" dirty="0" smtClean="0">
                              <a:solidFill>
                                <a:schemeClr val="tx1"/>
                              </a:solidFill>
                              <a:latin typeface="Cambria Math" panose="02040503050406030204" pitchFamily="18" charset="0"/>
                            </a:rPr>
                          </m:ctrlPr>
                        </m:radPr>
                        <m:deg/>
                        <m:e>
                          <m:r>
                            <a:rPr lang="en-US" altLang="zh-CN" i="1" dirty="0">
                              <a:solidFill>
                                <a:schemeClr val="tx1"/>
                              </a:solidFill>
                              <a:latin typeface="Cambria Math" panose="02040503050406030204" pitchFamily="18" charset="0"/>
                            </a:rPr>
                            <m:t>𝑠</m:t>
                          </m:r>
                        </m:e>
                      </m:rad>
                    </m:oMath>
                  </a14:m>
                  <a:r>
                    <a:rPr lang="zh-CN" altLang="en-US" dirty="0">
                      <a:solidFill>
                        <a:schemeClr val="tx1"/>
                      </a:solidFill>
                      <a:latin typeface="华文楷体" panose="02010600040101010101" pitchFamily="2" charset="-122"/>
                      <a:ea typeface="华文楷体" panose="02010600040101010101" pitchFamily="2" charset="-122"/>
                    </a:rPr>
                    <a:t>增大时喷注会变窄。但是 </a:t>
                  </a:r>
                  <a:r>
                    <a:rPr lang="en-US" altLang="zh-CN" dirty="0">
                      <a:solidFill>
                        <a:schemeClr val="tx1"/>
                      </a:solidFill>
                      <a:latin typeface="华文楷体" panose="02010600040101010101" pitchFamily="2" charset="-122"/>
                      <a:ea typeface="华文楷体" panose="02010600040101010101" pitchFamily="2" charset="-122"/>
                    </a:rPr>
                    <a:t>PETRA </a:t>
                  </a:r>
                  <a:r>
                    <a:rPr lang="zh-CN" altLang="en-US" dirty="0">
                      <a:solidFill>
                        <a:schemeClr val="tx1"/>
                      </a:solidFill>
                      <a:latin typeface="华文楷体" panose="02010600040101010101" pitchFamily="2" charset="-122"/>
                      <a:ea typeface="华文楷体" panose="02010600040101010101" pitchFamily="2" charset="-122"/>
                    </a:rPr>
                    <a:t>实验发现当对撞机的能量 </a:t>
                  </a:r>
                  <a14:m>
                    <m:oMath xmlns:m="http://schemas.openxmlformats.org/officeDocument/2006/math">
                      <m:rad>
                        <m:radPr>
                          <m:degHide m:val="on"/>
                          <m:ctrlPr>
                            <a:rPr lang="en-US" altLang="zh-CN" i="1" dirty="0">
                              <a:solidFill>
                                <a:schemeClr val="tx1"/>
                              </a:solidFill>
                              <a:latin typeface="Cambria Math" panose="02040503050406030204" pitchFamily="18" charset="0"/>
                            </a:rPr>
                          </m:ctrlPr>
                        </m:radPr>
                        <m:deg/>
                        <m:e>
                          <m:r>
                            <a:rPr lang="en-US" altLang="zh-CN" i="1" dirty="0">
                              <a:solidFill>
                                <a:schemeClr val="tx1"/>
                              </a:solidFill>
                              <a:latin typeface="Cambria Math" panose="02040503050406030204" pitchFamily="18" charset="0"/>
                            </a:rPr>
                            <m:t>𝑠</m:t>
                          </m:r>
                        </m:e>
                      </m:rad>
                      <m:r>
                        <a:rPr lang="en-US" altLang="zh-CN" i="1" dirty="0">
                          <a:solidFill>
                            <a:schemeClr val="tx1"/>
                          </a:solidFill>
                          <a:latin typeface="Cambria Math" panose="02040503050406030204" pitchFamily="18" charset="0"/>
                        </a:rPr>
                        <m:t> </m:t>
                      </m:r>
                    </m:oMath>
                  </a14:m>
                  <a:r>
                    <a:rPr lang="en-US" altLang="zh-CN" dirty="0">
                      <a:solidFill>
                        <a:schemeClr val="tx1"/>
                      </a:solidFill>
                      <a:latin typeface="华文楷体" panose="02010600040101010101" pitchFamily="2" charset="-122"/>
                      <a:ea typeface="华文楷体" panose="02010600040101010101" pitchFamily="2" charset="-122"/>
                    </a:rPr>
                    <a:t>&gt;7.4</a:t>
                  </a:r>
                  <a:r>
                    <a:rPr lang="en-US" altLang="zh-CN" i="1" dirty="0">
                      <a:solidFill>
                        <a:schemeClr val="tx1"/>
                      </a:solidFill>
                      <a:latin typeface="华文楷体" panose="02010600040101010101" pitchFamily="2" charset="-122"/>
                      <a:ea typeface="华文楷体" panose="02010600040101010101" pitchFamily="2" charset="-122"/>
                    </a:rPr>
                    <a:t>GeV</a:t>
                  </a:r>
                  <a:r>
                    <a:rPr lang="en-US" altLang="zh-CN"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以后，强子事例横动量 </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i="1" dirty="0" smtClean="0">
                              <a:solidFill>
                                <a:schemeClr val="tx1"/>
                              </a:solidFill>
                              <a:latin typeface="Cambria Math" panose="02040503050406030204" pitchFamily="18" charset="0"/>
                            </a:rPr>
                            <m:t>𝑝</m:t>
                          </m:r>
                        </m:e>
                        <m:sub>
                          <m:r>
                            <a:rPr lang="en-US" altLang="zh-CN" i="1" dirty="0" smtClean="0">
                              <a:solidFill>
                                <a:schemeClr val="tx1"/>
                              </a:solidFill>
                              <a:latin typeface="Cambria Math" panose="02040503050406030204" pitchFamily="18" charset="0"/>
                            </a:rPr>
                            <m:t>𝑇</m:t>
                          </m:r>
                        </m:sub>
                      </m:sSub>
                    </m:oMath>
                  </a14:m>
                  <a:r>
                    <a:rPr lang="zh-CN" altLang="en-US" dirty="0">
                      <a:solidFill>
                        <a:schemeClr val="tx1"/>
                      </a:solidFill>
                      <a:latin typeface="华文楷体" panose="02010600040101010101" pitchFamily="2" charset="-122"/>
                      <a:ea typeface="华文楷体" panose="02010600040101010101" pitchFamily="2" charset="-122"/>
                    </a:rPr>
                    <a:t>的分布比按照两喷注计算得到的要宽，暗示有第三个喷注的产生。</a:t>
                  </a:r>
                  <a:endParaRPr lang="en-US" altLang="zh-CN" dirty="0">
                    <a:solidFill>
                      <a:schemeClr val="tx1"/>
                    </a:solidFill>
                    <a:latin typeface="华文楷体" panose="02010600040101010101" pitchFamily="2" charset="-122"/>
                    <a:ea typeface="华文楷体" panose="02010600040101010101" pitchFamily="2" charset="-122"/>
                  </a:endParaRPr>
                </a:p>
              </p:txBody>
            </p:sp>
          </mc:Choice>
          <mc:Fallback xmlns="">
            <p:sp>
              <p:nvSpPr>
                <p:cNvPr id="8" name="文本框 7">
                  <a:extLst>
                    <a:ext uri="{FF2B5EF4-FFF2-40B4-BE49-F238E27FC236}">
                      <a16:creationId xmlns:a16="http://schemas.microsoft.com/office/drawing/2014/main" id="{A68A7C91-5DCA-C905-3237-3E1DEFE23A9F}"/>
                    </a:ext>
                  </a:extLst>
                </p:cNvPr>
                <p:cNvSpPr txBox="1">
                  <a:spLocks noRot="1" noChangeAspect="1" noMove="1" noResize="1" noEditPoints="1" noAdjustHandles="1" noChangeArrowheads="1" noChangeShapeType="1" noTextEdit="1"/>
                </p:cNvSpPr>
                <p:nvPr/>
              </p:nvSpPr>
              <p:spPr>
                <a:xfrm>
                  <a:off x="502569" y="1148571"/>
                  <a:ext cx="8348263" cy="4810356"/>
                </a:xfrm>
                <a:prstGeom prst="rect">
                  <a:avLst/>
                </a:prstGeom>
                <a:blipFill>
                  <a:blip r:embed="rId2"/>
                  <a:stretch>
                    <a:fillRect l="-584" t="-506" r="-584" b="-1013"/>
                  </a:stretch>
                </a:blipFill>
                <a:ln w="38100">
                  <a:noFill/>
                </a:ln>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224CE9FF-2FA7-4B73-BC98-2B8E283FF2D0}"/>
                </a:ext>
              </a:extLst>
            </p:cNvPr>
            <p:cNvPicPr>
              <a:picLocks noChangeAspect="1"/>
            </p:cNvPicPr>
            <p:nvPr/>
          </p:nvPicPr>
          <p:blipFill>
            <a:blip r:embed="rId3"/>
            <a:stretch>
              <a:fillRect/>
            </a:stretch>
          </p:blipFill>
          <p:spPr>
            <a:xfrm>
              <a:off x="3277759" y="3345577"/>
              <a:ext cx="2571882" cy="539778"/>
            </a:xfrm>
            <a:prstGeom prst="rect">
              <a:avLst/>
            </a:prstGeom>
          </p:spPr>
        </p:pic>
        <p:pic>
          <p:nvPicPr>
            <p:cNvPr id="13" name="图片 12">
              <a:extLst>
                <a:ext uri="{FF2B5EF4-FFF2-40B4-BE49-F238E27FC236}">
                  <a16:creationId xmlns:a16="http://schemas.microsoft.com/office/drawing/2014/main" id="{662328AB-2902-D8B3-E05E-BF7DF624DAFB}"/>
                </a:ext>
              </a:extLst>
            </p:cNvPr>
            <p:cNvPicPr>
              <a:picLocks noChangeAspect="1"/>
            </p:cNvPicPr>
            <p:nvPr/>
          </p:nvPicPr>
          <p:blipFill>
            <a:blip r:embed="rId4"/>
            <a:stretch>
              <a:fillRect/>
            </a:stretch>
          </p:blipFill>
          <p:spPr>
            <a:xfrm>
              <a:off x="3978244" y="4480905"/>
              <a:ext cx="1187511" cy="520727"/>
            </a:xfrm>
            <a:prstGeom prst="rect">
              <a:avLst/>
            </a:prstGeom>
          </p:spPr>
        </p:pic>
      </p:grpSp>
    </p:spTree>
    <p:extLst>
      <p:ext uri="{BB962C8B-B14F-4D97-AF65-F5344CB8AC3E}">
        <p14:creationId xmlns:p14="http://schemas.microsoft.com/office/powerpoint/2010/main" val="13991057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F1F9A-B901-963F-10AF-E3550F7C84E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8FA88A3-C239-8149-B5B2-FB3B210FC13B}"/>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2470AAC2-C99C-FD7E-533C-AF4C4F7795A8}"/>
              </a:ext>
            </a:extLst>
          </p:cNvPr>
          <p:cNvSpPr>
            <a:spLocks noGrp="1"/>
          </p:cNvSpPr>
          <p:nvPr>
            <p:ph type="sldNum" sz="quarter" idx="12"/>
          </p:nvPr>
        </p:nvSpPr>
        <p:spPr/>
        <p:txBody>
          <a:bodyPr/>
          <a:lstStyle/>
          <a:p>
            <a:fld id="{BEF7031F-3985-8841-9F96-93325AFB8D2A}" type="slidenum">
              <a:rPr lang="en-US" smtClean="0"/>
              <a:t>197</a:t>
            </a:fld>
            <a:endParaRPr lang="en-US"/>
          </a:p>
        </p:txBody>
      </p:sp>
      <p:grpSp>
        <p:nvGrpSpPr>
          <p:cNvPr id="10" name="组合 9">
            <a:extLst>
              <a:ext uri="{FF2B5EF4-FFF2-40B4-BE49-F238E27FC236}">
                <a16:creationId xmlns:a16="http://schemas.microsoft.com/office/drawing/2014/main" id="{5986EEF6-9E21-B4EE-1620-4F47BEB1FF71}"/>
              </a:ext>
            </a:extLst>
          </p:cNvPr>
          <p:cNvGrpSpPr/>
          <p:nvPr/>
        </p:nvGrpSpPr>
        <p:grpSpPr>
          <a:xfrm>
            <a:off x="78102" y="1067685"/>
            <a:ext cx="8772730" cy="5266531"/>
            <a:chOff x="78102" y="1067685"/>
            <a:chExt cx="8772730" cy="5266531"/>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DAFA8D0-2D86-66DF-CA5E-C905541183A9}"/>
                    </a:ext>
                  </a:extLst>
                </p:cNvPr>
                <p:cNvSpPr txBox="1"/>
                <p:nvPr/>
              </p:nvSpPr>
              <p:spPr>
                <a:xfrm>
                  <a:off x="502569" y="1532902"/>
                  <a:ext cx="8348263" cy="4801314"/>
                </a:xfrm>
                <a:prstGeom prst="rect">
                  <a:avLst/>
                </a:prstGeom>
                <a:noFill/>
                <a:ln w="38100">
                  <a:noFill/>
                </a:ln>
              </p:spPr>
              <p:txBody>
                <a:bodyPr wrap="square">
                  <a:spAutoFit/>
                </a:bodyPr>
                <a:lstStyle/>
                <a:p>
                  <a:r>
                    <a:rPr lang="zh-CN" altLang="en-US" dirty="0">
                      <a:solidFill>
                        <a:schemeClr val="tx1"/>
                      </a:solidFill>
                      <a:latin typeface="华文楷体" panose="02010600040101010101" pitchFamily="2" charset="-122"/>
                      <a:ea typeface="华文楷体" panose="02010600040101010101" pitchFamily="2" charset="-122"/>
                    </a:rPr>
                    <a:t>        为描写强子喷注事例，可以对事例定义归一化的动量张量</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这里</a:t>
                  </a:r>
                  <a14:m>
                    <m:oMath xmlns:m="http://schemas.openxmlformats.org/officeDocument/2006/math">
                      <m:r>
                        <a:rPr lang="el-GR" altLang="zh-CN" i="1" dirty="0" smtClean="0">
                          <a:latin typeface="Cambria Math" panose="02040503050406030204" pitchFamily="18" charset="0"/>
                        </a:rPr>
                        <m:t>𝑎</m:t>
                      </m:r>
                    </m:oMath>
                  </a14:m>
                  <a:r>
                    <a:rPr lang="zh-CN" altLang="en-US" dirty="0">
                      <a:solidFill>
                        <a:schemeClr val="tx1"/>
                      </a:solidFill>
                      <a:latin typeface="华文楷体" panose="02010600040101010101" pitchFamily="2" charset="-122"/>
                      <a:ea typeface="华文楷体" panose="02010600040101010101" pitchFamily="2" charset="-122"/>
                    </a:rPr>
                    <a:t>和</a:t>
                  </a:r>
                  <a:r>
                    <a:rPr lang="en-US" altLang="zh-CN" i="1" dirty="0">
                      <a:latin typeface="Cambria Math" panose="02040503050406030204" pitchFamily="18" charset="0"/>
                    </a:rPr>
                    <a:t>b</a:t>
                  </a:r>
                  <a:r>
                    <a:rPr lang="zh-CN" altLang="en-US" dirty="0">
                      <a:solidFill>
                        <a:schemeClr val="tx1"/>
                      </a:solidFill>
                      <a:latin typeface="华文楷体" panose="02010600040101010101" pitchFamily="2" charset="-122"/>
                      <a:ea typeface="华文楷体" panose="02010600040101010101" pitchFamily="2" charset="-122"/>
                    </a:rPr>
                    <a:t>是三个空间方向的指标</a:t>
                  </a:r>
                  <a:r>
                    <a:rPr lang="en-US" altLang="zh-CN"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r>
                        <a:rPr lang="en-US" altLang="zh-CN" i="1" dirty="0" smtClean="0">
                          <a:latin typeface="Cambria Math" panose="02040503050406030204" pitchFamily="18" charset="0"/>
                        </a:rPr>
                        <m:t>ⅈ</m:t>
                      </m:r>
                    </m:oMath>
                  </a14:m>
                  <a:r>
                    <a:rPr lang="zh-CN" altLang="en-US" dirty="0">
                      <a:solidFill>
                        <a:schemeClr val="tx1"/>
                      </a:solidFill>
                      <a:latin typeface="华文楷体" panose="02010600040101010101" pitchFamily="2" charset="-122"/>
                      <a:ea typeface="华文楷体" panose="02010600040101010101" pitchFamily="2" charset="-122"/>
                    </a:rPr>
                    <a:t>是末态的粒子数指标。</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b="0" i="1" dirty="0" smtClean="0">
                              <a:solidFill>
                                <a:schemeClr val="tx1"/>
                              </a:solidFill>
                              <a:latin typeface="Cambria Math" panose="02040503050406030204" pitchFamily="18" charset="0"/>
                            </a:rPr>
                            <m:t>𝑀</m:t>
                          </m:r>
                        </m:e>
                        <m:sub>
                          <m:r>
                            <a:rPr lang="en-US" altLang="zh-CN" i="1" dirty="0" smtClean="0">
                              <a:solidFill>
                                <a:schemeClr val="tx1"/>
                              </a:solidFill>
                              <a:latin typeface="Cambria Math" panose="02040503050406030204" pitchFamily="18" charset="0"/>
                            </a:rPr>
                            <m:t>𝑎𝑏</m:t>
                          </m:r>
                        </m:sub>
                      </m:sSub>
                    </m:oMath>
                  </a14:m>
                  <a:r>
                    <a:rPr lang="en-US" altLang="zh-CN"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是一个可对角化的对称矩阵，可记它的归一化本征矢为 </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i="1" dirty="0" smtClean="0">
                              <a:solidFill>
                                <a:schemeClr val="tx1"/>
                              </a:solidFill>
                              <a:latin typeface="Cambria Math" panose="02040503050406030204" pitchFamily="18" charset="0"/>
                            </a:rPr>
                            <m:t>𝑛</m:t>
                          </m:r>
                        </m:e>
                        <m:sub>
                          <m:r>
                            <a:rPr lang="en-US" altLang="zh-CN" i="0" dirty="0" smtClean="0">
                              <a:solidFill>
                                <a:schemeClr val="tx1"/>
                              </a:solidFill>
                              <a:latin typeface="Cambria Math" panose="02040503050406030204" pitchFamily="18" charset="0"/>
                            </a:rPr>
                            <m:t>1</m:t>
                          </m:r>
                        </m:sub>
                      </m:sSub>
                    </m:oMath>
                  </a14:m>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𝑛</m:t>
                          </m:r>
                        </m:e>
                        <m:sub>
                          <m:r>
                            <a:rPr lang="en-US" altLang="zh-CN" i="1" dirty="0" smtClean="0">
                              <a:latin typeface="Cambria Math" panose="02040503050406030204" pitchFamily="18" charset="0"/>
                            </a:rPr>
                            <m:t>2</m:t>
                          </m:r>
                        </m:sub>
                      </m:sSub>
                      <m:r>
                        <a:rPr lang="en-US" altLang="zh-CN" i="1" dirty="0">
                          <a:latin typeface="Cambria Math" panose="02040503050406030204" pitchFamily="18" charset="0"/>
                        </a:rPr>
                        <m:t> </m:t>
                      </m:r>
                    </m:oMath>
                  </a14:m>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𝑛</m:t>
                          </m:r>
                        </m:e>
                        <m:sub>
                          <m:r>
                            <a:rPr lang="en-US" altLang="zh-CN" i="1" dirty="0" smtClean="0">
                              <a:latin typeface="Cambria Math" panose="02040503050406030204" pitchFamily="18" charset="0"/>
                            </a:rPr>
                            <m:t>3</m:t>
                          </m:r>
                        </m:sub>
                      </m:sSub>
                      <m:r>
                        <a:rPr lang="en-US" altLang="zh-CN" i="1" dirty="0">
                          <a:latin typeface="Cambria Math" panose="02040503050406030204" pitchFamily="18" charset="0"/>
                        </a:rPr>
                        <m:t> </m:t>
                      </m:r>
                    </m:oMath>
                  </a14:m>
                  <a:r>
                    <a:rPr lang="zh-CN" altLang="en-US" dirty="0">
                      <a:solidFill>
                        <a:schemeClr val="tx1"/>
                      </a:solidFill>
                      <a:latin typeface="华文楷体" panose="02010600040101010101" pitchFamily="2" charset="-122"/>
                      <a:ea typeface="华文楷体" panose="02010600040101010101" pitchFamily="2" charset="-122"/>
                    </a:rPr>
                    <a:t>，相应的本征值为 </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i="1" dirty="0" smtClean="0">
                              <a:solidFill>
                                <a:schemeClr val="tx1"/>
                              </a:solidFill>
                              <a:latin typeface="Cambria Math" panose="02040503050406030204" pitchFamily="18" charset="0"/>
                            </a:rPr>
                            <m:t>𝑄</m:t>
                          </m:r>
                        </m:e>
                        <m:sub>
                          <m:r>
                            <a:rPr lang="en-US" altLang="zh-CN" i="0" dirty="0" smtClean="0">
                              <a:solidFill>
                                <a:schemeClr val="tx1"/>
                              </a:solidFill>
                              <a:latin typeface="Cambria Math" panose="02040503050406030204" pitchFamily="18" charset="0"/>
                            </a:rPr>
                            <m:t>1</m:t>
                          </m:r>
                        </m:sub>
                      </m:sSub>
                    </m:oMath>
                  </a14:m>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smtClean="0">
                              <a:latin typeface="Cambria Math" panose="02040503050406030204" pitchFamily="18" charset="0"/>
                            </a:rPr>
                            <m:t>2</m:t>
                          </m:r>
                        </m:sub>
                      </m:sSub>
                      <m:r>
                        <a:rPr lang="en-US" altLang="zh-CN" i="1" dirty="0">
                          <a:latin typeface="Cambria Math" panose="02040503050406030204" pitchFamily="18" charset="0"/>
                        </a:rPr>
                        <m:t> </m:t>
                      </m:r>
                    </m:oMath>
                  </a14:m>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smtClean="0">
                              <a:latin typeface="Cambria Math" panose="02040503050406030204" pitchFamily="18" charset="0"/>
                            </a:rPr>
                            <m:t>3</m:t>
                          </m:r>
                        </m:sub>
                      </m:sSub>
                    </m:oMath>
                  </a14:m>
                  <a:r>
                    <a:rPr lang="zh-CN" altLang="en-US" dirty="0">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要求排序为 </a:t>
                  </a:r>
                  <a:r>
                    <a:rPr lang="en-US" altLang="zh-CN" dirty="0">
                      <a:solidFill>
                        <a:schemeClr val="tx1"/>
                      </a:solidFill>
                      <a:latin typeface="华文楷体" panose="02010600040101010101" pitchFamily="2" charset="-122"/>
                      <a:ea typeface="华文楷体" panose="02010600040101010101" pitchFamily="2" charset="-122"/>
                    </a:rPr>
                    <a:t>0≤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dirty="0">
                              <a:latin typeface="Cambria Math" panose="02040503050406030204" pitchFamily="18" charset="0"/>
                            </a:rPr>
                            <m:t>1</m:t>
                          </m:r>
                        </m:sub>
                      </m:sSub>
                      <m:r>
                        <a:rPr lang="en-US" altLang="zh-CN" i="1" dirty="0">
                          <a:latin typeface="Cambria Math" panose="02040503050406030204" pitchFamily="18" charset="0"/>
                        </a:rPr>
                        <m:t> </m:t>
                      </m:r>
                    </m:oMath>
                  </a14:m>
                  <a:r>
                    <a:rPr lang="en-US" altLang="zh-CN"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a:latin typeface="Cambria Math" panose="02040503050406030204" pitchFamily="18" charset="0"/>
                            </a:rPr>
                            <m:t>2</m:t>
                          </m:r>
                        </m:sub>
                      </m:sSub>
                      <m:r>
                        <a:rPr lang="en-US" altLang="zh-CN" i="1" dirty="0">
                          <a:latin typeface="Cambria Math" panose="02040503050406030204" pitchFamily="18" charset="0"/>
                        </a:rPr>
                        <m:t> </m:t>
                      </m:r>
                    </m:oMath>
                  </a14:m>
                  <a:r>
                    <a:rPr lang="en-US" altLang="zh-CN"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a:latin typeface="Cambria Math" panose="02040503050406030204" pitchFamily="18" charset="0"/>
                            </a:rPr>
                            <m:t>3</m:t>
                          </m:r>
                        </m:sub>
                      </m:sSub>
                      <m:r>
                        <a:rPr lang="en-US" altLang="zh-CN" i="1" dirty="0">
                          <a:latin typeface="Cambria Math" panose="02040503050406030204" pitchFamily="18" charset="0"/>
                        </a:rPr>
                        <m:t> </m:t>
                      </m:r>
                    </m:oMath>
                  </a14:m>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dirty="0">
                              <a:latin typeface="Cambria Math" panose="02040503050406030204" pitchFamily="18" charset="0"/>
                            </a:rPr>
                            <m:t>1</m:t>
                          </m:r>
                        </m:sub>
                      </m:sSub>
                      <m:r>
                        <a:rPr lang="en-US" altLang="zh-CN" i="1" dirty="0">
                          <a:latin typeface="Cambria Math" panose="02040503050406030204" pitchFamily="18" charset="0"/>
                        </a:rPr>
                        <m:t> </m:t>
                      </m:r>
                    </m:oMath>
                  </a14:m>
                  <a:r>
                    <a:rPr lang="en-US" altLang="zh-CN" dirty="0">
                      <a:latin typeface="华文楷体" panose="02010600040101010101" pitchFamily="2" charset="-122"/>
                      <a:ea typeface="华文楷体" panose="02010600040101010101" pitchFamily="2" charset="-122"/>
                    </a:rPr>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a:latin typeface="Cambria Math" panose="02040503050406030204" pitchFamily="18" charset="0"/>
                            </a:rPr>
                            <m:t>2</m:t>
                          </m:r>
                        </m:sub>
                      </m:sSub>
                      <m:r>
                        <a:rPr lang="en-US" altLang="zh-CN" i="1" dirty="0">
                          <a:latin typeface="Cambria Math" panose="02040503050406030204" pitchFamily="18" charset="0"/>
                        </a:rPr>
                        <m:t> </m:t>
                      </m:r>
                    </m:oMath>
                  </a14:m>
                  <a:r>
                    <a:rPr lang="en-US" altLang="zh-CN" dirty="0">
                      <a:latin typeface="华文楷体" panose="02010600040101010101" pitchFamily="2" charset="-122"/>
                      <a:ea typeface="华文楷体" panose="02010600040101010101" pitchFamily="2" charset="-122"/>
                    </a:rPr>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a:latin typeface="Cambria Math" panose="02040503050406030204" pitchFamily="18" charset="0"/>
                            </a:rPr>
                            <m:t>3</m:t>
                          </m:r>
                        </m:sub>
                      </m:sSub>
                      <m:r>
                        <a:rPr lang="en-US" altLang="zh-CN" i="1" dirty="0">
                          <a:latin typeface="Cambria Math" panose="02040503050406030204" pitchFamily="18" charset="0"/>
                        </a:rPr>
                        <m:t> </m:t>
                      </m:r>
                    </m:oMath>
                  </a14:m>
                  <a:r>
                    <a:rPr lang="en-US" altLang="zh-CN" dirty="0">
                      <a:solidFill>
                        <a:schemeClr val="tx1"/>
                      </a:solidFill>
                      <a:latin typeface="华文楷体" panose="02010600040101010101" pitchFamily="2" charset="-122"/>
                      <a:ea typeface="华文楷体" panose="02010600040101010101" pitchFamily="2" charset="-122"/>
                    </a:rPr>
                    <a:t>=1</a:t>
                  </a: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若定义 </a:t>
                  </a: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a:latin typeface="Cambria Math" panose="02040503050406030204" pitchFamily="18" charset="0"/>
                            </a:rPr>
                            <m:t>𝑛</m:t>
                          </m:r>
                        </m:e>
                        <m:sub>
                          <m:r>
                            <a:rPr lang="en-US" altLang="zh-CN" i="1" dirty="0" smtClean="0">
                              <a:latin typeface="Cambria Math" panose="02040503050406030204" pitchFamily="18" charset="0"/>
                            </a:rPr>
                            <m:t>2</m:t>
                          </m:r>
                        </m:sub>
                      </m:sSub>
                    </m:oMath>
                  </a14:m>
                  <a:r>
                    <a:rPr lang="zh-CN" altLang="en-US" dirty="0">
                      <a:solidFill>
                        <a:schemeClr val="tx1"/>
                      </a:solidFill>
                      <a:latin typeface="华文楷体" panose="02010600040101010101" pitchFamily="2" charset="-122"/>
                      <a:ea typeface="华文楷体" panose="02010600040101010101" pitchFamily="2" charset="-122"/>
                    </a:rPr>
                    <a:t>和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𝑛</m:t>
                          </m:r>
                        </m:e>
                        <m:sub>
                          <m:r>
                            <a:rPr lang="en-US" altLang="zh-CN" i="1" dirty="0">
                              <a:latin typeface="Cambria Math" panose="02040503050406030204" pitchFamily="18" charset="0"/>
                            </a:rPr>
                            <m:t>3</m:t>
                          </m:r>
                        </m:sub>
                      </m:sSub>
                    </m:oMath>
                  </a14:m>
                  <a:r>
                    <a:rPr lang="zh-CN" altLang="en-US" dirty="0">
                      <a:solidFill>
                        <a:schemeClr val="tx1"/>
                      </a:solidFill>
                      <a:latin typeface="华文楷体" panose="02010600040101010101" pitchFamily="2" charset="-122"/>
                      <a:ea typeface="华文楷体" panose="02010600040101010101" pitchFamily="2" charset="-122"/>
                    </a:rPr>
                    <a:t>为事例平面，考查事例的物理图像，</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dirty="0">
                              <a:latin typeface="Cambria Math" panose="02040503050406030204" pitchFamily="18" charset="0"/>
                            </a:rPr>
                            <m:t>1</m:t>
                          </m:r>
                        </m:sub>
                      </m:sSub>
                    </m:oMath>
                  </a14:m>
                  <a:r>
                    <a:rPr lang="zh-CN" altLang="en-US" dirty="0">
                      <a:solidFill>
                        <a:schemeClr val="tx1"/>
                      </a:solidFill>
                      <a:latin typeface="华文楷体" panose="02010600040101010101" pitchFamily="2" charset="-122"/>
                      <a:ea typeface="华文楷体" panose="02010600040101010101" pitchFamily="2" charset="-122"/>
                    </a:rPr>
                    <a:t>反映了事例的扁平度</a:t>
                  </a:r>
                  <a:r>
                    <a:rPr lang="en-US" altLang="zh-CN" dirty="0">
                      <a:solidFill>
                        <a:schemeClr val="tx1"/>
                      </a:solidFill>
                      <a:latin typeface="华文楷体" panose="02010600040101010101" pitchFamily="2" charset="-122"/>
                      <a:ea typeface="华文楷体" panose="02010600040101010101" pitchFamily="2" charset="-122"/>
                    </a:rPr>
                    <a:t>,</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a:latin typeface="Cambria Math" panose="02040503050406030204" pitchFamily="18" charset="0"/>
                            </a:rPr>
                            <m:t>2</m:t>
                          </m:r>
                        </m:sub>
                      </m:sSub>
                    </m:oMath>
                  </a14:m>
                  <a:r>
                    <a:rPr lang="zh-CN" altLang="en-US" dirty="0">
                      <a:solidFill>
                        <a:schemeClr val="tx1"/>
                      </a:solidFill>
                      <a:latin typeface="华文楷体" panose="02010600040101010101" pitchFamily="2" charset="-122"/>
                      <a:ea typeface="华文楷体" panose="02010600040101010101" pitchFamily="2" charset="-122"/>
                    </a:rPr>
                    <a:t>反映事例的宽度，</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a:latin typeface="Cambria Math" panose="02040503050406030204" pitchFamily="18" charset="0"/>
                            </a:rPr>
                            <m:t>3</m:t>
                          </m:r>
                        </m:sub>
                      </m:sSub>
                    </m:oMath>
                  </a14:m>
                  <a:r>
                    <a:rPr lang="zh-CN" altLang="en-US" dirty="0">
                      <a:solidFill>
                        <a:schemeClr val="tx1"/>
                      </a:solidFill>
                      <a:latin typeface="华文楷体" panose="02010600040101010101" pitchFamily="2" charset="-122"/>
                      <a:ea typeface="华文楷体" panose="02010600040101010101" pitchFamily="2" charset="-122"/>
                    </a:rPr>
                    <a:t>则反映了事例的长度。</a:t>
                  </a:r>
                  <a:endParaRPr lang="en-US" altLang="zh-CN" dirty="0">
                    <a:solidFill>
                      <a:schemeClr val="tx1"/>
                    </a:solidFill>
                    <a:latin typeface="华文楷体" panose="02010600040101010101" pitchFamily="2" charset="-122"/>
                    <a:ea typeface="华文楷体" panose="02010600040101010101" pitchFamily="2" charset="-122"/>
                  </a:endParaRPr>
                </a:p>
              </p:txBody>
            </p:sp>
          </mc:Choice>
          <mc:Fallback xmlns="">
            <p:sp>
              <p:nvSpPr>
                <p:cNvPr id="8" name="文本框 7">
                  <a:extLst>
                    <a:ext uri="{FF2B5EF4-FFF2-40B4-BE49-F238E27FC236}">
                      <a16:creationId xmlns:a16="http://schemas.microsoft.com/office/drawing/2014/main" id="{6DAFA8D0-2D86-66DF-CA5E-C905541183A9}"/>
                    </a:ext>
                  </a:extLst>
                </p:cNvPr>
                <p:cNvSpPr txBox="1">
                  <a:spLocks noRot="1" noChangeAspect="1" noMove="1" noResize="1" noEditPoints="1" noAdjustHandles="1" noChangeArrowheads="1" noChangeShapeType="1" noTextEdit="1"/>
                </p:cNvSpPr>
                <p:nvPr/>
              </p:nvSpPr>
              <p:spPr>
                <a:xfrm>
                  <a:off x="502569" y="1532902"/>
                  <a:ext cx="8348263" cy="4801314"/>
                </a:xfrm>
                <a:prstGeom prst="rect">
                  <a:avLst/>
                </a:prstGeom>
                <a:blipFill>
                  <a:blip r:embed="rId2"/>
                  <a:stretch>
                    <a:fillRect l="-584" t="-508" b="-1142"/>
                  </a:stretch>
                </a:blipFill>
                <a:ln w="38100">
                  <a:noFill/>
                </a:ln>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C2C7C776-4243-39A7-AA63-65FD756B4A9F}"/>
                </a:ext>
              </a:extLst>
            </p:cNvPr>
            <p:cNvSpPr txBox="1"/>
            <p:nvPr/>
          </p:nvSpPr>
          <p:spPr>
            <a:xfrm>
              <a:off x="78102" y="1067685"/>
              <a:ext cx="3511943" cy="400110"/>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正负电子对撞的强子喷注事列</a:t>
              </a:r>
            </a:p>
          </p:txBody>
        </p:sp>
        <p:pic>
          <p:nvPicPr>
            <p:cNvPr id="6" name="图片 5">
              <a:extLst>
                <a:ext uri="{FF2B5EF4-FFF2-40B4-BE49-F238E27FC236}">
                  <a16:creationId xmlns:a16="http://schemas.microsoft.com/office/drawing/2014/main" id="{6FA36CAA-DB2E-2F17-EB06-48812416E014}"/>
                </a:ext>
              </a:extLst>
            </p:cNvPr>
            <p:cNvPicPr>
              <a:picLocks noChangeAspect="1"/>
            </p:cNvPicPr>
            <p:nvPr/>
          </p:nvPicPr>
          <p:blipFill>
            <a:blip r:embed="rId3"/>
            <a:stretch>
              <a:fillRect/>
            </a:stretch>
          </p:blipFill>
          <p:spPr>
            <a:xfrm>
              <a:off x="3674654" y="1990854"/>
              <a:ext cx="1778091" cy="628682"/>
            </a:xfrm>
            <a:prstGeom prst="rect">
              <a:avLst/>
            </a:prstGeom>
          </p:spPr>
        </p:pic>
        <p:pic>
          <p:nvPicPr>
            <p:cNvPr id="9" name="图片 8">
              <a:extLst>
                <a:ext uri="{FF2B5EF4-FFF2-40B4-BE49-F238E27FC236}">
                  <a16:creationId xmlns:a16="http://schemas.microsoft.com/office/drawing/2014/main" id="{78282EB9-D469-560C-39BB-E35B3FC49D5A}"/>
                </a:ext>
              </a:extLst>
            </p:cNvPr>
            <p:cNvPicPr>
              <a:picLocks noChangeAspect="1"/>
            </p:cNvPicPr>
            <p:nvPr/>
          </p:nvPicPr>
          <p:blipFill>
            <a:blip r:embed="rId4"/>
            <a:stretch>
              <a:fillRect/>
            </a:stretch>
          </p:blipFill>
          <p:spPr>
            <a:xfrm>
              <a:off x="3426990" y="3735449"/>
              <a:ext cx="2273417" cy="1816193"/>
            </a:xfrm>
            <a:prstGeom prst="rect">
              <a:avLst/>
            </a:prstGeom>
          </p:spPr>
        </p:pic>
      </p:grpSp>
    </p:spTree>
    <p:extLst>
      <p:ext uri="{BB962C8B-B14F-4D97-AF65-F5344CB8AC3E}">
        <p14:creationId xmlns:p14="http://schemas.microsoft.com/office/powerpoint/2010/main" val="239319806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A8804-8442-3AE5-3A88-83EA58AF3C9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BE945AA-DC4F-4026-914C-A2F43A46F7C2}"/>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2EADABC0-FC22-8856-7A10-C33434DC25F6}"/>
              </a:ext>
            </a:extLst>
          </p:cNvPr>
          <p:cNvSpPr>
            <a:spLocks noGrp="1"/>
          </p:cNvSpPr>
          <p:nvPr>
            <p:ph type="sldNum" sz="quarter" idx="12"/>
          </p:nvPr>
        </p:nvSpPr>
        <p:spPr/>
        <p:txBody>
          <a:bodyPr/>
          <a:lstStyle/>
          <a:p>
            <a:fld id="{BEF7031F-3985-8841-9F96-93325AFB8D2A}" type="slidenum">
              <a:rPr lang="en-US" smtClean="0"/>
              <a:t>198</a:t>
            </a:fld>
            <a:endParaRPr lang="en-US"/>
          </a:p>
        </p:txBody>
      </p:sp>
      <p:grpSp>
        <p:nvGrpSpPr>
          <p:cNvPr id="12" name="组合 11">
            <a:extLst>
              <a:ext uri="{FF2B5EF4-FFF2-40B4-BE49-F238E27FC236}">
                <a16:creationId xmlns:a16="http://schemas.microsoft.com/office/drawing/2014/main" id="{8E3864DB-0493-57BB-951C-388F84F95ED2}"/>
              </a:ext>
            </a:extLst>
          </p:cNvPr>
          <p:cNvGrpSpPr/>
          <p:nvPr/>
        </p:nvGrpSpPr>
        <p:grpSpPr>
          <a:xfrm>
            <a:off x="502569" y="1067748"/>
            <a:ext cx="8348263" cy="5653727"/>
            <a:chOff x="502569" y="1067748"/>
            <a:chExt cx="8348263" cy="5653727"/>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00A5A3EF-81C9-EDC4-BEA3-4E3ADD794321}"/>
                    </a:ext>
                  </a:extLst>
                </p:cNvPr>
                <p:cNvSpPr txBox="1"/>
                <p:nvPr/>
              </p:nvSpPr>
              <p:spPr>
                <a:xfrm>
                  <a:off x="502569" y="1067748"/>
                  <a:ext cx="8348263" cy="5653727"/>
                </a:xfrm>
                <a:prstGeom prst="rect">
                  <a:avLst/>
                </a:prstGeom>
                <a:noFill/>
                <a:ln w="38100">
                  <a:noFill/>
                </a:ln>
              </p:spPr>
              <p:txBody>
                <a:bodyPr wrap="square">
                  <a:spAutoFit/>
                </a:bodyPr>
                <a:lstStyle/>
                <a:p>
                  <a:r>
                    <a:rPr lang="zh-CN" altLang="en-US" dirty="0">
                      <a:solidFill>
                        <a:schemeClr val="tx1"/>
                      </a:solidFill>
                      <a:latin typeface="华文楷体" panose="02010600040101010101" pitchFamily="2" charset="-122"/>
                      <a:ea typeface="华文楷体" panose="02010600040101010101" pitchFamily="2" charset="-122"/>
                    </a:rPr>
                    <a:t>   </a:t>
                  </a:r>
                  <a:r>
                    <a:rPr lang="en-US" altLang="zh-CN" dirty="0">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利用上面的公式可以定义若干反映事例特征的重要物理量。先看球度</a:t>
                  </a:r>
                  <a:r>
                    <a:rPr lang="en-US" altLang="zh-CN" i="1" dirty="0">
                      <a:solidFill>
                        <a:schemeClr val="tx1"/>
                      </a:solidFill>
                      <a:latin typeface="华文楷体" panose="02010600040101010101" pitchFamily="2" charset="-122"/>
                      <a:ea typeface="华文楷体" panose="02010600040101010101" pitchFamily="2" charset="-122"/>
                    </a:rPr>
                    <a:t>S </a:t>
                  </a:r>
                  <a:r>
                    <a:rPr lang="zh-CN" altLang="en-US" dirty="0">
                      <a:solidFill>
                        <a:schemeClr val="tx1"/>
                      </a:solidFill>
                      <a:latin typeface="华文楷体" panose="02010600040101010101" pitchFamily="2" charset="-122"/>
                      <a:ea typeface="华文楷体" panose="02010600040101010101" pitchFamily="2" charset="-122"/>
                    </a:rPr>
                    <a:t>的定义，</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在实际的数据重建和物理分析中，可以通过计算机搜寻一个最佳的方向，使得下式取极小值，</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使上式取极小值的坐标轴称为球度轴</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m:rPr>
                              <m:nor/>
                            </m:rPr>
                            <a:rPr lang="zh-CN" altLang="en-US" dirty="0">
                              <a:latin typeface="华文楷体" panose="02010600040101010101" pitchFamily="2" charset="-122"/>
                              <a:ea typeface="华文楷体" panose="02010600040101010101" pitchFamily="2" charset="-122"/>
                            </a:rPr>
                            <m:t>，</m:t>
                          </m:r>
                        </m:e>
                        <m:sub>
                          <m:r>
                            <a:rPr lang="en-US" altLang="zh-CN" b="0" i="1" dirty="0" smtClean="0">
                              <a:solidFill>
                                <a:schemeClr val="tx1"/>
                              </a:solidFill>
                              <a:latin typeface="Cambria Math" panose="02040503050406030204" pitchFamily="18" charset="0"/>
                            </a:rPr>
                            <m:t> </m:t>
                          </m:r>
                          <m:r>
                            <a:rPr lang="en-US" altLang="zh-CN" i="1" dirty="0" smtClean="0">
                              <a:solidFill>
                                <a:schemeClr val="tx1"/>
                              </a:solidFill>
                              <a:latin typeface="Cambria Math" panose="02040503050406030204" pitchFamily="18" charset="0"/>
                            </a:rPr>
                            <m:t>𝑝𝑇𝑖</m:t>
                          </m:r>
                        </m:sub>
                      </m:sSub>
                    </m:oMath>
                  </a14:m>
                  <a:r>
                    <a:rPr lang="zh-CN" altLang="en-US" dirty="0">
                      <a:solidFill>
                        <a:schemeClr val="tx1"/>
                      </a:solidFill>
                      <a:latin typeface="华文楷体" panose="02010600040101010101" pitchFamily="2" charset="-122"/>
                      <a:ea typeface="华文楷体" panose="02010600040101010101" pitchFamily="2" charset="-122"/>
                    </a:rPr>
                    <a:t> 是</a:t>
                  </a:r>
                  <a14:m>
                    <m:oMath xmlns:m="http://schemas.openxmlformats.org/officeDocument/2006/math">
                      <m:r>
                        <a:rPr lang="en-US" altLang="zh-CN" i="1" dirty="0">
                          <a:latin typeface="Cambria Math" panose="02040503050406030204" pitchFamily="18" charset="0"/>
                        </a:rPr>
                        <m:t>ⅈ</m:t>
                      </m:r>
                    </m:oMath>
                  </a14:m>
                  <a:r>
                    <a:rPr lang="zh-CN" altLang="en-US" dirty="0">
                      <a:solidFill>
                        <a:schemeClr val="tx1"/>
                      </a:solidFill>
                      <a:latin typeface="华文楷体" panose="02010600040101010101" pitchFamily="2" charset="-122"/>
                      <a:ea typeface="华文楷体" panose="02010600040101010101" pitchFamily="2" charset="-122"/>
                    </a:rPr>
                    <a:t>粒子垂直于该轴的横动量。</a:t>
                  </a:r>
                  <a14:m>
                    <m:oMath xmlns:m="http://schemas.openxmlformats.org/officeDocument/2006/math">
                      <m:r>
                        <a:rPr lang="en-US" altLang="zh-CN" dirty="0" smtClean="0">
                          <a:solidFill>
                            <a:schemeClr val="tx1"/>
                          </a:solidFill>
                          <a:latin typeface="Cambria Math" panose="02040503050406030204" pitchFamily="18" charset="0"/>
                        </a:rPr>
                        <m:t>0</m:t>
                      </m:r>
                      <m:r>
                        <a:rPr lang="en-US" altLang="zh-CN" i="0" dirty="0" smtClean="0">
                          <a:solidFill>
                            <a:schemeClr val="tx1"/>
                          </a:solidFill>
                          <a:latin typeface="Cambria Math" panose="02040503050406030204" pitchFamily="18" charset="0"/>
                        </a:rPr>
                        <m:t>≤</m:t>
                      </m:r>
                      <m:r>
                        <a:rPr lang="en-US" altLang="zh-CN" b="0" i="1" dirty="0" smtClean="0">
                          <a:solidFill>
                            <a:schemeClr val="tx1"/>
                          </a:solidFill>
                          <a:latin typeface="Cambria Math" panose="02040503050406030204" pitchFamily="18" charset="0"/>
                        </a:rPr>
                        <m:t>𝑆</m:t>
                      </m:r>
                      <m:r>
                        <a:rPr lang="en-US" altLang="zh-CN" i="0" dirty="0" smtClean="0">
                          <a:solidFill>
                            <a:schemeClr val="tx1"/>
                          </a:solidFill>
                          <a:latin typeface="Cambria Math" panose="02040503050406030204" pitchFamily="18" charset="0"/>
                        </a:rPr>
                        <m:t>≤1</m:t>
                      </m:r>
                    </m:oMath>
                  </a14:m>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t> </a:t>
                  </a:r>
                  <a14:m>
                    <m:oMath xmlns:m="http://schemas.openxmlformats.org/officeDocument/2006/math">
                      <m:r>
                        <a:rPr lang="en-US" altLang="zh-CN" i="1" dirty="0">
                          <a:latin typeface="Cambria Math" panose="02040503050406030204" pitchFamily="18" charset="0"/>
                        </a:rPr>
                        <m:t>𝑆</m:t>
                      </m:r>
                      <m:r>
                        <a:rPr lang="en-US" altLang="zh-CN" i="1" dirty="0">
                          <a:latin typeface="Cambria Math" panose="02040503050406030204" pitchFamily="18" charset="0"/>
                        </a:rPr>
                        <m:t> </m:t>
                      </m:r>
                    </m:oMath>
                  </a14:m>
                  <a:r>
                    <a:rPr lang="en-US" altLang="zh-CN" dirty="0">
                      <a:solidFill>
                        <a:schemeClr val="tx1"/>
                      </a:solidFill>
                      <a:latin typeface="华文楷体" panose="02010600040101010101" pitchFamily="2" charset="-122"/>
                      <a:ea typeface="华文楷体" panose="02010600040101010101" pitchFamily="2" charset="-122"/>
                    </a:rPr>
                    <a:t>~1</a:t>
                  </a:r>
                  <a:r>
                    <a:rPr lang="zh-CN" altLang="en-US" dirty="0">
                      <a:solidFill>
                        <a:schemeClr val="tx1"/>
                      </a:solidFill>
                      <a:latin typeface="华文楷体" panose="02010600040101010101" pitchFamily="2" charset="-122"/>
                      <a:ea typeface="华文楷体" panose="02010600040101010101" pitchFamily="2" charset="-122"/>
                    </a:rPr>
                    <a:t>的事例是球形的，而</a:t>
                  </a:r>
                  <a14:m>
                    <m:oMath xmlns:m="http://schemas.openxmlformats.org/officeDocument/2006/math">
                      <m:r>
                        <a:rPr lang="en-US" altLang="zh-CN" i="1" dirty="0">
                          <a:latin typeface="Cambria Math" panose="02040503050406030204" pitchFamily="18" charset="0"/>
                        </a:rPr>
                        <m:t>𝑆</m:t>
                      </m:r>
                      <m:r>
                        <a:rPr lang="en-US" altLang="zh-CN" i="0" dirty="0" smtClean="0">
                          <a:solidFill>
                            <a:schemeClr val="tx1"/>
                          </a:solidFill>
                          <a:latin typeface="Cambria Math" panose="02040503050406030204" pitchFamily="18" charset="0"/>
                        </a:rPr>
                        <m:t>&lt;&lt;1</m:t>
                      </m:r>
                    </m:oMath>
                  </a14:m>
                  <a:r>
                    <a:rPr lang="zh-CN" altLang="en-US" dirty="0">
                      <a:solidFill>
                        <a:schemeClr val="tx1"/>
                      </a:solidFill>
                      <a:latin typeface="华文楷体" panose="02010600040101010101" pitchFamily="2" charset="-122"/>
                      <a:ea typeface="华文楷体" panose="02010600040101010101" pitchFamily="2" charset="-122"/>
                    </a:rPr>
                    <a:t>的是雪茄形的背对背事例。图 </a:t>
                  </a:r>
                  <a:r>
                    <a:rPr lang="en-US" altLang="zh-CN" dirty="0">
                      <a:solidFill>
                        <a:schemeClr val="tx1"/>
                      </a:solidFill>
                      <a:latin typeface="华文楷体" panose="02010600040101010101" pitchFamily="2" charset="-122"/>
                      <a:ea typeface="华文楷体" panose="02010600040101010101" pitchFamily="2" charset="-122"/>
                    </a:rPr>
                    <a:t>5.17</a:t>
                  </a:r>
                  <a:r>
                    <a:rPr lang="zh-CN" altLang="en-US" dirty="0">
                      <a:solidFill>
                        <a:schemeClr val="tx1"/>
                      </a:solidFill>
                      <a:latin typeface="华文楷体" panose="02010600040101010101" pitchFamily="2" charset="-122"/>
                      <a:ea typeface="华文楷体" panose="02010600040101010101" pitchFamily="2" charset="-122"/>
                    </a:rPr>
                    <a:t>显示的是 </a:t>
                  </a:r>
                  <a:r>
                    <a:rPr lang="en-US" altLang="zh-CN" dirty="0">
                      <a:solidFill>
                        <a:schemeClr val="tx1"/>
                      </a:solidFill>
                      <a:latin typeface="华文楷体" panose="02010600040101010101" pitchFamily="2" charset="-122"/>
                      <a:ea typeface="华文楷体" panose="02010600040101010101" pitchFamily="2" charset="-122"/>
                    </a:rPr>
                    <a:t>TASSO </a:t>
                  </a:r>
                  <a:r>
                    <a:rPr lang="zh-CN" altLang="en-US" dirty="0">
                      <a:solidFill>
                        <a:schemeClr val="tx1"/>
                      </a:solidFill>
                      <a:latin typeface="华文楷体" panose="02010600040101010101" pitchFamily="2" charset="-122"/>
                      <a:ea typeface="华文楷体" panose="02010600040101010101" pitchFamily="2" charset="-122"/>
                    </a:rPr>
                    <a:t>组的实验结果，反映随着能量的增加，事例球度分布的峰位趋于更小的值，更似两喷注事例。</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en-US" altLang="zh-CN"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图 </a:t>
                  </a:r>
                  <a:r>
                    <a:rPr lang="en-US" altLang="zh-CN" dirty="0">
                      <a:solidFill>
                        <a:schemeClr val="tx1"/>
                      </a:solidFill>
                      <a:latin typeface="华文楷体" panose="02010600040101010101" pitchFamily="2" charset="-122"/>
                      <a:ea typeface="华文楷体" panose="02010600040101010101" pitchFamily="2" charset="-122"/>
                    </a:rPr>
                    <a:t>5.17:</a:t>
                  </a:r>
                  <a:r>
                    <a:rPr lang="zh-CN" altLang="en-US" dirty="0">
                      <a:solidFill>
                        <a:schemeClr val="tx1"/>
                      </a:solidFill>
                      <a:latin typeface="华文楷体" panose="02010600040101010101" pitchFamily="2" charset="-122"/>
                      <a:ea typeface="华文楷体" panose="02010600040101010101" pitchFamily="2" charset="-122"/>
                    </a:rPr>
                    <a:t>球度分布的峰位随能量增加趋于更小的值</a:t>
                  </a:r>
                  <a:r>
                    <a:rPr lang="en-US" altLang="zh-CN" dirty="0">
                      <a:solidFill>
                        <a:schemeClr val="tx1"/>
                      </a:solidFill>
                      <a:latin typeface="华文楷体" panose="02010600040101010101" pitchFamily="2" charset="-122"/>
                      <a:ea typeface="华文楷体" panose="02010600040101010101" pitchFamily="2" charset="-122"/>
                    </a:rPr>
                    <a:t>(TASSO </a:t>
                  </a:r>
                  <a:r>
                    <a:rPr lang="zh-CN" altLang="en-US" dirty="0">
                      <a:solidFill>
                        <a:schemeClr val="tx1"/>
                      </a:solidFill>
                      <a:latin typeface="华文楷体" panose="02010600040101010101" pitchFamily="2" charset="-122"/>
                      <a:ea typeface="华文楷体" panose="02010600040101010101" pitchFamily="2" charset="-122"/>
                    </a:rPr>
                    <a:t>实验数据</a:t>
                  </a:r>
                  <a:r>
                    <a:rPr lang="en-US" altLang="zh-CN" dirty="0">
                      <a:solidFill>
                        <a:schemeClr val="tx1"/>
                      </a:solidFill>
                      <a:latin typeface="华文楷体" panose="02010600040101010101" pitchFamily="2" charset="-122"/>
                      <a:ea typeface="华文楷体" panose="02010600040101010101" pitchFamily="2" charset="-122"/>
                    </a:rPr>
                    <a:t>)</a:t>
                  </a:r>
                </a:p>
              </p:txBody>
            </p:sp>
          </mc:Choice>
          <mc:Fallback xmlns="">
            <p:sp>
              <p:nvSpPr>
                <p:cNvPr id="8" name="文本框 7">
                  <a:extLst>
                    <a:ext uri="{FF2B5EF4-FFF2-40B4-BE49-F238E27FC236}">
                      <a16:creationId xmlns:a16="http://schemas.microsoft.com/office/drawing/2014/main" id="{00A5A3EF-81C9-EDC4-BEA3-4E3ADD794321}"/>
                    </a:ext>
                  </a:extLst>
                </p:cNvPr>
                <p:cNvSpPr txBox="1">
                  <a:spLocks noRot="1" noChangeAspect="1" noMove="1" noResize="1" noEditPoints="1" noAdjustHandles="1" noChangeArrowheads="1" noChangeShapeType="1" noTextEdit="1"/>
                </p:cNvSpPr>
                <p:nvPr/>
              </p:nvSpPr>
              <p:spPr>
                <a:xfrm>
                  <a:off x="502569" y="1067748"/>
                  <a:ext cx="8348263" cy="5653727"/>
                </a:xfrm>
                <a:prstGeom prst="rect">
                  <a:avLst/>
                </a:prstGeom>
                <a:blipFill>
                  <a:blip r:embed="rId2"/>
                  <a:stretch>
                    <a:fillRect l="-584" t="-431" r="-2117" b="-754"/>
                  </a:stretch>
                </a:blipFill>
                <a:ln w="38100">
                  <a:noFill/>
                </a:ln>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6F619DAC-99F6-7EF0-57DC-A86691A6ABCB}"/>
                </a:ext>
              </a:extLst>
            </p:cNvPr>
            <p:cNvPicPr>
              <a:picLocks noChangeAspect="1"/>
            </p:cNvPicPr>
            <p:nvPr/>
          </p:nvPicPr>
          <p:blipFill>
            <a:blip r:embed="rId3"/>
            <a:stretch>
              <a:fillRect/>
            </a:stretch>
          </p:blipFill>
          <p:spPr>
            <a:xfrm>
              <a:off x="3606670" y="1671761"/>
              <a:ext cx="2140060" cy="387370"/>
            </a:xfrm>
            <a:prstGeom prst="rect">
              <a:avLst/>
            </a:prstGeom>
          </p:spPr>
        </p:pic>
        <p:pic>
          <p:nvPicPr>
            <p:cNvPr id="7" name="图片 6">
              <a:extLst>
                <a:ext uri="{FF2B5EF4-FFF2-40B4-BE49-F238E27FC236}">
                  <a16:creationId xmlns:a16="http://schemas.microsoft.com/office/drawing/2014/main" id="{97778227-8A7C-1A3F-A7F7-3F439757573B}"/>
                </a:ext>
              </a:extLst>
            </p:cNvPr>
            <p:cNvPicPr>
              <a:picLocks noChangeAspect="1"/>
            </p:cNvPicPr>
            <p:nvPr/>
          </p:nvPicPr>
          <p:blipFill>
            <a:blip r:embed="rId4"/>
            <a:stretch>
              <a:fillRect/>
            </a:stretch>
          </p:blipFill>
          <p:spPr>
            <a:xfrm>
              <a:off x="2949491" y="2747939"/>
              <a:ext cx="3245017" cy="482625"/>
            </a:xfrm>
            <a:prstGeom prst="rect">
              <a:avLst/>
            </a:prstGeom>
          </p:spPr>
        </p:pic>
        <p:pic>
          <p:nvPicPr>
            <p:cNvPr id="10" name="图片 9">
              <a:extLst>
                <a:ext uri="{FF2B5EF4-FFF2-40B4-BE49-F238E27FC236}">
                  <a16:creationId xmlns:a16="http://schemas.microsoft.com/office/drawing/2014/main" id="{C8108E4D-5B8F-33E1-E910-F6DEFFC8E05C}"/>
                </a:ext>
              </a:extLst>
            </p:cNvPr>
            <p:cNvPicPr>
              <a:picLocks noChangeAspect="1"/>
            </p:cNvPicPr>
            <p:nvPr/>
          </p:nvPicPr>
          <p:blipFill>
            <a:blip r:embed="rId5"/>
            <a:stretch>
              <a:fillRect/>
            </a:stretch>
          </p:blipFill>
          <p:spPr>
            <a:xfrm>
              <a:off x="2044570" y="4449314"/>
              <a:ext cx="5054860" cy="1854295"/>
            </a:xfrm>
            <a:prstGeom prst="rect">
              <a:avLst/>
            </a:prstGeom>
          </p:spPr>
        </p:pic>
      </p:grpSp>
    </p:spTree>
    <p:extLst>
      <p:ext uri="{BB962C8B-B14F-4D97-AF65-F5344CB8AC3E}">
        <p14:creationId xmlns:p14="http://schemas.microsoft.com/office/powerpoint/2010/main" val="29526001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BD467-ECF6-1CA3-FE79-9E867A2C211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4B9724B-C09C-1DF8-4958-3140D89D3FA9}"/>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AAEADE95-E94D-ED63-EA0E-D3004439F7E9}"/>
              </a:ext>
            </a:extLst>
          </p:cNvPr>
          <p:cNvSpPr>
            <a:spLocks noGrp="1"/>
          </p:cNvSpPr>
          <p:nvPr>
            <p:ph type="sldNum" sz="quarter" idx="12"/>
          </p:nvPr>
        </p:nvSpPr>
        <p:spPr/>
        <p:txBody>
          <a:bodyPr/>
          <a:lstStyle/>
          <a:p>
            <a:fld id="{BEF7031F-3985-8841-9F96-93325AFB8D2A}" type="slidenum">
              <a:rPr lang="en-US" smtClean="0"/>
              <a:t>199</a:t>
            </a:fld>
            <a:endParaRPr lang="en-US"/>
          </a:p>
        </p:txBody>
      </p:sp>
      <p:grpSp>
        <p:nvGrpSpPr>
          <p:cNvPr id="6" name="组合 5">
            <a:extLst>
              <a:ext uri="{FF2B5EF4-FFF2-40B4-BE49-F238E27FC236}">
                <a16:creationId xmlns:a16="http://schemas.microsoft.com/office/drawing/2014/main" id="{742F482A-E460-1F03-9CFB-F06781BE9A21}"/>
              </a:ext>
            </a:extLst>
          </p:cNvPr>
          <p:cNvGrpSpPr/>
          <p:nvPr/>
        </p:nvGrpSpPr>
        <p:grpSpPr>
          <a:xfrm>
            <a:off x="502569" y="1148571"/>
            <a:ext cx="8348263" cy="1477328"/>
            <a:chOff x="502569" y="1148571"/>
            <a:chExt cx="8348263" cy="1477328"/>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92B98048-3875-45CB-47D7-F26119AC8A29}"/>
                    </a:ext>
                  </a:extLst>
                </p:cNvPr>
                <p:cNvSpPr txBox="1"/>
                <p:nvPr/>
              </p:nvSpPr>
              <p:spPr>
                <a:xfrm>
                  <a:off x="502569" y="1148571"/>
                  <a:ext cx="8348263" cy="1477328"/>
                </a:xfrm>
                <a:prstGeom prst="rect">
                  <a:avLst/>
                </a:prstGeom>
                <a:noFill/>
                <a:ln w="38100">
                  <a:noFill/>
                </a:ln>
              </p:spPr>
              <p:txBody>
                <a:bodyPr wrap="square">
                  <a:spAutoFit/>
                </a:bodyPr>
                <a:lstStyle/>
                <a:p>
                  <a:r>
                    <a:rPr lang="zh-CN" altLang="en-US" dirty="0">
                      <a:latin typeface="华文楷体" panose="02010600040101010101" pitchFamily="2" charset="-122"/>
                      <a:ea typeface="华文楷体" panose="02010600040101010101" pitchFamily="2" charset="-122"/>
                    </a:rPr>
                    <a:t>     使用 </a:t>
                  </a: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a:latin typeface="Cambria Math" panose="02040503050406030204" pitchFamily="18" charset="0"/>
                            </a:rPr>
                            <m:t>𝑄</m:t>
                          </m:r>
                        </m:e>
                        <m:sub>
                          <m:r>
                            <a:rPr lang="en-US" altLang="zh-CN" dirty="0">
                              <a:latin typeface="Cambria Math" panose="02040503050406030204" pitchFamily="18" charset="0"/>
                            </a:rPr>
                            <m:t>1</m:t>
                          </m:r>
                        </m:sub>
                      </m:sSub>
                    </m:oMath>
                  </a14:m>
                  <a:r>
                    <a:rPr lang="zh-CN" altLang="en-US" dirty="0">
                      <a:latin typeface="华文楷体" panose="02010600040101010101" pitchFamily="2" charset="-122"/>
                      <a:ea typeface="华文楷体" panose="02010600040101010101" pitchFamily="2" charset="-122"/>
                    </a:rPr>
                    <a:t>可以定义一个归一化的非共面度 </a:t>
                  </a:r>
                  <a:r>
                    <a:rPr lang="en-US" altLang="zh-CN" i="1" dirty="0">
                      <a:latin typeface="华文楷体" panose="02010600040101010101" pitchFamily="2" charset="-122"/>
                      <a:ea typeface="华文楷体" panose="02010600040101010101" pitchFamily="2" charset="-122"/>
                    </a:rPr>
                    <a:t>A </a:t>
                  </a:r>
                  <a:r>
                    <a:rPr lang="zh-CN" altLang="en-US" dirty="0">
                      <a:latin typeface="华文楷体" panose="02010600040101010101" pitchFamily="2" charset="-122"/>
                      <a:ea typeface="华文楷体" panose="02010600040101010101" pitchFamily="2" charset="-122"/>
                    </a:rPr>
                    <a:t>，</a:t>
                  </a:r>
                  <a:endParaRPr lang="en-US" altLang="zh-CN" dirty="0">
                    <a:latin typeface="华文楷体" panose="02010600040101010101" pitchFamily="2" charset="-122"/>
                    <a:ea typeface="华文楷体" panose="02010600040101010101" pitchFamily="2" charset="-122"/>
                  </a:endParaRPr>
                </a:p>
                <a:p>
                  <a:endParaRPr lang="en-US" altLang="zh-CN" i="1" dirty="0">
                    <a:latin typeface="华文楷体" panose="02010600040101010101" pitchFamily="2" charset="-122"/>
                    <a:ea typeface="华文楷体" panose="02010600040101010101" pitchFamily="2" charset="-122"/>
                  </a:endParaRPr>
                </a:p>
                <a:p>
                  <a:endParaRPr lang="en-US" altLang="zh-CN" i="1" dirty="0">
                    <a:latin typeface="华文楷体" panose="02010600040101010101" pitchFamily="2" charset="-122"/>
                    <a:ea typeface="华文楷体" panose="02010600040101010101" pitchFamily="2" charset="-122"/>
                  </a:endParaRPr>
                </a:p>
                <a:p>
                  <a:endParaRPr lang="en-US" altLang="zh-CN" i="1" dirty="0">
                    <a:latin typeface="华文楷体" panose="02010600040101010101" pitchFamily="2" charset="-122"/>
                    <a:ea typeface="华文楷体" panose="02010600040101010101" pitchFamily="2" charset="-122"/>
                  </a:endParaRPr>
                </a:p>
                <a:p>
                  <a:r>
                    <a:rPr lang="en-US" altLang="zh-CN" i="1" dirty="0">
                      <a:latin typeface="华文楷体" panose="02010600040101010101" pitchFamily="2" charset="-122"/>
                      <a:ea typeface="华文楷体" panose="02010600040101010101" pitchFamily="2" charset="-122"/>
                    </a:rPr>
                    <a:t>A</a:t>
                  </a:r>
                  <a:r>
                    <a:rPr lang="zh-CN" altLang="en-US" dirty="0">
                      <a:latin typeface="华文楷体" panose="02010600040101010101" pitchFamily="2" charset="-122"/>
                      <a:ea typeface="华文楷体" panose="02010600040101010101" pitchFamily="2" charset="-122"/>
                    </a:rPr>
                    <a:t>的取值区间为 </a:t>
                  </a:r>
                  <a:r>
                    <a:rPr lang="en-US" altLang="zh-CN" dirty="0">
                      <a:latin typeface="华文楷体" panose="02010600040101010101" pitchFamily="2" charset="-122"/>
                      <a:ea typeface="华文楷体" panose="02010600040101010101" pitchFamily="2" charset="-122"/>
                    </a:rPr>
                    <a:t>0≤</a:t>
                  </a:r>
                  <a:r>
                    <a:rPr lang="en-US" altLang="zh-CN" i="1" dirty="0">
                      <a:latin typeface="华文楷体" panose="02010600040101010101" pitchFamily="2" charset="-122"/>
                      <a:ea typeface="华文楷体" panose="02010600040101010101" pitchFamily="2" charset="-122"/>
                    </a:rPr>
                    <a:t>A</a:t>
                  </a:r>
                  <a:r>
                    <a:rPr lang="en-US" altLang="zh-CN" dirty="0">
                      <a:latin typeface="华文楷体" panose="02010600040101010101" pitchFamily="2" charset="-122"/>
                      <a:ea typeface="华文楷体" panose="02010600040101010101" pitchFamily="2" charset="-122"/>
                    </a:rPr>
                    <a:t>≤1/2</a:t>
                  </a:r>
                  <a:r>
                    <a:rPr lang="zh-CN" altLang="en-US" dirty="0">
                      <a:latin typeface="华文楷体" panose="02010600040101010101" pitchFamily="2" charset="-122"/>
                      <a:ea typeface="华文楷体" panose="02010600040101010101" pitchFamily="2" charset="-122"/>
                    </a:rPr>
                    <a:t>。共面事例</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包括共线事例</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的 </a:t>
                  </a:r>
                  <a:r>
                    <a:rPr lang="en-US" altLang="zh-CN" i="1" dirty="0">
                      <a:latin typeface="华文楷体" panose="02010600040101010101" pitchFamily="2" charset="-122"/>
                      <a:ea typeface="华文楷体" panose="02010600040101010101" pitchFamily="2" charset="-122"/>
                    </a:rPr>
                    <a:t>A</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比较小。</a:t>
                  </a:r>
                  <a:endParaRPr lang="en-US" altLang="zh-CN" dirty="0">
                    <a:solidFill>
                      <a:schemeClr val="tx1"/>
                    </a:solidFill>
                    <a:latin typeface="华文楷体" panose="02010600040101010101" pitchFamily="2" charset="-122"/>
                    <a:ea typeface="华文楷体" panose="02010600040101010101" pitchFamily="2" charset="-122"/>
                  </a:endParaRPr>
                </a:p>
              </p:txBody>
            </p:sp>
          </mc:Choice>
          <mc:Fallback xmlns="">
            <p:sp>
              <p:nvSpPr>
                <p:cNvPr id="8" name="文本框 7">
                  <a:extLst>
                    <a:ext uri="{FF2B5EF4-FFF2-40B4-BE49-F238E27FC236}">
                      <a16:creationId xmlns:a16="http://schemas.microsoft.com/office/drawing/2014/main" id="{92B98048-3875-45CB-47D7-F26119AC8A29}"/>
                    </a:ext>
                  </a:extLst>
                </p:cNvPr>
                <p:cNvSpPr txBox="1">
                  <a:spLocks noRot="1" noChangeAspect="1" noMove="1" noResize="1" noEditPoints="1" noAdjustHandles="1" noChangeArrowheads="1" noChangeShapeType="1" noTextEdit="1"/>
                </p:cNvSpPr>
                <p:nvPr/>
              </p:nvSpPr>
              <p:spPr>
                <a:xfrm>
                  <a:off x="502569" y="1148571"/>
                  <a:ext cx="8348263" cy="1477328"/>
                </a:xfrm>
                <a:prstGeom prst="rect">
                  <a:avLst/>
                </a:prstGeom>
                <a:blipFill>
                  <a:blip r:embed="rId2"/>
                  <a:stretch>
                    <a:fillRect l="-584" t="-1646" b="-5761"/>
                  </a:stretch>
                </a:blipFill>
                <a:ln w="38100">
                  <a:noFill/>
                </a:ln>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5D07B2FD-E4D3-C49C-22C9-73CC0D3A9BE8}"/>
                </a:ext>
              </a:extLst>
            </p:cNvPr>
            <p:cNvPicPr>
              <a:picLocks noChangeAspect="1"/>
            </p:cNvPicPr>
            <p:nvPr/>
          </p:nvPicPr>
          <p:blipFill>
            <a:blip r:embed="rId3"/>
            <a:stretch>
              <a:fillRect/>
            </a:stretch>
          </p:blipFill>
          <p:spPr>
            <a:xfrm>
              <a:off x="4133827" y="1664973"/>
              <a:ext cx="876345" cy="444523"/>
            </a:xfrm>
            <a:prstGeom prst="rect">
              <a:avLst/>
            </a:prstGeom>
          </p:spPr>
        </p:pic>
      </p:grpSp>
    </p:spTree>
    <p:extLst>
      <p:ext uri="{BB962C8B-B14F-4D97-AF65-F5344CB8AC3E}">
        <p14:creationId xmlns:p14="http://schemas.microsoft.com/office/powerpoint/2010/main" val="243101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93840" y="3745230"/>
            <a:ext cx="6165875" cy="1593850"/>
          </a:xfrm>
        </p:spPr>
        <p:txBody>
          <a:bodyPr>
            <a:normAutofit fontScale="55000" lnSpcReduction="20000"/>
          </a:bodyPr>
          <a:lstStyle/>
          <a:p>
            <a:endParaRPr lang="en-US" dirty="0">
              <a:solidFill>
                <a:srgbClr val="000000"/>
              </a:solidFill>
            </a:endParaRPr>
          </a:p>
          <a:p>
            <a:endParaRPr lang="en-US" dirty="0">
              <a:solidFill>
                <a:srgbClr val="000000"/>
              </a:solidFill>
            </a:endParaRPr>
          </a:p>
          <a:p>
            <a:r>
              <a:rPr lang="zh-CN" altLang="en-US" sz="5100" b="1" dirty="0">
                <a:solidFill>
                  <a:schemeClr val="tx1"/>
                </a:solidFill>
                <a:latin typeface="华文楷体"/>
                <a:ea typeface="华文楷体"/>
                <a:cs typeface="华文楷体"/>
              </a:rPr>
              <a:t>彭海平</a:t>
            </a:r>
            <a:endParaRPr lang="en-US" altLang="zh-CN" sz="5100" b="1" dirty="0">
              <a:solidFill>
                <a:schemeClr val="tx1"/>
              </a:solidFill>
              <a:latin typeface="华文楷体"/>
              <a:ea typeface="华文楷体"/>
              <a:cs typeface="华文楷体"/>
            </a:endParaRPr>
          </a:p>
          <a:p>
            <a:r>
              <a:rPr lang="zh-CN" altLang="en-US" sz="5100" b="1" dirty="0">
                <a:solidFill>
                  <a:schemeClr val="tx1"/>
                </a:solidFill>
                <a:latin typeface="华文楷体"/>
                <a:ea typeface="华文楷体"/>
                <a:cs typeface="华文楷体"/>
              </a:rPr>
              <a:t>中国科学技术大学</a:t>
            </a:r>
            <a:endParaRPr lang="en-US" sz="5100" b="1" dirty="0">
              <a:solidFill>
                <a:schemeClr val="tx1"/>
              </a:solidFill>
              <a:latin typeface="华文楷体"/>
              <a:ea typeface="华文楷体"/>
              <a:cs typeface="华文楷体"/>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t>2</a:t>
            </a:fld>
            <a:endParaRPr lang="en-US" dirty="0"/>
          </a:p>
        </p:txBody>
      </p:sp>
      <p:sp>
        <p:nvSpPr>
          <p:cNvPr id="5" name="Title 1"/>
          <p:cNvSpPr>
            <a:spLocks noGrp="1"/>
          </p:cNvSpPr>
          <p:nvPr>
            <p:ph type="ctrTitle"/>
          </p:nvPr>
        </p:nvSpPr>
        <p:spPr>
          <a:xfrm>
            <a:off x="424621" y="-236724"/>
            <a:ext cx="8409309" cy="1355031"/>
          </a:xfrm>
        </p:spPr>
        <p:txBody>
          <a:bodyPr>
            <a:noAutofit/>
          </a:bodyPr>
          <a:lstStyle/>
          <a:p>
            <a:r>
              <a:rPr lang="zh-CN" altLang="en-US" sz="6000" b="1" dirty="0">
                <a:solidFill>
                  <a:srgbClr val="FF0000"/>
                </a:solidFill>
                <a:latin typeface="华文楷体" panose="02010600040101010101" pitchFamily="2" charset="-122"/>
                <a:ea typeface="华文楷体" panose="02010600040101010101" pitchFamily="2" charset="-122"/>
              </a:rPr>
              <a:t>对撞物理</a:t>
            </a:r>
            <a:endParaRPr lang="en-US" sz="6000" b="1" dirty="0">
              <a:solidFill>
                <a:srgbClr val="FF0000"/>
              </a:solidFill>
              <a:latin typeface="华文楷体" panose="02010600040101010101" pitchFamily="2" charset="-122"/>
              <a:ea typeface="华文楷体" panose="02010600040101010101" pitchFamily="2" charset="-122"/>
            </a:endParaRPr>
          </a:p>
        </p:txBody>
      </p:sp>
      <p:graphicFrame>
        <p:nvGraphicFramePr>
          <p:cNvPr id="7" name="表格 6"/>
          <p:cNvGraphicFramePr>
            <a:graphicFrameLocks noGrp="1"/>
          </p:cNvGraphicFramePr>
          <p:nvPr>
            <p:extLst>
              <p:ext uri="{D42A27DB-BD31-4B8C-83A1-F6EECF244321}">
                <p14:modId xmlns:p14="http://schemas.microsoft.com/office/powerpoint/2010/main" val="2263865029"/>
              </p:ext>
            </p:extLst>
          </p:nvPr>
        </p:nvGraphicFramePr>
        <p:xfrm>
          <a:off x="1693840" y="2270194"/>
          <a:ext cx="6327861" cy="1358106"/>
        </p:xfrm>
        <a:graphic>
          <a:graphicData uri="http://schemas.openxmlformats.org/drawingml/2006/table">
            <a:tbl>
              <a:tblPr>
                <a:tableStyleId>{5C22544A-7EE6-4342-B048-85BDC9FD1C3A}</a:tableStyleId>
              </a:tblPr>
              <a:tblGrid>
                <a:gridCol w="6327861">
                  <a:extLst>
                    <a:ext uri="{9D8B030D-6E8A-4147-A177-3AD203B41FA5}">
                      <a16:colId xmlns:a16="http://schemas.microsoft.com/office/drawing/2014/main" val="1508007572"/>
                    </a:ext>
                  </a:extLst>
                </a:gridCol>
              </a:tblGrid>
              <a:tr h="1358106">
                <a:tc>
                  <a:txBody>
                    <a:bodyPr/>
                    <a:lstStyle/>
                    <a:p>
                      <a:pPr marL="0" marR="0" indent="0" algn="ctr" defTabSz="457200" rtl="0" eaLnBrk="1" fontAlgn="auto" latinLnBrk="0" hangingPunct="1">
                        <a:lnSpc>
                          <a:spcPts val="2000"/>
                        </a:lnSpc>
                        <a:spcBef>
                          <a:spcPts val="0"/>
                        </a:spcBef>
                        <a:spcAft>
                          <a:spcPts val="0"/>
                        </a:spcAft>
                        <a:buClrTx/>
                        <a:buSzTx/>
                        <a:buFontTx/>
                        <a:buNone/>
                        <a:tabLst/>
                        <a:defRPr/>
                      </a:pPr>
                      <a:r>
                        <a:rPr lang="zh-CN" altLang="en-US" sz="4800" b="1" kern="100" dirty="0">
                          <a:solidFill>
                            <a:srgbClr val="0000CC"/>
                          </a:solidFill>
                          <a:effectLst/>
                          <a:latin typeface="华文楷体" panose="02010600040101010101" pitchFamily="2" charset="-122"/>
                          <a:ea typeface="华文楷体" panose="02010600040101010101" pitchFamily="2" charset="-122"/>
                          <a:cs typeface="Times New Roman" panose="02020603050405020304" pitchFamily="18" charset="0"/>
                        </a:rPr>
                        <a:t>标准模型</a:t>
                      </a:r>
                      <a:endParaRPr lang="zh-CN" altLang="zh-CN" sz="4800" b="1" kern="100" dirty="0">
                        <a:solidFill>
                          <a:srgbClr val="0000CC"/>
                        </a:solidFill>
                        <a:effectLst/>
                        <a:latin typeface="华文楷体" panose="02010600040101010101" pitchFamily="2" charset="-122"/>
                        <a:ea typeface="华文楷体" panose="02010600040101010101" pitchFamily="2" charset="-122"/>
                        <a:cs typeface="Times New Roman" panose="02020603050405020304" pitchFamily="18" charset="0"/>
                      </a:endParaRPr>
                    </a:p>
                  </a:txBody>
                  <a:tcPr marL="65405" marR="65405" marT="0" marB="0" anchor="ctr">
                    <a:noFill/>
                  </a:tcPr>
                </a:tc>
                <a:extLst>
                  <a:ext uri="{0D108BD9-81ED-4DB2-BD59-A6C34878D82A}">
                    <a16:rowId xmlns:a16="http://schemas.microsoft.com/office/drawing/2014/main" val="2407872268"/>
                  </a:ext>
                </a:extLst>
              </a:tr>
            </a:tbl>
          </a:graphicData>
        </a:graphic>
      </p:graphicFrame>
    </p:spTree>
    <p:extLst>
      <p:ext uri="{BB962C8B-B14F-4D97-AF65-F5344CB8AC3E}">
        <p14:creationId xmlns:p14="http://schemas.microsoft.com/office/powerpoint/2010/main" val="2676734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F22FA-F7B4-DFF2-6442-953AA418A80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C623F38-8027-A324-6D0E-D08FDDE33EE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b="1" dirty="0"/>
          </a:p>
        </p:txBody>
      </p:sp>
      <p:sp>
        <p:nvSpPr>
          <p:cNvPr id="4" name="灯片编号占位符 3">
            <a:extLst>
              <a:ext uri="{FF2B5EF4-FFF2-40B4-BE49-F238E27FC236}">
                <a16:creationId xmlns:a16="http://schemas.microsoft.com/office/drawing/2014/main" id="{CCD2F577-1BA5-2BB1-9CD4-E26D107B5DA5}"/>
              </a:ext>
            </a:extLst>
          </p:cNvPr>
          <p:cNvSpPr>
            <a:spLocks noGrp="1"/>
          </p:cNvSpPr>
          <p:nvPr>
            <p:ph type="sldNum" sz="quarter" idx="12"/>
          </p:nvPr>
        </p:nvSpPr>
        <p:spPr/>
        <p:txBody>
          <a:bodyPr/>
          <a:lstStyle/>
          <a:p>
            <a:fld id="{BEF7031F-3985-8841-9F96-93325AFB8D2A}" type="slidenum">
              <a:rPr lang="en-US" smtClean="0"/>
              <a:t>20</a:t>
            </a:fld>
            <a:endParaRPr lang="en-US"/>
          </a:p>
        </p:txBody>
      </p:sp>
      <p:grpSp>
        <p:nvGrpSpPr>
          <p:cNvPr id="5" name="组合 4">
            <a:extLst>
              <a:ext uri="{FF2B5EF4-FFF2-40B4-BE49-F238E27FC236}">
                <a16:creationId xmlns:a16="http://schemas.microsoft.com/office/drawing/2014/main" id="{6876898E-6814-8DF8-27D2-8FB69F008EF4}"/>
              </a:ext>
            </a:extLst>
          </p:cNvPr>
          <p:cNvGrpSpPr/>
          <p:nvPr/>
        </p:nvGrpSpPr>
        <p:grpSpPr>
          <a:xfrm>
            <a:off x="606943" y="1277473"/>
            <a:ext cx="7815791" cy="4801314"/>
            <a:chOff x="606943" y="1368215"/>
            <a:chExt cx="7815791" cy="4801314"/>
          </a:xfrm>
        </p:grpSpPr>
        <p:sp>
          <p:nvSpPr>
            <p:cNvPr id="10" name="文本框 9">
              <a:extLst>
                <a:ext uri="{FF2B5EF4-FFF2-40B4-BE49-F238E27FC236}">
                  <a16:creationId xmlns:a16="http://schemas.microsoft.com/office/drawing/2014/main" id="{74A49AD0-950B-2741-C7C3-9C1616FA0D97}"/>
                </a:ext>
              </a:extLst>
            </p:cNvPr>
            <p:cNvSpPr txBox="1"/>
            <p:nvPr/>
          </p:nvSpPr>
          <p:spPr>
            <a:xfrm>
              <a:off x="606943" y="1368215"/>
              <a:ext cx="7815791" cy="4801314"/>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10.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1964</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JD.Biorken</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和格拉肖提出存在第</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4</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种夸克的假设</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[99]</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1964</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,J.H. Christenson</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b="1" dirty="0" err="1">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J.Cronin</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V. Fitch </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等人首次在美国布鲁克海文实验室的</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K</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介子实验上发现</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K</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介子系统中的</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CP</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破坏的证据</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[50]</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。关于</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K</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B</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介子系统</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CP</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破坏的研究是近</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50</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年来国际理论物理和实验物理中一直非常活跃的领域。</a:t>
              </a:r>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1964</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萨拉姆和</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JC.Ward</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独立的提出了与许温格模型类似的电弱统一模型，引入了同样的规范群结构，并估计了</a:t>
              </a:r>
              <a:r>
                <a:rPr lang="en-US"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W</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玻色子的质量</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[100]</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萨拉姆确信电弱统一模型一定是规范理论，但当时要产生规范对称性的破缺，要给规范玻色子以质量，只能用手放进去。但这就要破坏规范理论拉氏量的规范不变性，破坏理论的可重整性。</a:t>
              </a:r>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buAutoNum type="arabicPeriod" startAt="10"/>
              </a:pPr>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buAutoNum type="arabicPeriod" startAt="10"/>
              </a:pPr>
              <a:endPar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1964</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8</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月，弗朗索瓦</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恩格勒和罗伯特</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布劳特发表了关于规范对称性自发破缺的论文</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[101] </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。同年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9</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月和</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10</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月，彼得</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希格斯的两篇相关论文发表</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[102]</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这三位学者在他们的论文中提出了一种通过规范对称性自发破缺而使规范粒子获得质量的机制</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Higgs</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机制。同年</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11</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月，</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G.Guralnik,C.Hagen</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T.Kibble</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发表论文，提出了同样的规范对称性自发破缺机制</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[103]</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116921F8-1F61-5EF1-7684-8C7AA8B120EE}"/>
                </a:ext>
              </a:extLst>
            </p:cNvPr>
            <p:cNvPicPr>
              <a:picLocks noChangeAspect="1"/>
            </p:cNvPicPr>
            <p:nvPr/>
          </p:nvPicPr>
          <p:blipFill>
            <a:blip r:embed="rId2"/>
            <a:stretch>
              <a:fillRect/>
            </a:stretch>
          </p:blipFill>
          <p:spPr>
            <a:xfrm>
              <a:off x="893431" y="4719626"/>
              <a:ext cx="183107" cy="234962"/>
            </a:xfrm>
            <a:prstGeom prst="rect">
              <a:avLst/>
            </a:prstGeom>
          </p:spPr>
        </p:pic>
      </p:grpSp>
    </p:spTree>
    <p:extLst>
      <p:ext uri="{BB962C8B-B14F-4D97-AF65-F5344CB8AC3E}">
        <p14:creationId xmlns:p14="http://schemas.microsoft.com/office/powerpoint/2010/main" val="164388406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0DC3E-EC72-37F0-9496-6C88D4A575C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F05B517-6ACC-FAE5-EC00-6C025CC1569C}"/>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A7984A5B-C260-4307-B4FE-40A2BB431B20}"/>
              </a:ext>
            </a:extLst>
          </p:cNvPr>
          <p:cNvSpPr>
            <a:spLocks noGrp="1"/>
          </p:cNvSpPr>
          <p:nvPr>
            <p:ph type="sldNum" sz="quarter" idx="12"/>
          </p:nvPr>
        </p:nvSpPr>
        <p:spPr/>
        <p:txBody>
          <a:bodyPr/>
          <a:lstStyle/>
          <a:p>
            <a:fld id="{BEF7031F-3985-8841-9F96-93325AFB8D2A}" type="slidenum">
              <a:rPr lang="en-US" smtClean="0"/>
              <a:t>200</a:t>
            </a:fld>
            <a:endParaRPr lang="en-US"/>
          </a:p>
        </p:txBody>
      </p:sp>
      <p:grpSp>
        <p:nvGrpSpPr>
          <p:cNvPr id="11" name="组合 10">
            <a:extLst>
              <a:ext uri="{FF2B5EF4-FFF2-40B4-BE49-F238E27FC236}">
                <a16:creationId xmlns:a16="http://schemas.microsoft.com/office/drawing/2014/main" id="{D59242A4-1434-BDBC-C8AA-698F0E374743}"/>
              </a:ext>
            </a:extLst>
          </p:cNvPr>
          <p:cNvGrpSpPr/>
          <p:nvPr/>
        </p:nvGrpSpPr>
        <p:grpSpPr>
          <a:xfrm>
            <a:off x="502569" y="948690"/>
            <a:ext cx="8348263" cy="5909310"/>
            <a:chOff x="502569" y="948690"/>
            <a:chExt cx="8348263" cy="5909310"/>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D2C37C7-44A8-5D1E-2439-2BE81EAEE812}"/>
                    </a:ext>
                  </a:extLst>
                </p:cNvPr>
                <p:cNvSpPr txBox="1"/>
                <p:nvPr/>
              </p:nvSpPr>
              <p:spPr>
                <a:xfrm>
                  <a:off x="502569" y="948690"/>
                  <a:ext cx="8348263" cy="5909310"/>
                </a:xfrm>
                <a:prstGeom prst="rect">
                  <a:avLst/>
                </a:prstGeom>
                <a:noFill/>
                <a:ln w="38100">
                  <a:noFill/>
                </a:ln>
              </p:spPr>
              <p:txBody>
                <a:bodyPr wrap="square">
                  <a:spAutoFit/>
                </a:bodyPr>
                <a:lstStyle/>
                <a:p>
                  <a:r>
                    <a:rPr lang="zh-CN" altLang="en-US" dirty="0">
                      <a:latin typeface="华文楷体" panose="02010600040101010101" pitchFamily="2" charset="-122"/>
                      <a:ea typeface="华文楷体" panose="02010600040101010101" pitchFamily="2" charset="-122"/>
                    </a:rPr>
                    <a:t>       以用</a:t>
                  </a:r>
                  <a:r>
                    <a:rPr lang="en-US" altLang="zh-CN" i="1" dirty="0">
                      <a:latin typeface="华文楷体" panose="02010600040101010101" pitchFamily="2" charset="-122"/>
                      <a:ea typeface="华文楷体" panose="02010600040101010101" pitchFamily="2" charset="-122"/>
                    </a:rPr>
                    <a:t>S</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和 </a:t>
                  </a:r>
                  <a:r>
                    <a:rPr lang="en-US" altLang="zh-CN" i="1" dirty="0">
                      <a:latin typeface="华文楷体" panose="02010600040101010101" pitchFamily="2" charset="-122"/>
                      <a:ea typeface="华文楷体" panose="02010600040101010101" pitchFamily="2" charset="-122"/>
                    </a:rPr>
                    <a:t>A</a:t>
                  </a:r>
                  <a:r>
                    <a:rPr lang="zh-CN" altLang="en-US" dirty="0">
                      <a:latin typeface="华文楷体" panose="02010600040101010101" pitchFamily="2" charset="-122"/>
                      <a:ea typeface="华文楷体" panose="02010600040101010101" pitchFamily="2" charset="-122"/>
                    </a:rPr>
                    <a:t>对一些典型的事例特征给出直观的描述</a:t>
                  </a:r>
                  <a:endParaRPr lang="en-US" altLang="zh-CN" dirty="0">
                    <a:latin typeface="华文楷体" panose="02010600040101010101" pitchFamily="2" charset="-122"/>
                    <a:ea typeface="华文楷体" panose="02010600040101010101" pitchFamily="2" charset="-122"/>
                  </a:endParaRPr>
                </a:p>
                <a:p>
                  <a:pPr marL="342900" indent="-342900">
                    <a:buAutoNum type="arabicPeriod"/>
                  </a:pPr>
                  <a:r>
                    <a:rPr lang="zh-CN" altLang="en-US" dirty="0">
                      <a:latin typeface="华文楷体" panose="02010600040101010101" pitchFamily="2" charset="-122"/>
                      <a:ea typeface="华文楷体" panose="02010600040101010101" pitchFamily="2" charset="-122"/>
                    </a:rPr>
                    <a:t>大致为球形</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各向同性</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的事例，</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dirty="0">
                              <a:latin typeface="Cambria Math" panose="02040503050406030204" pitchFamily="18" charset="0"/>
                            </a:rPr>
                            <m:t>1</m:t>
                          </m:r>
                        </m:sub>
                      </m:sSub>
                      <m:r>
                        <a:rPr lang="en-US" altLang="zh-CN" i="1" dirty="0">
                          <a:latin typeface="Cambria Math" panose="02040503050406030204" pitchFamily="18" charset="0"/>
                        </a:rPr>
                        <m:t> </m:t>
                      </m:r>
                    </m:oMath>
                  </a14:m>
                  <a:r>
                    <a:rPr lang="en-US" altLang="zh-CN" dirty="0">
                      <a:latin typeface="华文楷体" panose="02010600040101010101" pitchFamily="2" charset="-122"/>
                      <a:ea typeface="华文楷体" panose="02010600040101010101" pitchFamily="2" charset="-122"/>
                    </a:rPr>
                    <a:t>≈</a:t>
                  </a:r>
                  <a:r>
                    <a:rPr lang="en-US" altLang="zh-CN"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a:latin typeface="Cambria Math" panose="02040503050406030204" pitchFamily="18" charset="0"/>
                            </a:rPr>
                            <m:t>2</m:t>
                          </m:r>
                        </m:sub>
                      </m:sSub>
                      <m:r>
                        <a:rPr lang="en-US" altLang="zh-CN" i="1" dirty="0">
                          <a:latin typeface="Cambria Math" panose="02040503050406030204" pitchFamily="18" charset="0"/>
                        </a:rPr>
                        <m:t> </m:t>
                      </m:r>
                    </m:oMath>
                  </a14:m>
                  <a:r>
                    <a:rPr lang="en-US" altLang="zh-CN" dirty="0">
                      <a:latin typeface="华文楷体" panose="02010600040101010101" pitchFamily="2" charset="-122"/>
                      <a:ea typeface="华文楷体" panose="02010600040101010101" pitchFamily="2" charset="-122"/>
                    </a:rPr>
                    <a:t>≈</a:t>
                  </a:r>
                  <a:r>
                    <a:rPr lang="en-US" altLang="zh-CN"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a:latin typeface="Cambria Math" panose="02040503050406030204" pitchFamily="18" charset="0"/>
                            </a:rPr>
                            <m:t>3</m:t>
                          </m:r>
                        </m:sub>
                      </m:sSub>
                      <m:r>
                        <a:rPr lang="en-US" altLang="zh-CN" i="1" dirty="0">
                          <a:latin typeface="Cambria Math" panose="02040503050406030204" pitchFamily="18" charset="0"/>
                        </a:rPr>
                        <m:t> </m:t>
                      </m:r>
                    </m:oMath>
                  </a14:m>
                  <a:r>
                    <a:rPr lang="zh-CN" altLang="en-US"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S</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A</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比较大。</a:t>
                  </a:r>
                  <a:endParaRPr lang="en-US" altLang="zh-CN" dirty="0">
                    <a:latin typeface="华文楷体" panose="02010600040101010101" pitchFamily="2" charset="-122"/>
                    <a:ea typeface="华文楷体" panose="02010600040101010101" pitchFamily="2" charset="-122"/>
                  </a:endParaRPr>
                </a:p>
                <a:p>
                  <a:pPr marL="342900" indent="-342900">
                    <a:buAutoNum type="arabicPeriod"/>
                  </a:pPr>
                  <a:endParaRPr lang="en-US" altLang="zh-CN" dirty="0">
                    <a:latin typeface="华文楷体" panose="02010600040101010101" pitchFamily="2" charset="-122"/>
                    <a:ea typeface="华文楷体" panose="02010600040101010101" pitchFamily="2" charset="-122"/>
                  </a:endParaRPr>
                </a:p>
                <a:p>
                  <a:r>
                    <a:rPr lang="en-US" altLang="zh-CN" dirty="0">
                      <a:latin typeface="华文楷体" panose="02010600040101010101" pitchFamily="2" charset="-122"/>
                      <a:ea typeface="华文楷体" panose="02010600040101010101" pitchFamily="2" charset="-122"/>
                    </a:rPr>
                    <a:t>2.</a:t>
                  </a:r>
                  <a:r>
                    <a:rPr lang="zh-CN" altLang="en-US" dirty="0">
                      <a:latin typeface="华文楷体" panose="02010600040101010101" pitchFamily="2" charset="-122"/>
                      <a:ea typeface="华文楷体" panose="02010600040101010101" pitchFamily="2" charset="-122"/>
                    </a:rPr>
                    <a:t>饼状的平面事例，</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dirty="0">
                              <a:latin typeface="Cambria Math" panose="02040503050406030204" pitchFamily="18" charset="0"/>
                            </a:rPr>
                            <m:t>1</m:t>
                          </m:r>
                        </m:sub>
                      </m:sSub>
                      <m:r>
                        <a:rPr lang="en-US" altLang="zh-CN" i="1" dirty="0">
                          <a:latin typeface="Cambria Math" panose="02040503050406030204" pitchFamily="18" charset="0"/>
                        </a:rPr>
                        <m:t> </m:t>
                      </m:r>
                      <m:r>
                        <a:rPr lang="en-US" altLang="zh-CN" dirty="0" smtClean="0">
                          <a:latin typeface="Cambria Math" panose="02040503050406030204" pitchFamily="18" charset="0"/>
                        </a:rPr>
                        <m:t>≪</m:t>
                      </m:r>
                    </m:oMath>
                  </a14:m>
                  <a:r>
                    <a:rPr lang="en-US" altLang="zh-CN"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a:latin typeface="Cambria Math" panose="02040503050406030204" pitchFamily="18" charset="0"/>
                            </a:rPr>
                            <m:t>2</m:t>
                          </m:r>
                        </m:sub>
                      </m:sSub>
                      <m:r>
                        <a:rPr lang="en-US" altLang="zh-CN" i="1" dirty="0">
                          <a:latin typeface="Cambria Math" panose="02040503050406030204" pitchFamily="18" charset="0"/>
                        </a:rPr>
                        <m:t> </m:t>
                      </m:r>
                    </m:oMath>
                  </a14:m>
                  <a:r>
                    <a:rPr lang="zh-CN" altLang="en-US"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S</a:t>
                  </a:r>
                  <a:r>
                    <a:rPr lang="en-US" altLang="zh-CN" dirty="0">
                      <a:latin typeface="华文楷体" panose="02010600040101010101" pitchFamily="2" charset="-122"/>
                      <a:ea typeface="华文楷体" panose="02010600040101010101" pitchFamily="2" charset="-122"/>
                    </a:rPr>
                    <a:t> ≠0</a:t>
                  </a:r>
                  <a:r>
                    <a:rPr lang="zh-CN" altLang="en-US"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A</a:t>
                  </a:r>
                  <a:r>
                    <a:rPr lang="en-US" altLang="zh-CN" dirty="0">
                      <a:latin typeface="华文楷体" panose="02010600040101010101" pitchFamily="2" charset="-122"/>
                      <a:ea typeface="华文楷体" panose="02010600040101010101" pitchFamily="2" charset="-122"/>
                    </a:rPr>
                    <a:t>~ 0</a:t>
                  </a:r>
                  <a:r>
                    <a:rPr lang="zh-CN" altLang="en-US" dirty="0">
                      <a:latin typeface="华文楷体" panose="02010600040101010101" pitchFamily="2" charset="-122"/>
                      <a:ea typeface="华文楷体" panose="02010600040101010101" pitchFamily="2" charset="-122"/>
                    </a:rPr>
                    <a:t>。</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en-US" altLang="zh-CN"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雪茄型的共线事例，</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a:latin typeface="Cambria Math" panose="02040503050406030204" pitchFamily="18" charset="0"/>
                            </a:rPr>
                            <m:t>2</m:t>
                          </m:r>
                        </m:sub>
                      </m:sSub>
                      <m:r>
                        <a:rPr lang="en-US" altLang="zh-CN" i="1" dirty="0">
                          <a:latin typeface="Cambria Math" panose="02040503050406030204" pitchFamily="18" charset="0"/>
                        </a:rPr>
                        <m:t> </m:t>
                      </m:r>
                      <m:r>
                        <a:rPr lang="en-US" altLang="zh-CN" dirty="0" smtClean="0">
                          <a:latin typeface="Cambria Math" panose="02040503050406030204" pitchFamily="18" charset="0"/>
                        </a:rPr>
                        <m:t>≪</m:t>
                      </m:r>
                    </m:oMath>
                  </a14:m>
                  <a:r>
                    <a:rPr lang="en-US" altLang="zh-CN" dirty="0">
                      <a:solidFill>
                        <a:schemeClr val="tx1"/>
                      </a:solidFill>
                      <a:latin typeface="华文楷体" panose="02010600040101010101" pitchFamily="2" charset="-122"/>
                      <a:ea typeface="华文楷体" panose="02010600040101010101" pitchFamily="2" charset="-122"/>
                    </a:rPr>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𝑄</m:t>
                          </m:r>
                        </m:e>
                        <m:sub>
                          <m:r>
                            <a:rPr lang="en-US" altLang="zh-CN" i="1" dirty="0">
                              <a:latin typeface="Cambria Math" panose="02040503050406030204" pitchFamily="18" charset="0"/>
                            </a:rPr>
                            <m:t>3</m:t>
                          </m:r>
                        </m:sub>
                      </m:sSub>
                      <m:r>
                        <a:rPr lang="en-US" altLang="zh-CN" i="1" dirty="0">
                          <a:latin typeface="Cambria Math" panose="02040503050406030204" pitchFamily="18" charset="0"/>
                        </a:rPr>
                        <m:t> </m:t>
                      </m:r>
                    </m:oMath>
                  </a14:m>
                  <a:r>
                    <a:rPr lang="zh-CN" altLang="en-US"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S</a:t>
                  </a:r>
                  <a:r>
                    <a:rPr lang="en-US" altLang="zh-CN" dirty="0">
                      <a:latin typeface="华文楷体" panose="02010600040101010101" pitchFamily="2" charset="-122"/>
                      <a:ea typeface="华文楷体" panose="02010600040101010101" pitchFamily="2" charset="-122"/>
                    </a:rPr>
                    <a:t>~0</a:t>
                  </a:r>
                  <a:r>
                    <a:rPr lang="zh-CN" altLang="en-US"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A</a:t>
                  </a:r>
                  <a:r>
                    <a:rPr lang="en-US" altLang="zh-CN" dirty="0">
                      <a:latin typeface="华文楷体" panose="02010600040101010101" pitchFamily="2" charset="-122"/>
                      <a:ea typeface="华文楷体" panose="02010600040101010101" pitchFamily="2" charset="-122"/>
                    </a:rPr>
                    <a:t>~0</a:t>
                  </a:r>
                  <a:r>
                    <a:rPr lang="zh-CN" altLang="en-US" dirty="0">
                      <a:latin typeface="华文楷体" panose="02010600040101010101" pitchFamily="2" charset="-122"/>
                      <a:ea typeface="华文楷体" panose="02010600040101010101" pitchFamily="2" charset="-122"/>
                    </a:rPr>
                    <a:t>。</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事例分布也可以画在一个两维的散点图上，如图 </a:t>
                  </a:r>
                  <a:r>
                    <a:rPr lang="en-US" altLang="zh-CN" dirty="0">
                      <a:latin typeface="华文楷体" panose="02010600040101010101" pitchFamily="2" charset="-122"/>
                      <a:ea typeface="华文楷体" panose="02010600040101010101" pitchFamily="2" charset="-122"/>
                    </a:rPr>
                    <a:t>5.18</a:t>
                  </a:r>
                  <a:r>
                    <a:rPr lang="zh-CN" altLang="en-US" dirty="0">
                      <a:latin typeface="华文楷体" panose="02010600040101010101" pitchFamily="2" charset="-122"/>
                      <a:ea typeface="华文楷体" panose="02010600040101010101" pitchFamily="2" charset="-122"/>
                    </a:rPr>
                    <a:t>所示，横坐标是球度 </a:t>
                  </a:r>
                  <a:r>
                    <a:rPr lang="en-US" altLang="zh-CN" i="1" dirty="0">
                      <a:latin typeface="华文楷体" panose="02010600040101010101" pitchFamily="2" charset="-122"/>
                      <a:ea typeface="华文楷体" panose="02010600040101010101" pitchFamily="2" charset="-122"/>
                    </a:rPr>
                    <a:t>S</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纵坐标的定义为，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图中标示了非公面度 </a:t>
                  </a:r>
                  <a:r>
                    <a:rPr lang="en-US" altLang="zh-CN" i="1" dirty="0">
                      <a:latin typeface="华文楷体" panose="02010600040101010101" pitchFamily="2" charset="-122"/>
                      <a:ea typeface="华文楷体" panose="02010600040101010101" pitchFamily="2" charset="-122"/>
                    </a:rPr>
                    <a:t>A</a:t>
                  </a:r>
                  <a:r>
                    <a:rPr lang="zh-CN" altLang="en-US" dirty="0">
                      <a:latin typeface="华文楷体" panose="02010600040101010101" pitchFamily="2" charset="-122"/>
                      <a:ea typeface="华文楷体" panose="02010600040101010101" pitchFamily="2" charset="-122"/>
                    </a:rPr>
                    <a:t>。这是一个直角三角形，平面事例，两喷注事例和各向同性球形事例的分布位置示于图中，中间的事例大多是非共面事例。</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图 </a:t>
                  </a:r>
                  <a:r>
                    <a:rPr lang="en-US" altLang="zh-CN" dirty="0">
                      <a:latin typeface="华文楷体" panose="02010600040101010101" pitchFamily="2" charset="-122"/>
                      <a:ea typeface="华文楷体" panose="02010600040101010101" pitchFamily="2" charset="-122"/>
                    </a:rPr>
                    <a:t>5.18: </a:t>
                  </a:r>
                  <a:r>
                    <a:rPr lang="zh-CN" altLang="en-US" dirty="0">
                      <a:latin typeface="华文楷体" panose="02010600040101010101" pitchFamily="2" charset="-122"/>
                      <a:ea typeface="华文楷体" panose="02010600040101010101" pitchFamily="2" charset="-122"/>
                    </a:rPr>
                    <a:t>在</a:t>
                  </a:r>
                  <a:r>
                    <a:rPr lang="en-US" altLang="zh-CN" dirty="0">
                      <a:latin typeface="华文楷体" panose="02010600040101010101" pitchFamily="2" charset="-122"/>
                      <a:ea typeface="华文楷体" panose="02010600040101010101" pitchFamily="2" charset="-122"/>
                    </a:rPr>
                    <a:t>(S</a:t>
                  </a:r>
                  <a:r>
                    <a:rPr lang="zh-CN" altLang="en-US" dirty="0">
                      <a:latin typeface="华文楷体" panose="02010600040101010101" pitchFamily="2" charset="-122"/>
                      <a:ea typeface="华文楷体" panose="02010600040101010101" pitchFamily="2" charset="-122"/>
                    </a:rPr>
                    <a:t>，</a:t>
                  </a:r>
                  <a:r>
                    <a:rPr lang="en-US" altLang="zh-CN" dirty="0">
                      <a:latin typeface="华文楷体" panose="02010600040101010101" pitchFamily="2" charset="-122"/>
                      <a:ea typeface="华文楷体" panose="02010600040101010101" pitchFamily="2" charset="-122"/>
                    </a:rPr>
                    <a:t>Y)</a:t>
                  </a:r>
                  <a:r>
                    <a:rPr lang="zh-CN" altLang="en-US" dirty="0">
                      <a:latin typeface="华文楷体" panose="02010600040101010101" pitchFamily="2" charset="-122"/>
                      <a:ea typeface="华文楷体" panose="02010600040101010101" pitchFamily="2" charset="-122"/>
                    </a:rPr>
                    <a:t>平面上的三角形物理区域</a:t>
                  </a:r>
                  <a:endParaRPr lang="en-US" altLang="zh-CN" dirty="0">
                    <a:latin typeface="华文楷体" panose="02010600040101010101" pitchFamily="2" charset="-122"/>
                    <a:ea typeface="华文楷体" panose="02010600040101010101" pitchFamily="2" charset="-122"/>
                  </a:endParaRPr>
                </a:p>
              </p:txBody>
            </p:sp>
          </mc:Choice>
          <mc:Fallback xmlns="">
            <p:sp>
              <p:nvSpPr>
                <p:cNvPr id="8" name="文本框 7">
                  <a:extLst>
                    <a:ext uri="{FF2B5EF4-FFF2-40B4-BE49-F238E27FC236}">
                      <a16:creationId xmlns:a16="http://schemas.microsoft.com/office/drawing/2014/main" id="{CD2C37C7-44A8-5D1E-2439-2BE81EAEE812}"/>
                    </a:ext>
                  </a:extLst>
                </p:cNvPr>
                <p:cNvSpPr txBox="1">
                  <a:spLocks noRot="1" noChangeAspect="1" noMove="1" noResize="1" noEditPoints="1" noAdjustHandles="1" noChangeArrowheads="1" noChangeShapeType="1" noTextEdit="1"/>
                </p:cNvSpPr>
                <p:nvPr/>
              </p:nvSpPr>
              <p:spPr>
                <a:xfrm>
                  <a:off x="502569" y="948690"/>
                  <a:ext cx="8348263" cy="5909310"/>
                </a:xfrm>
                <a:prstGeom prst="rect">
                  <a:avLst/>
                </a:prstGeom>
                <a:blipFill>
                  <a:blip r:embed="rId2"/>
                  <a:stretch>
                    <a:fillRect l="-584" t="-516" b="-826"/>
                  </a:stretch>
                </a:blipFill>
                <a:ln w="38100">
                  <a:noFill/>
                </a:ln>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0B217ABC-26B2-D991-4126-A08706FCD909}"/>
                </a:ext>
              </a:extLst>
            </p:cNvPr>
            <p:cNvPicPr>
              <a:picLocks noChangeAspect="1"/>
            </p:cNvPicPr>
            <p:nvPr/>
          </p:nvPicPr>
          <p:blipFill>
            <a:blip r:embed="rId3"/>
            <a:stretch>
              <a:fillRect/>
            </a:stretch>
          </p:blipFill>
          <p:spPr>
            <a:xfrm>
              <a:off x="3892515" y="3429000"/>
              <a:ext cx="1358970" cy="425472"/>
            </a:xfrm>
            <a:prstGeom prst="rect">
              <a:avLst/>
            </a:prstGeom>
          </p:spPr>
        </p:pic>
        <p:pic>
          <p:nvPicPr>
            <p:cNvPr id="10" name="图片 9">
              <a:extLst>
                <a:ext uri="{FF2B5EF4-FFF2-40B4-BE49-F238E27FC236}">
                  <a16:creationId xmlns:a16="http://schemas.microsoft.com/office/drawing/2014/main" id="{9541BFEF-6791-866F-A2E2-48A81302F500}"/>
                </a:ext>
              </a:extLst>
            </p:cNvPr>
            <p:cNvPicPr>
              <a:picLocks noChangeAspect="1"/>
            </p:cNvPicPr>
            <p:nvPr/>
          </p:nvPicPr>
          <p:blipFill>
            <a:blip r:embed="rId4"/>
            <a:srcRect t="4020" b="3177"/>
            <a:stretch/>
          </p:blipFill>
          <p:spPr>
            <a:xfrm>
              <a:off x="2731105" y="4641622"/>
              <a:ext cx="3372023" cy="1703158"/>
            </a:xfrm>
            <a:prstGeom prst="rect">
              <a:avLst/>
            </a:prstGeom>
          </p:spPr>
        </p:pic>
      </p:grpSp>
    </p:spTree>
    <p:extLst>
      <p:ext uri="{BB962C8B-B14F-4D97-AF65-F5344CB8AC3E}">
        <p14:creationId xmlns:p14="http://schemas.microsoft.com/office/powerpoint/2010/main" val="229725969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3CA62-30D2-BE95-FD42-CCCC8A0D8B3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1E8E835-E3EF-873F-7566-EFE28A9DE59D}"/>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0A2237E5-4A2F-088A-6B61-4FA11B2D533E}"/>
              </a:ext>
            </a:extLst>
          </p:cNvPr>
          <p:cNvSpPr>
            <a:spLocks noGrp="1"/>
          </p:cNvSpPr>
          <p:nvPr>
            <p:ph type="sldNum" sz="quarter" idx="12"/>
          </p:nvPr>
        </p:nvSpPr>
        <p:spPr/>
        <p:txBody>
          <a:bodyPr/>
          <a:lstStyle/>
          <a:p>
            <a:fld id="{BEF7031F-3985-8841-9F96-93325AFB8D2A}" type="slidenum">
              <a:rPr lang="en-US" smtClean="0"/>
              <a:t>201</a:t>
            </a:fld>
            <a:endParaRPr lang="en-US"/>
          </a:p>
        </p:txBody>
      </p:sp>
      <p:grpSp>
        <p:nvGrpSpPr>
          <p:cNvPr id="11" name="组合 10">
            <a:extLst>
              <a:ext uri="{FF2B5EF4-FFF2-40B4-BE49-F238E27FC236}">
                <a16:creationId xmlns:a16="http://schemas.microsoft.com/office/drawing/2014/main" id="{0DB14875-51F7-029E-938B-E91124F612B3}"/>
              </a:ext>
            </a:extLst>
          </p:cNvPr>
          <p:cNvGrpSpPr/>
          <p:nvPr/>
        </p:nvGrpSpPr>
        <p:grpSpPr>
          <a:xfrm>
            <a:off x="502569" y="1148571"/>
            <a:ext cx="8348263" cy="4599333"/>
            <a:chOff x="502569" y="1148571"/>
            <a:chExt cx="8348263" cy="4599333"/>
          </a:xfrm>
        </p:grpSpPr>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BED110B2-2998-BAFB-7587-0411F8548204}"/>
                    </a:ext>
                  </a:extLst>
                </p:cNvPr>
                <p:cNvSpPr txBox="1"/>
                <p:nvPr/>
              </p:nvSpPr>
              <p:spPr>
                <a:xfrm>
                  <a:off x="502569" y="1148571"/>
                  <a:ext cx="8348263" cy="4524315"/>
                </a:xfrm>
                <a:prstGeom prst="rect">
                  <a:avLst/>
                </a:prstGeom>
                <a:noFill/>
                <a:ln w="38100">
                  <a:noFill/>
                </a:ln>
              </p:spPr>
              <p:txBody>
                <a:bodyPr wrap="square">
                  <a:spAutoFit/>
                </a:bodyPr>
                <a:lstStyle/>
                <a:p>
                  <a:r>
                    <a:rPr lang="zh-CN" altLang="en-US" dirty="0">
                      <a:latin typeface="华文楷体" panose="02010600040101010101" pitchFamily="2" charset="-122"/>
                      <a:ea typeface="华文楷体" panose="02010600040101010101" pitchFamily="2" charset="-122"/>
                    </a:rPr>
                    <a:t> 另外两个描写事例特征的重要物理量是冲度 </a:t>
                  </a:r>
                  <a:r>
                    <a:rPr lang="en-US" altLang="zh-CN" i="1" dirty="0">
                      <a:latin typeface="华文楷体" panose="02010600040101010101" pitchFamily="2" charset="-122"/>
                      <a:ea typeface="华文楷体" panose="02010600040101010101" pitchFamily="2" charset="-122"/>
                    </a:rPr>
                    <a:t>T</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和扁度 </a:t>
                  </a:r>
                  <a:r>
                    <a:rPr lang="en-US" altLang="zh-CN" i="1" dirty="0">
                      <a:latin typeface="华文楷体" panose="02010600040101010101" pitchFamily="2" charset="-122"/>
                      <a:ea typeface="华文楷体" panose="02010600040101010101" pitchFamily="2" charset="-122"/>
                    </a:rPr>
                    <a:t>A’</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这里</a:t>
                  </a:r>
                  <a14:m>
                    <m:oMath xmlns:m="http://schemas.openxmlformats.org/officeDocument/2006/math">
                      <m:acc>
                        <m:accPr>
                          <m:chr m:val="̂"/>
                          <m:ctrlPr>
                            <a:rPr lang="zh-CN" altLang="en-US" i="1" dirty="0" smtClean="0">
                              <a:solidFill>
                                <a:schemeClr val="tx1"/>
                              </a:solidFill>
                              <a:latin typeface="Cambria Math" panose="02040503050406030204" pitchFamily="18" charset="0"/>
                            </a:rPr>
                          </m:ctrlPr>
                        </m:accPr>
                        <m:e>
                          <m:r>
                            <a:rPr lang="zh-CN" altLang="en-US" i="1" dirty="0" smtClean="0">
                              <a:solidFill>
                                <a:schemeClr val="tx1"/>
                              </a:solidFill>
                              <a:latin typeface="Cambria Math" panose="02040503050406030204" pitchFamily="18" charset="0"/>
                            </a:rPr>
                            <m:t>𝑛</m:t>
                          </m:r>
                        </m:e>
                      </m:acc>
                    </m:oMath>
                  </a14:m>
                  <a:r>
                    <a:rPr lang="zh-CN" altLang="en-US" dirty="0">
                      <a:latin typeface="华文楷体" panose="02010600040101010101" pitchFamily="2" charset="-122"/>
                      <a:ea typeface="华文楷体" panose="02010600040101010101" pitchFamily="2" charset="-122"/>
                    </a:rPr>
                    <a:t>是使 </a:t>
                  </a:r>
                  <a:r>
                    <a:rPr lang="en-US" altLang="zh-CN" i="1" dirty="0">
                      <a:latin typeface="华文楷体" panose="02010600040101010101" pitchFamily="2" charset="-122"/>
                      <a:ea typeface="华文楷体" panose="02010600040101010101" pitchFamily="2" charset="-122"/>
                    </a:rPr>
                    <a:t>T</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取极大值的单位矢量，它定义了冲度轴；</a:t>
                  </a:r>
                  <a14:m>
                    <m:oMath xmlns:m="http://schemas.openxmlformats.org/officeDocument/2006/math">
                      <m:r>
                        <a:rPr lang="en-US" altLang="zh-CN" b="0" i="0" dirty="0" smtClean="0">
                          <a:solidFill>
                            <a:srgbClr val="836967"/>
                          </a:solidFill>
                          <a:latin typeface="Cambria Math" panose="02040503050406030204" pitchFamily="18" charset="0"/>
                        </a:rPr>
                        <m:t>  </m:t>
                      </m:r>
                      <m:sSup>
                        <m:sSupPr>
                          <m:ctrlPr>
                            <a:rPr lang="en-US" altLang="zh-CN" i="1" dirty="0" smtClean="0">
                              <a:solidFill>
                                <a:schemeClr val="tx1"/>
                              </a:solidFill>
                              <a:latin typeface="Cambria Math" panose="02040503050406030204" pitchFamily="18" charset="0"/>
                            </a:rPr>
                          </m:ctrlPr>
                        </m:sSupPr>
                        <m:e>
                          <m:acc>
                            <m:accPr>
                              <m:chr m:val="̂"/>
                              <m:ctrlPr>
                                <a:rPr lang="en-US" altLang="zh-CN" i="1" dirty="0" smtClean="0">
                                  <a:solidFill>
                                    <a:schemeClr val="tx1"/>
                                  </a:solidFill>
                                  <a:latin typeface="Cambria Math" panose="02040503050406030204" pitchFamily="18" charset="0"/>
                                </a:rPr>
                              </m:ctrlPr>
                            </m:accPr>
                            <m:e>
                              <m:r>
                                <a:rPr lang="en-US" altLang="zh-CN" i="1" dirty="0" smtClean="0">
                                  <a:solidFill>
                                    <a:schemeClr val="tx1"/>
                                  </a:solidFill>
                                  <a:latin typeface="Cambria Math" panose="02040503050406030204" pitchFamily="18" charset="0"/>
                                </a:rPr>
                                <m:t>𝑛</m:t>
                              </m:r>
                            </m:e>
                          </m:acc>
                        </m:e>
                        <m:sup>
                          <m:r>
                            <a:rPr lang="en-US" altLang="zh-CN" i="0" dirty="0" smtClean="0">
                              <a:solidFill>
                                <a:schemeClr val="tx1"/>
                              </a:solidFill>
                              <a:latin typeface="Cambria Math" panose="02040503050406030204" pitchFamily="18" charset="0"/>
                            </a:rPr>
                            <m:t>′</m:t>
                          </m:r>
                        </m:sup>
                      </m:sSup>
                    </m:oMath>
                  </a14:m>
                  <a:r>
                    <a:rPr lang="zh-CN" altLang="en-US" dirty="0">
                      <a:latin typeface="华文楷体" panose="02010600040101010101" pitchFamily="2" charset="-122"/>
                      <a:ea typeface="华文楷体" panose="02010600040101010101" pitchFamily="2" charset="-122"/>
                    </a:rPr>
                    <a:t>使得 </a:t>
                  </a:r>
                  <a:r>
                    <a:rPr lang="en-US" altLang="zh-CN" i="1" dirty="0">
                      <a:latin typeface="华文楷体" panose="02010600040101010101" pitchFamily="2" charset="-122"/>
                      <a:ea typeface="华文楷体" panose="02010600040101010101" pitchFamily="2" charset="-122"/>
                    </a:rPr>
                    <a:t>A' </a:t>
                  </a:r>
                  <a:r>
                    <a:rPr lang="zh-CN" altLang="en-US" dirty="0">
                      <a:latin typeface="华文楷体" panose="02010600040101010101" pitchFamily="2" charset="-122"/>
                      <a:ea typeface="华文楷体" panose="02010600040101010101" pitchFamily="2" charset="-122"/>
                    </a:rPr>
                    <a:t>取 极小值。</a:t>
                  </a:r>
                  <a:endParaRPr lang="en-US" altLang="zh-CN"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rPr>
                    <a:t>通过前面的讨论，我们知道微扰 </a:t>
                  </a:r>
                  <a:r>
                    <a:rPr lang="en-US" altLang="zh-CN" i="1" dirty="0">
                      <a:latin typeface="华文楷体" panose="02010600040101010101" pitchFamily="2" charset="-122"/>
                      <a:ea typeface="华文楷体" panose="02010600040101010101" pitchFamily="2" charset="-122"/>
                    </a:rPr>
                    <a:t>QCD</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导致喷注的产生。</a:t>
                  </a:r>
                  <a:r>
                    <a:rPr lang="en-US" altLang="zh-CN" i="1" dirty="0">
                      <a:latin typeface="华文楷体" panose="02010600040101010101" pitchFamily="2" charset="-122"/>
                      <a:ea typeface="华文楷体" panose="02010600040101010101" pitchFamily="2" charset="-122"/>
                    </a:rPr>
                    <a:t>QCD</a:t>
                  </a:r>
                  <a:r>
                    <a:rPr lang="zh-CN" altLang="en-US" dirty="0">
                      <a:latin typeface="华文楷体" panose="02010600040101010101" pitchFamily="2" charset="-122"/>
                      <a:ea typeface="华文楷体" panose="02010600040101010101" pitchFamily="2" charset="-122"/>
                    </a:rPr>
                    <a:t>的胶子辐射是一种共线效应，对喷注的预言基于横动量限定的部分子碎裂，没有考虑非微扰的碎裂效应，因此理论预期和实验测量之间可能会有一定的误差。</a:t>
                  </a:r>
                  <a:endParaRPr lang="en-US" altLang="zh-CN"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rPr>
                    <a:t>冲度</a:t>
                  </a:r>
                  <a:r>
                    <a:rPr lang="en-US" altLang="zh-CN" i="1" dirty="0">
                      <a:latin typeface="华文楷体" panose="02010600040101010101" pitchFamily="2" charset="-122"/>
                      <a:ea typeface="华文楷体" panose="02010600040101010101" pitchFamily="2" charset="-122"/>
                    </a:rPr>
                    <a:t>T </a:t>
                  </a:r>
                  <a:r>
                    <a:rPr lang="zh-CN" altLang="en-US" dirty="0">
                      <a:latin typeface="华文楷体" panose="02010600040101010101" pitchFamily="2" charset="-122"/>
                      <a:ea typeface="华文楷体" panose="02010600040101010101" pitchFamily="2" charset="-122"/>
                    </a:rPr>
                    <a:t>的优点在于它使用粒子动量的线性和来定义，对胶子辐射的共线劈裂效应更稳定，避免了夸克胶子水平上的奇异点，而且对碎裂机制不敏感。</a:t>
                  </a:r>
                  <a:r>
                    <a:rPr lang="en-US" altLang="zh-CN" i="1" dirty="0">
                      <a:latin typeface="华文楷体" panose="02010600040101010101" pitchFamily="2" charset="-122"/>
                      <a:ea typeface="华文楷体" panose="02010600040101010101" pitchFamily="2" charset="-122"/>
                    </a:rPr>
                    <a:t>T</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和 </a:t>
                  </a:r>
                  <a:r>
                    <a:rPr lang="en-US" altLang="zh-CN" i="1" dirty="0">
                      <a:latin typeface="华文楷体" panose="02010600040101010101" pitchFamily="2" charset="-122"/>
                      <a:ea typeface="华文楷体" panose="02010600040101010101" pitchFamily="2" charset="-122"/>
                    </a:rPr>
                    <a:t>A'</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的取值区间为，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p:sp>
              <p:nvSpPr>
                <p:cNvPr id="8" name="文本框 7">
                  <a:extLst>
                    <a:ext uri="{FF2B5EF4-FFF2-40B4-BE49-F238E27FC236}">
                      <a16:creationId xmlns:a16="http://schemas.microsoft.com/office/drawing/2014/main" id="{BED110B2-2998-BAFB-7587-0411F8548204}"/>
                    </a:ext>
                  </a:extLst>
                </p:cNvPr>
                <p:cNvSpPr txBox="1">
                  <a:spLocks noRot="1" noChangeAspect="1" noMove="1" noResize="1" noEditPoints="1" noAdjustHandles="1" noChangeArrowheads="1" noChangeShapeType="1" noTextEdit="1"/>
                </p:cNvSpPr>
                <p:nvPr/>
              </p:nvSpPr>
              <p:spPr>
                <a:xfrm>
                  <a:off x="502569" y="1148571"/>
                  <a:ext cx="8348263" cy="4524315"/>
                </a:xfrm>
                <a:prstGeom prst="rect">
                  <a:avLst/>
                </a:prstGeom>
                <a:blipFill>
                  <a:blip r:embed="rId2"/>
                  <a:stretch>
                    <a:fillRect l="-584" t="-538"/>
                  </a:stretch>
                </a:blipFill>
                <a:ln w="38100">
                  <a:noFill/>
                </a:ln>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FDA6E491-28A6-36F9-227D-3ABBD4128374}"/>
                </a:ext>
              </a:extLst>
            </p:cNvPr>
            <p:cNvPicPr>
              <a:picLocks noChangeAspect="1"/>
            </p:cNvPicPr>
            <p:nvPr/>
          </p:nvPicPr>
          <p:blipFill>
            <a:blip r:embed="rId3"/>
            <a:stretch>
              <a:fillRect/>
            </a:stretch>
          </p:blipFill>
          <p:spPr>
            <a:xfrm>
              <a:off x="3190804" y="1541371"/>
              <a:ext cx="2762392" cy="1206562"/>
            </a:xfrm>
            <a:prstGeom prst="rect">
              <a:avLst/>
            </a:prstGeom>
          </p:spPr>
        </p:pic>
        <p:pic>
          <p:nvPicPr>
            <p:cNvPr id="10" name="图片 9">
              <a:extLst>
                <a:ext uri="{FF2B5EF4-FFF2-40B4-BE49-F238E27FC236}">
                  <a16:creationId xmlns:a16="http://schemas.microsoft.com/office/drawing/2014/main" id="{A5A37DB9-31A7-A254-F711-E2B981872DE5}"/>
                </a:ext>
              </a:extLst>
            </p:cNvPr>
            <p:cNvPicPr>
              <a:picLocks noChangeAspect="1"/>
            </p:cNvPicPr>
            <p:nvPr/>
          </p:nvPicPr>
          <p:blipFill>
            <a:blip r:embed="rId4"/>
            <a:stretch>
              <a:fillRect/>
            </a:stretch>
          </p:blipFill>
          <p:spPr>
            <a:xfrm>
              <a:off x="3082848" y="5214477"/>
              <a:ext cx="2978303" cy="533427"/>
            </a:xfrm>
            <a:prstGeom prst="rect">
              <a:avLst/>
            </a:prstGeom>
          </p:spPr>
        </p:pic>
      </p:grpSp>
    </p:spTree>
    <p:extLst>
      <p:ext uri="{BB962C8B-B14F-4D97-AF65-F5344CB8AC3E}">
        <p14:creationId xmlns:p14="http://schemas.microsoft.com/office/powerpoint/2010/main" val="28819788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D0479-5D15-7D4F-194A-377AB261845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B529DFB-96F6-DE64-7A38-A201FF88C82A}"/>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CEFB749C-6088-92BD-4E0D-1892AF9D4108}"/>
              </a:ext>
            </a:extLst>
          </p:cNvPr>
          <p:cNvSpPr>
            <a:spLocks noGrp="1"/>
          </p:cNvSpPr>
          <p:nvPr>
            <p:ph type="sldNum" sz="quarter" idx="12"/>
          </p:nvPr>
        </p:nvSpPr>
        <p:spPr/>
        <p:txBody>
          <a:bodyPr/>
          <a:lstStyle/>
          <a:p>
            <a:fld id="{BEF7031F-3985-8841-9F96-93325AFB8D2A}" type="slidenum">
              <a:rPr lang="en-US" smtClean="0"/>
              <a:t>202</a:t>
            </a:fld>
            <a:endParaRPr lang="en-US"/>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C1AEF5C-5476-8AF8-FB10-AD3091D2C63B}"/>
                  </a:ext>
                </a:extLst>
              </p:cNvPr>
              <p:cNvSpPr txBox="1"/>
              <p:nvPr/>
            </p:nvSpPr>
            <p:spPr>
              <a:xfrm>
                <a:off x="502569" y="1148571"/>
                <a:ext cx="8348263" cy="3970318"/>
              </a:xfrm>
              <a:prstGeom prst="rect">
                <a:avLst/>
              </a:prstGeom>
              <a:noFill/>
              <a:ln w="38100">
                <a:noFill/>
              </a:ln>
            </p:spPr>
            <p:txBody>
              <a:bodyPr wrap="square">
                <a:spAutoFit/>
              </a:bodyPr>
              <a:lstStyle/>
              <a:p>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冲度轴通常用来定义两喷注事例的喷注轴，以测量其角分布，而垂直于</a:t>
                </a:r>
                <a14:m>
                  <m:oMath xmlns:m="http://schemas.openxmlformats.org/officeDocument/2006/math">
                    <m:sSup>
                      <m:sSupPr>
                        <m:ctrlPr>
                          <a:rPr lang="en-US" altLang="zh-CN" i="1" dirty="0" smtClean="0">
                            <a:solidFill>
                              <a:schemeClr val="tx1"/>
                            </a:solidFill>
                            <a:latin typeface="Cambria Math" panose="02040503050406030204" pitchFamily="18" charset="0"/>
                          </a:rPr>
                        </m:ctrlPr>
                      </m:sSupPr>
                      <m:e>
                        <m:acc>
                          <m:accPr>
                            <m:chr m:val="̂"/>
                            <m:ctrlPr>
                              <a:rPr lang="en-US" altLang="zh-CN" i="1" dirty="0" smtClean="0">
                                <a:solidFill>
                                  <a:schemeClr val="tx1"/>
                                </a:solidFill>
                                <a:latin typeface="Cambria Math" panose="02040503050406030204" pitchFamily="18" charset="0"/>
                              </a:rPr>
                            </m:ctrlPr>
                          </m:accPr>
                          <m:e>
                            <m:r>
                              <a:rPr lang="en-US" altLang="zh-CN" i="1" dirty="0" smtClean="0">
                                <a:solidFill>
                                  <a:schemeClr val="tx1"/>
                                </a:solidFill>
                                <a:latin typeface="Cambria Math" panose="02040503050406030204" pitchFamily="18" charset="0"/>
                              </a:rPr>
                              <m:t>𝑛</m:t>
                            </m:r>
                          </m:e>
                        </m:acc>
                      </m:e>
                      <m:sup>
                        <m:r>
                          <a:rPr lang="en-US" altLang="zh-CN" i="0" dirty="0" smtClean="0">
                            <a:solidFill>
                              <a:schemeClr val="tx1"/>
                            </a:solidFill>
                            <a:latin typeface="Cambria Math" panose="02040503050406030204" pitchFamily="18" charset="0"/>
                          </a:rPr>
                          <m:t>′</m:t>
                        </m:r>
                      </m:sup>
                    </m:sSup>
                  </m:oMath>
                </a14:m>
                <a:r>
                  <a:rPr lang="zh-CN" altLang="en-US" dirty="0">
                    <a:latin typeface="华文楷体" panose="02010600040101010101" pitchFamily="2" charset="-122"/>
                    <a:ea typeface="华文楷体" panose="02010600040101010101" pitchFamily="2" charset="-122"/>
                  </a:rPr>
                  <a:t> 的平面则是用来定义事例平面的另外一种方法。图 </a:t>
                </a:r>
                <a:r>
                  <a:rPr lang="en-US" altLang="zh-CN" dirty="0">
                    <a:latin typeface="华文楷体" panose="02010600040101010101" pitchFamily="2" charset="-122"/>
                    <a:ea typeface="华文楷体" panose="02010600040101010101" pitchFamily="2" charset="-122"/>
                  </a:rPr>
                  <a:t>5.19</a:t>
                </a:r>
                <a:r>
                  <a:rPr lang="zh-CN" altLang="en-US" dirty="0">
                    <a:latin typeface="华文楷体" panose="02010600040101010101" pitchFamily="2" charset="-122"/>
                    <a:ea typeface="华文楷体" panose="02010600040101010101" pitchFamily="2" charset="-122"/>
                  </a:rPr>
                  <a:t>显示随着能量的增加冲度的分布变得越来越窄。</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图 </a:t>
                </a:r>
                <a:r>
                  <a:rPr lang="en-US" altLang="zh-CN" dirty="0">
                    <a:latin typeface="华文楷体" panose="02010600040101010101" pitchFamily="2" charset="-122"/>
                    <a:ea typeface="华文楷体" panose="02010600040101010101" pitchFamily="2" charset="-122"/>
                  </a:rPr>
                  <a:t>5.19:</a:t>
                </a:r>
                <a:r>
                  <a:rPr lang="zh-CN" altLang="en-US" dirty="0">
                    <a:latin typeface="华文楷体" panose="02010600040101010101" pitchFamily="2" charset="-122"/>
                    <a:ea typeface="华文楷体" panose="02010600040101010101" pitchFamily="2" charset="-122"/>
                  </a:rPr>
                  <a:t>冲度分布随着能量增加峰位趋于更大的值</a:t>
                </a:r>
                <a:r>
                  <a:rPr lang="en-US" altLang="zh-CN" dirty="0">
                    <a:latin typeface="华文楷体" panose="02010600040101010101" pitchFamily="2" charset="-122"/>
                    <a:ea typeface="华文楷体" panose="02010600040101010101" pitchFamily="2" charset="-122"/>
                  </a:rPr>
                  <a:t>(TASSO </a:t>
                </a:r>
                <a:r>
                  <a:rPr lang="zh-CN" altLang="en-US" dirty="0">
                    <a:latin typeface="华文楷体" panose="02010600040101010101" pitchFamily="2" charset="-122"/>
                    <a:ea typeface="华文楷体" panose="02010600040101010101" pitchFamily="2" charset="-122"/>
                  </a:rPr>
                  <a:t>实验数据</a:t>
                </a:r>
                <a:r>
                  <a:rPr lang="en-US" altLang="zh-CN" dirty="0">
                    <a:latin typeface="华文楷体" panose="02010600040101010101" pitchFamily="2" charset="-122"/>
                    <a:ea typeface="华文楷体" panose="02010600040101010101" pitchFamily="2" charset="-122"/>
                  </a:rPr>
                  <a:t>)</a:t>
                </a:r>
              </a:p>
            </p:txBody>
          </p:sp>
        </mc:Choice>
        <mc:Fallback xmlns="">
          <p:sp>
            <p:nvSpPr>
              <p:cNvPr id="8" name="文本框 7">
                <a:extLst>
                  <a:ext uri="{FF2B5EF4-FFF2-40B4-BE49-F238E27FC236}">
                    <a16:creationId xmlns:a16="http://schemas.microsoft.com/office/drawing/2014/main" id="{CC1AEF5C-5476-8AF8-FB10-AD3091D2C63B}"/>
                  </a:ext>
                </a:extLst>
              </p:cNvPr>
              <p:cNvSpPr txBox="1">
                <a:spLocks noRot="1" noChangeAspect="1" noMove="1" noResize="1" noEditPoints="1" noAdjustHandles="1" noChangeArrowheads="1" noChangeShapeType="1" noTextEdit="1"/>
              </p:cNvSpPr>
              <p:nvPr/>
            </p:nvSpPr>
            <p:spPr>
              <a:xfrm>
                <a:off x="502569" y="1148571"/>
                <a:ext cx="8348263" cy="3970318"/>
              </a:xfrm>
              <a:prstGeom prst="rect">
                <a:avLst/>
              </a:prstGeom>
              <a:blipFill>
                <a:blip r:embed="rId2"/>
                <a:stretch>
                  <a:fillRect l="-584" t="-613" b="-1534"/>
                </a:stretch>
              </a:blipFill>
              <a:ln w="38100">
                <a:noFill/>
              </a:ln>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814EB305-4806-AC7C-3D1F-81955C50F381}"/>
              </a:ext>
            </a:extLst>
          </p:cNvPr>
          <p:cNvPicPr>
            <a:picLocks noChangeAspect="1"/>
          </p:cNvPicPr>
          <p:nvPr/>
        </p:nvPicPr>
        <p:blipFill>
          <a:blip r:embed="rId3"/>
          <a:stretch>
            <a:fillRect/>
          </a:stretch>
        </p:blipFill>
        <p:spPr>
          <a:xfrm>
            <a:off x="1752455" y="2213188"/>
            <a:ext cx="5639090" cy="2349621"/>
          </a:xfrm>
          <a:prstGeom prst="rect">
            <a:avLst/>
          </a:prstGeom>
        </p:spPr>
      </p:pic>
    </p:spTree>
    <p:extLst>
      <p:ext uri="{BB962C8B-B14F-4D97-AF65-F5344CB8AC3E}">
        <p14:creationId xmlns:p14="http://schemas.microsoft.com/office/powerpoint/2010/main" val="317477802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14D82-706E-557C-B12C-34C33A72E54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E918EF2-653B-42D8-33E6-8067E2B2D8AC}"/>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3CC616D6-406E-4255-0D65-BA095978AD6A}"/>
              </a:ext>
            </a:extLst>
          </p:cNvPr>
          <p:cNvSpPr>
            <a:spLocks noGrp="1"/>
          </p:cNvSpPr>
          <p:nvPr>
            <p:ph type="sldNum" sz="quarter" idx="12"/>
          </p:nvPr>
        </p:nvSpPr>
        <p:spPr/>
        <p:txBody>
          <a:bodyPr/>
          <a:lstStyle/>
          <a:p>
            <a:fld id="{BEF7031F-3985-8841-9F96-93325AFB8D2A}" type="slidenum">
              <a:rPr lang="en-US" smtClean="0"/>
              <a:t>203</a:t>
            </a:fld>
            <a:endParaRPr lang="en-US"/>
          </a:p>
        </p:txBody>
      </p:sp>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DC3AE861-DF01-22FF-67A8-4ADD5C94F424}"/>
                  </a:ext>
                </a:extLst>
              </p:cNvPr>
              <p:cNvSpPr txBox="1"/>
              <p:nvPr/>
            </p:nvSpPr>
            <p:spPr>
              <a:xfrm>
                <a:off x="502569" y="986061"/>
                <a:ext cx="8348263" cy="5078313"/>
              </a:xfrm>
              <a:prstGeom prst="rect">
                <a:avLst/>
              </a:prstGeom>
              <a:noFill/>
              <a:ln w="38100">
                <a:noFill/>
              </a:ln>
            </p:spPr>
            <p:txBody>
              <a:bodyPr wrap="square">
                <a:spAutoFit/>
              </a:bodyPr>
              <a:lstStyle/>
              <a:p>
                <a:r>
                  <a:rPr lang="en-US" altLang="zh-CN" dirty="0">
                    <a:latin typeface="华文楷体" panose="02010600040101010101" pitchFamily="2" charset="-122"/>
                    <a:ea typeface="华文楷体" panose="02010600040101010101" pitchFamily="2" charset="-122"/>
                  </a:rPr>
                  <a:t>       PETRA </a:t>
                </a:r>
                <a:r>
                  <a:rPr lang="zh-CN" altLang="en-US" dirty="0">
                    <a:latin typeface="华文楷体" panose="02010600040101010101" pitchFamily="2" charset="-122"/>
                    <a:ea typeface="华文楷体" panose="02010600040101010101" pitchFamily="2" charset="-122"/>
                  </a:rPr>
                  <a:t>对撞机上的 </a:t>
                </a:r>
                <a:r>
                  <a:rPr lang="en-US" altLang="zh-CN" dirty="0">
                    <a:latin typeface="华文楷体" panose="02010600040101010101" pitchFamily="2" charset="-122"/>
                    <a:ea typeface="华文楷体" panose="02010600040101010101" pitchFamily="2" charset="-122"/>
                  </a:rPr>
                  <a:t>MARK-J</a:t>
                </a:r>
                <a:r>
                  <a:rPr lang="zh-CN" altLang="en-US" dirty="0">
                    <a:latin typeface="华文楷体" panose="02010600040101010101" pitchFamily="2" charset="-122"/>
                    <a:ea typeface="华文楷体" panose="02010600040101010101" pitchFamily="2" charset="-122"/>
                  </a:rPr>
                  <a:t>组发明了描写喷注的能流方法，在三个相互垂直的方向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𝑒</m:t>
                        </m:r>
                      </m:e>
                      <m:sub>
                        <m:r>
                          <a:rPr lang="en-US" altLang="zh-CN" i="0" dirty="0" smtClean="0">
                            <a:latin typeface="Cambria Math" panose="02040503050406030204" pitchFamily="18" charset="0"/>
                          </a:rPr>
                          <m:t>1</m:t>
                        </m:r>
                      </m:sub>
                    </m:sSub>
                    <m:r>
                      <a:rPr lang="en-US" altLang="zh-CN" i="0" dirty="0" smtClean="0">
                        <a:latin typeface="Cambria Math" panose="02040503050406030204" pitchFamily="18" charset="0"/>
                      </a:rPr>
                      <m:t>⊥</m:t>
                    </m:r>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𝑒</m:t>
                        </m:r>
                      </m:e>
                      <m:sub>
                        <m:r>
                          <a:rPr lang="en-US" altLang="zh-CN" i="0" dirty="0" smtClean="0">
                            <a:latin typeface="Cambria Math" panose="02040503050406030204" pitchFamily="18" charset="0"/>
                          </a:rPr>
                          <m:t>2</m:t>
                        </m:r>
                      </m:sub>
                    </m:sSub>
                    <m:r>
                      <a:rPr lang="en-US" altLang="zh-CN" i="0" dirty="0" smtClean="0">
                        <a:latin typeface="Cambria Math" panose="02040503050406030204" pitchFamily="18" charset="0"/>
                      </a:rPr>
                      <m:t>⊥</m:t>
                    </m:r>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𝑒</m:t>
                        </m:r>
                      </m:e>
                      <m:sub>
                        <m:r>
                          <a:rPr lang="en-US" altLang="zh-CN" i="0" dirty="0" smtClean="0">
                            <a:latin typeface="Cambria Math" panose="02040503050406030204" pitchFamily="18" charset="0"/>
                          </a:rPr>
                          <m:t>3</m:t>
                        </m:r>
                      </m:sub>
                    </m:sSub>
                  </m:oMath>
                </a14:m>
                <a:r>
                  <a:rPr lang="zh-CN" altLang="en-US" dirty="0">
                    <a:latin typeface="华文楷体" panose="02010600040101010101" pitchFamily="2" charset="-122"/>
                    <a:ea typeface="华文楷体" panose="02010600040101010101" pitchFamily="2" charset="-122"/>
                  </a:rPr>
                  <a:t>上定义了冲度，长轴量和短轴量。</a:t>
                </a:r>
                <a:endParaRPr lang="en-US" altLang="zh-CN"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rPr>
                  <a:t>通过探测器的强子量能器各个单元内测量到的能量沉积定义能流矢量</a:t>
                </a:r>
                <a:r>
                  <a:rPr lang="en-US" altLang="zh-CN" i="1" dirty="0">
                    <a:latin typeface="华文楷体" panose="02010600040101010101" pitchFamily="2" charset="-122"/>
                    <a:ea typeface="华文楷体" panose="02010600040101010101" pitchFamily="2" charset="-122"/>
                  </a:rPr>
                  <a:t>E</a:t>
                </a:r>
                <a:r>
                  <a:rPr lang="zh-CN" altLang="en-US" dirty="0">
                    <a:latin typeface="华文楷体" panose="02010600040101010101" pitchFamily="2" charset="-122"/>
                    <a:ea typeface="华文楷体" panose="02010600040101010101" pitchFamily="2" charset="-122"/>
                  </a:rPr>
                  <a:t>，矢量的方向从对撞点到强子量能器的单元。使用能流定义冲度</a:t>
                </a:r>
                <a:r>
                  <a:rPr lang="en-US" altLang="zh-CN" i="1" dirty="0">
                    <a:latin typeface="华文楷体" panose="02010600040101010101" pitchFamily="2" charset="-122"/>
                    <a:ea typeface="华文楷体" panose="02010600040101010101" pitchFamily="2" charset="-122"/>
                  </a:rPr>
                  <a:t>T</a:t>
                </a:r>
                <a:r>
                  <a:rPr lang="zh-CN" altLang="en-US" dirty="0">
                    <a:latin typeface="华文楷体" panose="02010600040101010101" pitchFamily="2" charset="-122"/>
                    <a:ea typeface="华文楷体" panose="02010600040101010101" pitchFamily="2" charset="-122"/>
                  </a:rPr>
                  <a:t>为，</a:t>
                </a:r>
                <a:endParaRPr lang="en-US" altLang="zh-CN"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endParaRPr lang="en-US" altLang="zh-CN"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endParaRPr lang="en-US" altLang="zh-CN"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这里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𝑒</m:t>
                        </m:r>
                      </m:e>
                      <m:sub>
                        <m:r>
                          <a:rPr lang="en-US" altLang="zh-CN" i="0" dirty="0" smtClean="0">
                            <a:latin typeface="Cambria Math" panose="02040503050406030204" pitchFamily="18" charset="0"/>
                          </a:rPr>
                          <m:t>1</m:t>
                        </m:r>
                      </m:sub>
                    </m:sSub>
                  </m:oMath>
                </a14:m>
                <a:r>
                  <a:rPr lang="zh-CN" altLang="en-US" dirty="0">
                    <a:latin typeface="华文楷体" panose="02010600040101010101" pitchFamily="2" charset="-122"/>
                    <a:ea typeface="华文楷体" panose="02010600040101010101" pitchFamily="2" charset="-122"/>
                  </a:rPr>
                  <a:t>是使上式取得极大值的单位空间矢量。</a:t>
                </a:r>
                <a:endParaRPr lang="en-US" altLang="zh-CN"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rPr>
                  <a:t>在和</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i="1" dirty="0">
                            <a:latin typeface="Cambria Math" panose="02040503050406030204" pitchFamily="18" charset="0"/>
                          </a:rPr>
                          <m:t>𝑒</m:t>
                        </m:r>
                      </m:e>
                      <m:sub>
                        <m:r>
                          <a:rPr lang="en-US" altLang="zh-CN" dirty="0">
                            <a:latin typeface="Cambria Math" panose="02040503050406030204" pitchFamily="18" charset="0"/>
                          </a:rPr>
                          <m:t>1</m:t>
                        </m:r>
                      </m:sub>
                    </m:sSub>
                  </m:oMath>
                </a14:m>
                <a:r>
                  <a:rPr lang="zh-CN" altLang="en-US" dirty="0">
                    <a:latin typeface="华文楷体" panose="02010600040101010101" pitchFamily="2" charset="-122"/>
                    <a:ea typeface="华文楷体" panose="02010600040101010101" pitchFamily="2" charset="-122"/>
                  </a:rPr>
                  <a:t>垂直的平面上定义事例的长轴量和短轴量，</a:t>
                </a:r>
                <a:endParaRPr lang="en-US" altLang="zh-CN"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定义扁度 </a:t>
                </a:r>
                <a:r>
                  <a:rPr lang="en-US" altLang="zh-CN" i="1" dirty="0">
                    <a:latin typeface="华文楷体" panose="02010600040101010101" pitchFamily="2" charset="-122"/>
                    <a:ea typeface="华文楷体" panose="02010600040101010101" pitchFamily="2" charset="-122"/>
                  </a:rPr>
                  <a:t>A’ </a:t>
                </a:r>
                <a:r>
                  <a:rPr lang="zh-CN" altLang="en-US" dirty="0">
                    <a:latin typeface="华文楷体" panose="02010600040101010101" pitchFamily="2" charset="-122"/>
                    <a:ea typeface="华文楷体" panose="02010600040101010101" pitchFamily="2" charset="-122"/>
                  </a:rPr>
                  <a:t>为</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en-US" altLang="zh-CN" i="1" dirty="0">
                    <a:latin typeface="华文楷体" panose="02010600040101010101" pitchFamily="2" charset="-122"/>
                    <a:ea typeface="华文楷体" panose="02010600040101010101" pitchFamily="2" charset="-122"/>
                  </a:rPr>
                  <a:t>MARK - J</a:t>
                </a:r>
                <a:r>
                  <a:rPr lang="zh-CN" altLang="en-US" dirty="0">
                    <a:latin typeface="华文楷体" panose="02010600040101010101" pitchFamily="2" charset="-122"/>
                    <a:ea typeface="华文楷体" panose="02010600040101010101" pitchFamily="2" charset="-122"/>
                  </a:rPr>
                  <a:t>合作组根据自已探测器的具体性能选择这种方法同样做出了精彩的物理分析结果。</a:t>
                </a:r>
                <a:endParaRPr lang="en-US" altLang="zh-CN" dirty="0">
                  <a:latin typeface="华文楷体" panose="02010600040101010101" pitchFamily="2" charset="-122"/>
                  <a:ea typeface="华文楷体" panose="02010600040101010101" pitchFamily="2" charset="-122"/>
                </a:endParaRPr>
              </a:p>
            </p:txBody>
          </p:sp>
        </mc:Choice>
        <mc:Fallback>
          <p:sp>
            <p:nvSpPr>
              <p:cNvPr id="8" name="文本框 7">
                <a:extLst>
                  <a:ext uri="{FF2B5EF4-FFF2-40B4-BE49-F238E27FC236}">
                    <a16:creationId xmlns:a16="http://schemas.microsoft.com/office/drawing/2014/main" id="{DC3AE861-DF01-22FF-67A8-4ADD5C94F424}"/>
                  </a:ext>
                </a:extLst>
              </p:cNvPr>
              <p:cNvSpPr txBox="1">
                <a:spLocks noRot="1" noChangeAspect="1" noMove="1" noResize="1" noEditPoints="1" noAdjustHandles="1" noChangeArrowheads="1" noChangeShapeType="1" noTextEdit="1"/>
              </p:cNvSpPr>
              <p:nvPr/>
            </p:nvSpPr>
            <p:spPr>
              <a:xfrm>
                <a:off x="502569" y="986061"/>
                <a:ext cx="8348263" cy="5078313"/>
              </a:xfrm>
              <a:prstGeom prst="rect">
                <a:avLst/>
              </a:prstGeom>
              <a:blipFill>
                <a:blip r:embed="rId2"/>
                <a:stretch>
                  <a:fillRect l="-584" t="-600" b="-1080"/>
                </a:stretch>
              </a:blipFill>
              <a:ln w="38100">
                <a:noFill/>
              </a:ln>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7D363197-E3C9-540A-5F70-A7687DEC94FE}"/>
              </a:ext>
            </a:extLst>
          </p:cNvPr>
          <p:cNvPicPr>
            <a:picLocks noChangeAspect="1"/>
          </p:cNvPicPr>
          <p:nvPr/>
        </p:nvPicPr>
        <p:blipFill>
          <a:blip r:embed="rId3"/>
          <a:stretch>
            <a:fillRect/>
          </a:stretch>
        </p:blipFill>
        <p:spPr>
          <a:xfrm>
            <a:off x="3559123" y="2320003"/>
            <a:ext cx="2025754" cy="577880"/>
          </a:xfrm>
          <a:prstGeom prst="rect">
            <a:avLst/>
          </a:prstGeom>
        </p:spPr>
      </p:pic>
      <p:pic>
        <p:nvPicPr>
          <p:cNvPr id="9" name="图片 8">
            <a:extLst>
              <a:ext uri="{FF2B5EF4-FFF2-40B4-BE49-F238E27FC236}">
                <a16:creationId xmlns:a16="http://schemas.microsoft.com/office/drawing/2014/main" id="{5AE08AA3-556B-B0B0-7602-CF0C3E7FBB13}"/>
              </a:ext>
            </a:extLst>
          </p:cNvPr>
          <p:cNvPicPr>
            <a:picLocks noChangeAspect="1"/>
          </p:cNvPicPr>
          <p:nvPr/>
        </p:nvPicPr>
        <p:blipFill>
          <a:blip r:embed="rId4"/>
          <a:stretch>
            <a:fillRect/>
          </a:stretch>
        </p:blipFill>
        <p:spPr>
          <a:xfrm>
            <a:off x="2930441" y="3683980"/>
            <a:ext cx="2654436" cy="914447"/>
          </a:xfrm>
          <a:prstGeom prst="rect">
            <a:avLst/>
          </a:prstGeom>
        </p:spPr>
      </p:pic>
      <p:pic>
        <p:nvPicPr>
          <p:cNvPr id="13" name="图片 12">
            <a:extLst>
              <a:ext uri="{FF2B5EF4-FFF2-40B4-BE49-F238E27FC236}">
                <a16:creationId xmlns:a16="http://schemas.microsoft.com/office/drawing/2014/main" id="{00008607-3E9E-80D6-C2B1-055CAEEE2791}"/>
              </a:ext>
            </a:extLst>
          </p:cNvPr>
          <p:cNvPicPr>
            <a:picLocks noChangeAspect="1"/>
          </p:cNvPicPr>
          <p:nvPr/>
        </p:nvPicPr>
        <p:blipFill>
          <a:blip r:embed="rId5"/>
          <a:stretch>
            <a:fillRect/>
          </a:stretch>
        </p:blipFill>
        <p:spPr>
          <a:xfrm>
            <a:off x="3673429" y="5061801"/>
            <a:ext cx="1797142" cy="330217"/>
          </a:xfrm>
          <a:prstGeom prst="rect">
            <a:avLst/>
          </a:prstGeom>
        </p:spPr>
      </p:pic>
    </p:spTree>
    <p:extLst>
      <p:ext uri="{BB962C8B-B14F-4D97-AF65-F5344CB8AC3E}">
        <p14:creationId xmlns:p14="http://schemas.microsoft.com/office/powerpoint/2010/main" val="352770907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B086-7748-F8C5-665E-C96D7C5E0F6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4A03466-EF6B-1F1F-C601-AA787A76F37A}"/>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2D21F95A-D2DC-4FCD-6A81-1D71F989AABD}"/>
              </a:ext>
            </a:extLst>
          </p:cNvPr>
          <p:cNvSpPr>
            <a:spLocks noGrp="1"/>
          </p:cNvSpPr>
          <p:nvPr>
            <p:ph type="sldNum" sz="quarter" idx="12"/>
          </p:nvPr>
        </p:nvSpPr>
        <p:spPr/>
        <p:txBody>
          <a:bodyPr/>
          <a:lstStyle/>
          <a:p>
            <a:fld id="{BEF7031F-3985-8841-9F96-93325AFB8D2A}" type="slidenum">
              <a:rPr lang="en-US" smtClean="0"/>
              <a:t>204</a:t>
            </a:fld>
            <a:endParaRPr lang="en-US"/>
          </a:p>
        </p:txBody>
      </p:sp>
      <p:grpSp>
        <p:nvGrpSpPr>
          <p:cNvPr id="15" name="组合 14">
            <a:extLst>
              <a:ext uri="{FF2B5EF4-FFF2-40B4-BE49-F238E27FC236}">
                <a16:creationId xmlns:a16="http://schemas.microsoft.com/office/drawing/2014/main" id="{F29C7978-4F82-AF51-3A08-B2E8760CBD1B}"/>
              </a:ext>
            </a:extLst>
          </p:cNvPr>
          <p:cNvGrpSpPr/>
          <p:nvPr/>
        </p:nvGrpSpPr>
        <p:grpSpPr>
          <a:xfrm>
            <a:off x="150674" y="1132999"/>
            <a:ext cx="8668029" cy="4799620"/>
            <a:chOff x="78102" y="1067685"/>
            <a:chExt cx="8668029" cy="4799620"/>
          </a:xfrm>
        </p:grpSpPr>
        <p:grpSp>
          <p:nvGrpSpPr>
            <p:cNvPr id="10" name="组合 9">
              <a:extLst>
                <a:ext uri="{FF2B5EF4-FFF2-40B4-BE49-F238E27FC236}">
                  <a16:creationId xmlns:a16="http://schemas.microsoft.com/office/drawing/2014/main" id="{FC51EAB5-745C-936A-82D1-B468FC007983}"/>
                </a:ext>
              </a:extLst>
            </p:cNvPr>
            <p:cNvGrpSpPr/>
            <p:nvPr/>
          </p:nvGrpSpPr>
          <p:grpSpPr>
            <a:xfrm>
              <a:off x="78102" y="1067685"/>
              <a:ext cx="8668029" cy="4799620"/>
              <a:chOff x="78102" y="1067685"/>
              <a:chExt cx="8668029" cy="4799620"/>
            </a:xfrm>
          </p:grpSpPr>
          <p:sp>
            <p:nvSpPr>
              <p:cNvPr id="8" name="文本框 7">
                <a:extLst>
                  <a:ext uri="{FF2B5EF4-FFF2-40B4-BE49-F238E27FC236}">
                    <a16:creationId xmlns:a16="http://schemas.microsoft.com/office/drawing/2014/main" id="{738BCCC8-2265-001A-B4E5-03CA1A2E50F9}"/>
                  </a:ext>
                </a:extLst>
              </p:cNvPr>
              <p:cNvSpPr txBox="1"/>
              <p:nvPr/>
            </p:nvSpPr>
            <p:spPr>
              <a:xfrm>
                <a:off x="397868" y="1619988"/>
                <a:ext cx="8348263" cy="4247317"/>
              </a:xfrm>
              <a:prstGeom prst="rect">
                <a:avLst/>
              </a:prstGeom>
              <a:noFill/>
              <a:ln w="38100">
                <a:noFill/>
              </a:ln>
            </p:spPr>
            <p:txBody>
              <a:bodyPr wrap="square">
                <a:spAutoFit/>
              </a:bodyPr>
              <a:lstStyle/>
              <a:p>
                <a:r>
                  <a:rPr lang="zh-CN" altLang="en-US" dirty="0">
                    <a:latin typeface="华文楷体" panose="02010600040101010101" pitchFamily="2" charset="-122"/>
                    <a:ea typeface="华文楷体" panose="02010600040101010101" pitchFamily="2" charset="-122"/>
                  </a:rPr>
                  <a:t>三喷注事例</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阶的 </a:t>
                </a:r>
                <a:r>
                  <a:rPr lang="en-US" altLang="zh-CN" i="1" dirty="0">
                    <a:latin typeface="华文楷体" panose="02010600040101010101" pitchFamily="2" charset="-122"/>
                    <a:ea typeface="华文楷体" panose="02010600040101010101" pitchFamily="2" charset="-122"/>
                  </a:rPr>
                  <a:t>QCD</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子过程为</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末态的部分子要求有足够的能量和相互分开的角度。图</a:t>
                </a:r>
                <a:r>
                  <a:rPr lang="en-US" altLang="zh-CN" dirty="0">
                    <a:latin typeface="华文楷体" panose="02010600040101010101" pitchFamily="2" charset="-122"/>
                    <a:ea typeface="华文楷体" panose="02010600040101010101" pitchFamily="2" charset="-122"/>
                  </a:rPr>
                  <a:t>5.20</a:t>
                </a:r>
                <a:r>
                  <a:rPr lang="zh-CN" altLang="en-US" dirty="0">
                    <a:latin typeface="华文楷体" panose="02010600040101010101" pitchFamily="2" charset="-122"/>
                    <a:ea typeface="华文楷体" panose="02010600040101010101" pitchFamily="2" charset="-122"/>
                  </a:rPr>
                  <a:t>是在垂直于東流的横平面上三喷注事例的典型图像。动量守恒要求三喷注事例是共面的。</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图 </a:t>
                </a:r>
                <a:r>
                  <a:rPr lang="en-US" altLang="zh-CN" dirty="0">
                    <a:latin typeface="华文楷体" panose="02010600040101010101" pitchFamily="2" charset="-122"/>
                    <a:ea typeface="华文楷体" panose="02010600040101010101" pitchFamily="2" charset="-122"/>
                  </a:rPr>
                  <a:t>5.20:</a:t>
                </a:r>
                <a:r>
                  <a:rPr lang="zh-CN" altLang="en-US" dirty="0">
                    <a:latin typeface="华文楷体" panose="02010600040101010101" pitchFamily="2" charset="-122"/>
                    <a:ea typeface="华文楷体" panose="02010600040101010101" pitchFamily="2" charset="-122"/>
                  </a:rPr>
                  <a:t>三喷注事例在垂直于東流横平面上的典型图像</a:t>
                </a:r>
                <a:r>
                  <a:rPr lang="en-US" altLang="zh-CN" dirty="0">
                    <a:latin typeface="华文楷体" panose="02010600040101010101" pitchFamily="2" charset="-122"/>
                    <a:ea typeface="华文楷体" panose="02010600040101010101" pitchFamily="2" charset="-122"/>
                  </a:rPr>
                  <a:t>(TASSO</a:t>
                </a:r>
                <a:r>
                  <a:rPr lang="zh-CN" altLang="en-US" dirty="0">
                    <a:latin typeface="华文楷体" panose="02010600040101010101" pitchFamily="2" charset="-122"/>
                    <a:ea typeface="华文楷体" panose="02010600040101010101" pitchFamily="2" charset="-122"/>
                  </a:rPr>
                  <a:t>。</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当任意两个喷注间的角度较小，或某一喷注的能量太低时，无论是实验或理论方面区分两喷注和三喷注事例都存在着不确定性。</a:t>
                </a:r>
                <a:endParaRPr lang="en-US" altLang="zh-CN" dirty="0">
                  <a:latin typeface="华文楷体" panose="02010600040101010101" pitchFamily="2" charset="-122"/>
                  <a:ea typeface="华文楷体" panose="02010600040101010101" pitchFamily="2" charset="-122"/>
                </a:endParaRPr>
              </a:p>
            </p:txBody>
          </p:sp>
          <p:sp>
            <p:nvSpPr>
              <p:cNvPr id="3" name="文本框 2">
                <a:extLst>
                  <a:ext uri="{FF2B5EF4-FFF2-40B4-BE49-F238E27FC236}">
                    <a16:creationId xmlns:a16="http://schemas.microsoft.com/office/drawing/2014/main" id="{AE252F98-2B48-AC7E-2971-A5FC133A8CD7}"/>
                  </a:ext>
                </a:extLst>
              </p:cNvPr>
              <p:cNvSpPr txBox="1"/>
              <p:nvPr/>
            </p:nvSpPr>
            <p:spPr>
              <a:xfrm>
                <a:off x="78102" y="1067685"/>
                <a:ext cx="3511943" cy="400110"/>
              </a:xfrm>
              <a:prstGeom prst="rect">
                <a:avLst/>
              </a:prstGeom>
              <a:noFill/>
            </p:spPr>
            <p:txBody>
              <a:bodyPr wrap="square" rtlCol="0">
                <a:spAutoFit/>
              </a:bodyPr>
              <a:lstStyle/>
              <a:p>
                <a:r>
                  <a:rPr lang="zh-CN" altLang="en-US" sz="2000" b="1" dirty="0">
                    <a:solidFill>
                      <a:srgbClr val="0000CC"/>
                    </a:solidFill>
                    <a:latin typeface="华文楷体" panose="02010600040101010101" pitchFamily="2" charset="-122"/>
                    <a:ea typeface="华文楷体" panose="02010600040101010101" pitchFamily="2" charset="-122"/>
                  </a:rPr>
                  <a:t>三喷注</a:t>
                </a:r>
              </a:p>
            </p:txBody>
          </p:sp>
        </p:grpSp>
        <p:pic>
          <p:nvPicPr>
            <p:cNvPr id="7" name="图片 6">
              <a:extLst>
                <a:ext uri="{FF2B5EF4-FFF2-40B4-BE49-F238E27FC236}">
                  <a16:creationId xmlns:a16="http://schemas.microsoft.com/office/drawing/2014/main" id="{90FE46D2-1283-0E49-3AD3-EC8211E35BB9}"/>
                </a:ext>
              </a:extLst>
            </p:cNvPr>
            <p:cNvPicPr>
              <a:picLocks noChangeAspect="1"/>
            </p:cNvPicPr>
            <p:nvPr/>
          </p:nvPicPr>
          <p:blipFill>
            <a:blip r:embed="rId2"/>
            <a:stretch>
              <a:fillRect/>
            </a:stretch>
          </p:blipFill>
          <p:spPr>
            <a:xfrm>
              <a:off x="1671853" y="1704778"/>
              <a:ext cx="444523" cy="209561"/>
            </a:xfrm>
            <a:prstGeom prst="rect">
              <a:avLst/>
            </a:prstGeom>
          </p:spPr>
        </p:pic>
        <p:pic>
          <p:nvPicPr>
            <p:cNvPr id="12" name="图片 11">
              <a:extLst>
                <a:ext uri="{FF2B5EF4-FFF2-40B4-BE49-F238E27FC236}">
                  <a16:creationId xmlns:a16="http://schemas.microsoft.com/office/drawing/2014/main" id="{D8E05EAA-B19A-942D-C66F-FF51D6C971D9}"/>
                </a:ext>
              </a:extLst>
            </p:cNvPr>
            <p:cNvPicPr>
              <a:picLocks noChangeAspect="1"/>
            </p:cNvPicPr>
            <p:nvPr/>
          </p:nvPicPr>
          <p:blipFill>
            <a:blip r:embed="rId3"/>
            <a:stretch>
              <a:fillRect/>
            </a:stretch>
          </p:blipFill>
          <p:spPr>
            <a:xfrm>
              <a:off x="4025872" y="2105019"/>
              <a:ext cx="1092256" cy="209561"/>
            </a:xfrm>
            <a:prstGeom prst="rect">
              <a:avLst/>
            </a:prstGeom>
          </p:spPr>
        </p:pic>
        <p:pic>
          <p:nvPicPr>
            <p:cNvPr id="14" name="图片 13">
              <a:extLst>
                <a:ext uri="{FF2B5EF4-FFF2-40B4-BE49-F238E27FC236}">
                  <a16:creationId xmlns:a16="http://schemas.microsoft.com/office/drawing/2014/main" id="{CCCBE53D-AAE0-C9CB-4B50-51DEAF81D42F}"/>
                </a:ext>
              </a:extLst>
            </p:cNvPr>
            <p:cNvPicPr>
              <a:picLocks noChangeAspect="1"/>
            </p:cNvPicPr>
            <p:nvPr/>
          </p:nvPicPr>
          <p:blipFill>
            <a:blip r:embed="rId4"/>
            <a:stretch>
              <a:fillRect/>
            </a:stretch>
          </p:blipFill>
          <p:spPr>
            <a:xfrm>
              <a:off x="3477794" y="3103866"/>
              <a:ext cx="2171812" cy="1797142"/>
            </a:xfrm>
            <a:prstGeom prst="rect">
              <a:avLst/>
            </a:prstGeom>
          </p:spPr>
        </p:pic>
      </p:grpSp>
    </p:spTree>
    <p:extLst>
      <p:ext uri="{BB962C8B-B14F-4D97-AF65-F5344CB8AC3E}">
        <p14:creationId xmlns:p14="http://schemas.microsoft.com/office/powerpoint/2010/main" val="71736768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C71B-5E03-1A4C-1FD8-F57132F4D36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0AE00FD-91B8-7C7C-EFFE-CAB4D2A6C614}"/>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18B15D7E-5F47-D72E-9841-2466C3DBC7F5}"/>
              </a:ext>
            </a:extLst>
          </p:cNvPr>
          <p:cNvSpPr>
            <a:spLocks noGrp="1"/>
          </p:cNvSpPr>
          <p:nvPr>
            <p:ph type="sldNum" sz="quarter" idx="12"/>
          </p:nvPr>
        </p:nvSpPr>
        <p:spPr/>
        <p:txBody>
          <a:bodyPr/>
          <a:lstStyle/>
          <a:p>
            <a:fld id="{BEF7031F-3985-8841-9F96-93325AFB8D2A}" type="slidenum">
              <a:rPr lang="en-US" smtClean="0"/>
              <a:t>205</a:t>
            </a:fld>
            <a:endParaRPr lang="en-US"/>
          </a:p>
        </p:txBody>
      </p:sp>
      <p:grpSp>
        <p:nvGrpSpPr>
          <p:cNvPr id="14" name="组合 13">
            <a:extLst>
              <a:ext uri="{FF2B5EF4-FFF2-40B4-BE49-F238E27FC236}">
                <a16:creationId xmlns:a16="http://schemas.microsoft.com/office/drawing/2014/main" id="{052CE952-4636-4A14-927E-CE436B4BF431}"/>
              </a:ext>
            </a:extLst>
          </p:cNvPr>
          <p:cNvGrpSpPr/>
          <p:nvPr/>
        </p:nvGrpSpPr>
        <p:grpSpPr>
          <a:xfrm>
            <a:off x="502569" y="1148571"/>
            <a:ext cx="8348263" cy="4822730"/>
            <a:chOff x="502569" y="1148571"/>
            <a:chExt cx="8348263" cy="4822730"/>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C09FBC0-042A-FAE7-D7D6-5067892BDDA0}"/>
                    </a:ext>
                  </a:extLst>
                </p:cNvPr>
                <p:cNvSpPr txBox="1"/>
                <p:nvPr/>
              </p:nvSpPr>
              <p:spPr>
                <a:xfrm>
                  <a:off x="502569" y="1148571"/>
                  <a:ext cx="8348263" cy="4822730"/>
                </a:xfrm>
                <a:prstGeom prst="rect">
                  <a:avLst/>
                </a:prstGeom>
                <a:noFill/>
                <a:ln w="38100">
                  <a:noFill/>
                </a:ln>
              </p:spPr>
              <p:txBody>
                <a:bodyPr wrap="square">
                  <a:spAutoFit/>
                </a:bodyPr>
                <a:lstStyle/>
                <a:p>
                  <a:r>
                    <a:rPr lang="zh-CN" altLang="en-US" dirty="0">
                      <a:latin typeface="华文楷体" panose="02010600040101010101" pitchFamily="2" charset="-122"/>
                      <a:ea typeface="华文楷体" panose="02010600040101010101" pitchFamily="2" charset="-122"/>
                    </a:rPr>
                    <a:t>       图 </a:t>
                  </a:r>
                  <a:r>
                    <a:rPr lang="en-US" altLang="zh-CN" dirty="0">
                      <a:latin typeface="华文楷体" panose="02010600040101010101" pitchFamily="2" charset="-122"/>
                      <a:ea typeface="华文楷体" panose="02010600040101010101" pitchFamily="2" charset="-122"/>
                    </a:rPr>
                    <a:t>5.21</a:t>
                  </a:r>
                  <a:r>
                    <a:rPr lang="zh-CN" altLang="en-US" dirty="0">
                      <a:latin typeface="华文楷体" panose="02010600040101010101" pitchFamily="2" charset="-122"/>
                      <a:ea typeface="华文楷体" panose="02010600040101010101" pitchFamily="2" charset="-122"/>
                    </a:rPr>
                    <a:t>是到 </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阶的 </a:t>
                  </a:r>
                  <a:r>
                    <a:rPr lang="en-US" altLang="zh-CN" i="1" dirty="0">
                      <a:latin typeface="华文楷体" panose="02010600040101010101" pitchFamily="2" charset="-122"/>
                      <a:ea typeface="华文楷体" panose="02010600040101010101" pitchFamily="2" charset="-122"/>
                    </a:rPr>
                    <a:t>QCD</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耦合费曼图。</a:t>
                  </a:r>
                  <a:r>
                    <a:rPr lang="en-US" altLang="zh-CN" dirty="0">
                      <a:latin typeface="华文楷体" panose="02010600040101010101" pitchFamily="2" charset="-122"/>
                      <a:ea typeface="华文楷体" panose="02010600040101010101" pitchFamily="2" charset="-122"/>
                    </a:rPr>
                    <a:t>(a)</a:t>
                  </a:r>
                  <a:r>
                    <a:rPr lang="zh-CN" altLang="en-US" dirty="0">
                      <a:latin typeface="华文楷体" panose="02010600040101010101" pitchFamily="2" charset="-122"/>
                      <a:ea typeface="华文楷体" panose="02010600040101010101" pitchFamily="2" charset="-122"/>
                    </a:rPr>
                    <a:t>是零阶图</a:t>
                  </a:r>
                  <a:r>
                    <a:rPr lang="en-US" altLang="zh-CN" dirty="0">
                      <a:latin typeface="华文楷体" panose="02010600040101010101" pitchFamily="2" charset="-122"/>
                      <a:ea typeface="华文楷体" panose="02010600040101010101" pitchFamily="2" charset="-122"/>
                    </a:rPr>
                    <a:t>,(b)</a:t>
                  </a:r>
                  <a:r>
                    <a:rPr lang="zh-CN" altLang="en-US" dirty="0">
                      <a:latin typeface="华文楷体" panose="02010600040101010101" pitchFamily="2" charset="-122"/>
                      <a:ea typeface="华文楷体" panose="02010600040101010101" pitchFamily="2" charset="-122"/>
                    </a:rPr>
                    <a:t>和</a:t>
                  </a:r>
                  <a:r>
                    <a:rPr lang="en-US" altLang="zh-CN" dirty="0">
                      <a:latin typeface="华文楷体" panose="02010600040101010101" pitchFamily="2" charset="-122"/>
                      <a:ea typeface="华文楷体" panose="02010600040101010101" pitchFamily="2" charset="-122"/>
                    </a:rPr>
                    <a:t>(c)</a:t>
                  </a:r>
                  <a:r>
                    <a:rPr lang="zh-CN" altLang="en-US" dirty="0">
                      <a:latin typeface="华文楷体" panose="02010600040101010101" pitchFamily="2" charset="-122"/>
                      <a:ea typeface="华文楷体" panose="02010600040101010101" pitchFamily="2" charset="-122"/>
                    </a:rPr>
                    <a:t>是</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m:rPr>
                              <m:sty m:val="p"/>
                            </m:rPr>
                            <a:rPr lang="el-GR" altLang="zh-CN" i="1" dirty="0" smtClean="0">
                              <a:latin typeface="Cambria Math" panose="02040503050406030204" pitchFamily="18" charset="0"/>
                            </a:rPr>
                            <m:t>α</m:t>
                          </m:r>
                        </m:e>
                        <m:sub>
                          <m:r>
                            <a:rPr lang="en-US" altLang="zh-CN" i="1" dirty="0" smtClean="0">
                              <a:latin typeface="Cambria Math" panose="02040503050406030204" pitchFamily="18" charset="0"/>
                            </a:rPr>
                            <m:t>𝑠</m:t>
                          </m:r>
                        </m:sub>
                      </m:sSub>
                    </m:oMath>
                  </a14:m>
                  <a:r>
                    <a:rPr lang="zh-CN" altLang="en-US" dirty="0">
                      <a:latin typeface="华文楷体" panose="02010600040101010101" pitchFamily="2" charset="-122"/>
                      <a:ea typeface="华文楷体" panose="02010600040101010101" pitchFamily="2" charset="-122"/>
                    </a:rPr>
                    <a:t>阶的 </a:t>
                  </a:r>
                  <a14:m>
                    <m:oMath xmlns:m="http://schemas.openxmlformats.org/officeDocument/2006/math">
                      <m:r>
                        <a:rPr lang="en-US" altLang="zh-CN" i="1" dirty="0" smtClean="0">
                          <a:latin typeface="Cambria Math" panose="02040503050406030204" pitchFamily="18" charset="0"/>
                        </a:rPr>
                        <m:t>𝑞</m:t>
                      </m:r>
                      <m:acc>
                        <m:accPr>
                          <m:chr m:val="̅"/>
                          <m:ctrlPr>
                            <a:rPr lang="en-US" altLang="zh-CN" i="1" dirty="0" err="1" smtClean="0">
                              <a:solidFill>
                                <a:srgbClr val="836967"/>
                              </a:solidFill>
                              <a:latin typeface="Cambria Math" panose="02040503050406030204" pitchFamily="18" charset="0"/>
                            </a:rPr>
                          </m:ctrlPr>
                        </m:accPr>
                        <m:e>
                          <m:r>
                            <a:rPr lang="en-US" altLang="zh-CN" i="1" dirty="0" err="1" smtClean="0">
                              <a:latin typeface="Cambria Math" panose="02040503050406030204" pitchFamily="18" charset="0"/>
                            </a:rPr>
                            <m:t>𝑞</m:t>
                          </m:r>
                        </m:e>
                      </m:acc>
                      <m:r>
                        <a:rPr lang="en-US" altLang="zh-CN" i="1" dirty="0" smtClean="0">
                          <a:latin typeface="Cambria Math" panose="02040503050406030204" pitchFamily="18" charset="0"/>
                        </a:rPr>
                        <m:t>𝑔</m:t>
                      </m:r>
                    </m:oMath>
                  </a14:m>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态</a:t>
                  </a:r>
                  <a:r>
                    <a:rPr lang="en-US" altLang="zh-CN" dirty="0">
                      <a:latin typeface="华文楷体" panose="02010600040101010101" pitchFamily="2" charset="-122"/>
                      <a:ea typeface="华文楷体" panose="02010600040101010101" pitchFamily="2" charset="-122"/>
                    </a:rPr>
                    <a:t>,(a)</a:t>
                  </a:r>
                  <a:r>
                    <a:rPr lang="zh-CN" altLang="en-US" dirty="0">
                      <a:latin typeface="华文楷体" panose="02010600040101010101" pitchFamily="2" charset="-122"/>
                      <a:ea typeface="华文楷体" panose="02010600040101010101" pitchFamily="2" charset="-122"/>
                    </a:rPr>
                    <a:t>和</a:t>
                  </a:r>
                  <a:r>
                    <a:rPr lang="en-US" altLang="zh-CN" dirty="0">
                      <a:latin typeface="华文楷体" panose="02010600040101010101" pitchFamily="2" charset="-122"/>
                      <a:ea typeface="华文楷体" panose="02010600040101010101" pitchFamily="2" charset="-122"/>
                    </a:rPr>
                    <a:t>(d), (e), (f )</a:t>
                  </a:r>
                  <a:r>
                    <a:rPr lang="zh-CN" altLang="en-US" dirty="0">
                      <a:latin typeface="华文楷体" panose="02010600040101010101" pitchFamily="2" charset="-122"/>
                      <a:ea typeface="华文楷体" panose="02010600040101010101" pitchFamily="2" charset="-122"/>
                    </a:rPr>
                    <a:t>的干涉给出对 </a:t>
                  </a:r>
                  <a14:m>
                    <m:oMath xmlns:m="http://schemas.openxmlformats.org/officeDocument/2006/math">
                      <m:r>
                        <a:rPr lang="en-US" altLang="zh-CN" i="1" dirty="0">
                          <a:latin typeface="Cambria Math" panose="02040503050406030204" pitchFamily="18" charset="0"/>
                        </a:rPr>
                        <m:t>𝑞</m:t>
                      </m:r>
                      <m:acc>
                        <m:accPr>
                          <m:chr m:val="̅"/>
                          <m:ctrlPr>
                            <a:rPr lang="en-US" altLang="zh-CN" i="1" dirty="0" err="1">
                              <a:solidFill>
                                <a:srgbClr val="836967"/>
                              </a:solidFill>
                              <a:latin typeface="Cambria Math" panose="02040503050406030204" pitchFamily="18" charset="0"/>
                            </a:rPr>
                          </m:ctrlPr>
                        </m:accPr>
                        <m:e>
                          <m:r>
                            <a:rPr lang="en-US" altLang="zh-CN" i="1" dirty="0" err="1">
                              <a:latin typeface="Cambria Math" panose="02040503050406030204" pitchFamily="18" charset="0"/>
                            </a:rPr>
                            <m:t>𝑞</m:t>
                          </m:r>
                        </m:e>
                      </m:acc>
                    </m:oMath>
                  </a14:m>
                  <a:r>
                    <a:rPr lang="zh-CN" altLang="en-US" dirty="0">
                      <a:latin typeface="华文楷体" panose="02010600040101010101" pitchFamily="2" charset="-122"/>
                      <a:ea typeface="华文楷体" panose="02010600040101010101" pitchFamily="2" charset="-122"/>
                    </a:rPr>
                    <a:t>态的 </a:t>
                  </a:r>
                  <a14:m>
                    <m:oMath xmlns:m="http://schemas.openxmlformats.org/officeDocument/2006/math">
                      <m:sSub>
                        <m:sSubPr>
                          <m:ctrlPr>
                            <a:rPr lang="en-US" altLang="zh-CN" i="1" dirty="0">
                              <a:solidFill>
                                <a:srgbClr val="836967"/>
                              </a:solidFill>
                              <a:latin typeface="Cambria Math" panose="02040503050406030204" pitchFamily="18" charset="0"/>
                            </a:rPr>
                          </m:ctrlPr>
                        </m:sSubPr>
                        <m:e>
                          <m:r>
                            <m:rPr>
                              <m:sty m:val="p"/>
                            </m:rPr>
                            <a:rPr lang="el-GR" altLang="zh-CN" i="1" dirty="0">
                              <a:latin typeface="Cambria Math" panose="02040503050406030204" pitchFamily="18" charset="0"/>
                            </a:rPr>
                            <m:t>α</m:t>
                          </m:r>
                        </m:e>
                        <m:sub>
                          <m:r>
                            <a:rPr lang="en-US" altLang="zh-CN" i="1" dirty="0">
                              <a:latin typeface="Cambria Math" panose="02040503050406030204" pitchFamily="18" charset="0"/>
                            </a:rPr>
                            <m:t>𝑠</m:t>
                          </m:r>
                        </m:sub>
                      </m:sSub>
                    </m:oMath>
                  </a14:m>
                  <a:r>
                    <a:rPr lang="zh-CN" altLang="en-US" dirty="0">
                      <a:latin typeface="华文楷体" panose="02010600040101010101" pitchFamily="2" charset="-122"/>
                      <a:ea typeface="华文楷体" panose="02010600040101010101" pitchFamily="2" charset="-122"/>
                    </a:rPr>
                    <a:t>阶贡献。两夸克末态的零阶截面为</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这里</a:t>
                  </a:r>
                  <a14:m>
                    <m:oMath xmlns:m="http://schemas.openxmlformats.org/officeDocument/2006/math">
                      <m:sSub>
                        <m:sSubPr>
                          <m:ctrlPr>
                            <a:rPr lang="zh-CN" altLang="en-US" i="1" dirty="0" smtClean="0">
                              <a:solidFill>
                                <a:srgbClr val="836967"/>
                              </a:solidFill>
                              <a:latin typeface="Cambria Math" panose="02040503050406030204" pitchFamily="18" charset="0"/>
                            </a:rPr>
                          </m:ctrlPr>
                        </m:sSubPr>
                        <m:e>
                          <m:r>
                            <a:rPr lang="zh-CN" altLang="en-US" i="1" dirty="0" smtClean="0">
                              <a:latin typeface="Cambria Math" panose="02040503050406030204" pitchFamily="18" charset="0"/>
                            </a:rPr>
                            <m:t>𝑒</m:t>
                          </m:r>
                        </m:e>
                        <m:sub>
                          <m:r>
                            <a:rPr lang="zh-CN" altLang="en-US" i="1" dirty="0" smtClean="0">
                              <a:latin typeface="Cambria Math" panose="02040503050406030204" pitchFamily="18" charset="0"/>
                            </a:rPr>
                            <m:t>𝑞</m:t>
                          </m:r>
                        </m:sub>
                      </m:sSub>
                    </m:oMath>
                  </a14:m>
                  <a:r>
                    <a:rPr lang="zh-CN" altLang="en-US" dirty="0">
                      <a:latin typeface="华文楷体" panose="02010600040101010101" pitchFamily="2" charset="-122"/>
                      <a:ea typeface="华文楷体" panose="02010600040101010101" pitchFamily="2" charset="-122"/>
                    </a:rPr>
                    <a:t>是夸克的电荷，</a:t>
                  </a:r>
                  <a:r>
                    <a:rPr lang="en-US" altLang="zh-CN" dirty="0">
                      <a:latin typeface="华文楷体" panose="02010600040101010101" pitchFamily="2" charset="-122"/>
                      <a:ea typeface="华文楷体" panose="02010600040101010101" pitchFamily="2" charset="-122"/>
                    </a:rPr>
                    <a:t>3 </a:t>
                  </a:r>
                  <a:r>
                    <a:rPr lang="zh-CN" altLang="en-US" dirty="0">
                      <a:latin typeface="华文楷体" panose="02010600040101010101" pitchFamily="2" charset="-122"/>
                      <a:ea typeface="华文楷体" panose="02010600040101010101" pitchFamily="2" charset="-122"/>
                    </a:rPr>
                    <a:t>是颜色因子。</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图 </a:t>
                  </a:r>
                  <a:r>
                    <a:rPr lang="en-US" altLang="zh-CN" dirty="0">
                      <a:latin typeface="华文楷体" panose="02010600040101010101" pitchFamily="2" charset="-122"/>
                      <a:ea typeface="华文楷体" panose="02010600040101010101" pitchFamily="2" charset="-122"/>
                    </a:rPr>
                    <a:t>5.21: </a:t>
                  </a:r>
                  <a14:m>
                    <m:oMath xmlns:m="http://schemas.openxmlformats.org/officeDocument/2006/math">
                      <m:sSup>
                        <m:sSupPr>
                          <m:ctrlPr>
                            <a:rPr lang="en-US" altLang="zh-CN" i="1" dirty="0" smtClean="0">
                              <a:solidFill>
                                <a:srgbClr val="836967"/>
                              </a:solidFill>
                              <a:latin typeface="Cambria Math" panose="02040503050406030204" pitchFamily="18" charset="0"/>
                            </a:rPr>
                          </m:ctrlPr>
                        </m:sSupPr>
                        <m:e>
                          <m:r>
                            <a:rPr lang="en-US" altLang="zh-CN" i="1" dirty="0" err="1" smtClean="0">
                              <a:latin typeface="Cambria Math" panose="02040503050406030204" pitchFamily="18" charset="0"/>
                            </a:rPr>
                            <m:t>ⅇ</m:t>
                          </m:r>
                        </m:e>
                        <m:sup>
                          <m:r>
                            <a:rPr lang="en-US" altLang="zh-CN" i="0" dirty="0" err="1" smtClean="0">
                              <a:latin typeface="Cambria Math" panose="02040503050406030204" pitchFamily="18" charset="0"/>
                            </a:rPr>
                            <m:t>+</m:t>
                          </m:r>
                        </m:sup>
                      </m:sSup>
                      <m:sSup>
                        <m:sSupPr>
                          <m:ctrlPr>
                            <a:rPr lang="zh-CN" altLang="en-US" i="1" dirty="0" smtClean="0">
                              <a:solidFill>
                                <a:srgbClr val="836967"/>
                              </a:solidFill>
                              <a:latin typeface="Cambria Math" panose="02040503050406030204" pitchFamily="18" charset="0"/>
                            </a:rPr>
                          </m:ctrlPr>
                        </m:sSupPr>
                        <m:e>
                          <m:r>
                            <a:rPr lang="zh-CN" altLang="en-US" i="1" dirty="0" smtClean="0">
                              <a:latin typeface="Cambria Math" panose="02040503050406030204" pitchFamily="18" charset="0"/>
                            </a:rPr>
                            <m:t>ⅇ</m:t>
                          </m:r>
                        </m:e>
                        <m:sup>
                          <m:r>
                            <a:rPr lang="zh-CN" altLang="en-US" i="0" dirty="0" smtClean="0">
                              <a:latin typeface="Cambria Math" panose="02040503050406030204" pitchFamily="18" charset="0"/>
                            </a:rPr>
                            <m:t>−</m:t>
                          </m:r>
                        </m:sup>
                      </m:sSup>
                    </m:oMath>
                  </a14:m>
                  <a:r>
                    <a:rPr lang="zh-CN" altLang="en-US" dirty="0">
                      <a:latin typeface="华文楷体" panose="02010600040101010101" pitchFamily="2" charset="-122"/>
                      <a:ea typeface="华文楷体" panose="02010600040101010101" pitchFamily="2" charset="-122"/>
                    </a:rPr>
                    <a:t>对撞中强子截面的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m:rPr>
                              <m:sty m:val="p"/>
                            </m:rPr>
                            <a:rPr lang="el-GR" altLang="zh-CN" i="1" dirty="0" smtClean="0">
                              <a:latin typeface="Cambria Math" panose="02040503050406030204" pitchFamily="18" charset="0"/>
                            </a:rPr>
                            <m:t>α</m:t>
                          </m:r>
                        </m:e>
                        <m:sub>
                          <m:r>
                            <a:rPr lang="en-US" altLang="zh-CN" i="1" dirty="0" smtClean="0">
                              <a:latin typeface="Cambria Math" panose="02040503050406030204" pitchFamily="18" charset="0"/>
                            </a:rPr>
                            <m:t>𝑠</m:t>
                          </m:r>
                        </m:sub>
                      </m:sSub>
                    </m:oMath>
                  </a14:m>
                  <a:r>
                    <a:rPr lang="zh-CN" altLang="en-US" dirty="0">
                      <a:latin typeface="华文楷体" panose="02010600040101010101" pitchFamily="2" charset="-122"/>
                      <a:ea typeface="华文楷体" panose="02010600040101010101" pitchFamily="2" charset="-122"/>
                    </a:rPr>
                    <a:t>阶费曼图。</a:t>
                  </a:r>
                  <a:endParaRPr lang="en-US" altLang="zh-CN" dirty="0">
                    <a:latin typeface="华文楷体" panose="02010600040101010101" pitchFamily="2" charset="-122"/>
                    <a:ea typeface="华文楷体" panose="02010600040101010101" pitchFamily="2" charset="-122"/>
                  </a:endParaRPr>
                </a:p>
              </p:txBody>
            </p:sp>
          </mc:Choice>
          <mc:Fallback xmlns="">
            <p:sp>
              <p:nvSpPr>
                <p:cNvPr id="8" name="文本框 7">
                  <a:extLst>
                    <a:ext uri="{FF2B5EF4-FFF2-40B4-BE49-F238E27FC236}">
                      <a16:creationId xmlns:a16="http://schemas.microsoft.com/office/drawing/2014/main" id="{6C09FBC0-042A-FAE7-D7D6-5067892BDDA0}"/>
                    </a:ext>
                  </a:extLst>
                </p:cNvPr>
                <p:cNvSpPr txBox="1">
                  <a:spLocks noRot="1" noChangeAspect="1" noMove="1" noResize="1" noEditPoints="1" noAdjustHandles="1" noChangeArrowheads="1" noChangeShapeType="1" noTextEdit="1"/>
                </p:cNvSpPr>
                <p:nvPr/>
              </p:nvSpPr>
              <p:spPr>
                <a:xfrm>
                  <a:off x="502569" y="1148571"/>
                  <a:ext cx="8348263" cy="4822730"/>
                </a:xfrm>
                <a:prstGeom prst="rect">
                  <a:avLst/>
                </a:prstGeom>
                <a:blipFill>
                  <a:blip r:embed="rId2"/>
                  <a:stretch>
                    <a:fillRect l="-584" t="-505" b="-1010"/>
                  </a:stretch>
                </a:blipFill>
                <a:ln w="38100">
                  <a:noFill/>
                </a:ln>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7B32C73A-3D9F-0C08-950B-743AC4CF317E}"/>
                </a:ext>
              </a:extLst>
            </p:cNvPr>
            <p:cNvPicPr>
              <a:picLocks noChangeAspect="1"/>
            </p:cNvPicPr>
            <p:nvPr/>
          </p:nvPicPr>
          <p:blipFill>
            <a:blip r:embed="rId3"/>
            <a:stretch>
              <a:fillRect/>
            </a:stretch>
          </p:blipFill>
          <p:spPr>
            <a:xfrm>
              <a:off x="2139924" y="1228610"/>
              <a:ext cx="501676" cy="215911"/>
            </a:xfrm>
            <a:prstGeom prst="rect">
              <a:avLst/>
            </a:prstGeom>
          </p:spPr>
        </p:pic>
        <p:pic>
          <p:nvPicPr>
            <p:cNvPr id="10" name="图片 9">
              <a:extLst>
                <a:ext uri="{FF2B5EF4-FFF2-40B4-BE49-F238E27FC236}">
                  <a16:creationId xmlns:a16="http://schemas.microsoft.com/office/drawing/2014/main" id="{C478F4E5-B8FA-2BC6-8E73-66D74954B74A}"/>
                </a:ext>
              </a:extLst>
            </p:cNvPr>
            <p:cNvPicPr>
              <a:picLocks noChangeAspect="1"/>
            </p:cNvPicPr>
            <p:nvPr/>
          </p:nvPicPr>
          <p:blipFill>
            <a:blip r:embed="rId4"/>
            <a:stretch>
              <a:fillRect/>
            </a:stretch>
          </p:blipFill>
          <p:spPr>
            <a:xfrm>
              <a:off x="3344437" y="1795115"/>
              <a:ext cx="2438525" cy="476274"/>
            </a:xfrm>
            <a:prstGeom prst="rect">
              <a:avLst/>
            </a:prstGeom>
          </p:spPr>
        </p:pic>
        <p:pic>
          <p:nvPicPr>
            <p:cNvPr id="12" name="图片 11">
              <a:extLst>
                <a:ext uri="{FF2B5EF4-FFF2-40B4-BE49-F238E27FC236}">
                  <a16:creationId xmlns:a16="http://schemas.microsoft.com/office/drawing/2014/main" id="{D2B8370E-AF58-BF9C-469A-D54C8491F76A}"/>
                </a:ext>
              </a:extLst>
            </p:cNvPr>
            <p:cNvPicPr>
              <a:picLocks noChangeAspect="1"/>
            </p:cNvPicPr>
            <p:nvPr/>
          </p:nvPicPr>
          <p:blipFill>
            <a:blip r:embed="rId5"/>
            <a:stretch>
              <a:fillRect/>
            </a:stretch>
          </p:blipFill>
          <p:spPr>
            <a:xfrm>
              <a:off x="2855461" y="2743131"/>
              <a:ext cx="3416476" cy="2692538"/>
            </a:xfrm>
            <a:prstGeom prst="rect">
              <a:avLst/>
            </a:prstGeom>
          </p:spPr>
        </p:pic>
      </p:grpSp>
    </p:spTree>
    <p:extLst>
      <p:ext uri="{BB962C8B-B14F-4D97-AF65-F5344CB8AC3E}">
        <p14:creationId xmlns:p14="http://schemas.microsoft.com/office/powerpoint/2010/main" val="242553283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87951-1170-D44B-992A-74C07257668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4ADC0F0-EE8D-A8A7-0B82-5AC9FC4029F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4FF268DD-CDD7-4D8E-C5C7-83064761FCFC}"/>
              </a:ext>
            </a:extLst>
          </p:cNvPr>
          <p:cNvSpPr>
            <a:spLocks noGrp="1"/>
          </p:cNvSpPr>
          <p:nvPr>
            <p:ph type="sldNum" sz="quarter" idx="12"/>
          </p:nvPr>
        </p:nvSpPr>
        <p:spPr/>
        <p:txBody>
          <a:bodyPr/>
          <a:lstStyle/>
          <a:p>
            <a:fld id="{BEF7031F-3985-8841-9F96-93325AFB8D2A}" type="slidenum">
              <a:rPr lang="en-US" smtClean="0"/>
              <a:t>206</a:t>
            </a:fld>
            <a:endParaRPr lang="en-US"/>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9194D81-9BE8-3D50-EDF8-72AA2BAB71B8}"/>
                  </a:ext>
                </a:extLst>
              </p:cNvPr>
              <p:cNvSpPr txBox="1"/>
              <p:nvPr/>
            </p:nvSpPr>
            <p:spPr>
              <a:xfrm>
                <a:off x="502569" y="1148571"/>
                <a:ext cx="8348263" cy="4590872"/>
              </a:xfrm>
              <a:prstGeom prst="rect">
                <a:avLst/>
              </a:prstGeom>
              <a:noFill/>
              <a:ln w="38100">
                <a:noFill/>
              </a:ln>
            </p:spPr>
            <p:txBody>
              <a:bodyPr wrap="square">
                <a:spAutoFit/>
              </a:bodyPr>
              <a:lstStyle/>
              <a:p>
                <a:r>
                  <a:rPr lang="zh-CN" altLang="en-US" dirty="0">
                    <a:latin typeface="华文楷体" panose="02010600040101010101" pitchFamily="2" charset="-122"/>
                    <a:ea typeface="华文楷体" panose="02010600040101010101" pitchFamily="2" charset="-122"/>
                  </a:rPr>
                  <a:t>        三喷注事例的微分截面如在下面的辐射谱中所讨论的那样，会有软胶子引起的红外发散和</a:t>
                </a:r>
                <a14:m>
                  <m:oMath xmlns:m="http://schemas.openxmlformats.org/officeDocument/2006/math">
                    <m:r>
                      <a:rPr lang="en-US" altLang="zh-CN" i="1" dirty="0" smtClean="0">
                        <a:latin typeface="Cambria Math" panose="02040503050406030204" pitchFamily="18" charset="0"/>
                      </a:rPr>
                      <m:t>𝑞</m:t>
                    </m:r>
                  </m:oMath>
                </a14:m>
                <a:r>
                  <a:rPr lang="zh-CN" altLang="en-US" dirty="0">
                    <a:latin typeface="华文楷体" panose="02010600040101010101" pitchFamily="2" charset="-122"/>
                    <a:ea typeface="华文楷体" panose="02010600040101010101" pitchFamily="2" charset="-122"/>
                  </a:rPr>
                  <a:t>与</a:t>
                </a:r>
                <a14:m>
                  <m:oMath xmlns:m="http://schemas.openxmlformats.org/officeDocument/2006/math">
                    <m:acc>
                      <m:accPr>
                        <m:chr m:val="̅"/>
                        <m:ctrlPr>
                          <a:rPr lang="en-US" altLang="zh-CN" i="1" dirty="0">
                            <a:solidFill>
                              <a:srgbClr val="836967"/>
                            </a:solidFill>
                            <a:latin typeface="Cambria Math" panose="02040503050406030204" pitchFamily="18" charset="0"/>
                          </a:rPr>
                        </m:ctrlPr>
                      </m:accPr>
                      <m:e>
                        <m:r>
                          <a:rPr lang="en-US" altLang="zh-CN" i="1" dirty="0" err="1">
                            <a:latin typeface="Cambria Math" panose="02040503050406030204" pitchFamily="18" charset="0"/>
                          </a:rPr>
                          <m:t>𝑞</m:t>
                        </m:r>
                      </m:e>
                    </m:acc>
                  </m:oMath>
                </a14:m>
                <a:r>
                  <a:rPr lang="zh-CN" altLang="en-US" dirty="0">
                    <a:latin typeface="华文楷体" panose="02010600040101010101" pitchFamily="2" charset="-122"/>
                    <a:ea typeface="华文楷体" panose="02010600040101010101" pitchFamily="2" charset="-122"/>
                  </a:rPr>
                  <a:t>共线的质量奇点发散，但是在积分截面中零阶图</a:t>
                </a:r>
                <a:r>
                  <a:rPr lang="en-US" altLang="zh-CN" dirty="0">
                    <a:latin typeface="华文楷体" panose="02010600040101010101" pitchFamily="2" charset="-122"/>
                    <a:ea typeface="华文楷体" panose="02010600040101010101" pitchFamily="2" charset="-122"/>
                  </a:rPr>
                  <a:t>(a)</a:t>
                </a:r>
                <a:r>
                  <a:rPr lang="zh-CN" altLang="en-US" dirty="0">
                    <a:latin typeface="华文楷体" panose="02010600040101010101" pitchFamily="2" charset="-122"/>
                    <a:ea typeface="华文楷体" panose="02010600040101010101" pitchFamily="2" charset="-122"/>
                  </a:rPr>
                  <a:t>和</a:t>
                </a:r>
                <a:r>
                  <a:rPr lang="en-US" altLang="zh-CN" dirty="0">
                    <a:latin typeface="华文楷体" panose="02010600040101010101" pitchFamily="2" charset="-122"/>
                    <a:ea typeface="华文楷体" panose="02010600040101010101" pitchFamily="2" charset="-122"/>
                  </a:rPr>
                  <a:t>(d), (e), (f )</a:t>
                </a:r>
                <a:r>
                  <a:rPr lang="zh-CN" altLang="en-US" dirty="0">
                    <a:latin typeface="华文楷体" panose="02010600040101010101" pitchFamily="2" charset="-122"/>
                    <a:ea typeface="华文楷体" panose="02010600040101010101" pitchFamily="2" charset="-122"/>
                  </a:rPr>
                  <a:t>图干涉效应的贡献将抵消无穷大发散，使得 </a:t>
                </a:r>
                <a:r>
                  <a:rPr lang="el-GR" altLang="zh-CN" dirty="0">
                    <a:latin typeface="华文楷体" panose="02010600040101010101" pitchFamily="2" charset="-122"/>
                    <a:ea typeface="华文楷体" panose="02010600040101010101" pitchFamily="2" charset="-122"/>
                  </a:rPr>
                  <a:t>σ(</a:t>
                </a:r>
                <a14:m>
                  <m:oMath xmlns:m="http://schemas.openxmlformats.org/officeDocument/2006/math">
                    <m:r>
                      <a:rPr lang="en-US" altLang="zh-CN" i="1" dirty="0">
                        <a:latin typeface="Cambria Math" panose="02040503050406030204" pitchFamily="18" charset="0"/>
                      </a:rPr>
                      <m:t>𝑞</m:t>
                    </m:r>
                    <m:acc>
                      <m:accPr>
                        <m:chr m:val="̅"/>
                        <m:ctrlPr>
                          <a:rPr lang="en-US" altLang="zh-CN" i="1" dirty="0" err="1">
                            <a:solidFill>
                              <a:srgbClr val="836967"/>
                            </a:solidFill>
                            <a:latin typeface="Cambria Math" panose="02040503050406030204" pitchFamily="18" charset="0"/>
                          </a:rPr>
                        </m:ctrlPr>
                      </m:accPr>
                      <m:e>
                        <m:r>
                          <a:rPr lang="en-US" altLang="zh-CN" i="1" dirty="0" err="1">
                            <a:latin typeface="Cambria Math" panose="02040503050406030204" pitchFamily="18" charset="0"/>
                          </a:rPr>
                          <m:t>𝑞</m:t>
                        </m:r>
                      </m:e>
                    </m:acc>
                  </m:oMath>
                </a14:m>
                <a:r>
                  <a:rPr lang="en-US" altLang="zh-CN" dirty="0">
                    <a:latin typeface="华文楷体" panose="02010600040101010101" pitchFamily="2" charset="-122"/>
                    <a:ea typeface="华文楷体" panose="02010600040101010101" pitchFamily="2" charset="-122"/>
                  </a:rPr>
                  <a:t>)+</a:t>
                </a:r>
                <a:r>
                  <a:rPr lang="el-GR" altLang="zh-CN" dirty="0">
                    <a:latin typeface="华文楷体" panose="02010600040101010101" pitchFamily="2" charset="-122"/>
                    <a:ea typeface="华文楷体" panose="02010600040101010101" pitchFamily="2" charset="-122"/>
                  </a:rPr>
                  <a:t>σ(</a:t>
                </a:r>
                <a14:m>
                  <m:oMath xmlns:m="http://schemas.openxmlformats.org/officeDocument/2006/math">
                    <m:r>
                      <a:rPr lang="en-US" altLang="zh-CN" i="1" dirty="0">
                        <a:latin typeface="Cambria Math" panose="02040503050406030204" pitchFamily="18" charset="0"/>
                      </a:rPr>
                      <m:t>𝑞</m:t>
                    </m:r>
                    <m:acc>
                      <m:accPr>
                        <m:chr m:val="̅"/>
                        <m:ctrlPr>
                          <a:rPr lang="en-US" altLang="zh-CN" i="1" dirty="0" err="1">
                            <a:solidFill>
                              <a:srgbClr val="836967"/>
                            </a:solidFill>
                            <a:latin typeface="Cambria Math" panose="02040503050406030204" pitchFamily="18" charset="0"/>
                          </a:rPr>
                        </m:ctrlPr>
                      </m:accPr>
                      <m:e>
                        <m:r>
                          <a:rPr lang="en-US" altLang="zh-CN" i="1" dirty="0" err="1">
                            <a:latin typeface="Cambria Math" panose="02040503050406030204" pitchFamily="18" charset="0"/>
                          </a:rPr>
                          <m:t>𝑞</m:t>
                        </m:r>
                      </m:e>
                    </m:acc>
                    <m:r>
                      <a:rPr lang="en-US" altLang="zh-CN" i="1" dirty="0">
                        <a:latin typeface="Cambria Math" panose="02040503050406030204" pitchFamily="18" charset="0"/>
                      </a:rPr>
                      <m:t>𝑔</m:t>
                    </m:r>
                  </m:oMath>
                </a14:m>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是有限的，</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埃利斯</a:t>
                </a:r>
                <a:r>
                  <a:rPr lang="en-US" altLang="zh-CN" dirty="0">
                    <a:latin typeface="华文楷体" panose="02010600040101010101" pitchFamily="2" charset="-122"/>
                    <a:ea typeface="华文楷体" panose="02010600040101010101" pitchFamily="2" charset="-122"/>
                  </a:rPr>
                  <a:t>(John Ellis)</a:t>
                </a:r>
                <a:r>
                  <a:rPr lang="zh-CN" altLang="en-US" dirty="0">
                    <a:latin typeface="华文楷体" panose="02010600040101010101" pitchFamily="2" charset="-122"/>
                    <a:ea typeface="华文楷体" panose="02010600040101010101" pitchFamily="2" charset="-122"/>
                  </a:rPr>
                  <a:t>和盖拉德</a:t>
                </a:r>
                <a:r>
                  <a:rPr lang="en-US" altLang="zh-CN" dirty="0">
                    <a:latin typeface="华文楷体" panose="02010600040101010101" pitchFamily="2" charset="-122"/>
                    <a:ea typeface="华文楷体" panose="02010600040101010101" pitchFamily="2" charset="-122"/>
                  </a:rPr>
                  <a:t>(Mary Gaillard)</a:t>
                </a:r>
                <a:r>
                  <a:rPr lang="zh-CN" altLang="en-US" dirty="0">
                    <a:latin typeface="华文楷体" panose="02010600040101010101" pitchFamily="2" charset="-122"/>
                    <a:ea typeface="华文楷体" panose="02010600040101010101" pitchFamily="2" charset="-122"/>
                  </a:rPr>
                  <a:t>等人计算了 </a:t>
                </a:r>
                <a14:m>
                  <m:oMath xmlns:m="http://schemas.openxmlformats.org/officeDocument/2006/math">
                    <m:r>
                      <a:rPr lang="en-US" altLang="zh-CN" i="1" dirty="0" smtClean="0">
                        <a:latin typeface="Cambria Math" panose="02040503050406030204" pitchFamily="18" charset="0"/>
                      </a:rPr>
                      <m:t>𝑞</m:t>
                    </m:r>
                    <m:acc>
                      <m:accPr>
                        <m:chr m:val="̅"/>
                        <m:ctrlPr>
                          <a:rPr lang="en-US" altLang="zh-CN" i="1" dirty="0" err="1" smtClean="0">
                            <a:solidFill>
                              <a:srgbClr val="836967"/>
                            </a:solidFill>
                            <a:latin typeface="Cambria Math" panose="02040503050406030204" pitchFamily="18" charset="0"/>
                          </a:rPr>
                        </m:ctrlPr>
                      </m:accPr>
                      <m:e>
                        <m:r>
                          <a:rPr lang="en-US" altLang="zh-CN" i="1" dirty="0" err="1" smtClean="0">
                            <a:latin typeface="Cambria Math" panose="02040503050406030204" pitchFamily="18" charset="0"/>
                          </a:rPr>
                          <m:t>𝑞</m:t>
                        </m:r>
                      </m:e>
                    </m:acc>
                    <m:r>
                      <a:rPr lang="en-US" altLang="zh-CN" i="1" dirty="0" smtClean="0">
                        <a:latin typeface="Cambria Math" panose="02040503050406030204" pitchFamily="18" charset="0"/>
                      </a:rPr>
                      <m:t>𝑔</m:t>
                    </m:r>
                  </m:oMath>
                </a14:m>
                <a:r>
                  <a:rPr lang="zh-CN" altLang="en-US" dirty="0">
                    <a:latin typeface="华文楷体" panose="02010600040101010101" pitchFamily="2" charset="-122"/>
                    <a:ea typeface="华文楷体" panose="02010600040101010101" pitchFamily="2" charset="-122"/>
                  </a:rPr>
                  <a:t>过程的辐射谱</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如图 </a:t>
                </a:r>
                <a:r>
                  <a:rPr lang="en-US" altLang="zh-CN" dirty="0">
                    <a:latin typeface="华文楷体" panose="02010600040101010101" pitchFamily="2" charset="-122"/>
                    <a:ea typeface="华文楷体" panose="02010600040101010101" pitchFamily="2" charset="-122"/>
                  </a:rPr>
                  <a:t>5.22</a:t>
                </a:r>
                <a:r>
                  <a:rPr lang="zh-CN" altLang="en-US" dirty="0">
                    <a:latin typeface="华文楷体" panose="02010600040101010101" pitchFamily="2" charset="-122"/>
                    <a:ea typeface="华文楷体" panose="02010600040101010101" pitchFamily="2" charset="-122"/>
                  </a:rPr>
                  <a:t>所示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记 </a:t>
                </a:r>
                <a14:m>
                  <m:oMath xmlns:m="http://schemas.openxmlformats.org/officeDocument/2006/math">
                    <m:sSub>
                      <m:sSubPr>
                        <m:ctrlPr>
                          <a:rPr lang="zh-CN" altLang="en-US" i="1" dirty="0" smtClean="0">
                            <a:solidFill>
                              <a:srgbClr val="836967"/>
                            </a:solidFill>
                            <a:latin typeface="Cambria Math" panose="02040503050406030204" pitchFamily="18" charset="0"/>
                          </a:rPr>
                        </m:ctrlPr>
                      </m:sSubPr>
                      <m:e>
                        <m:r>
                          <a:rPr lang="zh-CN" altLang="en-US" i="1" dirty="0" smtClean="0">
                            <a:latin typeface="Cambria Math" panose="02040503050406030204" pitchFamily="18" charset="0"/>
                          </a:rPr>
                          <m:t>𝑥</m:t>
                        </m:r>
                      </m:e>
                      <m:sub>
                        <m:r>
                          <a:rPr lang="zh-CN" altLang="en-US" i="1" dirty="0" smtClean="0">
                            <a:latin typeface="Cambria Math" panose="02040503050406030204" pitchFamily="18" charset="0"/>
                          </a:rPr>
                          <m:t>𝑖</m:t>
                        </m:r>
                      </m:sub>
                    </m:sSub>
                    <m:r>
                      <a:rPr lang="zh-CN" altLang="en-US" i="0" dirty="0" smtClean="0">
                        <a:latin typeface="Cambria Math" panose="02040503050406030204" pitchFamily="18" charset="0"/>
                      </a:rPr>
                      <m:t>=</m:t>
                    </m:r>
                    <m:f>
                      <m:fPr>
                        <m:type m:val="lin"/>
                        <m:ctrlPr>
                          <a:rPr lang="zh-CN" altLang="en-US" i="1" dirty="0" smtClean="0">
                            <a:latin typeface="Cambria Math" panose="02040503050406030204" pitchFamily="18" charset="0"/>
                          </a:rPr>
                        </m:ctrlPr>
                      </m:fPr>
                      <m:num>
                        <m:sSub>
                          <m:sSubPr>
                            <m:ctrlPr>
                              <a:rPr lang="zh-CN" altLang="en-US" i="1" dirty="0" smtClean="0">
                                <a:solidFill>
                                  <a:srgbClr val="836967"/>
                                </a:solidFill>
                                <a:latin typeface="Cambria Math" panose="02040503050406030204" pitchFamily="18" charset="0"/>
                              </a:rPr>
                            </m:ctrlPr>
                          </m:sSubPr>
                          <m:e>
                            <m:r>
                              <a:rPr lang="zh-CN" altLang="en-US" i="1" dirty="0" smtClean="0">
                                <a:latin typeface="Cambria Math" panose="02040503050406030204" pitchFamily="18" charset="0"/>
                              </a:rPr>
                              <m:t>𝐸</m:t>
                            </m:r>
                          </m:e>
                          <m:sub>
                            <m:r>
                              <a:rPr lang="zh-CN" altLang="en-US" i="1" dirty="0" smtClean="0">
                                <a:latin typeface="Cambria Math" panose="02040503050406030204" pitchFamily="18" charset="0"/>
                              </a:rPr>
                              <m:t>𝑖</m:t>
                            </m:r>
                          </m:sub>
                        </m:sSub>
                      </m:num>
                      <m:den>
                        <m:sSub>
                          <m:sSubPr>
                            <m:ctrlPr>
                              <a:rPr lang="zh-CN" altLang="en-US" i="1" dirty="0" smtClean="0">
                                <a:solidFill>
                                  <a:srgbClr val="836967"/>
                                </a:solidFill>
                                <a:latin typeface="Cambria Math" panose="02040503050406030204" pitchFamily="18" charset="0"/>
                              </a:rPr>
                            </m:ctrlPr>
                          </m:sSubPr>
                          <m:e>
                            <m:r>
                              <a:rPr lang="zh-CN" altLang="en-US" i="1" dirty="0" smtClean="0">
                                <a:latin typeface="Cambria Math" panose="02040503050406030204" pitchFamily="18" charset="0"/>
                              </a:rPr>
                              <m:t>𝐸</m:t>
                            </m:r>
                          </m:e>
                          <m:sub>
                            <m:r>
                              <a:rPr lang="zh-CN" altLang="en-US" i="1" dirty="0" smtClean="0">
                                <a:latin typeface="Cambria Math" panose="02040503050406030204" pitchFamily="18" charset="0"/>
                              </a:rPr>
                              <m:t>𝑏</m:t>
                            </m:r>
                          </m:sub>
                        </m:sSub>
                      </m:den>
                    </m:f>
                    <m:r>
                      <a:rPr lang="zh-CN" altLang="en-US" i="1" dirty="0">
                        <a:latin typeface="Cambria Math" panose="02040503050406030204" pitchFamily="18" charset="0"/>
                      </a:rPr>
                      <m:t>，</m:t>
                    </m:r>
                    <m:sSub>
                      <m:sSubPr>
                        <m:ctrlPr>
                          <a:rPr lang="zh-CN" altLang="en-US" i="1" dirty="0">
                            <a:solidFill>
                              <a:srgbClr val="836967"/>
                            </a:solidFill>
                            <a:latin typeface="Cambria Math" panose="02040503050406030204" pitchFamily="18" charset="0"/>
                          </a:rPr>
                        </m:ctrlPr>
                      </m:sSubPr>
                      <m:e>
                        <m:r>
                          <a:rPr lang="zh-CN" altLang="en-US" i="1" dirty="0">
                            <a:latin typeface="Cambria Math" panose="02040503050406030204" pitchFamily="18" charset="0"/>
                          </a:rPr>
                          <m:t>𝐸</m:t>
                        </m:r>
                      </m:e>
                      <m:sub>
                        <m:r>
                          <a:rPr lang="zh-CN" altLang="en-US" i="1" dirty="0">
                            <a:latin typeface="Cambria Math" panose="02040503050406030204" pitchFamily="18" charset="0"/>
                          </a:rPr>
                          <m:t>𝑏</m:t>
                        </m:r>
                      </m:sub>
                    </m:sSub>
                  </m:oMath>
                </a14:m>
                <a:r>
                  <a:rPr lang="zh-CN" altLang="en-US" dirty="0">
                    <a:latin typeface="华文楷体" panose="02010600040101010101" pitchFamily="2" charset="-122"/>
                    <a:ea typeface="华文楷体" panose="02010600040101010101" pitchFamily="2" charset="-122"/>
                  </a:rPr>
                  <a:t>代表東流的能量</a:t>
                </a:r>
                <a14:m>
                  <m:oMath xmlns:m="http://schemas.openxmlformats.org/officeDocument/2006/math">
                    <m:nary>
                      <m:naryPr>
                        <m:chr m:val="∑"/>
                        <m:limLoc m:val="subSup"/>
                        <m:grow m:val="on"/>
                        <m:ctrlPr>
                          <a:rPr lang="en-US" altLang="zh-CN" i="1" dirty="0" smtClean="0">
                            <a:latin typeface="Cambria Math" panose="02040503050406030204" pitchFamily="18" charset="0"/>
                          </a:rPr>
                        </m:ctrlPr>
                      </m:naryPr>
                      <m:sub>
                        <m:r>
                          <a:rPr lang="en-US" altLang="zh-CN" i="1" dirty="0" smtClean="0">
                            <a:latin typeface="Cambria Math" panose="02040503050406030204" pitchFamily="18" charset="0"/>
                          </a:rPr>
                          <m:t>𝑖</m:t>
                        </m:r>
                        <m:r>
                          <a:rPr lang="en-US" altLang="zh-CN" i="0" dirty="0" smtClean="0">
                            <a:latin typeface="Cambria Math" panose="02040503050406030204" pitchFamily="18" charset="0"/>
                          </a:rPr>
                          <m:t>=1</m:t>
                        </m:r>
                      </m:sub>
                      <m:sup>
                        <m:r>
                          <a:rPr lang="en-US" altLang="zh-CN" i="0" dirty="0" smtClean="0">
                            <a:latin typeface="Cambria Math" panose="02040503050406030204" pitchFamily="18" charset="0"/>
                          </a:rPr>
                          <m:t>3</m:t>
                        </m:r>
                      </m:sup>
                      <m:e>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𝑖</m:t>
                            </m:r>
                          </m:sub>
                        </m:sSub>
                      </m:e>
                    </m:nary>
                    <m:r>
                      <a:rPr lang="en-US" altLang="zh-CN" i="0" dirty="0" smtClean="0">
                        <a:latin typeface="Cambria Math" panose="02040503050406030204" pitchFamily="18" charset="0"/>
                      </a:rPr>
                      <m:t>=2</m:t>
                    </m:r>
                    <m:r>
                      <a:rPr lang="zh-CN" altLang="en-US" i="1" dirty="0">
                        <a:latin typeface="Cambria Math" panose="02040503050406030204" pitchFamily="18" charset="0"/>
                      </a:rPr>
                      <m:t>，</m:t>
                    </m:r>
                  </m:oMath>
                </a14:m>
                <a:r>
                  <a:rPr lang="zh-CN" altLang="en-US" dirty="0">
                    <a:latin typeface="华文楷体" panose="02010600040101010101" pitchFamily="2" charset="-122"/>
                    <a:ea typeface="华文楷体" panose="02010600040101010101" pitchFamily="2" charset="-122"/>
                  </a:rPr>
                  <a:t>记</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i="1" dirty="0">
                            <a:latin typeface="Cambria Math" panose="02040503050406030204" pitchFamily="18" charset="0"/>
                          </a:rPr>
                          <m:t>𝑥</m:t>
                        </m:r>
                      </m:e>
                      <m:sub>
                        <m:r>
                          <a:rPr lang="en-US" altLang="zh-CN" b="0" i="1" dirty="0" smtClean="0">
                            <a:latin typeface="Cambria Math" panose="02040503050406030204" pitchFamily="18" charset="0"/>
                          </a:rPr>
                          <m:t>𝑞</m:t>
                        </m:r>
                      </m:sub>
                    </m:sSub>
                    <m:r>
                      <a:rPr lang="en-US" altLang="zh-CN" i="1" dirty="0">
                        <a:latin typeface="Cambria Math" panose="02040503050406030204" pitchFamily="18" charset="0"/>
                      </a:rPr>
                      <m:t> </m:t>
                    </m:r>
                  </m:oMath>
                </a14:m>
                <a:r>
                  <a:rPr lang="zh-CN" altLang="en-US"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T</a:t>
                </a:r>
                <a:r>
                  <a:rPr lang="zh-CN" altLang="en-US" i="1"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则有，</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en-US" altLang="zh-CN" i="1" dirty="0">
                    <a:latin typeface="华文楷体" panose="02010600040101010101" pitchFamily="2" charset="-122"/>
                    <a:ea typeface="华文楷体" panose="02010600040101010101" pitchFamily="2" charset="-122"/>
                  </a:rPr>
                  <a:t>T</a:t>
                </a:r>
                <a:r>
                  <a:rPr lang="en-US" altLang="zh-CN" dirty="0">
                    <a:latin typeface="华文楷体" panose="02010600040101010101" pitchFamily="2" charset="-122"/>
                    <a:ea typeface="华文楷体" panose="02010600040101010101" pitchFamily="2" charset="-122"/>
                  </a:rPr>
                  <a:t> →1</a:t>
                </a:r>
                <a:r>
                  <a:rPr lang="zh-CN" altLang="en-US" dirty="0">
                    <a:latin typeface="华文楷体" panose="02010600040101010101" pitchFamily="2" charset="-122"/>
                    <a:ea typeface="华文楷体" panose="02010600040101010101" pitchFamily="2" charset="-122"/>
                  </a:rPr>
                  <a:t>是辐射谱的奇点，图 </a:t>
                </a:r>
                <a:r>
                  <a:rPr lang="en-US" altLang="zh-CN" dirty="0">
                    <a:latin typeface="华文楷体" panose="02010600040101010101" pitchFamily="2" charset="-122"/>
                    <a:ea typeface="华文楷体" panose="02010600040101010101" pitchFamily="2" charset="-122"/>
                  </a:rPr>
                  <a:t>5.22</a:t>
                </a:r>
                <a:r>
                  <a:rPr lang="zh-CN" altLang="en-US" dirty="0">
                    <a:latin typeface="华文楷体" panose="02010600040101010101" pitchFamily="2" charset="-122"/>
                    <a:ea typeface="华文楷体" panose="02010600040101010101" pitchFamily="2" charset="-122"/>
                  </a:rPr>
                  <a:t>中当 </a:t>
                </a:r>
                <a14:m>
                  <m:oMath xmlns:m="http://schemas.openxmlformats.org/officeDocument/2006/math">
                    <m:r>
                      <a:rPr lang="en-US" altLang="zh-CN" i="1" dirty="0" smtClean="0">
                        <a:latin typeface="Cambria Math" panose="02040503050406030204" pitchFamily="18" charset="0"/>
                      </a:rPr>
                      <m:t>𝜃</m:t>
                    </m:r>
                  </m:oMath>
                </a14:m>
                <a:r>
                  <a:rPr lang="zh-CN" altLang="en-US" dirty="0">
                    <a:latin typeface="华文楷体" panose="02010600040101010101" pitchFamily="2" charset="-122"/>
                    <a:ea typeface="华文楷体" panose="02010600040101010101" pitchFamily="2" charset="-122"/>
                  </a:rPr>
                  <a:t>角很小时，</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𝑔</m:t>
                        </m:r>
                      </m:sub>
                    </m:sSub>
                    <m:r>
                      <a:rPr lang="en-US" altLang="zh-CN" i="0" dirty="0" smtClean="0">
                        <a:latin typeface="Cambria Math" panose="02040503050406030204" pitchFamily="18" charset="0"/>
                      </a:rPr>
                      <m:t>&lt;&lt;1</m:t>
                    </m:r>
                  </m:oMath>
                </a14:m>
                <a:r>
                  <a:rPr lang="en-US" altLang="zh-CN"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 T</a:t>
                </a:r>
                <a:r>
                  <a:rPr lang="en-US" altLang="zh-CN" dirty="0">
                    <a:latin typeface="华文楷体" panose="02010600040101010101" pitchFamily="2" charset="-122"/>
                    <a:ea typeface="华文楷体" panose="02010600040101010101" pitchFamily="2" charset="-122"/>
                  </a:rPr>
                  <a:t> →1(</a:t>
                </a:r>
                <a:r>
                  <a:rPr lang="zh-CN" altLang="en-US" dirty="0">
                    <a:latin typeface="华文楷体" panose="02010600040101010101" pitchFamily="2" charset="-122"/>
                    <a:ea typeface="华文楷体" panose="02010600040101010101" pitchFamily="2" charset="-122"/>
                  </a:rPr>
                  <a:t>即 </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𝑞</m:t>
                        </m:r>
                      </m:sub>
                    </m:sSub>
                    <m:r>
                      <a:rPr lang="en-US" altLang="zh-CN" i="1" dirty="0">
                        <a:latin typeface="Cambria Math" panose="02040503050406030204" pitchFamily="18" charset="0"/>
                      </a:rPr>
                      <m:t> </m:t>
                    </m:r>
                  </m:oMath>
                </a14:m>
                <a:r>
                  <a:rPr lang="ja-JP" altLang="en-US" dirty="0">
                    <a:latin typeface="华文楷体" panose="02010600040101010101" pitchFamily="2" charset="-122"/>
                    <a:ea typeface="华文楷体" panose="02010600040101010101" pitchFamily="2" charset="-122"/>
                  </a:rPr>
                  <a:t>→</a:t>
                </a:r>
                <a:r>
                  <a:rPr lang="en-US" altLang="ja-JP"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故称为共线奇点或共线发散，上式可以化为，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𝐸</m:t>
                        </m:r>
                      </m:e>
                      <m:sub>
                        <m:r>
                          <a:rPr lang="en-US" altLang="zh-CN" i="1" dirty="0" smtClean="0">
                            <a:latin typeface="Cambria Math" panose="02040503050406030204" pitchFamily="18" charset="0"/>
                          </a:rPr>
                          <m:t>𝑔</m:t>
                        </m:r>
                      </m:sub>
                    </m:sSub>
                  </m:oMath>
                </a14:m>
                <a:r>
                  <a:rPr lang="zh-CN" altLang="en-US" dirty="0">
                    <a:latin typeface="华文楷体" panose="02010600040101010101" pitchFamily="2" charset="-122"/>
                    <a:ea typeface="华文楷体" panose="02010600040101010101" pitchFamily="2" charset="-122"/>
                  </a:rPr>
                  <a:t>→</a:t>
                </a:r>
                <a:r>
                  <a:rPr lang="en-US" altLang="zh-CN" dirty="0">
                    <a:latin typeface="华文楷体" panose="02010600040101010101" pitchFamily="2" charset="-122"/>
                    <a:ea typeface="华文楷体" panose="02010600040101010101" pitchFamily="2" charset="-122"/>
                  </a:rPr>
                  <a:t>0</a:t>
                </a:r>
                <a:r>
                  <a:rPr lang="zh-CN" altLang="en-US" dirty="0">
                    <a:latin typeface="华文楷体" panose="02010600040101010101" pitchFamily="2" charset="-122"/>
                    <a:ea typeface="华文楷体" panose="02010600040101010101" pitchFamily="2" charset="-122"/>
                  </a:rPr>
                  <a:t>是软胶子的奇点，引起红外发射。</a:t>
                </a:r>
                <a:endParaRPr lang="en-US" altLang="zh-CN" dirty="0">
                  <a:latin typeface="华文楷体" panose="02010600040101010101" pitchFamily="2" charset="-122"/>
                  <a:ea typeface="华文楷体" panose="02010600040101010101" pitchFamily="2" charset="-122"/>
                </a:endParaRPr>
              </a:p>
            </p:txBody>
          </p:sp>
        </mc:Choice>
        <mc:Fallback xmlns="">
          <p:sp>
            <p:nvSpPr>
              <p:cNvPr id="8" name="文本框 7">
                <a:extLst>
                  <a:ext uri="{FF2B5EF4-FFF2-40B4-BE49-F238E27FC236}">
                    <a16:creationId xmlns:a16="http://schemas.microsoft.com/office/drawing/2014/main" id="{B9194D81-9BE8-3D50-EDF8-72AA2BAB71B8}"/>
                  </a:ext>
                </a:extLst>
              </p:cNvPr>
              <p:cNvSpPr txBox="1">
                <a:spLocks noRot="1" noChangeAspect="1" noMove="1" noResize="1" noEditPoints="1" noAdjustHandles="1" noChangeArrowheads="1" noChangeShapeType="1" noTextEdit="1"/>
              </p:cNvSpPr>
              <p:nvPr/>
            </p:nvSpPr>
            <p:spPr>
              <a:xfrm>
                <a:off x="502569" y="1148571"/>
                <a:ext cx="8348263" cy="4590872"/>
              </a:xfrm>
              <a:prstGeom prst="rect">
                <a:avLst/>
              </a:prstGeom>
              <a:blipFill>
                <a:blip r:embed="rId2"/>
                <a:stretch>
                  <a:fillRect l="-584" t="-531" r="-73" b="-796"/>
                </a:stretch>
              </a:blipFill>
              <a:ln w="38100">
                <a:noFill/>
              </a:ln>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7AFFF157-7421-23EB-618A-2B776D03981B}"/>
              </a:ext>
            </a:extLst>
          </p:cNvPr>
          <p:cNvPicPr>
            <a:picLocks noChangeAspect="1"/>
          </p:cNvPicPr>
          <p:nvPr/>
        </p:nvPicPr>
        <p:blipFill>
          <a:blip r:embed="rId3"/>
          <a:stretch>
            <a:fillRect/>
          </a:stretch>
        </p:blipFill>
        <p:spPr>
          <a:xfrm>
            <a:off x="2531595" y="2073719"/>
            <a:ext cx="4064209" cy="330217"/>
          </a:xfrm>
          <a:prstGeom prst="rect">
            <a:avLst/>
          </a:prstGeom>
        </p:spPr>
      </p:pic>
      <p:pic>
        <p:nvPicPr>
          <p:cNvPr id="9" name="图片 8">
            <a:extLst>
              <a:ext uri="{FF2B5EF4-FFF2-40B4-BE49-F238E27FC236}">
                <a16:creationId xmlns:a16="http://schemas.microsoft.com/office/drawing/2014/main" id="{1E29BEF9-613E-3534-8844-79B711CB55EE}"/>
              </a:ext>
            </a:extLst>
          </p:cNvPr>
          <p:cNvPicPr>
            <a:picLocks noChangeAspect="1"/>
          </p:cNvPicPr>
          <p:nvPr/>
        </p:nvPicPr>
        <p:blipFill>
          <a:blip r:embed="rId4"/>
          <a:stretch>
            <a:fillRect/>
          </a:stretch>
        </p:blipFill>
        <p:spPr>
          <a:xfrm>
            <a:off x="2101723" y="3250671"/>
            <a:ext cx="4940554" cy="558829"/>
          </a:xfrm>
          <a:prstGeom prst="rect">
            <a:avLst/>
          </a:prstGeom>
        </p:spPr>
      </p:pic>
      <p:pic>
        <p:nvPicPr>
          <p:cNvPr id="13" name="图片 12">
            <a:extLst>
              <a:ext uri="{FF2B5EF4-FFF2-40B4-BE49-F238E27FC236}">
                <a16:creationId xmlns:a16="http://schemas.microsoft.com/office/drawing/2014/main" id="{55FBE8C5-DBAF-216E-57AB-9721BAC8D84D}"/>
              </a:ext>
            </a:extLst>
          </p:cNvPr>
          <p:cNvPicPr>
            <a:picLocks noChangeAspect="1"/>
          </p:cNvPicPr>
          <p:nvPr/>
        </p:nvPicPr>
        <p:blipFill>
          <a:blip r:embed="rId5"/>
          <a:stretch>
            <a:fillRect/>
          </a:stretch>
        </p:blipFill>
        <p:spPr>
          <a:xfrm>
            <a:off x="2850183" y="4656235"/>
            <a:ext cx="2311519" cy="539778"/>
          </a:xfrm>
          <a:prstGeom prst="rect">
            <a:avLst/>
          </a:prstGeom>
        </p:spPr>
      </p:pic>
      <p:grpSp>
        <p:nvGrpSpPr>
          <p:cNvPr id="18" name="组合 17">
            <a:extLst>
              <a:ext uri="{FF2B5EF4-FFF2-40B4-BE49-F238E27FC236}">
                <a16:creationId xmlns:a16="http://schemas.microsoft.com/office/drawing/2014/main" id="{307CC253-97FE-3B8A-E22C-26B39D41AAEB}"/>
              </a:ext>
            </a:extLst>
          </p:cNvPr>
          <p:cNvGrpSpPr/>
          <p:nvPr/>
        </p:nvGrpSpPr>
        <p:grpSpPr>
          <a:xfrm>
            <a:off x="5608195" y="4611008"/>
            <a:ext cx="3396306" cy="1766206"/>
            <a:chOff x="5720479" y="4611008"/>
            <a:chExt cx="3396306" cy="1766206"/>
          </a:xfrm>
        </p:grpSpPr>
        <p:pic>
          <p:nvPicPr>
            <p:cNvPr id="15" name="图片 14">
              <a:extLst>
                <a:ext uri="{FF2B5EF4-FFF2-40B4-BE49-F238E27FC236}">
                  <a16:creationId xmlns:a16="http://schemas.microsoft.com/office/drawing/2014/main" id="{6CCBEBDE-D2D2-C526-AEEA-166562B4182B}"/>
                </a:ext>
              </a:extLst>
            </p:cNvPr>
            <p:cNvPicPr>
              <a:picLocks noChangeAspect="1"/>
            </p:cNvPicPr>
            <p:nvPr/>
          </p:nvPicPr>
          <p:blipFill>
            <a:blip r:embed="rId6"/>
            <a:srcRect b="25482"/>
            <a:stretch/>
          </p:blipFill>
          <p:spPr>
            <a:xfrm>
              <a:off x="5720479" y="4611008"/>
              <a:ext cx="3130353" cy="1300592"/>
            </a:xfrm>
            <a:prstGeom prst="rect">
              <a:avLst/>
            </a:prstGeom>
          </p:spPr>
        </p:pic>
        <p:sp>
          <p:nvSpPr>
            <p:cNvPr id="17" name="文本框 16">
              <a:extLst>
                <a:ext uri="{FF2B5EF4-FFF2-40B4-BE49-F238E27FC236}">
                  <a16:creationId xmlns:a16="http://schemas.microsoft.com/office/drawing/2014/main" id="{15EE9650-BA62-3C66-5604-848EAB3228D4}"/>
                </a:ext>
              </a:extLst>
            </p:cNvPr>
            <p:cNvSpPr txBox="1"/>
            <p:nvPr/>
          </p:nvSpPr>
          <p:spPr>
            <a:xfrm>
              <a:off x="6123214" y="6007882"/>
              <a:ext cx="2993571" cy="369332"/>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图 5.22:三喷注能量示意图。</a:t>
              </a:r>
            </a:p>
          </p:txBody>
        </p:sp>
      </p:grpSp>
    </p:spTree>
    <p:extLst>
      <p:ext uri="{BB962C8B-B14F-4D97-AF65-F5344CB8AC3E}">
        <p14:creationId xmlns:p14="http://schemas.microsoft.com/office/powerpoint/2010/main" val="4489737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71D02-B1B9-5189-B423-41113AC78C1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5B9AFA3-934B-A5C9-4FD8-E4D8F5A87EDF}"/>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F9D74B74-7D3C-6FDD-FBC7-B82E07D3B92F}"/>
              </a:ext>
            </a:extLst>
          </p:cNvPr>
          <p:cNvSpPr>
            <a:spLocks noGrp="1"/>
          </p:cNvSpPr>
          <p:nvPr>
            <p:ph type="sldNum" sz="quarter" idx="12"/>
          </p:nvPr>
        </p:nvSpPr>
        <p:spPr/>
        <p:txBody>
          <a:bodyPr/>
          <a:lstStyle/>
          <a:p>
            <a:fld id="{BEF7031F-3985-8841-9F96-93325AFB8D2A}" type="slidenum">
              <a:rPr lang="en-US" smtClean="0"/>
              <a:t>207</a:t>
            </a:fld>
            <a:endParaRPr lang="en-US"/>
          </a:p>
        </p:txBody>
      </p:sp>
      <p:grpSp>
        <p:nvGrpSpPr>
          <p:cNvPr id="19" name="组合 18">
            <a:extLst>
              <a:ext uri="{FF2B5EF4-FFF2-40B4-BE49-F238E27FC236}">
                <a16:creationId xmlns:a16="http://schemas.microsoft.com/office/drawing/2014/main" id="{81291EA1-15F0-5CE7-C58C-D8BFF12BB18B}"/>
              </a:ext>
            </a:extLst>
          </p:cNvPr>
          <p:cNvGrpSpPr/>
          <p:nvPr/>
        </p:nvGrpSpPr>
        <p:grpSpPr>
          <a:xfrm>
            <a:off x="502569" y="1148571"/>
            <a:ext cx="8348263" cy="4801314"/>
            <a:chOff x="502569" y="1148571"/>
            <a:chExt cx="8348263" cy="4801314"/>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DD79AC64-FF87-5F81-EE96-208E43B98AAD}"/>
                    </a:ext>
                  </a:extLst>
                </p:cNvPr>
                <p:cNvSpPr txBox="1"/>
                <p:nvPr/>
              </p:nvSpPr>
              <p:spPr>
                <a:xfrm>
                  <a:off x="502569" y="1148571"/>
                  <a:ext cx="8348263" cy="4801314"/>
                </a:xfrm>
                <a:prstGeom prst="rect">
                  <a:avLst/>
                </a:prstGeom>
                <a:noFill/>
                <a:ln w="38100">
                  <a:noFill/>
                </a:ln>
              </p:spPr>
              <p:txBody>
                <a:bodyPr wrap="square">
                  <a:spAutoFit/>
                </a:bodyPr>
                <a:lstStyle/>
                <a:p>
                  <a:r>
                    <a:rPr lang="zh-CN" altLang="en-US" dirty="0">
                      <a:latin typeface="华文楷体" panose="02010600040101010101" pitchFamily="2" charset="-122"/>
                      <a:ea typeface="华文楷体" panose="02010600040101010101" pitchFamily="2" charset="-122"/>
                    </a:rPr>
                    <a:t>        还可以求得 </a:t>
                  </a:r>
                  <a14:m>
                    <m:oMath xmlns:m="http://schemas.openxmlformats.org/officeDocument/2006/math">
                      <m:r>
                        <a:rPr lang="en-US" altLang="zh-CN" i="1" dirty="0" smtClean="0">
                          <a:latin typeface="Cambria Math" panose="02040503050406030204" pitchFamily="18" charset="0"/>
                        </a:rPr>
                        <m:t>𝑞</m:t>
                      </m:r>
                      <m:acc>
                        <m:accPr>
                          <m:chr m:val="̅"/>
                          <m:ctrlPr>
                            <a:rPr lang="en-US" altLang="zh-CN" i="1" dirty="0" err="1" smtClean="0">
                              <a:solidFill>
                                <a:srgbClr val="836967"/>
                              </a:solidFill>
                              <a:latin typeface="Cambria Math" panose="02040503050406030204" pitchFamily="18" charset="0"/>
                            </a:rPr>
                          </m:ctrlPr>
                        </m:accPr>
                        <m:e>
                          <m:r>
                            <a:rPr lang="en-US" altLang="zh-CN" i="1" dirty="0" err="1" smtClean="0">
                              <a:latin typeface="Cambria Math" panose="02040503050406030204" pitchFamily="18" charset="0"/>
                            </a:rPr>
                            <m:t>𝑞</m:t>
                          </m:r>
                        </m:e>
                      </m:acc>
                      <m:r>
                        <a:rPr lang="en-US" altLang="zh-CN" i="1" dirty="0" smtClean="0">
                          <a:latin typeface="Cambria Math" panose="02040503050406030204" pitchFamily="18" charset="0"/>
                        </a:rPr>
                        <m:t>𝑔</m:t>
                      </m:r>
                    </m:oMath>
                  </a14:m>
                  <a:r>
                    <a:rPr lang="zh-CN" altLang="en-US" dirty="0">
                      <a:latin typeface="华文楷体" panose="02010600040101010101" pitchFamily="2" charset="-122"/>
                      <a:ea typeface="华文楷体" panose="02010600040101010101" pitchFamily="2" charset="-122"/>
                    </a:rPr>
                    <a:t>过程的横动量谱</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这里</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该横动量谱当 </a:t>
                  </a:r>
                  <a14:m>
                    <m:oMath xmlns:m="http://schemas.openxmlformats.org/officeDocument/2006/math">
                      <m:sSub>
                        <m:sSubPr>
                          <m:ctrlPr>
                            <a:rPr lang="az-Cyrl-AZ" altLang="zh-CN" i="1" dirty="0" smtClean="0">
                              <a:solidFill>
                                <a:srgbClr val="836967"/>
                              </a:solidFill>
                              <a:latin typeface="Cambria Math" panose="02040503050406030204" pitchFamily="18" charset="0"/>
                            </a:rPr>
                          </m:ctrlPr>
                        </m:sSubPr>
                        <m:e>
                          <m:r>
                            <a:rPr lang="az-Cyrl-AZ" altLang="zh-CN" i="1" dirty="0" smtClean="0">
                              <a:latin typeface="Cambria Math" panose="02040503050406030204" pitchFamily="18" charset="0"/>
                            </a:rPr>
                            <m:t>𝑥</m:t>
                          </m:r>
                        </m:e>
                        <m:sub>
                          <m:r>
                            <a:rPr lang="az-Cyrl-AZ" altLang="zh-CN" i="1" dirty="0" smtClean="0">
                              <a:latin typeface="Cambria Math" panose="02040503050406030204" pitchFamily="18" charset="0"/>
                            </a:rPr>
                            <m:t>𝑇</m:t>
                          </m:r>
                        </m:sub>
                      </m:sSub>
                    </m:oMath>
                  </a14:m>
                  <a:r>
                    <a:rPr lang="az-Cyrl-AZ" altLang="zh-CN" dirty="0">
                      <a:latin typeface="华文楷体" panose="02010600040101010101" pitchFamily="2" charset="-122"/>
                      <a:ea typeface="华文楷体" panose="02010600040101010101" pitchFamily="2" charset="-122"/>
                    </a:rPr>
                    <a:t>→0</a:t>
                  </a:r>
                  <a:r>
                    <a:rPr lang="zh-CN" altLang="en-US" dirty="0">
                      <a:latin typeface="华文楷体" panose="02010600040101010101" pitchFamily="2" charset="-122"/>
                      <a:ea typeface="华文楷体" panose="02010600040101010101" pitchFamily="2" charset="-122"/>
                    </a:rPr>
                    <a:t>时发散，但是可以证明 </a:t>
                  </a:r>
                  <a14:m>
                    <m:oMath xmlns:m="http://schemas.openxmlformats.org/officeDocument/2006/math">
                      <m:sSub>
                        <m:sSubPr>
                          <m:ctrlPr>
                            <a:rPr lang="az-Cyrl-AZ" altLang="zh-CN" i="1" dirty="0">
                              <a:solidFill>
                                <a:srgbClr val="836967"/>
                              </a:solidFill>
                              <a:latin typeface="Cambria Math" panose="02040503050406030204" pitchFamily="18" charset="0"/>
                            </a:rPr>
                          </m:ctrlPr>
                        </m:sSubPr>
                        <m:e>
                          <m:r>
                            <a:rPr lang="az-Cyrl-AZ" altLang="zh-CN" i="1" dirty="0">
                              <a:latin typeface="Cambria Math" panose="02040503050406030204" pitchFamily="18" charset="0"/>
                            </a:rPr>
                            <m:t>𝑥</m:t>
                          </m:r>
                        </m:e>
                        <m:sub>
                          <m:r>
                            <a:rPr lang="az-Cyrl-AZ" altLang="zh-CN" i="1" dirty="0">
                              <a:latin typeface="Cambria Math" panose="02040503050406030204" pitchFamily="18" charset="0"/>
                            </a:rPr>
                            <m:t>𝑇</m:t>
                          </m:r>
                        </m:sub>
                      </m:sSub>
                    </m:oMath>
                  </a14:m>
                  <a:r>
                    <a:rPr lang="zh-CN" altLang="en-US" dirty="0">
                      <a:latin typeface="华文楷体" panose="02010600040101010101" pitchFamily="2" charset="-122"/>
                      <a:ea typeface="华文楷体" panose="02010600040101010101" pitchFamily="2" charset="-122"/>
                    </a:rPr>
                    <a:t>的平均 </a:t>
                  </a:r>
                  <a:r>
                    <a:rPr lang="en-US" altLang="zh-CN" i="1" dirty="0">
                      <a:latin typeface="华文楷体" panose="02010600040101010101" pitchFamily="2" charset="-122"/>
                      <a:ea typeface="华文楷体" panose="02010600040101010101" pitchFamily="2" charset="-122"/>
                    </a:rPr>
                    <a:t>n</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阶矩并不发散</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即</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并可求得，</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a:t>
                  </a:r>
                </a:p>
              </p:txBody>
            </p:sp>
          </mc:Choice>
          <mc:Fallback xmlns="">
            <p:sp>
              <p:nvSpPr>
                <p:cNvPr id="8" name="文本框 7">
                  <a:extLst>
                    <a:ext uri="{FF2B5EF4-FFF2-40B4-BE49-F238E27FC236}">
                      <a16:creationId xmlns:a16="http://schemas.microsoft.com/office/drawing/2014/main" id="{DD79AC64-FF87-5F81-EE96-208E43B98AAD}"/>
                    </a:ext>
                  </a:extLst>
                </p:cNvPr>
                <p:cNvSpPr txBox="1">
                  <a:spLocks noRot="1" noChangeAspect="1" noMove="1" noResize="1" noEditPoints="1" noAdjustHandles="1" noChangeArrowheads="1" noChangeShapeType="1" noTextEdit="1"/>
                </p:cNvSpPr>
                <p:nvPr/>
              </p:nvSpPr>
              <p:spPr>
                <a:xfrm>
                  <a:off x="502569" y="1148571"/>
                  <a:ext cx="8348263" cy="4801314"/>
                </a:xfrm>
                <a:prstGeom prst="rect">
                  <a:avLst/>
                </a:prstGeom>
                <a:blipFill>
                  <a:blip r:embed="rId2"/>
                  <a:stretch>
                    <a:fillRect l="-584" t="-508"/>
                  </a:stretch>
                </a:blipFill>
                <a:ln w="38100">
                  <a:noFill/>
                </a:ln>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30A50424-7B59-9C07-53D4-A1347183D16B}"/>
                </a:ext>
              </a:extLst>
            </p:cNvPr>
            <p:cNvPicPr>
              <a:picLocks noChangeAspect="1"/>
            </p:cNvPicPr>
            <p:nvPr/>
          </p:nvPicPr>
          <p:blipFill>
            <a:blip r:embed="rId3"/>
            <a:stretch>
              <a:fillRect/>
            </a:stretch>
          </p:blipFill>
          <p:spPr>
            <a:xfrm>
              <a:off x="3359007" y="1686818"/>
              <a:ext cx="2635385" cy="552478"/>
            </a:xfrm>
            <a:prstGeom prst="rect">
              <a:avLst/>
            </a:prstGeom>
          </p:spPr>
        </p:pic>
        <p:pic>
          <p:nvPicPr>
            <p:cNvPr id="9" name="图片 8">
              <a:extLst>
                <a:ext uri="{FF2B5EF4-FFF2-40B4-BE49-F238E27FC236}">
                  <a16:creationId xmlns:a16="http://schemas.microsoft.com/office/drawing/2014/main" id="{95F8C997-F4E4-4765-899F-A0D0F7DA7074}"/>
                </a:ext>
              </a:extLst>
            </p:cNvPr>
            <p:cNvPicPr>
              <a:picLocks noChangeAspect="1"/>
            </p:cNvPicPr>
            <p:nvPr/>
          </p:nvPicPr>
          <p:blipFill>
            <a:blip r:embed="rId4"/>
            <a:stretch>
              <a:fillRect/>
            </a:stretch>
          </p:blipFill>
          <p:spPr>
            <a:xfrm>
              <a:off x="4124220" y="2631485"/>
              <a:ext cx="1104957" cy="292115"/>
            </a:xfrm>
            <a:prstGeom prst="rect">
              <a:avLst/>
            </a:prstGeom>
          </p:spPr>
        </p:pic>
        <p:pic>
          <p:nvPicPr>
            <p:cNvPr id="13" name="图片 12">
              <a:extLst>
                <a:ext uri="{FF2B5EF4-FFF2-40B4-BE49-F238E27FC236}">
                  <a16:creationId xmlns:a16="http://schemas.microsoft.com/office/drawing/2014/main" id="{CDB338AA-BC34-E454-16B2-92AE3242D58B}"/>
                </a:ext>
              </a:extLst>
            </p:cNvPr>
            <p:cNvPicPr>
              <a:picLocks noChangeAspect="1"/>
            </p:cNvPicPr>
            <p:nvPr/>
          </p:nvPicPr>
          <p:blipFill>
            <a:blip r:embed="rId5"/>
            <a:stretch>
              <a:fillRect/>
            </a:stretch>
          </p:blipFill>
          <p:spPr>
            <a:xfrm>
              <a:off x="2358911" y="3549228"/>
              <a:ext cx="4426177" cy="520727"/>
            </a:xfrm>
            <a:prstGeom prst="rect">
              <a:avLst/>
            </a:prstGeom>
          </p:spPr>
        </p:pic>
        <p:pic>
          <p:nvPicPr>
            <p:cNvPr id="16" name="图片 15">
              <a:extLst>
                <a:ext uri="{FF2B5EF4-FFF2-40B4-BE49-F238E27FC236}">
                  <a16:creationId xmlns:a16="http://schemas.microsoft.com/office/drawing/2014/main" id="{E2514355-3B28-8092-C4E7-756A349F4DB4}"/>
                </a:ext>
              </a:extLst>
            </p:cNvPr>
            <p:cNvPicPr>
              <a:picLocks noChangeAspect="1"/>
            </p:cNvPicPr>
            <p:nvPr/>
          </p:nvPicPr>
          <p:blipFill>
            <a:blip r:embed="rId6"/>
            <a:stretch>
              <a:fillRect/>
            </a:stretch>
          </p:blipFill>
          <p:spPr>
            <a:xfrm>
              <a:off x="3482919" y="4514598"/>
              <a:ext cx="2178162" cy="361969"/>
            </a:xfrm>
            <a:prstGeom prst="rect">
              <a:avLst/>
            </a:prstGeom>
          </p:spPr>
        </p:pic>
        <p:pic>
          <p:nvPicPr>
            <p:cNvPr id="18" name="图片 17">
              <a:extLst>
                <a:ext uri="{FF2B5EF4-FFF2-40B4-BE49-F238E27FC236}">
                  <a16:creationId xmlns:a16="http://schemas.microsoft.com/office/drawing/2014/main" id="{4A21C02B-D372-0410-8405-6E794802DBA3}"/>
                </a:ext>
              </a:extLst>
            </p:cNvPr>
            <p:cNvPicPr>
              <a:picLocks noChangeAspect="1"/>
            </p:cNvPicPr>
            <p:nvPr/>
          </p:nvPicPr>
          <p:blipFill>
            <a:blip r:embed="rId7"/>
            <a:stretch>
              <a:fillRect/>
            </a:stretch>
          </p:blipFill>
          <p:spPr>
            <a:xfrm>
              <a:off x="2687178" y="5379887"/>
              <a:ext cx="3753043" cy="406421"/>
            </a:xfrm>
            <a:prstGeom prst="rect">
              <a:avLst/>
            </a:prstGeom>
          </p:spPr>
        </p:pic>
      </p:grpSp>
    </p:spTree>
    <p:extLst>
      <p:ext uri="{BB962C8B-B14F-4D97-AF65-F5344CB8AC3E}">
        <p14:creationId xmlns:p14="http://schemas.microsoft.com/office/powerpoint/2010/main" val="160099050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7159B-A17F-C7F4-C793-F514E1E81CA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55C98CE-6EBF-A850-7D4D-7FA4642520E9}"/>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30E6E4AD-2F57-5D6D-4653-684A43460AD2}"/>
              </a:ext>
            </a:extLst>
          </p:cNvPr>
          <p:cNvSpPr>
            <a:spLocks noGrp="1"/>
          </p:cNvSpPr>
          <p:nvPr>
            <p:ph type="sldNum" sz="quarter" idx="12"/>
          </p:nvPr>
        </p:nvSpPr>
        <p:spPr/>
        <p:txBody>
          <a:bodyPr/>
          <a:lstStyle/>
          <a:p>
            <a:fld id="{BEF7031F-3985-8841-9F96-93325AFB8D2A}" type="slidenum">
              <a:rPr lang="en-US" smtClean="0"/>
              <a:t>208</a:t>
            </a:fld>
            <a:endParaRPr lang="en-US"/>
          </a:p>
        </p:txBody>
      </p:sp>
      <p:grpSp>
        <p:nvGrpSpPr>
          <p:cNvPr id="14" name="组合 13">
            <a:extLst>
              <a:ext uri="{FF2B5EF4-FFF2-40B4-BE49-F238E27FC236}">
                <a16:creationId xmlns:a16="http://schemas.microsoft.com/office/drawing/2014/main" id="{83F25CA9-B9D0-89C4-9C5D-F398A2DAF92E}"/>
              </a:ext>
            </a:extLst>
          </p:cNvPr>
          <p:cNvGrpSpPr/>
          <p:nvPr/>
        </p:nvGrpSpPr>
        <p:grpSpPr>
          <a:xfrm>
            <a:off x="502569" y="1148571"/>
            <a:ext cx="8348263" cy="5632311"/>
            <a:chOff x="502569" y="1148571"/>
            <a:chExt cx="8348263" cy="5632311"/>
          </a:xfrm>
        </p:grpSpPr>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F86E9DF6-2273-7841-35C1-1392B0C5CA60}"/>
                    </a:ext>
                  </a:extLst>
                </p:cNvPr>
                <p:cNvSpPr txBox="1"/>
                <p:nvPr/>
              </p:nvSpPr>
              <p:spPr>
                <a:xfrm>
                  <a:off x="502569" y="1148571"/>
                  <a:ext cx="8348263" cy="5632311"/>
                </a:xfrm>
                <a:prstGeom prst="rect">
                  <a:avLst/>
                </a:prstGeom>
                <a:noFill/>
                <a:ln w="38100">
                  <a:noFill/>
                </a:ln>
              </p:spPr>
              <p:txBody>
                <a:bodyPr wrap="square">
                  <a:spAutoFit/>
                </a:bodyPr>
                <a:lstStyle/>
                <a:p>
                  <a:r>
                    <a:rPr lang="zh-CN" altLang="en-US" dirty="0">
                      <a:latin typeface="华文楷体" panose="02010600040101010101" pitchFamily="2" charset="-122"/>
                      <a:ea typeface="华文楷体" panose="02010600040101010101" pitchFamily="2" charset="-122"/>
                    </a:rPr>
                    <a:t>        实验上获得干净的三喷注事例样本后，就可以与理论的预言相比较，以对理论进行检验或研究一些特定的物理，诸如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m:rPr>
                              <m:sty m:val="p"/>
                            </m:rPr>
                            <a:rPr lang="el-GR" altLang="zh-CN" i="1" dirty="0">
                              <a:latin typeface="Cambria Math" panose="02040503050406030204" pitchFamily="18" charset="0"/>
                            </a:rPr>
                            <m:t>α</m:t>
                          </m:r>
                        </m:e>
                        <m:sub>
                          <m:r>
                            <a:rPr lang="en-US" altLang="zh-CN" i="1" dirty="0">
                              <a:latin typeface="Cambria Math" panose="02040503050406030204" pitchFamily="18" charset="0"/>
                            </a:rPr>
                            <m:t>𝑠</m:t>
                          </m:r>
                        </m:sub>
                      </m:sSub>
                    </m:oMath>
                  </a14:m>
                  <a:r>
                    <a:rPr lang="zh-CN" altLang="en-US" dirty="0">
                      <a:latin typeface="华文楷体" panose="02010600040101010101" pitchFamily="2" charset="-122"/>
                      <a:ea typeface="华文楷体" panose="02010600040101010101" pitchFamily="2" charset="-122"/>
                    </a:rPr>
                    <a:t>随能量的变化或胶子的自旋等。</a:t>
                  </a:r>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这种比较有时需要蒙特卡洛的碎裂计算，但很多情况下我们希望这种比较不受碎裂偏差的影响，只在夸克胶子水平上检验理论的正确性，这就希望尽可能的通过对碎裂不灵敏的物理量的测量实现之。</a:t>
                  </a:r>
                  <a:endParaRPr lang="en-US" altLang="zh-CN" dirty="0">
                    <a:latin typeface="华文楷体" panose="02010600040101010101" pitchFamily="2" charset="-122"/>
                    <a:ea typeface="华文楷体" panose="02010600040101010101" pitchFamily="2" charset="-122"/>
                  </a:endParaRPr>
                </a:p>
                <a:p>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能量加权角关联的不对称性就是这样一个对碎裂不灵敏的物理量。从实验物理学家的角度，能量加权角关联的定义可写为下式</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上式的求和是对事例的所有粒子，</a:t>
                  </a:r>
                  <a14:m>
                    <m:oMath xmlns:m="http://schemas.openxmlformats.org/officeDocument/2006/math">
                      <m:r>
                        <m:rPr>
                          <m:sty m:val="p"/>
                        </m:rPr>
                        <a:rPr lang="en-US" altLang="zh-CN" dirty="0" smtClean="0">
                          <a:latin typeface="Cambria Math" panose="02040503050406030204" pitchFamily="18" charset="0"/>
                        </a:rPr>
                        <m:t>Δ</m:t>
                      </m:r>
                      <m:r>
                        <a:rPr lang="en-US" altLang="zh-CN" i="1" dirty="0" smtClean="0">
                          <a:latin typeface="Cambria Math" panose="02040503050406030204" pitchFamily="18" charset="0"/>
                        </a:rPr>
                        <m:t>𝜃</m:t>
                      </m:r>
                    </m:oMath>
                  </a14:m>
                  <a:r>
                    <a:rPr lang="zh-CN" altLang="en-US" dirty="0">
                      <a:latin typeface="华文楷体" panose="02010600040101010101" pitchFamily="2" charset="-122"/>
                      <a:ea typeface="华文楷体" panose="02010600040101010101" pitchFamily="2" charset="-122"/>
                    </a:rPr>
                    <a:t>是</a:t>
                  </a:r>
                  <a14:m>
                    <m:oMath xmlns:m="http://schemas.openxmlformats.org/officeDocument/2006/math">
                      <m:r>
                        <a:rPr lang="en-US" altLang="zh-CN" i="1" dirty="0">
                          <a:latin typeface="Cambria Math" panose="02040503050406030204" pitchFamily="18" charset="0"/>
                        </a:rPr>
                        <m:t>𝜃</m:t>
                      </m:r>
                    </m:oMath>
                  </a14:m>
                  <a:r>
                    <a:rPr lang="zh-CN" altLang="en-US" dirty="0">
                      <a:latin typeface="华文楷体" panose="02010600040101010101" pitchFamily="2" charset="-122"/>
                      <a:ea typeface="华文楷体" panose="02010600040101010101" pitchFamily="2" charset="-122"/>
                    </a:rPr>
                    <a:t>角测量的取值区间，</a:t>
                  </a:r>
                  <a14:m>
                    <m:oMath xmlns:m="http://schemas.openxmlformats.org/officeDocument/2006/math">
                      <m:r>
                        <a:rPr lang="en-US" altLang="zh-CN" i="1" dirty="0" smtClean="0">
                          <a:latin typeface="Cambria Math" panose="02040503050406030204" pitchFamily="18" charset="0"/>
                        </a:rPr>
                        <m:t>𝛿</m:t>
                      </m:r>
                    </m:oMath>
                  </a14:m>
                  <a:r>
                    <a:rPr lang="zh-CN" altLang="en-US" dirty="0">
                      <a:latin typeface="华文楷体" panose="02010600040101010101" pitchFamily="2" charset="-122"/>
                      <a:ea typeface="华文楷体" panose="02010600040101010101" pitchFamily="2" charset="-122"/>
                    </a:rPr>
                    <a:t>函数保证了事例中任意两个粒子之间的夹角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𝜃</m:t>
                          </m:r>
                        </m:e>
                        <m:sub>
                          <m:r>
                            <a:rPr lang="en-US" altLang="zh-CN" i="1" dirty="0" smtClean="0">
                              <a:latin typeface="Cambria Math" panose="02040503050406030204" pitchFamily="18" charset="0"/>
                            </a:rPr>
                            <m:t>𝑎𝑏</m:t>
                          </m:r>
                        </m:sub>
                      </m:sSub>
                    </m:oMath>
                  </a14:m>
                  <a:r>
                    <a:rPr lang="zh-CN" altLang="en-US" dirty="0">
                      <a:latin typeface="华文楷体" panose="02010600040101010101" pitchFamily="2" charset="-122"/>
                      <a:ea typeface="华文楷体" panose="02010600040101010101" pitchFamily="2" charset="-122"/>
                    </a:rPr>
                    <a:t>在 </a:t>
                  </a:r>
                  <a14:m>
                    <m:oMath xmlns:m="http://schemas.openxmlformats.org/officeDocument/2006/math">
                      <m:r>
                        <a:rPr lang="en-US" altLang="zh-CN" i="1" dirty="0" smtClean="0">
                          <a:latin typeface="Cambria Math" panose="02040503050406030204" pitchFamily="18" charset="0"/>
                        </a:rPr>
                        <m:t>𝜃</m:t>
                      </m:r>
                      <m:r>
                        <a:rPr lang="en-US" altLang="zh-CN" i="0" dirty="0" smtClean="0">
                          <a:latin typeface="Cambria Math" panose="02040503050406030204" pitchFamily="18" charset="0"/>
                        </a:rPr>
                        <m:t>±</m:t>
                      </m:r>
                      <m:r>
                        <m:rPr>
                          <m:sty m:val="p"/>
                        </m:rPr>
                        <a:rPr lang="en-US" altLang="zh-CN" i="0" dirty="0" smtClean="0">
                          <a:latin typeface="Cambria Math" panose="02040503050406030204" pitchFamily="18" charset="0"/>
                        </a:rPr>
                        <m:t>Δ</m:t>
                      </m:r>
                      <m:f>
                        <m:fPr>
                          <m:type m:val="lin"/>
                          <m:ctrlPr>
                            <a:rPr lang="en-US" altLang="zh-CN" i="1" dirty="0" smtClean="0">
                              <a:latin typeface="Cambria Math" panose="02040503050406030204" pitchFamily="18" charset="0"/>
                            </a:rPr>
                          </m:ctrlPr>
                        </m:fPr>
                        <m:num>
                          <m:r>
                            <a:rPr lang="en-US" altLang="zh-CN" i="1" dirty="0" smtClean="0">
                              <a:latin typeface="Cambria Math" panose="02040503050406030204" pitchFamily="18" charset="0"/>
                            </a:rPr>
                            <m:t>𝜃</m:t>
                          </m:r>
                        </m:num>
                        <m:den>
                          <m:r>
                            <a:rPr lang="en-US" altLang="zh-CN" i="0" dirty="0" smtClean="0">
                              <a:latin typeface="Cambria Math" panose="02040503050406030204" pitchFamily="18" charset="0"/>
                            </a:rPr>
                            <m:t>2</m:t>
                          </m:r>
                        </m:den>
                      </m:f>
                    </m:oMath>
                  </a14:m>
                  <a:r>
                    <a:rPr lang="zh-CN" altLang="en-US" dirty="0">
                      <a:latin typeface="华文楷体" panose="02010600040101010101" pitchFamily="2" charset="-122"/>
                      <a:ea typeface="华文楷体" panose="02010600040101010101" pitchFamily="2" charset="-122"/>
                    </a:rPr>
                    <a:t>内。据此可以定义能量加权角关联的不对称性，</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或表示为，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p:sp>
              <p:nvSpPr>
                <p:cNvPr id="8" name="文本框 7">
                  <a:extLst>
                    <a:ext uri="{FF2B5EF4-FFF2-40B4-BE49-F238E27FC236}">
                      <a16:creationId xmlns:a16="http://schemas.microsoft.com/office/drawing/2014/main" id="{F86E9DF6-2273-7841-35C1-1392B0C5CA60}"/>
                    </a:ext>
                  </a:extLst>
                </p:cNvPr>
                <p:cNvSpPr txBox="1">
                  <a:spLocks noRot="1" noChangeAspect="1" noMove="1" noResize="1" noEditPoints="1" noAdjustHandles="1" noChangeArrowheads="1" noChangeShapeType="1" noTextEdit="1"/>
                </p:cNvSpPr>
                <p:nvPr/>
              </p:nvSpPr>
              <p:spPr>
                <a:xfrm>
                  <a:off x="502569" y="1148571"/>
                  <a:ext cx="8348263" cy="5632311"/>
                </a:xfrm>
                <a:prstGeom prst="rect">
                  <a:avLst/>
                </a:prstGeom>
                <a:blipFill>
                  <a:blip r:embed="rId2"/>
                  <a:stretch>
                    <a:fillRect l="-584" t="-433"/>
                  </a:stretch>
                </a:blipFill>
                <a:ln w="38100">
                  <a:noFill/>
                </a:ln>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7AEE59F1-4824-B3E0-3E0E-FB4E947C32CD}"/>
                </a:ext>
              </a:extLst>
            </p:cNvPr>
            <p:cNvPicPr>
              <a:picLocks noChangeAspect="1"/>
            </p:cNvPicPr>
            <p:nvPr/>
          </p:nvPicPr>
          <p:blipFill>
            <a:blip r:embed="rId3"/>
            <a:stretch>
              <a:fillRect/>
            </a:stretch>
          </p:blipFill>
          <p:spPr>
            <a:xfrm>
              <a:off x="3303160" y="3276599"/>
              <a:ext cx="2521080" cy="558829"/>
            </a:xfrm>
            <a:prstGeom prst="rect">
              <a:avLst/>
            </a:prstGeom>
          </p:spPr>
        </p:pic>
        <p:pic>
          <p:nvPicPr>
            <p:cNvPr id="10" name="图片 9">
              <a:extLst>
                <a:ext uri="{FF2B5EF4-FFF2-40B4-BE49-F238E27FC236}">
                  <a16:creationId xmlns:a16="http://schemas.microsoft.com/office/drawing/2014/main" id="{4035BF9C-9387-4ABA-C4F7-C4B5742DC2DE}"/>
                </a:ext>
              </a:extLst>
            </p:cNvPr>
            <p:cNvPicPr>
              <a:picLocks noChangeAspect="1"/>
            </p:cNvPicPr>
            <p:nvPr/>
          </p:nvPicPr>
          <p:blipFill>
            <a:blip r:embed="rId4"/>
            <a:stretch>
              <a:fillRect/>
            </a:stretch>
          </p:blipFill>
          <p:spPr>
            <a:xfrm>
              <a:off x="3720976" y="4620050"/>
              <a:ext cx="1911448" cy="387370"/>
            </a:xfrm>
            <a:prstGeom prst="rect">
              <a:avLst/>
            </a:prstGeom>
          </p:spPr>
        </p:pic>
        <p:pic>
          <p:nvPicPr>
            <p:cNvPr id="12" name="图片 11">
              <a:extLst>
                <a:ext uri="{FF2B5EF4-FFF2-40B4-BE49-F238E27FC236}">
                  <a16:creationId xmlns:a16="http://schemas.microsoft.com/office/drawing/2014/main" id="{F2FA7040-4FB1-9DBA-735A-33E20753BD58}"/>
                </a:ext>
              </a:extLst>
            </p:cNvPr>
            <p:cNvPicPr>
              <a:picLocks noChangeAspect="1"/>
            </p:cNvPicPr>
            <p:nvPr/>
          </p:nvPicPr>
          <p:blipFill>
            <a:blip r:embed="rId5"/>
            <a:stretch>
              <a:fillRect/>
            </a:stretch>
          </p:blipFill>
          <p:spPr>
            <a:xfrm>
              <a:off x="3482919" y="5390602"/>
              <a:ext cx="2178162" cy="444523"/>
            </a:xfrm>
            <a:prstGeom prst="rect">
              <a:avLst/>
            </a:prstGeom>
          </p:spPr>
        </p:pic>
      </p:grpSp>
    </p:spTree>
    <p:extLst>
      <p:ext uri="{BB962C8B-B14F-4D97-AF65-F5344CB8AC3E}">
        <p14:creationId xmlns:p14="http://schemas.microsoft.com/office/powerpoint/2010/main" val="412222877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ECAA9-B1A5-A8EC-A94F-9B0657E9180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F57EF7F-CA10-0E4D-6653-2FB21718FF6D}"/>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86EEF48C-AFF7-878D-4A26-85FF49FE8E4F}"/>
              </a:ext>
            </a:extLst>
          </p:cNvPr>
          <p:cNvSpPr>
            <a:spLocks noGrp="1"/>
          </p:cNvSpPr>
          <p:nvPr>
            <p:ph type="sldNum" sz="quarter" idx="12"/>
          </p:nvPr>
        </p:nvSpPr>
        <p:spPr/>
        <p:txBody>
          <a:bodyPr/>
          <a:lstStyle/>
          <a:p>
            <a:fld id="{BEF7031F-3985-8841-9F96-93325AFB8D2A}" type="slidenum">
              <a:rPr lang="en-US" smtClean="0"/>
              <a:t>209</a:t>
            </a:fld>
            <a:endParaRPr lang="en-US"/>
          </a:p>
        </p:txBody>
      </p:sp>
      <p:grpSp>
        <p:nvGrpSpPr>
          <p:cNvPr id="11" name="组合 10">
            <a:extLst>
              <a:ext uri="{FF2B5EF4-FFF2-40B4-BE49-F238E27FC236}">
                <a16:creationId xmlns:a16="http://schemas.microsoft.com/office/drawing/2014/main" id="{BE42FD23-69CD-9A53-78C6-C98ABBC9BDBA}"/>
              </a:ext>
            </a:extLst>
          </p:cNvPr>
          <p:cNvGrpSpPr/>
          <p:nvPr/>
        </p:nvGrpSpPr>
        <p:grpSpPr>
          <a:xfrm>
            <a:off x="502569" y="1148571"/>
            <a:ext cx="8348263" cy="5081327"/>
            <a:chOff x="502569" y="1148571"/>
            <a:chExt cx="8348263" cy="5081327"/>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29A9EF3F-4C62-B535-6DC3-DAC030CB30B0}"/>
                    </a:ext>
                  </a:extLst>
                </p:cNvPr>
                <p:cNvSpPr txBox="1"/>
                <p:nvPr/>
              </p:nvSpPr>
              <p:spPr>
                <a:xfrm>
                  <a:off x="502569" y="1148571"/>
                  <a:ext cx="8348263" cy="5081327"/>
                </a:xfrm>
                <a:prstGeom prst="rect">
                  <a:avLst/>
                </a:prstGeom>
                <a:noFill/>
                <a:ln w="38100">
                  <a:noFill/>
                </a:ln>
              </p:spPr>
              <p:txBody>
                <a:bodyPr wrap="square">
                  <a:spAutoFit/>
                </a:bodyPr>
                <a:lstStyle/>
                <a:p>
                  <a:r>
                    <a:rPr lang="zh-CN" altLang="en-US" dirty="0">
                      <a:solidFill>
                        <a:schemeClr val="tx1"/>
                      </a:solidFill>
                      <a:latin typeface="华文楷体" panose="02010600040101010101" pitchFamily="2" charset="-122"/>
                      <a:ea typeface="华文楷体" panose="02010600040101010101" pitchFamily="2" charset="-122"/>
                    </a:rPr>
                    <a:t>        理论上预期 </a:t>
                  </a:r>
                  <a14:m>
                    <m:oMath xmlns:m="http://schemas.openxmlformats.org/officeDocument/2006/math">
                      <m:r>
                        <a:rPr lang="en-US" altLang="zh-CN" i="1" dirty="0" smtClean="0">
                          <a:solidFill>
                            <a:schemeClr val="tx1"/>
                          </a:solidFill>
                          <a:latin typeface="Cambria Math" panose="02040503050406030204" pitchFamily="18" charset="0"/>
                        </a:rPr>
                        <m:t>𝐴</m:t>
                      </m:r>
                      <m:d>
                        <m:dPr>
                          <m:ctrlPr>
                            <a:rPr lang="en-US" altLang="zh-CN" i="1" dirty="0" smtClean="0">
                              <a:solidFill>
                                <a:schemeClr val="tx1"/>
                              </a:solidFill>
                              <a:latin typeface="Cambria Math" panose="02040503050406030204" pitchFamily="18" charset="0"/>
                            </a:rPr>
                          </m:ctrlPr>
                        </m:dPr>
                        <m:e>
                          <m:r>
                            <a:rPr lang="en-US" altLang="zh-CN" i="1" dirty="0" smtClean="0">
                              <a:solidFill>
                                <a:schemeClr val="tx1"/>
                              </a:solidFill>
                              <a:latin typeface="Cambria Math" panose="02040503050406030204" pitchFamily="18" charset="0"/>
                            </a:rPr>
                            <m:t>𝜃</m:t>
                          </m:r>
                        </m:e>
                      </m:d>
                    </m:oMath>
                  </a14:m>
                  <a:r>
                    <a:rPr lang="zh-CN" altLang="en-US" dirty="0">
                      <a:solidFill>
                        <a:schemeClr val="tx1"/>
                      </a:solidFill>
                      <a:latin typeface="华文楷体" panose="02010600040101010101" pitchFamily="2" charset="-122"/>
                      <a:ea typeface="华文楷体" panose="02010600040101010101" pitchFamily="2" charset="-122"/>
                    </a:rPr>
                    <a:t>对胶子辐射和三喷注的结构敏感，特别有兴趣的是，计算表明它对碎裂机制是相对不灵敏的。</a:t>
                  </a:r>
                  <a14:m>
                    <m:oMath xmlns:m="http://schemas.openxmlformats.org/officeDocument/2006/math">
                      <m:sSubSup>
                        <m:sSubSupPr>
                          <m:ctrlPr>
                            <a:rPr lang="en-US" altLang="zh-CN" i="1" dirty="0" smtClean="0">
                              <a:solidFill>
                                <a:schemeClr val="tx1"/>
                              </a:solidFill>
                              <a:latin typeface="Cambria Math" panose="02040503050406030204" pitchFamily="18" charset="0"/>
                            </a:rPr>
                          </m:ctrlPr>
                        </m:sSubSupPr>
                        <m:e>
                          <m:r>
                            <m:rPr>
                              <m:sty m:val="p"/>
                            </m:rPr>
                            <a:rPr lang="el-GR" altLang="zh-CN" i="1" dirty="0" smtClean="0">
                              <a:solidFill>
                                <a:schemeClr val="tx1"/>
                              </a:solidFill>
                              <a:latin typeface="Cambria Math" panose="02040503050406030204" pitchFamily="18" charset="0"/>
                            </a:rPr>
                            <m:t>α</m:t>
                          </m:r>
                        </m:e>
                        <m:sub>
                          <m:r>
                            <a:rPr lang="en-US" altLang="zh-CN" i="1" dirty="0" smtClean="0">
                              <a:solidFill>
                                <a:schemeClr val="tx1"/>
                              </a:solidFill>
                              <a:latin typeface="Cambria Math" panose="02040503050406030204" pitchFamily="18" charset="0"/>
                            </a:rPr>
                            <m:t>𝑠</m:t>
                          </m:r>
                        </m:sub>
                        <m:sup>
                          <m:r>
                            <a:rPr lang="en-US" altLang="zh-CN" i="0" dirty="0" smtClean="0">
                              <a:solidFill>
                                <a:schemeClr val="tx1"/>
                              </a:solidFill>
                              <a:latin typeface="Cambria Math" panose="02040503050406030204" pitchFamily="18" charset="0"/>
                            </a:rPr>
                            <m:t>2</m:t>
                          </m:r>
                        </m:sup>
                      </m:sSubSup>
                    </m:oMath>
                  </a14:m>
                  <a:r>
                    <a:rPr lang="zh-CN" altLang="en-US" dirty="0">
                      <a:solidFill>
                        <a:schemeClr val="tx1"/>
                      </a:solidFill>
                      <a:latin typeface="华文楷体" panose="02010600040101010101" pitchFamily="2" charset="-122"/>
                      <a:ea typeface="华文楷体" panose="02010600040101010101" pitchFamily="2" charset="-122"/>
                    </a:rPr>
                    <a:t>阶的 </a:t>
                  </a:r>
                  <a:r>
                    <a:rPr lang="en-US" altLang="zh-CN" i="1" dirty="0">
                      <a:solidFill>
                        <a:schemeClr val="tx1"/>
                      </a:solidFill>
                      <a:latin typeface="华文楷体" panose="02010600040101010101" pitchFamily="2" charset="-122"/>
                      <a:ea typeface="华文楷体" panose="02010600040101010101" pitchFamily="2" charset="-122"/>
                    </a:rPr>
                    <a:t>QCD</a:t>
                  </a:r>
                  <a:r>
                    <a:rPr lang="en-US" altLang="zh-CN"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截面修正也已计算，但结果因不同的喷注分辨标准而有所差异。图 </a:t>
                  </a:r>
                  <a:r>
                    <a:rPr lang="en-US" altLang="zh-CN" dirty="0">
                      <a:solidFill>
                        <a:schemeClr val="tx1"/>
                      </a:solidFill>
                      <a:latin typeface="华文楷体" panose="02010600040101010101" pitchFamily="2" charset="-122"/>
                      <a:ea typeface="华文楷体" panose="02010600040101010101" pitchFamily="2" charset="-122"/>
                    </a:rPr>
                    <a:t>5.24</a:t>
                  </a:r>
                  <a:r>
                    <a:rPr lang="zh-CN" altLang="en-US" dirty="0">
                      <a:solidFill>
                        <a:schemeClr val="tx1"/>
                      </a:solidFill>
                      <a:latin typeface="华文楷体" panose="02010600040101010101" pitchFamily="2" charset="-122"/>
                      <a:ea typeface="华文楷体" panose="02010600040101010101" pitchFamily="2" charset="-122"/>
                    </a:rPr>
                    <a:t>给出了在质心能量 </a:t>
                  </a:r>
                  <a:r>
                    <a:rPr lang="en-US" altLang="zh-CN" dirty="0">
                      <a:solidFill>
                        <a:schemeClr val="tx1"/>
                      </a:solidFill>
                      <a:latin typeface="华文楷体" panose="02010600040101010101" pitchFamily="2" charset="-122"/>
                      <a:ea typeface="华文楷体" panose="02010600040101010101" pitchFamily="2" charset="-122"/>
                    </a:rPr>
                    <a:t>34 GeV </a:t>
                  </a:r>
                  <a:r>
                    <a:rPr lang="zh-CN" altLang="en-US" dirty="0">
                      <a:solidFill>
                        <a:schemeClr val="tx1"/>
                      </a:solidFill>
                      <a:latin typeface="华文楷体" panose="02010600040101010101" pitchFamily="2" charset="-122"/>
                      <a:ea typeface="华文楷体" panose="02010600040101010101" pitchFamily="2" charset="-122"/>
                    </a:rPr>
                    <a:t>实验观测到的</a:t>
                  </a:r>
                  <a14:m>
                    <m:oMath xmlns:m="http://schemas.openxmlformats.org/officeDocument/2006/math">
                      <m:r>
                        <a:rPr lang="en-US" altLang="zh-CN" i="1" dirty="0">
                          <a:solidFill>
                            <a:schemeClr val="tx1"/>
                          </a:solidFill>
                          <a:latin typeface="Cambria Math" panose="02040503050406030204" pitchFamily="18" charset="0"/>
                        </a:rPr>
                        <m:t>𝐴</m:t>
                      </m:r>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𝜃</m:t>
                          </m:r>
                        </m:e>
                      </m:d>
                    </m:oMath>
                  </a14:m>
                  <a:r>
                    <a:rPr lang="zh-CN" altLang="en-US" dirty="0">
                      <a:solidFill>
                        <a:schemeClr val="tx1"/>
                      </a:solidFill>
                      <a:latin typeface="华文楷体" panose="02010600040101010101" pitchFamily="2" charset="-122"/>
                      <a:ea typeface="华文楷体" panose="02010600040101010101" pitchFamily="2" charset="-122"/>
                    </a:rPr>
                    <a:t>与忽略碎裂的 </a:t>
                  </a:r>
                  <a:r>
                    <a:rPr lang="en-US" altLang="zh-CN"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阶 </a:t>
                  </a:r>
                  <a:r>
                    <a:rPr lang="en-US" altLang="zh-CN" i="1" dirty="0">
                      <a:solidFill>
                        <a:schemeClr val="tx1"/>
                      </a:solidFill>
                      <a:latin typeface="华文楷体" panose="02010600040101010101" pitchFamily="2" charset="-122"/>
                      <a:ea typeface="华文楷体" panose="02010600040101010101" pitchFamily="2" charset="-122"/>
                    </a:rPr>
                    <a:t>QCD</a:t>
                  </a:r>
                  <a:r>
                    <a:rPr lang="en-US" altLang="zh-CN"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计算结果的比较，两者符合的很好，拟合给出 </a:t>
                  </a:r>
                  <a14:m>
                    <m:oMath xmlns:m="http://schemas.openxmlformats.org/officeDocument/2006/math">
                      <m:sSub>
                        <m:sSubPr>
                          <m:ctrlPr>
                            <a:rPr lang="en-US" altLang="zh-CN" i="1" dirty="0">
                              <a:solidFill>
                                <a:schemeClr val="tx1"/>
                              </a:solidFill>
                              <a:latin typeface="Cambria Math" panose="02040503050406030204" pitchFamily="18" charset="0"/>
                            </a:rPr>
                          </m:ctrlPr>
                        </m:sSubPr>
                        <m:e>
                          <m:r>
                            <m:rPr>
                              <m:sty m:val="p"/>
                            </m:rPr>
                            <a:rPr lang="el-GR" altLang="zh-CN" i="1" dirty="0">
                              <a:solidFill>
                                <a:schemeClr val="tx1"/>
                              </a:solidFill>
                              <a:latin typeface="Cambria Math" panose="02040503050406030204" pitchFamily="18" charset="0"/>
                            </a:rPr>
                            <m:t>α</m:t>
                          </m:r>
                        </m:e>
                        <m:sub>
                          <m:r>
                            <a:rPr lang="en-US" altLang="zh-CN" i="1" dirty="0">
                              <a:solidFill>
                                <a:schemeClr val="tx1"/>
                              </a:solidFill>
                              <a:latin typeface="Cambria Math" panose="02040503050406030204" pitchFamily="18" charset="0"/>
                            </a:rPr>
                            <m:t>𝑠</m:t>
                          </m:r>
                        </m:sub>
                      </m:sSub>
                    </m:oMath>
                  </a14:m>
                  <a:r>
                    <a:rPr lang="en-US" altLang="zh-CN" dirty="0">
                      <a:solidFill>
                        <a:schemeClr val="tx1"/>
                      </a:solidFill>
                      <a:latin typeface="华文楷体" panose="02010600040101010101" pitchFamily="2" charset="-122"/>
                      <a:ea typeface="华文楷体" panose="02010600040101010101" pitchFamily="2" charset="-122"/>
                    </a:rPr>
                    <a:t>(34 </a:t>
                  </a:r>
                  <a:r>
                    <a:rPr lang="en-US" altLang="zh-CN" i="1" dirty="0">
                      <a:solidFill>
                        <a:schemeClr val="tx1"/>
                      </a:solidFill>
                      <a:latin typeface="华文楷体" panose="02010600040101010101" pitchFamily="2" charset="-122"/>
                      <a:ea typeface="华文楷体" panose="02010600040101010101" pitchFamily="2" charset="-122"/>
                    </a:rPr>
                    <a:t>GeV </a:t>
                  </a:r>
                  <a:r>
                    <a:rPr lang="en-US" altLang="zh-CN" dirty="0">
                      <a:solidFill>
                        <a:schemeClr val="tx1"/>
                      </a:solidFill>
                      <a:latin typeface="华文楷体" panose="02010600040101010101" pitchFamily="2" charset="-122"/>
                      <a:ea typeface="华文楷体" panose="02010600040101010101" pitchFamily="2" charset="-122"/>
                    </a:rPr>
                    <a:t>)=0.115±0.005</a:t>
                  </a: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图 </a:t>
                  </a:r>
                  <a:r>
                    <a:rPr lang="en-US" altLang="zh-CN" dirty="0">
                      <a:solidFill>
                        <a:schemeClr val="tx1"/>
                      </a:solidFill>
                      <a:latin typeface="华文楷体" panose="02010600040101010101" pitchFamily="2" charset="-122"/>
                      <a:ea typeface="华文楷体" panose="02010600040101010101" pitchFamily="2" charset="-122"/>
                    </a:rPr>
                    <a:t>5.24:</a:t>
                  </a:r>
                  <a14:m>
                    <m:oMath xmlns:m="http://schemas.openxmlformats.org/officeDocument/2006/math">
                      <m:rad>
                        <m:radPr>
                          <m:degHide m:val="on"/>
                          <m:ctrlPr>
                            <a:rPr lang="en-US" altLang="zh-CN" i="1" dirty="0" smtClean="0">
                              <a:solidFill>
                                <a:schemeClr val="tx1"/>
                              </a:solidFill>
                              <a:latin typeface="Cambria Math" panose="02040503050406030204" pitchFamily="18" charset="0"/>
                            </a:rPr>
                          </m:ctrlPr>
                        </m:radPr>
                        <m:deg/>
                        <m:e>
                          <m:r>
                            <a:rPr lang="en-US" altLang="zh-CN" i="1" dirty="0" smtClean="0">
                              <a:solidFill>
                                <a:schemeClr val="tx1"/>
                              </a:solidFill>
                              <a:latin typeface="Cambria Math" panose="02040503050406030204" pitchFamily="18" charset="0"/>
                            </a:rPr>
                            <m:t>𝑠</m:t>
                          </m:r>
                        </m:e>
                      </m:rad>
                    </m:oMath>
                  </a14:m>
                  <a:r>
                    <a:rPr lang="en-US" altLang="zh-CN" dirty="0">
                      <a:solidFill>
                        <a:schemeClr val="tx1"/>
                      </a:solidFill>
                      <a:latin typeface="华文楷体" panose="02010600040101010101" pitchFamily="2" charset="-122"/>
                      <a:ea typeface="华文楷体" panose="02010600040101010101" pitchFamily="2" charset="-122"/>
                    </a:rPr>
                    <a:t>= 34 </a:t>
                  </a:r>
                  <a:r>
                    <a:rPr lang="en-US" altLang="zh-CN" i="1" dirty="0">
                      <a:solidFill>
                        <a:schemeClr val="tx1"/>
                      </a:solidFill>
                      <a:latin typeface="华文楷体" panose="02010600040101010101" pitchFamily="2" charset="-122"/>
                      <a:ea typeface="华文楷体" panose="02010600040101010101" pitchFamily="2" charset="-122"/>
                    </a:rPr>
                    <a:t>GeV</a:t>
                  </a:r>
                  <a:r>
                    <a:rPr lang="en-US" altLang="zh-CN"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观测到的 </a:t>
                  </a:r>
                  <a14:m>
                    <m:oMath xmlns:m="http://schemas.openxmlformats.org/officeDocument/2006/math">
                      <m:r>
                        <a:rPr lang="en-US" altLang="zh-CN" i="1" dirty="0">
                          <a:solidFill>
                            <a:schemeClr val="tx1"/>
                          </a:solidFill>
                          <a:latin typeface="Cambria Math" panose="02040503050406030204" pitchFamily="18" charset="0"/>
                        </a:rPr>
                        <m:t>𝐴</m:t>
                      </m:r>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𝜃</m:t>
                          </m:r>
                        </m:e>
                      </m:d>
                    </m:oMath>
                  </a14:m>
                  <a:r>
                    <a:rPr lang="zh-CN" altLang="en-US" dirty="0">
                      <a:solidFill>
                        <a:schemeClr val="tx1"/>
                      </a:solidFill>
                      <a:latin typeface="华文楷体" panose="02010600040101010101" pitchFamily="2" charset="-122"/>
                      <a:ea typeface="华文楷体" panose="02010600040101010101" pitchFamily="2" charset="-122"/>
                    </a:rPr>
                    <a:t>与忽略碎裂的 </a:t>
                  </a:r>
                  <a:r>
                    <a:rPr lang="en-US" altLang="zh-CN" i="1" dirty="0">
                      <a:solidFill>
                        <a:schemeClr val="tx1"/>
                      </a:solidFill>
                      <a:latin typeface="华文楷体" panose="02010600040101010101" pitchFamily="2" charset="-122"/>
                      <a:ea typeface="华文楷体" panose="02010600040101010101" pitchFamily="2" charset="-122"/>
                    </a:rPr>
                    <a:t>QCD </a:t>
                  </a:r>
                  <a:r>
                    <a:rPr lang="zh-CN" altLang="en-US" dirty="0">
                      <a:solidFill>
                        <a:schemeClr val="tx1"/>
                      </a:solidFill>
                      <a:latin typeface="华文楷体" panose="02010600040101010101" pitchFamily="2" charset="-122"/>
                      <a:ea typeface="华文楷体" panose="02010600040101010101" pitchFamily="2" charset="-122"/>
                    </a:rPr>
                    <a:t>计算结果的比较</a:t>
                  </a:r>
                  <a:r>
                    <a:rPr lang="en-US" altLang="zh-CN" dirty="0">
                      <a:solidFill>
                        <a:schemeClr val="tx1"/>
                      </a:solidFill>
                      <a:latin typeface="华文楷体" panose="02010600040101010101" pitchFamily="2" charset="-122"/>
                      <a:ea typeface="华文楷体" panose="02010600040101010101" pitchFamily="2" charset="-122"/>
                    </a:rPr>
                    <a:t>( JADE </a:t>
                  </a:r>
                  <a:r>
                    <a:rPr lang="zh-CN" altLang="en-US" dirty="0">
                      <a:solidFill>
                        <a:schemeClr val="tx1"/>
                      </a:solidFill>
                      <a:latin typeface="华文楷体" panose="02010600040101010101" pitchFamily="2" charset="-122"/>
                      <a:ea typeface="华文楷体" panose="02010600040101010101" pitchFamily="2" charset="-122"/>
                    </a:rPr>
                    <a:t>数据，</a:t>
                  </a:r>
                  <a:r>
                    <a:rPr lang="en-US" altLang="zh-CN" dirty="0" err="1">
                      <a:solidFill>
                        <a:schemeClr val="tx1"/>
                      </a:solidFill>
                      <a:latin typeface="华文楷体" panose="02010600040101010101" pitchFamily="2" charset="-122"/>
                      <a:ea typeface="华文楷体" panose="02010600040101010101" pitchFamily="2" charset="-122"/>
                    </a:rPr>
                    <a:t>Z.Phys</a:t>
                  </a:r>
                  <a:r>
                    <a:rPr lang="en-US" altLang="zh-CN" dirty="0">
                      <a:solidFill>
                        <a:schemeClr val="tx1"/>
                      </a:solidFill>
                      <a:latin typeface="华文楷体" panose="02010600040101010101" pitchFamily="2" charset="-122"/>
                      <a:ea typeface="华文楷体" panose="02010600040101010101" pitchFamily="2" charset="-122"/>
                    </a:rPr>
                    <a:t>. C25,231 (1984) )</a:t>
                  </a:r>
                  <a:r>
                    <a:rPr lang="zh-CN" altLang="en-US" dirty="0">
                      <a:solidFill>
                        <a:schemeClr val="tx1"/>
                      </a:solidFill>
                      <a:latin typeface="华文楷体" panose="02010600040101010101" pitchFamily="2" charset="-122"/>
                      <a:ea typeface="华文楷体" panose="02010600040101010101" pitchFamily="2" charset="-122"/>
                    </a:rPr>
                    <a:t>。</a:t>
                  </a:r>
                  <a:endParaRPr lang="en-US" altLang="zh-CN" dirty="0">
                    <a:solidFill>
                      <a:schemeClr val="tx1"/>
                    </a:solidFill>
                    <a:latin typeface="华文楷体" panose="02010600040101010101" pitchFamily="2" charset="-122"/>
                    <a:ea typeface="华文楷体" panose="02010600040101010101" pitchFamily="2" charset="-122"/>
                  </a:endParaRPr>
                </a:p>
              </p:txBody>
            </p:sp>
          </mc:Choice>
          <mc:Fallback xmlns="">
            <p:sp>
              <p:nvSpPr>
                <p:cNvPr id="8" name="文本框 7">
                  <a:extLst>
                    <a:ext uri="{FF2B5EF4-FFF2-40B4-BE49-F238E27FC236}">
                      <a16:creationId xmlns:a16="http://schemas.microsoft.com/office/drawing/2014/main" id="{29A9EF3F-4C62-B535-6DC3-DAC030CB30B0}"/>
                    </a:ext>
                  </a:extLst>
                </p:cNvPr>
                <p:cNvSpPr txBox="1">
                  <a:spLocks noRot="1" noChangeAspect="1" noMove="1" noResize="1" noEditPoints="1" noAdjustHandles="1" noChangeArrowheads="1" noChangeShapeType="1" noTextEdit="1"/>
                </p:cNvSpPr>
                <p:nvPr/>
              </p:nvSpPr>
              <p:spPr>
                <a:xfrm>
                  <a:off x="502569" y="1148571"/>
                  <a:ext cx="8348263" cy="5081327"/>
                </a:xfrm>
                <a:prstGeom prst="rect">
                  <a:avLst/>
                </a:prstGeom>
                <a:blipFill>
                  <a:blip r:embed="rId2"/>
                  <a:stretch>
                    <a:fillRect l="-584" t="-480" r="-3285" b="-959"/>
                  </a:stretch>
                </a:blipFill>
                <a:ln w="38100">
                  <a:noFill/>
                </a:ln>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E3F576F0-FE3A-CD54-3C03-7B8175539825}"/>
                </a:ext>
              </a:extLst>
            </p:cNvPr>
            <p:cNvPicPr>
              <a:picLocks noChangeAspect="1"/>
            </p:cNvPicPr>
            <p:nvPr/>
          </p:nvPicPr>
          <p:blipFill>
            <a:blip r:embed="rId3"/>
            <a:stretch>
              <a:fillRect/>
            </a:stretch>
          </p:blipFill>
          <p:spPr>
            <a:xfrm>
              <a:off x="1974385" y="2042425"/>
              <a:ext cx="463574" cy="247663"/>
            </a:xfrm>
            <a:prstGeom prst="rect">
              <a:avLst/>
            </a:prstGeom>
          </p:spPr>
        </p:pic>
        <p:pic>
          <p:nvPicPr>
            <p:cNvPr id="9" name="图片 8">
              <a:extLst>
                <a:ext uri="{FF2B5EF4-FFF2-40B4-BE49-F238E27FC236}">
                  <a16:creationId xmlns:a16="http://schemas.microsoft.com/office/drawing/2014/main" id="{08C069C9-F635-7AD0-0507-8312008D36D0}"/>
                </a:ext>
              </a:extLst>
            </p:cNvPr>
            <p:cNvPicPr>
              <a:picLocks noChangeAspect="1"/>
            </p:cNvPicPr>
            <p:nvPr/>
          </p:nvPicPr>
          <p:blipFill>
            <a:blip r:embed="rId4"/>
            <a:stretch>
              <a:fillRect/>
            </a:stretch>
          </p:blipFill>
          <p:spPr>
            <a:xfrm>
              <a:off x="2577997" y="2702298"/>
              <a:ext cx="3988005" cy="2686188"/>
            </a:xfrm>
            <a:prstGeom prst="rect">
              <a:avLst/>
            </a:prstGeom>
          </p:spPr>
        </p:pic>
      </p:grpSp>
    </p:spTree>
    <p:extLst>
      <p:ext uri="{BB962C8B-B14F-4D97-AF65-F5344CB8AC3E}">
        <p14:creationId xmlns:p14="http://schemas.microsoft.com/office/powerpoint/2010/main" val="2658958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D21CF-B547-0201-9732-05F8CEC785F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4E6C2AA-834E-EBBF-67D0-18692E3952C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b="1" dirty="0"/>
          </a:p>
        </p:txBody>
      </p:sp>
      <p:sp>
        <p:nvSpPr>
          <p:cNvPr id="4" name="灯片编号占位符 3">
            <a:extLst>
              <a:ext uri="{FF2B5EF4-FFF2-40B4-BE49-F238E27FC236}">
                <a16:creationId xmlns:a16="http://schemas.microsoft.com/office/drawing/2014/main" id="{A92D0D30-4929-A690-9F51-D2FBAB8C6942}"/>
              </a:ext>
            </a:extLst>
          </p:cNvPr>
          <p:cNvSpPr>
            <a:spLocks noGrp="1"/>
          </p:cNvSpPr>
          <p:nvPr>
            <p:ph type="sldNum" sz="quarter" idx="12"/>
          </p:nvPr>
        </p:nvSpPr>
        <p:spPr/>
        <p:txBody>
          <a:bodyPr/>
          <a:lstStyle/>
          <a:p>
            <a:fld id="{BEF7031F-3985-8841-9F96-93325AFB8D2A}" type="slidenum">
              <a:rPr lang="en-US" smtClean="0"/>
              <a:t>21</a:t>
            </a:fld>
            <a:endParaRPr lang="en-US"/>
          </a:p>
        </p:txBody>
      </p:sp>
      <p:sp>
        <p:nvSpPr>
          <p:cNvPr id="10" name="文本框 9">
            <a:extLst>
              <a:ext uri="{FF2B5EF4-FFF2-40B4-BE49-F238E27FC236}">
                <a16:creationId xmlns:a16="http://schemas.microsoft.com/office/drawing/2014/main" id="{8E37DCB5-7061-82CA-3F01-9A24F2C6BF9C}"/>
              </a:ext>
            </a:extLst>
          </p:cNvPr>
          <p:cNvSpPr txBox="1"/>
          <p:nvPr/>
        </p:nvSpPr>
        <p:spPr>
          <a:xfrm>
            <a:off x="606943" y="1277473"/>
            <a:ext cx="7815791" cy="3416320"/>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11.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1967</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err="1">
                <a:latin typeface="Times New Roman" panose="02020603050405020304" pitchFamily="18" charset="0"/>
                <a:ea typeface="华文楷体" panose="02010600040101010101" pitchFamily="2" charset="-122"/>
                <a:cs typeface="Times New Roman" panose="02020603050405020304" pitchFamily="18" charset="0"/>
              </a:rPr>
              <a:t>T.W.B.Kibble</a:t>
            </a:r>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把</a:t>
            </a:r>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Higgs</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机制推广到非阿贝尔规范场论</a:t>
            </a:r>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[104]</a:t>
            </a:r>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         </a:t>
            </a:r>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1967</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温伯格把</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Higgs</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机制和</a:t>
            </a:r>
            <a:r>
              <a:rPr lang="en-US"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SU</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(2) x </a:t>
            </a:r>
            <a:r>
              <a:rPr lang="en-US"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U</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模型放到一起，提出了描写轻子的电磁作用和弱作用统一的理论，并估计了</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W</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Z</a:t>
            </a:r>
            <a:r>
              <a:rPr lang="en-US" altLang="zh-CN" b="1" baseline="30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0</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玻色子的质量</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[105,106]</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1967</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年，萨拉姆独立的提出了电弱统一模型。他于</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1967</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年秋季在伦敦帝国学院做了关于“电弱模型”的学术报告，并在</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1968</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年瑞典的学术会议上报告了相关研究成果</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[107,108]</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。萨拉姆首先使用了英文表述</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:“Electroweak Theory</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。在</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1967</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年，萨拉姆和温伯格都认为他们的“电弱相互作用理论””是可重整的，但是没有证明。</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12.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1971</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G.’</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tHooft</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M.J.G.Veltman</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完成了对具有自发破缺规范对称性的有质量和无质量的杨</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米尔斯规范场可重整性的严格证明</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[109]</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88810568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03A36-6DFF-9ABC-E4F4-6C5BB2A8DC0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8B4C98A-2B15-F9BB-3480-1C5803E28473}"/>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088A1EB0-F9AC-C7CB-0485-A80F63D0C04A}"/>
              </a:ext>
            </a:extLst>
          </p:cNvPr>
          <p:cNvSpPr>
            <a:spLocks noGrp="1"/>
          </p:cNvSpPr>
          <p:nvPr>
            <p:ph type="sldNum" sz="quarter" idx="12"/>
          </p:nvPr>
        </p:nvSpPr>
        <p:spPr/>
        <p:txBody>
          <a:bodyPr/>
          <a:lstStyle/>
          <a:p>
            <a:fld id="{BEF7031F-3985-8841-9F96-93325AFB8D2A}" type="slidenum">
              <a:rPr lang="en-US" smtClean="0"/>
              <a:t>210</a:t>
            </a:fld>
            <a:endParaRPr lang="en-US"/>
          </a:p>
        </p:txBody>
      </p:sp>
      <p:grpSp>
        <p:nvGrpSpPr>
          <p:cNvPr id="12" name="组合 11">
            <a:extLst>
              <a:ext uri="{FF2B5EF4-FFF2-40B4-BE49-F238E27FC236}">
                <a16:creationId xmlns:a16="http://schemas.microsoft.com/office/drawing/2014/main" id="{DDFE17D0-9730-F855-C305-87F21611FD3C}"/>
              </a:ext>
            </a:extLst>
          </p:cNvPr>
          <p:cNvGrpSpPr/>
          <p:nvPr/>
        </p:nvGrpSpPr>
        <p:grpSpPr>
          <a:xfrm>
            <a:off x="502569" y="1148571"/>
            <a:ext cx="8348263" cy="5096523"/>
            <a:chOff x="502569" y="1148571"/>
            <a:chExt cx="8348263" cy="5096523"/>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E7C8461A-4749-B479-72C6-448C12638EAA}"/>
                    </a:ext>
                  </a:extLst>
                </p:cNvPr>
                <p:cNvSpPr txBox="1"/>
                <p:nvPr/>
              </p:nvSpPr>
              <p:spPr>
                <a:xfrm>
                  <a:off x="502569" y="1148571"/>
                  <a:ext cx="8348263" cy="5096523"/>
                </a:xfrm>
                <a:prstGeom prst="rect">
                  <a:avLst/>
                </a:prstGeom>
                <a:noFill/>
                <a:ln w="38100">
                  <a:noFill/>
                </a:ln>
              </p:spPr>
              <p:txBody>
                <a:bodyPr wrap="square">
                  <a:spAutoFit/>
                </a:bodyPr>
                <a:lstStyle/>
                <a:p>
                  <a:r>
                    <a:rPr lang="en-US" altLang="zh-CN" dirty="0">
                      <a:solidFill>
                        <a:schemeClr val="tx1"/>
                      </a:solidFill>
                      <a:latin typeface="华文楷体" panose="02010600040101010101" pitchFamily="2" charset="-122"/>
                      <a:ea typeface="华文楷体" panose="02010600040101010101" pitchFamily="2" charset="-122"/>
                    </a:rPr>
                    <a:t> </a:t>
                  </a:r>
                  <a:r>
                    <a:rPr lang="en-US" altLang="zh-CN" dirty="0">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三喷注事例还可以用来测量胶子的自旋。若三喷注以能量排序</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i="1" dirty="0" smtClean="0">
                              <a:solidFill>
                                <a:schemeClr val="tx1"/>
                              </a:solidFill>
                              <a:latin typeface="Cambria Math" panose="02040503050406030204" pitchFamily="18" charset="0"/>
                            </a:rPr>
                            <m:t>𝐸</m:t>
                          </m:r>
                        </m:e>
                        <m:sub>
                          <m:r>
                            <a:rPr lang="en-US" altLang="zh-CN" i="0" dirty="0" smtClean="0">
                              <a:solidFill>
                                <a:schemeClr val="tx1"/>
                              </a:solidFill>
                              <a:latin typeface="Cambria Math" panose="02040503050406030204" pitchFamily="18" charset="0"/>
                            </a:rPr>
                            <m:t>1</m:t>
                          </m:r>
                        </m:sub>
                      </m:sSub>
                      <m:r>
                        <a:rPr lang="en-US" altLang="zh-CN" i="0" dirty="0" smtClean="0">
                          <a:solidFill>
                            <a:schemeClr val="tx1"/>
                          </a:solidFill>
                          <a:latin typeface="Cambria Math" panose="02040503050406030204" pitchFamily="18" charset="0"/>
                        </a:rPr>
                        <m:t>&gt;</m:t>
                      </m:r>
                      <m:sSub>
                        <m:sSubPr>
                          <m:ctrlPr>
                            <a:rPr lang="en-US" altLang="zh-CN" i="1" dirty="0" smtClean="0">
                              <a:solidFill>
                                <a:schemeClr val="tx1"/>
                              </a:solidFill>
                              <a:latin typeface="Cambria Math" panose="02040503050406030204" pitchFamily="18" charset="0"/>
                            </a:rPr>
                          </m:ctrlPr>
                        </m:sSubPr>
                        <m:e>
                          <m:r>
                            <a:rPr lang="en-US" altLang="zh-CN" i="1" dirty="0" smtClean="0">
                              <a:solidFill>
                                <a:schemeClr val="tx1"/>
                              </a:solidFill>
                              <a:latin typeface="Cambria Math" panose="02040503050406030204" pitchFamily="18" charset="0"/>
                            </a:rPr>
                            <m:t>𝐸</m:t>
                          </m:r>
                        </m:e>
                        <m:sub>
                          <m:r>
                            <a:rPr lang="en-US" altLang="zh-CN" i="0" dirty="0" smtClean="0">
                              <a:solidFill>
                                <a:schemeClr val="tx1"/>
                              </a:solidFill>
                              <a:latin typeface="Cambria Math" panose="02040503050406030204" pitchFamily="18" charset="0"/>
                            </a:rPr>
                            <m:t>2</m:t>
                          </m:r>
                        </m:sub>
                      </m:sSub>
                      <m:r>
                        <a:rPr lang="en-US" altLang="zh-CN" i="0" dirty="0" smtClean="0">
                          <a:solidFill>
                            <a:schemeClr val="tx1"/>
                          </a:solidFill>
                          <a:latin typeface="Cambria Math" panose="02040503050406030204" pitchFamily="18" charset="0"/>
                        </a:rPr>
                        <m:t>&gt;</m:t>
                      </m:r>
                      <m:sSub>
                        <m:sSubPr>
                          <m:ctrlPr>
                            <a:rPr lang="en-US" altLang="zh-CN" i="1" dirty="0" smtClean="0">
                              <a:solidFill>
                                <a:schemeClr val="tx1"/>
                              </a:solidFill>
                              <a:latin typeface="Cambria Math" panose="02040503050406030204" pitchFamily="18" charset="0"/>
                            </a:rPr>
                          </m:ctrlPr>
                        </m:sSubPr>
                        <m:e>
                          <m:r>
                            <a:rPr lang="en-US" altLang="zh-CN" i="1" dirty="0" smtClean="0">
                              <a:solidFill>
                                <a:schemeClr val="tx1"/>
                              </a:solidFill>
                              <a:latin typeface="Cambria Math" panose="02040503050406030204" pitchFamily="18" charset="0"/>
                            </a:rPr>
                            <m:t>𝐸</m:t>
                          </m:r>
                        </m:e>
                        <m:sub>
                          <m:r>
                            <a:rPr lang="en-US" altLang="zh-CN" i="0" dirty="0" smtClean="0">
                              <a:solidFill>
                                <a:schemeClr val="tx1"/>
                              </a:solidFill>
                              <a:latin typeface="Cambria Math" panose="02040503050406030204" pitchFamily="18" charset="0"/>
                            </a:rPr>
                            <m:t>3</m:t>
                          </m:r>
                        </m:sub>
                      </m:sSub>
                      <m:r>
                        <a:rPr lang="en-US" altLang="zh-CN" b="0" i="1" dirty="0" smtClean="0">
                          <a:solidFill>
                            <a:schemeClr val="tx1"/>
                          </a:solidFill>
                          <a:latin typeface="Cambria Math" panose="02040503050406030204" pitchFamily="18" charset="0"/>
                        </a:rPr>
                        <m:t> </m:t>
                      </m:r>
                    </m:oMath>
                  </a14:m>
                  <a:r>
                    <a:rPr lang="en-US" altLang="zh-CN" dirty="0">
                      <a:solidFill>
                        <a:schemeClr val="tx1"/>
                      </a:solidFill>
                      <a:latin typeface="华文楷体" panose="02010600040101010101" pitchFamily="2" charset="-122"/>
                      <a:ea typeface="华文楷体" panose="02010600040101010101" pitchFamily="2" charset="-122"/>
                    </a:rPr>
                    <a:t>,</a:t>
                  </a:r>
                  <a:r>
                    <a:rPr lang="zh-CN" altLang="en-US" dirty="0">
                      <a:solidFill>
                        <a:schemeClr val="tx1"/>
                      </a:solidFill>
                      <a:latin typeface="华文楷体" panose="02010600040101010101" pitchFamily="2" charset="-122"/>
                      <a:ea typeface="华文楷体" panose="02010600040101010101" pitchFamily="2" charset="-122"/>
                    </a:rPr>
                    <a:t>在喷注 </a:t>
                  </a:r>
                  <a:r>
                    <a:rPr lang="en-US" altLang="zh-CN" dirty="0">
                      <a:solidFill>
                        <a:schemeClr val="tx1"/>
                      </a:solidFill>
                      <a:latin typeface="华文楷体" panose="02010600040101010101" pitchFamily="2" charset="-122"/>
                      <a:ea typeface="华文楷体" panose="02010600040101010101" pitchFamily="2" charset="-122"/>
                    </a:rPr>
                    <a:t>2</a:t>
                  </a:r>
                  <a:r>
                    <a:rPr lang="zh-CN" altLang="en-US" dirty="0">
                      <a:solidFill>
                        <a:schemeClr val="tx1"/>
                      </a:solidFill>
                      <a:latin typeface="华文楷体" panose="02010600040101010101" pitchFamily="2" charset="-122"/>
                      <a:ea typeface="华文楷体" panose="02010600040101010101" pitchFamily="2" charset="-122"/>
                    </a:rPr>
                    <a:t>和</a:t>
                  </a:r>
                  <a:r>
                    <a:rPr lang="en-US" altLang="zh-CN" dirty="0">
                      <a:solidFill>
                        <a:schemeClr val="tx1"/>
                      </a:solidFill>
                      <a:latin typeface="华文楷体" panose="02010600040101010101" pitchFamily="2" charset="-122"/>
                      <a:ea typeface="华文楷体" panose="02010600040101010101" pitchFamily="2" charset="-122"/>
                    </a:rPr>
                    <a:t>3</a:t>
                  </a:r>
                  <a:r>
                    <a:rPr lang="zh-CN" altLang="en-US" dirty="0">
                      <a:solidFill>
                        <a:schemeClr val="tx1"/>
                      </a:solidFill>
                      <a:latin typeface="华文楷体" panose="02010600040101010101" pitchFamily="2" charset="-122"/>
                      <a:ea typeface="华文楷体" panose="02010600040101010101" pitchFamily="2" charset="-122"/>
                    </a:rPr>
                    <a:t>的静止系中将喷注</a:t>
                  </a:r>
                  <a:r>
                    <a:rPr lang="en-US" altLang="zh-CN" dirty="0">
                      <a:solidFill>
                        <a:schemeClr val="tx1"/>
                      </a:solidFill>
                      <a:latin typeface="华文楷体" panose="02010600040101010101" pitchFamily="2" charset="-122"/>
                      <a:ea typeface="华文楷体" panose="02010600040101010101" pitchFamily="2" charset="-122"/>
                    </a:rPr>
                    <a:t>1</a:t>
                  </a:r>
                  <a:r>
                    <a:rPr lang="zh-CN" altLang="en-US" dirty="0">
                      <a:solidFill>
                        <a:schemeClr val="tx1"/>
                      </a:solidFill>
                      <a:latin typeface="华文楷体" panose="02010600040101010101" pitchFamily="2" charset="-122"/>
                      <a:ea typeface="华文楷体" panose="02010600040101010101" pitchFamily="2" charset="-122"/>
                    </a:rPr>
                    <a:t>和</a:t>
                  </a:r>
                  <a:r>
                    <a:rPr lang="en-US" altLang="zh-CN" dirty="0">
                      <a:solidFill>
                        <a:schemeClr val="tx1"/>
                      </a:solidFill>
                      <a:latin typeface="华文楷体" panose="02010600040101010101" pitchFamily="2" charset="-122"/>
                      <a:ea typeface="华文楷体" panose="02010600040101010101" pitchFamily="2" charset="-122"/>
                    </a:rPr>
                    <a:t>3</a:t>
                  </a:r>
                  <a:r>
                    <a:rPr lang="zh-CN" altLang="en-US" dirty="0">
                      <a:solidFill>
                        <a:schemeClr val="tx1"/>
                      </a:solidFill>
                      <a:latin typeface="华文楷体" panose="02010600040101010101" pitchFamily="2" charset="-122"/>
                      <a:ea typeface="华文楷体" panose="02010600040101010101" pitchFamily="2" charset="-122"/>
                    </a:rPr>
                    <a:t>之间的夹角记为 </a:t>
                  </a:r>
                  <a14:m>
                    <m:oMath xmlns:m="http://schemas.openxmlformats.org/officeDocument/2006/math">
                      <m:acc>
                        <m:accPr>
                          <m:chr m:val="̃"/>
                          <m:ctrlPr>
                            <a:rPr lang="en-US" altLang="zh-CN" i="1" dirty="0" smtClean="0">
                              <a:solidFill>
                                <a:schemeClr val="tx1"/>
                              </a:solidFill>
                              <a:latin typeface="Cambria Math" panose="02040503050406030204" pitchFamily="18" charset="0"/>
                            </a:rPr>
                          </m:ctrlPr>
                        </m:accPr>
                        <m:e>
                          <m:r>
                            <a:rPr lang="en-US" altLang="zh-CN" i="1" dirty="0" smtClean="0">
                              <a:solidFill>
                                <a:schemeClr val="tx1"/>
                              </a:solidFill>
                              <a:latin typeface="Cambria Math" panose="02040503050406030204" pitchFamily="18" charset="0"/>
                            </a:rPr>
                            <m:t>𝜃</m:t>
                          </m:r>
                        </m:e>
                      </m:acc>
                    </m:oMath>
                  </a14:m>
                  <a:r>
                    <a:rPr lang="zh-CN" altLang="en-US" dirty="0">
                      <a:solidFill>
                        <a:schemeClr val="tx1"/>
                      </a:solidFill>
                      <a:latin typeface="华文楷体" panose="02010600040101010101" pitchFamily="2" charset="-122"/>
                      <a:ea typeface="华文楷体" panose="02010600040101010101" pitchFamily="2" charset="-122"/>
                    </a:rPr>
                    <a:t>，如图 </a:t>
                  </a:r>
                  <a:r>
                    <a:rPr lang="en-US" altLang="zh-CN" dirty="0">
                      <a:solidFill>
                        <a:schemeClr val="tx1"/>
                      </a:solidFill>
                      <a:latin typeface="华文楷体" panose="02010600040101010101" pitchFamily="2" charset="-122"/>
                      <a:ea typeface="华文楷体" panose="02010600040101010101" pitchFamily="2" charset="-122"/>
                    </a:rPr>
                    <a:t>5.25(a)</a:t>
                  </a:r>
                  <a:r>
                    <a:rPr lang="zh-CN" altLang="en-US" dirty="0">
                      <a:solidFill>
                        <a:schemeClr val="tx1"/>
                      </a:solidFill>
                      <a:latin typeface="华文楷体" panose="02010600040101010101" pitchFamily="2" charset="-122"/>
                      <a:ea typeface="华文楷体" panose="02010600040101010101" pitchFamily="2" charset="-122"/>
                    </a:rPr>
                    <a:t>所示。理论上给出了假设胶子为标量</a:t>
                  </a:r>
                  <a:r>
                    <a:rPr lang="en-US" altLang="zh-CN" dirty="0">
                      <a:solidFill>
                        <a:schemeClr val="tx1"/>
                      </a:solidFill>
                      <a:latin typeface="华文楷体" panose="02010600040101010101" pitchFamily="2" charset="-122"/>
                      <a:ea typeface="华文楷体" panose="02010600040101010101" pitchFamily="2" charset="-122"/>
                    </a:rPr>
                    <a:t>( J=0)</a:t>
                  </a:r>
                  <a:r>
                    <a:rPr lang="zh-CN" altLang="en-US" dirty="0">
                      <a:solidFill>
                        <a:schemeClr val="tx1"/>
                      </a:solidFill>
                      <a:latin typeface="华文楷体" panose="02010600040101010101" pitchFamily="2" charset="-122"/>
                      <a:ea typeface="华文楷体" panose="02010600040101010101" pitchFamily="2" charset="-122"/>
                    </a:rPr>
                    <a:t>或矢量</a:t>
                  </a:r>
                  <a:r>
                    <a:rPr lang="en-US" altLang="zh-CN" dirty="0">
                      <a:solidFill>
                        <a:schemeClr val="tx1"/>
                      </a:solidFill>
                      <a:latin typeface="华文楷体" panose="02010600040101010101" pitchFamily="2" charset="-122"/>
                      <a:ea typeface="华文楷体" panose="02010600040101010101" pitchFamily="2" charset="-122"/>
                    </a:rPr>
                    <a:t>( J=1)</a:t>
                  </a:r>
                  <a:r>
                    <a:rPr lang="zh-CN" altLang="en-US" dirty="0">
                      <a:solidFill>
                        <a:schemeClr val="tx1"/>
                      </a:solidFill>
                      <a:latin typeface="华文楷体" panose="02010600040101010101" pitchFamily="2" charset="-122"/>
                      <a:ea typeface="华文楷体" panose="02010600040101010101" pitchFamily="2" charset="-122"/>
                    </a:rPr>
                    <a:t>时的分布，</a:t>
                  </a:r>
                  <a:endParaRPr lang="en-US" altLang="zh-CN" dirty="0">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                   图 </a:t>
                  </a:r>
                  <a:r>
                    <a:rPr lang="en-US" altLang="zh-CN" dirty="0">
                      <a:solidFill>
                        <a:schemeClr val="tx1"/>
                      </a:solidFill>
                      <a:latin typeface="华文楷体" panose="02010600040101010101" pitchFamily="2" charset="-122"/>
                      <a:ea typeface="华文楷体" panose="02010600040101010101" pitchFamily="2" charset="-122"/>
                    </a:rPr>
                    <a:t>5.25:</a:t>
                  </a:r>
                  <a:r>
                    <a:rPr lang="zh-CN" altLang="en-US" dirty="0">
                      <a:solidFill>
                        <a:schemeClr val="tx1"/>
                      </a:solidFill>
                      <a:latin typeface="华文楷体" panose="02010600040101010101" pitchFamily="2" charset="-122"/>
                      <a:ea typeface="华文楷体" panose="02010600040101010101" pitchFamily="2" charset="-122"/>
                    </a:rPr>
                    <a:t>喷注</a:t>
                  </a:r>
                  <a:r>
                    <a:rPr lang="en-US" altLang="zh-CN" dirty="0">
                      <a:solidFill>
                        <a:schemeClr val="tx1"/>
                      </a:solidFill>
                      <a:latin typeface="华文楷体" panose="02010600040101010101" pitchFamily="2" charset="-122"/>
                      <a:ea typeface="华文楷体" panose="02010600040101010101" pitchFamily="2" charset="-122"/>
                    </a:rPr>
                    <a:t>2</a:t>
                  </a:r>
                  <a:r>
                    <a:rPr lang="zh-CN" altLang="en-US" dirty="0">
                      <a:solidFill>
                        <a:schemeClr val="tx1"/>
                      </a:solidFill>
                      <a:latin typeface="华文楷体" panose="02010600040101010101" pitchFamily="2" charset="-122"/>
                      <a:ea typeface="华文楷体" panose="02010600040101010101" pitchFamily="2" charset="-122"/>
                    </a:rPr>
                    <a:t>和</a:t>
                  </a:r>
                  <a:r>
                    <a:rPr lang="en-US" altLang="zh-CN" dirty="0">
                      <a:solidFill>
                        <a:schemeClr val="tx1"/>
                      </a:solidFill>
                      <a:latin typeface="华文楷体" panose="02010600040101010101" pitchFamily="2" charset="-122"/>
                      <a:ea typeface="华文楷体" panose="02010600040101010101" pitchFamily="2" charset="-122"/>
                    </a:rPr>
                    <a:t>3</a:t>
                  </a:r>
                  <a:r>
                    <a:rPr lang="zh-CN" altLang="en-US" dirty="0">
                      <a:solidFill>
                        <a:schemeClr val="tx1"/>
                      </a:solidFill>
                      <a:latin typeface="华文楷体" panose="02010600040101010101" pitchFamily="2" charset="-122"/>
                      <a:ea typeface="华文楷体" panose="02010600040101010101" pitchFamily="2" charset="-122"/>
                    </a:rPr>
                    <a:t>的静止系</a:t>
                  </a:r>
                  <a:r>
                    <a:rPr lang="en-US" altLang="zh-CN" dirty="0">
                      <a:solidFill>
                        <a:schemeClr val="tx1"/>
                      </a:solidFill>
                      <a:latin typeface="华文楷体" panose="02010600040101010101" pitchFamily="2" charset="-122"/>
                      <a:ea typeface="华文楷体" panose="02010600040101010101" pitchFamily="2" charset="-122"/>
                    </a:rPr>
                    <a:t>(a)</a:t>
                  </a:r>
                  <a:r>
                    <a:rPr lang="zh-CN" altLang="en-US" dirty="0">
                      <a:solidFill>
                        <a:schemeClr val="tx1"/>
                      </a:solidFill>
                      <a:latin typeface="华文楷体" panose="02010600040101010101" pitchFamily="2" charset="-122"/>
                      <a:ea typeface="华文楷体" panose="02010600040101010101" pitchFamily="2" charset="-122"/>
                    </a:rPr>
                    <a:t>和实验室系</a:t>
                  </a:r>
                  <a:r>
                    <a:rPr lang="en-US" altLang="zh-CN" dirty="0">
                      <a:solidFill>
                        <a:schemeClr val="tx1"/>
                      </a:solidFill>
                      <a:latin typeface="华文楷体" panose="02010600040101010101" pitchFamily="2" charset="-122"/>
                      <a:ea typeface="华文楷体" panose="02010600040101010101" pitchFamily="2" charset="-122"/>
                    </a:rPr>
                    <a:t>(b)</a:t>
                  </a:r>
                  <a:r>
                    <a:rPr lang="zh-CN" altLang="en-US" dirty="0">
                      <a:solidFill>
                        <a:schemeClr val="tx1"/>
                      </a:solidFill>
                      <a:latin typeface="华文楷体" panose="02010600040101010101" pitchFamily="2" charset="-122"/>
                      <a:ea typeface="华文楷体" panose="02010600040101010101" pitchFamily="2" charset="-122"/>
                    </a:rPr>
                    <a:t>的喷注夹角标记</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实际上 </a:t>
                  </a:r>
                  <a14:m>
                    <m:oMath xmlns:m="http://schemas.openxmlformats.org/officeDocument/2006/math">
                      <m:acc>
                        <m:accPr>
                          <m:chr m:val="̃"/>
                          <m:ctrlPr>
                            <a:rPr lang="en-US" altLang="zh-CN" i="1" dirty="0" smtClean="0">
                              <a:solidFill>
                                <a:schemeClr val="tx1"/>
                              </a:solidFill>
                              <a:latin typeface="Cambria Math" panose="02040503050406030204" pitchFamily="18" charset="0"/>
                            </a:rPr>
                          </m:ctrlPr>
                        </m:accPr>
                        <m:e>
                          <m:r>
                            <a:rPr lang="en-US" altLang="zh-CN" i="1" dirty="0" smtClean="0">
                              <a:solidFill>
                                <a:schemeClr val="tx1"/>
                              </a:solidFill>
                              <a:latin typeface="Cambria Math" panose="02040503050406030204" pitchFamily="18" charset="0"/>
                            </a:rPr>
                            <m:t>𝜃</m:t>
                          </m:r>
                        </m:e>
                      </m:acc>
                    </m:oMath>
                  </a14:m>
                  <a:r>
                    <a:rPr lang="zh-CN" altLang="en-US" dirty="0">
                      <a:solidFill>
                        <a:schemeClr val="tx1"/>
                      </a:solidFill>
                      <a:latin typeface="华文楷体" panose="02010600040101010101" pitchFamily="2" charset="-122"/>
                      <a:ea typeface="华文楷体" panose="02010600040101010101" pitchFamily="2" charset="-122"/>
                    </a:rPr>
                    <a:t>可以用</a:t>
                  </a:r>
                  <a14:m>
                    <m:oMath xmlns:m="http://schemas.openxmlformats.org/officeDocument/2006/math">
                      <m:sSup>
                        <m:sSupPr>
                          <m:ctrlPr>
                            <a:rPr lang="en-US" altLang="zh-CN" i="1" dirty="0">
                              <a:latin typeface="Cambria Math" panose="02040503050406030204" pitchFamily="18" charset="0"/>
                            </a:rPr>
                          </m:ctrlPr>
                        </m:sSupPr>
                        <m:e>
                          <m:r>
                            <a:rPr lang="en-US" altLang="zh-CN" i="1" dirty="0" err="1">
                              <a:latin typeface="Cambria Math" panose="02040503050406030204" pitchFamily="18" charset="0"/>
                            </a:rPr>
                            <m:t>ⅇ</m:t>
                          </m:r>
                        </m:e>
                        <m:sup>
                          <m:r>
                            <a:rPr lang="en-US" altLang="zh-CN" i="1" dirty="0" err="1" smtClean="0">
                              <a:latin typeface="Cambria Math" panose="02040503050406030204" pitchFamily="18" charset="0"/>
                            </a:rPr>
                            <m:t>+</m:t>
                          </m:r>
                        </m:sup>
                      </m:sSup>
                      <m:sSup>
                        <m:sSupPr>
                          <m:ctrlPr>
                            <a:rPr lang="en-US" altLang="zh-CN" i="1" dirty="0" smtClean="0">
                              <a:solidFill>
                                <a:schemeClr val="tx1"/>
                              </a:solidFill>
                              <a:latin typeface="Cambria Math" panose="02040503050406030204" pitchFamily="18" charset="0"/>
                            </a:rPr>
                          </m:ctrlPr>
                        </m:sSupPr>
                        <m:e>
                          <m:r>
                            <a:rPr lang="en-US" altLang="zh-CN" i="1" dirty="0" err="1" smtClean="0">
                              <a:solidFill>
                                <a:schemeClr val="tx1"/>
                              </a:solidFill>
                              <a:latin typeface="Cambria Math" panose="02040503050406030204" pitchFamily="18" charset="0"/>
                            </a:rPr>
                            <m:t>ⅇ</m:t>
                          </m:r>
                        </m:e>
                        <m:sup>
                          <m:r>
                            <a:rPr lang="en-US" altLang="zh-CN" i="0" dirty="0" err="1" smtClean="0">
                              <a:solidFill>
                                <a:schemeClr val="tx1"/>
                              </a:solidFill>
                              <a:latin typeface="Cambria Math" panose="02040503050406030204" pitchFamily="18" charset="0"/>
                            </a:rPr>
                            <m:t>−</m:t>
                          </m:r>
                        </m:sup>
                      </m:sSup>
                    </m:oMath>
                  </a14:m>
                  <a:r>
                    <a:rPr lang="zh-CN" altLang="en-US" dirty="0">
                      <a:solidFill>
                        <a:schemeClr val="tx1"/>
                      </a:solidFill>
                      <a:latin typeface="华文楷体" panose="02010600040101010101" pitchFamily="2" charset="-122"/>
                      <a:ea typeface="华文楷体" panose="02010600040101010101" pitchFamily="2" charset="-122"/>
                    </a:rPr>
                    <a:t>质心系中三喷注相互之间的夹角表示之。如图 </a:t>
                  </a:r>
                  <a:r>
                    <a:rPr lang="en-US" altLang="zh-CN" dirty="0">
                      <a:solidFill>
                        <a:schemeClr val="tx1"/>
                      </a:solidFill>
                      <a:latin typeface="华文楷体" panose="02010600040101010101" pitchFamily="2" charset="-122"/>
                      <a:ea typeface="华文楷体" panose="02010600040101010101" pitchFamily="2" charset="-122"/>
                    </a:rPr>
                    <a:t>5.25(b)</a:t>
                  </a:r>
                  <a:r>
                    <a:rPr lang="zh-CN" altLang="en-US" dirty="0">
                      <a:solidFill>
                        <a:schemeClr val="tx1"/>
                      </a:solidFill>
                      <a:latin typeface="华文楷体" panose="02010600040101010101" pitchFamily="2" charset="-122"/>
                      <a:ea typeface="华文楷体" panose="02010600040101010101" pitchFamily="2" charset="-122"/>
                    </a:rPr>
                    <a:t>所示，记喷注</a:t>
                  </a:r>
                  <a:r>
                    <a:rPr lang="en-US" altLang="zh-CN" dirty="0">
                      <a:solidFill>
                        <a:schemeClr val="tx1"/>
                      </a:solidFill>
                      <a:latin typeface="华文楷体" panose="02010600040101010101" pitchFamily="2" charset="-122"/>
                      <a:ea typeface="华文楷体" panose="02010600040101010101" pitchFamily="2" charset="-122"/>
                    </a:rPr>
                    <a:t>1</a:t>
                  </a:r>
                  <a:r>
                    <a:rPr lang="zh-CN" altLang="en-US" dirty="0">
                      <a:solidFill>
                        <a:schemeClr val="tx1"/>
                      </a:solidFill>
                      <a:latin typeface="华文楷体" panose="02010600040101010101" pitchFamily="2" charset="-122"/>
                      <a:ea typeface="华文楷体" panose="02010600040101010101" pitchFamily="2" charset="-122"/>
                    </a:rPr>
                    <a:t>和</a:t>
                  </a:r>
                  <a:r>
                    <a:rPr lang="en-US" altLang="zh-CN" dirty="0">
                      <a:solidFill>
                        <a:schemeClr val="tx1"/>
                      </a:solidFill>
                      <a:latin typeface="华文楷体" panose="02010600040101010101" pitchFamily="2" charset="-122"/>
                      <a:ea typeface="华文楷体" panose="02010600040101010101" pitchFamily="2" charset="-122"/>
                    </a:rPr>
                    <a:t>2</a:t>
                  </a:r>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solidFill>
                        <a:schemeClr val="tx1"/>
                      </a:solidFill>
                      <a:latin typeface="华文楷体" panose="02010600040101010101" pitchFamily="2" charset="-122"/>
                      <a:ea typeface="华文楷体" panose="02010600040101010101" pitchFamily="2" charset="-122"/>
                    </a:rPr>
                    <a:t>2</a:t>
                  </a:r>
                  <a:r>
                    <a:rPr lang="zh-CN" altLang="en-US" dirty="0">
                      <a:solidFill>
                        <a:schemeClr val="tx1"/>
                      </a:solidFill>
                      <a:latin typeface="华文楷体" panose="02010600040101010101" pitchFamily="2" charset="-122"/>
                      <a:ea typeface="华文楷体" panose="02010600040101010101" pitchFamily="2" charset="-122"/>
                    </a:rPr>
                    <a:t>和</a:t>
                  </a:r>
                  <a:r>
                    <a:rPr lang="en-US" altLang="zh-CN" dirty="0">
                      <a:solidFill>
                        <a:schemeClr val="tx1"/>
                      </a:solidFill>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 ， </a:t>
                  </a:r>
                  <a:r>
                    <a:rPr lang="en-US" altLang="zh-CN" dirty="0">
                      <a:solidFill>
                        <a:schemeClr val="tx1"/>
                      </a:solidFill>
                      <a:latin typeface="华文楷体" panose="02010600040101010101" pitchFamily="2" charset="-122"/>
                      <a:ea typeface="华文楷体" panose="02010600040101010101" pitchFamily="2" charset="-122"/>
                    </a:rPr>
                    <a:t>3</a:t>
                  </a:r>
                  <a:r>
                    <a:rPr lang="zh-CN" altLang="en-US" dirty="0">
                      <a:solidFill>
                        <a:schemeClr val="tx1"/>
                      </a:solidFill>
                      <a:latin typeface="华文楷体" panose="02010600040101010101" pitchFamily="2" charset="-122"/>
                      <a:ea typeface="华文楷体" panose="02010600040101010101" pitchFamily="2" charset="-122"/>
                    </a:rPr>
                    <a:t>和</a:t>
                  </a:r>
                  <a:r>
                    <a:rPr lang="en-US" altLang="zh-CN" dirty="0">
                      <a:solidFill>
                        <a:schemeClr val="tx1"/>
                      </a:solidFill>
                      <a:latin typeface="华文楷体" panose="02010600040101010101" pitchFamily="2" charset="-122"/>
                      <a:ea typeface="华文楷体" panose="02010600040101010101" pitchFamily="2" charset="-122"/>
                    </a:rPr>
                    <a:t>1</a:t>
                  </a:r>
                  <a:r>
                    <a:rPr lang="zh-CN" altLang="en-US" dirty="0">
                      <a:solidFill>
                        <a:schemeClr val="tx1"/>
                      </a:solidFill>
                      <a:latin typeface="华文楷体" panose="02010600040101010101" pitchFamily="2" charset="-122"/>
                      <a:ea typeface="华文楷体" panose="02010600040101010101" pitchFamily="2" charset="-122"/>
                    </a:rPr>
                    <a:t>之间的夹角分别为 </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i="1" dirty="0" smtClean="0">
                              <a:solidFill>
                                <a:schemeClr val="tx1"/>
                              </a:solidFill>
                              <a:latin typeface="Cambria Math" panose="02040503050406030204" pitchFamily="18" charset="0"/>
                            </a:rPr>
                            <m:t>𝜃</m:t>
                          </m:r>
                        </m:e>
                        <m:sub>
                          <m:r>
                            <a:rPr lang="en-US" altLang="zh-CN" i="0" dirty="0" smtClean="0">
                              <a:solidFill>
                                <a:schemeClr val="tx1"/>
                              </a:solidFill>
                              <a:latin typeface="Cambria Math" panose="02040503050406030204" pitchFamily="18" charset="0"/>
                            </a:rPr>
                            <m:t>3</m:t>
                          </m:r>
                        </m:sub>
                      </m:sSub>
                    </m:oMath>
                  </a14:m>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𝜃</m:t>
                          </m:r>
                        </m:e>
                        <m:sub>
                          <m:r>
                            <a:rPr lang="en-US" altLang="zh-CN" i="1" dirty="0" smtClean="0">
                              <a:latin typeface="Cambria Math" panose="02040503050406030204" pitchFamily="18" charset="0"/>
                            </a:rPr>
                            <m:t>1</m:t>
                          </m:r>
                        </m:sub>
                      </m:sSub>
                      <m:r>
                        <a:rPr lang="en-US" altLang="zh-CN" i="1" dirty="0">
                          <a:latin typeface="Cambria Math" panose="02040503050406030204" pitchFamily="18" charset="0"/>
                        </a:rPr>
                        <m:t> </m:t>
                      </m:r>
                    </m:oMath>
                  </a14:m>
                  <a:r>
                    <a:rPr lang="zh-CN" altLang="en-US" dirty="0">
                      <a:solidFill>
                        <a:schemeClr val="tx1"/>
                      </a:solidFill>
                      <a:latin typeface="华文楷体" panose="02010600040101010101" pitchFamily="2" charset="-122"/>
                      <a:ea typeface="华文楷体" panose="02010600040101010101" pitchFamily="2" charset="-122"/>
                    </a:rPr>
                    <a:t>，</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𝜃</m:t>
                          </m:r>
                        </m:e>
                        <m:sub>
                          <m:r>
                            <a:rPr lang="en-US" altLang="zh-CN" i="1" dirty="0" smtClean="0">
                              <a:latin typeface="Cambria Math" panose="02040503050406030204" pitchFamily="18" charset="0"/>
                            </a:rPr>
                            <m:t>2</m:t>
                          </m:r>
                        </m:sub>
                      </m:sSub>
                      <m:r>
                        <a:rPr lang="en-US" altLang="zh-CN" i="1" dirty="0">
                          <a:latin typeface="Cambria Math" panose="02040503050406030204" pitchFamily="18" charset="0"/>
                        </a:rPr>
                        <m:t> </m:t>
                      </m:r>
                    </m:oMath>
                  </a14:m>
                  <a:r>
                    <a:rPr lang="zh-CN" altLang="en-US" dirty="0">
                      <a:solidFill>
                        <a:schemeClr val="tx1"/>
                      </a:solidFill>
                      <a:latin typeface="华文楷体" panose="02010600040101010101" pitchFamily="2" charset="-122"/>
                      <a:ea typeface="华文楷体" panose="02010600040101010101" pitchFamily="2" charset="-122"/>
                    </a:rPr>
                    <a:t>，则有，</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                   图 </a:t>
                  </a:r>
                  <a:r>
                    <a:rPr lang="en-US" altLang="zh-CN" dirty="0">
                      <a:solidFill>
                        <a:schemeClr val="tx1"/>
                      </a:solidFill>
                      <a:latin typeface="华文楷体" panose="02010600040101010101" pitchFamily="2" charset="-122"/>
                      <a:ea typeface="华文楷体" panose="02010600040101010101" pitchFamily="2" charset="-122"/>
                    </a:rPr>
                    <a:t>5.25:</a:t>
                  </a:r>
                  <a:r>
                    <a:rPr lang="zh-CN" altLang="en-US" dirty="0">
                      <a:solidFill>
                        <a:schemeClr val="tx1"/>
                      </a:solidFill>
                      <a:latin typeface="华文楷体" panose="02010600040101010101" pitchFamily="2" charset="-122"/>
                      <a:ea typeface="华文楷体" panose="02010600040101010101" pitchFamily="2" charset="-122"/>
                    </a:rPr>
                    <a:t>喷注</a:t>
                  </a:r>
                  <a:r>
                    <a:rPr lang="en-US" altLang="zh-CN" dirty="0">
                      <a:solidFill>
                        <a:schemeClr val="tx1"/>
                      </a:solidFill>
                      <a:latin typeface="华文楷体" panose="02010600040101010101" pitchFamily="2" charset="-122"/>
                      <a:ea typeface="华文楷体" panose="02010600040101010101" pitchFamily="2" charset="-122"/>
                    </a:rPr>
                    <a:t>2</a:t>
                  </a:r>
                  <a:r>
                    <a:rPr lang="zh-CN" altLang="en-US" dirty="0">
                      <a:solidFill>
                        <a:schemeClr val="tx1"/>
                      </a:solidFill>
                      <a:latin typeface="华文楷体" panose="02010600040101010101" pitchFamily="2" charset="-122"/>
                      <a:ea typeface="华文楷体" panose="02010600040101010101" pitchFamily="2" charset="-122"/>
                    </a:rPr>
                    <a:t>和</a:t>
                  </a:r>
                  <a:r>
                    <a:rPr lang="en-US" altLang="zh-CN" dirty="0">
                      <a:solidFill>
                        <a:schemeClr val="tx1"/>
                      </a:solidFill>
                      <a:latin typeface="华文楷体" panose="02010600040101010101" pitchFamily="2" charset="-122"/>
                      <a:ea typeface="华文楷体" panose="02010600040101010101" pitchFamily="2" charset="-122"/>
                    </a:rPr>
                    <a:t>3</a:t>
                  </a:r>
                  <a:r>
                    <a:rPr lang="zh-CN" altLang="en-US" dirty="0">
                      <a:solidFill>
                        <a:schemeClr val="tx1"/>
                      </a:solidFill>
                      <a:latin typeface="华文楷体" panose="02010600040101010101" pitchFamily="2" charset="-122"/>
                      <a:ea typeface="华文楷体" panose="02010600040101010101" pitchFamily="2" charset="-122"/>
                    </a:rPr>
                    <a:t>的静止系</a:t>
                  </a:r>
                  <a:r>
                    <a:rPr lang="en-US" altLang="zh-CN" dirty="0">
                      <a:solidFill>
                        <a:schemeClr val="tx1"/>
                      </a:solidFill>
                      <a:latin typeface="华文楷体" panose="02010600040101010101" pitchFamily="2" charset="-122"/>
                      <a:ea typeface="华文楷体" panose="02010600040101010101" pitchFamily="2" charset="-122"/>
                    </a:rPr>
                    <a:t>(a)</a:t>
                  </a:r>
                  <a:r>
                    <a:rPr lang="zh-CN" altLang="en-US" dirty="0">
                      <a:solidFill>
                        <a:schemeClr val="tx1"/>
                      </a:solidFill>
                      <a:latin typeface="华文楷体" panose="02010600040101010101" pitchFamily="2" charset="-122"/>
                      <a:ea typeface="华文楷体" panose="02010600040101010101" pitchFamily="2" charset="-122"/>
                    </a:rPr>
                    <a:t>和实验室系</a:t>
                  </a:r>
                  <a:r>
                    <a:rPr lang="en-US" altLang="zh-CN" dirty="0">
                      <a:solidFill>
                        <a:schemeClr val="tx1"/>
                      </a:solidFill>
                      <a:latin typeface="华文楷体" panose="02010600040101010101" pitchFamily="2" charset="-122"/>
                      <a:ea typeface="华文楷体" panose="02010600040101010101" pitchFamily="2" charset="-122"/>
                    </a:rPr>
                    <a:t>(b)</a:t>
                  </a:r>
                  <a:r>
                    <a:rPr lang="zh-CN" altLang="en-US" dirty="0">
                      <a:solidFill>
                        <a:schemeClr val="tx1"/>
                      </a:solidFill>
                      <a:latin typeface="华文楷体" panose="02010600040101010101" pitchFamily="2" charset="-122"/>
                      <a:ea typeface="华文楷体" panose="02010600040101010101" pitchFamily="2" charset="-122"/>
                    </a:rPr>
                    <a:t>的喷注夹角标记。</a:t>
                  </a:r>
                </a:p>
              </p:txBody>
            </p:sp>
          </mc:Choice>
          <mc:Fallback xmlns="">
            <p:sp>
              <p:nvSpPr>
                <p:cNvPr id="8" name="文本框 7">
                  <a:extLst>
                    <a:ext uri="{FF2B5EF4-FFF2-40B4-BE49-F238E27FC236}">
                      <a16:creationId xmlns:a16="http://schemas.microsoft.com/office/drawing/2014/main" id="{E7C8461A-4749-B479-72C6-448C12638EAA}"/>
                    </a:ext>
                  </a:extLst>
                </p:cNvPr>
                <p:cNvSpPr txBox="1">
                  <a:spLocks noRot="1" noChangeAspect="1" noMove="1" noResize="1" noEditPoints="1" noAdjustHandles="1" noChangeArrowheads="1" noChangeShapeType="1" noTextEdit="1"/>
                </p:cNvSpPr>
                <p:nvPr/>
              </p:nvSpPr>
              <p:spPr>
                <a:xfrm>
                  <a:off x="502569" y="1148571"/>
                  <a:ext cx="8348263" cy="5096523"/>
                </a:xfrm>
                <a:prstGeom prst="rect">
                  <a:avLst/>
                </a:prstGeom>
                <a:blipFill>
                  <a:blip r:embed="rId2"/>
                  <a:stretch>
                    <a:fillRect l="-584" t="-478" b="-1077"/>
                  </a:stretch>
                </a:blipFill>
                <a:ln w="38100">
                  <a:noFill/>
                </a:ln>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CD55B1AC-95DC-77D6-A07A-EF165FADF7B5}"/>
                </a:ext>
              </a:extLst>
            </p:cNvPr>
            <p:cNvPicPr>
              <a:picLocks noChangeAspect="1"/>
            </p:cNvPicPr>
            <p:nvPr/>
          </p:nvPicPr>
          <p:blipFill>
            <a:blip r:embed="rId3"/>
            <a:stretch>
              <a:fillRect/>
            </a:stretch>
          </p:blipFill>
          <p:spPr>
            <a:xfrm>
              <a:off x="3016170" y="2400731"/>
              <a:ext cx="3111660" cy="895396"/>
            </a:xfrm>
            <a:prstGeom prst="rect">
              <a:avLst/>
            </a:prstGeom>
          </p:spPr>
        </p:pic>
        <p:pic>
          <p:nvPicPr>
            <p:cNvPr id="10" name="图片 9">
              <a:extLst>
                <a:ext uri="{FF2B5EF4-FFF2-40B4-BE49-F238E27FC236}">
                  <a16:creationId xmlns:a16="http://schemas.microsoft.com/office/drawing/2014/main" id="{24FA4E66-DCB8-D7FF-BD84-0D4651274F88}"/>
                </a:ext>
              </a:extLst>
            </p:cNvPr>
            <p:cNvPicPr>
              <a:picLocks noChangeAspect="1"/>
            </p:cNvPicPr>
            <p:nvPr/>
          </p:nvPicPr>
          <p:blipFill>
            <a:blip r:embed="rId4"/>
            <a:stretch>
              <a:fillRect/>
            </a:stretch>
          </p:blipFill>
          <p:spPr>
            <a:xfrm>
              <a:off x="2464917" y="4087543"/>
              <a:ext cx="4197566" cy="1701887"/>
            </a:xfrm>
            <a:prstGeom prst="rect">
              <a:avLst/>
            </a:prstGeom>
          </p:spPr>
        </p:pic>
      </p:grpSp>
    </p:spTree>
    <p:extLst>
      <p:ext uri="{BB962C8B-B14F-4D97-AF65-F5344CB8AC3E}">
        <p14:creationId xmlns:p14="http://schemas.microsoft.com/office/powerpoint/2010/main" val="423599685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A3DFF-3362-2E44-E345-2F96FFAB2D1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7AEFB5E-5B70-7A7D-D0CE-2EE684D1113E}"/>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B2C1E666-42D4-8BED-18AD-36331A864976}"/>
              </a:ext>
            </a:extLst>
          </p:cNvPr>
          <p:cNvSpPr>
            <a:spLocks noGrp="1"/>
          </p:cNvSpPr>
          <p:nvPr>
            <p:ph type="sldNum" sz="quarter" idx="12"/>
          </p:nvPr>
        </p:nvSpPr>
        <p:spPr/>
        <p:txBody>
          <a:bodyPr/>
          <a:lstStyle/>
          <a:p>
            <a:fld id="{BEF7031F-3985-8841-9F96-93325AFB8D2A}" type="slidenum">
              <a:rPr lang="en-US" smtClean="0"/>
              <a:t>211</a:t>
            </a:fld>
            <a:endParaRPr lang="en-US"/>
          </a:p>
        </p:txBody>
      </p:sp>
      <p:grpSp>
        <p:nvGrpSpPr>
          <p:cNvPr id="7" name="组合 6">
            <a:extLst>
              <a:ext uri="{FF2B5EF4-FFF2-40B4-BE49-F238E27FC236}">
                <a16:creationId xmlns:a16="http://schemas.microsoft.com/office/drawing/2014/main" id="{A1E1BB9B-94CD-226C-D0D0-04B95DA4DC66}"/>
              </a:ext>
            </a:extLst>
          </p:cNvPr>
          <p:cNvGrpSpPr/>
          <p:nvPr/>
        </p:nvGrpSpPr>
        <p:grpSpPr>
          <a:xfrm>
            <a:off x="502569" y="1148571"/>
            <a:ext cx="8348263" cy="4256422"/>
            <a:chOff x="502569" y="1148571"/>
            <a:chExt cx="8348263" cy="4256422"/>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C828143-87CE-2B10-AC7A-BCECC9002CFE}"/>
                    </a:ext>
                  </a:extLst>
                </p:cNvPr>
                <p:cNvSpPr txBox="1"/>
                <p:nvPr/>
              </p:nvSpPr>
              <p:spPr>
                <a:xfrm>
                  <a:off x="502569" y="1148571"/>
                  <a:ext cx="8348263" cy="4256422"/>
                </a:xfrm>
                <a:prstGeom prst="rect">
                  <a:avLst/>
                </a:prstGeom>
                <a:noFill/>
                <a:ln w="38100">
                  <a:noFill/>
                </a:ln>
              </p:spPr>
              <p:txBody>
                <a:bodyPr wrap="square">
                  <a:spAutoFit/>
                </a:bodyPr>
                <a:lstStyle/>
                <a:p>
                  <a:r>
                    <a:rPr lang="zh-CN" altLang="en-US" dirty="0">
                      <a:solidFill>
                        <a:schemeClr val="tx1"/>
                      </a:solidFill>
                      <a:latin typeface="华文楷体" panose="02010600040101010101" pitchFamily="2" charset="-122"/>
                      <a:ea typeface="华文楷体" panose="02010600040101010101" pitchFamily="2" charset="-122"/>
                    </a:rPr>
                    <a:t>测量结果如图 </a:t>
                  </a:r>
                  <a:r>
                    <a:rPr lang="en-US" altLang="zh-CN" dirty="0">
                      <a:solidFill>
                        <a:schemeClr val="tx1"/>
                      </a:solidFill>
                      <a:latin typeface="华文楷体" panose="02010600040101010101" pitchFamily="2" charset="-122"/>
                      <a:ea typeface="华文楷体" panose="02010600040101010101" pitchFamily="2" charset="-122"/>
                    </a:rPr>
                    <a:t>5.26</a:t>
                  </a:r>
                  <a:r>
                    <a:rPr lang="zh-CN" altLang="en-US" dirty="0">
                      <a:solidFill>
                        <a:schemeClr val="tx1"/>
                      </a:solidFill>
                      <a:latin typeface="华文楷体" panose="02010600040101010101" pitchFamily="2" charset="-122"/>
                      <a:ea typeface="华文楷体" panose="02010600040101010101" pitchFamily="2" charset="-122"/>
                    </a:rPr>
                    <a:t>所示，与矢量胶子的 </a:t>
                  </a:r>
                  <a:r>
                    <a:rPr lang="en-US" altLang="zh-CN" i="1" dirty="0">
                      <a:solidFill>
                        <a:schemeClr val="tx1"/>
                      </a:solidFill>
                      <a:latin typeface="华文楷体" panose="02010600040101010101" pitchFamily="2" charset="-122"/>
                      <a:ea typeface="华文楷体" panose="02010600040101010101" pitchFamily="2" charset="-122"/>
                    </a:rPr>
                    <a:t>QCD</a:t>
                  </a:r>
                  <a:r>
                    <a:rPr lang="en-US" altLang="zh-CN" dirty="0">
                      <a:solidFill>
                        <a:schemeClr val="tx1"/>
                      </a:solidFill>
                      <a:latin typeface="华文楷体" panose="02010600040101010101" pitchFamily="2" charset="-122"/>
                      <a:ea typeface="华文楷体" panose="02010600040101010101" pitchFamily="2" charset="-122"/>
                    </a:rPr>
                    <a:t> </a:t>
                  </a:r>
                  <a:r>
                    <a:rPr lang="zh-CN" altLang="en-US" dirty="0">
                      <a:solidFill>
                        <a:schemeClr val="tx1"/>
                      </a:solidFill>
                      <a:latin typeface="华文楷体" panose="02010600040101010101" pitchFamily="2" charset="-122"/>
                      <a:ea typeface="华文楷体" panose="02010600040101010101" pitchFamily="2" charset="-122"/>
                    </a:rPr>
                    <a:t>预言相符合。</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图 </a:t>
                  </a:r>
                  <a:r>
                    <a:rPr lang="en-US" altLang="zh-CN" dirty="0">
                      <a:solidFill>
                        <a:schemeClr val="tx1"/>
                      </a:solidFill>
                      <a:latin typeface="华文楷体" panose="02010600040101010101" pitchFamily="2" charset="-122"/>
                      <a:ea typeface="华文楷体" panose="02010600040101010101" pitchFamily="2" charset="-122"/>
                    </a:rPr>
                    <a:t>5.26:</a:t>
                  </a:r>
                  <a:r>
                    <a:rPr lang="zh-CN" altLang="en-US" dirty="0">
                      <a:solidFill>
                        <a:schemeClr val="tx1"/>
                      </a:solidFill>
                      <a:latin typeface="华文楷体" panose="02010600040101010101" pitchFamily="2" charset="-122"/>
                      <a:ea typeface="华文楷体" panose="02010600040101010101" pitchFamily="2" charset="-122"/>
                    </a:rPr>
                    <a:t>三喷注事例的</a:t>
                  </a:r>
                  <a14:m>
                    <m:oMath xmlns:m="http://schemas.openxmlformats.org/officeDocument/2006/math">
                      <m:acc>
                        <m:accPr>
                          <m:chr m:val="̃"/>
                          <m:ctrlPr>
                            <a:rPr lang="en-US" altLang="zh-CN" i="1" dirty="0" smtClean="0">
                              <a:solidFill>
                                <a:schemeClr val="tx1"/>
                              </a:solidFill>
                              <a:latin typeface="Cambria Math" panose="02040503050406030204" pitchFamily="18" charset="0"/>
                            </a:rPr>
                          </m:ctrlPr>
                        </m:accPr>
                        <m:e>
                          <m:r>
                            <a:rPr lang="en-US" altLang="zh-CN" i="1" dirty="0" smtClean="0">
                              <a:solidFill>
                                <a:schemeClr val="tx1"/>
                              </a:solidFill>
                              <a:latin typeface="Cambria Math" panose="02040503050406030204" pitchFamily="18" charset="0"/>
                            </a:rPr>
                            <m:t>𝜃</m:t>
                          </m:r>
                        </m:e>
                      </m:acc>
                    </m:oMath>
                  </a14:m>
                  <a:r>
                    <a:rPr lang="zh-CN" altLang="en-US" dirty="0">
                      <a:solidFill>
                        <a:schemeClr val="tx1"/>
                      </a:solidFill>
                      <a:latin typeface="华文楷体" panose="02010600040101010101" pitchFamily="2" charset="-122"/>
                      <a:ea typeface="华文楷体" panose="02010600040101010101" pitchFamily="2" charset="-122"/>
                    </a:rPr>
                    <a:t>分布与矢量胶子和标量胶子模型预期的比较</a:t>
                  </a:r>
                  <a:r>
                    <a:rPr lang="en-US" altLang="zh-CN" dirty="0">
                      <a:solidFill>
                        <a:schemeClr val="tx1"/>
                      </a:solidFill>
                      <a:latin typeface="华文楷体" panose="02010600040101010101" pitchFamily="2" charset="-122"/>
                      <a:ea typeface="华文楷体" panose="02010600040101010101" pitchFamily="2" charset="-122"/>
                    </a:rPr>
                    <a:t> (TASSO </a:t>
                  </a:r>
                  <a:r>
                    <a:rPr lang="zh-CN" altLang="en-US" dirty="0">
                      <a:solidFill>
                        <a:schemeClr val="tx1"/>
                      </a:solidFill>
                      <a:latin typeface="华文楷体" panose="02010600040101010101" pitchFamily="2" charset="-122"/>
                      <a:ea typeface="华文楷体" panose="02010600040101010101" pitchFamily="2" charset="-122"/>
                    </a:rPr>
                    <a:t>数据，</a:t>
                  </a:r>
                  <a:r>
                    <a:rPr lang="en-US" altLang="zh-CN" dirty="0" err="1">
                      <a:solidFill>
                        <a:schemeClr val="tx1"/>
                      </a:solidFill>
                      <a:latin typeface="华文楷体" panose="02010600040101010101" pitchFamily="2" charset="-122"/>
                      <a:ea typeface="华文楷体" panose="02010600040101010101" pitchFamily="2" charset="-122"/>
                    </a:rPr>
                    <a:t>Phys.Lett</a:t>
                  </a:r>
                  <a:r>
                    <a:rPr lang="en-US" altLang="zh-CN" dirty="0">
                      <a:solidFill>
                        <a:schemeClr val="tx1"/>
                      </a:solidFill>
                      <a:latin typeface="华文楷体" panose="02010600040101010101" pitchFamily="2" charset="-122"/>
                      <a:ea typeface="华文楷体" panose="02010600040101010101" pitchFamily="2" charset="-122"/>
                    </a:rPr>
                    <a:t>., 97B, 453 (1980) )</a:t>
                  </a:r>
                  <a:r>
                    <a:rPr lang="zh-CN" altLang="en-US" dirty="0">
                      <a:solidFill>
                        <a:schemeClr val="tx1"/>
                      </a:solidFill>
                      <a:latin typeface="华文楷体" panose="02010600040101010101" pitchFamily="2" charset="-122"/>
                      <a:ea typeface="华文楷体" panose="02010600040101010101" pitchFamily="2" charset="-122"/>
                    </a:rPr>
                    <a:t>。</a:t>
                  </a:r>
                </a:p>
              </p:txBody>
            </p:sp>
          </mc:Choice>
          <mc:Fallback xmlns="">
            <p:sp>
              <p:nvSpPr>
                <p:cNvPr id="8" name="文本框 7">
                  <a:extLst>
                    <a:ext uri="{FF2B5EF4-FFF2-40B4-BE49-F238E27FC236}">
                      <a16:creationId xmlns:a16="http://schemas.microsoft.com/office/drawing/2014/main" id="{FC828143-87CE-2B10-AC7A-BCECC9002CFE}"/>
                    </a:ext>
                  </a:extLst>
                </p:cNvPr>
                <p:cNvSpPr txBox="1">
                  <a:spLocks noRot="1" noChangeAspect="1" noMove="1" noResize="1" noEditPoints="1" noAdjustHandles="1" noChangeArrowheads="1" noChangeShapeType="1" noTextEdit="1"/>
                </p:cNvSpPr>
                <p:nvPr/>
              </p:nvSpPr>
              <p:spPr>
                <a:xfrm>
                  <a:off x="502569" y="1148571"/>
                  <a:ext cx="8348263" cy="4256422"/>
                </a:xfrm>
                <a:prstGeom prst="rect">
                  <a:avLst/>
                </a:prstGeom>
                <a:blipFill>
                  <a:blip r:embed="rId2"/>
                  <a:stretch>
                    <a:fillRect l="-584" t="-572" r="-146" b="-1288"/>
                  </a:stretch>
                </a:blipFill>
                <a:ln w="38100">
                  <a:noFill/>
                </a:ln>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F3FB06DD-B386-31E7-AB2F-32D3070A7932}"/>
                </a:ext>
              </a:extLst>
            </p:cNvPr>
            <p:cNvPicPr>
              <a:picLocks noChangeAspect="1"/>
            </p:cNvPicPr>
            <p:nvPr/>
          </p:nvPicPr>
          <p:blipFill>
            <a:blip r:embed="rId3"/>
            <a:stretch>
              <a:fillRect/>
            </a:stretch>
          </p:blipFill>
          <p:spPr>
            <a:xfrm>
              <a:off x="2758982" y="1668023"/>
              <a:ext cx="3626036" cy="2895749"/>
            </a:xfrm>
            <a:prstGeom prst="rect">
              <a:avLst/>
            </a:prstGeom>
          </p:spPr>
        </p:pic>
      </p:grpSp>
    </p:spTree>
    <p:extLst>
      <p:ext uri="{BB962C8B-B14F-4D97-AF65-F5344CB8AC3E}">
        <p14:creationId xmlns:p14="http://schemas.microsoft.com/office/powerpoint/2010/main" val="35352038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3829E-98B1-62B3-34F7-ED89758E0DC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CAFC360-1277-05E4-FFB2-6E9CC3A6A65F}"/>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7. </a:t>
            </a:r>
            <a:r>
              <a:rPr lang="zh-CN" altLang="en-US" b="1" dirty="0">
                <a:latin typeface="华文楷体" panose="02010600040101010101" pitchFamily="2" charset="-122"/>
                <a:ea typeface="华文楷体" panose="02010600040101010101" pitchFamily="2" charset="-122"/>
              </a:rPr>
              <a:t>三喷注物理及胶子的发现</a:t>
            </a:r>
          </a:p>
        </p:txBody>
      </p:sp>
      <p:sp>
        <p:nvSpPr>
          <p:cNvPr id="4" name="灯片编号占位符 3">
            <a:extLst>
              <a:ext uri="{FF2B5EF4-FFF2-40B4-BE49-F238E27FC236}">
                <a16:creationId xmlns:a16="http://schemas.microsoft.com/office/drawing/2014/main" id="{13499226-6BE6-C262-9BBC-7330D55F0C04}"/>
              </a:ext>
            </a:extLst>
          </p:cNvPr>
          <p:cNvSpPr>
            <a:spLocks noGrp="1"/>
          </p:cNvSpPr>
          <p:nvPr>
            <p:ph type="sldNum" sz="quarter" idx="12"/>
          </p:nvPr>
        </p:nvSpPr>
        <p:spPr/>
        <p:txBody>
          <a:bodyPr/>
          <a:lstStyle/>
          <a:p>
            <a:fld id="{BEF7031F-3985-8841-9F96-93325AFB8D2A}" type="slidenum">
              <a:rPr lang="en-US" smtClean="0"/>
              <a:t>212</a:t>
            </a:fld>
            <a:endParaRPr lang="en-US"/>
          </a:p>
        </p:txBody>
      </p:sp>
      <p:grpSp>
        <p:nvGrpSpPr>
          <p:cNvPr id="9" name="组合 8">
            <a:extLst>
              <a:ext uri="{FF2B5EF4-FFF2-40B4-BE49-F238E27FC236}">
                <a16:creationId xmlns:a16="http://schemas.microsoft.com/office/drawing/2014/main" id="{8C39012F-64DE-2A78-3954-69D841A591CC}"/>
              </a:ext>
            </a:extLst>
          </p:cNvPr>
          <p:cNvGrpSpPr/>
          <p:nvPr/>
        </p:nvGrpSpPr>
        <p:grpSpPr>
          <a:xfrm>
            <a:off x="502569" y="1148571"/>
            <a:ext cx="8348263" cy="4801314"/>
            <a:chOff x="502569" y="1148571"/>
            <a:chExt cx="8348263" cy="4801314"/>
          </a:xfrm>
        </p:grpSpPr>
        <p:sp>
          <p:nvSpPr>
            <p:cNvPr id="8" name="文本框 7">
              <a:extLst>
                <a:ext uri="{FF2B5EF4-FFF2-40B4-BE49-F238E27FC236}">
                  <a16:creationId xmlns:a16="http://schemas.microsoft.com/office/drawing/2014/main" id="{C18B3881-C2A2-7ED3-55E8-CD07C3A20F66}"/>
                </a:ext>
              </a:extLst>
            </p:cNvPr>
            <p:cNvSpPr txBox="1"/>
            <p:nvPr/>
          </p:nvSpPr>
          <p:spPr>
            <a:xfrm>
              <a:off x="502569" y="1148571"/>
              <a:ext cx="8348263" cy="4801314"/>
            </a:xfrm>
            <a:prstGeom prst="rect">
              <a:avLst/>
            </a:prstGeom>
            <a:noFill/>
            <a:ln w="38100">
              <a:noFill/>
            </a:ln>
          </p:spPr>
          <p:txBody>
            <a:bodyPr wrap="square">
              <a:spAutoFit/>
            </a:bodyPr>
            <a:lstStyle/>
            <a:p>
              <a:r>
                <a:rPr lang="zh-CN" altLang="en-US" dirty="0">
                  <a:latin typeface="华文楷体" panose="02010600040101010101" pitchFamily="2" charset="-122"/>
                  <a:ea typeface="华文楷体" panose="02010600040101010101" pitchFamily="2" charset="-122"/>
                </a:rPr>
                <a:t>         胶子自旋的测量也显示在 </a:t>
              </a:r>
              <a:r>
                <a:rPr lang="en-US" altLang="zh-CN" i="1" dirty="0">
                  <a:latin typeface="华文楷体" panose="02010600040101010101" pitchFamily="2" charset="-122"/>
                  <a:ea typeface="华文楷体" panose="02010600040101010101" pitchFamily="2" charset="-122"/>
                </a:rPr>
                <a:t>LEP</a:t>
              </a:r>
              <a:r>
                <a:rPr lang="zh-CN" altLang="en-US" dirty="0">
                  <a:latin typeface="华文楷体" panose="02010600040101010101" pitchFamily="2" charset="-122"/>
                  <a:ea typeface="华文楷体" panose="02010600040101010101" pitchFamily="2" charset="-122"/>
                </a:rPr>
                <a:t>冲度分布的结果中，如图</a:t>
              </a:r>
              <a:r>
                <a:rPr lang="en-US" altLang="zh-CN" dirty="0">
                  <a:latin typeface="华文楷体" panose="02010600040101010101" pitchFamily="2" charset="-122"/>
                  <a:ea typeface="华文楷体" panose="02010600040101010101" pitchFamily="2" charset="-122"/>
                </a:rPr>
                <a:t>5.27</a:t>
              </a:r>
              <a:r>
                <a:rPr lang="zh-CN" altLang="en-US" dirty="0">
                  <a:latin typeface="华文楷体" panose="02010600040101010101" pitchFamily="2" charset="-122"/>
                  <a:ea typeface="华文楷体" panose="02010600040101010101" pitchFamily="2" charset="-122"/>
                </a:rPr>
                <a:t>。若胶子自旋为标量，将没有软出射的发散，只有共线发散，因此冲度分布的发散比矢量胶子要弱的多。图中结果清晰地显示和胶子的矢量特征相符，虽然在</a:t>
              </a:r>
              <a:r>
                <a:rPr lang="en-US" altLang="zh-CN" dirty="0">
                  <a:latin typeface="华文楷体" panose="02010600040101010101" pitchFamily="2" charset="-122"/>
                  <a:ea typeface="华文楷体" panose="02010600040101010101" pitchFamily="2" charset="-122"/>
                </a:rPr>
                <a:t>T≈2/3-1</a:t>
              </a:r>
              <a:r>
                <a:rPr lang="zh-CN" altLang="en-US" dirty="0">
                  <a:latin typeface="华文楷体" panose="02010600040101010101" pitchFamily="2" charset="-122"/>
                  <a:ea typeface="华文楷体" panose="02010600040101010101" pitchFamily="2" charset="-122"/>
                </a:rPr>
                <a:t>区间显示还需要计算更高阶的 </a:t>
              </a:r>
              <a:r>
                <a:rPr lang="en-US" altLang="zh-CN" i="1" dirty="0">
                  <a:latin typeface="华文楷体" panose="02010600040101010101" pitchFamily="2" charset="-122"/>
                  <a:ea typeface="华文楷体" panose="02010600040101010101" pitchFamily="2" charset="-122"/>
                </a:rPr>
                <a:t>QCD</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修正。</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图 </a:t>
              </a:r>
              <a:r>
                <a:rPr lang="en-US" altLang="zh-CN" dirty="0">
                  <a:latin typeface="华文楷体" panose="02010600040101010101" pitchFamily="2" charset="-122"/>
                  <a:ea typeface="华文楷体" panose="02010600040101010101" pitchFamily="2" charset="-122"/>
                </a:rPr>
                <a:t>5.27:</a:t>
              </a:r>
              <a:r>
                <a:rPr lang="en-US" altLang="zh-CN" i="1" dirty="0">
                  <a:latin typeface="华文楷体" panose="02010600040101010101" pitchFamily="2" charset="-122"/>
                  <a:ea typeface="华文楷体" panose="02010600040101010101" pitchFamily="2" charset="-122"/>
                </a:rPr>
                <a:t>LEP</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测得的冲度分布与矢量胶子</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红色实线</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和标量胶子</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蓝色虚线</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模型预期的比较。引自</a:t>
              </a:r>
              <a:r>
                <a:rPr lang="en-US" altLang="zh-CN" dirty="0">
                  <a:latin typeface="华文楷体" panose="02010600040101010101" pitchFamily="2" charset="-122"/>
                  <a:ea typeface="华文楷体" panose="02010600040101010101" pitchFamily="2" charset="-122"/>
                </a:rPr>
                <a:t>[10]</a:t>
              </a:r>
            </a:p>
          </p:txBody>
        </p:sp>
        <p:pic>
          <p:nvPicPr>
            <p:cNvPr id="6" name="图片 5">
              <a:extLst>
                <a:ext uri="{FF2B5EF4-FFF2-40B4-BE49-F238E27FC236}">
                  <a16:creationId xmlns:a16="http://schemas.microsoft.com/office/drawing/2014/main" id="{59682CBA-2659-57A9-C5CE-6D0A744407EF}"/>
                </a:ext>
              </a:extLst>
            </p:cNvPr>
            <p:cNvPicPr>
              <a:picLocks noChangeAspect="1"/>
            </p:cNvPicPr>
            <p:nvPr/>
          </p:nvPicPr>
          <p:blipFill>
            <a:blip r:embed="rId2"/>
            <a:stretch>
              <a:fillRect/>
            </a:stretch>
          </p:blipFill>
          <p:spPr>
            <a:xfrm>
              <a:off x="2435115" y="2352602"/>
              <a:ext cx="4273770" cy="2863997"/>
            </a:xfrm>
            <a:prstGeom prst="rect">
              <a:avLst/>
            </a:prstGeom>
          </p:spPr>
        </p:pic>
      </p:grpSp>
    </p:spTree>
    <p:extLst>
      <p:ext uri="{BB962C8B-B14F-4D97-AF65-F5344CB8AC3E}">
        <p14:creationId xmlns:p14="http://schemas.microsoft.com/office/powerpoint/2010/main" val="196780644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latin typeface="华文楷体" panose="02010600040101010101" pitchFamily="2" charset="-122"/>
                <a:ea typeface="华文楷体" panose="02010600040101010101" pitchFamily="2" charset="-122"/>
              </a:rPr>
              <a:t>重离子碰撞实验</a:t>
            </a:r>
          </a:p>
        </p:txBody>
      </p:sp>
      <p:sp>
        <p:nvSpPr>
          <p:cNvPr id="4" name="灯片编号占位符 3"/>
          <p:cNvSpPr>
            <a:spLocks noGrp="1"/>
          </p:cNvSpPr>
          <p:nvPr>
            <p:ph type="sldNum" sz="quarter" idx="12"/>
          </p:nvPr>
        </p:nvSpPr>
        <p:spPr/>
        <p:txBody>
          <a:bodyPr/>
          <a:lstStyle/>
          <a:p>
            <a:fld id="{BEF7031F-3985-8841-9F96-93325AFB8D2A}" type="slidenum">
              <a:rPr lang="en-US" smtClean="0"/>
              <a:t>213</a:t>
            </a:fld>
            <a:endParaRPr lang="en-US"/>
          </a:p>
        </p:txBody>
      </p:sp>
      <p:grpSp>
        <p:nvGrpSpPr>
          <p:cNvPr id="9" name="组合 8">
            <a:extLst>
              <a:ext uri="{FF2B5EF4-FFF2-40B4-BE49-F238E27FC236}">
                <a16:creationId xmlns:a16="http://schemas.microsoft.com/office/drawing/2014/main" id="{3983347F-5E5D-F716-031E-AFF98371530C}"/>
              </a:ext>
            </a:extLst>
          </p:cNvPr>
          <p:cNvGrpSpPr/>
          <p:nvPr/>
        </p:nvGrpSpPr>
        <p:grpSpPr>
          <a:xfrm>
            <a:off x="523654" y="993597"/>
            <a:ext cx="8096692" cy="5632311"/>
            <a:chOff x="523654" y="993597"/>
            <a:chExt cx="8096692" cy="5632311"/>
          </a:xfrm>
        </p:grpSpPr>
        <p:grpSp>
          <p:nvGrpSpPr>
            <p:cNvPr id="6" name="组合 5">
              <a:extLst>
                <a:ext uri="{FF2B5EF4-FFF2-40B4-BE49-F238E27FC236}">
                  <a16:creationId xmlns:a16="http://schemas.microsoft.com/office/drawing/2014/main" id="{DE343BC4-58EB-951C-F7B0-AA22A1E909D6}"/>
                </a:ext>
              </a:extLst>
            </p:cNvPr>
            <p:cNvGrpSpPr/>
            <p:nvPr/>
          </p:nvGrpSpPr>
          <p:grpSpPr>
            <a:xfrm>
              <a:off x="523654" y="993597"/>
              <a:ext cx="8096692" cy="5632311"/>
              <a:chOff x="663374" y="1211102"/>
              <a:chExt cx="8096692" cy="5632311"/>
            </a:xfrm>
          </p:grpSpPr>
          <p:sp>
            <p:nvSpPr>
              <p:cNvPr id="10" name="文本框 9">
                <a:extLst>
                  <a:ext uri="{FF2B5EF4-FFF2-40B4-BE49-F238E27FC236}">
                    <a16:creationId xmlns:a16="http://schemas.microsoft.com/office/drawing/2014/main" id="{21FF3A7A-7C42-C53A-EFD6-B7578B058C2A}"/>
                  </a:ext>
                </a:extLst>
              </p:cNvPr>
              <p:cNvSpPr txBox="1"/>
              <p:nvPr/>
            </p:nvSpPr>
            <p:spPr>
              <a:xfrm>
                <a:off x="663374" y="1211102"/>
                <a:ext cx="8096692" cy="5632311"/>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重离子碰撞过程中很多核子相互碰撞挤压，有可能发生相变，形成夸克胶子等离子体。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相当于一个较大尺度的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相互作用态，而对比于强子内的夸克和胶子相互作用只是小尺度。相对论重离子碰撞实验研究虽然是原子核的碰撞，但与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真空性质直接相关，是粒子物理和核物理研究的交叉领域。</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在原子核中两个相邻核子之间的距离大约超过</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2fm</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，各核子间距离大于核子半径的两倍，各核子之间是互相分开的，颜色禁闭效应使各个强子之间是相对独立的，这就是典型的强子物质。</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在量子色动力学中，两个色禁闭的夸克之间的势能随着距离增加迅速增加，如果两个夸克之间有许多其它的夸克，它们就会造成类似于电动力学的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Debye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屏蔽效应。当两个夸克之间的距离大于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Debye</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屏蔽距离时，它们之间的相互作用就会被屏蔽掉了。当然由于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的色禁闭效应，相邻的夸克之间会很快形成一个个色单态的强子。 </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只有在相对论性的重离子碰撞中形成的高温高密夸克胶子物质，才有可能完成相变，产生新的物质态形式</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夸克胶子等离子体</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(QGP)</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美国布鲁克海文国家实验室的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RHIC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对撞机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2000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年开始运行金原子核和金原子核对撞，后来也进行铅原子核的对撞。质心系有效能量为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100 GeV</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RHIC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重离子碰撞实验中，有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Phoenix</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STAR</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等四个实验组。</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LHC</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实验上，</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Alice</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组就是研究铅核</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铅核对撞，束流能量为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2.76TeV</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559B11B0-C571-8E86-64B1-8ECE7955AABB}"/>
                  </a:ext>
                </a:extLst>
              </p:cNvPr>
              <p:cNvPicPr>
                <a:picLocks noChangeAspect="1"/>
              </p:cNvPicPr>
              <p:nvPr/>
            </p:nvPicPr>
            <p:blipFill>
              <a:blip r:embed="rId2"/>
              <a:stretch>
                <a:fillRect/>
              </a:stretch>
            </p:blipFill>
            <p:spPr>
              <a:xfrm>
                <a:off x="803770" y="1274867"/>
                <a:ext cx="178409" cy="234962"/>
              </a:xfrm>
              <a:prstGeom prst="rect">
                <a:avLst/>
              </a:prstGeom>
            </p:spPr>
          </p:pic>
        </p:grpSp>
        <p:pic>
          <p:nvPicPr>
            <p:cNvPr id="3" name="图片 2">
              <a:extLst>
                <a:ext uri="{FF2B5EF4-FFF2-40B4-BE49-F238E27FC236}">
                  <a16:creationId xmlns:a16="http://schemas.microsoft.com/office/drawing/2014/main" id="{F34064A3-3605-6E8D-C322-52873228858E}"/>
                </a:ext>
              </a:extLst>
            </p:cNvPr>
            <p:cNvPicPr>
              <a:picLocks noChangeAspect="1"/>
            </p:cNvPicPr>
            <p:nvPr/>
          </p:nvPicPr>
          <p:blipFill>
            <a:blip r:embed="rId2"/>
            <a:stretch>
              <a:fillRect/>
            </a:stretch>
          </p:blipFill>
          <p:spPr>
            <a:xfrm>
              <a:off x="664049" y="2407191"/>
              <a:ext cx="178409" cy="234962"/>
            </a:xfrm>
            <a:prstGeom prst="rect">
              <a:avLst/>
            </a:prstGeom>
          </p:spPr>
        </p:pic>
        <p:pic>
          <p:nvPicPr>
            <p:cNvPr id="7" name="图片 6">
              <a:extLst>
                <a:ext uri="{FF2B5EF4-FFF2-40B4-BE49-F238E27FC236}">
                  <a16:creationId xmlns:a16="http://schemas.microsoft.com/office/drawing/2014/main" id="{FA672B23-D924-849C-9278-88FE6892FE32}"/>
                </a:ext>
              </a:extLst>
            </p:cNvPr>
            <p:cNvPicPr>
              <a:picLocks noChangeAspect="1"/>
            </p:cNvPicPr>
            <p:nvPr/>
          </p:nvPicPr>
          <p:blipFill>
            <a:blip r:embed="rId2"/>
            <a:stretch>
              <a:fillRect/>
            </a:stretch>
          </p:blipFill>
          <p:spPr>
            <a:xfrm>
              <a:off x="664050" y="3507544"/>
              <a:ext cx="178409" cy="234962"/>
            </a:xfrm>
            <a:prstGeom prst="rect">
              <a:avLst/>
            </a:prstGeom>
          </p:spPr>
        </p:pic>
        <p:pic>
          <p:nvPicPr>
            <p:cNvPr id="8" name="图片 7">
              <a:extLst>
                <a:ext uri="{FF2B5EF4-FFF2-40B4-BE49-F238E27FC236}">
                  <a16:creationId xmlns:a16="http://schemas.microsoft.com/office/drawing/2014/main" id="{3C0AAF54-CD34-8EB3-A0AA-9BE077ECCC45}"/>
                </a:ext>
              </a:extLst>
            </p:cNvPr>
            <p:cNvPicPr>
              <a:picLocks noChangeAspect="1"/>
            </p:cNvPicPr>
            <p:nvPr/>
          </p:nvPicPr>
          <p:blipFill>
            <a:blip r:embed="rId2"/>
            <a:stretch>
              <a:fillRect/>
            </a:stretch>
          </p:blipFill>
          <p:spPr>
            <a:xfrm>
              <a:off x="669817" y="5426163"/>
              <a:ext cx="178409" cy="234962"/>
            </a:xfrm>
            <a:prstGeom prst="rect">
              <a:avLst/>
            </a:prstGeom>
          </p:spPr>
        </p:pic>
      </p:grpSp>
    </p:spTree>
    <p:extLst>
      <p:ext uri="{BB962C8B-B14F-4D97-AF65-F5344CB8AC3E}">
        <p14:creationId xmlns:p14="http://schemas.microsoft.com/office/powerpoint/2010/main" val="333070291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FC446-A79C-4997-77BD-1431B53A564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ABF3254-07B6-FDF0-0E94-D672072E9EB0}"/>
              </a:ext>
            </a:extLst>
          </p:cNvPr>
          <p:cNvSpPr>
            <a:spLocks noGrp="1"/>
          </p:cNvSpPr>
          <p:nvPr>
            <p:ph type="title"/>
          </p:nvPr>
        </p:nvSpPr>
        <p:spPr/>
        <p:txBody>
          <a:bodyPr>
            <a:normAutofit fontScale="90000"/>
          </a:bodyPr>
          <a:lstStyle/>
          <a:p>
            <a:r>
              <a:rPr lang="zh-CN" altLang="en-US" b="1" dirty="0">
                <a:latin typeface="华文楷体" panose="02010600040101010101" pitchFamily="2" charset="-122"/>
                <a:ea typeface="华文楷体" panose="02010600040101010101" pitchFamily="2" charset="-122"/>
              </a:rPr>
              <a:t>重离子碰撞实验</a:t>
            </a:r>
          </a:p>
        </p:txBody>
      </p:sp>
      <p:sp>
        <p:nvSpPr>
          <p:cNvPr id="4" name="灯片编号占位符 3">
            <a:extLst>
              <a:ext uri="{FF2B5EF4-FFF2-40B4-BE49-F238E27FC236}">
                <a16:creationId xmlns:a16="http://schemas.microsoft.com/office/drawing/2014/main" id="{4B165112-2328-06A8-389B-636507B446B2}"/>
              </a:ext>
            </a:extLst>
          </p:cNvPr>
          <p:cNvSpPr>
            <a:spLocks noGrp="1"/>
          </p:cNvSpPr>
          <p:nvPr>
            <p:ph type="sldNum" sz="quarter" idx="12"/>
          </p:nvPr>
        </p:nvSpPr>
        <p:spPr/>
        <p:txBody>
          <a:bodyPr/>
          <a:lstStyle/>
          <a:p>
            <a:fld id="{BEF7031F-3985-8841-9F96-93325AFB8D2A}" type="slidenum">
              <a:rPr lang="en-US" smtClean="0"/>
              <a:t>214</a:t>
            </a:fld>
            <a:endParaRPr lang="en-US"/>
          </a:p>
        </p:txBody>
      </p:sp>
      <p:grpSp>
        <p:nvGrpSpPr>
          <p:cNvPr id="6" name="组合 5">
            <a:extLst>
              <a:ext uri="{FF2B5EF4-FFF2-40B4-BE49-F238E27FC236}">
                <a16:creationId xmlns:a16="http://schemas.microsoft.com/office/drawing/2014/main" id="{31026B92-2AD1-D273-48C0-D8EB2DB638E5}"/>
              </a:ext>
            </a:extLst>
          </p:cNvPr>
          <p:cNvGrpSpPr/>
          <p:nvPr/>
        </p:nvGrpSpPr>
        <p:grpSpPr>
          <a:xfrm>
            <a:off x="523654" y="993597"/>
            <a:ext cx="8096692" cy="5632311"/>
            <a:chOff x="663374" y="1211102"/>
            <a:chExt cx="8096692" cy="5632311"/>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0450DD56-BB36-C779-25D3-9C95D85420EB}"/>
                    </a:ext>
                  </a:extLst>
                </p:cNvPr>
                <p:cNvSpPr txBox="1"/>
                <p:nvPr/>
              </p:nvSpPr>
              <p:spPr>
                <a:xfrm>
                  <a:off x="663374" y="1211102"/>
                  <a:ext cx="8096692" cy="5632311"/>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在重离子碰撞实验中，如果发生的是一级相变，则相变特征非常明显，找到临界点就可以了。</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但是更多的研究显示，</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的夸克胶子等离子体相变很可能只是二级相变，这意味着没有明显的临界点。</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在重离子碰撞实验研究中，判断是否确实实现了从强子物质态到夸克胶子等离子体的相变，人们提出了几个比较有特征性的信号</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直接光子和直接轻子。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大量强子产生时，还会伴随有光子和轻子产生。由于强相互作用产生的是强子，光子和轻子往往是由强子再衰变而产生的，这样它们的能量一般比较低。如果产生了夸克胶子等离子体，就可能在夸克胶子等离子体形成初期温度还比较高时，就由夸克反夸克直接发出光子和通过光子产生轻子，这些直接光子和轻子将具有较高的能量，与强子衰变出来的光子和轻子有明显的不同。</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i="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K</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π</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比的上升。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在夸克胶子等离子体中，</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K</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介子和</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π</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介子的形成都是由夸克与反夸克直接生成的。由于温度</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T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~200MeV</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夸克虽比</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u</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d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夸克重，但由于温度高，</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夸克和</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u</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d</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夸克质量差对</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K</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介子和</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π</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介子相对产额的影响要比强子物质相时小得多。这将表现为</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K/π</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比的增长。考虑到</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夸克只有一部分形成</a:t>
                  </a:r>
                  <a14:m>
                    <m:oMath xmlns:m="http://schemas.openxmlformats.org/officeDocument/2006/math">
                      <m:sSup>
                        <m:sSupPr>
                          <m:ctrlPr>
                            <a:rPr lang="en-US" altLang="zh-CN" b="1" i="1" dirty="0" smtClean="0">
                              <a:solidFill>
                                <a:schemeClr val="tx1"/>
                              </a:solidFill>
                              <a:latin typeface="Cambria Math" panose="02040503050406030204" pitchFamily="18" charset="0"/>
                            </a:rPr>
                          </m:ctrlPr>
                        </m:sSupPr>
                        <m:e>
                          <m:r>
                            <a:rPr lang="en-US" altLang="zh-CN" b="0" i="1" dirty="0" smtClean="0">
                              <a:solidFill>
                                <a:schemeClr val="tx1"/>
                              </a:solidFill>
                              <a:latin typeface="Cambria Math" panose="02040503050406030204" pitchFamily="18" charset="0"/>
                            </a:rPr>
                            <m:t>𝐾</m:t>
                          </m:r>
                        </m:e>
                        <m:sup>
                          <m:r>
                            <a:rPr lang="en-US" altLang="zh-CN" b="1" i="0" dirty="0" smtClean="0">
                              <a:solidFill>
                                <a:schemeClr val="tx1"/>
                              </a:solidFill>
                              <a:latin typeface="Cambria Math" panose="02040503050406030204" pitchFamily="18" charset="0"/>
                            </a:rPr>
                            <m:t>−</m:t>
                          </m:r>
                        </m:sup>
                      </m:sSup>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和</a:t>
                  </a:r>
                  <a14:m>
                    <m:oMath xmlns:m="http://schemas.openxmlformats.org/officeDocument/2006/math">
                      <m:acc>
                        <m:accPr>
                          <m:chr m:val="̅"/>
                          <m:ctrlPr>
                            <a:rPr lang="en-US" altLang="zh-CN" i="1" dirty="0" smtClean="0">
                              <a:solidFill>
                                <a:schemeClr val="tx1"/>
                              </a:solidFill>
                              <a:latin typeface="Cambria Math" panose="02040503050406030204" pitchFamily="18" charset="0"/>
                            </a:rPr>
                          </m:ctrlPr>
                        </m:accPr>
                        <m:e>
                          <m:r>
                            <a:rPr lang="en-US" altLang="zh-CN" b="0" i="1" dirty="0" smtClean="0">
                              <a:solidFill>
                                <a:schemeClr val="tx1"/>
                              </a:solidFill>
                              <a:latin typeface="Cambria Math" panose="02040503050406030204" pitchFamily="18" charset="0"/>
                            </a:rPr>
                            <m:t>𝐾</m:t>
                          </m:r>
                        </m:e>
                      </m:acc>
                      <m:r>
                        <a:rPr lang="en-US" altLang="zh-CN" b="0" i="1" baseline="44000" dirty="0" smtClean="0">
                          <a:solidFill>
                            <a:schemeClr val="tx1"/>
                          </a:solidFill>
                          <a:latin typeface="Cambria Math" panose="02040503050406030204" pitchFamily="18" charset="0"/>
                        </a:rPr>
                        <m:t>0</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粒子，同时</a:t>
                  </a:r>
                  <a14:m>
                    <m:oMath xmlns:m="http://schemas.openxmlformats.org/officeDocument/2006/math">
                      <m:sSup>
                        <m:sSupPr>
                          <m:ctrlPr>
                            <a:rPr lang="en-US" altLang="zh-CN" b="1" i="1" dirty="0">
                              <a:solidFill>
                                <a:schemeClr val="tx1"/>
                              </a:solidFill>
                              <a:latin typeface="Cambria Math" panose="02040503050406030204" pitchFamily="18" charset="0"/>
                            </a:rPr>
                          </m:ctrlPr>
                        </m:sSupPr>
                        <m:e>
                          <m:r>
                            <a:rPr lang="en-US" altLang="zh-CN" i="1" dirty="0">
                              <a:solidFill>
                                <a:schemeClr val="tx1"/>
                              </a:solidFill>
                              <a:latin typeface="Cambria Math" panose="02040503050406030204" pitchFamily="18" charset="0"/>
                            </a:rPr>
                            <m:t>𝐾</m:t>
                          </m:r>
                        </m:e>
                        <m:sup>
                          <m:r>
                            <a:rPr lang="en-US" altLang="zh-CN" b="1" dirty="0">
                              <a:solidFill>
                                <a:schemeClr val="tx1"/>
                              </a:solidFill>
                              <a:latin typeface="Cambria Math" panose="02040503050406030204" pitchFamily="18" charset="0"/>
                            </a:rPr>
                            <m:t>−</m:t>
                          </m:r>
                        </m:sup>
                      </m:sSup>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介子产生后也很容易被再吸收，而</a:t>
                  </a:r>
                  <a14:m>
                    <m:oMath xmlns:m="http://schemas.openxmlformats.org/officeDocument/2006/math">
                      <m:acc>
                        <m:accPr>
                          <m:chr m:val="̅"/>
                          <m:ctrlPr>
                            <a:rPr lang="zh-CN" altLang="en-US" b="1" i="1" dirty="0" smtClean="0">
                              <a:solidFill>
                                <a:schemeClr val="tx1"/>
                              </a:solidFill>
                              <a:latin typeface="Cambria Math" panose="02040503050406030204" pitchFamily="18" charset="0"/>
                            </a:rPr>
                          </m:ctrlPr>
                        </m:accPr>
                        <m:e>
                          <m:r>
                            <a:rPr lang="zh-CN" altLang="en-US" b="1" i="1" dirty="0" smtClean="0">
                              <a:solidFill>
                                <a:schemeClr val="tx1"/>
                              </a:solidFill>
                              <a:latin typeface="Cambria Math" panose="02040503050406030204" pitchFamily="18" charset="0"/>
                            </a:rPr>
                            <m:t>𝑠</m:t>
                          </m:r>
                        </m:e>
                      </m:acc>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夸克将主要形成</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K</a:t>
                  </a:r>
                  <a:r>
                    <a:rPr lang="en-US" altLang="zh-CN" b="1" baseline="30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K</a:t>
                  </a:r>
                  <a:r>
                    <a:rPr lang="en-US" altLang="zh-CN" b="1" baseline="30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介子，并且</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K</a:t>
                  </a:r>
                  <a:r>
                    <a:rPr lang="en-US" altLang="zh-CN" b="1" baseline="30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介子产生后也不易再被吸收，这种增长将特别明显地在</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K </a:t>
                  </a:r>
                  <a:r>
                    <a:rPr lang="en-US" altLang="zh-CN" b="1" baseline="30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π </a:t>
                  </a:r>
                  <a:r>
                    <a:rPr lang="en-US" altLang="zh-CN" b="1" baseline="30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上表现出来。在</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QGP</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中正夸克多，反夸克少。</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0450DD56-BB36-C779-25D3-9C95D85420EB}"/>
                    </a:ext>
                  </a:extLst>
                </p:cNvPr>
                <p:cNvSpPr txBox="1">
                  <a:spLocks noRot="1" noChangeAspect="1" noMove="1" noResize="1" noEditPoints="1" noAdjustHandles="1" noChangeArrowheads="1" noChangeShapeType="1" noTextEdit="1"/>
                </p:cNvSpPr>
                <p:nvPr/>
              </p:nvSpPr>
              <p:spPr>
                <a:xfrm>
                  <a:off x="663374" y="1211102"/>
                  <a:ext cx="8096692" cy="5632311"/>
                </a:xfrm>
                <a:prstGeom prst="rect">
                  <a:avLst/>
                </a:prstGeom>
                <a:blipFill>
                  <a:blip r:embed="rId2"/>
                  <a:stretch>
                    <a:fillRect l="-678" t="-541" r="-602" b="-866"/>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8DF823C9-CBCF-787A-2F97-074C3D74B393}"/>
                </a:ext>
              </a:extLst>
            </p:cNvPr>
            <p:cNvPicPr>
              <a:picLocks noChangeAspect="1"/>
            </p:cNvPicPr>
            <p:nvPr/>
          </p:nvPicPr>
          <p:blipFill>
            <a:blip r:embed="rId3"/>
            <a:stretch>
              <a:fillRect/>
            </a:stretch>
          </p:blipFill>
          <p:spPr>
            <a:xfrm>
              <a:off x="803770" y="1274867"/>
              <a:ext cx="178409" cy="234962"/>
            </a:xfrm>
            <a:prstGeom prst="rect">
              <a:avLst/>
            </a:prstGeom>
          </p:spPr>
        </p:pic>
      </p:grpSp>
    </p:spTree>
    <p:extLst>
      <p:ext uri="{BB962C8B-B14F-4D97-AF65-F5344CB8AC3E}">
        <p14:creationId xmlns:p14="http://schemas.microsoft.com/office/powerpoint/2010/main" val="3438301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316A6-ECA5-5758-5492-8513D96D41A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103E804-2499-A55D-657F-3AC9D0E3F19B}"/>
              </a:ext>
            </a:extLst>
          </p:cNvPr>
          <p:cNvSpPr>
            <a:spLocks noGrp="1"/>
          </p:cNvSpPr>
          <p:nvPr>
            <p:ph type="title"/>
          </p:nvPr>
        </p:nvSpPr>
        <p:spPr/>
        <p:txBody>
          <a:bodyPr>
            <a:normAutofit fontScale="90000"/>
          </a:bodyPr>
          <a:lstStyle/>
          <a:p>
            <a:r>
              <a:rPr lang="zh-CN" altLang="en-US" b="1" dirty="0">
                <a:latin typeface="华文楷体" panose="02010600040101010101" pitchFamily="2" charset="-122"/>
                <a:ea typeface="华文楷体" panose="02010600040101010101" pitchFamily="2" charset="-122"/>
              </a:rPr>
              <a:t>重离子碰撞实验</a:t>
            </a:r>
          </a:p>
        </p:txBody>
      </p:sp>
      <p:sp>
        <p:nvSpPr>
          <p:cNvPr id="4" name="灯片编号占位符 3">
            <a:extLst>
              <a:ext uri="{FF2B5EF4-FFF2-40B4-BE49-F238E27FC236}">
                <a16:creationId xmlns:a16="http://schemas.microsoft.com/office/drawing/2014/main" id="{EC45960D-0005-416C-C699-93B44A6A2FFA}"/>
              </a:ext>
            </a:extLst>
          </p:cNvPr>
          <p:cNvSpPr>
            <a:spLocks noGrp="1"/>
          </p:cNvSpPr>
          <p:nvPr>
            <p:ph type="sldNum" sz="quarter" idx="12"/>
          </p:nvPr>
        </p:nvSpPr>
        <p:spPr/>
        <p:txBody>
          <a:bodyPr/>
          <a:lstStyle/>
          <a:p>
            <a:fld id="{BEF7031F-3985-8841-9F96-93325AFB8D2A}" type="slidenum">
              <a:rPr lang="en-US" smtClean="0"/>
              <a:t>215</a:t>
            </a:fld>
            <a:endParaRPr lang="en-US"/>
          </a:p>
        </p:txBody>
      </p:sp>
      <p:grpSp>
        <p:nvGrpSpPr>
          <p:cNvPr id="6" name="组合 5">
            <a:extLst>
              <a:ext uri="{FF2B5EF4-FFF2-40B4-BE49-F238E27FC236}">
                <a16:creationId xmlns:a16="http://schemas.microsoft.com/office/drawing/2014/main" id="{C77D0812-463D-2230-AA9A-C114FC729682}"/>
              </a:ext>
            </a:extLst>
          </p:cNvPr>
          <p:cNvGrpSpPr/>
          <p:nvPr/>
        </p:nvGrpSpPr>
        <p:grpSpPr>
          <a:xfrm>
            <a:off x="523654" y="1189310"/>
            <a:ext cx="8096692" cy="3139321"/>
            <a:chOff x="663374" y="1211102"/>
            <a:chExt cx="8096692" cy="3139321"/>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68F68D4-CEB1-811A-129D-C4D813A3888E}"/>
                    </a:ext>
                  </a:extLst>
                </p:cNvPr>
                <p:cNvSpPr txBox="1"/>
                <p:nvPr/>
              </p:nvSpPr>
              <p:spPr>
                <a:xfrm>
                  <a:off x="663374" y="1211102"/>
                  <a:ext cx="8096692" cy="3139321"/>
                </a:xfrm>
                <a:prstGeom prst="rect">
                  <a:avLst/>
                </a:prstGeom>
                <a:noFill/>
              </p:spPr>
              <p:txBody>
                <a:bodyPr wrap="square">
                  <a:spAutoFit/>
                </a:bodyPr>
                <a:lstStyle/>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 </a:t>
                  </a:r>
                  <a14:m>
                    <m:oMath xmlns:m="http://schemas.openxmlformats.org/officeDocument/2006/math">
                      <m:f>
                        <m:fPr>
                          <m:type m:val="lin"/>
                          <m:ctrlPr>
                            <a:rPr lang="en-US" altLang="zh-CN" b="1" i="1" dirty="0" smtClean="0">
                              <a:solidFill>
                                <a:srgbClr val="FF0000"/>
                              </a:solidFill>
                              <a:latin typeface="Cambria Math" panose="02040503050406030204" pitchFamily="18" charset="0"/>
                            </a:rPr>
                          </m:ctrlPr>
                        </m:fPr>
                        <m:num>
                          <m:r>
                            <a:rPr lang="en-US" altLang="zh-CN" b="0" i="1" dirty="0" smtClean="0">
                              <a:solidFill>
                                <a:srgbClr val="FF0000"/>
                              </a:solidFill>
                              <a:latin typeface="Cambria Math" panose="02040503050406030204" pitchFamily="18" charset="0"/>
                            </a:rPr>
                            <m:t>𝐽</m:t>
                          </m:r>
                        </m:num>
                        <m:den>
                          <m:r>
                            <a:rPr lang="en-US" altLang="zh-CN" b="1" i="1" dirty="0" smtClean="0">
                              <a:solidFill>
                                <a:srgbClr val="FF0000"/>
                              </a:solidFill>
                              <a:latin typeface="Cambria Math" panose="02040503050406030204" pitchFamily="18" charset="0"/>
                            </a:rPr>
                            <m:t>𝜓</m:t>
                          </m:r>
                        </m:den>
                      </m:f>
                    </m:oMath>
                  </a14:m>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压低。</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如果在夸克胶子等离子体中产生了</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14:m>
                    <m:oMath xmlns:m="http://schemas.openxmlformats.org/officeDocument/2006/math">
                      <m:acc>
                        <m:accPr>
                          <m:chr m:val="̅"/>
                          <m:ctrlPr>
                            <a:rPr lang="zh-CN" altLang="en-US" b="1" i="1" dirty="0" smtClean="0">
                              <a:solidFill>
                                <a:srgbClr val="0000CC"/>
                              </a:solidFill>
                              <a:latin typeface="Cambria Math" panose="02040503050406030204" pitchFamily="18" charset="0"/>
                            </a:rPr>
                          </m:ctrlPr>
                        </m:accPr>
                        <m:e>
                          <m:r>
                            <a:rPr lang="zh-CN" altLang="en-US" b="1" i="1" dirty="0" smtClean="0">
                              <a:solidFill>
                                <a:srgbClr val="0000CC"/>
                              </a:solidFill>
                              <a:latin typeface="Cambria Math" panose="02040503050406030204" pitchFamily="18" charset="0"/>
                            </a:rPr>
                            <m:t>𝑐</m:t>
                          </m:r>
                        </m:e>
                      </m:acc>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，它们可以结合</a:t>
                  </a:r>
                  <a14:m>
                    <m:oMath xmlns:m="http://schemas.openxmlformats.org/officeDocument/2006/math">
                      <m:f>
                        <m:fPr>
                          <m:type m:val="lin"/>
                          <m:ctrlPr>
                            <a:rPr lang="en-US" altLang="zh-CN" b="1" i="1" dirty="0">
                              <a:solidFill>
                                <a:srgbClr val="0000CC"/>
                              </a:solidFill>
                              <a:latin typeface="Cambria Math" panose="02040503050406030204" pitchFamily="18" charset="0"/>
                            </a:rPr>
                          </m:ctrlPr>
                        </m:fPr>
                        <m:num>
                          <m:r>
                            <a:rPr lang="en-US" altLang="zh-CN" i="1" dirty="0">
                              <a:solidFill>
                                <a:srgbClr val="0000CC"/>
                              </a:solidFill>
                              <a:latin typeface="Cambria Math" panose="02040503050406030204" pitchFamily="18" charset="0"/>
                            </a:rPr>
                            <m:t>𝐽</m:t>
                          </m:r>
                        </m:num>
                        <m:den>
                          <m:r>
                            <a:rPr lang="en-US" altLang="zh-CN" b="1" i="1" dirty="0">
                              <a:solidFill>
                                <a:srgbClr val="0000CC"/>
                              </a:solidFill>
                              <a:latin typeface="Cambria Math" panose="02040503050406030204" pitchFamily="18" charset="0"/>
                            </a:rPr>
                            <m:t>𝜓</m:t>
                          </m:r>
                        </m:den>
                      </m:f>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粒子，也可以和其它夸克反夸克结合成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14:m>
                    <m:oMath xmlns:m="http://schemas.openxmlformats.org/officeDocument/2006/math">
                      <m:acc>
                        <m:accPr>
                          <m:chr m:val="̅"/>
                          <m:ctrlPr>
                            <a:rPr lang="en-US" altLang="zh-CN" b="1" i="1" dirty="0" smtClean="0">
                              <a:solidFill>
                                <a:srgbClr val="0000CC"/>
                              </a:solidFill>
                              <a:latin typeface="Cambria Math" panose="02040503050406030204" pitchFamily="18" charset="0"/>
                            </a:rPr>
                          </m:ctrlPr>
                        </m:accPr>
                        <m:e>
                          <m:r>
                            <a:rPr lang="en-US" altLang="zh-CN" b="1" i="1" dirty="0" smtClean="0">
                              <a:solidFill>
                                <a:srgbClr val="0000CC"/>
                              </a:solidFill>
                              <a:latin typeface="Cambria Math" panose="02040503050406030204" pitchFamily="18" charset="0"/>
                            </a:rPr>
                            <m:t>𝐷</m:t>
                          </m:r>
                        </m:e>
                      </m:acc>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介子。由于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14:m>
                    <m:oMath xmlns:m="http://schemas.openxmlformats.org/officeDocument/2006/math">
                      <m:acc>
                        <m:accPr>
                          <m:chr m:val="̅"/>
                          <m:ctrlPr>
                            <a:rPr lang="zh-CN" altLang="en-US" b="1" i="1" dirty="0">
                              <a:solidFill>
                                <a:srgbClr val="0000CC"/>
                              </a:solidFill>
                              <a:latin typeface="Cambria Math" panose="02040503050406030204" pitchFamily="18" charset="0"/>
                            </a:rPr>
                          </m:ctrlPr>
                        </m:accPr>
                        <m:e>
                          <m:r>
                            <a:rPr lang="zh-CN" altLang="en-US" b="1" i="1" dirty="0">
                              <a:solidFill>
                                <a:srgbClr val="0000CC"/>
                              </a:solidFill>
                              <a:latin typeface="Cambria Math" panose="02040503050406030204" pitchFamily="18" charset="0"/>
                            </a:rPr>
                            <m:t>𝑐</m:t>
                          </m:r>
                        </m:e>
                      </m:acc>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数量较少，它们的平均距离较远，</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Debye</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屏蔽效应将使它们不容易相互结合成</a:t>
                  </a:r>
                  <a14:m>
                    <m:oMath xmlns:m="http://schemas.openxmlformats.org/officeDocument/2006/math">
                      <m:f>
                        <m:fPr>
                          <m:type m:val="lin"/>
                          <m:ctrlPr>
                            <a:rPr lang="en-US" altLang="zh-CN" b="1" i="1" dirty="0">
                              <a:solidFill>
                                <a:srgbClr val="0000CC"/>
                              </a:solidFill>
                              <a:latin typeface="Cambria Math" panose="02040503050406030204" pitchFamily="18" charset="0"/>
                            </a:rPr>
                          </m:ctrlPr>
                        </m:fPr>
                        <m:num>
                          <m:r>
                            <a:rPr lang="en-US" altLang="zh-CN" i="1" dirty="0">
                              <a:solidFill>
                                <a:srgbClr val="0000CC"/>
                              </a:solidFill>
                              <a:latin typeface="Cambria Math" panose="02040503050406030204" pitchFamily="18" charset="0"/>
                            </a:rPr>
                            <m:t>𝐽</m:t>
                          </m:r>
                        </m:num>
                        <m:den>
                          <m:r>
                            <a:rPr lang="en-US" altLang="zh-CN" b="1" i="1" dirty="0">
                              <a:solidFill>
                                <a:srgbClr val="0000CC"/>
                              </a:solidFill>
                              <a:latin typeface="Cambria Math" panose="02040503050406030204" pitchFamily="18" charset="0"/>
                            </a:rPr>
                            <m:t>𝜓</m:t>
                          </m:r>
                        </m:den>
                      </m:f>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粒子而比较容易就近与其它夸克反夸克结合成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14:m>
                    <m:oMath xmlns:m="http://schemas.openxmlformats.org/officeDocument/2006/math">
                      <m:acc>
                        <m:accPr>
                          <m:chr m:val="̅"/>
                          <m:ctrlPr>
                            <a:rPr lang="en-US" altLang="zh-CN" b="1" i="1" dirty="0">
                              <a:solidFill>
                                <a:srgbClr val="0000CC"/>
                              </a:solidFill>
                              <a:latin typeface="Cambria Math" panose="02040503050406030204" pitchFamily="18" charset="0"/>
                            </a:rPr>
                          </m:ctrlPr>
                        </m:accPr>
                        <m:e>
                          <m:r>
                            <a:rPr lang="en-US" altLang="zh-CN" b="1" i="1" dirty="0">
                              <a:solidFill>
                                <a:srgbClr val="0000CC"/>
                              </a:solidFill>
                              <a:latin typeface="Cambria Math" panose="02040503050406030204" pitchFamily="18" charset="0"/>
                            </a:rPr>
                            <m:t>𝐷</m:t>
                          </m:r>
                        </m:e>
                      </m:acc>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介子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因此和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rPr>
                    <a:t> </a:t>
                  </a:r>
                  <a14:m>
                    <m:oMath xmlns:m="http://schemas.openxmlformats.org/officeDocument/2006/math">
                      <m:acc>
                        <m:accPr>
                          <m:chr m:val="̅"/>
                          <m:ctrlPr>
                            <a:rPr lang="en-US" altLang="zh-CN" b="1" i="1" dirty="0">
                              <a:solidFill>
                                <a:srgbClr val="0000CC"/>
                              </a:solidFill>
                              <a:latin typeface="Cambria Math" panose="02040503050406030204" pitchFamily="18" charset="0"/>
                            </a:rPr>
                          </m:ctrlPr>
                        </m:accPr>
                        <m:e>
                          <m:r>
                            <a:rPr lang="en-US" altLang="zh-CN" b="1" i="1" dirty="0">
                              <a:solidFill>
                                <a:srgbClr val="0000CC"/>
                              </a:solidFill>
                              <a:latin typeface="Cambria Math" panose="02040503050406030204" pitchFamily="18" charset="0"/>
                            </a:rPr>
                            <m:t>𝐷</m:t>
                          </m:r>
                        </m:e>
                      </m:acc>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相比，</a:t>
                  </a:r>
                  <a:r>
                    <a:rPr lang="en-US" altLang="zh-CN" b="1" dirty="0">
                      <a:solidFill>
                        <a:srgbClr val="0000CC"/>
                      </a:solidFill>
                    </a:rPr>
                    <a:t> </a:t>
                  </a:r>
                  <a14:m>
                    <m:oMath xmlns:m="http://schemas.openxmlformats.org/officeDocument/2006/math">
                      <m:f>
                        <m:fPr>
                          <m:type m:val="lin"/>
                          <m:ctrlPr>
                            <a:rPr lang="en-US" altLang="zh-CN" b="1" i="1" dirty="0">
                              <a:solidFill>
                                <a:srgbClr val="0000CC"/>
                              </a:solidFill>
                              <a:latin typeface="Cambria Math" panose="02040503050406030204" pitchFamily="18" charset="0"/>
                            </a:rPr>
                          </m:ctrlPr>
                        </m:fPr>
                        <m:num>
                          <m:r>
                            <a:rPr lang="en-US" altLang="zh-CN" i="1" dirty="0">
                              <a:solidFill>
                                <a:srgbClr val="0000CC"/>
                              </a:solidFill>
                              <a:latin typeface="Cambria Math" panose="02040503050406030204" pitchFamily="18" charset="0"/>
                            </a:rPr>
                            <m:t>𝐽</m:t>
                          </m:r>
                        </m:num>
                        <m:den>
                          <m:r>
                            <a:rPr lang="en-US" altLang="zh-CN" b="1" i="1" dirty="0">
                              <a:solidFill>
                                <a:srgbClr val="0000CC"/>
                              </a:solidFill>
                              <a:latin typeface="Cambria Math" panose="02040503050406030204" pitchFamily="18" charset="0"/>
                            </a:rPr>
                            <m:t>𝜓</m:t>
                          </m:r>
                        </m:den>
                      </m:f>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粒子的产生就受到了压低。而在一般强子物质相中不会有这种机理。</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尽管这几个实验现象被作为夸克胶子等离子体出现时带有特征性的信号而提出来，但是理论的研究又表明</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即使没有发生相变，在强子物质相的高能量基础上，这几种特征性的信号也都有可能会出现。</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因此在实验上观察到了这些信号之后，要确切判断是否确实出现了夸克胶子等离子体，还需要做细致的分析工作，特别是需要观察到是否发生了相变。</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468F68D4-CEB1-811A-129D-C4D813A3888E}"/>
                    </a:ext>
                  </a:extLst>
                </p:cNvPr>
                <p:cNvSpPr txBox="1">
                  <a:spLocks noRot="1" noChangeAspect="1" noMove="1" noResize="1" noEditPoints="1" noAdjustHandles="1" noChangeArrowheads="1" noChangeShapeType="1" noTextEdit="1"/>
                </p:cNvSpPr>
                <p:nvPr/>
              </p:nvSpPr>
              <p:spPr>
                <a:xfrm>
                  <a:off x="663374" y="1211102"/>
                  <a:ext cx="8096692" cy="3139321"/>
                </a:xfrm>
                <a:prstGeom prst="rect">
                  <a:avLst/>
                </a:prstGeom>
                <a:blipFill>
                  <a:blip r:embed="rId2"/>
                  <a:stretch>
                    <a:fillRect l="-678" t="-13786" r="-602" b="-2330"/>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63CDE2C1-2E1D-5CD4-430D-DCD30F94468C}"/>
                </a:ext>
              </a:extLst>
            </p:cNvPr>
            <p:cNvPicPr>
              <a:picLocks noChangeAspect="1"/>
            </p:cNvPicPr>
            <p:nvPr/>
          </p:nvPicPr>
          <p:blipFill>
            <a:blip r:embed="rId3"/>
            <a:stretch>
              <a:fillRect/>
            </a:stretch>
          </p:blipFill>
          <p:spPr>
            <a:xfrm>
              <a:off x="787766" y="2903904"/>
              <a:ext cx="178409" cy="234962"/>
            </a:xfrm>
            <a:prstGeom prst="rect">
              <a:avLst/>
            </a:prstGeom>
          </p:spPr>
        </p:pic>
      </p:grpSp>
    </p:spTree>
    <p:extLst>
      <p:ext uri="{BB962C8B-B14F-4D97-AF65-F5344CB8AC3E}">
        <p14:creationId xmlns:p14="http://schemas.microsoft.com/office/powerpoint/2010/main" val="88849505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latin typeface="华文楷体" panose="02010600040101010101" pitchFamily="2" charset="-122"/>
                <a:ea typeface="华文楷体" panose="02010600040101010101" pitchFamily="2" charset="-122"/>
              </a:rPr>
              <a:t>重离子碰撞实验</a:t>
            </a:r>
          </a:p>
        </p:txBody>
      </p:sp>
      <p:sp>
        <p:nvSpPr>
          <p:cNvPr id="4" name="灯片编号占位符 3"/>
          <p:cNvSpPr>
            <a:spLocks noGrp="1"/>
          </p:cNvSpPr>
          <p:nvPr>
            <p:ph type="sldNum" sz="quarter" idx="12"/>
          </p:nvPr>
        </p:nvSpPr>
        <p:spPr/>
        <p:txBody>
          <a:bodyPr/>
          <a:lstStyle/>
          <a:p>
            <a:fld id="{BEF7031F-3985-8841-9F96-93325AFB8D2A}" type="slidenum">
              <a:rPr lang="en-US" smtClean="0"/>
              <a:t>216</a:t>
            </a:fld>
            <a:endParaRPr lang="en-US"/>
          </a:p>
        </p:txBody>
      </p:sp>
    </p:spTree>
    <p:extLst>
      <p:ext uri="{BB962C8B-B14F-4D97-AF65-F5344CB8AC3E}">
        <p14:creationId xmlns:p14="http://schemas.microsoft.com/office/powerpoint/2010/main" val="2698664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C3477-BF01-4F12-6FB8-58B643B0B11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37E5319-B208-C626-492F-BFA5D6CEA837}"/>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b="1" dirty="0"/>
          </a:p>
        </p:txBody>
      </p:sp>
      <p:sp>
        <p:nvSpPr>
          <p:cNvPr id="4" name="灯片编号占位符 3">
            <a:extLst>
              <a:ext uri="{FF2B5EF4-FFF2-40B4-BE49-F238E27FC236}">
                <a16:creationId xmlns:a16="http://schemas.microsoft.com/office/drawing/2014/main" id="{AE64B082-24FE-23DD-01A9-AF28E54FA797}"/>
              </a:ext>
            </a:extLst>
          </p:cNvPr>
          <p:cNvSpPr>
            <a:spLocks noGrp="1"/>
          </p:cNvSpPr>
          <p:nvPr>
            <p:ph type="sldNum" sz="quarter" idx="12"/>
          </p:nvPr>
        </p:nvSpPr>
        <p:spPr/>
        <p:txBody>
          <a:bodyPr/>
          <a:lstStyle/>
          <a:p>
            <a:fld id="{BEF7031F-3985-8841-9F96-93325AFB8D2A}" type="slidenum">
              <a:rPr lang="en-US" smtClean="0"/>
              <a:t>22</a:t>
            </a:fld>
            <a:endParaRPr lang="en-US"/>
          </a:p>
        </p:txBody>
      </p:sp>
      <p:grpSp>
        <p:nvGrpSpPr>
          <p:cNvPr id="9" name="组合 8">
            <a:extLst>
              <a:ext uri="{FF2B5EF4-FFF2-40B4-BE49-F238E27FC236}">
                <a16:creationId xmlns:a16="http://schemas.microsoft.com/office/drawing/2014/main" id="{50375317-321D-6156-7938-145105D76AF8}"/>
              </a:ext>
            </a:extLst>
          </p:cNvPr>
          <p:cNvGrpSpPr/>
          <p:nvPr/>
        </p:nvGrpSpPr>
        <p:grpSpPr>
          <a:xfrm>
            <a:off x="606943" y="1052502"/>
            <a:ext cx="7815791" cy="5632311"/>
            <a:chOff x="606943" y="1052502"/>
            <a:chExt cx="7815791" cy="5632311"/>
          </a:xfrm>
        </p:grpSpPr>
        <p:sp>
          <p:nvSpPr>
            <p:cNvPr id="10" name="文本框 9">
              <a:extLst>
                <a:ext uri="{FF2B5EF4-FFF2-40B4-BE49-F238E27FC236}">
                  <a16:creationId xmlns:a16="http://schemas.microsoft.com/office/drawing/2014/main" id="{E16C813E-2EE8-BA33-B1A2-E882EF8FA946}"/>
                </a:ext>
              </a:extLst>
            </p:cNvPr>
            <p:cNvSpPr txBox="1"/>
            <p:nvPr/>
          </p:nvSpPr>
          <p:spPr>
            <a:xfrm>
              <a:off x="606943" y="1052502"/>
              <a:ext cx="7815791" cy="5632311"/>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13.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1973</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Gargamelle</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中微子国际合作组首次在欧洲核子研究中心</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(CERN)</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的</a:t>
              </a:r>
              <a:r>
                <a:rPr lang="el-GR" altLang="zh-CN"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ν</a:t>
              </a:r>
              <a:r>
                <a:rPr lang="el-GR" altLang="zh-CN" i="1" baseline="-25000" dirty="0">
                  <a:solidFill>
                    <a:srgbClr val="0000CC"/>
                  </a:solidFill>
                  <a:latin typeface="等线" panose="02010600030101010101" pitchFamily="2" charset="-122"/>
                  <a:ea typeface="等线" panose="02010600030101010101" pitchFamily="2" charset="-122"/>
                  <a:cs typeface="Times New Roman" panose="02020603050405020304" pitchFamily="18" charset="0"/>
                </a:rPr>
                <a:t>µ</a:t>
              </a:r>
              <a:r>
                <a:rPr lang="en-US" altLang="zh-CN" i="1" dirty="0">
                  <a:solidFill>
                    <a:srgbClr val="0000CC"/>
                  </a:solidFill>
                  <a:latin typeface="等线" panose="02010600030101010101" pitchFamily="2" charset="-122"/>
                  <a:ea typeface="等线" panose="02010600030101010101" pitchFamily="2" charset="-122"/>
                  <a:cs typeface="Times New Roman" panose="02020603050405020304" pitchFamily="18" charset="0"/>
                </a:rPr>
                <a:t>e</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a:t>
              </a:r>
              <a:r>
                <a:rPr lang="el-GR" altLang="zh-CN"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ν</a:t>
              </a:r>
              <a:r>
                <a:rPr lang="el-GR" altLang="zh-CN" i="1" baseline="-25000" dirty="0">
                  <a:solidFill>
                    <a:srgbClr val="0000CC"/>
                  </a:solidFill>
                  <a:latin typeface="等线" panose="02010600030101010101" pitchFamily="2" charset="-122"/>
                  <a:ea typeface="等线" panose="02010600030101010101" pitchFamily="2" charset="-122"/>
                  <a:cs typeface="Times New Roman" panose="02020603050405020304" pitchFamily="18" charset="0"/>
                </a:rPr>
                <a:t>µ</a:t>
              </a:r>
              <a:r>
                <a:rPr lang="en-US" altLang="zh-CN" i="1" dirty="0">
                  <a:solidFill>
                    <a:srgbClr val="0000CC"/>
                  </a:solidFill>
                  <a:latin typeface="等线" panose="02010600030101010101" pitchFamily="2" charset="-122"/>
                  <a:ea typeface="等线" panose="02010600030101010101" pitchFamily="2" charset="-122"/>
                  <a:cs typeface="Times New Roman" panose="02020603050405020304" pitchFamily="18" charset="0"/>
                </a:rPr>
                <a:t>N</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散射实验中发现了由</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Z</a:t>
              </a:r>
              <a:r>
                <a:rPr lang="en-US" altLang="zh-CN" b="1" baseline="30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0</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玻色子引起的弱中性流存在的证据</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其领头阶费受图如图</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-8.1</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所示。</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这是电弱统一理论的一个重要预言，它的发现使电弱统一理论成为被广泛接受的理论。</a:t>
              </a:r>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实验测量了中性流事例和带电流事例的比率，从而估计了温伯格角</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sin</a:t>
              </a:r>
              <a:r>
                <a:rPr lang="en-US" altLang="zh-CN" b="1" baseline="30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2</a:t>
              </a:r>
              <a:r>
                <a:rPr lang="el-GR"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θ</a:t>
              </a:r>
              <a:r>
                <a:rPr lang="en-US" altLang="zh-CN" b="1"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w</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的值在</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0.3</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到</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0.4</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之间。它也促成了人们预言</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W</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Z</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玻色子的质量大小。并设计实验来探测它们。  </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起初，物理学家只用一个</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SU(2)</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的群来统一电弱相互作用，规范玻色子是</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W</a:t>
              </a:r>
              <a:r>
                <a:rPr lang="en-US" altLang="zh-CN" b="1" baseline="30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和光子。但是这样的理论马上遇到了问题，一是电磁相互作用的宇称可能破坏，另外，光子和</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W</a:t>
              </a:r>
              <a:r>
                <a:rPr lang="en-US" altLang="zh-CN" b="1" baseline="30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的质量差别也太大了。中性弱流的发现确立了在</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SU(2)</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之外还需要引进一个</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U(1)</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规范场。</a:t>
              </a:r>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Fiqure:8.1 </a:t>
              </a:r>
              <a:r>
                <a:rPr lang="en-US" altLang="zh-CN"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600"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a,b</a:t>
              </a:r>
              <a:r>
                <a:rPr lang="en-US" altLang="zh-CN"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实验上发现的中性弱流的领头阶费曼图。</a:t>
              </a:r>
              <a:r>
                <a:rPr lang="en-US" altLang="zh-CN"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(c)</a:t>
              </a:r>
              <a:r>
                <a:rPr lang="zh-CN" altLang="en-US"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由交换</a:t>
              </a:r>
              <a:r>
                <a:rPr lang="en-US" altLang="zh-CN"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W</a:t>
              </a:r>
              <a:r>
                <a:rPr lang="en-US" altLang="zh-CN" sz="1600" b="1" baseline="30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Z</a:t>
              </a:r>
              <a:r>
                <a:rPr lang="en-US" altLang="zh-CN" sz="1600" b="1" baseline="30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0</a:t>
              </a:r>
              <a:r>
                <a:rPr lang="zh-CN" altLang="en-US"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引起的</a:t>
              </a:r>
              <a:r>
                <a:rPr lang="en-US" altLang="zh-CN"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2→2 s-</a:t>
              </a:r>
              <a:r>
                <a:rPr lang="zh-CN" altLang="en-US"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道产生过程的领头阶费曼图。</a:t>
              </a:r>
              <a:endParaRPr lang="en-US" altLang="zh-CN"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4B72F250-613B-EE46-0616-CA3D72D7D88D}"/>
                </a:ext>
              </a:extLst>
            </p:cNvPr>
            <p:cNvPicPr>
              <a:picLocks noChangeAspect="1"/>
            </p:cNvPicPr>
            <p:nvPr/>
          </p:nvPicPr>
          <p:blipFill>
            <a:blip r:embed="rId2"/>
            <a:stretch>
              <a:fillRect/>
            </a:stretch>
          </p:blipFill>
          <p:spPr>
            <a:xfrm>
              <a:off x="2266730" y="1738078"/>
              <a:ext cx="4286470" cy="304816"/>
            </a:xfrm>
            <a:prstGeom prst="rect">
              <a:avLst/>
            </a:prstGeom>
          </p:spPr>
        </p:pic>
        <p:pic>
          <p:nvPicPr>
            <p:cNvPr id="6" name="图片 5">
              <a:extLst>
                <a:ext uri="{FF2B5EF4-FFF2-40B4-BE49-F238E27FC236}">
                  <a16:creationId xmlns:a16="http://schemas.microsoft.com/office/drawing/2014/main" id="{67C14F00-F491-963C-2A05-666470011973}"/>
                </a:ext>
              </a:extLst>
            </p:cNvPr>
            <p:cNvPicPr>
              <a:picLocks noChangeAspect="1"/>
            </p:cNvPicPr>
            <p:nvPr/>
          </p:nvPicPr>
          <p:blipFill>
            <a:blip r:embed="rId3"/>
            <a:stretch>
              <a:fillRect/>
            </a:stretch>
          </p:blipFill>
          <p:spPr>
            <a:xfrm>
              <a:off x="893431" y="3039570"/>
              <a:ext cx="183107" cy="234962"/>
            </a:xfrm>
            <a:prstGeom prst="rect">
              <a:avLst/>
            </a:prstGeom>
          </p:spPr>
        </p:pic>
        <p:pic>
          <p:nvPicPr>
            <p:cNvPr id="8" name="图片 7">
              <a:extLst>
                <a:ext uri="{FF2B5EF4-FFF2-40B4-BE49-F238E27FC236}">
                  <a16:creationId xmlns:a16="http://schemas.microsoft.com/office/drawing/2014/main" id="{C2D225A8-540C-7CC6-B2B7-8E7D654EB37B}"/>
                </a:ext>
              </a:extLst>
            </p:cNvPr>
            <p:cNvPicPr>
              <a:picLocks noChangeAspect="1"/>
            </p:cNvPicPr>
            <p:nvPr/>
          </p:nvPicPr>
          <p:blipFill>
            <a:blip r:embed="rId4"/>
            <a:srcRect t="12382"/>
            <a:stretch/>
          </p:blipFill>
          <p:spPr>
            <a:xfrm>
              <a:off x="1782353" y="4955472"/>
              <a:ext cx="5579294" cy="1053441"/>
            </a:xfrm>
            <a:prstGeom prst="rect">
              <a:avLst/>
            </a:prstGeom>
          </p:spPr>
        </p:pic>
      </p:grpSp>
    </p:spTree>
    <p:extLst>
      <p:ext uri="{BB962C8B-B14F-4D97-AF65-F5344CB8AC3E}">
        <p14:creationId xmlns:p14="http://schemas.microsoft.com/office/powerpoint/2010/main" val="3203153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AAE5B-8A89-D86E-3FA9-7404A6900F3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174D05C-E730-A6FF-B9C8-94578EE2D435}"/>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b="1" dirty="0"/>
          </a:p>
        </p:txBody>
      </p:sp>
      <p:sp>
        <p:nvSpPr>
          <p:cNvPr id="4" name="灯片编号占位符 3">
            <a:extLst>
              <a:ext uri="{FF2B5EF4-FFF2-40B4-BE49-F238E27FC236}">
                <a16:creationId xmlns:a16="http://schemas.microsoft.com/office/drawing/2014/main" id="{5437202B-DFF0-87BD-ADB9-CB8330339408}"/>
              </a:ext>
            </a:extLst>
          </p:cNvPr>
          <p:cNvSpPr>
            <a:spLocks noGrp="1"/>
          </p:cNvSpPr>
          <p:nvPr>
            <p:ph type="sldNum" sz="quarter" idx="12"/>
          </p:nvPr>
        </p:nvSpPr>
        <p:spPr/>
        <p:txBody>
          <a:bodyPr/>
          <a:lstStyle/>
          <a:p>
            <a:fld id="{BEF7031F-3985-8841-9F96-93325AFB8D2A}" type="slidenum">
              <a:rPr lang="en-US" smtClean="0"/>
              <a:t>23</a:t>
            </a:fld>
            <a:endParaRPr lang="en-US"/>
          </a:p>
        </p:txBody>
      </p:sp>
      <p:grpSp>
        <p:nvGrpSpPr>
          <p:cNvPr id="13" name="组合 12">
            <a:extLst>
              <a:ext uri="{FF2B5EF4-FFF2-40B4-BE49-F238E27FC236}">
                <a16:creationId xmlns:a16="http://schemas.microsoft.com/office/drawing/2014/main" id="{FBBA2ECD-8E7F-229A-8109-97665CFEE0D2}"/>
              </a:ext>
            </a:extLst>
          </p:cNvPr>
          <p:cNvGrpSpPr/>
          <p:nvPr/>
        </p:nvGrpSpPr>
        <p:grpSpPr>
          <a:xfrm>
            <a:off x="606943" y="1052502"/>
            <a:ext cx="7815791" cy="5375382"/>
            <a:chOff x="606943" y="1052502"/>
            <a:chExt cx="7815791" cy="5375382"/>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ED5CCA76-C2B2-4268-1DC8-831DDFE9AB59}"/>
                    </a:ext>
                  </a:extLst>
                </p:cNvPr>
                <p:cNvSpPr txBox="1"/>
                <p:nvPr/>
              </p:nvSpPr>
              <p:spPr>
                <a:xfrm>
                  <a:off x="606943" y="1052502"/>
                  <a:ext cx="7815791" cy="5375382"/>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14.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1974</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费米实验室的实验也证实了弱中性流存在于在如下的反应中</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15.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1983</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由</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C.Rubbia</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领导的</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UA1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实验组和</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P.Darriulat</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领导的</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UA2</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实验组在</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CERN</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的</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pp</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对撞机实验中发现了带电和中性的中间矢量玻色子</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W</a:t>
                  </a:r>
                  <a:r>
                    <a:rPr lang="en-US" altLang="zh-CN" b="1" baseline="30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Z</a:t>
                  </a:r>
                  <a:r>
                    <a:rPr lang="en-US" altLang="zh-CN" b="1" baseline="30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0</a:t>
                  </a: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其领头阶费曼图在图</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-8.1(c)</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中给出。实验测量得到的</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W</a:t>
                  </a:r>
                  <a:r>
                    <a:rPr lang="en-US" altLang="zh-CN" b="1" baseline="30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Z</a:t>
                  </a:r>
                  <a:r>
                    <a:rPr lang="en-US" altLang="zh-CN" b="1" baseline="30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0</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玻色子质量与电弱统一理论的预言符合的很好。这是支持电弱统一理论的又一关键实验证据。</a:t>
                  </a:r>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16.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1987</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ARGUS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实验组在</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DESY</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实验室</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DORIS</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存储环的</a:t>
                  </a:r>
                  <a:r>
                    <a:rPr lang="en-US"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ep</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对撞实验中，首次发现了</a:t>
                  </a:r>
                  <a14:m>
                    <m:oMath xmlns:m="http://schemas.openxmlformats.org/officeDocument/2006/math">
                      <m:r>
                        <a:rPr lang="en-US" altLang="zh-CN" b="1" i="1" dirty="0" smtClean="0">
                          <a:solidFill>
                            <a:srgbClr val="C00000"/>
                          </a:solidFill>
                          <a:latin typeface="Cambria Math" panose="02040503050406030204" pitchFamily="18" charset="0"/>
                        </a:rPr>
                        <m:t>𝐵</m:t>
                      </m:r>
                      <m:r>
                        <a:rPr lang="en-US" altLang="zh-CN" b="1" i="1" baseline="30000" dirty="0">
                          <a:solidFill>
                            <a:srgbClr val="C00000"/>
                          </a:solidFill>
                          <a:latin typeface="Cambria Math" panose="02040503050406030204" pitchFamily="18" charset="0"/>
                        </a:rPr>
                        <m:t>0</m:t>
                      </m:r>
                      <m:r>
                        <a:rPr lang="en-US" altLang="zh-CN" b="1" i="1" dirty="0" smtClean="0">
                          <a:solidFill>
                            <a:srgbClr val="C00000"/>
                          </a:solidFill>
                          <a:latin typeface="Cambria Math" panose="02040503050406030204" pitchFamily="18" charset="0"/>
                        </a:rPr>
                        <m:t>−</m:t>
                      </m:r>
                      <m:acc>
                        <m:accPr>
                          <m:chr m:val="̅"/>
                          <m:ctrlPr>
                            <a:rPr lang="en-US" altLang="zh-CN" b="1" i="1" dirty="0" smtClean="0">
                              <a:solidFill>
                                <a:srgbClr val="C00000"/>
                              </a:solidFill>
                              <a:latin typeface="Cambria Math" panose="02040503050406030204" pitchFamily="18" charset="0"/>
                            </a:rPr>
                          </m:ctrlPr>
                        </m:accPr>
                        <m:e>
                          <m:r>
                            <a:rPr lang="en-US" altLang="zh-CN" b="1" i="1" dirty="0" smtClean="0">
                              <a:solidFill>
                                <a:srgbClr val="C00000"/>
                              </a:solidFill>
                              <a:latin typeface="Cambria Math" panose="02040503050406030204" pitchFamily="18" charset="0"/>
                            </a:rPr>
                            <m:t>𝐵</m:t>
                          </m:r>
                        </m:e>
                      </m:acc>
                    </m:oMath>
                  </a14:m>
                  <a:r>
                    <a:rPr lang="en-US" altLang="zh-CN" b="1" baseline="30000" dirty="0">
                      <a:solidFill>
                        <a:srgbClr val="C00000"/>
                      </a:solidFill>
                    </a:rPr>
                    <a:t> </a:t>
                  </a:r>
                  <a14:m>
                    <m:oMath xmlns:m="http://schemas.openxmlformats.org/officeDocument/2006/math">
                      <m:r>
                        <a:rPr lang="en-US" altLang="zh-CN" b="1" i="1" baseline="30000" dirty="0">
                          <a:solidFill>
                            <a:srgbClr val="C00000"/>
                          </a:solidFill>
                          <a:latin typeface="Cambria Math" panose="02040503050406030204" pitchFamily="18" charset="0"/>
                        </a:rPr>
                        <m:t>0</m:t>
                      </m:r>
                    </m:oMath>
                  </a14:m>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混合的实验证据</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实验测量得到的中性</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B</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介子混合</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ΔM(</a:t>
                  </a:r>
                  <a14:m>
                    <m:oMath xmlns:m="http://schemas.openxmlformats.org/officeDocument/2006/math">
                      <m:sSubSup>
                        <m:sSubSupPr>
                          <m:ctrlPr>
                            <a:rPr lang="en-US" altLang="zh-CN" b="1" i="1" dirty="0"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ctrlPr>
                        </m:sSubSupPr>
                        <m:e>
                          <m:r>
                            <a:rPr lang="en-US" altLang="zh-CN" b="1" i="1" dirty="0"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𝑩</m:t>
                          </m:r>
                        </m:e>
                        <m:sub>
                          <m:r>
                            <m:rPr>
                              <m:sty m:val="p"/>
                            </m:rPr>
                            <a:rPr lang="en-US" altLang="zh-CN" b="1" i="1"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d</m:t>
                          </m:r>
                        </m:sub>
                        <m:sup>
                          <m:r>
                            <a:rPr lang="en-US" altLang="zh-CN" b="1" i="1"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0</m:t>
                          </m:r>
                        </m:sup>
                      </m:sSubSup>
                    </m:oMath>
                  </a14:m>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 0.5 </a:t>
                  </a:r>
                  <a:r>
                    <a:rPr lang="en-US"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ps</a:t>
                  </a:r>
                  <a:r>
                    <a:rPr lang="en-US" altLang="zh-CN" b="1" baseline="30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，比预期的理论值大很多。由于顶夸克可以通过箱图影响</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Δ</a:t>
                  </a:r>
                  <a:r>
                    <a:rPr lang="en-US"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M</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的理论预言值，那么根据实验测量得到的大的</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Δ</a:t>
                  </a:r>
                  <a:r>
                    <a:rPr lang="en-US" altLang="zh-CN" b="1"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M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，可以间接推论</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顶夸克有很重的质量。这是顶夸克很可能具有重质量</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(m</a:t>
                  </a:r>
                  <a:r>
                    <a:rPr lang="en-US" altLang="zh-CN" b="1" baseline="-25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t</a:t>
                  </a:r>
                  <a14:m>
                    <m:oMath xmlns:m="http://schemas.openxmlformats.org/officeDocument/2006/math">
                      <m:r>
                        <a:rPr lang="en-US" altLang="zh-CN" b="1" dirty="0" smtClean="0">
                          <a:solidFill>
                            <a:srgbClr val="C00000"/>
                          </a:solidFill>
                          <a:latin typeface="Cambria Math" panose="02040503050406030204" pitchFamily="18" charset="0"/>
                        </a:rPr>
                        <m:t>≥</m:t>
                      </m:r>
                    </m:oMath>
                  </a14:m>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80 GeV)</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的第一个实验信号。</a:t>
                  </a:r>
                  <a:endParaRPr lang="en-US" altLang="zh-CN" sz="1600"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ED5CCA76-C2B2-4268-1DC8-831DDFE9AB59}"/>
                    </a:ext>
                  </a:extLst>
                </p:cNvPr>
                <p:cNvSpPr txBox="1">
                  <a:spLocks noRot="1" noChangeAspect="1" noMove="1" noResize="1" noEditPoints="1" noAdjustHandles="1" noChangeArrowheads="1" noChangeShapeType="1" noTextEdit="1"/>
                </p:cNvSpPr>
                <p:nvPr/>
              </p:nvSpPr>
              <p:spPr>
                <a:xfrm>
                  <a:off x="606943" y="1052502"/>
                  <a:ext cx="7815791" cy="5375382"/>
                </a:xfrm>
                <a:prstGeom prst="rect">
                  <a:avLst/>
                </a:prstGeom>
                <a:blipFill>
                  <a:blip r:embed="rId2"/>
                  <a:stretch>
                    <a:fillRect l="-702" t="-795" r="-858" b="-1022"/>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D7D6AC87-2D1A-DBD3-E7A7-4CB15D44B499}"/>
                </a:ext>
              </a:extLst>
            </p:cNvPr>
            <p:cNvPicPr>
              <a:picLocks noChangeAspect="1"/>
            </p:cNvPicPr>
            <p:nvPr/>
          </p:nvPicPr>
          <p:blipFill>
            <a:blip r:embed="rId3"/>
            <a:stretch>
              <a:fillRect/>
            </a:stretch>
          </p:blipFill>
          <p:spPr>
            <a:xfrm>
              <a:off x="3413527" y="1514011"/>
              <a:ext cx="2290963" cy="487754"/>
            </a:xfrm>
            <a:prstGeom prst="rect">
              <a:avLst/>
            </a:prstGeom>
          </p:spPr>
        </p:pic>
        <p:pic>
          <p:nvPicPr>
            <p:cNvPr id="12" name="图片 11">
              <a:extLst>
                <a:ext uri="{FF2B5EF4-FFF2-40B4-BE49-F238E27FC236}">
                  <a16:creationId xmlns:a16="http://schemas.microsoft.com/office/drawing/2014/main" id="{678A91F1-F1BE-447E-615D-01F86A30AF97}"/>
                </a:ext>
              </a:extLst>
            </p:cNvPr>
            <p:cNvPicPr>
              <a:picLocks noChangeAspect="1"/>
            </p:cNvPicPr>
            <p:nvPr/>
          </p:nvPicPr>
          <p:blipFill>
            <a:blip r:embed="rId4"/>
            <a:stretch>
              <a:fillRect/>
            </a:stretch>
          </p:blipFill>
          <p:spPr>
            <a:xfrm>
              <a:off x="3019335" y="2925836"/>
              <a:ext cx="3480787" cy="739021"/>
            </a:xfrm>
            <a:prstGeom prst="rect">
              <a:avLst/>
            </a:prstGeom>
          </p:spPr>
        </p:pic>
      </p:grpSp>
    </p:spTree>
    <p:extLst>
      <p:ext uri="{BB962C8B-B14F-4D97-AF65-F5344CB8AC3E}">
        <p14:creationId xmlns:p14="http://schemas.microsoft.com/office/powerpoint/2010/main" val="3265053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06B42-E785-3780-6ACA-E6828E1CB49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3CF5E1F-8655-EF2E-D95A-8F84AE869B1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b="1" dirty="0"/>
          </a:p>
        </p:txBody>
      </p:sp>
      <p:sp>
        <p:nvSpPr>
          <p:cNvPr id="4" name="灯片编号占位符 3">
            <a:extLst>
              <a:ext uri="{FF2B5EF4-FFF2-40B4-BE49-F238E27FC236}">
                <a16:creationId xmlns:a16="http://schemas.microsoft.com/office/drawing/2014/main" id="{8D7CB98C-1A28-F31A-2679-300B05E956BA}"/>
              </a:ext>
            </a:extLst>
          </p:cNvPr>
          <p:cNvSpPr>
            <a:spLocks noGrp="1"/>
          </p:cNvSpPr>
          <p:nvPr>
            <p:ph type="sldNum" sz="quarter" idx="12"/>
          </p:nvPr>
        </p:nvSpPr>
        <p:spPr/>
        <p:txBody>
          <a:bodyPr/>
          <a:lstStyle/>
          <a:p>
            <a:fld id="{BEF7031F-3985-8841-9F96-93325AFB8D2A}" type="slidenum">
              <a:rPr lang="en-US" smtClean="0"/>
              <a:t>24</a:t>
            </a:fld>
            <a:endParaRPr lang="en-US"/>
          </a:p>
        </p:txBody>
      </p:sp>
      <p:grpSp>
        <p:nvGrpSpPr>
          <p:cNvPr id="6" name="组合 5">
            <a:extLst>
              <a:ext uri="{FF2B5EF4-FFF2-40B4-BE49-F238E27FC236}">
                <a16:creationId xmlns:a16="http://schemas.microsoft.com/office/drawing/2014/main" id="{1896249F-2302-F719-CFFC-31C5F8EB7307}"/>
              </a:ext>
            </a:extLst>
          </p:cNvPr>
          <p:cNvGrpSpPr/>
          <p:nvPr/>
        </p:nvGrpSpPr>
        <p:grpSpPr>
          <a:xfrm>
            <a:off x="606943" y="1052502"/>
            <a:ext cx="7815791" cy="4801314"/>
            <a:chOff x="606943" y="1052502"/>
            <a:chExt cx="7815791" cy="4801314"/>
          </a:xfrm>
        </p:grpSpPr>
        <p:sp>
          <p:nvSpPr>
            <p:cNvPr id="10" name="文本框 9">
              <a:extLst>
                <a:ext uri="{FF2B5EF4-FFF2-40B4-BE49-F238E27FC236}">
                  <a16:creationId xmlns:a16="http://schemas.microsoft.com/office/drawing/2014/main" id="{B1A4FB18-5134-50CD-6138-EBD137F48D15}"/>
                </a:ext>
              </a:extLst>
            </p:cNvPr>
            <p:cNvSpPr txBox="1"/>
            <p:nvPr/>
          </p:nvSpPr>
          <p:spPr>
            <a:xfrm>
              <a:off x="606943" y="1052502"/>
              <a:ext cx="7815791" cy="4801314"/>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17.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1989-2000</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在欧洲核子研究中心</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LEP</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正负电子对撞机上工作的</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4</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个实验组</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ALEPH,DELPHI,L3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OPAL</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开始了他们对中间矢量玻色子</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Z</a:t>
              </a:r>
              <a:r>
                <a:rPr lang="en-US" altLang="zh-CN" b="1" baseline="30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0</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 W</a:t>
              </a:r>
              <a:r>
                <a:rPr lang="en-US" altLang="zh-CN" b="1" baseline="300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的产生和衰变过程的精细研究，对其质量做了高精度测量，对电弱统一理论的很多理论预言在</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的精度进行了精确检验</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[110]</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18.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1999</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在</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CERN</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工作的</a:t>
              </a:r>
              <a:r>
                <a:rPr lang="en-US" altLang="zh-CN"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NA48</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实验组和在</a:t>
              </a:r>
              <a:r>
                <a:rPr lang="en-US" altLang="zh-CN" b="1" dirty="0" err="1">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FeimiLab</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工作的</a:t>
              </a:r>
              <a:r>
                <a:rPr lang="en-US" altLang="zh-CN" b="1" dirty="0" err="1">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KTeV</a:t>
              </a:r>
              <a:r>
                <a:rPr lang="zh-CN" altLang="en-US"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实验</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组，在发现</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K</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介子系统的间接</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CP</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破坏</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35</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年之后最终发现了</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K</a:t>
              </a:r>
              <a:r>
                <a:rPr lang="en-US" altLang="zh-CN" b="1" baseline="30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介子系统的直接</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CP</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破坏：</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dirty="0">
                  <a:latin typeface="华文楷体" panose="02010600040101010101" pitchFamily="2" charset="-122"/>
                  <a:ea typeface="华文楷体" panose="02010600040101010101" pitchFamily="2" charset="-122"/>
                  <a:cs typeface="Times New Roman" panose="02020603050405020304" pitchFamily="18" charset="0"/>
                </a:rPr>
                <a:t>19.  </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1999-2011</a:t>
              </a:r>
              <a:r>
                <a:rPr lang="zh-CN" altLang="en-US"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在美国</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SLAC</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和日本</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KEK</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的两个</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B</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介子工厂在</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1999</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年夏天投入运行。</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BaBar</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实验组在</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2008</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4</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月停止运行，日本的</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Belle</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实验组在</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2010</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年底停止运行，</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B</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介子工厂实验发现了</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B</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介子系统的</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CP</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破坏，实验支持基于</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CKM</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矩阵夸克混合对</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K</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B</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介子系统</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CP</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破坏的理论解释，直接导致</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M.Kobayashi</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b="1" dirty="0" err="1">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T.Maskawa</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两位日本物理学家获得</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2008</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年诺贝尔物理奖。两个</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B</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介子工厂实验获得的一系列重要成果推动了物理学的发展</a:t>
              </a:r>
              <a:r>
                <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[111]</a:t>
              </a:r>
              <a:r>
                <a:rPr lang="zh-CN" altLang="en-US"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b="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911D7BE3-C59F-0954-ED72-245921CF43D2}"/>
                </a:ext>
              </a:extLst>
            </p:cNvPr>
            <p:cNvPicPr>
              <a:picLocks noChangeAspect="1"/>
            </p:cNvPicPr>
            <p:nvPr/>
          </p:nvPicPr>
          <p:blipFill>
            <a:blip r:embed="rId2"/>
            <a:stretch>
              <a:fillRect/>
            </a:stretch>
          </p:blipFill>
          <p:spPr>
            <a:xfrm>
              <a:off x="2323984" y="3189951"/>
              <a:ext cx="4496031" cy="666784"/>
            </a:xfrm>
            <a:prstGeom prst="rect">
              <a:avLst/>
            </a:prstGeom>
          </p:spPr>
        </p:pic>
      </p:grpSp>
    </p:spTree>
    <p:extLst>
      <p:ext uri="{BB962C8B-B14F-4D97-AF65-F5344CB8AC3E}">
        <p14:creationId xmlns:p14="http://schemas.microsoft.com/office/powerpoint/2010/main" val="403829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电弱相互作用理论发展简史</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25</a:t>
            </a:fld>
            <a:endParaRPr lang="en-US"/>
          </a:p>
        </p:txBody>
      </p:sp>
      <p:sp>
        <p:nvSpPr>
          <p:cNvPr id="5" name="文本框 4"/>
          <p:cNvSpPr txBox="1"/>
          <p:nvPr/>
        </p:nvSpPr>
        <p:spPr>
          <a:xfrm>
            <a:off x="239402" y="868631"/>
            <a:ext cx="7904544" cy="1433341"/>
          </a:xfrm>
          <a:prstGeom prst="rect">
            <a:avLst/>
          </a:prstGeom>
          <a:noFill/>
        </p:spPr>
        <p:txBody>
          <a:bodyPr wrap="square" rtlCol="0">
            <a:spAutoFit/>
          </a:bodyPr>
          <a:lstStyle/>
          <a:p>
            <a:pPr>
              <a:lnSpc>
                <a:spcPct val="150000"/>
              </a:lnSpc>
            </a:pPr>
            <a:r>
              <a:rPr lang="en-US" altLang="zh-CN" sz="2000" b="1" dirty="0">
                <a:latin typeface="华文楷体" panose="02010600040101010101" pitchFamily="2" charset="-122"/>
                <a:ea typeface="华文楷体" panose="02010600040101010101" pitchFamily="2" charset="-122"/>
              </a:rPr>
              <a:t>1995</a:t>
            </a:r>
            <a:r>
              <a:rPr lang="zh-CN" altLang="en-US" sz="2000" b="1" dirty="0">
                <a:latin typeface="华文楷体" panose="02010600040101010101" pitchFamily="2" charset="-122"/>
                <a:ea typeface="华文楷体" panose="02010600040101010101" pitchFamily="2" charset="-122"/>
              </a:rPr>
              <a:t>：</a:t>
            </a:r>
            <a:r>
              <a:rPr lang="en-US" altLang="zh-CN" sz="2000" b="1" dirty="0" err="1">
                <a:latin typeface="华文楷体" panose="02010600040101010101" pitchFamily="2" charset="-122"/>
                <a:ea typeface="华文楷体" panose="02010600040101010101" pitchFamily="2" charset="-122"/>
              </a:rPr>
              <a:t>Tevatron</a:t>
            </a:r>
            <a:r>
              <a:rPr lang="zh-CN" altLang="en-US" sz="2000" b="1" dirty="0">
                <a:latin typeface="华文楷体" panose="02010600040101010101" pitchFamily="2" charset="-122"/>
                <a:ea typeface="华文楷体" panose="02010600040101010101" pitchFamily="2" charset="-122"/>
              </a:rPr>
              <a:t>上的</a:t>
            </a:r>
            <a:r>
              <a:rPr lang="en-US" altLang="zh-CN" sz="2000" b="1" dirty="0">
                <a:latin typeface="华文楷体" panose="02010600040101010101" pitchFamily="2" charset="-122"/>
                <a:ea typeface="华文楷体" panose="02010600040101010101" pitchFamily="2" charset="-122"/>
              </a:rPr>
              <a:t>D0 </a:t>
            </a:r>
            <a:r>
              <a:rPr lang="zh-CN" altLang="en-US" sz="2000" b="1" dirty="0">
                <a:latin typeface="华文楷体" panose="02010600040101010101" pitchFamily="2" charset="-122"/>
                <a:ea typeface="华文楷体" panose="02010600040101010101" pitchFamily="2" charset="-122"/>
              </a:rPr>
              <a:t>和</a:t>
            </a:r>
            <a:r>
              <a:rPr lang="en-US" altLang="zh-CN" sz="2000" b="1" dirty="0">
                <a:latin typeface="华文楷体" panose="02010600040101010101" pitchFamily="2" charset="-122"/>
                <a:ea typeface="华文楷体" panose="02010600040101010101" pitchFamily="2" charset="-122"/>
              </a:rPr>
              <a:t>CDF</a:t>
            </a:r>
            <a:r>
              <a:rPr lang="zh-CN" altLang="en-US" sz="2000" b="1" dirty="0">
                <a:latin typeface="华文楷体" panose="02010600040101010101" pitchFamily="2" charset="-122"/>
                <a:ea typeface="华文楷体" panose="02010600040101010101" pitchFamily="2" charset="-122"/>
              </a:rPr>
              <a:t>实验发现了定夸克</a:t>
            </a:r>
            <a:endParaRPr lang="en-US" altLang="zh-CN" sz="2000" b="1" dirty="0">
              <a:latin typeface="华文楷体" panose="02010600040101010101" pitchFamily="2" charset="-122"/>
              <a:ea typeface="华文楷体" panose="02010600040101010101" pitchFamily="2" charset="-122"/>
            </a:endParaRPr>
          </a:p>
          <a:p>
            <a:pPr>
              <a:lnSpc>
                <a:spcPct val="150000"/>
              </a:lnSpc>
            </a:pPr>
            <a:r>
              <a:rPr lang="en-US" altLang="zh-CN" sz="2000" b="1" dirty="0">
                <a:latin typeface="华文楷体" panose="02010600040101010101" pitchFamily="2" charset="-122"/>
                <a:ea typeface="华文楷体" panose="02010600040101010101" pitchFamily="2" charset="-122"/>
              </a:rPr>
              <a:t>2008….LHC</a:t>
            </a:r>
            <a:r>
              <a:rPr lang="zh-CN" altLang="en-US" sz="2000" b="1" dirty="0">
                <a:latin typeface="华文楷体" panose="02010600040101010101" pitchFamily="2" charset="-122"/>
                <a:ea typeface="华文楷体" panose="02010600040101010101" pitchFamily="2" charset="-122"/>
              </a:rPr>
              <a:t>时代，</a:t>
            </a:r>
            <a:endParaRPr lang="en-US" altLang="zh-CN" sz="2000" b="1" dirty="0">
              <a:latin typeface="华文楷体" panose="02010600040101010101" pitchFamily="2" charset="-122"/>
              <a:ea typeface="华文楷体" panose="02010600040101010101" pitchFamily="2" charset="-122"/>
            </a:endParaRPr>
          </a:p>
          <a:p>
            <a:pPr>
              <a:lnSpc>
                <a:spcPct val="150000"/>
              </a:lnSpc>
            </a:pPr>
            <a:r>
              <a:rPr lang="en-US" altLang="zh-CN" sz="2000" b="1" dirty="0">
                <a:latin typeface="华文楷体" panose="02010600040101010101" pitchFamily="2" charset="-122"/>
                <a:ea typeface="华文楷体" panose="02010600040101010101" pitchFamily="2" charset="-122"/>
              </a:rPr>
              <a:t>2012</a:t>
            </a:r>
            <a:r>
              <a:rPr lang="zh-CN" altLang="en-US" sz="2000" b="1" dirty="0">
                <a:latin typeface="华文楷体" panose="02010600040101010101" pitchFamily="2" charset="-122"/>
                <a:ea typeface="华文楷体" panose="02010600040101010101" pitchFamily="2" charset="-122"/>
              </a:rPr>
              <a:t>年</a:t>
            </a:r>
            <a:r>
              <a:rPr lang="en-US" altLang="zh-CN" sz="2000" b="1" dirty="0">
                <a:latin typeface="华文楷体" panose="02010600040101010101" pitchFamily="2" charset="-122"/>
                <a:ea typeface="华文楷体" panose="02010600040101010101" pitchFamily="2" charset="-122"/>
              </a:rPr>
              <a:t>Higgs</a:t>
            </a:r>
            <a:r>
              <a:rPr lang="zh-CN" altLang="en-US" sz="2000" b="1" dirty="0">
                <a:latin typeface="华文楷体" panose="02010600040101010101" pitchFamily="2" charset="-122"/>
                <a:ea typeface="华文楷体" panose="02010600040101010101" pitchFamily="2" charset="-122"/>
              </a:rPr>
              <a:t>粒子的发现。。。</a:t>
            </a:r>
          </a:p>
        </p:txBody>
      </p:sp>
      <p:grpSp>
        <p:nvGrpSpPr>
          <p:cNvPr id="6" name="组合 5">
            <a:extLst>
              <a:ext uri="{FF2B5EF4-FFF2-40B4-BE49-F238E27FC236}">
                <a16:creationId xmlns:a16="http://schemas.microsoft.com/office/drawing/2014/main" id="{52CC1E17-35ED-4986-B82B-A38BFD90441B}"/>
              </a:ext>
            </a:extLst>
          </p:cNvPr>
          <p:cNvGrpSpPr/>
          <p:nvPr/>
        </p:nvGrpSpPr>
        <p:grpSpPr>
          <a:xfrm>
            <a:off x="757167" y="3947267"/>
            <a:ext cx="8071603" cy="2844946"/>
            <a:chOff x="1516535" y="1553682"/>
            <a:chExt cx="8026813" cy="2844946"/>
          </a:xfrm>
        </p:grpSpPr>
        <p:pic>
          <p:nvPicPr>
            <p:cNvPr id="7" name="图片 6">
              <a:extLst>
                <a:ext uri="{FF2B5EF4-FFF2-40B4-BE49-F238E27FC236}">
                  <a16:creationId xmlns:a16="http://schemas.microsoft.com/office/drawing/2014/main" id="{6CA944FF-8963-4C74-BCBC-B9773FF32C7E}"/>
                </a:ext>
              </a:extLst>
            </p:cNvPr>
            <p:cNvPicPr>
              <a:picLocks noChangeAspect="1"/>
            </p:cNvPicPr>
            <p:nvPr/>
          </p:nvPicPr>
          <p:blipFill>
            <a:blip r:embed="rId2"/>
            <a:stretch>
              <a:fillRect/>
            </a:stretch>
          </p:blipFill>
          <p:spPr>
            <a:xfrm>
              <a:off x="1516535" y="1553682"/>
              <a:ext cx="8026813" cy="2844946"/>
            </a:xfrm>
            <a:prstGeom prst="rect">
              <a:avLst/>
            </a:prstGeom>
          </p:spPr>
        </p:pic>
        <p:pic>
          <p:nvPicPr>
            <p:cNvPr id="8" name="图片 7">
              <a:extLst>
                <a:ext uri="{FF2B5EF4-FFF2-40B4-BE49-F238E27FC236}">
                  <a16:creationId xmlns:a16="http://schemas.microsoft.com/office/drawing/2014/main" id="{5819D02E-357B-4A7A-8E17-7AEF36F99E30}"/>
                </a:ext>
              </a:extLst>
            </p:cNvPr>
            <p:cNvPicPr>
              <a:picLocks noChangeAspect="1"/>
            </p:cNvPicPr>
            <p:nvPr/>
          </p:nvPicPr>
          <p:blipFill>
            <a:blip r:embed="rId3"/>
            <a:stretch>
              <a:fillRect/>
            </a:stretch>
          </p:blipFill>
          <p:spPr>
            <a:xfrm>
              <a:off x="4725002" y="1666833"/>
              <a:ext cx="1104745" cy="771568"/>
            </a:xfrm>
            <a:prstGeom prst="rect">
              <a:avLst/>
            </a:prstGeom>
          </p:spPr>
        </p:pic>
        <p:sp>
          <p:nvSpPr>
            <p:cNvPr id="9" name="文本框 9">
              <a:extLst>
                <a:ext uri="{FF2B5EF4-FFF2-40B4-BE49-F238E27FC236}">
                  <a16:creationId xmlns:a16="http://schemas.microsoft.com/office/drawing/2014/main" id="{5C1FBDE1-83C6-4D92-AC3E-E5BF9ADC984E}"/>
                </a:ext>
              </a:extLst>
            </p:cNvPr>
            <p:cNvSpPr txBox="1"/>
            <p:nvPr/>
          </p:nvSpPr>
          <p:spPr>
            <a:xfrm>
              <a:off x="4734071" y="2448653"/>
              <a:ext cx="1060369"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Nobel Prize 1980</a:t>
              </a:r>
              <a:endParaRPr lang="zh-CN" altLang="en-US" sz="1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0" name="组合 9">
              <a:extLst>
                <a:ext uri="{FF2B5EF4-FFF2-40B4-BE49-F238E27FC236}">
                  <a16:creationId xmlns:a16="http://schemas.microsoft.com/office/drawing/2014/main" id="{6E18044D-2FAE-4817-997B-0DD20B66C4CA}"/>
                </a:ext>
              </a:extLst>
            </p:cNvPr>
            <p:cNvGrpSpPr/>
            <p:nvPr/>
          </p:nvGrpSpPr>
          <p:grpSpPr>
            <a:xfrm>
              <a:off x="5132015" y="3267732"/>
              <a:ext cx="1041390" cy="812074"/>
              <a:chOff x="9678369" y="1104338"/>
              <a:chExt cx="1878425" cy="1454831"/>
            </a:xfrm>
          </p:grpSpPr>
          <p:pic>
            <p:nvPicPr>
              <p:cNvPr id="12" name="Picture 24">
                <a:extLst>
                  <a:ext uri="{FF2B5EF4-FFF2-40B4-BE49-F238E27FC236}">
                    <a16:creationId xmlns:a16="http://schemas.microsoft.com/office/drawing/2014/main" id="{9CE4EE06-966F-4515-A741-D583BE7E40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0855" y="1104338"/>
                <a:ext cx="1625939" cy="1039495"/>
              </a:xfrm>
              <a:prstGeom prst="rect">
                <a:avLst/>
              </a:prstGeom>
              <a:noFill/>
              <a:ln>
                <a:noFill/>
              </a:ln>
              <a:effectLst/>
              <a:extLst>
                <a:ext uri="{909E8E84-426E-40dd-AFC4-6F175D3DCCD1}">
                  <a14:hiddenFill xmlns:lc="http://schemas.openxmlformats.org/drawingml/2006/lockedCanvas" xmlns="" xmlns:a14="http://schemas.microsoft.com/office/drawing/2010/main">
                    <a:solidFill>
                      <a:schemeClr val="accent1"/>
                    </a:solidFill>
                  </a14:hiddenFill>
                </a:ext>
                <a:ext uri="{91240B29-F687-4f45-9708-019B960494DF}">
                  <a14:hiddenLine xmlns:lc="http://schemas.openxmlformats.org/drawingml/2006/lockedCanvas" xmlns="" xmlns:a14="http://schemas.microsoft.com/office/drawing/2010/main" w="9525">
                    <a:solidFill>
                      <a:srgbClr val="FF0000"/>
                    </a:solidFill>
                    <a:miter lim="800000"/>
                    <a:headEnd/>
                    <a:tailEnd/>
                  </a14:hiddenLine>
                </a:ext>
                <a:ext uri="{AF507438-7753-43e0-B8FC-AC1667EBCBE1}">
                  <a14:hiddenEffects xmlns:lc="http://schemas.openxmlformats.org/drawingml/2006/lockedCanvas" xmlns="" xmlns:a14="http://schemas.microsoft.com/office/drawing/2010/main">
                    <a:effectLst>
                      <a:outerShdw blurRad="63500" dist="38099" dir="2700000" algn="ctr" rotWithShape="0">
                        <a:schemeClr val="bg2">
                          <a:alpha val="74998"/>
                        </a:schemeClr>
                      </a:outerShdw>
                    </a:effectLst>
                  </a14:hiddenEffects>
                </a:ext>
              </a:extLst>
            </p:spPr>
          </p:pic>
          <p:sp>
            <p:nvSpPr>
              <p:cNvPr id="13" name="文本框 20">
                <a:extLst>
                  <a:ext uri="{FF2B5EF4-FFF2-40B4-BE49-F238E27FC236}">
                    <a16:creationId xmlns:a16="http://schemas.microsoft.com/office/drawing/2014/main" id="{F7D9F78B-F7B3-46E9-85D8-528B2C0A7E29}"/>
                  </a:ext>
                </a:extLst>
              </p:cNvPr>
              <p:cNvSpPr txBox="1"/>
              <p:nvPr/>
            </p:nvSpPr>
            <p:spPr>
              <a:xfrm>
                <a:off x="9678369" y="2143833"/>
                <a:ext cx="203279" cy="4153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kumimoji="1" lang="zh-CN" altLang="en-US" dirty="0">
                  <a:solidFill>
                    <a:srgbClr val="0000FF"/>
                  </a:solidFill>
                  <a:latin typeface="微软雅黑" panose="020B0503020204020204" pitchFamily="34" charset="-122"/>
                  <a:ea typeface="微软雅黑" panose="020B0503020204020204" pitchFamily="34" charset="-122"/>
                </a:endParaRPr>
              </a:p>
            </p:txBody>
          </p:sp>
        </p:grpSp>
        <p:sp>
          <p:nvSpPr>
            <p:cNvPr id="11" name="文本框 9">
              <a:extLst>
                <a:ext uri="{FF2B5EF4-FFF2-40B4-BE49-F238E27FC236}">
                  <a16:creationId xmlns:a16="http://schemas.microsoft.com/office/drawing/2014/main" id="{4630DEAB-7CE3-4B14-87FB-0EC648B32302}"/>
                </a:ext>
              </a:extLst>
            </p:cNvPr>
            <p:cNvSpPr txBox="1"/>
            <p:nvPr/>
          </p:nvSpPr>
          <p:spPr>
            <a:xfrm>
              <a:off x="5271992" y="3847969"/>
              <a:ext cx="901413"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Nobel Prize 2008</a:t>
              </a:r>
              <a:endParaRPr lang="zh-CN" altLang="en-US" sz="1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pic>
        <p:nvPicPr>
          <p:cNvPr id="14" name="Picture 10">
            <a:extLst>
              <a:ext uri="{FF2B5EF4-FFF2-40B4-BE49-F238E27FC236}">
                <a16:creationId xmlns:a16="http://schemas.microsoft.com/office/drawing/2014/main" id="{9A6BF2A6-BD1F-4E9E-A7AC-C21B52A28F28}"/>
              </a:ext>
            </a:extLst>
          </p:cNvPr>
          <p:cNvPicPr>
            <a:picLocks noChangeAspect="1"/>
          </p:cNvPicPr>
          <p:nvPr/>
        </p:nvPicPr>
        <p:blipFill>
          <a:blip r:embed="rId5"/>
          <a:stretch>
            <a:fillRect/>
          </a:stretch>
        </p:blipFill>
        <p:spPr>
          <a:xfrm>
            <a:off x="3136214" y="1566107"/>
            <a:ext cx="3574687" cy="2158790"/>
          </a:xfrm>
          <a:prstGeom prst="rect">
            <a:avLst/>
          </a:prstGeom>
        </p:spPr>
      </p:pic>
    </p:spTree>
    <p:extLst>
      <p:ext uri="{BB962C8B-B14F-4D97-AF65-F5344CB8AC3E}">
        <p14:creationId xmlns:p14="http://schemas.microsoft.com/office/powerpoint/2010/main" val="3988150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GIM</a:t>
            </a:r>
            <a:r>
              <a:rPr lang="zh-CN" altLang="en-US" b="1" dirty="0">
                <a:latin typeface="华文楷体" panose="02010600040101010101" pitchFamily="2" charset="-122"/>
                <a:ea typeface="华文楷体" panose="02010600040101010101" pitchFamily="2" charset="-122"/>
              </a:rPr>
              <a:t>机制和</a:t>
            </a:r>
            <a:r>
              <a:rPr lang="en-US" altLang="zh-CN" b="1" dirty="0">
                <a:latin typeface="华文楷体" panose="02010600040101010101" pitchFamily="2" charset="-122"/>
                <a:ea typeface="华文楷体" panose="02010600040101010101" pitchFamily="2" charset="-122"/>
              </a:rPr>
              <a:t>CKM</a:t>
            </a:r>
            <a:r>
              <a:rPr lang="zh-CN" altLang="en-US" b="1" dirty="0">
                <a:latin typeface="华文楷体" panose="02010600040101010101" pitchFamily="2" charset="-122"/>
                <a:ea typeface="华文楷体" panose="02010600040101010101" pitchFamily="2" charset="-122"/>
              </a:rPr>
              <a:t>矩阵</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26</a:t>
            </a:fld>
            <a:endParaRPr lang="en-US"/>
          </a:p>
        </p:txBody>
      </p:sp>
    </p:spTree>
    <p:extLst>
      <p:ext uri="{BB962C8B-B14F-4D97-AF65-F5344CB8AC3E}">
        <p14:creationId xmlns:p14="http://schemas.microsoft.com/office/powerpoint/2010/main" val="109592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2. 1 </a:t>
            </a:r>
            <a:r>
              <a:rPr lang="zh-CN" altLang="en-US" b="1" dirty="0">
                <a:latin typeface="华文楷体" panose="02010600040101010101" pitchFamily="2" charset="-122"/>
                <a:ea typeface="华文楷体" panose="02010600040101010101" pitchFamily="2" charset="-122"/>
              </a:rPr>
              <a:t>夸克混合</a:t>
            </a:r>
            <a:endParaRPr lang="zh-CN" altLang="en-US" b="1" dirty="0"/>
          </a:p>
        </p:txBody>
      </p:sp>
      <p:sp>
        <p:nvSpPr>
          <p:cNvPr id="4" name="灯片编号占位符 3"/>
          <p:cNvSpPr>
            <a:spLocks noGrp="1"/>
          </p:cNvSpPr>
          <p:nvPr>
            <p:ph type="sldNum" sz="quarter" idx="12"/>
          </p:nvPr>
        </p:nvSpPr>
        <p:spPr/>
        <p:txBody>
          <a:bodyPr/>
          <a:lstStyle/>
          <a:p>
            <a:fld id="{BEF7031F-3985-8841-9F96-93325AFB8D2A}" type="slidenum">
              <a:rPr lang="en-US" smtClean="0"/>
              <a:t>27</a:t>
            </a:fld>
            <a:endParaRPr lang="en-US"/>
          </a:p>
        </p:txBody>
      </p:sp>
      <p:pic>
        <p:nvPicPr>
          <p:cNvPr id="5" name="图片 4"/>
          <p:cNvPicPr>
            <a:picLocks noChangeAspect="1"/>
          </p:cNvPicPr>
          <p:nvPr/>
        </p:nvPicPr>
        <p:blipFill>
          <a:blip r:embed="rId3"/>
          <a:stretch>
            <a:fillRect/>
          </a:stretch>
        </p:blipFill>
        <p:spPr>
          <a:xfrm>
            <a:off x="6368686" y="158943"/>
            <a:ext cx="2636851" cy="800141"/>
          </a:xfrm>
          <a:prstGeom prst="rect">
            <a:avLst/>
          </a:prstGeom>
          <a:ln w="34925">
            <a:solidFill>
              <a:schemeClr val="accent1">
                <a:shade val="95000"/>
                <a:satMod val="105000"/>
              </a:schemeClr>
            </a:solidFill>
          </a:ln>
        </p:spPr>
      </p:pic>
      <p:grpSp>
        <p:nvGrpSpPr>
          <p:cNvPr id="24" name="组合 23">
            <a:extLst>
              <a:ext uri="{FF2B5EF4-FFF2-40B4-BE49-F238E27FC236}">
                <a16:creationId xmlns:a16="http://schemas.microsoft.com/office/drawing/2014/main" id="{6474B939-5501-6093-89C1-27B5B3A74792}"/>
              </a:ext>
            </a:extLst>
          </p:cNvPr>
          <p:cNvGrpSpPr/>
          <p:nvPr/>
        </p:nvGrpSpPr>
        <p:grpSpPr>
          <a:xfrm>
            <a:off x="383909" y="960381"/>
            <a:ext cx="8096692" cy="5632311"/>
            <a:chOff x="383909" y="960381"/>
            <a:chExt cx="8096692" cy="5632311"/>
          </a:xfrm>
        </p:grpSpPr>
        <p:pic>
          <p:nvPicPr>
            <p:cNvPr id="16" name="图片 15">
              <a:extLst>
                <a:ext uri="{FF2B5EF4-FFF2-40B4-BE49-F238E27FC236}">
                  <a16:creationId xmlns:a16="http://schemas.microsoft.com/office/drawing/2014/main" id="{DD587AEE-79C4-657C-B057-682BE6A9EAEF}"/>
                </a:ext>
              </a:extLst>
            </p:cNvPr>
            <p:cNvPicPr>
              <a:picLocks noChangeAspect="1"/>
            </p:cNvPicPr>
            <p:nvPr/>
          </p:nvPicPr>
          <p:blipFill>
            <a:blip r:embed="rId4"/>
            <a:stretch>
              <a:fillRect/>
            </a:stretch>
          </p:blipFill>
          <p:spPr>
            <a:xfrm>
              <a:off x="2996663" y="4315022"/>
              <a:ext cx="3372023" cy="685835"/>
            </a:xfrm>
            <a:prstGeom prst="rect">
              <a:avLst/>
            </a:prstGeom>
          </p:spPr>
        </p:pic>
        <p:grpSp>
          <p:nvGrpSpPr>
            <p:cNvPr id="8" name="组合 7">
              <a:extLst>
                <a:ext uri="{FF2B5EF4-FFF2-40B4-BE49-F238E27FC236}">
                  <a16:creationId xmlns:a16="http://schemas.microsoft.com/office/drawing/2014/main" id="{FD8EF83A-4B78-BB77-5EF6-5CD12FFCC565}"/>
                </a:ext>
              </a:extLst>
            </p:cNvPr>
            <p:cNvGrpSpPr/>
            <p:nvPr/>
          </p:nvGrpSpPr>
          <p:grpSpPr>
            <a:xfrm>
              <a:off x="383909" y="960381"/>
              <a:ext cx="8096692" cy="5632311"/>
              <a:chOff x="185074" y="980221"/>
              <a:chExt cx="8934026" cy="5632311"/>
            </a:xfrm>
          </p:grpSpPr>
          <p:sp>
            <p:nvSpPr>
              <p:cNvPr id="9" name="文本框 8">
                <a:extLst>
                  <a:ext uri="{FF2B5EF4-FFF2-40B4-BE49-F238E27FC236}">
                    <a16:creationId xmlns:a16="http://schemas.microsoft.com/office/drawing/2014/main" id="{9165FEB9-FCB1-48DA-44B5-0931FFFA6679}"/>
                  </a:ext>
                </a:extLst>
              </p:cNvPr>
              <p:cNvSpPr txBox="1"/>
              <p:nvPr/>
            </p:nvSpPr>
            <p:spPr>
              <a:xfrm>
                <a:off x="185074" y="980221"/>
                <a:ext cx="8934026" cy="5632311"/>
              </a:xfrm>
              <a:prstGeom prst="rect">
                <a:avLst/>
              </a:prstGeom>
              <a:noFill/>
            </p:spPr>
            <p:txBody>
              <a:bodyPr wrap="square">
                <a:spAutoFit/>
              </a:bodyPr>
              <a:lstStyle/>
              <a:p>
                <a:r>
                  <a:rPr lang="zh-CN" altLang="en-US" b="1"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实验上观测到奇异数改变</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(ΔS=1)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的弱衰变被大大压低。例如，中子的</a:t>
                </a:r>
                <a:r>
                  <a:rPr lang="el-GR"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β</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衰变</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宽度远大于超子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Λ</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a:t>
                </a:r>
                <a:r>
                  <a:rPr lang="el-GR"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β</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衰变宽度</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奇异粒子的半轻子衰变</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Δ</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的奇异数改变过程，实验发现它比</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Δ</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的过程</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被压低大约</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倍。另外上面的中子</a:t>
                </a:r>
                <a:r>
                  <a:rPr lang="el-GR"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β</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衰变中的费米耦合常数</a:t>
                </a:r>
                <a:r>
                  <a:rPr lang="zh-CN" altLang="en-US"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a:t>
                </a:r>
                <a:r>
                  <a:rPr lang="en-US" altLang="zh-CN" b="1" i="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比</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μ</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子衰变</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中的</a:t>
                </a:r>
                <a:r>
                  <a:rPr lang="zh-CN" altLang="en-US"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a:t>
                </a:r>
                <a:r>
                  <a:rPr lang="en-US" altLang="zh-CN" b="1" i="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也小一点。</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1963</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年，卡比玻引入卡比玻角和强子弱流</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[53]</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。上面的实验结果都能很好地被卡比玻的理论解释。在这个理论中，轻子是以味道本征态来参加弱相互作用的，而夸克则不是。</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d</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夸克要先混合再参加弱相互作用。他们的混合用卡比玻角</a:t>
                </a:r>
                <a:r>
                  <a:rPr lang="el-GR"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θ</a:t>
                </a:r>
                <a:r>
                  <a:rPr lang="en-US" altLang="zh-CN" b="1" i="1" baseline="-25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来描写，即夸克弱相互作用的二重态是</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在夸克的弱相互作用中，费米耦合常数</a:t>
                </a:r>
                <a:r>
                  <a:rPr lang="zh-CN" altLang="en-US" b="1" i="1" dirty="0">
                    <a:latin typeface="华文楷体" panose="02010600040101010101" pitchFamily="2" charset="-122"/>
                    <a:ea typeface="华文楷体" panose="02010600040101010101" pitchFamily="2" charset="-122"/>
                    <a:cs typeface="Times New Roman" panose="02020603050405020304" pitchFamily="18" charset="0"/>
                  </a:rPr>
                  <a:t>G</a:t>
                </a:r>
                <a:r>
                  <a:rPr lang="en-US" altLang="zh-CN" b="1" i="1" baseline="-25000" dirty="0">
                    <a:latin typeface="华文楷体" panose="02010600040101010101" pitchFamily="2" charset="-122"/>
                    <a:ea typeface="华文楷体" panose="02010600040101010101" pitchFamily="2" charset="-122"/>
                    <a:cs typeface="Times New Roman" panose="02020603050405020304" pitchFamily="18" charset="0"/>
                  </a:rPr>
                  <a:t>F</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其实是和轻子中的一样的。只是在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Δ</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=0</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的过程中</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中子 </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β</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衰变</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涉及到上面的</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u</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d</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夸克。因而有效耦合是</a:t>
                </a:r>
                <a:r>
                  <a:rPr lang="zh-CN" altLang="en-US" b="1" i="1" dirty="0">
                    <a:latin typeface="华文楷体" panose="02010600040101010101" pitchFamily="2" charset="-122"/>
                    <a:ea typeface="华文楷体" panose="02010600040101010101" pitchFamily="2" charset="-122"/>
                    <a:cs typeface="Times New Roman" panose="02020603050405020304" pitchFamily="18" charset="0"/>
                  </a:rPr>
                  <a:t>G</a:t>
                </a:r>
                <a:r>
                  <a:rPr lang="en-US" altLang="zh-CN" b="1" i="1" baseline="-25000" dirty="0">
                    <a:latin typeface="华文楷体" panose="02010600040101010101" pitchFamily="2" charset="-122"/>
                    <a:ea typeface="华文楷体" panose="02010600040101010101" pitchFamily="2" charset="-122"/>
                    <a:cs typeface="Times New Roman" panose="02020603050405020304" pitchFamily="18" charset="0"/>
                  </a:rPr>
                  <a:t>F</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cos</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 θ</a:t>
                </a:r>
                <a:r>
                  <a:rPr lang="en-US" altLang="zh-CN" b="1" i="1" baseline="-25000" dirty="0">
                    <a:latin typeface="华文楷体" panose="02010600040101010101" pitchFamily="2" charset="-122"/>
                    <a:ea typeface="华文楷体" panose="02010600040101010101" pitchFamily="2" charset="-122"/>
                    <a:cs typeface="Times New Roman" panose="02020603050405020304" pitchFamily="18" charset="0"/>
                  </a:rPr>
                  <a:t>c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而对于</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Δ</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=1</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的奇异数改变过程，涉及到</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u</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夸克，因而正比于</a:t>
                </a:r>
                <a:r>
                  <a:rPr lang="zh-CN" altLang="en-US" b="1" i="1" dirty="0">
                    <a:latin typeface="华文楷体" panose="02010600040101010101" pitchFamily="2" charset="-122"/>
                    <a:ea typeface="华文楷体" panose="02010600040101010101" pitchFamily="2" charset="-122"/>
                    <a:cs typeface="Times New Roman" panose="02020603050405020304" pitchFamily="18" charset="0"/>
                  </a:rPr>
                  <a:t>G</a:t>
                </a:r>
                <a:r>
                  <a:rPr lang="en-US" altLang="zh-CN" b="1" i="1" baseline="-25000" dirty="0">
                    <a:latin typeface="华文楷体" panose="02010600040101010101" pitchFamily="2" charset="-122"/>
                    <a:ea typeface="华文楷体" panose="02010600040101010101" pitchFamily="2" charset="-122"/>
                    <a:cs typeface="Times New Roman" panose="02020603050405020304" pitchFamily="18" charset="0"/>
                  </a:rPr>
                  <a:t>F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sin</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 θ</a:t>
                </a:r>
                <a:r>
                  <a:rPr lang="en-US" altLang="zh-CN" b="1" i="1" baseline="-25000" dirty="0">
                    <a:latin typeface="华文楷体" panose="02010600040101010101" pitchFamily="2" charset="-122"/>
                    <a:ea typeface="华文楷体" panose="02010600040101010101" pitchFamily="2" charset="-122"/>
                    <a:cs typeface="Times New Roman" panose="02020603050405020304" pitchFamily="18" charset="0"/>
                  </a:rPr>
                  <a:t>c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实验给出</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θ</a:t>
                </a:r>
                <a:r>
                  <a:rPr lang="en-US" altLang="zh-CN" b="1" i="1" baseline="-25000" dirty="0">
                    <a:latin typeface="华文楷体" panose="02010600040101010101" pitchFamily="2" charset="-122"/>
                    <a:ea typeface="华文楷体" panose="02010600040101010101" pitchFamily="2" charset="-122"/>
                    <a:cs typeface="Times New Roman" panose="02020603050405020304" pitchFamily="18" charset="0"/>
                  </a:rPr>
                  <a:t>c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12°, sin</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 θ</a:t>
                </a:r>
                <a:r>
                  <a:rPr lang="en-US" altLang="zh-CN" b="1" i="1" baseline="-25000" dirty="0">
                    <a:latin typeface="华文楷体" panose="02010600040101010101" pitchFamily="2" charset="-122"/>
                    <a:ea typeface="华文楷体" panose="02010600040101010101" pitchFamily="2" charset="-122"/>
                    <a:cs typeface="Times New Roman" panose="02020603050405020304" pitchFamily="18" charset="0"/>
                  </a:rPr>
                  <a:t>c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0.22, sin</a:t>
                </a:r>
                <a:r>
                  <a:rPr lang="en-US" altLang="zh-CN" b="1" baseline="30000" dirty="0">
                    <a:latin typeface="华文楷体" panose="02010600040101010101" pitchFamily="2" charset="-122"/>
                    <a:ea typeface="华文楷体" panose="02010600040101010101" pitchFamily="2" charset="-122"/>
                    <a:cs typeface="Times New Roman" panose="02020603050405020304" pitchFamily="18" charset="0"/>
                  </a:rPr>
                  <a:t>2</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 θ</a:t>
                </a:r>
                <a:r>
                  <a:rPr lang="en-US" altLang="zh-CN" b="1" i="1" baseline="-25000" dirty="0">
                    <a:latin typeface="华文楷体" panose="02010600040101010101" pitchFamily="2" charset="-122"/>
                    <a:ea typeface="华文楷体" panose="02010600040101010101" pitchFamily="2" charset="-122"/>
                    <a:cs typeface="Times New Roman" panose="02020603050405020304" pitchFamily="18" charset="0"/>
                  </a:rPr>
                  <a:t>c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0.05</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，所以是大约</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20</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倍。</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cos</a:t>
                </a:r>
                <a:r>
                  <a:rPr lang="en-US" altLang="zh-CN" b="1" baseline="30000" dirty="0">
                    <a:latin typeface="华文楷体" panose="02010600040101010101" pitchFamily="2" charset="-122"/>
                    <a:ea typeface="华文楷体" panose="02010600040101010101" pitchFamily="2" charset="-122"/>
                    <a:cs typeface="Times New Roman" panose="02020603050405020304" pitchFamily="18" charset="0"/>
                  </a:rPr>
                  <a:t>2</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 θ</a:t>
                </a:r>
                <a:r>
                  <a:rPr lang="en-US" altLang="zh-CN" b="1" i="1" baseline="-25000" dirty="0">
                    <a:latin typeface="华文楷体" panose="02010600040101010101" pitchFamily="2" charset="-122"/>
                    <a:ea typeface="华文楷体" panose="02010600040101010101" pitchFamily="2" charset="-122"/>
                    <a:cs typeface="Times New Roman" panose="02020603050405020304" pitchFamily="18" charset="0"/>
                  </a:rPr>
                  <a:t>c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0.95</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，所以中子的 </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β</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衰变的费米耦合常数</a:t>
                </a:r>
                <a:r>
                  <a:rPr lang="zh-CN" altLang="en-US" b="1" i="1" dirty="0">
                    <a:latin typeface="华文楷体" panose="02010600040101010101" pitchFamily="2" charset="-122"/>
                    <a:ea typeface="华文楷体" panose="02010600040101010101" pitchFamily="2" charset="-122"/>
                    <a:cs typeface="Times New Roman" panose="02020603050405020304" pitchFamily="18" charset="0"/>
                  </a:rPr>
                  <a:t>G</a:t>
                </a:r>
                <a:r>
                  <a:rPr lang="en-US" altLang="zh-CN" b="1" i="1" baseline="-25000" dirty="0">
                    <a:latin typeface="华文楷体" panose="02010600040101010101" pitchFamily="2" charset="-122"/>
                    <a:ea typeface="华文楷体" panose="02010600040101010101" pitchFamily="2" charset="-122"/>
                    <a:cs typeface="Times New Roman" panose="02020603050405020304" pitchFamily="18" charset="0"/>
                  </a:rPr>
                  <a:t>F</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只比</a:t>
                </a:r>
                <a:r>
                  <a:rPr lang="el-GR" altLang="zh-CN" b="1" dirty="0">
                    <a:latin typeface="华文楷体" panose="02010600040101010101" pitchFamily="2" charset="-122"/>
                    <a:ea typeface="华文楷体" panose="02010600040101010101" pitchFamily="2" charset="-122"/>
                    <a:cs typeface="Times New Roman" panose="02020603050405020304" pitchFamily="18" charset="0"/>
                  </a:rPr>
                  <a:t>μ</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介子衰变中的小一点。</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E9BFABF0-026A-DC31-DA29-DCB5460C0754}"/>
                  </a:ext>
                </a:extLst>
              </p:cNvPr>
              <p:cNvPicPr>
                <a:picLocks noChangeAspect="1"/>
              </p:cNvPicPr>
              <p:nvPr/>
            </p:nvPicPr>
            <p:blipFill>
              <a:blip r:embed="rId5"/>
              <a:stretch>
                <a:fillRect/>
              </a:stretch>
            </p:blipFill>
            <p:spPr>
              <a:xfrm>
                <a:off x="283504" y="1028905"/>
                <a:ext cx="196860" cy="234962"/>
              </a:xfrm>
              <a:prstGeom prst="rect">
                <a:avLst/>
              </a:prstGeom>
            </p:spPr>
          </p:pic>
        </p:grpSp>
        <p:pic>
          <p:nvPicPr>
            <p:cNvPr id="12" name="图片 11">
              <a:extLst>
                <a:ext uri="{FF2B5EF4-FFF2-40B4-BE49-F238E27FC236}">
                  <a16:creationId xmlns:a16="http://schemas.microsoft.com/office/drawing/2014/main" id="{06F94320-A445-DCC6-0F6E-75B0574F6338}"/>
                </a:ext>
              </a:extLst>
            </p:cNvPr>
            <p:cNvPicPr>
              <a:picLocks noChangeAspect="1"/>
            </p:cNvPicPr>
            <p:nvPr/>
          </p:nvPicPr>
          <p:blipFill>
            <a:blip r:embed="rId5"/>
            <a:stretch>
              <a:fillRect/>
            </a:stretch>
          </p:blipFill>
          <p:spPr>
            <a:xfrm>
              <a:off x="473113" y="3194038"/>
              <a:ext cx="178409" cy="234962"/>
            </a:xfrm>
            <a:prstGeom prst="rect">
              <a:avLst/>
            </a:prstGeom>
          </p:spPr>
        </p:pic>
        <p:pic>
          <p:nvPicPr>
            <p:cNvPr id="14" name="图片 13">
              <a:extLst>
                <a:ext uri="{FF2B5EF4-FFF2-40B4-BE49-F238E27FC236}">
                  <a16:creationId xmlns:a16="http://schemas.microsoft.com/office/drawing/2014/main" id="{FE3AA41C-64A8-3579-1515-18BDBA564A4B}"/>
                </a:ext>
              </a:extLst>
            </p:cNvPr>
            <p:cNvPicPr>
              <a:picLocks noChangeAspect="1"/>
            </p:cNvPicPr>
            <p:nvPr/>
          </p:nvPicPr>
          <p:blipFill>
            <a:blip r:embed="rId6"/>
            <a:stretch>
              <a:fillRect/>
            </a:stretch>
          </p:blipFill>
          <p:spPr>
            <a:xfrm>
              <a:off x="2101723" y="1569603"/>
              <a:ext cx="4940554" cy="368319"/>
            </a:xfrm>
            <a:prstGeom prst="rect">
              <a:avLst/>
            </a:prstGeom>
          </p:spPr>
        </p:pic>
        <p:pic>
          <p:nvPicPr>
            <p:cNvPr id="18" name="图片 17">
              <a:extLst>
                <a:ext uri="{FF2B5EF4-FFF2-40B4-BE49-F238E27FC236}">
                  <a16:creationId xmlns:a16="http://schemas.microsoft.com/office/drawing/2014/main" id="{EA925D14-DBBC-130B-4511-9EB00EDEB4E5}"/>
                </a:ext>
              </a:extLst>
            </p:cNvPr>
            <p:cNvPicPr>
              <a:picLocks noChangeAspect="1"/>
            </p:cNvPicPr>
            <p:nvPr/>
          </p:nvPicPr>
          <p:blipFill>
            <a:blip r:embed="rId7"/>
            <a:stretch>
              <a:fillRect/>
            </a:stretch>
          </p:blipFill>
          <p:spPr>
            <a:xfrm>
              <a:off x="2812960" y="2111974"/>
              <a:ext cx="1759040" cy="247663"/>
            </a:xfrm>
            <a:prstGeom prst="rect">
              <a:avLst/>
            </a:prstGeom>
          </p:spPr>
        </p:pic>
        <p:pic>
          <p:nvPicPr>
            <p:cNvPr id="20" name="图片 19">
              <a:extLst>
                <a:ext uri="{FF2B5EF4-FFF2-40B4-BE49-F238E27FC236}">
                  <a16:creationId xmlns:a16="http://schemas.microsoft.com/office/drawing/2014/main" id="{4965DD18-D7C7-3374-91C3-0806FF337FBF}"/>
                </a:ext>
              </a:extLst>
            </p:cNvPr>
            <p:cNvPicPr>
              <a:picLocks noChangeAspect="1"/>
            </p:cNvPicPr>
            <p:nvPr/>
          </p:nvPicPr>
          <p:blipFill>
            <a:blip r:embed="rId8"/>
            <a:stretch>
              <a:fillRect/>
            </a:stretch>
          </p:blipFill>
          <p:spPr>
            <a:xfrm>
              <a:off x="2219377" y="2402993"/>
              <a:ext cx="1568531" cy="215911"/>
            </a:xfrm>
            <a:prstGeom prst="rect">
              <a:avLst/>
            </a:prstGeom>
          </p:spPr>
        </p:pic>
        <p:pic>
          <p:nvPicPr>
            <p:cNvPr id="22" name="图片 21">
              <a:extLst>
                <a:ext uri="{FF2B5EF4-FFF2-40B4-BE49-F238E27FC236}">
                  <a16:creationId xmlns:a16="http://schemas.microsoft.com/office/drawing/2014/main" id="{0BAEA974-BBDA-132D-D9D8-BA907B225141}"/>
                </a:ext>
              </a:extLst>
            </p:cNvPr>
            <p:cNvPicPr>
              <a:picLocks noChangeAspect="1"/>
            </p:cNvPicPr>
            <p:nvPr/>
          </p:nvPicPr>
          <p:blipFill>
            <a:blip r:embed="rId9"/>
            <a:stretch>
              <a:fillRect/>
            </a:stretch>
          </p:blipFill>
          <p:spPr>
            <a:xfrm>
              <a:off x="3191350" y="2662260"/>
              <a:ext cx="1295467" cy="228612"/>
            </a:xfrm>
            <a:prstGeom prst="rect">
              <a:avLst/>
            </a:prstGeom>
          </p:spPr>
        </p:pic>
      </p:grpSp>
    </p:spTree>
    <p:extLst>
      <p:ext uri="{BB962C8B-B14F-4D97-AF65-F5344CB8AC3E}">
        <p14:creationId xmlns:p14="http://schemas.microsoft.com/office/powerpoint/2010/main" val="335022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2. 1 </a:t>
            </a:r>
            <a:r>
              <a:rPr lang="zh-CN" altLang="en-US" b="1" dirty="0">
                <a:latin typeface="华文楷体" panose="02010600040101010101" pitchFamily="2" charset="-122"/>
                <a:ea typeface="华文楷体" panose="02010600040101010101" pitchFamily="2" charset="-122"/>
              </a:rPr>
              <a:t>夸克混合</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28</a:t>
            </a:fld>
            <a:endParaRPr lang="en-US"/>
          </a:p>
        </p:txBody>
      </p:sp>
      <p:grpSp>
        <p:nvGrpSpPr>
          <p:cNvPr id="17" name="组合 16">
            <a:extLst>
              <a:ext uri="{FF2B5EF4-FFF2-40B4-BE49-F238E27FC236}">
                <a16:creationId xmlns:a16="http://schemas.microsoft.com/office/drawing/2014/main" id="{56C67D92-DA3B-20D6-59E0-C45A2A78F30E}"/>
              </a:ext>
            </a:extLst>
          </p:cNvPr>
          <p:cNvGrpSpPr/>
          <p:nvPr/>
        </p:nvGrpSpPr>
        <p:grpSpPr>
          <a:xfrm>
            <a:off x="383909" y="1120676"/>
            <a:ext cx="8096692" cy="2308324"/>
            <a:chOff x="383909" y="960381"/>
            <a:chExt cx="8096692" cy="2308324"/>
          </a:xfrm>
        </p:grpSpPr>
        <p:sp>
          <p:nvSpPr>
            <p:cNvPr id="9" name="文本框 8">
              <a:extLst>
                <a:ext uri="{FF2B5EF4-FFF2-40B4-BE49-F238E27FC236}">
                  <a16:creationId xmlns:a16="http://schemas.microsoft.com/office/drawing/2014/main" id="{3E4655A5-E276-995C-5E04-3ED75FD72CF7}"/>
                </a:ext>
              </a:extLst>
            </p:cNvPr>
            <p:cNvSpPr txBox="1"/>
            <p:nvPr/>
          </p:nvSpPr>
          <p:spPr>
            <a:xfrm>
              <a:off x="383909" y="960381"/>
              <a:ext cx="8096692" cy="2308324"/>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事实上，与轻子弱流类似，强子弱流可写为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b="1" dirty="0">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上式中第一项可解释</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Δ</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的跃迁，而第二项解释</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Δ</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的过程。那么</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强子流用新的相互作用本征态来描写应为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201E62EA-0D62-0012-7613-FFA728083096}"/>
                </a:ext>
              </a:extLst>
            </p:cNvPr>
            <p:cNvPicPr>
              <a:picLocks noChangeAspect="1"/>
            </p:cNvPicPr>
            <p:nvPr/>
          </p:nvPicPr>
          <p:blipFill>
            <a:blip r:embed="rId2"/>
            <a:stretch>
              <a:fillRect/>
            </a:stretch>
          </p:blipFill>
          <p:spPr>
            <a:xfrm>
              <a:off x="473114" y="1009065"/>
              <a:ext cx="178409" cy="234962"/>
            </a:xfrm>
            <a:prstGeom prst="rect">
              <a:avLst/>
            </a:prstGeom>
          </p:spPr>
        </p:pic>
        <p:pic>
          <p:nvPicPr>
            <p:cNvPr id="14" name="图片 13">
              <a:extLst>
                <a:ext uri="{FF2B5EF4-FFF2-40B4-BE49-F238E27FC236}">
                  <a16:creationId xmlns:a16="http://schemas.microsoft.com/office/drawing/2014/main" id="{70FD0440-D413-4EF0-034B-0A3E3363EABF}"/>
                </a:ext>
              </a:extLst>
            </p:cNvPr>
            <p:cNvPicPr>
              <a:picLocks noChangeAspect="1"/>
            </p:cNvPicPr>
            <p:nvPr/>
          </p:nvPicPr>
          <p:blipFill>
            <a:blip r:embed="rId3"/>
            <a:stretch>
              <a:fillRect/>
            </a:stretch>
          </p:blipFill>
          <p:spPr>
            <a:xfrm>
              <a:off x="2918021" y="1448417"/>
              <a:ext cx="3225966" cy="349268"/>
            </a:xfrm>
            <a:prstGeom prst="rect">
              <a:avLst/>
            </a:prstGeom>
          </p:spPr>
        </p:pic>
        <p:pic>
          <p:nvPicPr>
            <p:cNvPr id="16" name="图片 15">
              <a:extLst>
                <a:ext uri="{FF2B5EF4-FFF2-40B4-BE49-F238E27FC236}">
                  <a16:creationId xmlns:a16="http://schemas.microsoft.com/office/drawing/2014/main" id="{F44167CA-8E8C-46AA-272F-640BEE267432}"/>
                </a:ext>
              </a:extLst>
            </p:cNvPr>
            <p:cNvPicPr>
              <a:picLocks noChangeAspect="1"/>
            </p:cNvPicPr>
            <p:nvPr/>
          </p:nvPicPr>
          <p:blipFill>
            <a:blip r:embed="rId4"/>
            <a:stretch>
              <a:fillRect/>
            </a:stretch>
          </p:blipFill>
          <p:spPr>
            <a:xfrm>
              <a:off x="1634974" y="2830631"/>
              <a:ext cx="5874052" cy="406421"/>
            </a:xfrm>
            <a:prstGeom prst="rect">
              <a:avLst/>
            </a:prstGeom>
          </p:spPr>
        </p:pic>
      </p:grpSp>
    </p:spTree>
    <p:extLst>
      <p:ext uri="{BB962C8B-B14F-4D97-AF65-F5344CB8AC3E}">
        <p14:creationId xmlns:p14="http://schemas.microsoft.com/office/powerpoint/2010/main" val="1460628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36E53-35C0-FA23-4CBD-5CA8687130B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13DA0E1-0BDA-A0AB-1BD2-6C434F25B66C}"/>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2 GIM </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87298F3F-3AA7-92AB-354F-51CF4E76C73D}"/>
              </a:ext>
            </a:extLst>
          </p:cNvPr>
          <p:cNvSpPr>
            <a:spLocks noGrp="1"/>
          </p:cNvSpPr>
          <p:nvPr>
            <p:ph type="sldNum" sz="quarter" idx="12"/>
          </p:nvPr>
        </p:nvSpPr>
        <p:spPr/>
        <p:txBody>
          <a:bodyPr/>
          <a:lstStyle/>
          <a:p>
            <a:fld id="{BEF7031F-3985-8841-9F96-93325AFB8D2A}" type="slidenum">
              <a:rPr lang="en-US" smtClean="0"/>
              <a:t>29</a:t>
            </a:fld>
            <a:endParaRPr lang="en-US"/>
          </a:p>
        </p:txBody>
      </p:sp>
      <p:grpSp>
        <p:nvGrpSpPr>
          <p:cNvPr id="25" name="组合 24">
            <a:extLst>
              <a:ext uri="{FF2B5EF4-FFF2-40B4-BE49-F238E27FC236}">
                <a16:creationId xmlns:a16="http://schemas.microsoft.com/office/drawing/2014/main" id="{18BEE80E-1D52-BB81-74EE-A7A96C6EEB3D}"/>
              </a:ext>
            </a:extLst>
          </p:cNvPr>
          <p:cNvGrpSpPr/>
          <p:nvPr/>
        </p:nvGrpSpPr>
        <p:grpSpPr>
          <a:xfrm>
            <a:off x="430949" y="1009065"/>
            <a:ext cx="8096692" cy="4829912"/>
            <a:chOff x="383909" y="960381"/>
            <a:chExt cx="8096692" cy="4829912"/>
          </a:xfrm>
        </p:grpSpPr>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5F77405-6724-40DE-E43A-985B6CED337D}"/>
                    </a:ext>
                  </a:extLst>
                </p:cNvPr>
                <p:cNvSpPr txBox="1"/>
                <p:nvPr/>
              </p:nvSpPr>
              <p:spPr>
                <a:xfrm>
                  <a:off x="383909" y="960381"/>
                  <a:ext cx="8096692" cy="4829912"/>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在早期的实验上发现，中性弱流的选择规则是</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Δ</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 ,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也就是说，没有味道改变的树图中性流。奇异数改变的中性流衰变没有被实验观测到。例如，实验对味道改变中性流的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K</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介子衰变有很强的上限</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Cabibbo</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理论虽然可以很好地解释味改变带电流过程，但是在当时解释上面提到的中性流实验时却遇到了困难。类似于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i="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e</a:t>
                  </a:r>
                  <a:r>
                    <a:rPr lang="en-US" altLang="zh-CN" b="1" i="1" baseline="300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e</a:t>
                  </a:r>
                  <a:r>
                    <a:rPr lang="en-US" altLang="zh-CN" b="1" i="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μ</a:t>
                  </a:r>
                  <a:r>
                    <a:rPr lang="en-US" altLang="zh-CN" b="1" i="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μ </a:t>
                  </a:r>
                  <a:r>
                    <a:rPr lang="en-US" altLang="zh-CN" b="1" i="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rPr>
                    <a:t> </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𝝂</m:t>
                          </m:r>
                        </m:e>
                        <m:sub>
                          <m:r>
                            <a:rPr lang="en-US" altLang="zh-CN" b="1" i="1" dirty="0" smtClean="0">
                              <a:solidFill>
                                <a:srgbClr val="0000CC"/>
                              </a:solidFill>
                              <a:latin typeface="Cambria Math" panose="02040503050406030204" pitchFamily="18" charset="0"/>
                            </a:rPr>
                            <m:t>𝒆</m:t>
                          </m:r>
                        </m:sub>
                      </m:sSub>
                      <m:sSub>
                        <m:sSubPr>
                          <m:ctrlPr>
                            <a:rPr lang="en-US" altLang="zh-CN" b="1" i="1" dirty="0" smtClean="0">
                              <a:solidFill>
                                <a:srgbClr val="0000CC"/>
                              </a:solidFill>
                              <a:latin typeface="Cambria Math" panose="02040503050406030204" pitchFamily="18" charset="0"/>
                            </a:rPr>
                          </m:ctrlPr>
                        </m:sSubPr>
                        <m:e>
                          <m:acc>
                            <m:accPr>
                              <m:chr m:val="̅"/>
                              <m:ctrlPr>
                                <a:rPr lang="en-US" altLang="zh-CN" b="1" i="1" dirty="0" smtClean="0">
                                  <a:solidFill>
                                    <a:srgbClr val="0000CC"/>
                                  </a:solidFill>
                                  <a:latin typeface="Cambria Math" panose="02040503050406030204" pitchFamily="18" charset="0"/>
                                </a:rPr>
                              </m:ctrlPr>
                            </m:accPr>
                            <m:e>
                              <m:r>
                                <a:rPr lang="en-US" altLang="zh-CN" b="1" i="1" dirty="0" smtClean="0">
                                  <a:solidFill>
                                    <a:srgbClr val="0000CC"/>
                                  </a:solidFill>
                                  <a:latin typeface="Cambria Math" panose="02040503050406030204" pitchFamily="18" charset="0"/>
                                </a:rPr>
                                <m:t>𝝂</m:t>
                              </m:r>
                            </m:e>
                          </m:acc>
                        </m:e>
                        <m:sub>
                          <m:r>
                            <a:rPr lang="en-US" altLang="zh-CN" b="1" i="1" dirty="0" smtClean="0">
                              <a:solidFill>
                                <a:srgbClr val="0000CC"/>
                              </a:solidFill>
                              <a:latin typeface="Cambria Math" panose="02040503050406030204" pitchFamily="18" charset="0"/>
                            </a:rPr>
                            <m:t>𝒆</m:t>
                          </m:r>
                        </m:sub>
                      </m:sSub>
                    </m:oMath>
                  </a14:m>
                  <a:r>
                    <a:rPr lang="zh-CN" altLang="en-US" i="1" dirty="0">
                      <a:solidFill>
                        <a:srgbClr val="0000CC"/>
                      </a:solidFill>
                    </a:rPr>
                    <a:t> </a:t>
                  </a:r>
                  <a14:m>
                    <m:oMath xmlns:m="http://schemas.openxmlformats.org/officeDocument/2006/math">
                      <m:sSub>
                        <m:sSubPr>
                          <m:ctrlPr>
                            <a:rPr lang="en-US" altLang="zh-CN" b="1" i="1" dirty="0">
                              <a:solidFill>
                                <a:srgbClr val="0000CC"/>
                              </a:solidFill>
                              <a:latin typeface="Cambria Math" panose="02040503050406030204" pitchFamily="18" charset="0"/>
                            </a:rPr>
                          </m:ctrlPr>
                        </m:sSubPr>
                        <m:e>
                          <m:r>
                            <m:rPr>
                              <m:nor/>
                            </m:rP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m:t>
                          </m:r>
                          <m:r>
                            <a:rPr lang="en-US" altLang="zh-CN" b="1" i="1" dirty="0">
                              <a:solidFill>
                                <a:srgbClr val="0000CC"/>
                              </a:solidFill>
                              <a:latin typeface="Cambria Math" panose="02040503050406030204" pitchFamily="18" charset="0"/>
                            </a:rPr>
                            <m:t>𝝂</m:t>
                          </m:r>
                        </m:e>
                        <m:sub>
                          <m:r>
                            <a:rPr lang="el-GR" altLang="zh-CN" b="1" i="1" dirty="0" smtClean="0">
                              <a:solidFill>
                                <a:srgbClr val="0000CC"/>
                              </a:solidFill>
                              <a:latin typeface="Cambria Math" panose="02040503050406030204" pitchFamily="18" charset="0"/>
                            </a:rPr>
                            <m:t>𝝁</m:t>
                          </m:r>
                        </m:sub>
                      </m:sSub>
                      <m:sSub>
                        <m:sSubPr>
                          <m:ctrlPr>
                            <a:rPr lang="en-US" altLang="zh-CN" b="1" i="1" dirty="0">
                              <a:solidFill>
                                <a:srgbClr val="0000CC"/>
                              </a:solidFill>
                              <a:latin typeface="Cambria Math" panose="02040503050406030204" pitchFamily="18" charset="0"/>
                            </a:rPr>
                          </m:ctrlPr>
                        </m:sSubPr>
                        <m:e>
                          <m:acc>
                            <m:accPr>
                              <m:chr m:val="̅"/>
                              <m:ctrlPr>
                                <a:rPr lang="en-US" altLang="zh-CN" b="1" i="1" dirty="0">
                                  <a:solidFill>
                                    <a:srgbClr val="0000CC"/>
                                  </a:solidFill>
                                  <a:latin typeface="Cambria Math" panose="02040503050406030204" pitchFamily="18" charset="0"/>
                                </a:rPr>
                              </m:ctrlPr>
                            </m:accPr>
                            <m:e>
                              <m:r>
                                <a:rPr lang="en-US" altLang="zh-CN" b="1" i="1" dirty="0">
                                  <a:solidFill>
                                    <a:srgbClr val="0000CC"/>
                                  </a:solidFill>
                                  <a:latin typeface="Cambria Math" panose="02040503050406030204" pitchFamily="18" charset="0"/>
                                </a:rPr>
                                <m:t>𝝂</m:t>
                              </m:r>
                            </m:e>
                          </m:acc>
                        </m:e>
                        <m:sub>
                          <m:r>
                            <a:rPr lang="el-GR" altLang="zh-CN" b="1" i="1" dirty="0" smtClean="0">
                              <a:solidFill>
                                <a:srgbClr val="0000CC"/>
                              </a:solidFill>
                              <a:latin typeface="Cambria Math" panose="02040503050406030204" pitchFamily="18" charset="0"/>
                            </a:rPr>
                            <m:t>𝝁</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的轻子中性流耦合，</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会和</a:t>
                  </a:r>
                  <a14:m>
                    <m:oMath xmlns:m="http://schemas.openxmlformats.org/officeDocument/2006/math">
                      <m:r>
                        <m:rPr>
                          <m:sty m:val="p"/>
                        </m:rPr>
                        <a:rPr lang="en-US" altLang="zh-CN" b="1" i="1" dirty="0">
                          <a:solidFill>
                            <a:srgbClr val="0000CC"/>
                          </a:solidFill>
                          <a:latin typeface="Cambria Math" panose="02040503050406030204" pitchFamily="18" charset="0"/>
                        </a:rPr>
                        <m:t>u</m:t>
                      </m:r>
                      <m:acc>
                        <m:accPr>
                          <m:chr m:val="̅"/>
                          <m:ctrlPr>
                            <a:rPr lang="zh-CN" altLang="en-US" b="1" i="1" dirty="0">
                              <a:solidFill>
                                <a:srgbClr val="0000CC"/>
                              </a:solidFill>
                              <a:latin typeface="Cambria Math" panose="02040503050406030204" pitchFamily="18" charset="0"/>
                            </a:rPr>
                          </m:ctrlPr>
                        </m:accPr>
                        <m:e>
                          <m:r>
                            <m:rPr>
                              <m:sty m:val="p"/>
                            </m:rPr>
                            <a:rPr lang="en-US" altLang="zh-CN" b="1" i="1" dirty="0">
                              <a:solidFill>
                                <a:srgbClr val="0000CC"/>
                              </a:solidFill>
                              <a:latin typeface="Cambria Math" panose="02040503050406030204" pitchFamily="18" charset="0"/>
                            </a:rPr>
                            <m:t>u</m:t>
                          </m:r>
                        </m:e>
                      </m:acc>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i="1" dirty="0">
                      <a:solidFill>
                        <a:srgbClr val="0000CC"/>
                      </a:solidFill>
                      <a:latin typeface="Cambria Math" panose="02040503050406030204" pitchFamily="18" charset="0"/>
                    </a:rPr>
                    <a:t> </a:t>
                  </a:r>
                  <a14:m>
                    <m:oMath xmlns:m="http://schemas.openxmlformats.org/officeDocument/2006/math">
                      <m:sSup>
                        <m:sSupPr>
                          <m:ctrlPr>
                            <a:rPr lang="zh-CN" altLang="en-US" b="1" i="1" dirty="0">
                              <a:solidFill>
                                <a:srgbClr val="0000CC"/>
                              </a:solidFill>
                              <a:latin typeface="Cambria Math" panose="02040503050406030204" pitchFamily="18" charset="0"/>
                            </a:rPr>
                          </m:ctrlPr>
                        </m:sSupPr>
                        <m:e>
                          <m:r>
                            <a:rPr lang="zh-CN" altLang="en-US" b="1" i="1" dirty="0">
                              <a:solidFill>
                                <a:srgbClr val="0000CC"/>
                              </a:solidFill>
                              <a:latin typeface="Cambria Math" panose="02040503050406030204" pitchFamily="18" charset="0"/>
                            </a:rPr>
                            <m:t>𝑑</m:t>
                          </m:r>
                        </m:e>
                        <m:sup>
                          <m:r>
                            <a:rPr lang="zh-CN" altLang="en-US" b="1" i="1" dirty="0">
                              <a:solidFill>
                                <a:srgbClr val="0000CC"/>
                              </a:solidFill>
                              <a:latin typeface="Cambria Math" panose="02040503050406030204" pitchFamily="18" charset="0"/>
                            </a:rPr>
                            <m:t>′</m:t>
                          </m:r>
                        </m:sup>
                      </m:sSup>
                      <m:acc>
                        <m:accPr>
                          <m:chr m:val="̅"/>
                          <m:ctrlPr>
                            <a:rPr lang="zh-CN" altLang="en-US" b="1" i="1" dirty="0">
                              <a:solidFill>
                                <a:srgbClr val="0000CC"/>
                              </a:solidFill>
                              <a:latin typeface="Cambria Math" panose="02040503050406030204" pitchFamily="18" charset="0"/>
                            </a:rPr>
                          </m:ctrlPr>
                        </m:accPr>
                        <m:e>
                          <m:r>
                            <a:rPr lang="zh-CN" altLang="en-US" b="1" i="1" dirty="0">
                              <a:solidFill>
                                <a:srgbClr val="0000CC"/>
                              </a:solidFill>
                              <a:latin typeface="Cambria Math" panose="02040503050406030204" pitchFamily="18" charset="0"/>
                            </a:rPr>
                            <m:t>𝑑</m:t>
                          </m:r>
                        </m:e>
                      </m:acc>
                      <m:r>
                        <a:rPr lang="zh-CN" altLang="en-US" b="1" i="1" dirty="0">
                          <a:solidFill>
                            <a:srgbClr val="0000CC"/>
                          </a:solidFill>
                          <a:latin typeface="Cambria Math" panose="02040503050406030204" pitchFamily="18" charset="0"/>
                        </a:rPr>
                        <m:t>′</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耦合。前者没有问题，被实验验证，但是后者却出了问题，可得</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其中第一项是</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Δ</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的过程，实验上是有的，但是后一项是</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Δ</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的中性流过程，但当时的实验却没有发现味道改变的中性流衰变过程。</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85F77405-6724-40DE-E43A-985B6CED337D}"/>
                    </a:ext>
                  </a:extLst>
                </p:cNvPr>
                <p:cNvSpPr txBox="1">
                  <a:spLocks noRot="1" noChangeAspect="1" noMove="1" noResize="1" noEditPoints="1" noAdjustHandles="1" noChangeArrowheads="1" noChangeShapeType="1" noTextEdit="1"/>
                </p:cNvSpPr>
                <p:nvPr/>
              </p:nvSpPr>
              <p:spPr>
                <a:xfrm>
                  <a:off x="383909" y="960381"/>
                  <a:ext cx="8096692" cy="4829912"/>
                </a:xfrm>
                <a:prstGeom prst="rect">
                  <a:avLst/>
                </a:prstGeom>
                <a:blipFill>
                  <a:blip r:embed="rId2"/>
                  <a:stretch>
                    <a:fillRect l="-678" t="-631" r="-1657" b="-1136"/>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E1CA6C69-E985-B596-F188-60A610B3DA86}"/>
                </a:ext>
              </a:extLst>
            </p:cNvPr>
            <p:cNvPicPr>
              <a:picLocks noChangeAspect="1"/>
            </p:cNvPicPr>
            <p:nvPr/>
          </p:nvPicPr>
          <p:blipFill>
            <a:blip r:embed="rId3"/>
            <a:stretch>
              <a:fillRect/>
            </a:stretch>
          </p:blipFill>
          <p:spPr>
            <a:xfrm>
              <a:off x="473114" y="1009065"/>
              <a:ext cx="178409" cy="234962"/>
            </a:xfrm>
            <a:prstGeom prst="rect">
              <a:avLst/>
            </a:prstGeom>
          </p:spPr>
        </p:pic>
        <p:pic>
          <p:nvPicPr>
            <p:cNvPr id="21" name="图片 20">
              <a:extLst>
                <a:ext uri="{FF2B5EF4-FFF2-40B4-BE49-F238E27FC236}">
                  <a16:creationId xmlns:a16="http://schemas.microsoft.com/office/drawing/2014/main" id="{33DB83A7-3F87-E9C1-4DD3-9DE4B71AE627}"/>
                </a:ext>
              </a:extLst>
            </p:cNvPr>
            <p:cNvPicPr>
              <a:picLocks noChangeAspect="1"/>
            </p:cNvPicPr>
            <p:nvPr/>
          </p:nvPicPr>
          <p:blipFill>
            <a:blip r:embed="rId4"/>
            <a:stretch>
              <a:fillRect/>
            </a:stretch>
          </p:blipFill>
          <p:spPr>
            <a:xfrm>
              <a:off x="2920915" y="1968627"/>
              <a:ext cx="3302170" cy="673135"/>
            </a:xfrm>
            <a:prstGeom prst="rect">
              <a:avLst/>
            </a:prstGeom>
          </p:spPr>
        </p:pic>
        <p:pic>
          <p:nvPicPr>
            <p:cNvPr id="22" name="图片 21">
              <a:extLst>
                <a:ext uri="{FF2B5EF4-FFF2-40B4-BE49-F238E27FC236}">
                  <a16:creationId xmlns:a16="http://schemas.microsoft.com/office/drawing/2014/main" id="{84DF6EC5-824A-9F12-0751-A179DDCE45C0}"/>
                </a:ext>
              </a:extLst>
            </p:cNvPr>
            <p:cNvPicPr>
              <a:picLocks noChangeAspect="1"/>
            </p:cNvPicPr>
            <p:nvPr/>
          </p:nvPicPr>
          <p:blipFill>
            <a:blip r:embed="rId3"/>
            <a:stretch>
              <a:fillRect/>
            </a:stretch>
          </p:blipFill>
          <p:spPr>
            <a:xfrm>
              <a:off x="473114" y="2948383"/>
              <a:ext cx="178409" cy="234962"/>
            </a:xfrm>
            <a:prstGeom prst="rect">
              <a:avLst/>
            </a:prstGeom>
          </p:spPr>
        </p:pic>
        <p:pic>
          <p:nvPicPr>
            <p:cNvPr id="24" name="图片 23">
              <a:extLst>
                <a:ext uri="{FF2B5EF4-FFF2-40B4-BE49-F238E27FC236}">
                  <a16:creationId xmlns:a16="http://schemas.microsoft.com/office/drawing/2014/main" id="{51F3670F-E482-0697-ED0C-8447BE758D34}"/>
                </a:ext>
              </a:extLst>
            </p:cNvPr>
            <p:cNvPicPr>
              <a:picLocks noChangeAspect="1"/>
            </p:cNvPicPr>
            <p:nvPr/>
          </p:nvPicPr>
          <p:blipFill>
            <a:blip r:embed="rId5"/>
            <a:stretch>
              <a:fillRect/>
            </a:stretch>
          </p:blipFill>
          <p:spPr>
            <a:xfrm>
              <a:off x="1747312" y="4265100"/>
              <a:ext cx="5816899" cy="685835"/>
            </a:xfrm>
            <a:prstGeom prst="rect">
              <a:avLst/>
            </a:prstGeom>
          </p:spPr>
        </p:pic>
      </p:grpSp>
    </p:spTree>
    <p:extLst>
      <p:ext uri="{BB962C8B-B14F-4D97-AF65-F5344CB8AC3E}">
        <p14:creationId xmlns:p14="http://schemas.microsoft.com/office/powerpoint/2010/main" val="1261168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b="1" dirty="0">
                <a:latin typeface="华文楷体"/>
                <a:ea typeface="华文楷体"/>
                <a:cs typeface="华文楷体"/>
              </a:rPr>
              <a:t>物理学理论模型</a:t>
            </a:r>
          </a:p>
        </p:txBody>
      </p:sp>
      <p:sp>
        <p:nvSpPr>
          <p:cNvPr id="3" name="内容占位符 2"/>
          <p:cNvSpPr>
            <a:spLocks noGrp="1"/>
          </p:cNvSpPr>
          <p:nvPr>
            <p:ph idx="1"/>
          </p:nvPr>
        </p:nvSpPr>
        <p:spPr>
          <a:xfrm>
            <a:off x="2430344" y="1408111"/>
            <a:ext cx="3500193" cy="1822769"/>
          </a:xfrm>
        </p:spPr>
        <p:txBody>
          <a:bodyPr>
            <a:noAutofit/>
          </a:bodyPr>
          <a:lstStyle/>
          <a:p>
            <a:pPr>
              <a:lnSpc>
                <a:spcPct val="140000"/>
              </a:lnSpc>
            </a:pPr>
            <a:r>
              <a:rPr lang="zh-CN" altLang="en-US" sz="2400" b="1" dirty="0">
                <a:latin typeface="华文楷体"/>
                <a:ea typeface="华文楷体"/>
                <a:cs typeface="华文楷体"/>
              </a:rPr>
              <a:t>对称性、简单</a:t>
            </a:r>
            <a:endParaRPr lang="en-US" altLang="zh-CN" sz="2400" b="1" dirty="0">
              <a:latin typeface="华文楷体"/>
              <a:ea typeface="华文楷体"/>
              <a:cs typeface="华文楷体"/>
            </a:endParaRPr>
          </a:p>
          <a:p>
            <a:pPr>
              <a:lnSpc>
                <a:spcPct val="140000"/>
              </a:lnSpc>
            </a:pPr>
            <a:r>
              <a:rPr lang="zh-CN" altLang="en-US" sz="2400" b="1" dirty="0">
                <a:latin typeface="华文楷体"/>
                <a:ea typeface="华文楷体"/>
                <a:cs typeface="华文楷体"/>
              </a:rPr>
              <a:t>普适性</a:t>
            </a:r>
            <a:endParaRPr lang="en-US" altLang="zh-CN" sz="2400" b="1" dirty="0">
              <a:latin typeface="华文楷体"/>
              <a:ea typeface="华文楷体"/>
              <a:cs typeface="华文楷体"/>
            </a:endParaRPr>
          </a:p>
          <a:p>
            <a:pPr>
              <a:lnSpc>
                <a:spcPct val="140000"/>
              </a:lnSpc>
            </a:pPr>
            <a:r>
              <a:rPr lang="zh-CN" altLang="en-US" sz="2400" b="1" dirty="0">
                <a:latin typeface="华文楷体"/>
                <a:ea typeface="华文楷体"/>
                <a:cs typeface="华文楷体"/>
              </a:rPr>
              <a:t>预言能力</a:t>
            </a:r>
          </a:p>
        </p:txBody>
      </p:sp>
      <p:sp>
        <p:nvSpPr>
          <p:cNvPr id="4" name="灯片编号占位符 3"/>
          <p:cNvSpPr>
            <a:spLocks noGrp="1"/>
          </p:cNvSpPr>
          <p:nvPr>
            <p:ph type="sldNum" sz="quarter" idx="12"/>
          </p:nvPr>
        </p:nvSpPr>
        <p:spPr/>
        <p:txBody>
          <a:bodyPr/>
          <a:lstStyle/>
          <a:p>
            <a:fld id="{C973300C-797F-D148-A78D-320196FBAF04}" type="slidenum">
              <a:rPr lang="en-US" smtClean="0"/>
              <a:pPr/>
              <a:t>3</a:t>
            </a:fld>
            <a:endParaRPr lang="en-US"/>
          </a:p>
        </p:txBody>
      </p:sp>
      <p:sp>
        <p:nvSpPr>
          <p:cNvPr id="5" name="文本框 4"/>
          <p:cNvSpPr txBox="1"/>
          <p:nvPr/>
        </p:nvSpPr>
        <p:spPr>
          <a:xfrm>
            <a:off x="1146664" y="3493674"/>
            <a:ext cx="7527073" cy="461665"/>
          </a:xfrm>
          <a:prstGeom prst="rect">
            <a:avLst/>
          </a:prstGeom>
          <a:noFill/>
        </p:spPr>
        <p:txBody>
          <a:bodyPr wrap="square" rtlCol="0">
            <a:spAutoFit/>
          </a:bodyPr>
          <a:lstStyle/>
          <a:p>
            <a:r>
              <a:rPr lang="zh-CN" altLang="en-US" sz="2400" dirty="0">
                <a:latin typeface="华文楷体" panose="02010600040101010101" pitchFamily="2" charset="-122"/>
                <a:ea typeface="华文楷体" panose="02010600040101010101" pitchFamily="2" charset="-122"/>
              </a:rPr>
              <a:t>标准模型：</a:t>
            </a:r>
            <a:r>
              <a:rPr lang="en-US" altLang="zh-CN" sz="2400" dirty="0">
                <a:latin typeface="华文楷体" panose="02010600040101010101" pitchFamily="2" charset="-122"/>
                <a:ea typeface="华文楷体" panose="02010600040101010101" pitchFamily="2" charset="-122"/>
              </a:rPr>
              <a:t>Yang-Mills </a:t>
            </a:r>
            <a:r>
              <a:rPr lang="zh-CN" altLang="en-US" sz="2400" dirty="0">
                <a:latin typeface="华文楷体" panose="02010600040101010101" pitchFamily="2" charset="-122"/>
                <a:ea typeface="华文楷体" panose="02010600040101010101" pitchFamily="2" charset="-122"/>
              </a:rPr>
              <a:t>场 </a:t>
            </a:r>
            <a:r>
              <a:rPr lang="en-US" altLang="zh-CN" sz="2400" dirty="0">
                <a:latin typeface="华文楷体" panose="02010600040101010101" pitchFamily="2" charset="-122"/>
                <a:ea typeface="华文楷体" panose="02010600040101010101" pitchFamily="2" charset="-122"/>
              </a:rPr>
              <a:t>SU</a:t>
            </a:r>
            <a:r>
              <a:rPr lang="en-US" altLang="zh-CN" sz="2400" baseline="-25000" dirty="0">
                <a:latin typeface="华文楷体" panose="02010600040101010101" pitchFamily="2" charset="-122"/>
                <a:ea typeface="华文楷体" panose="02010600040101010101" pitchFamily="2" charset="-122"/>
              </a:rPr>
              <a:t>C</a:t>
            </a:r>
            <a:r>
              <a:rPr lang="en-US" altLang="zh-CN" sz="2400" dirty="0">
                <a:latin typeface="华文楷体" panose="02010600040101010101" pitchFamily="2" charset="-122"/>
                <a:ea typeface="华文楷体" panose="02010600040101010101" pitchFamily="2" charset="-122"/>
              </a:rPr>
              <a:t>(3)</a:t>
            </a:r>
            <a:r>
              <a:rPr lang="en-US" altLang="zh-CN" sz="2400" dirty="0">
                <a:latin typeface="华文楷体" panose="02010600040101010101" pitchFamily="2" charset="-122"/>
                <a:ea typeface="华文楷体" panose="02010600040101010101" pitchFamily="2" charset="-122"/>
                <a:sym typeface="Symbol" panose="05050102010706020507" pitchFamily="18" charset="2"/>
              </a:rPr>
              <a:t>SU</a:t>
            </a:r>
            <a:r>
              <a:rPr lang="en-US" altLang="zh-CN" sz="2400" baseline="-25000" dirty="0">
                <a:latin typeface="华文楷体" panose="02010600040101010101" pitchFamily="2" charset="-122"/>
                <a:ea typeface="华文楷体" panose="02010600040101010101" pitchFamily="2" charset="-122"/>
                <a:sym typeface="Symbol" panose="05050102010706020507" pitchFamily="18" charset="2"/>
              </a:rPr>
              <a:t>L</a:t>
            </a:r>
            <a:r>
              <a:rPr lang="en-US" altLang="zh-CN" sz="2400" dirty="0">
                <a:latin typeface="华文楷体" panose="02010600040101010101" pitchFamily="2" charset="-122"/>
                <a:ea typeface="华文楷体" panose="02010600040101010101" pitchFamily="2" charset="-122"/>
                <a:sym typeface="Symbol" panose="05050102010706020507" pitchFamily="18" charset="2"/>
              </a:rPr>
              <a:t>(2)  U</a:t>
            </a:r>
            <a:r>
              <a:rPr lang="en-US" altLang="zh-CN" sz="2400" baseline="-25000" dirty="0">
                <a:latin typeface="华文楷体" panose="02010600040101010101" pitchFamily="2" charset="-122"/>
                <a:ea typeface="华文楷体" panose="02010600040101010101" pitchFamily="2" charset="-122"/>
                <a:sym typeface="Symbol" panose="05050102010706020507" pitchFamily="18" charset="2"/>
              </a:rPr>
              <a:t>Y</a:t>
            </a:r>
            <a:r>
              <a:rPr lang="en-US" altLang="zh-CN" sz="2400" dirty="0">
                <a:latin typeface="华文楷体" panose="02010600040101010101" pitchFamily="2" charset="-122"/>
                <a:ea typeface="华文楷体" panose="02010600040101010101" pitchFamily="2" charset="-122"/>
                <a:sym typeface="Symbol" panose="05050102010706020507" pitchFamily="18" charset="2"/>
              </a:rPr>
              <a:t>(1)</a:t>
            </a:r>
            <a:r>
              <a:rPr lang="zh-CN" altLang="en-US" sz="2400" dirty="0">
                <a:latin typeface="华文楷体" panose="02010600040101010101" pitchFamily="2" charset="-122"/>
                <a:ea typeface="华文楷体" panose="02010600040101010101" pitchFamily="2" charset="-122"/>
                <a:sym typeface="Symbol" panose="05050102010706020507" pitchFamily="18" charset="2"/>
              </a:rPr>
              <a:t>规范理论</a:t>
            </a:r>
            <a:endParaRPr lang="zh-CN" altLang="en-US" sz="2400" dirty="0">
              <a:latin typeface="华文楷体" panose="02010600040101010101" pitchFamily="2" charset="-122"/>
              <a:ea typeface="华文楷体" panose="02010600040101010101" pitchFamily="2" charset="-122"/>
            </a:endParaRPr>
          </a:p>
        </p:txBody>
      </p:sp>
      <p:sp>
        <p:nvSpPr>
          <p:cNvPr id="6" name="文本框 5"/>
          <p:cNvSpPr txBox="1"/>
          <p:nvPr/>
        </p:nvSpPr>
        <p:spPr>
          <a:xfrm>
            <a:off x="5739161" y="4635364"/>
            <a:ext cx="1628078" cy="369332"/>
          </a:xfrm>
          <a:prstGeom prst="rect">
            <a:avLst/>
          </a:prstGeom>
          <a:noFill/>
        </p:spPr>
        <p:txBody>
          <a:bodyPr wrap="square" rtlCol="0">
            <a:spAutoFit/>
          </a:bodyPr>
          <a:lstStyle/>
          <a:p>
            <a:r>
              <a:rPr lang="zh-CN" altLang="en-US" dirty="0"/>
              <a:t>电弱统一理论</a:t>
            </a:r>
          </a:p>
        </p:txBody>
      </p:sp>
      <p:sp>
        <p:nvSpPr>
          <p:cNvPr id="7" name="下箭头 6"/>
          <p:cNvSpPr/>
          <p:nvPr/>
        </p:nvSpPr>
        <p:spPr>
          <a:xfrm>
            <a:off x="6223153" y="4035811"/>
            <a:ext cx="383260" cy="53525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 name="下箭头 7"/>
          <p:cNvSpPr/>
          <p:nvPr/>
        </p:nvSpPr>
        <p:spPr>
          <a:xfrm>
            <a:off x="4711082" y="4022601"/>
            <a:ext cx="383260" cy="53525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3984702" y="4639255"/>
            <a:ext cx="1628078" cy="369332"/>
          </a:xfrm>
          <a:prstGeom prst="rect">
            <a:avLst/>
          </a:prstGeom>
          <a:noFill/>
        </p:spPr>
        <p:txBody>
          <a:bodyPr wrap="square" rtlCol="0">
            <a:spAutoFit/>
          </a:bodyPr>
          <a:lstStyle/>
          <a:p>
            <a:r>
              <a:rPr lang="zh-CN" altLang="en-US" dirty="0"/>
              <a:t>量子色动力学</a:t>
            </a:r>
            <a:endParaRPr lang="en-US" altLang="zh-CN" dirty="0"/>
          </a:p>
        </p:txBody>
      </p:sp>
      <p:cxnSp>
        <p:nvCxnSpPr>
          <p:cNvPr id="11" name="直接连接符 10"/>
          <p:cNvCxnSpPr/>
          <p:nvPr/>
        </p:nvCxnSpPr>
        <p:spPr>
          <a:xfrm>
            <a:off x="4515271" y="4022601"/>
            <a:ext cx="710827" cy="0"/>
          </a:xfrm>
          <a:prstGeom prst="line">
            <a:avLst/>
          </a:prstGeom>
          <a:ln w="79375"/>
        </p:spPr>
        <p:style>
          <a:lnRef idx="2">
            <a:schemeClr val="accent1"/>
          </a:lnRef>
          <a:fillRef idx="0">
            <a:schemeClr val="accent1"/>
          </a:fillRef>
          <a:effectRef idx="1">
            <a:schemeClr val="accent1"/>
          </a:effectRef>
          <a:fontRef idx="minor">
            <a:schemeClr val="tx1"/>
          </a:fontRef>
        </p:style>
      </p:cxnSp>
      <p:cxnSp>
        <p:nvCxnSpPr>
          <p:cNvPr id="12" name="直接连接符 11"/>
          <p:cNvCxnSpPr/>
          <p:nvPr/>
        </p:nvCxnSpPr>
        <p:spPr>
          <a:xfrm>
            <a:off x="5462328" y="4006602"/>
            <a:ext cx="1904911" cy="15999"/>
          </a:xfrm>
          <a:prstGeom prst="line">
            <a:avLst/>
          </a:prstGeom>
          <a:ln w="793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5231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D2058-CBBE-B53F-FF6C-6364115874B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798562B-36D6-4907-FC9D-C5555B29652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2 GIM </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F49DFA73-CDC9-11C8-171E-246B0830F1CB}"/>
              </a:ext>
            </a:extLst>
          </p:cNvPr>
          <p:cNvSpPr>
            <a:spLocks noGrp="1"/>
          </p:cNvSpPr>
          <p:nvPr>
            <p:ph type="sldNum" sz="quarter" idx="12"/>
          </p:nvPr>
        </p:nvSpPr>
        <p:spPr/>
        <p:txBody>
          <a:bodyPr/>
          <a:lstStyle/>
          <a:p>
            <a:fld id="{BEF7031F-3985-8841-9F96-93325AFB8D2A}" type="slidenum">
              <a:rPr lang="en-US" smtClean="0"/>
              <a:t>30</a:t>
            </a:fld>
            <a:endParaRPr lang="en-US"/>
          </a:p>
        </p:txBody>
      </p:sp>
      <p:grpSp>
        <p:nvGrpSpPr>
          <p:cNvPr id="9" name="组合 8">
            <a:extLst>
              <a:ext uri="{FF2B5EF4-FFF2-40B4-BE49-F238E27FC236}">
                <a16:creationId xmlns:a16="http://schemas.microsoft.com/office/drawing/2014/main" id="{76C4C5D2-F1B1-F825-E060-7A19650319C2}"/>
              </a:ext>
            </a:extLst>
          </p:cNvPr>
          <p:cNvGrpSpPr/>
          <p:nvPr/>
        </p:nvGrpSpPr>
        <p:grpSpPr>
          <a:xfrm>
            <a:off x="430949" y="1009065"/>
            <a:ext cx="8096692" cy="5644815"/>
            <a:chOff x="430949" y="1009065"/>
            <a:chExt cx="8096692" cy="5644815"/>
          </a:xfrm>
        </p:grpSpPr>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00B95B92-AD83-7D93-BF7C-1FF1A3B2E1F1}"/>
                    </a:ext>
                  </a:extLst>
                </p:cNvPr>
                <p:cNvSpPr txBox="1"/>
                <p:nvPr/>
              </p:nvSpPr>
              <p:spPr>
                <a:xfrm>
                  <a:off x="430949" y="1009065"/>
                  <a:ext cx="8096692" cy="5644815"/>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1970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年格拉肖，</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lliopoulos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Maiani</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引进了一个新的夸克</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[69]</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，叫“</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charm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”这样就多了一个二重态，包括</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夸克和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的组合</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𝑠</m:t>
                          </m:r>
                        </m:e>
                        <m:sup>
                          <m:r>
                            <a:rPr lang="en-US" altLang="zh-CN" b="1" i="1" dirty="0" smtClean="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正交于前面的</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𝑑</m:t>
                          </m:r>
                        </m:e>
                        <m:sup>
                          <m:r>
                            <a:rPr lang="en-US" altLang="zh-CN" b="1" i="1" dirty="0" smtClean="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，两个弱相互作用的旋量态</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新增加的二重态会给出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耦合新的贡献</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把上述式相加，就会看到</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Δ</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的味道改变中性流耦合抵消掉了。剩下的对角的</a:t>
                  </a:r>
                  <a14:m>
                    <m:oMath xmlns:m="http://schemas.openxmlformats.org/officeDocument/2006/math">
                      <m:r>
                        <a:rPr lang="zh-CN" altLang="en-US" b="1" i="1" dirty="0" smtClean="0">
                          <a:solidFill>
                            <a:schemeClr val="tx1"/>
                          </a:solidFill>
                          <a:latin typeface="Cambria Math" panose="02040503050406030204" pitchFamily="18" charset="0"/>
                        </a:rPr>
                        <m:t>ⅆ</m:t>
                      </m:r>
                      <m:acc>
                        <m:accPr>
                          <m:chr m:val="̅"/>
                          <m:ctrlPr>
                            <a:rPr lang="zh-CN" altLang="en-US" b="1" i="1" dirty="0" smtClean="0">
                              <a:solidFill>
                                <a:schemeClr val="tx1"/>
                              </a:solidFill>
                              <a:latin typeface="Cambria Math" panose="02040503050406030204" pitchFamily="18" charset="0"/>
                            </a:rPr>
                          </m:ctrlPr>
                        </m:accPr>
                        <m:e>
                          <m:r>
                            <a:rPr lang="zh-CN" altLang="en-US" b="1" i="1" dirty="0" smtClean="0">
                              <a:solidFill>
                                <a:schemeClr val="tx1"/>
                              </a:solidFill>
                              <a:latin typeface="Cambria Math" panose="02040503050406030204" pitchFamily="18" charset="0"/>
                            </a:rPr>
                            <m:t>𝒅</m:t>
                          </m:r>
                        </m:e>
                      </m:acc>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和</a:t>
                  </a:r>
                  <a14:m>
                    <m:oMath xmlns:m="http://schemas.openxmlformats.org/officeDocument/2006/math">
                      <m:r>
                        <a:rPr lang="en-US" altLang="zh-CN" b="1" i="1" dirty="0" smtClean="0">
                          <a:solidFill>
                            <a:schemeClr val="tx1"/>
                          </a:solidFill>
                          <a:latin typeface="Cambria Math" panose="02040503050406030204" pitchFamily="18" charset="0"/>
                        </a:rPr>
                        <m:t>𝒔</m:t>
                      </m:r>
                      <m:acc>
                        <m:accPr>
                          <m:chr m:val="̅"/>
                          <m:ctrlPr>
                            <a:rPr lang="en-US" altLang="zh-CN" b="1" i="1" dirty="0" smtClean="0">
                              <a:solidFill>
                                <a:schemeClr val="tx1"/>
                              </a:solidFill>
                              <a:latin typeface="Cambria Math" panose="02040503050406030204" pitchFamily="18" charset="0"/>
                            </a:rPr>
                          </m:ctrlPr>
                        </m:accPr>
                        <m:e>
                          <m:r>
                            <a:rPr lang="en-US" altLang="zh-CN" b="1" i="1" dirty="0" smtClean="0">
                              <a:solidFill>
                                <a:schemeClr val="tx1"/>
                              </a:solidFill>
                              <a:latin typeface="Cambria Math" panose="02040503050406030204" pitchFamily="18" charset="0"/>
                            </a:rPr>
                            <m:t>𝒔</m:t>
                          </m:r>
                        </m:e>
                      </m:acc>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耦合的前面的系数也没有了</a:t>
                  </a:r>
                  <a:r>
                    <a:rPr lang="el-GR"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θ</a:t>
                  </a:r>
                  <a:r>
                    <a:rPr lang="en-US" altLang="zh-CN" b="1" i="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c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的三角函数，而都变成了</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，也就是说</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Z</a:t>
                  </a:r>
                  <a:r>
                    <a:rPr lang="en-US" altLang="zh-CN" b="1" baseline="30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与不同代的夸克弱作用耦合是相同的。</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因此，引进新的第四种夸克“</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charm”</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以后，不想要的奇异数改变的中性流被抵消了，夸克和轻子的带电流弱作用普适性推广到了中性流。</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GIM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预言的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夸克也在</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1974</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年</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年后</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被发现</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[70]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。甚至新夸克的质量也在其发现前通过</a:t>
                  </a:r>
                  <a14:m>
                    <m:oMath xmlns:m="http://schemas.openxmlformats.org/officeDocument/2006/math">
                      <m:sSup>
                        <m:sSupPr>
                          <m:ctrlPr>
                            <a:rPr lang="en-US" altLang="zh-CN" b="1" i="1" dirty="0" smtClean="0">
                              <a:solidFill>
                                <a:srgbClr val="C00000"/>
                              </a:solidFill>
                              <a:latin typeface="Cambria Math" panose="02040503050406030204" pitchFamily="18" charset="0"/>
                            </a:rPr>
                          </m:ctrlPr>
                        </m:sSupPr>
                        <m:e>
                          <m:r>
                            <m:rPr>
                              <m:nor/>
                            </m:rP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m:t>K</m:t>
                          </m:r>
                        </m:e>
                        <m:sup>
                          <m:r>
                            <a:rPr lang="en-US" altLang="zh-CN" b="1" i="0" dirty="0" smtClean="0">
                              <a:solidFill>
                                <a:srgbClr val="C00000"/>
                              </a:solidFill>
                              <a:latin typeface="Cambria Math" panose="02040503050406030204" pitchFamily="18" charset="0"/>
                            </a:rPr>
                            <m:t>𝟎</m:t>
                          </m:r>
                        </m:sup>
                      </m:sSup>
                      <m:r>
                        <a:rPr lang="en-US" altLang="zh-CN" b="1" i="0" dirty="0" smtClean="0">
                          <a:solidFill>
                            <a:srgbClr val="C00000"/>
                          </a:solidFill>
                          <a:latin typeface="Cambria Math" panose="02040503050406030204" pitchFamily="18" charset="0"/>
                        </a:rPr>
                        <m:t>−</m:t>
                      </m:r>
                      <m:sSup>
                        <m:sSupPr>
                          <m:ctrlPr>
                            <a:rPr lang="en-US" altLang="zh-CN" b="1" i="1" dirty="0" smtClean="0">
                              <a:solidFill>
                                <a:srgbClr val="C00000"/>
                              </a:solidFill>
                              <a:latin typeface="Cambria Math" panose="02040503050406030204" pitchFamily="18" charset="0"/>
                            </a:rPr>
                          </m:ctrlPr>
                        </m:sSupPr>
                        <m:e>
                          <m:acc>
                            <m:accPr>
                              <m:chr m:val="̅"/>
                              <m:ctrlPr>
                                <a:rPr lang="en-US" altLang="zh-CN" b="1" i="1" dirty="0">
                                  <a:solidFill>
                                    <a:srgbClr val="C00000"/>
                                  </a:solidFill>
                                  <a:latin typeface="Cambria Math" panose="02040503050406030204" pitchFamily="18" charset="0"/>
                                </a:rPr>
                              </m:ctrlPr>
                            </m:accPr>
                            <m:e>
                              <m:r>
                                <m:rPr>
                                  <m:nor/>
                                </m:rP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m:t>K</m:t>
                              </m:r>
                            </m:e>
                          </m:acc>
                        </m:e>
                        <m:sup>
                          <m:r>
                            <a:rPr lang="en-US" altLang="zh-CN" b="1" i="0" dirty="0" smtClean="0">
                              <a:solidFill>
                                <a:srgbClr val="C00000"/>
                              </a:solidFill>
                              <a:latin typeface="Cambria Math" panose="02040503050406030204" pitchFamily="18" charset="0"/>
                            </a:rPr>
                            <m:t>0</m:t>
                          </m:r>
                        </m:sup>
                      </m:sSup>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的质量差给出了预言。</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00B95B92-AD83-7D93-BF7C-1FF1A3B2E1F1}"/>
                    </a:ext>
                  </a:extLst>
                </p:cNvPr>
                <p:cNvSpPr txBox="1">
                  <a:spLocks noRot="1" noChangeAspect="1" noMove="1" noResize="1" noEditPoints="1" noAdjustHandles="1" noChangeArrowheads="1" noChangeShapeType="1" noTextEdit="1"/>
                </p:cNvSpPr>
                <p:nvPr/>
              </p:nvSpPr>
              <p:spPr>
                <a:xfrm>
                  <a:off x="430949" y="1009065"/>
                  <a:ext cx="8096692" cy="5644815"/>
                </a:xfrm>
                <a:prstGeom prst="rect">
                  <a:avLst/>
                </a:prstGeom>
                <a:blipFill>
                  <a:blip r:embed="rId2"/>
                  <a:stretch>
                    <a:fillRect l="-678" t="-540" r="-602" b="-864"/>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25CC0AA0-1BDD-F39A-3D68-AAF5F2E37B63}"/>
                </a:ext>
              </a:extLst>
            </p:cNvPr>
            <p:cNvPicPr>
              <a:picLocks noChangeAspect="1"/>
            </p:cNvPicPr>
            <p:nvPr/>
          </p:nvPicPr>
          <p:blipFill>
            <a:blip r:embed="rId3"/>
            <a:stretch>
              <a:fillRect/>
            </a:stretch>
          </p:blipFill>
          <p:spPr>
            <a:xfrm>
              <a:off x="520154" y="1057749"/>
              <a:ext cx="178409" cy="234962"/>
            </a:xfrm>
            <a:prstGeom prst="rect">
              <a:avLst/>
            </a:prstGeom>
          </p:spPr>
        </p:pic>
        <p:pic>
          <p:nvPicPr>
            <p:cNvPr id="7" name="图片 6">
              <a:extLst>
                <a:ext uri="{FF2B5EF4-FFF2-40B4-BE49-F238E27FC236}">
                  <a16:creationId xmlns:a16="http://schemas.microsoft.com/office/drawing/2014/main" id="{DFF1B451-A486-6CEC-F836-128CC7502E4E}"/>
                </a:ext>
              </a:extLst>
            </p:cNvPr>
            <p:cNvPicPr>
              <a:picLocks noChangeAspect="1"/>
            </p:cNvPicPr>
            <p:nvPr/>
          </p:nvPicPr>
          <p:blipFill>
            <a:blip r:embed="rId4"/>
            <a:stretch>
              <a:fillRect/>
            </a:stretch>
          </p:blipFill>
          <p:spPr>
            <a:xfrm>
              <a:off x="1634974" y="3465919"/>
              <a:ext cx="5874052" cy="647733"/>
            </a:xfrm>
            <a:prstGeom prst="rect">
              <a:avLst/>
            </a:prstGeom>
          </p:spPr>
        </p:pic>
        <p:pic>
          <p:nvPicPr>
            <p:cNvPr id="8" name="图片 7">
              <a:extLst>
                <a:ext uri="{FF2B5EF4-FFF2-40B4-BE49-F238E27FC236}">
                  <a16:creationId xmlns:a16="http://schemas.microsoft.com/office/drawing/2014/main" id="{54D1CEAF-6686-A2B5-293F-08FF05AC174B}"/>
                </a:ext>
              </a:extLst>
            </p:cNvPr>
            <p:cNvPicPr>
              <a:picLocks noChangeAspect="1"/>
            </p:cNvPicPr>
            <p:nvPr/>
          </p:nvPicPr>
          <p:blipFill>
            <a:blip r:embed="rId3"/>
            <a:stretch>
              <a:fillRect/>
            </a:stretch>
          </p:blipFill>
          <p:spPr>
            <a:xfrm>
              <a:off x="520154" y="5475022"/>
              <a:ext cx="178409" cy="234962"/>
            </a:xfrm>
            <a:prstGeom prst="rect">
              <a:avLst/>
            </a:prstGeom>
          </p:spPr>
        </p:pic>
        <p:pic>
          <p:nvPicPr>
            <p:cNvPr id="5" name="图片 4">
              <a:extLst>
                <a:ext uri="{FF2B5EF4-FFF2-40B4-BE49-F238E27FC236}">
                  <a16:creationId xmlns:a16="http://schemas.microsoft.com/office/drawing/2014/main" id="{6323E40F-E9B4-EB60-764F-323CB377788D}"/>
                </a:ext>
              </a:extLst>
            </p:cNvPr>
            <p:cNvPicPr>
              <a:picLocks noChangeAspect="1"/>
            </p:cNvPicPr>
            <p:nvPr/>
          </p:nvPicPr>
          <p:blipFill>
            <a:blip r:embed="rId5"/>
            <a:stretch>
              <a:fillRect/>
            </a:stretch>
          </p:blipFill>
          <p:spPr>
            <a:xfrm>
              <a:off x="945338" y="1941325"/>
              <a:ext cx="7067913" cy="806491"/>
            </a:xfrm>
            <a:prstGeom prst="rect">
              <a:avLst/>
            </a:prstGeom>
          </p:spPr>
        </p:pic>
      </p:grpSp>
    </p:spTree>
    <p:extLst>
      <p:ext uri="{BB962C8B-B14F-4D97-AF65-F5344CB8AC3E}">
        <p14:creationId xmlns:p14="http://schemas.microsoft.com/office/powerpoint/2010/main" val="3211215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2 GIM </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31</a:t>
            </a:fld>
            <a:endParaRPr lang="en-US"/>
          </a:p>
        </p:txBody>
      </p:sp>
      <p:pic>
        <p:nvPicPr>
          <p:cNvPr id="9" name="图片 8">
            <a:extLst>
              <a:ext uri="{FF2B5EF4-FFF2-40B4-BE49-F238E27FC236}">
                <a16:creationId xmlns:a16="http://schemas.microsoft.com/office/drawing/2014/main" id="{3EBEAF20-989F-4B1B-90A9-52BF65EAE012}"/>
              </a:ext>
            </a:extLst>
          </p:cNvPr>
          <p:cNvPicPr>
            <a:picLocks noChangeAspect="1"/>
          </p:cNvPicPr>
          <p:nvPr/>
        </p:nvPicPr>
        <p:blipFill>
          <a:blip r:embed="rId2"/>
          <a:srcRect l="13041" r="5487"/>
          <a:stretch/>
        </p:blipFill>
        <p:spPr>
          <a:xfrm>
            <a:off x="5575359" y="3566578"/>
            <a:ext cx="2632801" cy="2984592"/>
          </a:xfrm>
          <a:prstGeom prst="rect">
            <a:avLst/>
          </a:prstGeom>
        </p:spPr>
      </p:pic>
      <p:grpSp>
        <p:nvGrpSpPr>
          <p:cNvPr id="18" name="组合 17">
            <a:extLst>
              <a:ext uri="{FF2B5EF4-FFF2-40B4-BE49-F238E27FC236}">
                <a16:creationId xmlns:a16="http://schemas.microsoft.com/office/drawing/2014/main" id="{6C393F67-3251-C965-9B13-452A0B3E712B}"/>
              </a:ext>
            </a:extLst>
          </p:cNvPr>
          <p:cNvGrpSpPr/>
          <p:nvPr/>
        </p:nvGrpSpPr>
        <p:grpSpPr>
          <a:xfrm>
            <a:off x="297384" y="1006324"/>
            <a:ext cx="8609291" cy="3139321"/>
            <a:chOff x="297384" y="1006324"/>
            <a:chExt cx="8609291" cy="3139321"/>
          </a:xfrm>
        </p:grpSpPr>
        <p:sp>
          <p:nvSpPr>
            <p:cNvPr id="7" name="文本框 6">
              <a:extLst>
                <a:ext uri="{FF2B5EF4-FFF2-40B4-BE49-F238E27FC236}">
                  <a16:creationId xmlns:a16="http://schemas.microsoft.com/office/drawing/2014/main" id="{58683D2B-924B-48D1-C80D-908ED72E7407}"/>
                </a:ext>
              </a:extLst>
            </p:cNvPr>
            <p:cNvSpPr txBox="1"/>
            <p:nvPr/>
          </p:nvSpPr>
          <p:spPr>
            <a:xfrm>
              <a:off x="297384" y="1006324"/>
              <a:ext cx="8609291" cy="3139321"/>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rPr>
                <a:t>        1974 </a:t>
              </a:r>
              <a:r>
                <a:rPr lang="zh-CN" altLang="en-US" dirty="0">
                  <a:latin typeface="华文楷体" panose="02010600040101010101" pitchFamily="2" charset="-122"/>
                  <a:ea typeface="华文楷体" panose="02010600040101010101" pitchFamily="2" charset="-122"/>
                </a:rPr>
                <a:t>年实验证实了 </a:t>
              </a:r>
              <a:r>
                <a:rPr lang="en-US" altLang="zh-CN" dirty="0">
                  <a:latin typeface="华文楷体" panose="02010600040101010101" pitchFamily="2" charset="-122"/>
                  <a:ea typeface="华文楷体" panose="02010600040101010101" pitchFamily="2" charset="-122"/>
                </a:rPr>
                <a:t>GIM </a:t>
              </a:r>
              <a:r>
                <a:rPr lang="zh-CN" altLang="en-US" dirty="0">
                  <a:latin typeface="华文楷体" panose="02010600040101010101" pitchFamily="2" charset="-122"/>
                  <a:ea typeface="华文楷体" panose="02010600040101010101" pitchFamily="2" charset="-122"/>
                </a:rPr>
                <a:t>机制设想的正确性。丁肇中教授领导的实验组在布鲁克海文国家实验室 </a:t>
              </a:r>
              <a:r>
                <a:rPr lang="en-US" altLang="zh-CN" dirty="0">
                  <a:latin typeface="华文楷体" panose="02010600040101010101" pitchFamily="2" charset="-122"/>
                  <a:ea typeface="华文楷体" panose="02010600040101010101" pitchFamily="2" charset="-122"/>
                </a:rPr>
                <a:t>30GeV </a:t>
              </a:r>
              <a:r>
                <a:rPr lang="zh-CN" altLang="en-US" dirty="0">
                  <a:latin typeface="华文楷体" panose="02010600040101010101" pitchFamily="2" charset="-122"/>
                  <a:ea typeface="华文楷体" panose="02010600040101010101" pitchFamily="2" charset="-122"/>
                </a:rPr>
                <a:t>质子交变梯度加速器 </a:t>
              </a:r>
              <a:r>
                <a:rPr lang="en-US" altLang="zh-CN" dirty="0">
                  <a:latin typeface="华文楷体" panose="02010600040101010101" pitchFamily="2" charset="-122"/>
                  <a:ea typeface="华文楷体" panose="02010600040101010101" pitchFamily="2" charset="-122"/>
                </a:rPr>
                <a:t>AGS </a:t>
              </a:r>
              <a:r>
                <a:rPr lang="zh-CN" altLang="en-US" dirty="0">
                  <a:latin typeface="华文楷体" panose="02010600040101010101" pitchFamily="2" charset="-122"/>
                  <a:ea typeface="华文楷体" panose="02010600040101010101" pitchFamily="2" charset="-122"/>
                </a:rPr>
                <a:t>上的实验中发现了一个大质量长寿命的新粒子，命名为</a:t>
              </a:r>
              <a:r>
                <a:rPr lang="en-US" altLang="zh-CN" dirty="0">
                  <a:latin typeface="华文楷体" panose="02010600040101010101" pitchFamily="2" charset="-122"/>
                  <a:ea typeface="华文楷体" panose="02010600040101010101" pitchFamily="2" charset="-122"/>
                </a:rPr>
                <a:t>J</a:t>
              </a:r>
              <a:r>
                <a:rPr lang="zh-CN" altLang="en-US" dirty="0">
                  <a:latin typeface="华文楷体" panose="02010600040101010101" pitchFamily="2" charset="-122"/>
                  <a:ea typeface="华文楷体" panose="02010600040101010101" pitchFamily="2" charset="-122"/>
                </a:rPr>
                <a:t>。这是一个固定靶实验，</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由其衰变的 </a:t>
              </a:r>
              <a:r>
                <a:rPr lang="en-US" altLang="zh-CN" dirty="0">
                  <a:latin typeface="华文楷体" panose="02010600040101010101" pitchFamily="2" charset="-122"/>
                  <a:ea typeface="华文楷体" panose="02010600040101010101" pitchFamily="2" charset="-122"/>
                </a:rPr>
                <a:t>e</a:t>
              </a:r>
              <a:r>
                <a:rPr lang="en-US" altLang="zh-CN" baseline="30000"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a:t>
              </a:r>
              <a:r>
                <a:rPr lang="en-US" altLang="zh-CN" dirty="0">
                  <a:latin typeface="华文楷体" panose="02010600040101010101" pitchFamily="2" charset="-122"/>
                  <a:ea typeface="华文楷体" panose="02010600040101010101" pitchFamily="2" charset="-122"/>
                </a:rPr>
                <a:t>e</a:t>
              </a:r>
              <a:r>
                <a:rPr lang="en-US" altLang="zh-CN" baseline="30000"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重建。探测器是一个双臂谱仪，图 </a:t>
              </a:r>
              <a:r>
                <a:rPr lang="en-US" altLang="zh-CN" dirty="0">
                  <a:latin typeface="华文楷体" panose="02010600040101010101" pitchFamily="2" charset="-122"/>
                  <a:ea typeface="华文楷体" panose="02010600040101010101" pitchFamily="2" charset="-122"/>
                </a:rPr>
                <a:t>1.5</a:t>
              </a:r>
              <a:r>
                <a:rPr lang="zh-CN" altLang="en-US" dirty="0">
                  <a:latin typeface="华文楷体" panose="02010600040101010101" pitchFamily="2" charset="-122"/>
                  <a:ea typeface="华文楷体" panose="02010600040101010101" pitchFamily="2" charset="-122"/>
                </a:rPr>
                <a:t>给出了谱仪一个臂的侧视图，每个臂相对于质子東流入射方向的夹角为 </a:t>
              </a:r>
              <a:r>
                <a:rPr lang="en-US" altLang="zh-CN" dirty="0">
                  <a:latin typeface="华文楷体" panose="02010600040101010101" pitchFamily="2" charset="-122"/>
                  <a:ea typeface="华文楷体" panose="02010600040101010101" pitchFamily="2" charset="-122"/>
                </a:rPr>
                <a:t>14.6°</a:t>
              </a:r>
              <a:r>
                <a:rPr lang="zh-CN" altLang="en-US" dirty="0">
                  <a:latin typeface="华文楷体" panose="02010600040101010101" pitchFamily="2" charset="-122"/>
                  <a:ea typeface="华文楷体" panose="02010600040101010101" pitchFamily="2" charset="-122"/>
                </a:rPr>
                <a:t>，</a:t>
              </a:r>
              <a:r>
                <a:rPr lang="en-US" altLang="zh-CN" dirty="0">
                  <a:latin typeface="华文楷体" panose="02010600040101010101" pitchFamily="2" charset="-122"/>
                  <a:ea typeface="华文楷体" panose="02010600040101010101" pitchFamily="2" charset="-122"/>
                </a:rPr>
                <a:t>M</a:t>
              </a:r>
              <a:r>
                <a:rPr lang="en-US" altLang="zh-CN" baseline="-25000"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和 </a:t>
              </a:r>
              <a:r>
                <a:rPr lang="en-US" altLang="zh-CN" dirty="0">
                  <a:latin typeface="华文楷体" panose="02010600040101010101" pitchFamily="2" charset="-122"/>
                  <a:ea typeface="华文楷体" panose="02010600040101010101" pitchFamily="2" charset="-122"/>
                </a:rPr>
                <a:t>M</a:t>
              </a:r>
              <a:r>
                <a:rPr lang="en-US" altLang="zh-CN" baseline="-25000" dirty="0">
                  <a:latin typeface="华文楷体" panose="02010600040101010101" pitchFamily="2" charset="-122"/>
                  <a:ea typeface="华文楷体" panose="02010600040101010101" pitchFamily="2" charset="-122"/>
                </a:rPr>
                <a:t>2</a:t>
              </a:r>
              <a:r>
                <a:rPr lang="zh-CN" altLang="en-US" dirty="0">
                  <a:latin typeface="华文楷体" panose="02010600040101010101" pitchFamily="2" charset="-122"/>
                  <a:ea typeface="华文楷体" panose="02010600040101010101" pitchFamily="2" charset="-122"/>
                </a:rPr>
                <a:t>是两个偏转磁铁，使得具有确定偏转角和动量的正负电子被谱仪探测到。图 </a:t>
              </a:r>
              <a:r>
                <a:rPr lang="en-US" altLang="zh-CN" dirty="0">
                  <a:latin typeface="华文楷体" panose="02010600040101010101" pitchFamily="2" charset="-122"/>
                  <a:ea typeface="华文楷体" panose="02010600040101010101" pitchFamily="2" charset="-122"/>
                </a:rPr>
                <a:t>1.6</a:t>
              </a:r>
              <a:r>
                <a:rPr lang="zh-CN" altLang="en-US" dirty="0">
                  <a:latin typeface="华文楷体" panose="02010600040101010101" pitchFamily="2" charset="-122"/>
                  <a:ea typeface="华文楷体" panose="02010600040101010101" pitchFamily="2" charset="-122"/>
                </a:rPr>
                <a:t>是实验测到的</a:t>
              </a:r>
              <a:r>
                <a:rPr lang="en-US" altLang="zh-CN" dirty="0" err="1">
                  <a:latin typeface="华文楷体" panose="02010600040101010101" pitchFamily="2" charset="-122"/>
                  <a:ea typeface="华文楷体" panose="02010600040101010101" pitchFamily="2" charset="-122"/>
                </a:rPr>
                <a:t>e</a:t>
              </a:r>
              <a:r>
                <a:rPr lang="en-US" altLang="zh-CN" baseline="30000" dirty="0" err="1">
                  <a:latin typeface="华文楷体" panose="02010600040101010101" pitchFamily="2" charset="-122"/>
                  <a:ea typeface="华文楷体" panose="02010600040101010101" pitchFamily="2" charset="-122"/>
                </a:rPr>
                <a:t>+</a:t>
              </a:r>
              <a:r>
                <a:rPr lang="en-US" altLang="zh-CN" dirty="0" err="1">
                  <a:latin typeface="华文楷体" panose="02010600040101010101" pitchFamily="2" charset="-122"/>
                  <a:ea typeface="华文楷体" panose="02010600040101010101" pitchFamily="2" charset="-122"/>
                </a:rPr>
                <a:t>e</a:t>
              </a:r>
              <a:r>
                <a:rPr lang="en-US" altLang="zh-CN" baseline="30000"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不变质量谱，峰值在 </a:t>
              </a:r>
              <a:r>
                <a:rPr lang="en-US" altLang="zh-CN" dirty="0">
                  <a:latin typeface="华文楷体" panose="02010600040101010101" pitchFamily="2" charset="-122"/>
                  <a:ea typeface="华文楷体" panose="02010600040101010101" pitchFamily="2" charset="-122"/>
                </a:rPr>
                <a:t>3.1GeV</a:t>
              </a:r>
              <a:r>
                <a:rPr lang="zh-CN" altLang="en-US" dirty="0">
                  <a:latin typeface="华文楷体" panose="02010600040101010101" pitchFamily="2" charset="-122"/>
                  <a:ea typeface="华文楷体" panose="02010600040101010101" pitchFamily="2" charset="-122"/>
                </a:rPr>
                <a:t>，宽度很窄。即使将偏转磁铁的电流减少 </a:t>
              </a:r>
              <a:r>
                <a:rPr lang="en-US" altLang="zh-CN" dirty="0">
                  <a:latin typeface="华文楷体" panose="02010600040101010101" pitchFamily="2" charset="-122"/>
                  <a:ea typeface="华文楷体" panose="02010600040101010101" pitchFamily="2" charset="-122"/>
                </a:rPr>
                <a:t>10%,</a:t>
              </a:r>
              <a:r>
                <a:rPr lang="zh-CN" altLang="en-US" dirty="0">
                  <a:latin typeface="华文楷体" panose="02010600040101010101" pitchFamily="2" charset="-122"/>
                  <a:ea typeface="华文楷体" panose="02010600040101010101" pitchFamily="2" charset="-122"/>
                </a:rPr>
                <a:t>所测得的不变质量谱的峰位仍然不变，也被标示在图 </a:t>
              </a:r>
              <a:r>
                <a:rPr lang="en-US" altLang="zh-CN" dirty="0">
                  <a:latin typeface="华文楷体" panose="02010600040101010101" pitchFamily="2" charset="-122"/>
                  <a:ea typeface="华文楷体" panose="02010600040101010101" pitchFamily="2" charset="-122"/>
                </a:rPr>
                <a:t>1.6</a:t>
              </a:r>
              <a:r>
                <a:rPr lang="zh-CN" altLang="en-US" dirty="0">
                  <a:latin typeface="华文楷体" panose="02010600040101010101" pitchFamily="2" charset="-122"/>
                  <a:ea typeface="华文楷体" panose="02010600040101010101" pitchFamily="2" charset="-122"/>
                </a:rPr>
                <a:t>中。</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p:pic>
          <p:nvPicPr>
            <p:cNvPr id="14" name="图片 13">
              <a:extLst>
                <a:ext uri="{FF2B5EF4-FFF2-40B4-BE49-F238E27FC236}">
                  <a16:creationId xmlns:a16="http://schemas.microsoft.com/office/drawing/2014/main" id="{5606D778-1CDA-AE18-3B3E-8E170A3DD296}"/>
                </a:ext>
              </a:extLst>
            </p:cNvPr>
            <p:cNvPicPr>
              <a:picLocks noChangeAspect="1"/>
            </p:cNvPicPr>
            <p:nvPr/>
          </p:nvPicPr>
          <p:blipFill>
            <a:blip r:embed="rId3"/>
            <a:stretch>
              <a:fillRect/>
            </a:stretch>
          </p:blipFill>
          <p:spPr>
            <a:xfrm>
              <a:off x="3040819" y="1919116"/>
              <a:ext cx="2959252" cy="400071"/>
            </a:xfrm>
            <a:prstGeom prst="rect">
              <a:avLst/>
            </a:prstGeom>
          </p:spPr>
        </p:pic>
      </p:grpSp>
      <p:grpSp>
        <p:nvGrpSpPr>
          <p:cNvPr id="17" name="组合 16">
            <a:extLst>
              <a:ext uri="{FF2B5EF4-FFF2-40B4-BE49-F238E27FC236}">
                <a16:creationId xmlns:a16="http://schemas.microsoft.com/office/drawing/2014/main" id="{76EE05DD-589F-D98A-294C-1C9194111D90}"/>
              </a:ext>
            </a:extLst>
          </p:cNvPr>
          <p:cNvGrpSpPr/>
          <p:nvPr/>
        </p:nvGrpSpPr>
        <p:grpSpPr>
          <a:xfrm>
            <a:off x="431715" y="4006528"/>
            <a:ext cx="5114515" cy="2029814"/>
            <a:chOff x="628405" y="4006528"/>
            <a:chExt cx="5114515" cy="2029814"/>
          </a:xfrm>
        </p:grpSpPr>
        <p:pic>
          <p:nvPicPr>
            <p:cNvPr id="8" name="图片 7">
              <a:extLst>
                <a:ext uri="{FF2B5EF4-FFF2-40B4-BE49-F238E27FC236}">
                  <a16:creationId xmlns:a16="http://schemas.microsoft.com/office/drawing/2014/main" id="{262C2F0F-B784-423A-9961-77E1B0268896}"/>
                </a:ext>
              </a:extLst>
            </p:cNvPr>
            <p:cNvPicPr>
              <a:picLocks noChangeAspect="1"/>
            </p:cNvPicPr>
            <p:nvPr/>
          </p:nvPicPr>
          <p:blipFill>
            <a:blip r:embed="rId4"/>
            <a:srcRect b="19281"/>
            <a:stretch/>
          </p:blipFill>
          <p:spPr>
            <a:xfrm>
              <a:off x="628405" y="4006528"/>
              <a:ext cx="4824827" cy="1612496"/>
            </a:xfrm>
            <a:prstGeom prst="rect">
              <a:avLst/>
            </a:prstGeom>
          </p:spPr>
        </p:pic>
        <p:sp>
          <p:nvSpPr>
            <p:cNvPr id="16" name="文本框 15">
              <a:extLst>
                <a:ext uri="{FF2B5EF4-FFF2-40B4-BE49-F238E27FC236}">
                  <a16:creationId xmlns:a16="http://schemas.microsoft.com/office/drawing/2014/main" id="{11951F64-6C4E-46BE-E86A-769691AD4C4F}"/>
                </a:ext>
              </a:extLst>
            </p:cNvPr>
            <p:cNvSpPr txBox="1"/>
            <p:nvPr/>
          </p:nvSpPr>
          <p:spPr>
            <a:xfrm>
              <a:off x="1132530" y="5667010"/>
              <a:ext cx="4610390" cy="369332"/>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图 1.5 发现J粒子的双臂谱仪简化侧视图</a:t>
              </a:r>
            </a:p>
          </p:txBody>
        </p:sp>
      </p:grpSp>
    </p:spTree>
    <p:extLst>
      <p:ext uri="{BB962C8B-B14F-4D97-AF65-F5344CB8AC3E}">
        <p14:creationId xmlns:p14="http://schemas.microsoft.com/office/powerpoint/2010/main" val="2096232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683ABC-0AEA-4554-9D40-969E3DE0D02C}"/>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 2 GIM </a:t>
            </a:r>
            <a:r>
              <a:rPr lang="zh-CN" altLang="en-US" b="1" dirty="0">
                <a:latin typeface="华文楷体" panose="02010600040101010101" pitchFamily="2" charset="-122"/>
                <a:ea typeface="华文楷体" panose="02010600040101010101" pitchFamily="2" charset="-122"/>
              </a:rPr>
              <a:t>机制</a:t>
            </a:r>
            <a:endParaRPr lang="zh-CN" altLang="en-US" dirty="0"/>
          </a:p>
        </p:txBody>
      </p:sp>
      <p:sp>
        <p:nvSpPr>
          <p:cNvPr id="4" name="灯片编号占位符 3">
            <a:extLst>
              <a:ext uri="{FF2B5EF4-FFF2-40B4-BE49-F238E27FC236}">
                <a16:creationId xmlns:a16="http://schemas.microsoft.com/office/drawing/2014/main" id="{E001ED0E-4C17-42AF-BBD8-619E1202AF98}"/>
              </a:ext>
            </a:extLst>
          </p:cNvPr>
          <p:cNvSpPr>
            <a:spLocks noGrp="1"/>
          </p:cNvSpPr>
          <p:nvPr>
            <p:ph type="sldNum" sz="quarter" idx="12"/>
          </p:nvPr>
        </p:nvSpPr>
        <p:spPr/>
        <p:txBody>
          <a:bodyPr/>
          <a:lstStyle/>
          <a:p>
            <a:fld id="{BEF7031F-3985-8841-9F96-93325AFB8D2A}" type="slidenum">
              <a:rPr lang="en-US" smtClean="0"/>
              <a:t>32</a:t>
            </a:fld>
            <a:endParaRPr lang="en-US"/>
          </a:p>
        </p:txBody>
      </p:sp>
      <p:pic>
        <p:nvPicPr>
          <p:cNvPr id="7" name="图片 6">
            <a:extLst>
              <a:ext uri="{FF2B5EF4-FFF2-40B4-BE49-F238E27FC236}">
                <a16:creationId xmlns:a16="http://schemas.microsoft.com/office/drawing/2014/main" id="{412FCF50-4362-48D8-8E7E-39CD25B93110}"/>
              </a:ext>
            </a:extLst>
          </p:cNvPr>
          <p:cNvPicPr>
            <a:picLocks noChangeAspect="1"/>
          </p:cNvPicPr>
          <p:nvPr/>
        </p:nvPicPr>
        <p:blipFill>
          <a:blip r:embed="rId2"/>
          <a:stretch>
            <a:fillRect/>
          </a:stretch>
        </p:blipFill>
        <p:spPr>
          <a:xfrm>
            <a:off x="2297429" y="2975051"/>
            <a:ext cx="3534431" cy="3649114"/>
          </a:xfrm>
          <a:prstGeom prst="rect">
            <a:avLst/>
          </a:prstGeom>
        </p:spPr>
      </p:pic>
      <p:grpSp>
        <p:nvGrpSpPr>
          <p:cNvPr id="10" name="组合 9">
            <a:extLst>
              <a:ext uri="{FF2B5EF4-FFF2-40B4-BE49-F238E27FC236}">
                <a16:creationId xmlns:a16="http://schemas.microsoft.com/office/drawing/2014/main" id="{E4CC75BB-E197-7AC5-8E1B-D6F9DAD6FCC9}"/>
              </a:ext>
            </a:extLst>
          </p:cNvPr>
          <p:cNvGrpSpPr/>
          <p:nvPr/>
        </p:nvGrpSpPr>
        <p:grpSpPr>
          <a:xfrm>
            <a:off x="297384" y="1006324"/>
            <a:ext cx="8609291" cy="1754326"/>
            <a:chOff x="297384" y="1006324"/>
            <a:chExt cx="8609291" cy="1754326"/>
          </a:xfrm>
        </p:grpSpPr>
        <p:sp>
          <p:nvSpPr>
            <p:cNvPr id="3" name="文本框 2">
              <a:extLst>
                <a:ext uri="{FF2B5EF4-FFF2-40B4-BE49-F238E27FC236}">
                  <a16:creationId xmlns:a16="http://schemas.microsoft.com/office/drawing/2014/main" id="{0AA71C73-B30C-419B-B6C6-9C1AB8B548D6}"/>
                </a:ext>
              </a:extLst>
            </p:cNvPr>
            <p:cNvSpPr txBox="1"/>
            <p:nvPr/>
          </p:nvSpPr>
          <p:spPr>
            <a:xfrm>
              <a:off x="297384" y="1006324"/>
              <a:ext cx="8609291" cy="1754326"/>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几乎在同一时间，</a:t>
              </a:r>
              <a:r>
                <a:rPr lang="en-US" altLang="zh-CN" dirty="0" err="1">
                  <a:latin typeface="华文楷体" panose="02010600040101010101" pitchFamily="2" charset="-122"/>
                  <a:ea typeface="华文楷体" panose="02010600040101010101" pitchFamily="2" charset="-122"/>
                </a:rPr>
                <a:t>B.Richter</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领导的实验组在 </a:t>
              </a:r>
              <a:r>
                <a:rPr lang="en-US" altLang="zh-CN" dirty="0">
                  <a:latin typeface="华文楷体" panose="02010600040101010101" pitchFamily="2" charset="-122"/>
                  <a:ea typeface="华文楷体" panose="02010600040101010101" pitchFamily="2" charset="-122"/>
                </a:rPr>
                <a:t>SLAC </a:t>
              </a:r>
              <a:r>
                <a:rPr lang="zh-CN" altLang="en-US" dirty="0">
                  <a:latin typeface="华文楷体" panose="02010600040101010101" pitchFamily="2" charset="-122"/>
                  <a:ea typeface="华文楷体" panose="02010600040101010101" pitchFamily="2" charset="-122"/>
                </a:rPr>
                <a:t>的 </a:t>
              </a:r>
              <a:r>
                <a:rPr lang="en-US" altLang="zh-CN" dirty="0">
                  <a:latin typeface="华文楷体" panose="02010600040101010101" pitchFamily="2" charset="-122"/>
                  <a:ea typeface="华文楷体" panose="02010600040101010101" pitchFamily="2" charset="-122"/>
                </a:rPr>
                <a:t>SPEAR </a:t>
              </a:r>
              <a:r>
                <a:rPr lang="zh-CN" altLang="en-US" dirty="0">
                  <a:latin typeface="华文楷体" panose="02010600040101010101" pitchFamily="2" charset="-122"/>
                  <a:ea typeface="华文楷体" panose="02010600040101010101" pitchFamily="2" charset="-122"/>
                </a:rPr>
                <a:t>正负电子对撞机上也发现了该粒子，命名为</a:t>
              </a:r>
              <a:r>
                <a:rPr lang="en-US" altLang="zh-CN" dirty="0">
                  <a:latin typeface="华文楷体" panose="02010600040101010101" pitchFamily="2" charset="-122"/>
                  <a:ea typeface="华文楷体" panose="02010600040101010101" pitchFamily="2" charset="-122"/>
                </a:rPr>
                <a:t>Ψ</a:t>
              </a:r>
              <a:r>
                <a:rPr lang="zh-CN" altLang="en-US" dirty="0">
                  <a:latin typeface="华文楷体" panose="02010600040101010101" pitchFamily="2" charset="-122"/>
                  <a:ea typeface="华文楷体" panose="02010600040101010101" pitchFamily="2" charset="-122"/>
                </a:rPr>
                <a:t>，他们给出了该共振态的参数</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并给出了它的自旋、宇称和电荷共轭宇称值 </a:t>
              </a:r>
              <a:r>
                <a:rPr lang="en-US" altLang="zh-CN" b="1" i="1" dirty="0">
                  <a:latin typeface="华文楷体" panose="02010600040101010101" pitchFamily="2" charset="-122"/>
                  <a:ea typeface="华文楷体" panose="02010600040101010101" pitchFamily="2" charset="-122"/>
                </a:rPr>
                <a:t>J</a:t>
              </a:r>
              <a:r>
                <a:rPr lang="en-US" altLang="zh-CN" b="1" i="1" baseline="30000" dirty="0">
                  <a:latin typeface="华文楷体" panose="02010600040101010101" pitchFamily="2" charset="-122"/>
                  <a:ea typeface="华文楷体" panose="02010600040101010101" pitchFamily="2" charset="-122"/>
                </a:rPr>
                <a:t>PC</a:t>
              </a:r>
              <a:r>
                <a:rPr lang="en-US" altLang="zh-CN" b="1" dirty="0">
                  <a:latin typeface="华文楷体" panose="02010600040101010101" pitchFamily="2" charset="-122"/>
                  <a:ea typeface="华文楷体" panose="02010600040101010101" pitchFamily="2" charset="-122"/>
                </a:rPr>
                <a:t> =1</a:t>
              </a:r>
              <a:r>
                <a:rPr lang="en-US" altLang="zh-CN" b="1" baseline="60000" dirty="0">
                  <a:latin typeface="华文楷体" panose="02010600040101010101" pitchFamily="2" charset="-122"/>
                  <a:ea typeface="华文楷体" panose="02010600040101010101" pitchFamily="2" charset="-122"/>
                </a:rPr>
                <a:t>_ _</a:t>
              </a:r>
              <a:r>
                <a:rPr lang="zh-CN" altLang="en-US" dirty="0">
                  <a:latin typeface="华文楷体" panose="02010600040101010101" pitchFamily="2" charset="-122"/>
                  <a:ea typeface="华文楷体" panose="02010600040101010101" pitchFamily="2" charset="-122"/>
                </a:rPr>
                <a:t>。图 </a:t>
              </a:r>
              <a:r>
                <a:rPr lang="en-US" altLang="zh-CN" dirty="0">
                  <a:latin typeface="华文楷体" panose="02010600040101010101" pitchFamily="2" charset="-122"/>
                  <a:ea typeface="华文楷体" panose="02010600040101010101" pitchFamily="2" charset="-122"/>
                </a:rPr>
                <a:t>1.7</a:t>
              </a:r>
              <a:r>
                <a:rPr lang="zh-CN" altLang="en-US" dirty="0">
                  <a:latin typeface="华文楷体" panose="02010600040101010101" pitchFamily="2" charset="-122"/>
                  <a:ea typeface="华文楷体" panose="02010600040101010101" pitchFamily="2" charset="-122"/>
                </a:rPr>
                <a:t>是他们发表的测量结果。</a:t>
              </a:r>
              <a:endParaRPr lang="en-US" altLang="zh-CN" dirty="0">
                <a:latin typeface="华文楷体" panose="02010600040101010101" pitchFamily="2" charset="-122"/>
                <a:ea typeface="华文楷体" panose="02010600040101010101" pitchFamily="2" charset="-122"/>
              </a:endParaRPr>
            </a:p>
          </p:txBody>
        </p:sp>
        <p:pic>
          <p:nvPicPr>
            <p:cNvPr id="9" name="图片 8">
              <a:extLst>
                <a:ext uri="{FF2B5EF4-FFF2-40B4-BE49-F238E27FC236}">
                  <a16:creationId xmlns:a16="http://schemas.microsoft.com/office/drawing/2014/main" id="{22915AEA-C9A8-E623-9FF1-7C0F9E1F4E95}"/>
                </a:ext>
              </a:extLst>
            </p:cNvPr>
            <p:cNvPicPr>
              <a:picLocks noChangeAspect="1"/>
            </p:cNvPicPr>
            <p:nvPr/>
          </p:nvPicPr>
          <p:blipFill>
            <a:blip r:embed="rId3"/>
            <a:stretch>
              <a:fillRect/>
            </a:stretch>
          </p:blipFill>
          <p:spPr>
            <a:xfrm>
              <a:off x="2887441" y="1809762"/>
              <a:ext cx="3429176" cy="387370"/>
            </a:xfrm>
            <a:prstGeom prst="rect">
              <a:avLst/>
            </a:prstGeom>
          </p:spPr>
        </p:pic>
      </p:grpSp>
    </p:spTree>
    <p:extLst>
      <p:ext uri="{BB962C8B-B14F-4D97-AF65-F5344CB8AC3E}">
        <p14:creationId xmlns:p14="http://schemas.microsoft.com/office/powerpoint/2010/main" val="1054304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CA6BC-FF90-5DD4-6902-29DE35BCCB2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B327416-F8D1-DEF2-B9AB-08D81033E449}"/>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2.3 CKM</a:t>
            </a:r>
            <a:r>
              <a:rPr lang="zh-CN" altLang="en-US" b="1" dirty="0">
                <a:latin typeface="华文楷体" panose="02010600040101010101" pitchFamily="2" charset="-122"/>
                <a:ea typeface="华文楷体" panose="02010600040101010101" pitchFamily="2" charset="-122"/>
              </a:rPr>
              <a:t>夸克混合矩阵</a:t>
            </a:r>
            <a:endParaRPr lang="zh-CN" altLang="en-US" dirty="0"/>
          </a:p>
        </p:txBody>
      </p:sp>
      <p:sp>
        <p:nvSpPr>
          <p:cNvPr id="4" name="灯片编号占位符 3">
            <a:extLst>
              <a:ext uri="{FF2B5EF4-FFF2-40B4-BE49-F238E27FC236}">
                <a16:creationId xmlns:a16="http://schemas.microsoft.com/office/drawing/2014/main" id="{BFEC5D35-FC30-6163-A41A-EE1FA2F82C73}"/>
              </a:ext>
            </a:extLst>
          </p:cNvPr>
          <p:cNvSpPr>
            <a:spLocks noGrp="1"/>
          </p:cNvSpPr>
          <p:nvPr>
            <p:ph type="sldNum" sz="quarter" idx="12"/>
          </p:nvPr>
        </p:nvSpPr>
        <p:spPr/>
        <p:txBody>
          <a:bodyPr/>
          <a:lstStyle/>
          <a:p>
            <a:fld id="{BEF7031F-3985-8841-9F96-93325AFB8D2A}" type="slidenum">
              <a:rPr lang="en-US" smtClean="0"/>
              <a:t>33</a:t>
            </a:fld>
            <a:endParaRPr lang="en-US"/>
          </a:p>
        </p:txBody>
      </p:sp>
      <p:grpSp>
        <p:nvGrpSpPr>
          <p:cNvPr id="9" name="组合 8">
            <a:extLst>
              <a:ext uri="{FF2B5EF4-FFF2-40B4-BE49-F238E27FC236}">
                <a16:creationId xmlns:a16="http://schemas.microsoft.com/office/drawing/2014/main" id="{980A5378-C0D7-D24F-2226-A3A333BBB5E3}"/>
              </a:ext>
            </a:extLst>
          </p:cNvPr>
          <p:cNvGrpSpPr/>
          <p:nvPr/>
        </p:nvGrpSpPr>
        <p:grpSpPr>
          <a:xfrm>
            <a:off x="430949" y="898151"/>
            <a:ext cx="8096692" cy="5909310"/>
            <a:chOff x="430949" y="1009065"/>
            <a:chExt cx="8096692" cy="5909310"/>
          </a:xfrm>
        </p:grpSpPr>
        <p:sp>
          <p:nvSpPr>
            <p:cNvPr id="18" name="文本框 17">
              <a:extLst>
                <a:ext uri="{FF2B5EF4-FFF2-40B4-BE49-F238E27FC236}">
                  <a16:creationId xmlns:a16="http://schemas.microsoft.com/office/drawing/2014/main" id="{0CACF8C8-8FF4-A5D8-204D-3951463C9545}"/>
                </a:ext>
              </a:extLst>
            </p:cNvPr>
            <p:cNvSpPr txBox="1"/>
            <p:nvPr/>
          </p:nvSpPr>
          <p:spPr>
            <a:xfrm>
              <a:off x="430949" y="1009065"/>
              <a:ext cx="8096692" cy="5909310"/>
            </a:xfrm>
            <a:prstGeom prst="rect">
              <a:avLst/>
            </a:prstGeom>
            <a:noFill/>
          </p:spPr>
          <p:txBody>
            <a:bodyPr wrap="square">
              <a:spAutoFit/>
            </a:bodyPr>
            <a:lstStyle/>
            <a:p>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考虑</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四味夸克，为了使强子弱流是普适的，即具有同一耦合常数</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a:t>
              </a:r>
              <a:r>
                <a:rPr lang="en-US" altLang="zh-CN" b="1" i="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，同时又能解释奇异数改变过程被大大压低的实验事实，卡比玻引入一个混合角</a:t>
              </a:r>
              <a:r>
                <a:rPr lang="el-GR"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θ</a:t>
              </a:r>
              <a:r>
                <a:rPr lang="en-US" altLang="zh-CN" b="1" i="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GIM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机制给出了一个</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 x 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的混合矩阵，它描述了夸克的质量本征态和弱作用本征态的相对关系</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式中</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d</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d'</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 </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s '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分别是质量本征态和弱作用本征态。混合矩阵需要用一个参数卡比玻角</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θ</a:t>
              </a:r>
              <a:r>
                <a:rPr lang="en-US" altLang="zh-CN" b="1" i="1" baseline="-25000" dirty="0">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来描写。所有的与</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d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c</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夸克有关的弱衰变都与这个唯一的参数一致。</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由于历史的原因，我们现在用下夸克的混合来描写弱相互作用，实际上，这只是一个习惯约定，我们也可以用两个上夸克的混合来描写</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p>
            <a:p>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同样也可以使上下夸克都混合。</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需要指出的是，夸克混合的一个必要条件是夸克的质量不相同。如果</a:t>
              </a:r>
              <a:r>
                <a:rPr lang="en-US" altLang="zh-CN" b="1" i="1"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a:t>
              </a:r>
              <a:r>
                <a:rPr lang="en-US" altLang="zh-CN" b="1" i="1" baseline="-4000"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a:t>
              </a:r>
              <a:r>
                <a:rPr lang="en-US" altLang="zh-CN" b="1" i="1" baseline="-4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d</a:t>
              </a:r>
              <a:r>
                <a:rPr lang="zh-CN" altLang="en-US" b="1" i="1" baseline="-4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，或者</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a:t>
              </a:r>
              <a:r>
                <a:rPr lang="en-US" altLang="zh-CN" b="1" i="1" baseline="-4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u</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a:t>
              </a:r>
              <a:r>
                <a:rPr lang="en-US" altLang="zh-CN" b="1" i="1" baseline="-4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，就没有办法通过其质量来区分两种夸克，也就无所谓混合。如果中微子质量为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，同样没有混合。如果不同代中微子有不同的小质量，也会有混合矩阵，也将有</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CP</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破坏。</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9" name="图片 18">
              <a:extLst>
                <a:ext uri="{FF2B5EF4-FFF2-40B4-BE49-F238E27FC236}">
                  <a16:creationId xmlns:a16="http://schemas.microsoft.com/office/drawing/2014/main" id="{E12ED6FD-A08C-67D1-4E7E-0F5DC865DA5A}"/>
                </a:ext>
              </a:extLst>
            </p:cNvPr>
            <p:cNvPicPr>
              <a:picLocks noChangeAspect="1"/>
            </p:cNvPicPr>
            <p:nvPr/>
          </p:nvPicPr>
          <p:blipFill>
            <a:blip r:embed="rId2"/>
            <a:stretch>
              <a:fillRect/>
            </a:stretch>
          </p:blipFill>
          <p:spPr>
            <a:xfrm>
              <a:off x="520154" y="1057749"/>
              <a:ext cx="178409" cy="234962"/>
            </a:xfrm>
            <a:prstGeom prst="rect">
              <a:avLst/>
            </a:prstGeom>
          </p:spPr>
        </p:pic>
      </p:grpSp>
      <p:pic>
        <p:nvPicPr>
          <p:cNvPr id="3" name="图片 2">
            <a:extLst>
              <a:ext uri="{FF2B5EF4-FFF2-40B4-BE49-F238E27FC236}">
                <a16:creationId xmlns:a16="http://schemas.microsoft.com/office/drawing/2014/main" id="{559664F2-4D1F-52F9-189F-7B5872C75C49}"/>
              </a:ext>
            </a:extLst>
          </p:cNvPr>
          <p:cNvPicPr>
            <a:picLocks noChangeAspect="1"/>
          </p:cNvPicPr>
          <p:nvPr/>
        </p:nvPicPr>
        <p:blipFill>
          <a:blip r:embed="rId2"/>
          <a:stretch>
            <a:fillRect/>
          </a:stretch>
        </p:blipFill>
        <p:spPr>
          <a:xfrm>
            <a:off x="520153" y="3973064"/>
            <a:ext cx="178409" cy="234962"/>
          </a:xfrm>
          <a:prstGeom prst="rect">
            <a:avLst/>
          </a:prstGeom>
        </p:spPr>
      </p:pic>
      <p:pic>
        <p:nvPicPr>
          <p:cNvPr id="6" name="图片 5">
            <a:extLst>
              <a:ext uri="{FF2B5EF4-FFF2-40B4-BE49-F238E27FC236}">
                <a16:creationId xmlns:a16="http://schemas.microsoft.com/office/drawing/2014/main" id="{09EA7EAF-D652-FEB6-282C-36A9DA641706}"/>
              </a:ext>
            </a:extLst>
          </p:cNvPr>
          <p:cNvPicPr>
            <a:picLocks noChangeAspect="1"/>
          </p:cNvPicPr>
          <p:nvPr/>
        </p:nvPicPr>
        <p:blipFill>
          <a:blip r:embed="rId2"/>
          <a:stretch>
            <a:fillRect/>
          </a:stretch>
        </p:blipFill>
        <p:spPr>
          <a:xfrm>
            <a:off x="520152" y="5611906"/>
            <a:ext cx="178409" cy="234962"/>
          </a:xfrm>
          <a:prstGeom prst="rect">
            <a:avLst/>
          </a:prstGeom>
        </p:spPr>
      </p:pic>
      <p:pic>
        <p:nvPicPr>
          <p:cNvPr id="11" name="图片 10">
            <a:extLst>
              <a:ext uri="{FF2B5EF4-FFF2-40B4-BE49-F238E27FC236}">
                <a16:creationId xmlns:a16="http://schemas.microsoft.com/office/drawing/2014/main" id="{8C9A631C-4E23-1680-80D1-006319573FBF}"/>
              </a:ext>
            </a:extLst>
          </p:cNvPr>
          <p:cNvPicPr>
            <a:picLocks noChangeAspect="1"/>
          </p:cNvPicPr>
          <p:nvPr/>
        </p:nvPicPr>
        <p:blipFill>
          <a:blip r:embed="rId3"/>
          <a:stretch>
            <a:fillRect/>
          </a:stretch>
        </p:blipFill>
        <p:spPr>
          <a:xfrm>
            <a:off x="2755181" y="2160001"/>
            <a:ext cx="3448227" cy="577880"/>
          </a:xfrm>
          <a:prstGeom prst="rect">
            <a:avLst/>
          </a:prstGeom>
        </p:spPr>
      </p:pic>
      <p:pic>
        <p:nvPicPr>
          <p:cNvPr id="13" name="图片 12">
            <a:extLst>
              <a:ext uri="{FF2B5EF4-FFF2-40B4-BE49-F238E27FC236}">
                <a16:creationId xmlns:a16="http://schemas.microsoft.com/office/drawing/2014/main" id="{85389D55-BBD6-9B85-8C7B-FE4DE04F71E7}"/>
              </a:ext>
            </a:extLst>
          </p:cNvPr>
          <p:cNvPicPr>
            <a:picLocks noChangeAspect="1"/>
          </p:cNvPicPr>
          <p:nvPr/>
        </p:nvPicPr>
        <p:blipFill>
          <a:blip r:embed="rId4"/>
          <a:stretch>
            <a:fillRect/>
          </a:stretch>
        </p:blipFill>
        <p:spPr>
          <a:xfrm>
            <a:off x="2755181" y="4661499"/>
            <a:ext cx="3473629" cy="577880"/>
          </a:xfrm>
          <a:prstGeom prst="rect">
            <a:avLst/>
          </a:prstGeom>
        </p:spPr>
      </p:pic>
    </p:spTree>
    <p:extLst>
      <p:ext uri="{BB962C8B-B14F-4D97-AF65-F5344CB8AC3E}">
        <p14:creationId xmlns:p14="http://schemas.microsoft.com/office/powerpoint/2010/main" val="2309368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E03F-1854-FB79-2424-2AF9EC67359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4CE608F-B0C1-B236-E184-8B64BD7BB462}"/>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2.3 CKM</a:t>
            </a:r>
            <a:r>
              <a:rPr lang="zh-CN" altLang="en-US" b="1" dirty="0">
                <a:latin typeface="华文楷体" panose="02010600040101010101" pitchFamily="2" charset="-122"/>
                <a:ea typeface="华文楷体" panose="02010600040101010101" pitchFamily="2" charset="-122"/>
              </a:rPr>
              <a:t>夸克混合矩阵</a:t>
            </a:r>
            <a:endParaRPr lang="zh-CN" altLang="en-US" dirty="0"/>
          </a:p>
        </p:txBody>
      </p:sp>
      <p:sp>
        <p:nvSpPr>
          <p:cNvPr id="4" name="灯片编号占位符 3">
            <a:extLst>
              <a:ext uri="{FF2B5EF4-FFF2-40B4-BE49-F238E27FC236}">
                <a16:creationId xmlns:a16="http://schemas.microsoft.com/office/drawing/2014/main" id="{0DFFD04D-EC0C-85B0-FE2C-2CB4918D278A}"/>
              </a:ext>
            </a:extLst>
          </p:cNvPr>
          <p:cNvSpPr>
            <a:spLocks noGrp="1"/>
          </p:cNvSpPr>
          <p:nvPr>
            <p:ph type="sldNum" sz="quarter" idx="12"/>
          </p:nvPr>
        </p:nvSpPr>
        <p:spPr/>
        <p:txBody>
          <a:bodyPr/>
          <a:lstStyle/>
          <a:p>
            <a:fld id="{BEF7031F-3985-8841-9F96-93325AFB8D2A}" type="slidenum">
              <a:rPr lang="en-US" smtClean="0"/>
              <a:t>34</a:t>
            </a:fld>
            <a:endParaRPr lang="en-US"/>
          </a:p>
        </p:txBody>
      </p:sp>
      <p:grpSp>
        <p:nvGrpSpPr>
          <p:cNvPr id="17" name="组合 16">
            <a:extLst>
              <a:ext uri="{FF2B5EF4-FFF2-40B4-BE49-F238E27FC236}">
                <a16:creationId xmlns:a16="http://schemas.microsoft.com/office/drawing/2014/main" id="{220F9117-85AB-301D-5211-8D384479FF27}"/>
              </a:ext>
            </a:extLst>
          </p:cNvPr>
          <p:cNvGrpSpPr/>
          <p:nvPr/>
        </p:nvGrpSpPr>
        <p:grpSpPr>
          <a:xfrm>
            <a:off x="515354" y="1100515"/>
            <a:ext cx="8096692" cy="5078313"/>
            <a:chOff x="430949" y="1051831"/>
            <a:chExt cx="8096692" cy="5078313"/>
          </a:xfrm>
        </p:grpSpPr>
        <p:sp>
          <p:nvSpPr>
            <p:cNvPr id="18" name="文本框 17">
              <a:extLst>
                <a:ext uri="{FF2B5EF4-FFF2-40B4-BE49-F238E27FC236}">
                  <a16:creationId xmlns:a16="http://schemas.microsoft.com/office/drawing/2014/main" id="{AB82BC7B-9C54-CCD6-998A-E7917575E968}"/>
                </a:ext>
              </a:extLst>
            </p:cNvPr>
            <p:cNvSpPr txBox="1"/>
            <p:nvPr/>
          </p:nvSpPr>
          <p:spPr>
            <a:xfrm>
              <a:off x="430949" y="1051831"/>
              <a:ext cx="8096692" cy="5078313"/>
            </a:xfrm>
            <a:prstGeom prst="rect">
              <a:avLst/>
            </a:prstGeom>
            <a:noFill/>
          </p:spPr>
          <p:txBody>
            <a:bodyPr wrap="square">
              <a:spAutoFit/>
            </a:bodyPr>
            <a:lstStyle/>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1973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GIM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机制预言的第四个夸克“</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charm”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还没有被实验发现的情况下，日本学者小林诚</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M.Kabayashi</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和益川敏英</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T.Maskawa</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把卡比玻的两代</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夸克混合推广到了包含三代</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6</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夸克的情形，提出了描写三个下夸克混合的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 x 3 CKM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混合矩阵。</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dirty="0">
                  <a:latin typeface="华文楷体" panose="02010600040101010101" pitchFamily="2" charset="-122"/>
                  <a:ea typeface="华文楷体" panose="02010600040101010101" pitchFamily="2" charset="-122"/>
                </a:rPr>
                <a:t>矩阵元都是复数的，所以是 </a:t>
              </a:r>
              <a:r>
                <a:rPr lang="en-US" altLang="zh-CN" dirty="0">
                  <a:latin typeface="华文楷体" panose="02010600040101010101" pitchFamily="2" charset="-122"/>
                  <a:ea typeface="华文楷体" panose="02010600040101010101" pitchFamily="2" charset="-122"/>
                </a:rPr>
                <a:t>18 </a:t>
              </a:r>
              <a:r>
                <a:rPr lang="zh-CN" altLang="en-US" dirty="0">
                  <a:latin typeface="华文楷体" panose="02010600040101010101" pitchFamily="2" charset="-122"/>
                  <a:ea typeface="华文楷体" panose="02010600040101010101" pitchFamily="2" charset="-122"/>
                </a:rPr>
                <a:t>个变量。</a:t>
              </a:r>
              <a:r>
                <a:rPr lang="en-US" altLang="zh-CN" dirty="0">
                  <a:latin typeface="华文楷体" panose="02010600040101010101" pitchFamily="2" charset="-122"/>
                  <a:ea typeface="华文楷体" panose="02010600040101010101" pitchFamily="2" charset="-122"/>
                </a:rPr>
                <a:t>1973 </a:t>
              </a:r>
              <a:r>
                <a:rPr lang="zh-CN" altLang="en-US" dirty="0">
                  <a:latin typeface="华文楷体" panose="02010600040101010101" pitchFamily="2" charset="-122"/>
                  <a:ea typeface="华文楷体" panose="02010600040101010101" pitchFamily="2" charset="-122"/>
                </a:rPr>
                <a:t>年小林诚</a:t>
              </a:r>
              <a:r>
                <a:rPr lang="en-US" altLang="zh-CN" dirty="0">
                  <a:latin typeface="华文楷体" panose="02010600040101010101" pitchFamily="2" charset="-122"/>
                  <a:ea typeface="华文楷体" panose="02010600040101010101" pitchFamily="2" charset="-122"/>
                </a:rPr>
                <a:t>(Kobayashi)</a:t>
              </a:r>
              <a:r>
                <a:rPr lang="zh-CN" altLang="en-US" dirty="0">
                  <a:latin typeface="华文楷体" panose="02010600040101010101" pitchFamily="2" charset="-122"/>
                  <a:ea typeface="华文楷体" panose="02010600040101010101" pitchFamily="2" charset="-122"/>
                </a:rPr>
                <a:t>和益川敏英</a:t>
              </a:r>
              <a:r>
                <a:rPr lang="en-US" altLang="zh-CN" dirty="0">
                  <a:latin typeface="华文楷体" panose="02010600040101010101" pitchFamily="2" charset="-122"/>
                  <a:ea typeface="华文楷体" panose="02010600040101010101" pitchFamily="2" charset="-122"/>
                </a:rPr>
                <a:t>(</a:t>
              </a:r>
              <a:r>
                <a:rPr lang="en-US" altLang="zh-CN" dirty="0" err="1">
                  <a:latin typeface="华文楷体" panose="02010600040101010101" pitchFamily="2" charset="-122"/>
                  <a:ea typeface="华文楷体" panose="02010600040101010101" pitchFamily="2" charset="-122"/>
                </a:rPr>
                <a:t>Maskawa</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首先完成了它的参数化。矩阵幺正性的要求给出</a:t>
              </a:r>
              <a:r>
                <a:rPr lang="en-US" altLang="zh-CN" dirty="0">
                  <a:latin typeface="华文楷体" panose="02010600040101010101" pitchFamily="2" charset="-122"/>
                  <a:ea typeface="华文楷体" panose="02010600040101010101" pitchFamily="2" charset="-122"/>
                </a:rPr>
                <a:t>9</a:t>
              </a:r>
              <a:r>
                <a:rPr lang="zh-CN" altLang="en-US" dirty="0">
                  <a:latin typeface="华文楷体" panose="02010600040101010101" pitchFamily="2" charset="-122"/>
                  <a:ea typeface="华文楷体" panose="02010600040101010101" pitchFamily="2" charset="-122"/>
                </a:rPr>
                <a:t>个约束条件，</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还可以将一个相角吸收到每一个左手态中，</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这样就去除了各列和各行相角的任意性。但由于</a:t>
              </a:r>
              <a:r>
                <a:rPr lang="en-US" altLang="zh-CN" i="1" dirty="0">
                  <a:latin typeface="华文楷体" panose="02010600040101010101" pitchFamily="2" charset="-122"/>
                  <a:ea typeface="华文楷体" panose="02010600040101010101" pitchFamily="2" charset="-122"/>
                </a:rPr>
                <a:t>V</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在一个共同的相角变换下是不变的，所以可以去掉 </a:t>
              </a:r>
              <a:r>
                <a:rPr lang="en-US" altLang="zh-CN" dirty="0">
                  <a:latin typeface="华文楷体" panose="02010600040101010101" pitchFamily="2" charset="-122"/>
                  <a:ea typeface="华文楷体" panose="02010600040101010101" pitchFamily="2" charset="-122"/>
                </a:rPr>
                <a:t>6-1 </a:t>
              </a:r>
              <a:r>
                <a:rPr lang="zh-CN" altLang="en-US" dirty="0">
                  <a:latin typeface="华文楷体" panose="02010600040101010101" pitchFamily="2" charset="-122"/>
                  <a:ea typeface="华文楷体" panose="02010600040101010101" pitchFamily="2" charset="-122"/>
                </a:rPr>
                <a:t>个相角自由度。这样在 </a:t>
              </a:r>
              <a:r>
                <a:rPr lang="en-US" altLang="zh-CN" dirty="0">
                  <a:latin typeface="华文楷体" panose="02010600040101010101" pitchFamily="2" charset="-122"/>
                  <a:ea typeface="华文楷体" panose="02010600040101010101" pitchFamily="2" charset="-122"/>
                </a:rPr>
                <a:t>CKM </a:t>
              </a:r>
              <a:r>
                <a:rPr lang="zh-CN" altLang="en-US" dirty="0">
                  <a:latin typeface="华文楷体" panose="02010600040101010101" pitchFamily="2" charset="-122"/>
                  <a:ea typeface="华文楷体" panose="02010600040101010101" pitchFamily="2" charset="-122"/>
                </a:rPr>
                <a:t>矩阵中独立的物理参数就只剩下 </a:t>
              </a:r>
              <a:r>
                <a:rPr lang="en-US" altLang="zh-CN" dirty="0">
                  <a:latin typeface="华文楷体" panose="02010600040101010101" pitchFamily="2" charset="-122"/>
                  <a:ea typeface="华文楷体" panose="02010600040101010101" pitchFamily="2" charset="-122"/>
                </a:rPr>
                <a:t>4</a:t>
              </a:r>
              <a:r>
                <a:rPr lang="zh-CN" altLang="en-US" dirty="0">
                  <a:latin typeface="华文楷体" panose="02010600040101010101" pitchFamily="2" charset="-122"/>
                  <a:ea typeface="华文楷体" panose="02010600040101010101" pitchFamily="2" charset="-122"/>
                </a:rPr>
                <a:t>个。</a:t>
              </a:r>
              <a:endParaRPr lang="en-US" altLang="zh-CN" dirty="0">
                <a:latin typeface="华文楷体" panose="02010600040101010101" pitchFamily="2" charset="-122"/>
                <a:ea typeface="华文楷体" panose="02010600040101010101" pitchFamily="2" charset="-122"/>
              </a:endParaRPr>
            </a:p>
          </p:txBody>
        </p:sp>
        <p:pic>
          <p:nvPicPr>
            <p:cNvPr id="19" name="图片 18">
              <a:extLst>
                <a:ext uri="{FF2B5EF4-FFF2-40B4-BE49-F238E27FC236}">
                  <a16:creationId xmlns:a16="http://schemas.microsoft.com/office/drawing/2014/main" id="{7D6B5A42-9165-11ED-667B-3D401FF57A46}"/>
                </a:ext>
              </a:extLst>
            </p:cNvPr>
            <p:cNvPicPr>
              <a:picLocks noChangeAspect="1"/>
            </p:cNvPicPr>
            <p:nvPr/>
          </p:nvPicPr>
          <p:blipFill>
            <a:blip r:embed="rId2"/>
            <a:stretch>
              <a:fillRect/>
            </a:stretch>
          </p:blipFill>
          <p:spPr>
            <a:xfrm>
              <a:off x="520154" y="1100515"/>
              <a:ext cx="178409" cy="234962"/>
            </a:xfrm>
            <a:prstGeom prst="rect">
              <a:avLst/>
            </a:prstGeom>
          </p:spPr>
        </p:pic>
        <p:pic>
          <p:nvPicPr>
            <p:cNvPr id="7" name="图片 6">
              <a:extLst>
                <a:ext uri="{FF2B5EF4-FFF2-40B4-BE49-F238E27FC236}">
                  <a16:creationId xmlns:a16="http://schemas.microsoft.com/office/drawing/2014/main" id="{CDC82598-88CA-753A-D228-84764F16DBD1}"/>
                </a:ext>
              </a:extLst>
            </p:cNvPr>
            <p:cNvPicPr>
              <a:picLocks noChangeAspect="1"/>
            </p:cNvPicPr>
            <p:nvPr/>
          </p:nvPicPr>
          <p:blipFill>
            <a:blip r:embed="rId3"/>
            <a:stretch>
              <a:fillRect/>
            </a:stretch>
          </p:blipFill>
          <p:spPr>
            <a:xfrm>
              <a:off x="1474739" y="2200461"/>
              <a:ext cx="4457929" cy="882695"/>
            </a:xfrm>
            <a:prstGeom prst="rect">
              <a:avLst/>
            </a:prstGeom>
          </p:spPr>
        </p:pic>
        <p:pic>
          <p:nvPicPr>
            <p:cNvPr id="14" name="图片 13">
              <a:extLst>
                <a:ext uri="{FF2B5EF4-FFF2-40B4-BE49-F238E27FC236}">
                  <a16:creationId xmlns:a16="http://schemas.microsoft.com/office/drawing/2014/main" id="{0D2D5C7E-D276-FE33-FD08-A79DA18115A9}"/>
                </a:ext>
              </a:extLst>
            </p:cNvPr>
            <p:cNvPicPr>
              <a:picLocks noChangeAspect="1"/>
            </p:cNvPicPr>
            <p:nvPr/>
          </p:nvPicPr>
          <p:blipFill>
            <a:blip r:embed="rId4"/>
            <a:stretch>
              <a:fillRect/>
            </a:stretch>
          </p:blipFill>
          <p:spPr>
            <a:xfrm>
              <a:off x="3374570" y="3885179"/>
              <a:ext cx="1573948" cy="419099"/>
            </a:xfrm>
            <a:prstGeom prst="rect">
              <a:avLst/>
            </a:prstGeom>
          </p:spPr>
        </p:pic>
        <p:pic>
          <p:nvPicPr>
            <p:cNvPr id="16" name="图片 15">
              <a:extLst>
                <a:ext uri="{FF2B5EF4-FFF2-40B4-BE49-F238E27FC236}">
                  <a16:creationId xmlns:a16="http://schemas.microsoft.com/office/drawing/2014/main" id="{787CD9B0-A63E-351D-B1A3-3723AB2302EC}"/>
                </a:ext>
              </a:extLst>
            </p:cNvPr>
            <p:cNvPicPr>
              <a:picLocks noChangeAspect="1"/>
            </p:cNvPicPr>
            <p:nvPr/>
          </p:nvPicPr>
          <p:blipFill>
            <a:blip r:embed="rId5"/>
            <a:stretch>
              <a:fillRect/>
            </a:stretch>
          </p:blipFill>
          <p:spPr>
            <a:xfrm>
              <a:off x="3201572" y="4698936"/>
              <a:ext cx="2031255" cy="455282"/>
            </a:xfrm>
            <a:prstGeom prst="rect">
              <a:avLst/>
            </a:prstGeom>
          </p:spPr>
        </p:pic>
      </p:grpSp>
    </p:spTree>
    <p:extLst>
      <p:ext uri="{BB962C8B-B14F-4D97-AF65-F5344CB8AC3E}">
        <p14:creationId xmlns:p14="http://schemas.microsoft.com/office/powerpoint/2010/main" val="2243766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2CE8-18BE-D423-808A-D02108D9678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D16EC2B-AE37-A831-BC58-27B46788D1D5}"/>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2.3 CKM</a:t>
            </a:r>
            <a:r>
              <a:rPr lang="zh-CN" altLang="en-US" b="1" dirty="0">
                <a:latin typeface="华文楷体" panose="02010600040101010101" pitchFamily="2" charset="-122"/>
                <a:ea typeface="华文楷体" panose="02010600040101010101" pitchFamily="2" charset="-122"/>
              </a:rPr>
              <a:t>夸克混合矩阵</a:t>
            </a:r>
            <a:endParaRPr lang="zh-CN" altLang="en-US" dirty="0"/>
          </a:p>
        </p:txBody>
      </p:sp>
      <p:sp>
        <p:nvSpPr>
          <p:cNvPr id="4" name="灯片编号占位符 3">
            <a:extLst>
              <a:ext uri="{FF2B5EF4-FFF2-40B4-BE49-F238E27FC236}">
                <a16:creationId xmlns:a16="http://schemas.microsoft.com/office/drawing/2014/main" id="{0DF57F95-0456-0DCF-6A42-8AB9FE9A7214}"/>
              </a:ext>
            </a:extLst>
          </p:cNvPr>
          <p:cNvSpPr>
            <a:spLocks noGrp="1"/>
          </p:cNvSpPr>
          <p:nvPr>
            <p:ph type="sldNum" sz="quarter" idx="12"/>
          </p:nvPr>
        </p:nvSpPr>
        <p:spPr/>
        <p:txBody>
          <a:bodyPr/>
          <a:lstStyle/>
          <a:p>
            <a:fld id="{BEF7031F-3985-8841-9F96-93325AFB8D2A}" type="slidenum">
              <a:rPr lang="en-US" smtClean="0"/>
              <a:t>35</a:t>
            </a:fld>
            <a:endParaRPr lang="en-US"/>
          </a:p>
        </p:txBody>
      </p:sp>
      <p:grpSp>
        <p:nvGrpSpPr>
          <p:cNvPr id="11" name="组合 10">
            <a:extLst>
              <a:ext uri="{FF2B5EF4-FFF2-40B4-BE49-F238E27FC236}">
                <a16:creationId xmlns:a16="http://schemas.microsoft.com/office/drawing/2014/main" id="{0D45A26E-D23F-8D82-F5BC-4E8E5FBDA418}"/>
              </a:ext>
            </a:extLst>
          </p:cNvPr>
          <p:cNvGrpSpPr/>
          <p:nvPr/>
        </p:nvGrpSpPr>
        <p:grpSpPr>
          <a:xfrm>
            <a:off x="523654" y="1149199"/>
            <a:ext cx="8096692" cy="5355312"/>
            <a:chOff x="515354" y="1100515"/>
            <a:chExt cx="8096692" cy="5355312"/>
          </a:xfrm>
        </p:grpSpPr>
        <p:grpSp>
          <p:nvGrpSpPr>
            <p:cNvPr id="17" name="组合 16">
              <a:extLst>
                <a:ext uri="{FF2B5EF4-FFF2-40B4-BE49-F238E27FC236}">
                  <a16:creationId xmlns:a16="http://schemas.microsoft.com/office/drawing/2014/main" id="{4B4B0E5F-B2A0-127A-A732-3009928D8F5F}"/>
                </a:ext>
              </a:extLst>
            </p:cNvPr>
            <p:cNvGrpSpPr/>
            <p:nvPr/>
          </p:nvGrpSpPr>
          <p:grpSpPr>
            <a:xfrm>
              <a:off x="515354" y="1100515"/>
              <a:ext cx="8096692" cy="5355312"/>
              <a:chOff x="430949" y="1051831"/>
              <a:chExt cx="8096692" cy="5355312"/>
            </a:xfrm>
          </p:grpSpPr>
          <p:sp>
            <p:nvSpPr>
              <p:cNvPr id="18" name="文本框 17">
                <a:extLst>
                  <a:ext uri="{FF2B5EF4-FFF2-40B4-BE49-F238E27FC236}">
                    <a16:creationId xmlns:a16="http://schemas.microsoft.com/office/drawing/2014/main" id="{E8791647-8DA3-1A0B-216C-D488A4B4CAB9}"/>
                  </a:ext>
                </a:extLst>
              </p:cNvPr>
              <p:cNvSpPr txBox="1"/>
              <p:nvPr/>
            </p:nvSpPr>
            <p:spPr>
              <a:xfrm>
                <a:off x="430949" y="1051831"/>
                <a:ext cx="8096692" cy="5355312"/>
              </a:xfrm>
              <a:prstGeom prst="rect">
                <a:avLst/>
              </a:prstGeom>
              <a:noFill/>
            </p:spPr>
            <p:txBody>
              <a:bodyPr wrap="square">
                <a:spAutoFit/>
              </a:bodyPr>
              <a:lstStyle/>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CKM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矩阵有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个独立变量</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个混合角和一个</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CP</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破坏相角，可以在电弱统一理论的框架内解释实验上发现的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K</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介子系统的</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CP</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破坏。</a:t>
                </a:r>
                <a:r>
                  <a:rPr lang="en-US" altLang="zh-CN" b="1"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M.Kobayashi</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err="1">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T.Maskawa</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CKM</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混合矩阵得到两个</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B</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介子工厂实验的证明，因而获得</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2008</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年诺贝尔物理奖。粒子数据表推荐的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CKM</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矩阵参数化形式为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这是个幺正矩阵。</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V</a:t>
                </a:r>
                <a:r>
                  <a:rPr lang="en-US" altLang="zh-CN" b="1" baseline="30000"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V=VV</a:t>
                </a:r>
                <a:r>
                  <a:rPr lang="en-US" altLang="zh-CN" b="1" baseline="30000"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l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的幺正性要求，，每一列或每一行的元素的平方和为</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。每两列或每两行的元素的乘积和为</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三个数的和为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，可以形成一个三角形。其中只有两个三角形各个边的大小相当，形成较好的三角形，也叫幺正三角形。幺正矩阵中的相角</a:t>
                </a:r>
                <a:r>
                  <a:rPr lang="el-GR"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δ</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意味着弱相互作用的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CP</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不守恒。</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实验上测得 </a:t>
                </a:r>
                <a:r>
                  <a:rPr lang="en-US" altLang="zh-CN" dirty="0">
                    <a:latin typeface="华文楷体" panose="02010600040101010101" pitchFamily="2" charset="-122"/>
                    <a:ea typeface="华文楷体" panose="02010600040101010101" pitchFamily="2" charset="-122"/>
                  </a:rPr>
                  <a:t>CKM </a:t>
                </a:r>
                <a:r>
                  <a:rPr lang="zh-CN" altLang="en-US" dirty="0">
                    <a:latin typeface="华文楷体" panose="02010600040101010101" pitchFamily="2" charset="-122"/>
                    <a:ea typeface="华文楷体" panose="02010600040101010101" pitchFamily="2" charset="-122"/>
                  </a:rPr>
                  <a:t>矩阵对角矩阵元的数值都在</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的量级，而非对角的矩阵元数值都比较小。现有的实验数据在 </a:t>
                </a:r>
                <a:r>
                  <a:rPr lang="en-US" altLang="zh-CN" dirty="0">
                    <a:latin typeface="华文楷体" panose="02010600040101010101" pitchFamily="2" charset="-122"/>
                    <a:ea typeface="华文楷体" panose="02010600040101010101" pitchFamily="2" charset="-122"/>
                  </a:rPr>
                  <a:t>90%</a:t>
                </a:r>
                <a:r>
                  <a:rPr lang="zh-CN" altLang="en-US" dirty="0">
                    <a:latin typeface="华文楷体" panose="02010600040101010101" pitchFamily="2" charset="-122"/>
                    <a:ea typeface="华文楷体" panose="02010600040101010101" pitchFamily="2" charset="-122"/>
                  </a:rPr>
                  <a:t>的置信度下给出，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混合角的区间为，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p:pic>
            <p:nvPicPr>
              <p:cNvPr id="19" name="图片 18">
                <a:extLst>
                  <a:ext uri="{FF2B5EF4-FFF2-40B4-BE49-F238E27FC236}">
                    <a16:creationId xmlns:a16="http://schemas.microsoft.com/office/drawing/2014/main" id="{618D0336-41E6-B0DF-E008-EDAD9EFABB29}"/>
                  </a:ext>
                </a:extLst>
              </p:cNvPr>
              <p:cNvPicPr>
                <a:picLocks noChangeAspect="1"/>
              </p:cNvPicPr>
              <p:nvPr/>
            </p:nvPicPr>
            <p:blipFill>
              <a:blip r:embed="rId2"/>
              <a:stretch>
                <a:fillRect/>
              </a:stretch>
            </p:blipFill>
            <p:spPr>
              <a:xfrm>
                <a:off x="520154" y="1100515"/>
                <a:ext cx="178409" cy="234962"/>
              </a:xfrm>
              <a:prstGeom prst="rect">
                <a:avLst/>
              </a:prstGeom>
            </p:spPr>
          </p:pic>
        </p:grpSp>
        <p:pic>
          <p:nvPicPr>
            <p:cNvPr id="5" name="图片 4">
              <a:extLst>
                <a:ext uri="{FF2B5EF4-FFF2-40B4-BE49-F238E27FC236}">
                  <a16:creationId xmlns:a16="http://schemas.microsoft.com/office/drawing/2014/main" id="{23DD1900-B20C-5A93-1CD8-C7DA889BEAC7}"/>
                </a:ext>
              </a:extLst>
            </p:cNvPr>
            <p:cNvPicPr>
              <a:picLocks noChangeAspect="1"/>
            </p:cNvPicPr>
            <p:nvPr/>
          </p:nvPicPr>
          <p:blipFill>
            <a:blip r:embed="rId3"/>
            <a:stretch>
              <a:fillRect/>
            </a:stretch>
          </p:blipFill>
          <p:spPr>
            <a:xfrm>
              <a:off x="1739754" y="2249030"/>
              <a:ext cx="5664491" cy="654084"/>
            </a:xfrm>
            <a:prstGeom prst="rect">
              <a:avLst/>
            </a:prstGeom>
          </p:spPr>
        </p:pic>
        <p:pic>
          <p:nvPicPr>
            <p:cNvPr id="8" name="图片 7">
              <a:extLst>
                <a:ext uri="{FF2B5EF4-FFF2-40B4-BE49-F238E27FC236}">
                  <a16:creationId xmlns:a16="http://schemas.microsoft.com/office/drawing/2014/main" id="{E8DF6E47-62F1-FDC1-DEA5-635CB4C372EB}"/>
                </a:ext>
              </a:extLst>
            </p:cNvPr>
            <p:cNvPicPr>
              <a:picLocks noChangeAspect="1"/>
            </p:cNvPicPr>
            <p:nvPr/>
          </p:nvPicPr>
          <p:blipFill>
            <a:blip r:embed="rId4"/>
            <a:srcRect t="12712"/>
            <a:stretch/>
          </p:blipFill>
          <p:spPr>
            <a:xfrm>
              <a:off x="1997985" y="5080349"/>
              <a:ext cx="4616687" cy="654084"/>
            </a:xfrm>
            <a:prstGeom prst="rect">
              <a:avLst/>
            </a:prstGeom>
          </p:spPr>
        </p:pic>
        <p:pic>
          <p:nvPicPr>
            <p:cNvPr id="10" name="图片 9">
              <a:extLst>
                <a:ext uri="{FF2B5EF4-FFF2-40B4-BE49-F238E27FC236}">
                  <a16:creationId xmlns:a16="http://schemas.microsoft.com/office/drawing/2014/main" id="{88EF5C47-C87B-BA7B-B512-BE51630318D3}"/>
                </a:ext>
              </a:extLst>
            </p:cNvPr>
            <p:cNvPicPr>
              <a:picLocks noChangeAspect="1"/>
            </p:cNvPicPr>
            <p:nvPr/>
          </p:nvPicPr>
          <p:blipFill>
            <a:blip r:embed="rId5"/>
            <a:stretch>
              <a:fillRect/>
            </a:stretch>
          </p:blipFill>
          <p:spPr>
            <a:xfrm>
              <a:off x="1463129" y="6203037"/>
              <a:ext cx="6074398" cy="252790"/>
            </a:xfrm>
            <a:prstGeom prst="rect">
              <a:avLst/>
            </a:prstGeom>
          </p:spPr>
        </p:pic>
      </p:grpSp>
    </p:spTree>
    <p:extLst>
      <p:ext uri="{BB962C8B-B14F-4D97-AF65-F5344CB8AC3E}">
        <p14:creationId xmlns:p14="http://schemas.microsoft.com/office/powerpoint/2010/main" val="2556293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5C1AA-6EC1-873C-85E5-79761399703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953C31B-F0C3-ABD1-4356-02298252D9FF}"/>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2.3 CKM</a:t>
            </a:r>
            <a:r>
              <a:rPr lang="zh-CN" altLang="en-US" b="1" dirty="0">
                <a:latin typeface="华文楷体" panose="02010600040101010101" pitchFamily="2" charset="-122"/>
                <a:ea typeface="华文楷体" panose="02010600040101010101" pitchFamily="2" charset="-122"/>
              </a:rPr>
              <a:t>夸克混合矩阵</a:t>
            </a:r>
            <a:endParaRPr lang="zh-CN" altLang="en-US" dirty="0"/>
          </a:p>
        </p:txBody>
      </p:sp>
      <p:sp>
        <p:nvSpPr>
          <p:cNvPr id="4" name="灯片编号占位符 3">
            <a:extLst>
              <a:ext uri="{FF2B5EF4-FFF2-40B4-BE49-F238E27FC236}">
                <a16:creationId xmlns:a16="http://schemas.microsoft.com/office/drawing/2014/main" id="{5A553A0E-A28A-82EE-F513-99E523F47B13}"/>
              </a:ext>
            </a:extLst>
          </p:cNvPr>
          <p:cNvSpPr>
            <a:spLocks noGrp="1"/>
          </p:cNvSpPr>
          <p:nvPr>
            <p:ph type="sldNum" sz="quarter" idx="12"/>
          </p:nvPr>
        </p:nvSpPr>
        <p:spPr/>
        <p:txBody>
          <a:bodyPr/>
          <a:lstStyle/>
          <a:p>
            <a:fld id="{BEF7031F-3985-8841-9F96-93325AFB8D2A}" type="slidenum">
              <a:rPr lang="en-US" smtClean="0"/>
              <a:t>36</a:t>
            </a:fld>
            <a:endParaRPr lang="en-US"/>
          </a:p>
        </p:txBody>
      </p:sp>
      <p:grpSp>
        <p:nvGrpSpPr>
          <p:cNvPr id="15" name="组合 14">
            <a:extLst>
              <a:ext uri="{FF2B5EF4-FFF2-40B4-BE49-F238E27FC236}">
                <a16:creationId xmlns:a16="http://schemas.microsoft.com/office/drawing/2014/main" id="{A49BB77B-123E-822F-D941-E22366E5D54B}"/>
              </a:ext>
            </a:extLst>
          </p:cNvPr>
          <p:cNvGrpSpPr/>
          <p:nvPr/>
        </p:nvGrpSpPr>
        <p:grpSpPr>
          <a:xfrm>
            <a:off x="434449" y="1056991"/>
            <a:ext cx="8452376" cy="5607518"/>
            <a:chOff x="434449" y="1149199"/>
            <a:chExt cx="8452376" cy="5607518"/>
          </a:xfrm>
        </p:grpSpPr>
        <p:sp>
          <p:nvSpPr>
            <p:cNvPr id="18" name="文本框 17">
              <a:extLst>
                <a:ext uri="{FF2B5EF4-FFF2-40B4-BE49-F238E27FC236}">
                  <a16:creationId xmlns:a16="http://schemas.microsoft.com/office/drawing/2014/main" id="{47CBB222-3C8F-A037-F687-E775EAC23E3C}"/>
                </a:ext>
              </a:extLst>
            </p:cNvPr>
            <p:cNvSpPr txBox="1"/>
            <p:nvPr/>
          </p:nvSpPr>
          <p:spPr>
            <a:xfrm>
              <a:off x="434449" y="1149199"/>
              <a:ext cx="8096692" cy="5386090"/>
            </a:xfrm>
            <a:prstGeom prst="rect">
              <a:avLst/>
            </a:prstGeom>
            <a:noFill/>
          </p:spPr>
          <p:txBody>
            <a:bodyPr wrap="square">
              <a:spAutoFit/>
            </a:bodyPr>
            <a:lstStyle/>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上述是粒子数据表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(PDG)</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给出的严格表达式，反应的是旋转矩阵和幺正矩阵的乘积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其中</a:t>
              </a:r>
              <a:r>
                <a:rPr lang="en-US" altLang="zh-CN" sz="2000" b="1" i="1" dirty="0" err="1">
                  <a:latin typeface="华文楷体" panose="02010600040101010101" pitchFamily="2" charset="-122"/>
                  <a:ea typeface="华文楷体" panose="02010600040101010101" pitchFamily="2" charset="-122"/>
                  <a:cs typeface="Times New Roman" panose="02020603050405020304" pitchFamily="18" charset="0"/>
                </a:rPr>
                <a:t>c</a:t>
              </a:r>
              <a:r>
                <a:rPr lang="en-US" altLang="zh-CN" sz="2000" b="1" i="1" baseline="-16000" dirty="0" err="1">
                  <a:latin typeface="华文楷体" panose="02010600040101010101" pitchFamily="2" charset="-122"/>
                  <a:ea typeface="华文楷体" panose="02010600040101010101" pitchFamily="2" charset="-122"/>
                  <a:cs typeface="Times New Roman" panose="02020603050405020304" pitchFamily="18" charset="0"/>
                </a:rPr>
                <a:t>ij</a:t>
              </a:r>
              <a:r>
                <a:rPr lang="en-US" altLang="zh-CN" sz="2000" b="1" dirty="0">
                  <a:latin typeface="华文楷体" panose="02010600040101010101" pitchFamily="2" charset="-122"/>
                  <a:ea typeface="华文楷体" panose="02010600040101010101" pitchFamily="2" charset="-122"/>
                  <a:cs typeface="Times New Roman" panose="02020603050405020304" pitchFamily="18" charset="0"/>
                </a:rPr>
                <a:t>=cos</a:t>
              </a:r>
              <a:r>
                <a:rPr lang="el-GR" altLang="zh-CN" sz="2000" b="1" i="1" dirty="0">
                  <a:latin typeface="华文楷体" panose="02010600040101010101" pitchFamily="2" charset="-122"/>
                  <a:ea typeface="华文楷体" panose="02010600040101010101" pitchFamily="2" charset="-122"/>
                  <a:cs typeface="Times New Roman" panose="02020603050405020304" pitchFamily="18" charset="0"/>
                </a:rPr>
                <a:t>θ</a:t>
              </a:r>
              <a:r>
                <a:rPr lang="en-US" altLang="zh-CN" sz="2000" b="1" i="1" baseline="-16000" dirty="0" err="1">
                  <a:latin typeface="华文楷体" panose="02010600040101010101" pitchFamily="2" charset="-122"/>
                  <a:ea typeface="华文楷体" panose="02010600040101010101" pitchFamily="2" charset="-122"/>
                  <a:cs typeface="Times New Roman" panose="02020603050405020304" pitchFamily="18" charset="0"/>
                </a:rPr>
                <a:t>ij</a:t>
              </a:r>
              <a:r>
                <a:rPr lang="el-GR" altLang="zh-CN" sz="2000" b="1" i="1"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000" b="1" i="1"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000" b="1"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000" b="1" dirty="0" err="1">
                  <a:latin typeface="华文楷体" panose="02010600040101010101" pitchFamily="2" charset="-122"/>
                  <a:ea typeface="华文楷体" panose="02010600040101010101" pitchFamily="2" charset="-122"/>
                  <a:cs typeface="Times New Roman" panose="02020603050405020304" pitchFamily="18" charset="0"/>
                </a:rPr>
                <a:t>s</a:t>
              </a:r>
              <a:r>
                <a:rPr lang="en-US" altLang="zh-CN" sz="2000" b="1" i="1" baseline="-16000" dirty="0" err="1">
                  <a:latin typeface="华文楷体" panose="02010600040101010101" pitchFamily="2" charset="-122"/>
                  <a:ea typeface="华文楷体" panose="02010600040101010101" pitchFamily="2" charset="-122"/>
                  <a:cs typeface="Times New Roman" panose="02020603050405020304" pitchFamily="18" charset="0"/>
                </a:rPr>
                <a:t>ij</a:t>
              </a:r>
              <a:r>
                <a:rPr lang="en-US" altLang="zh-CN" sz="2000" b="1" dirty="0">
                  <a:latin typeface="华文楷体" panose="02010600040101010101" pitchFamily="2" charset="-122"/>
                  <a:ea typeface="华文楷体" panose="02010600040101010101" pitchFamily="2" charset="-122"/>
                  <a:cs typeface="Times New Roman" panose="02020603050405020304" pitchFamily="18" charset="0"/>
                </a:rPr>
                <a:t>=sin</a:t>
              </a:r>
              <a:r>
                <a:rPr lang="el-GR" altLang="zh-CN" sz="2000" b="1" i="1" dirty="0">
                  <a:latin typeface="华文楷体" panose="02010600040101010101" pitchFamily="2" charset="-122"/>
                  <a:ea typeface="华文楷体" panose="02010600040101010101" pitchFamily="2" charset="-122"/>
                  <a:cs typeface="Times New Roman" panose="02020603050405020304" pitchFamily="18" charset="0"/>
                </a:rPr>
                <a:t> θ</a:t>
              </a:r>
              <a:r>
                <a:rPr lang="en-US" altLang="zh-CN" sz="2000" b="1" i="1" baseline="-16000" dirty="0" err="1">
                  <a:latin typeface="华文楷体" panose="02010600040101010101" pitchFamily="2" charset="-122"/>
                  <a:ea typeface="华文楷体" panose="02010600040101010101" pitchFamily="2" charset="-122"/>
                  <a:cs typeface="Times New Roman" panose="02020603050405020304" pitchFamily="18" charset="0"/>
                </a:rPr>
                <a:t>ij</a:t>
              </a:r>
              <a:r>
                <a:rPr lang="el-GR" altLang="zh-CN" sz="2000" b="1" i="1"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四个独立参数是三个旋转角</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θ</a:t>
              </a:r>
              <a:r>
                <a:rPr lang="en-US" altLang="zh-CN" sz="1800" b="1" i="1" baseline="-16000" dirty="0">
                  <a:latin typeface="华文楷体" panose="02010600040101010101" pitchFamily="2" charset="-122"/>
                  <a:ea typeface="华文楷体" panose="02010600040101010101" pitchFamily="2" charset="-122"/>
                  <a:cs typeface="Times New Roman" panose="02020603050405020304" pitchFamily="18" charset="0"/>
                </a:rPr>
                <a:t>12 </a:t>
              </a:r>
              <a:r>
                <a:rPr lang="en-US" altLang="zh-CN" sz="1800" b="1" dirty="0">
                  <a:latin typeface="华文楷体" panose="02010600040101010101" pitchFamily="2" charset="-122"/>
                  <a:ea typeface="华文楷体" panose="02010600040101010101" pitchFamily="2" charset="-122"/>
                  <a:cs typeface="Times New Roman" panose="02020603050405020304" pitchFamily="18" charset="0"/>
                </a:rPr>
                <a:t>, </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θ</a:t>
              </a:r>
              <a:r>
                <a:rPr lang="en-US" altLang="zh-CN" sz="1800" b="1" i="1" baseline="-16000" dirty="0">
                  <a:latin typeface="华文楷体" panose="02010600040101010101" pitchFamily="2" charset="-122"/>
                  <a:ea typeface="华文楷体" panose="02010600040101010101" pitchFamily="2" charset="-122"/>
                  <a:cs typeface="Times New Roman" panose="02020603050405020304" pitchFamily="18" charset="0"/>
                </a:rPr>
                <a:t>23</a:t>
              </a:r>
              <a:r>
                <a:rPr lang="en-US" altLang="zh-CN" sz="1800" b="1" dirty="0">
                  <a:latin typeface="华文楷体" panose="02010600040101010101" pitchFamily="2" charset="-122"/>
                  <a:ea typeface="华文楷体" panose="02010600040101010101" pitchFamily="2" charset="-122"/>
                  <a:cs typeface="Times New Roman" panose="02020603050405020304" pitchFamily="18" charset="0"/>
                </a:rPr>
                <a:t>, </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θ</a:t>
              </a:r>
              <a:r>
                <a:rPr lang="en-US" altLang="zh-CN" sz="1800" b="1" i="1" baseline="-16000" dirty="0">
                  <a:latin typeface="华文楷体" panose="02010600040101010101" pitchFamily="2" charset="-122"/>
                  <a:ea typeface="华文楷体" panose="02010600040101010101" pitchFamily="2" charset="-122"/>
                  <a:cs typeface="Times New Roman" panose="02020603050405020304" pitchFamily="18" charset="0"/>
                </a:rPr>
                <a:t>13</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和一个</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CP</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相位</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δ</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。很显然，如果</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baseline="-25000" dirty="0">
                  <a:latin typeface="华文楷体" panose="02010600040101010101" pitchFamily="2" charset="-122"/>
                  <a:ea typeface="华文楷体" panose="02010600040101010101" pitchFamily="2" charset="-122"/>
                  <a:cs typeface="Times New Roman" panose="02020603050405020304" pitchFamily="18" charset="0"/>
                </a:rPr>
                <a:t>13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0</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或者</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sin</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 δ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0</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CKM</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矩阵</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就是实数矩阵，</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CP</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破坏就不存在。当然，如果</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baseline="-25000" dirty="0">
                  <a:latin typeface="华文楷体" panose="02010600040101010101" pitchFamily="2" charset="-122"/>
                  <a:ea typeface="华文楷体" panose="02010600040101010101" pitchFamily="2" charset="-122"/>
                  <a:cs typeface="Times New Roman" panose="02020603050405020304" pitchFamily="18" charset="0"/>
                </a:rPr>
                <a:t>12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0,</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我们可以通过重新定义夸克场的相角证明</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CKM</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矩阵也可以写成实数矩阵，这反映了</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CKM</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矩阵参数化的非唯一性。</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C.Jarlskog</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1985</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年给出了幺正矩阵是实数矩阵，即是否存在</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CP</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破坏的一般条件</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[112]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。对于</a:t>
              </a:r>
              <a:r>
                <a:rPr lang="en-US" altLang="zh-CN" b="1" i="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k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j</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的任意矩阵乘积</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a:t>
              </a:r>
              <a:r>
                <a:rPr lang="en-US" altLang="zh-CN" sz="1800" b="1" i="1" baseline="-16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ij  </a:t>
              </a:r>
              <a:r>
                <a:rPr lang="en-US" altLang="zh-CN" b="1" i="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a:t>
              </a:r>
              <a:r>
                <a:rPr lang="en-US" altLang="zh-CN" b="1" i="1" baseline="-160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kl</a:t>
              </a:r>
              <a:r>
                <a:rPr lang="en-US" altLang="zh-CN" b="1" i="1" baseline="-16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a:t>
              </a:r>
              <a:r>
                <a:rPr lang="en-US" altLang="zh-CN" sz="1800" b="1" i="1" baseline="-16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il</a:t>
              </a:r>
              <a:r>
                <a:rPr lang="en-US" altLang="zh-CN" sz="1800" b="1" i="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a:t>
              </a:r>
              <a:r>
                <a:rPr lang="en-US" altLang="zh-CN" sz="1800" b="1" i="1" baseline="-160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kj</a:t>
              </a:r>
              <a:r>
                <a:rPr lang="en-US" altLang="zh-CN" sz="1800" b="1" i="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的虚部都是相等的，如果这个虚部不为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CKM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矩阵就不是实数的。例如</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反映的就是</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CP</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破坏程度的大小。</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9" name="图片 18">
              <a:extLst>
                <a:ext uri="{FF2B5EF4-FFF2-40B4-BE49-F238E27FC236}">
                  <a16:creationId xmlns:a16="http://schemas.microsoft.com/office/drawing/2014/main" id="{ED56DF89-5AE0-6EA3-0F69-42547F08D303}"/>
                </a:ext>
              </a:extLst>
            </p:cNvPr>
            <p:cNvPicPr>
              <a:picLocks noChangeAspect="1"/>
            </p:cNvPicPr>
            <p:nvPr/>
          </p:nvPicPr>
          <p:blipFill>
            <a:blip r:embed="rId2"/>
            <a:stretch>
              <a:fillRect/>
            </a:stretch>
          </p:blipFill>
          <p:spPr>
            <a:xfrm>
              <a:off x="612859" y="1197883"/>
              <a:ext cx="178409" cy="234962"/>
            </a:xfrm>
            <a:prstGeom prst="rect">
              <a:avLst/>
            </a:prstGeom>
          </p:spPr>
        </p:pic>
        <p:pic>
          <p:nvPicPr>
            <p:cNvPr id="3" name="图片 2">
              <a:extLst>
                <a:ext uri="{FF2B5EF4-FFF2-40B4-BE49-F238E27FC236}">
                  <a16:creationId xmlns:a16="http://schemas.microsoft.com/office/drawing/2014/main" id="{3EEFD1A4-5887-EA33-97C6-BE75144A07CD}"/>
                </a:ext>
              </a:extLst>
            </p:cNvPr>
            <p:cNvPicPr>
              <a:picLocks noChangeAspect="1"/>
            </p:cNvPicPr>
            <p:nvPr/>
          </p:nvPicPr>
          <p:blipFill>
            <a:blip r:embed="rId3"/>
            <a:srcRect l="3644" t="22669" b="22039"/>
            <a:stretch/>
          </p:blipFill>
          <p:spPr>
            <a:xfrm>
              <a:off x="1452282" y="1506071"/>
              <a:ext cx="3545815" cy="253573"/>
            </a:xfrm>
            <a:prstGeom prst="rect">
              <a:avLst/>
            </a:prstGeom>
          </p:spPr>
        </p:pic>
        <p:sp>
          <p:nvSpPr>
            <p:cNvPr id="6" name="文本框 5">
              <a:extLst>
                <a:ext uri="{FF2B5EF4-FFF2-40B4-BE49-F238E27FC236}">
                  <a16:creationId xmlns:a16="http://schemas.microsoft.com/office/drawing/2014/main" id="{86A9EF19-6021-DAD3-4805-DF0063164B46}"/>
                </a:ext>
              </a:extLst>
            </p:cNvPr>
            <p:cNvSpPr txBox="1"/>
            <p:nvPr/>
          </p:nvSpPr>
          <p:spPr>
            <a:xfrm>
              <a:off x="4219575" y="6110386"/>
              <a:ext cx="4667250" cy="646331"/>
            </a:xfrm>
            <a:prstGeom prst="rect">
              <a:avLst/>
            </a:prstGeom>
            <a:noFill/>
          </p:spPr>
          <p:txBody>
            <a:bodyPr wrap="square" rtlCol="0">
              <a:spAutoFit/>
            </a:bodyPr>
            <a:lstStyle/>
            <a:p>
              <a:r>
                <a:rPr lang="zh-CN" altLang="en-US" dirty="0">
                  <a:latin typeface="华文楷体" panose="02010600040101010101" pitchFamily="2" charset="-122"/>
                  <a:ea typeface="华文楷体" panose="02010600040101010101" pitchFamily="2" charset="-122"/>
                </a:rPr>
                <a:t>相角非零，拉氏量不完全是实的，违反了时间反演不变性，导致</a:t>
              </a:r>
              <a:r>
                <a:rPr lang="en-US" altLang="zh-CN" dirty="0">
                  <a:latin typeface="华文楷体" panose="02010600040101010101" pitchFamily="2" charset="-122"/>
                  <a:ea typeface="华文楷体" panose="02010600040101010101" pitchFamily="2" charset="-122"/>
                </a:rPr>
                <a:t>CP</a:t>
              </a:r>
              <a:r>
                <a:rPr lang="zh-CN" altLang="en-US" dirty="0">
                  <a:latin typeface="华文楷体" panose="02010600040101010101" pitchFamily="2" charset="-122"/>
                  <a:ea typeface="华文楷体" panose="02010600040101010101" pitchFamily="2" charset="-122"/>
                </a:rPr>
                <a:t>破坏。</a:t>
              </a:r>
            </a:p>
          </p:txBody>
        </p:sp>
        <p:pic>
          <p:nvPicPr>
            <p:cNvPr id="7" name="图片 6">
              <a:extLst>
                <a:ext uri="{FF2B5EF4-FFF2-40B4-BE49-F238E27FC236}">
                  <a16:creationId xmlns:a16="http://schemas.microsoft.com/office/drawing/2014/main" id="{47827974-CB59-B793-B00B-10F6110BC6CE}"/>
                </a:ext>
              </a:extLst>
            </p:cNvPr>
            <p:cNvPicPr>
              <a:picLocks noChangeAspect="1"/>
            </p:cNvPicPr>
            <p:nvPr/>
          </p:nvPicPr>
          <p:blipFill>
            <a:blip r:embed="rId2"/>
            <a:stretch>
              <a:fillRect/>
            </a:stretch>
          </p:blipFill>
          <p:spPr>
            <a:xfrm>
              <a:off x="612859" y="4792731"/>
              <a:ext cx="178409" cy="234962"/>
            </a:xfrm>
            <a:prstGeom prst="rect">
              <a:avLst/>
            </a:prstGeom>
          </p:spPr>
        </p:pic>
        <p:pic>
          <p:nvPicPr>
            <p:cNvPr id="12" name="图片 11">
              <a:extLst>
                <a:ext uri="{FF2B5EF4-FFF2-40B4-BE49-F238E27FC236}">
                  <a16:creationId xmlns:a16="http://schemas.microsoft.com/office/drawing/2014/main" id="{0621B596-45EC-8C0B-A753-F650AF7A112B}"/>
                </a:ext>
              </a:extLst>
            </p:cNvPr>
            <p:cNvPicPr>
              <a:picLocks noChangeAspect="1"/>
            </p:cNvPicPr>
            <p:nvPr/>
          </p:nvPicPr>
          <p:blipFill>
            <a:blip r:embed="rId4"/>
            <a:stretch>
              <a:fillRect/>
            </a:stretch>
          </p:blipFill>
          <p:spPr>
            <a:xfrm>
              <a:off x="1452282" y="1761281"/>
              <a:ext cx="6331275" cy="1530429"/>
            </a:xfrm>
            <a:prstGeom prst="rect">
              <a:avLst/>
            </a:prstGeom>
          </p:spPr>
        </p:pic>
        <p:pic>
          <p:nvPicPr>
            <p:cNvPr id="14" name="图片 13">
              <a:extLst>
                <a:ext uri="{FF2B5EF4-FFF2-40B4-BE49-F238E27FC236}">
                  <a16:creationId xmlns:a16="http://schemas.microsoft.com/office/drawing/2014/main" id="{3E9B3734-5FF4-E086-601D-33635290938D}"/>
                </a:ext>
              </a:extLst>
            </p:cNvPr>
            <p:cNvPicPr>
              <a:picLocks noChangeAspect="1"/>
            </p:cNvPicPr>
            <p:nvPr/>
          </p:nvPicPr>
          <p:blipFill>
            <a:blip r:embed="rId5"/>
            <a:stretch>
              <a:fillRect/>
            </a:stretch>
          </p:blipFill>
          <p:spPr>
            <a:xfrm>
              <a:off x="2234908" y="5726576"/>
              <a:ext cx="4076910" cy="311166"/>
            </a:xfrm>
            <a:prstGeom prst="rect">
              <a:avLst/>
            </a:prstGeom>
          </p:spPr>
        </p:pic>
      </p:grpSp>
    </p:spTree>
    <p:extLst>
      <p:ext uri="{BB962C8B-B14F-4D97-AF65-F5344CB8AC3E}">
        <p14:creationId xmlns:p14="http://schemas.microsoft.com/office/powerpoint/2010/main" val="3504928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CDF1B-62D5-F4C3-8FF6-9B583B2BE30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3194E83-4BCB-1803-5C36-3E044579774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2.3 CKM</a:t>
            </a:r>
            <a:r>
              <a:rPr lang="zh-CN" altLang="en-US" b="1" dirty="0">
                <a:latin typeface="华文楷体" panose="02010600040101010101" pitchFamily="2" charset="-122"/>
                <a:ea typeface="华文楷体" panose="02010600040101010101" pitchFamily="2" charset="-122"/>
              </a:rPr>
              <a:t>夸克混合矩阵</a:t>
            </a:r>
            <a:endParaRPr lang="zh-CN" altLang="en-US" dirty="0"/>
          </a:p>
        </p:txBody>
      </p:sp>
      <p:sp>
        <p:nvSpPr>
          <p:cNvPr id="4" name="灯片编号占位符 3">
            <a:extLst>
              <a:ext uri="{FF2B5EF4-FFF2-40B4-BE49-F238E27FC236}">
                <a16:creationId xmlns:a16="http://schemas.microsoft.com/office/drawing/2014/main" id="{69B04980-0441-0F3D-3FF0-DF6FA3CF4DAC}"/>
              </a:ext>
            </a:extLst>
          </p:cNvPr>
          <p:cNvSpPr>
            <a:spLocks noGrp="1"/>
          </p:cNvSpPr>
          <p:nvPr>
            <p:ph type="sldNum" sz="quarter" idx="12"/>
          </p:nvPr>
        </p:nvSpPr>
        <p:spPr/>
        <p:txBody>
          <a:bodyPr/>
          <a:lstStyle/>
          <a:p>
            <a:fld id="{BEF7031F-3985-8841-9F96-93325AFB8D2A}" type="slidenum">
              <a:rPr lang="en-US" smtClean="0"/>
              <a:t>37</a:t>
            </a:fld>
            <a:endParaRPr lang="en-US"/>
          </a:p>
        </p:txBody>
      </p:sp>
      <p:grpSp>
        <p:nvGrpSpPr>
          <p:cNvPr id="13" name="组合 12">
            <a:extLst>
              <a:ext uri="{FF2B5EF4-FFF2-40B4-BE49-F238E27FC236}">
                <a16:creationId xmlns:a16="http://schemas.microsoft.com/office/drawing/2014/main" id="{3081C848-67C9-BC7B-4E78-FC71877F55A1}"/>
              </a:ext>
            </a:extLst>
          </p:cNvPr>
          <p:cNvGrpSpPr/>
          <p:nvPr/>
        </p:nvGrpSpPr>
        <p:grpSpPr>
          <a:xfrm>
            <a:off x="590108" y="1117637"/>
            <a:ext cx="8096692" cy="4413568"/>
            <a:chOff x="523654" y="1056991"/>
            <a:chExt cx="8096692" cy="4413568"/>
          </a:xfrm>
        </p:grpSpPr>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FF967804-29EC-9987-CF5F-BA70035D98B6}"/>
                    </a:ext>
                  </a:extLst>
                </p:cNvPr>
                <p:cNvSpPr txBox="1"/>
                <p:nvPr/>
              </p:nvSpPr>
              <p:spPr>
                <a:xfrm>
                  <a:off x="523654" y="1056991"/>
                  <a:ext cx="8096692" cy="3693319"/>
                </a:xfrm>
                <a:prstGeom prst="rect">
                  <a:avLst/>
                </a:prstGeom>
                <a:noFill/>
              </p:spPr>
              <p:txBody>
                <a:bodyPr wrap="square">
                  <a:spAutoFit/>
                </a:bodyPr>
                <a:lstStyle/>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CKM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混合矩阵有多种参数化形式，最常用的是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Wolfenstein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（沃尔芬施泰因）形式</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四个参数</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 λ, </a:t>
                  </a:r>
                  <a14:m>
                    <m:oMath xmlns:m="http://schemas.openxmlformats.org/officeDocument/2006/math">
                      <m:r>
                        <a:rPr lang="en-US" altLang="zh-CN" b="1" i="1" dirty="0" smtClean="0">
                          <a:solidFill>
                            <a:srgbClr val="0000CC"/>
                          </a:solidFill>
                          <a:latin typeface="Cambria Math" panose="02040503050406030204" pitchFamily="18" charset="0"/>
                        </a:rPr>
                        <m:t>𝜌</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η</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，但是那个形式虽然对于各个矩阵元的相对大小一目了然，却只是个近似表达式。</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该表达式已经考虑了</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CKM</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矩阵的么正性</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V</a:t>
                  </a:r>
                  <a:r>
                    <a:rPr lang="en-US" altLang="zh-CN" b="1" i="1" baseline="30000"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V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VV</a:t>
                  </a:r>
                  <a:r>
                    <a:rPr lang="en-US" altLang="zh-CN" b="1" i="1" baseline="30000"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在次领头阶近似下，</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CKM</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矩阵可以写为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FF967804-29EC-9987-CF5F-BA70035D98B6}"/>
                    </a:ext>
                  </a:extLst>
                </p:cNvPr>
                <p:cNvSpPr txBox="1">
                  <a:spLocks noRot="1" noChangeAspect="1" noMove="1" noResize="1" noEditPoints="1" noAdjustHandles="1" noChangeArrowheads="1" noChangeShapeType="1" noTextEdit="1"/>
                </p:cNvSpPr>
                <p:nvPr/>
              </p:nvSpPr>
              <p:spPr>
                <a:xfrm>
                  <a:off x="523654" y="1056991"/>
                  <a:ext cx="8096692" cy="3693319"/>
                </a:xfrm>
                <a:prstGeom prst="rect">
                  <a:avLst/>
                </a:prstGeom>
                <a:blipFill>
                  <a:blip r:embed="rId2"/>
                  <a:stretch>
                    <a:fillRect l="-678" t="-660" r="-1506"/>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F6E3F618-EFE8-7698-F4FC-90FF79455B4C}"/>
                </a:ext>
              </a:extLst>
            </p:cNvPr>
            <p:cNvPicPr>
              <a:picLocks noChangeAspect="1"/>
            </p:cNvPicPr>
            <p:nvPr/>
          </p:nvPicPr>
          <p:blipFill>
            <a:blip r:embed="rId3"/>
            <a:stretch>
              <a:fillRect/>
            </a:stretch>
          </p:blipFill>
          <p:spPr>
            <a:xfrm>
              <a:off x="612859" y="1105675"/>
              <a:ext cx="178409" cy="234962"/>
            </a:xfrm>
            <a:prstGeom prst="rect">
              <a:avLst/>
            </a:prstGeom>
          </p:spPr>
        </p:pic>
        <p:pic>
          <p:nvPicPr>
            <p:cNvPr id="8" name="图片 7">
              <a:extLst>
                <a:ext uri="{FF2B5EF4-FFF2-40B4-BE49-F238E27FC236}">
                  <a16:creationId xmlns:a16="http://schemas.microsoft.com/office/drawing/2014/main" id="{84F6D02E-D7DD-D97C-5FFA-55889AC722A9}"/>
                </a:ext>
              </a:extLst>
            </p:cNvPr>
            <p:cNvPicPr>
              <a:picLocks noChangeAspect="1"/>
            </p:cNvPicPr>
            <p:nvPr/>
          </p:nvPicPr>
          <p:blipFill>
            <a:blip r:embed="rId4"/>
            <a:stretch>
              <a:fillRect/>
            </a:stretch>
          </p:blipFill>
          <p:spPr>
            <a:xfrm>
              <a:off x="1991818" y="1999208"/>
              <a:ext cx="5143764" cy="1092256"/>
            </a:xfrm>
            <a:prstGeom prst="rect">
              <a:avLst/>
            </a:prstGeom>
          </p:spPr>
        </p:pic>
        <p:pic>
          <p:nvPicPr>
            <p:cNvPr id="10" name="图片 9">
              <a:extLst>
                <a:ext uri="{FF2B5EF4-FFF2-40B4-BE49-F238E27FC236}">
                  <a16:creationId xmlns:a16="http://schemas.microsoft.com/office/drawing/2014/main" id="{A2CD688E-5DC4-EF1C-A1DE-569DFA6B5BF0}"/>
                </a:ext>
              </a:extLst>
            </p:cNvPr>
            <p:cNvPicPr>
              <a:picLocks noChangeAspect="1"/>
            </p:cNvPicPr>
            <p:nvPr/>
          </p:nvPicPr>
          <p:blipFill>
            <a:blip r:embed="rId5"/>
            <a:stretch>
              <a:fillRect/>
            </a:stretch>
          </p:blipFill>
          <p:spPr>
            <a:xfrm>
              <a:off x="1779948" y="4613265"/>
              <a:ext cx="5169166" cy="857294"/>
            </a:xfrm>
            <a:prstGeom prst="rect">
              <a:avLst/>
            </a:prstGeom>
          </p:spPr>
        </p:pic>
        <p:pic>
          <p:nvPicPr>
            <p:cNvPr id="11" name="图片 10">
              <a:extLst>
                <a:ext uri="{FF2B5EF4-FFF2-40B4-BE49-F238E27FC236}">
                  <a16:creationId xmlns:a16="http://schemas.microsoft.com/office/drawing/2014/main" id="{12873BC8-9562-6EED-454F-ABEBAC81FEAB}"/>
                </a:ext>
              </a:extLst>
            </p:cNvPr>
            <p:cNvPicPr>
              <a:picLocks noChangeAspect="1"/>
            </p:cNvPicPr>
            <p:nvPr/>
          </p:nvPicPr>
          <p:blipFill>
            <a:blip r:embed="rId3"/>
            <a:stretch>
              <a:fillRect/>
            </a:stretch>
          </p:blipFill>
          <p:spPr>
            <a:xfrm>
              <a:off x="612859" y="4131904"/>
              <a:ext cx="178409" cy="234962"/>
            </a:xfrm>
            <a:prstGeom prst="rect">
              <a:avLst/>
            </a:prstGeom>
          </p:spPr>
        </p:pic>
      </p:grpSp>
    </p:spTree>
    <p:extLst>
      <p:ext uri="{BB962C8B-B14F-4D97-AF65-F5344CB8AC3E}">
        <p14:creationId xmlns:p14="http://schemas.microsoft.com/office/powerpoint/2010/main" val="2885958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D5070-F294-4AA2-AF94-1B3F1ED95C5C}"/>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8D06C36-2E58-CCA4-48E7-68240D6E89BA}"/>
              </a:ext>
            </a:extLst>
          </p:cNvPr>
          <p:cNvSpPr>
            <a:spLocks noGrp="1"/>
          </p:cNvSpPr>
          <p:nvPr>
            <p:ph type="sldNum" sz="quarter" idx="12"/>
          </p:nvPr>
        </p:nvSpPr>
        <p:spPr/>
        <p:txBody>
          <a:bodyPr/>
          <a:lstStyle/>
          <a:p>
            <a:fld id="{BEF7031F-3985-8841-9F96-93325AFB8D2A}" type="slidenum">
              <a:rPr lang="en-US" smtClean="0"/>
              <a:t>38</a:t>
            </a:fld>
            <a:endParaRPr lang="en-US"/>
          </a:p>
        </p:txBody>
      </p:sp>
      <p:sp>
        <p:nvSpPr>
          <p:cNvPr id="5" name="标题 1">
            <a:extLst>
              <a:ext uri="{FF2B5EF4-FFF2-40B4-BE49-F238E27FC236}">
                <a16:creationId xmlns:a16="http://schemas.microsoft.com/office/drawing/2014/main" id="{B87FFCED-D888-BD60-0A50-E5326424AE36}"/>
              </a:ext>
            </a:extLst>
          </p:cNvPr>
          <p:cNvSpPr>
            <a:spLocks noGrp="1"/>
          </p:cNvSpPr>
          <p:nvPr>
            <p:ph type="title"/>
          </p:nvPr>
        </p:nvSpPr>
        <p:spPr>
          <a:xfrm>
            <a:off x="-142703" y="142818"/>
            <a:ext cx="9362203"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6" name="文本框 5">
            <a:extLst>
              <a:ext uri="{FF2B5EF4-FFF2-40B4-BE49-F238E27FC236}">
                <a16:creationId xmlns:a16="http://schemas.microsoft.com/office/drawing/2014/main" id="{2C1E1FC9-79B7-301E-267A-E01605E57CEB}"/>
              </a:ext>
            </a:extLst>
          </p:cNvPr>
          <p:cNvSpPr txBox="1"/>
          <p:nvPr/>
        </p:nvSpPr>
        <p:spPr>
          <a:xfrm>
            <a:off x="377505" y="1172468"/>
            <a:ext cx="3095538" cy="523220"/>
          </a:xfrm>
          <a:prstGeom prst="rect">
            <a:avLst/>
          </a:prstGeom>
          <a:noFill/>
        </p:spPr>
        <p:txBody>
          <a:bodyPr wrap="square" rtlCol="0">
            <a:spAutoFit/>
          </a:bodyPr>
          <a:lstStyle/>
          <a:p>
            <a:r>
              <a:rPr lang="zh-CN" altLang="en-US" sz="2800" b="1" dirty="0">
                <a:solidFill>
                  <a:srgbClr val="FF0000"/>
                </a:solidFill>
                <a:latin typeface="华文楷体" panose="02010600040101010101" pitchFamily="2" charset="-122"/>
                <a:ea typeface="华文楷体" panose="02010600040101010101" pitchFamily="2" charset="-122"/>
              </a:rPr>
              <a:t>幺正群</a:t>
            </a:r>
          </a:p>
        </p:txBody>
      </p:sp>
      <p:sp>
        <p:nvSpPr>
          <p:cNvPr id="3" name="文本框 2">
            <a:extLst>
              <a:ext uri="{FF2B5EF4-FFF2-40B4-BE49-F238E27FC236}">
                <a16:creationId xmlns:a16="http://schemas.microsoft.com/office/drawing/2014/main" id="{DAE73636-0214-3CAD-1DF6-7974832DE50B}"/>
              </a:ext>
            </a:extLst>
          </p:cNvPr>
          <p:cNvSpPr txBox="1"/>
          <p:nvPr/>
        </p:nvSpPr>
        <p:spPr>
          <a:xfrm>
            <a:off x="452413" y="1879615"/>
            <a:ext cx="8171970" cy="1477328"/>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从前面介绍中可以看到，一些物理内容完全不同的对称性，由于形式上相似，可以使用同一种类型的群来描写。例如，几种相加性量子数的守恒定律</a:t>
            </a:r>
            <a:r>
              <a:rPr lang="en-US" altLang="zh-CN"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Q</a:t>
            </a:r>
            <a:r>
              <a:rPr lang="zh-CN" altLang="en-US"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B</a:t>
            </a:r>
            <a:r>
              <a:rPr lang="zh-CN" altLang="en-US" i="1"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 </a:t>
            </a:r>
            <a:r>
              <a:rPr lang="en-US" altLang="zh-CN" i="1" dirty="0">
                <a:latin typeface="华文楷体" panose="02010600040101010101" pitchFamily="2" charset="-122"/>
                <a:ea typeface="华文楷体" panose="02010600040101010101" pitchFamily="2" charset="-122"/>
              </a:rPr>
              <a:t>L</a:t>
            </a:r>
            <a:r>
              <a:rPr lang="en-US" altLang="zh-CN" i="1" baseline="-10000" dirty="0">
                <a:latin typeface="华文楷体" panose="02010600040101010101" pitchFamily="2" charset="-122"/>
                <a:ea typeface="华文楷体" panose="02010600040101010101" pitchFamily="2" charset="-122"/>
              </a:rPr>
              <a:t>e</a:t>
            </a:r>
            <a:r>
              <a:rPr lang="zh-CN" altLang="en-US"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L</a:t>
            </a:r>
            <a:r>
              <a:rPr lang="el-GR" altLang="zh-CN" i="1" baseline="-10000" dirty="0">
                <a:latin typeface="华文楷体" panose="02010600040101010101" pitchFamily="2" charset="-122"/>
                <a:ea typeface="华文楷体" panose="02010600040101010101" pitchFamily="2" charset="-122"/>
              </a:rPr>
              <a:t>μ</a:t>
            </a:r>
            <a:r>
              <a:rPr lang="zh-CN" altLang="en-US" dirty="0">
                <a:latin typeface="华文楷体" panose="02010600040101010101" pitchFamily="2" charset="-122"/>
                <a:ea typeface="华文楷体" panose="02010600040101010101" pitchFamily="2" charset="-122"/>
              </a:rPr>
              <a:t>、</a:t>
            </a:r>
            <a:r>
              <a:rPr lang="en-US" altLang="zh-CN" i="1" dirty="0">
                <a:latin typeface="华文楷体" panose="02010600040101010101" pitchFamily="2" charset="-122"/>
                <a:ea typeface="华文楷体" panose="02010600040101010101" pitchFamily="2" charset="-122"/>
              </a:rPr>
              <a:t>S</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等守恒定律</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，都可以使用 </a:t>
            </a:r>
            <a:r>
              <a:rPr lang="en-US" altLang="zh-CN" i="1" dirty="0">
                <a:latin typeface="华文楷体" panose="02010600040101010101" pitchFamily="2" charset="-122"/>
                <a:ea typeface="华文楷体" panose="02010600040101010101" pitchFamily="2" charset="-122"/>
              </a:rPr>
              <a:t>U </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群描写。核子自旋、空间转动和同位旋对称性等都可以使用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(2)</a:t>
            </a:r>
            <a:r>
              <a:rPr lang="zh-CN" altLang="en-US" dirty="0">
                <a:latin typeface="华文楷体" panose="02010600040101010101" pitchFamily="2" charset="-122"/>
                <a:ea typeface="华文楷体" panose="02010600040101010101" pitchFamily="2" charset="-122"/>
              </a:rPr>
              <a:t>群描写，而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群则可用来描写层子味道或颜色的幺正不变性等。下面简单介绍几种粒子物理中常用的幺正群。</a:t>
            </a:r>
            <a:endParaRPr lang="en-US" altLang="zh-CN"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530809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p:cNvSpPr>
            <a:spLocks noGrp="1"/>
          </p:cNvSpPr>
          <p:nvPr>
            <p:ph type="sldNum" sz="quarter" idx="12"/>
          </p:nvPr>
        </p:nvSpPr>
        <p:spPr/>
        <p:txBody>
          <a:bodyPr/>
          <a:lstStyle/>
          <a:p>
            <a:fld id="{BEF7031F-3985-8841-9F96-93325AFB8D2A}" type="slidenum">
              <a:rPr lang="en-US" smtClean="0"/>
              <a:t>39</a:t>
            </a:fld>
            <a:endParaRPr lang="en-US"/>
          </a:p>
        </p:txBody>
      </p:sp>
      <p:sp>
        <p:nvSpPr>
          <p:cNvPr id="6" name="文本框 5"/>
          <p:cNvSpPr txBox="1"/>
          <p:nvPr/>
        </p:nvSpPr>
        <p:spPr>
          <a:xfrm>
            <a:off x="578840" y="931178"/>
            <a:ext cx="3095538" cy="523220"/>
          </a:xfrm>
          <a:prstGeom prst="rect">
            <a:avLst/>
          </a:prstGeom>
          <a:noFill/>
        </p:spPr>
        <p:txBody>
          <a:bodyPr wrap="square" rtlCol="0">
            <a:spAutoFit/>
          </a:bodyPr>
          <a:lstStyle/>
          <a:p>
            <a:r>
              <a:rPr lang="en-US" altLang="zh-CN" sz="2800" b="1" dirty="0">
                <a:solidFill>
                  <a:srgbClr val="FF0000"/>
                </a:solidFill>
                <a:latin typeface="华文楷体" panose="02010600040101010101" pitchFamily="2" charset="-122"/>
                <a:ea typeface="华文楷体" panose="02010600040101010101" pitchFamily="2" charset="-122"/>
              </a:rPr>
              <a:t>U(1)</a:t>
            </a:r>
            <a:r>
              <a:rPr lang="zh-CN" altLang="en-US" sz="2800" b="1" dirty="0">
                <a:solidFill>
                  <a:srgbClr val="FF0000"/>
                </a:solidFill>
                <a:latin typeface="华文楷体" panose="02010600040101010101" pitchFamily="2" charset="-122"/>
                <a:ea typeface="华文楷体" panose="02010600040101010101" pitchFamily="2" charset="-122"/>
              </a:rPr>
              <a:t>规范不变性</a:t>
            </a:r>
          </a:p>
        </p:txBody>
      </p:sp>
      <p:grpSp>
        <p:nvGrpSpPr>
          <p:cNvPr id="27" name="组合 26">
            <a:extLst>
              <a:ext uri="{FF2B5EF4-FFF2-40B4-BE49-F238E27FC236}">
                <a16:creationId xmlns:a16="http://schemas.microsoft.com/office/drawing/2014/main" id="{5F30343A-9F9A-7E7F-D22C-821287A84D50}"/>
              </a:ext>
            </a:extLst>
          </p:cNvPr>
          <p:cNvGrpSpPr/>
          <p:nvPr/>
        </p:nvGrpSpPr>
        <p:grpSpPr>
          <a:xfrm>
            <a:off x="523654" y="1402269"/>
            <a:ext cx="8096692" cy="5400517"/>
            <a:chOff x="523654" y="1402269"/>
            <a:chExt cx="8096692" cy="5400517"/>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A444BD41-B278-75EF-D1E6-0E854E20BCD3}"/>
                    </a:ext>
                  </a:extLst>
                </p:cNvPr>
                <p:cNvSpPr txBox="1"/>
                <p:nvPr/>
              </p:nvSpPr>
              <p:spPr>
                <a:xfrm>
                  <a:off x="523654" y="1402269"/>
                  <a:ext cx="8096692" cy="5400517"/>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前面讨论了</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等相加性量子数的守恒定律。这些守恒定律的实质在于物理规律在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规范变换下的不变性。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由于系统的相位不能绝对测量，因此，在对系统的波函数</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ψ</a:t>
                  </a:r>
                  <a:r>
                    <a:rPr lang="en-US" altLang="zh-CN" b="1" baseline="-25000" dirty="0">
                      <a:latin typeface="华文楷体" panose="02010600040101010101" pitchFamily="2" charset="-122"/>
                      <a:ea typeface="华文楷体" panose="02010600040101010101" pitchFamily="2" charset="-122"/>
                      <a:cs typeface="Times New Roman" panose="02020603050405020304" pitchFamily="18" charset="0"/>
                    </a:rPr>
                    <a:t>Q</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做相位变换时，应有规范不变性。</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即</a:t>
                  </a:r>
                  <a:r>
                    <a:rPr lang="el-GR"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ψ</a:t>
                  </a:r>
                  <a:r>
                    <a:rPr lang="en-US" altLang="zh-CN" b="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14:m>
                    <m:oMath xmlns:m="http://schemas.openxmlformats.org/officeDocument/2006/math">
                      <m:sSubSup>
                        <m:sSubSupPr>
                          <m:ctrlPr>
                            <a:rPr lang="en-US" altLang="zh-CN" b="1" i="1" smtClean="0">
                              <a:solidFill>
                                <a:schemeClr val="tx1"/>
                              </a:solidFill>
                              <a:latin typeface="Cambria Math" panose="02040503050406030204" pitchFamily="18" charset="0"/>
                              <a:ea typeface="华文楷体" panose="02010600040101010101" pitchFamily="2" charset="-122"/>
                              <a:cs typeface="Times New Roman" panose="02020603050405020304" pitchFamily="18" charset="0"/>
                            </a:rPr>
                          </m:ctrlPr>
                        </m:sSubSupPr>
                        <m:e>
                          <m:r>
                            <m:rPr>
                              <m:nor/>
                            </m:rPr>
                            <a:rPr lang="el-GR"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m:t>ψ</m:t>
                          </m:r>
                        </m:e>
                        <m:sub>
                          <m:r>
                            <m:rPr>
                              <m:nor/>
                            </m:rPr>
                            <a:rPr lang="en-US" altLang="zh-CN" b="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m:t>Q</m:t>
                          </m:r>
                        </m:sub>
                        <m:sup>
                          <m:r>
                            <m:rPr>
                              <m:nor/>
                            </m:rPr>
                            <a:rPr lang="en-US" altLang="zh-CN" b="1" i="1" baseline="-24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m:t>′</m:t>
                          </m:r>
                        </m:sup>
                      </m:sSubSup>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均满足薛定谔方程</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其中</a:t>
                  </a:r>
                  <a:r>
                    <a:rPr lang="el-GR"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ψ</a:t>
                  </a:r>
                  <a:r>
                    <a:rPr lang="en-US" altLang="zh-CN" b="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为具有电荷</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的系统状态波函数。</a:t>
                  </a:r>
                  <a:r>
                    <a:rPr lang="el-GR"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λ</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是与时空点无关的任意实参数。</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Q</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为电荷算符，也是这种变换的生成元。</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由上式可得，规范不变性要求</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A444BD41-B278-75EF-D1E6-0E854E20BCD3}"/>
                    </a:ext>
                  </a:extLst>
                </p:cNvPr>
                <p:cNvSpPr txBox="1">
                  <a:spLocks noRot="1" noChangeAspect="1" noMove="1" noResize="1" noEditPoints="1" noAdjustHandles="1" noChangeArrowheads="1" noChangeShapeType="1" noTextEdit="1"/>
                </p:cNvSpPr>
                <p:nvPr/>
              </p:nvSpPr>
              <p:spPr>
                <a:xfrm>
                  <a:off x="523654" y="1402269"/>
                  <a:ext cx="8096692" cy="5400517"/>
                </a:xfrm>
                <a:prstGeom prst="rect">
                  <a:avLst/>
                </a:prstGeom>
                <a:blipFill>
                  <a:blip r:embed="rId2"/>
                  <a:stretch>
                    <a:fillRect l="-678" t="-451" r="-151"/>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5BD744B3-201F-5F41-FBC0-972A6A5BFE55}"/>
                </a:ext>
              </a:extLst>
            </p:cNvPr>
            <p:cNvPicPr>
              <a:picLocks noChangeAspect="1"/>
            </p:cNvPicPr>
            <p:nvPr/>
          </p:nvPicPr>
          <p:blipFill>
            <a:blip r:embed="rId3"/>
            <a:stretch>
              <a:fillRect/>
            </a:stretch>
          </p:blipFill>
          <p:spPr>
            <a:xfrm>
              <a:off x="612859" y="1450953"/>
              <a:ext cx="178409" cy="234962"/>
            </a:xfrm>
            <a:prstGeom prst="rect">
              <a:avLst/>
            </a:prstGeom>
          </p:spPr>
        </p:pic>
        <p:pic>
          <p:nvPicPr>
            <p:cNvPr id="20" name="图片 19">
              <a:extLst>
                <a:ext uri="{FF2B5EF4-FFF2-40B4-BE49-F238E27FC236}">
                  <a16:creationId xmlns:a16="http://schemas.microsoft.com/office/drawing/2014/main" id="{94B8F53B-8EC7-187C-9F63-CB16C3156370}"/>
                </a:ext>
              </a:extLst>
            </p:cNvPr>
            <p:cNvPicPr>
              <a:picLocks noChangeAspect="1"/>
            </p:cNvPicPr>
            <p:nvPr/>
          </p:nvPicPr>
          <p:blipFill>
            <a:blip r:embed="rId4"/>
            <a:stretch>
              <a:fillRect/>
            </a:stretch>
          </p:blipFill>
          <p:spPr>
            <a:xfrm>
              <a:off x="3351000" y="2412754"/>
              <a:ext cx="1924149" cy="311166"/>
            </a:xfrm>
            <a:prstGeom prst="rect">
              <a:avLst/>
            </a:prstGeom>
          </p:spPr>
        </p:pic>
        <p:pic>
          <p:nvPicPr>
            <p:cNvPr id="22" name="图片 21">
              <a:extLst>
                <a:ext uri="{FF2B5EF4-FFF2-40B4-BE49-F238E27FC236}">
                  <a16:creationId xmlns:a16="http://schemas.microsoft.com/office/drawing/2014/main" id="{CFDBA0B6-992E-B81C-F528-F49862C6CBF2}"/>
                </a:ext>
              </a:extLst>
            </p:cNvPr>
            <p:cNvPicPr>
              <a:picLocks noChangeAspect="1"/>
            </p:cNvPicPr>
            <p:nvPr/>
          </p:nvPicPr>
          <p:blipFill>
            <a:blip r:embed="rId5"/>
            <a:stretch>
              <a:fillRect/>
            </a:stretch>
          </p:blipFill>
          <p:spPr>
            <a:xfrm>
              <a:off x="3571047" y="3152954"/>
              <a:ext cx="1358970" cy="1009702"/>
            </a:xfrm>
            <a:prstGeom prst="rect">
              <a:avLst/>
            </a:prstGeom>
          </p:spPr>
        </p:pic>
        <p:pic>
          <p:nvPicPr>
            <p:cNvPr id="24" name="图片 23">
              <a:extLst>
                <a:ext uri="{FF2B5EF4-FFF2-40B4-BE49-F238E27FC236}">
                  <a16:creationId xmlns:a16="http://schemas.microsoft.com/office/drawing/2014/main" id="{8DF0DA0E-C3A1-E5DE-C3B2-10DBD2DE77E7}"/>
                </a:ext>
              </a:extLst>
            </p:cNvPr>
            <p:cNvPicPr>
              <a:picLocks noChangeAspect="1"/>
            </p:cNvPicPr>
            <p:nvPr/>
          </p:nvPicPr>
          <p:blipFill>
            <a:blip r:embed="rId6"/>
            <a:stretch>
              <a:fillRect/>
            </a:stretch>
          </p:blipFill>
          <p:spPr>
            <a:xfrm>
              <a:off x="2989992" y="4871395"/>
              <a:ext cx="2521080" cy="539778"/>
            </a:xfrm>
            <a:prstGeom prst="rect">
              <a:avLst/>
            </a:prstGeom>
          </p:spPr>
        </p:pic>
        <p:pic>
          <p:nvPicPr>
            <p:cNvPr id="26" name="图片 25">
              <a:extLst>
                <a:ext uri="{FF2B5EF4-FFF2-40B4-BE49-F238E27FC236}">
                  <a16:creationId xmlns:a16="http://schemas.microsoft.com/office/drawing/2014/main" id="{057F74DD-B124-AE50-D1DC-7A01D101E0FE}"/>
                </a:ext>
              </a:extLst>
            </p:cNvPr>
            <p:cNvPicPr>
              <a:picLocks noChangeAspect="1"/>
            </p:cNvPicPr>
            <p:nvPr/>
          </p:nvPicPr>
          <p:blipFill>
            <a:blip r:embed="rId7"/>
            <a:stretch>
              <a:fillRect/>
            </a:stretch>
          </p:blipFill>
          <p:spPr>
            <a:xfrm>
              <a:off x="3507544" y="5939868"/>
              <a:ext cx="1485976" cy="425472"/>
            </a:xfrm>
            <a:prstGeom prst="rect">
              <a:avLst/>
            </a:prstGeom>
          </p:spPr>
        </p:pic>
      </p:grpSp>
    </p:spTree>
    <p:extLst>
      <p:ext uri="{BB962C8B-B14F-4D97-AF65-F5344CB8AC3E}">
        <p14:creationId xmlns:p14="http://schemas.microsoft.com/office/powerpoint/2010/main" val="82080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solidFill>
                  <a:srgbClr val="000000"/>
                </a:solidFill>
                <a:ea typeface="华文楷体"/>
                <a:cs typeface="华文楷体"/>
              </a:rPr>
              <a:t>微观物质世界：标准模型</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4</a:t>
            </a:fld>
            <a:endParaRPr lang="en-US" dirty="0"/>
          </a:p>
        </p:txBody>
      </p:sp>
      <p:sp>
        <p:nvSpPr>
          <p:cNvPr id="6" name="文本框 5"/>
          <p:cNvSpPr txBox="1"/>
          <p:nvPr/>
        </p:nvSpPr>
        <p:spPr>
          <a:xfrm>
            <a:off x="1467060" y="840269"/>
            <a:ext cx="5932649" cy="646331"/>
          </a:xfrm>
          <a:prstGeom prst="rect">
            <a:avLst/>
          </a:prstGeom>
          <a:noFill/>
        </p:spPr>
        <p:txBody>
          <a:bodyPr wrap="square" rtlCol="0">
            <a:spAutoFit/>
          </a:bodyPr>
          <a:lstStyle/>
          <a:p>
            <a:pPr algn="ctr"/>
            <a:r>
              <a:rPr lang="zh-CN" altLang="en-US" sz="3600" b="1" dirty="0">
                <a:solidFill>
                  <a:srgbClr val="0000CC"/>
                </a:solidFill>
                <a:latin typeface="华文楷体" panose="02010600040101010101" pitchFamily="2" charset="-122"/>
                <a:ea typeface="华文楷体" panose="02010600040101010101" pitchFamily="2" charset="-122"/>
              </a:rPr>
              <a:t>粒子物理领域的最高成就</a:t>
            </a: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043" y="1436017"/>
            <a:ext cx="4361540" cy="3193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矩形 6"/>
          <p:cNvSpPr/>
          <p:nvPr/>
        </p:nvSpPr>
        <p:spPr>
          <a:xfrm>
            <a:off x="455476" y="1593678"/>
            <a:ext cx="1624197" cy="1135443"/>
          </a:xfrm>
          <a:prstGeom prst="rect">
            <a:avLst/>
          </a:prstGeom>
          <a:noFill/>
          <a:ln w="635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矩形 8"/>
          <p:cNvSpPr/>
          <p:nvPr/>
        </p:nvSpPr>
        <p:spPr>
          <a:xfrm>
            <a:off x="453520" y="3213472"/>
            <a:ext cx="1647588" cy="1144550"/>
          </a:xfrm>
          <a:prstGeom prst="rect">
            <a:avLst/>
          </a:prstGeom>
          <a:noFill/>
          <a:ln w="635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矩形 9"/>
          <p:cNvSpPr/>
          <p:nvPr/>
        </p:nvSpPr>
        <p:spPr>
          <a:xfrm>
            <a:off x="2948371" y="2301103"/>
            <a:ext cx="1275807" cy="1116557"/>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椭圆 10"/>
          <p:cNvSpPr/>
          <p:nvPr/>
        </p:nvSpPr>
        <p:spPr>
          <a:xfrm>
            <a:off x="2138774" y="2608483"/>
            <a:ext cx="769069" cy="676926"/>
          </a:xfrm>
          <a:prstGeom prst="ellipse">
            <a:avLst/>
          </a:prstGeom>
          <a:noFill/>
          <a:ln w="635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4" name="Rectangle 5"/>
          <p:cNvSpPr/>
          <p:nvPr/>
        </p:nvSpPr>
        <p:spPr>
          <a:xfrm>
            <a:off x="4563699" y="1390301"/>
            <a:ext cx="4400838" cy="2123658"/>
          </a:xfrm>
          <a:prstGeom prst="rect">
            <a:avLst/>
          </a:prstGeom>
        </p:spPr>
        <p:txBody>
          <a:bodyPr wrap="square">
            <a:spAutoFit/>
          </a:bodyPr>
          <a:lstStyle/>
          <a:p>
            <a:pPr marL="342900" indent="-342900">
              <a:buFont typeface="Wingdings" panose="05000000000000000000" pitchFamily="2" charset="2"/>
              <a:buChar char="Ø"/>
              <a:defRPr/>
            </a:pPr>
            <a:r>
              <a:rPr lang="zh-CN" altLang="en-US" sz="2200" b="1" dirty="0">
                <a:latin typeface="华文楷体"/>
                <a:ea typeface="华文楷体"/>
                <a:cs typeface="华文楷体"/>
              </a:rPr>
              <a:t>物质的基本组分是</a:t>
            </a:r>
            <a:r>
              <a:rPr lang="zh-CN" altLang="en-US" sz="2200" b="1" dirty="0">
                <a:solidFill>
                  <a:srgbClr val="FF0000"/>
                </a:solidFill>
                <a:latin typeface="华文楷体"/>
                <a:ea typeface="华文楷体"/>
                <a:cs typeface="华文楷体"/>
              </a:rPr>
              <a:t>夸克</a:t>
            </a:r>
            <a:r>
              <a:rPr lang="zh-CN" altLang="en-US" sz="2200" b="1" dirty="0">
                <a:latin typeface="华文楷体"/>
                <a:ea typeface="华文楷体"/>
                <a:cs typeface="华文楷体"/>
              </a:rPr>
              <a:t>和</a:t>
            </a:r>
            <a:r>
              <a:rPr lang="zh-CN" altLang="en-US" sz="2200" b="1" dirty="0">
                <a:solidFill>
                  <a:srgbClr val="FF0000"/>
                </a:solidFill>
                <a:latin typeface="华文楷体"/>
                <a:ea typeface="华文楷体"/>
                <a:cs typeface="华文楷体"/>
              </a:rPr>
              <a:t>轻子</a:t>
            </a:r>
            <a:r>
              <a:rPr lang="zh-CN" altLang="en-US" sz="2200" b="1" dirty="0">
                <a:latin typeface="华文楷体"/>
                <a:ea typeface="华文楷体"/>
                <a:cs typeface="华文楷体"/>
              </a:rPr>
              <a:t>。</a:t>
            </a:r>
            <a:endParaRPr lang="en-US" altLang="zh-CN" sz="2200" b="1" dirty="0">
              <a:latin typeface="华文楷体"/>
              <a:ea typeface="华文楷体"/>
              <a:cs typeface="华文楷体"/>
            </a:endParaRPr>
          </a:p>
          <a:p>
            <a:pPr marL="342900" indent="-342900">
              <a:buFont typeface="Wingdings" panose="05000000000000000000" pitchFamily="2" charset="2"/>
              <a:buChar char="Ø"/>
              <a:defRPr/>
            </a:pPr>
            <a:r>
              <a:rPr lang="zh-CN" altLang="en-US" sz="2200" b="1" dirty="0">
                <a:latin typeface="华文楷体"/>
                <a:ea typeface="华文楷体"/>
                <a:cs typeface="华文楷体"/>
              </a:rPr>
              <a:t>稳定的物质世界由第一代夸克和轻子组成。</a:t>
            </a:r>
            <a:endParaRPr lang="en-US" sz="2200" b="1" dirty="0">
              <a:latin typeface="华文楷体"/>
              <a:ea typeface="华文楷体"/>
              <a:cs typeface="华文楷体"/>
            </a:endParaRPr>
          </a:p>
          <a:p>
            <a:pPr marL="342900" indent="-342900">
              <a:buFont typeface="Wingdings" panose="05000000000000000000" pitchFamily="2" charset="2"/>
              <a:buChar char="Ø"/>
              <a:defRPr/>
            </a:pPr>
            <a:r>
              <a:rPr lang="zh-CN" altLang="en-US" sz="2200" b="1" dirty="0">
                <a:solidFill>
                  <a:srgbClr val="000000"/>
                </a:solidFill>
                <a:latin typeface="华文楷体"/>
                <a:ea typeface="华文楷体"/>
                <a:cs typeface="华文楷体"/>
              </a:rPr>
              <a:t>第二，三代</a:t>
            </a:r>
            <a:r>
              <a:rPr lang="en-US" altLang="zh-CN" sz="2200" b="1" dirty="0">
                <a:solidFill>
                  <a:srgbClr val="000000"/>
                </a:solidFill>
                <a:latin typeface="华文楷体"/>
                <a:ea typeface="华文楷体"/>
                <a:cs typeface="华文楷体"/>
              </a:rPr>
              <a:t> </a:t>
            </a:r>
            <a:r>
              <a:rPr lang="zh-CN" altLang="en-US" sz="2200" b="1" dirty="0">
                <a:solidFill>
                  <a:srgbClr val="000000"/>
                </a:solidFill>
                <a:latin typeface="华文楷体"/>
                <a:ea typeface="华文楷体"/>
                <a:cs typeface="华文楷体"/>
              </a:rPr>
              <a:t>夸克和轻子只能在实验室和宇宙中产生，且其寿命极短</a:t>
            </a:r>
            <a:r>
              <a:rPr lang="zh-CN" altLang="en-US" sz="2200" b="1" dirty="0">
                <a:latin typeface="华文楷体"/>
                <a:ea typeface="华文楷体"/>
                <a:cs typeface="华文楷体"/>
              </a:rPr>
              <a:t>。</a:t>
            </a:r>
            <a:endParaRPr lang="en-GB" sz="2200" b="1" dirty="0">
              <a:latin typeface="华文楷体"/>
              <a:ea typeface="华文楷体"/>
              <a:cs typeface="华文楷体"/>
            </a:endParaRPr>
          </a:p>
        </p:txBody>
      </p:sp>
      <p:pic>
        <p:nvPicPr>
          <p:cNvPr id="35" name="Picture 2"/>
          <p:cNvPicPr>
            <a:picLocks noChangeAspect="1" noChangeArrowheads="1"/>
          </p:cNvPicPr>
          <p:nvPr/>
        </p:nvPicPr>
        <p:blipFill>
          <a:blip r:embed="rId3" cstate="print"/>
          <a:srcRect/>
          <a:stretch>
            <a:fillRect/>
          </a:stretch>
        </p:blipFill>
        <p:spPr bwMode="auto">
          <a:xfrm>
            <a:off x="4490604" y="3423887"/>
            <a:ext cx="4278928" cy="1212335"/>
          </a:xfrm>
          <a:prstGeom prst="rect">
            <a:avLst/>
          </a:prstGeom>
          <a:noFill/>
          <a:ln w="9525">
            <a:noFill/>
            <a:miter lim="800000"/>
            <a:headEnd/>
            <a:tailEnd/>
          </a:ln>
          <a:effectLst/>
        </p:spPr>
      </p:pic>
      <p:sp>
        <p:nvSpPr>
          <p:cNvPr id="36" name="Textfeld 8"/>
          <p:cNvSpPr txBox="1">
            <a:spLocks noChangeArrowheads="1"/>
          </p:cNvSpPr>
          <p:nvPr/>
        </p:nvSpPr>
        <p:spPr bwMode="auto">
          <a:xfrm>
            <a:off x="477250" y="4712204"/>
            <a:ext cx="8172899" cy="1107996"/>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defRPr/>
            </a:pPr>
            <a:r>
              <a:rPr lang="zh-CN" altLang="en-US" sz="2200" b="1" dirty="0">
                <a:latin typeface="华文楷体"/>
                <a:ea typeface="华文楷体"/>
                <a:cs typeface="华文楷体"/>
              </a:rPr>
              <a:t>粒子间的相互作用力（引力除外）由</a:t>
            </a:r>
            <a:r>
              <a:rPr lang="zh-CN" altLang="en-US" sz="2200" b="1" dirty="0">
                <a:solidFill>
                  <a:srgbClr val="FF0000"/>
                </a:solidFill>
                <a:latin typeface="华文楷体"/>
                <a:ea typeface="华文楷体"/>
                <a:cs typeface="华文楷体"/>
              </a:rPr>
              <a:t>量子理论</a:t>
            </a:r>
            <a:r>
              <a:rPr lang="zh-CN" altLang="en-US" sz="2200" b="1" dirty="0">
                <a:latin typeface="华文楷体"/>
                <a:ea typeface="华文楷体"/>
                <a:cs typeface="华文楷体"/>
              </a:rPr>
              <a:t>描述。作用力由力的携带粒子来传递。</a:t>
            </a:r>
            <a:endParaRPr lang="en-GB" sz="2200" b="1" dirty="0">
              <a:latin typeface="华文楷体"/>
              <a:ea typeface="华文楷体"/>
              <a:cs typeface="华文楷体"/>
            </a:endParaRPr>
          </a:p>
          <a:p>
            <a:pPr marL="342900" indent="-342900">
              <a:buFont typeface="Wingdings" panose="05000000000000000000" pitchFamily="2" charset="2"/>
              <a:buChar char="Ø"/>
              <a:defRPr/>
            </a:pPr>
            <a:r>
              <a:rPr lang="zh-CN" altLang="en-US" sz="2200" b="1" dirty="0">
                <a:latin typeface="华文楷体"/>
                <a:ea typeface="华文楷体"/>
                <a:cs typeface="华文楷体"/>
              </a:rPr>
              <a:t>粒子的质量是通过</a:t>
            </a:r>
            <a:r>
              <a:rPr lang="en-GB" sz="2200" b="1" dirty="0">
                <a:solidFill>
                  <a:srgbClr val="FF0000"/>
                </a:solidFill>
                <a:latin typeface="华文楷体"/>
                <a:ea typeface="华文楷体"/>
                <a:cs typeface="华文楷体"/>
              </a:rPr>
              <a:t>Higgs</a:t>
            </a:r>
            <a:r>
              <a:rPr lang="en-GB" sz="2200" b="1" dirty="0">
                <a:latin typeface="华文楷体"/>
                <a:ea typeface="华文楷体"/>
                <a:cs typeface="华文楷体"/>
              </a:rPr>
              <a:t> </a:t>
            </a:r>
            <a:r>
              <a:rPr lang="zh-CN" altLang="en-US" sz="2200" b="1" dirty="0">
                <a:latin typeface="华文楷体"/>
                <a:ea typeface="华文楷体"/>
                <a:cs typeface="华文楷体"/>
              </a:rPr>
              <a:t>场获得的。</a:t>
            </a:r>
            <a:endParaRPr lang="en-GB" sz="2200" b="1" dirty="0">
              <a:latin typeface="华文楷体"/>
              <a:ea typeface="华文楷体"/>
              <a:cs typeface="华文楷体"/>
            </a:endParaRPr>
          </a:p>
        </p:txBody>
      </p:sp>
      <p:sp>
        <p:nvSpPr>
          <p:cNvPr id="3" name="文本框 2"/>
          <p:cNvSpPr txBox="1"/>
          <p:nvPr/>
        </p:nvSpPr>
        <p:spPr>
          <a:xfrm>
            <a:off x="453520" y="5820200"/>
            <a:ext cx="6771739" cy="941155"/>
          </a:xfrm>
          <a:prstGeom prst="rect">
            <a:avLst/>
          </a:prstGeom>
          <a:noFill/>
        </p:spPr>
        <p:txBody>
          <a:bodyPr wrap="square" rtlCol="0">
            <a:spAutoFit/>
          </a:bodyPr>
          <a:lstStyle/>
          <a:p>
            <a:pPr marL="342900" indent="-342900">
              <a:lnSpc>
                <a:spcPct val="130000"/>
              </a:lnSpc>
              <a:buFont typeface="Wingdings" panose="05000000000000000000" pitchFamily="2" charset="2"/>
              <a:buChar char="Ø"/>
            </a:pPr>
            <a:r>
              <a:rPr lang="zh-CN" altLang="en-US" sz="2200" b="1" dirty="0">
                <a:latin typeface="华文楷体" panose="02010600040101010101" pitchFamily="2" charset="-122"/>
                <a:ea typeface="华文楷体" panose="02010600040101010101" pitchFamily="2" charset="-122"/>
              </a:rPr>
              <a:t>电弱统一模型（</a:t>
            </a:r>
            <a:r>
              <a:rPr lang="en-US" altLang="zh-CN" sz="2200" b="1" dirty="0" err="1">
                <a:latin typeface="华文楷体" panose="02010600040101010101" pitchFamily="2" charset="-122"/>
                <a:ea typeface="华文楷体" panose="02010600040101010101" pitchFamily="2" charset="-122"/>
              </a:rPr>
              <a:t>ElectroWeak</a:t>
            </a:r>
            <a:r>
              <a:rPr lang="en-US" altLang="zh-CN" sz="2200" b="1" dirty="0">
                <a:latin typeface="华文楷体" panose="02010600040101010101" pitchFamily="2" charset="-122"/>
                <a:ea typeface="华文楷体" panose="02010600040101010101" pitchFamily="2" charset="-122"/>
              </a:rPr>
              <a:t>, EW</a:t>
            </a:r>
            <a:r>
              <a:rPr lang="zh-CN" altLang="en-US" sz="2200" b="1" dirty="0">
                <a:latin typeface="华文楷体" panose="02010600040101010101" pitchFamily="2" charset="-122"/>
                <a:ea typeface="华文楷体" panose="02010600040101010101" pitchFamily="2" charset="-122"/>
              </a:rPr>
              <a:t>）</a:t>
            </a:r>
            <a:endParaRPr lang="en-US" altLang="zh-CN" sz="2200" b="1" dirty="0">
              <a:latin typeface="华文楷体" panose="02010600040101010101" pitchFamily="2" charset="-122"/>
              <a:ea typeface="华文楷体" panose="02010600040101010101" pitchFamily="2" charset="-122"/>
            </a:endParaRPr>
          </a:p>
          <a:p>
            <a:pPr marL="342900" indent="-342900">
              <a:lnSpc>
                <a:spcPct val="130000"/>
              </a:lnSpc>
              <a:buFont typeface="Wingdings" panose="05000000000000000000" pitchFamily="2" charset="2"/>
              <a:buChar char="Ø"/>
            </a:pPr>
            <a:r>
              <a:rPr lang="zh-CN" altLang="en-US" sz="2200" b="1" dirty="0">
                <a:latin typeface="华文楷体" panose="02010600040101010101" pitchFamily="2" charset="-122"/>
                <a:ea typeface="华文楷体" panose="02010600040101010101" pitchFamily="2" charset="-122"/>
              </a:rPr>
              <a:t>量子色动力学（</a:t>
            </a:r>
            <a:r>
              <a:rPr lang="en-US" altLang="zh-CN" sz="2200" b="1" dirty="0">
                <a:latin typeface="华文楷体" panose="02010600040101010101" pitchFamily="2" charset="-122"/>
                <a:ea typeface="华文楷体" panose="02010600040101010101" pitchFamily="2" charset="-122"/>
              </a:rPr>
              <a:t>Quantum Chromodynamics, QCD</a:t>
            </a:r>
            <a:r>
              <a:rPr lang="zh-CN" altLang="en-US" sz="2200" b="1" dirty="0">
                <a:latin typeface="华文楷体" panose="02010600040101010101" pitchFamily="2" charset="-122"/>
                <a:ea typeface="华文楷体" panose="02010600040101010101" pitchFamily="2" charset="-122"/>
              </a:rPr>
              <a:t>）</a:t>
            </a:r>
          </a:p>
        </p:txBody>
      </p:sp>
      <p:sp>
        <p:nvSpPr>
          <p:cNvPr id="8" name="文本框 7"/>
          <p:cNvSpPr txBox="1"/>
          <p:nvPr/>
        </p:nvSpPr>
        <p:spPr>
          <a:xfrm>
            <a:off x="6644640" y="5737171"/>
            <a:ext cx="2319897" cy="769441"/>
          </a:xfrm>
          <a:prstGeom prst="rect">
            <a:avLst/>
          </a:prstGeom>
          <a:noFill/>
        </p:spPr>
        <p:txBody>
          <a:bodyPr wrap="square" rtlCol="0">
            <a:spAutoFit/>
          </a:bodyPr>
          <a:lstStyle/>
          <a:p>
            <a:pPr algn="ctr"/>
            <a:r>
              <a:rPr lang="zh-CN" altLang="en-US" sz="2200" b="1" dirty="0">
                <a:solidFill>
                  <a:srgbClr val="0000CC"/>
                </a:solidFill>
                <a:latin typeface="华文楷体" panose="02010600040101010101" pitchFamily="2" charset="-122"/>
                <a:ea typeface="华文楷体" panose="02010600040101010101" pitchFamily="2" charset="-122"/>
              </a:rPr>
              <a:t>规范场论</a:t>
            </a:r>
            <a:endParaRPr lang="en-US" altLang="zh-CN" sz="2200" b="1" dirty="0">
              <a:solidFill>
                <a:srgbClr val="0000CC"/>
              </a:solidFill>
              <a:latin typeface="华文楷体" panose="02010600040101010101" pitchFamily="2" charset="-122"/>
              <a:ea typeface="华文楷体" panose="02010600040101010101" pitchFamily="2" charset="-122"/>
            </a:endParaRPr>
          </a:p>
          <a:p>
            <a:pPr algn="ctr"/>
            <a:r>
              <a:rPr lang="en-US" altLang="zh-CN" sz="2200" b="1" dirty="0">
                <a:solidFill>
                  <a:srgbClr val="0000CC"/>
                </a:solidFill>
                <a:latin typeface="华文楷体" panose="02010600040101010101" pitchFamily="2" charset="-122"/>
                <a:ea typeface="华文楷体" panose="02010600040101010101" pitchFamily="2" charset="-122"/>
              </a:rPr>
              <a:t>gauge field theory</a:t>
            </a:r>
            <a:endParaRPr lang="zh-CN" altLang="en-US" sz="2200" b="1" dirty="0">
              <a:solidFill>
                <a:srgbClr val="0000CC"/>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415499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000"/>
                            </p:stCondLst>
                            <p:childTnLst>
                              <p:par>
                                <p:cTn id="24" presetID="5" presetClass="entr" presetSubtype="10" fill="hold" nodeType="afterEffect">
                                  <p:stCondLst>
                                    <p:cond delay="0"/>
                                  </p:stCondLst>
                                  <p:childTnLst>
                                    <p:set>
                                      <p:cBhvr>
                                        <p:cTn id="25" dur="1" fill="hold">
                                          <p:stCondLst>
                                            <p:cond delay="0"/>
                                          </p:stCondLst>
                                        </p:cTn>
                                        <p:tgtEl>
                                          <p:spTgt spid="34">
                                            <p:txEl>
                                              <p:pRg st="0" end="0"/>
                                            </p:txEl>
                                          </p:spTgt>
                                        </p:tgtEl>
                                        <p:attrNameLst>
                                          <p:attrName>style.visibility</p:attrName>
                                        </p:attrNameLst>
                                      </p:cBhvr>
                                      <p:to>
                                        <p:strVal val="visible"/>
                                      </p:to>
                                    </p:set>
                                    <p:animEffect transition="in" filter="checkerboard(across)">
                                      <p:cBhvr>
                                        <p:cTn id="26" dur="500"/>
                                        <p:tgtEl>
                                          <p:spTgt spid="3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4">
                                            <p:txEl>
                                              <p:pRg st="1" end="1"/>
                                            </p:txEl>
                                          </p:spTgt>
                                        </p:tgtEl>
                                        <p:attrNameLst>
                                          <p:attrName>style.visibility</p:attrName>
                                        </p:attrNameLst>
                                      </p:cBhvr>
                                      <p:to>
                                        <p:strVal val="visible"/>
                                      </p:to>
                                    </p:set>
                                    <p:animEffect transition="in" filter="checkerboard(across)">
                                      <p:cBhvr>
                                        <p:cTn id="31" dur="500"/>
                                        <p:tgtEl>
                                          <p:spTgt spid="3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34">
                                            <p:txEl>
                                              <p:pRg st="2" end="2"/>
                                            </p:txEl>
                                          </p:spTgt>
                                        </p:tgtEl>
                                        <p:attrNameLst>
                                          <p:attrName>style.visibility</p:attrName>
                                        </p:attrNameLst>
                                      </p:cBhvr>
                                      <p:to>
                                        <p:strVal val="visible"/>
                                      </p:to>
                                    </p:set>
                                    <p:animEffect transition="in" filter="checkerboard(across)">
                                      <p:cBhvr>
                                        <p:cTn id="36" dur="500"/>
                                        <p:tgtEl>
                                          <p:spTgt spid="3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2" presetClass="entr" presetSubtype="4" fill="hold" nodeType="withEffect">
                                  <p:stCondLst>
                                    <p:cond delay="0"/>
                                  </p:stCondLst>
                                  <p:childTnLst>
                                    <p:set>
                                      <p:cBhvr>
                                        <p:cTn id="51" dur="1" fill="hold">
                                          <p:stCondLst>
                                            <p:cond delay="0"/>
                                          </p:stCondLst>
                                        </p:cTn>
                                        <p:tgtEl>
                                          <p:spTgt spid="36">
                                            <p:txEl>
                                              <p:pRg st="0" end="0"/>
                                            </p:txEl>
                                          </p:spTgt>
                                        </p:tgtEl>
                                        <p:attrNameLst>
                                          <p:attrName>style.visibility</p:attrName>
                                        </p:attrNameLst>
                                      </p:cBhvr>
                                      <p:to>
                                        <p:strVal val="visible"/>
                                      </p:to>
                                    </p:set>
                                    <p:anim calcmode="lin" valueType="num">
                                      <p:cBhvr additive="base">
                                        <p:cTn id="52"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childTnLst>
                          </p:cTn>
                        </p:par>
                        <p:par>
                          <p:cTn id="58" fill="hold">
                            <p:stCondLst>
                              <p:cond delay="0"/>
                            </p:stCondLst>
                            <p:childTnLst>
                              <p:par>
                                <p:cTn id="59" presetID="12" presetClass="entr" presetSubtype="4" fill="hold" nodeType="afterEffect">
                                  <p:stCondLst>
                                    <p:cond delay="0"/>
                                  </p:stCondLst>
                                  <p:childTnLst>
                                    <p:set>
                                      <p:cBhvr>
                                        <p:cTn id="60" dur="1" fill="hold">
                                          <p:stCondLst>
                                            <p:cond delay="0"/>
                                          </p:stCondLst>
                                        </p:cTn>
                                        <p:tgtEl>
                                          <p:spTgt spid="36">
                                            <p:txEl>
                                              <p:pRg st="1" end="1"/>
                                            </p:txEl>
                                          </p:spTgt>
                                        </p:tgtEl>
                                        <p:attrNameLst>
                                          <p:attrName>style.visibility</p:attrName>
                                        </p:attrNameLst>
                                      </p:cBhvr>
                                      <p:to>
                                        <p:strVal val="visible"/>
                                      </p:to>
                                    </p:set>
                                    <p:anim calcmode="lin" valueType="num">
                                      <p:cBhvr additive="base">
                                        <p:cTn id="61" dur="500"/>
                                        <p:tgtEl>
                                          <p:spTgt spid="36">
                                            <p:txEl>
                                              <p:pRg st="1" end="1"/>
                                            </p:txEl>
                                          </p:spTgt>
                                        </p:tgtEl>
                                        <p:attrNameLst>
                                          <p:attrName>ppt_y</p:attrName>
                                        </p:attrNameLst>
                                      </p:cBhvr>
                                      <p:tavLst>
                                        <p:tav tm="0">
                                          <p:val>
                                            <p:strVal val="#ppt_y+#ppt_h*1.125000"/>
                                          </p:val>
                                        </p:tav>
                                        <p:tav tm="100000">
                                          <p:val>
                                            <p:strVal val="#ppt_y"/>
                                          </p:val>
                                        </p:tav>
                                      </p:tavLst>
                                    </p:anim>
                                    <p:animEffect transition="in" filter="wipe(up)">
                                      <p:cBhvr>
                                        <p:cTn id="62" dur="500"/>
                                        <p:tgtEl>
                                          <p:spTgt spid="3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ppt_x"/>
                                          </p:val>
                                        </p:tav>
                                        <p:tav tm="100000">
                                          <p:val>
                                            <p:strVal val="#ppt_x"/>
                                          </p:val>
                                        </p:tav>
                                      </p:tavLst>
                                    </p:anim>
                                    <p:anim calcmode="lin" valueType="num">
                                      <p:cBhvr additive="base">
                                        <p:cTn id="7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3"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28D06-4162-4618-B101-1650DAD98AD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83445BF-1E41-E69E-A271-B241B7CA7552}"/>
              </a:ext>
            </a:extLst>
          </p:cNvPr>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a:extLst>
              <a:ext uri="{FF2B5EF4-FFF2-40B4-BE49-F238E27FC236}">
                <a16:creationId xmlns:a16="http://schemas.microsoft.com/office/drawing/2014/main" id="{3C9EC452-0B10-31CF-3477-DB00691AF10E}"/>
              </a:ext>
            </a:extLst>
          </p:cNvPr>
          <p:cNvSpPr>
            <a:spLocks noGrp="1"/>
          </p:cNvSpPr>
          <p:nvPr>
            <p:ph type="sldNum" sz="quarter" idx="12"/>
          </p:nvPr>
        </p:nvSpPr>
        <p:spPr/>
        <p:txBody>
          <a:bodyPr/>
          <a:lstStyle/>
          <a:p>
            <a:fld id="{BEF7031F-3985-8841-9F96-93325AFB8D2A}" type="slidenum">
              <a:rPr lang="en-US" smtClean="0"/>
              <a:t>40</a:t>
            </a:fld>
            <a:endParaRPr lang="en-US"/>
          </a:p>
        </p:txBody>
      </p:sp>
      <p:sp>
        <p:nvSpPr>
          <p:cNvPr id="6" name="文本框 5">
            <a:extLst>
              <a:ext uri="{FF2B5EF4-FFF2-40B4-BE49-F238E27FC236}">
                <a16:creationId xmlns:a16="http://schemas.microsoft.com/office/drawing/2014/main" id="{A83A776F-6EE1-B8CD-D6B1-89B8388BEB0E}"/>
              </a:ext>
            </a:extLst>
          </p:cNvPr>
          <p:cNvSpPr txBox="1"/>
          <p:nvPr/>
        </p:nvSpPr>
        <p:spPr>
          <a:xfrm>
            <a:off x="578840" y="931178"/>
            <a:ext cx="3095538" cy="523220"/>
          </a:xfrm>
          <a:prstGeom prst="rect">
            <a:avLst/>
          </a:prstGeom>
          <a:noFill/>
        </p:spPr>
        <p:txBody>
          <a:bodyPr wrap="square" rtlCol="0">
            <a:spAutoFit/>
          </a:bodyPr>
          <a:lstStyle/>
          <a:p>
            <a:r>
              <a:rPr lang="en-US" altLang="zh-CN" sz="2800" b="1" dirty="0">
                <a:solidFill>
                  <a:srgbClr val="FF0000"/>
                </a:solidFill>
                <a:latin typeface="华文楷体" panose="02010600040101010101" pitchFamily="2" charset="-122"/>
                <a:ea typeface="华文楷体" panose="02010600040101010101" pitchFamily="2" charset="-122"/>
              </a:rPr>
              <a:t>U(1)</a:t>
            </a:r>
            <a:r>
              <a:rPr lang="zh-CN" altLang="en-US" sz="2800" b="1" dirty="0">
                <a:solidFill>
                  <a:srgbClr val="FF0000"/>
                </a:solidFill>
                <a:latin typeface="华文楷体" panose="02010600040101010101" pitchFamily="2" charset="-122"/>
                <a:ea typeface="华文楷体" panose="02010600040101010101" pitchFamily="2" charset="-122"/>
              </a:rPr>
              <a:t>规范不变性</a:t>
            </a:r>
          </a:p>
        </p:txBody>
      </p:sp>
      <p:grpSp>
        <p:nvGrpSpPr>
          <p:cNvPr id="27" name="组合 26">
            <a:extLst>
              <a:ext uri="{FF2B5EF4-FFF2-40B4-BE49-F238E27FC236}">
                <a16:creationId xmlns:a16="http://schemas.microsoft.com/office/drawing/2014/main" id="{AD22679A-50D3-D341-0FF0-76A2733635AE}"/>
              </a:ext>
            </a:extLst>
          </p:cNvPr>
          <p:cNvGrpSpPr/>
          <p:nvPr/>
        </p:nvGrpSpPr>
        <p:grpSpPr>
          <a:xfrm>
            <a:off x="523654" y="1402269"/>
            <a:ext cx="8096692" cy="5078313"/>
            <a:chOff x="523654" y="1402269"/>
            <a:chExt cx="8096692" cy="5078313"/>
          </a:xfrm>
        </p:grpSpPr>
        <p:sp>
          <p:nvSpPr>
            <p:cNvPr id="14" name="文本框 13">
              <a:extLst>
                <a:ext uri="{FF2B5EF4-FFF2-40B4-BE49-F238E27FC236}">
                  <a16:creationId xmlns:a16="http://schemas.microsoft.com/office/drawing/2014/main" id="{B1E8BF5B-DF1B-1F91-35A6-708A31132DAE}"/>
                </a:ext>
              </a:extLst>
            </p:cNvPr>
            <p:cNvSpPr txBox="1"/>
            <p:nvPr/>
          </p:nvSpPr>
          <p:spPr>
            <a:xfrm>
              <a:off x="523654" y="1402269"/>
              <a:ext cx="8096692" cy="5078313"/>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考虑无穷小变换，可得：</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即，电荷守恒。可见系统的规范不变性要求电荷算符与系统的哈密顿量对易。</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这种变换是一种连续变换，变换元素的全体构成</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群。它所对应的量子数是相加性的。如果一个系统包含</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个粒子，分别具有电荷量子数</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Q</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Q</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，在系统的总波函数进行变换时，各粒子波函数分别进行变换</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其中</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即系统的总电荷守恒。</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若把上式中的电荷算符</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换成重子数</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等可加性量子数，用类似的方法可以证明，这些</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规范变换分别导致相应的量子数守恒定律。</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B410DFF4-F1FD-B8CF-55DA-402F4FBCC7E3}"/>
                </a:ext>
              </a:extLst>
            </p:cNvPr>
            <p:cNvPicPr>
              <a:picLocks noChangeAspect="1"/>
            </p:cNvPicPr>
            <p:nvPr/>
          </p:nvPicPr>
          <p:blipFill>
            <a:blip r:embed="rId2"/>
            <a:stretch>
              <a:fillRect/>
            </a:stretch>
          </p:blipFill>
          <p:spPr>
            <a:xfrm>
              <a:off x="578840" y="2849593"/>
              <a:ext cx="178409" cy="234962"/>
            </a:xfrm>
            <a:prstGeom prst="rect">
              <a:avLst/>
            </a:prstGeom>
          </p:spPr>
        </p:pic>
      </p:grpSp>
      <p:pic>
        <p:nvPicPr>
          <p:cNvPr id="5" name="图片 4">
            <a:extLst>
              <a:ext uri="{FF2B5EF4-FFF2-40B4-BE49-F238E27FC236}">
                <a16:creationId xmlns:a16="http://schemas.microsoft.com/office/drawing/2014/main" id="{D6D6187B-03E8-0EBC-EA38-EF91E03F159F}"/>
              </a:ext>
            </a:extLst>
          </p:cNvPr>
          <p:cNvPicPr>
            <a:picLocks noChangeAspect="1"/>
          </p:cNvPicPr>
          <p:nvPr/>
        </p:nvPicPr>
        <p:blipFill>
          <a:blip r:embed="rId3"/>
          <a:stretch>
            <a:fillRect/>
          </a:stretch>
        </p:blipFill>
        <p:spPr>
          <a:xfrm>
            <a:off x="3073347" y="1437989"/>
            <a:ext cx="2488865" cy="288677"/>
          </a:xfrm>
          <a:prstGeom prst="rect">
            <a:avLst/>
          </a:prstGeom>
        </p:spPr>
      </p:pic>
      <p:pic>
        <p:nvPicPr>
          <p:cNvPr id="8" name="图片 7">
            <a:extLst>
              <a:ext uri="{FF2B5EF4-FFF2-40B4-BE49-F238E27FC236}">
                <a16:creationId xmlns:a16="http://schemas.microsoft.com/office/drawing/2014/main" id="{CE13C857-AC5D-980F-A509-8B8774E55000}"/>
              </a:ext>
            </a:extLst>
          </p:cNvPr>
          <p:cNvPicPr>
            <a:picLocks noChangeAspect="1"/>
          </p:cNvPicPr>
          <p:nvPr/>
        </p:nvPicPr>
        <p:blipFill>
          <a:blip r:embed="rId4"/>
          <a:stretch>
            <a:fillRect/>
          </a:stretch>
        </p:blipFill>
        <p:spPr>
          <a:xfrm>
            <a:off x="3738536" y="1784734"/>
            <a:ext cx="1009702" cy="330217"/>
          </a:xfrm>
          <a:prstGeom prst="rect">
            <a:avLst/>
          </a:prstGeom>
        </p:spPr>
      </p:pic>
      <p:pic>
        <p:nvPicPr>
          <p:cNvPr id="10" name="图片 9">
            <a:extLst>
              <a:ext uri="{FF2B5EF4-FFF2-40B4-BE49-F238E27FC236}">
                <a16:creationId xmlns:a16="http://schemas.microsoft.com/office/drawing/2014/main" id="{9C011E60-9785-EA7D-0A64-D9A35721028E}"/>
              </a:ext>
            </a:extLst>
          </p:cNvPr>
          <p:cNvPicPr>
            <a:picLocks noChangeAspect="1"/>
          </p:cNvPicPr>
          <p:nvPr/>
        </p:nvPicPr>
        <p:blipFill>
          <a:blip r:embed="rId5"/>
          <a:stretch>
            <a:fillRect/>
          </a:stretch>
        </p:blipFill>
        <p:spPr>
          <a:xfrm>
            <a:off x="3223241" y="3780965"/>
            <a:ext cx="2883048" cy="368319"/>
          </a:xfrm>
          <a:prstGeom prst="rect">
            <a:avLst/>
          </a:prstGeom>
        </p:spPr>
      </p:pic>
      <p:pic>
        <p:nvPicPr>
          <p:cNvPr id="12" name="图片 11">
            <a:extLst>
              <a:ext uri="{FF2B5EF4-FFF2-40B4-BE49-F238E27FC236}">
                <a16:creationId xmlns:a16="http://schemas.microsoft.com/office/drawing/2014/main" id="{6604DB74-CD05-76A6-0CE7-1E1DAF26F7B0}"/>
              </a:ext>
            </a:extLst>
          </p:cNvPr>
          <p:cNvPicPr>
            <a:picLocks noChangeAspect="1"/>
          </p:cNvPicPr>
          <p:nvPr/>
        </p:nvPicPr>
        <p:blipFill>
          <a:blip r:embed="rId6"/>
          <a:stretch>
            <a:fillRect/>
          </a:stretch>
        </p:blipFill>
        <p:spPr>
          <a:xfrm>
            <a:off x="3809753" y="4604743"/>
            <a:ext cx="1016052" cy="596931"/>
          </a:xfrm>
          <a:prstGeom prst="rect">
            <a:avLst/>
          </a:prstGeom>
        </p:spPr>
      </p:pic>
    </p:spTree>
    <p:extLst>
      <p:ext uri="{BB962C8B-B14F-4D97-AF65-F5344CB8AC3E}">
        <p14:creationId xmlns:p14="http://schemas.microsoft.com/office/powerpoint/2010/main" val="4154307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0DDE3-4B8A-D997-E072-0A08D00C694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AEF112B-1B5F-73FA-4D7A-D19617EF4810}"/>
              </a:ext>
            </a:extLst>
          </p:cNvPr>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a:extLst>
              <a:ext uri="{FF2B5EF4-FFF2-40B4-BE49-F238E27FC236}">
                <a16:creationId xmlns:a16="http://schemas.microsoft.com/office/drawing/2014/main" id="{18108CD9-D876-273D-3623-FE75943CB497}"/>
              </a:ext>
            </a:extLst>
          </p:cNvPr>
          <p:cNvSpPr>
            <a:spLocks noGrp="1"/>
          </p:cNvSpPr>
          <p:nvPr>
            <p:ph type="sldNum" sz="quarter" idx="12"/>
          </p:nvPr>
        </p:nvSpPr>
        <p:spPr/>
        <p:txBody>
          <a:bodyPr/>
          <a:lstStyle/>
          <a:p>
            <a:fld id="{BEF7031F-3985-8841-9F96-93325AFB8D2A}" type="slidenum">
              <a:rPr lang="en-US" smtClean="0"/>
              <a:t>41</a:t>
            </a:fld>
            <a:endParaRPr lang="en-US"/>
          </a:p>
        </p:txBody>
      </p:sp>
      <p:sp>
        <p:nvSpPr>
          <p:cNvPr id="6" name="文本框 5">
            <a:extLst>
              <a:ext uri="{FF2B5EF4-FFF2-40B4-BE49-F238E27FC236}">
                <a16:creationId xmlns:a16="http://schemas.microsoft.com/office/drawing/2014/main" id="{3216D0DD-C9D4-8A47-D554-DBE5AB353F31}"/>
              </a:ext>
            </a:extLst>
          </p:cNvPr>
          <p:cNvSpPr txBox="1"/>
          <p:nvPr/>
        </p:nvSpPr>
        <p:spPr>
          <a:xfrm>
            <a:off x="578840" y="931178"/>
            <a:ext cx="3095538" cy="523220"/>
          </a:xfrm>
          <a:prstGeom prst="rect">
            <a:avLst/>
          </a:prstGeom>
          <a:noFill/>
        </p:spPr>
        <p:txBody>
          <a:bodyPr wrap="square" rtlCol="0">
            <a:spAutoFit/>
          </a:bodyPr>
          <a:lstStyle/>
          <a:p>
            <a:r>
              <a:rPr lang="en-US" altLang="zh-CN" sz="2800" b="1" dirty="0">
                <a:solidFill>
                  <a:srgbClr val="FF0000"/>
                </a:solidFill>
                <a:latin typeface="华文楷体" panose="02010600040101010101" pitchFamily="2" charset="-122"/>
                <a:ea typeface="华文楷体" panose="02010600040101010101" pitchFamily="2" charset="-122"/>
              </a:rPr>
              <a:t>SU(2)</a:t>
            </a:r>
            <a:r>
              <a:rPr lang="zh-CN" altLang="en-US" sz="2800" b="1" dirty="0">
                <a:solidFill>
                  <a:srgbClr val="FF0000"/>
                </a:solidFill>
                <a:latin typeface="华文楷体" panose="02010600040101010101" pitchFamily="2" charset="-122"/>
                <a:ea typeface="华文楷体" panose="02010600040101010101" pitchFamily="2" charset="-122"/>
              </a:rPr>
              <a:t>群和同位旋</a:t>
            </a:r>
          </a:p>
        </p:txBody>
      </p:sp>
      <p:grpSp>
        <p:nvGrpSpPr>
          <p:cNvPr id="20" name="组合 19">
            <a:extLst>
              <a:ext uri="{FF2B5EF4-FFF2-40B4-BE49-F238E27FC236}">
                <a16:creationId xmlns:a16="http://schemas.microsoft.com/office/drawing/2014/main" id="{6BB3EC5B-B798-C4E6-3841-74BFF4E9194E}"/>
              </a:ext>
            </a:extLst>
          </p:cNvPr>
          <p:cNvGrpSpPr/>
          <p:nvPr/>
        </p:nvGrpSpPr>
        <p:grpSpPr>
          <a:xfrm>
            <a:off x="523654" y="1402269"/>
            <a:ext cx="8096692" cy="5182663"/>
            <a:chOff x="523654" y="1402269"/>
            <a:chExt cx="8096692" cy="5182663"/>
          </a:xfrm>
        </p:grpSpPr>
        <p:grpSp>
          <p:nvGrpSpPr>
            <p:cNvPr id="27" name="组合 26">
              <a:extLst>
                <a:ext uri="{FF2B5EF4-FFF2-40B4-BE49-F238E27FC236}">
                  <a16:creationId xmlns:a16="http://schemas.microsoft.com/office/drawing/2014/main" id="{375F76C8-6448-175E-4C6D-83F4890C9A22}"/>
                </a:ext>
              </a:extLst>
            </p:cNvPr>
            <p:cNvGrpSpPr/>
            <p:nvPr/>
          </p:nvGrpSpPr>
          <p:grpSpPr>
            <a:xfrm>
              <a:off x="523654" y="1402269"/>
              <a:ext cx="8096692" cy="4801314"/>
              <a:chOff x="523654" y="1402269"/>
              <a:chExt cx="8096692" cy="4801314"/>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BD5DC101-75B5-0A45-132D-36C3737DBE3A}"/>
                      </a:ext>
                    </a:extLst>
                  </p:cNvPr>
                  <p:cNvSpPr txBox="1"/>
                  <p:nvPr/>
                </p:nvSpPr>
                <p:spPr>
                  <a:xfrm>
                    <a:off x="523654" y="1402269"/>
                    <a:ext cx="8096692" cy="4801314"/>
                  </a:xfrm>
                  <a:prstGeom prst="rect">
                    <a:avLst/>
                  </a:prstGeom>
                  <a:noFill/>
                </p:spPr>
                <p:txBody>
                  <a:bodyPr wrap="square">
                    <a:spAutoFit/>
                  </a:bodyPr>
                  <a:lstStyle/>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同位旋空间的旋转不变性，可以用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群来描写。</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群的基础表示是二维表示，基矢是协变基矢</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群元素作用于此协变基矢上得到基础表示。任一态矢量可以表示成</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𝜙</m:t>
                            </m:r>
                          </m:e>
                          <m:sub>
                            <m:r>
                              <a:rPr lang="en-US" altLang="zh-CN" b="1" i="1" dirty="0" smtClean="0">
                                <a:solidFill>
                                  <a:srgbClr val="0000CC"/>
                                </a:solidFill>
                                <a:latin typeface="Cambria Math" panose="02040503050406030204" pitchFamily="18" charset="0"/>
                              </a:rPr>
                              <m:t>1</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rPr>
                      <a:t> </a:t>
                    </a:r>
                    <a14:m>
                      <m:oMath xmlns:m="http://schemas.openxmlformats.org/officeDocument/2006/math">
                        <m:sSub>
                          <m:sSubPr>
                            <m:ctrlPr>
                              <a:rPr lang="en-US" altLang="zh-CN" i="1" dirty="0">
                                <a:solidFill>
                                  <a:srgbClr val="0000CC"/>
                                </a:solidFill>
                                <a:latin typeface="Cambria Math" panose="02040503050406030204" pitchFamily="18" charset="0"/>
                              </a:rPr>
                            </m:ctrlPr>
                          </m:sSubPr>
                          <m:e>
                            <m:r>
                              <a:rPr lang="en-US" altLang="zh-CN" b="0" i="1" dirty="0">
                                <a:solidFill>
                                  <a:srgbClr val="0000CC"/>
                                </a:solidFill>
                                <a:latin typeface="Cambria Math" panose="02040503050406030204" pitchFamily="18" charset="0"/>
                              </a:rPr>
                              <m:t>𝜙</m:t>
                            </m:r>
                          </m:e>
                          <m:sub>
                            <m:r>
                              <a:rPr lang="en-US" altLang="zh-CN" b="0" i="1" dirty="0" smtClean="0">
                                <a:solidFill>
                                  <a:srgbClr val="0000CC"/>
                                </a:solidFill>
                                <a:latin typeface="Cambria Math" panose="02040503050406030204" pitchFamily="18" charset="0"/>
                              </a:rPr>
                              <m:t>2</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的线性组合</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当我们用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群描写同位旋空间的旋转不变性时，常用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rPr>
                      <a:t> </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𝜙</m:t>
                            </m:r>
                          </m:e>
                          <m:sub>
                            <m:r>
                              <a:rPr lang="en-US" altLang="zh-CN" b="1" i="1" dirty="0" smtClean="0">
                                <a:solidFill>
                                  <a:srgbClr val="0000CC"/>
                                </a:solidFill>
                                <a:latin typeface="Cambria Math" panose="02040503050406030204" pitchFamily="18" charset="0"/>
                              </a:rPr>
                              <m:t>1</m:t>
                            </m:r>
                          </m:sub>
                        </m:sSub>
                        <m:r>
                          <a:rPr lang="en-US" altLang="zh-CN" b="1" i="1" dirty="0" smtClean="0">
                            <a:solidFill>
                              <a:srgbClr val="0000CC"/>
                            </a:solidFill>
                            <a:latin typeface="Cambria Math" panose="02040503050406030204" pitchFamily="18" charset="0"/>
                          </a:rPr>
                          <m:t> </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14:m>
                      <m:oMath xmlns:m="http://schemas.openxmlformats.org/officeDocument/2006/math">
                        <m:sSub>
                          <m:sSubPr>
                            <m:ctrlPr>
                              <a:rPr lang="en-US" altLang="zh-CN" i="1" dirty="0">
                                <a:solidFill>
                                  <a:srgbClr val="0000CC"/>
                                </a:solidFill>
                                <a:latin typeface="Cambria Math" panose="02040503050406030204" pitchFamily="18" charset="0"/>
                              </a:rPr>
                            </m:ctrlPr>
                          </m:sSubPr>
                          <m:e>
                            <m:r>
                              <a:rPr lang="en-US" altLang="zh-CN" i="1" dirty="0">
                                <a:solidFill>
                                  <a:srgbClr val="0000CC"/>
                                </a:solidFill>
                                <a:latin typeface="Cambria Math" panose="02040503050406030204" pitchFamily="18" charset="0"/>
                              </a:rPr>
                              <m:t>𝜙</m:t>
                            </m:r>
                          </m:e>
                          <m:sub>
                            <m:r>
                              <a:rPr lang="en-US" altLang="zh-CN" i="1" dirty="0">
                                <a:solidFill>
                                  <a:srgbClr val="0000CC"/>
                                </a:solidFill>
                                <a:latin typeface="Cambria Math" panose="02040503050406030204" pitchFamily="18" charset="0"/>
                              </a:rPr>
                              <m:t>2</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来表示</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的粒子。对质子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中子系统，</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分别表示质子和中在绕某一轴，</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例如</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轴转动</a:t>
                    </a:r>
                    <a:r>
                      <a:rPr lang="el-GR"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θ</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角度时，有</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BD5DC101-75B5-0A45-132D-36C3737DBE3A}"/>
                      </a:ext>
                    </a:extLst>
                  </p:cNvPr>
                  <p:cNvSpPr txBox="1">
                    <a:spLocks noRot="1" noChangeAspect="1" noMove="1" noResize="1" noEditPoints="1" noAdjustHandles="1" noChangeArrowheads="1" noChangeShapeType="1" noTextEdit="1"/>
                  </p:cNvSpPr>
                  <p:nvPr/>
                </p:nvSpPr>
                <p:spPr>
                  <a:xfrm>
                    <a:off x="523654" y="1402269"/>
                    <a:ext cx="8096692" cy="4801314"/>
                  </a:xfrm>
                  <a:prstGeom prst="rect">
                    <a:avLst/>
                  </a:prstGeom>
                  <a:blipFill>
                    <a:blip r:embed="rId2"/>
                    <a:stretch>
                      <a:fillRect l="-678" t="-508" r="-602"/>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D07B9653-8537-D094-1AD3-D8E37295E9BA}"/>
                  </a:ext>
                </a:extLst>
              </p:cNvPr>
              <p:cNvPicPr>
                <a:picLocks noChangeAspect="1"/>
              </p:cNvPicPr>
              <p:nvPr/>
            </p:nvPicPr>
            <p:blipFill>
              <a:blip r:embed="rId3"/>
              <a:stretch>
                <a:fillRect/>
              </a:stretch>
            </p:blipFill>
            <p:spPr>
              <a:xfrm>
                <a:off x="639468" y="1461542"/>
                <a:ext cx="178409" cy="234962"/>
              </a:xfrm>
              <a:prstGeom prst="rect">
                <a:avLst/>
              </a:prstGeom>
            </p:spPr>
          </p:pic>
        </p:grpSp>
        <p:pic>
          <p:nvPicPr>
            <p:cNvPr id="7" name="图片 6">
              <a:extLst>
                <a:ext uri="{FF2B5EF4-FFF2-40B4-BE49-F238E27FC236}">
                  <a16:creationId xmlns:a16="http://schemas.microsoft.com/office/drawing/2014/main" id="{5FE200B0-0370-9884-BBBD-E12142516665}"/>
                </a:ext>
              </a:extLst>
            </p:cNvPr>
            <p:cNvPicPr>
              <a:picLocks noChangeAspect="1"/>
            </p:cNvPicPr>
            <p:nvPr/>
          </p:nvPicPr>
          <p:blipFill>
            <a:blip r:embed="rId4"/>
            <a:stretch>
              <a:fillRect/>
            </a:stretch>
          </p:blipFill>
          <p:spPr>
            <a:xfrm>
              <a:off x="3009041" y="2114951"/>
              <a:ext cx="2540131" cy="514376"/>
            </a:xfrm>
            <a:prstGeom prst="rect">
              <a:avLst/>
            </a:prstGeom>
          </p:spPr>
        </p:pic>
        <p:pic>
          <p:nvPicPr>
            <p:cNvPr id="11" name="图片 10">
              <a:extLst>
                <a:ext uri="{FF2B5EF4-FFF2-40B4-BE49-F238E27FC236}">
                  <a16:creationId xmlns:a16="http://schemas.microsoft.com/office/drawing/2014/main" id="{12D78890-568B-0AC1-3649-6427A1C73C15}"/>
                </a:ext>
              </a:extLst>
            </p:cNvPr>
            <p:cNvPicPr>
              <a:picLocks noChangeAspect="1"/>
            </p:cNvPicPr>
            <p:nvPr/>
          </p:nvPicPr>
          <p:blipFill>
            <a:blip r:embed="rId5"/>
            <a:stretch>
              <a:fillRect/>
            </a:stretch>
          </p:blipFill>
          <p:spPr>
            <a:xfrm>
              <a:off x="2599444" y="3392025"/>
              <a:ext cx="3359323" cy="596931"/>
            </a:xfrm>
            <a:prstGeom prst="rect">
              <a:avLst/>
            </a:prstGeom>
          </p:spPr>
        </p:pic>
        <p:pic>
          <p:nvPicPr>
            <p:cNvPr id="13" name="图片 12">
              <a:extLst>
                <a:ext uri="{FF2B5EF4-FFF2-40B4-BE49-F238E27FC236}">
                  <a16:creationId xmlns:a16="http://schemas.microsoft.com/office/drawing/2014/main" id="{AAB74FC6-8168-E7C0-E01A-BA1B65825476}"/>
                </a:ext>
              </a:extLst>
            </p:cNvPr>
            <p:cNvPicPr>
              <a:picLocks noChangeAspect="1"/>
            </p:cNvPicPr>
            <p:nvPr/>
          </p:nvPicPr>
          <p:blipFill>
            <a:blip r:embed="rId3"/>
            <a:stretch>
              <a:fillRect/>
            </a:stretch>
          </p:blipFill>
          <p:spPr>
            <a:xfrm>
              <a:off x="639467" y="4199981"/>
              <a:ext cx="178409" cy="234962"/>
            </a:xfrm>
            <a:prstGeom prst="rect">
              <a:avLst/>
            </a:prstGeom>
          </p:spPr>
        </p:pic>
        <p:pic>
          <p:nvPicPr>
            <p:cNvPr id="17" name="图片 16">
              <a:extLst>
                <a:ext uri="{FF2B5EF4-FFF2-40B4-BE49-F238E27FC236}">
                  <a16:creationId xmlns:a16="http://schemas.microsoft.com/office/drawing/2014/main" id="{98462CAA-EA62-94DE-BDB4-E9CB6FE68C10}"/>
                </a:ext>
              </a:extLst>
            </p:cNvPr>
            <p:cNvPicPr>
              <a:picLocks noChangeAspect="1"/>
            </p:cNvPicPr>
            <p:nvPr/>
          </p:nvPicPr>
          <p:blipFill>
            <a:blip r:embed="rId6"/>
            <a:stretch>
              <a:fillRect/>
            </a:stretch>
          </p:blipFill>
          <p:spPr>
            <a:xfrm>
              <a:off x="3275755" y="4751654"/>
              <a:ext cx="2273417" cy="558829"/>
            </a:xfrm>
            <a:prstGeom prst="rect">
              <a:avLst/>
            </a:prstGeom>
          </p:spPr>
        </p:pic>
        <p:pic>
          <p:nvPicPr>
            <p:cNvPr id="19" name="图片 18">
              <a:extLst>
                <a:ext uri="{FF2B5EF4-FFF2-40B4-BE49-F238E27FC236}">
                  <a16:creationId xmlns:a16="http://schemas.microsoft.com/office/drawing/2014/main" id="{E09FB695-AD1D-134B-C548-5EDDE322EE5C}"/>
                </a:ext>
              </a:extLst>
            </p:cNvPr>
            <p:cNvPicPr>
              <a:picLocks noChangeAspect="1"/>
            </p:cNvPicPr>
            <p:nvPr/>
          </p:nvPicPr>
          <p:blipFill>
            <a:blip r:embed="rId7"/>
            <a:stretch>
              <a:fillRect/>
            </a:stretch>
          </p:blipFill>
          <p:spPr>
            <a:xfrm>
              <a:off x="3111425" y="5664135"/>
              <a:ext cx="2921150" cy="920797"/>
            </a:xfrm>
            <a:prstGeom prst="rect">
              <a:avLst/>
            </a:prstGeom>
          </p:spPr>
        </p:pic>
      </p:grpSp>
    </p:spTree>
    <p:extLst>
      <p:ext uri="{BB962C8B-B14F-4D97-AF65-F5344CB8AC3E}">
        <p14:creationId xmlns:p14="http://schemas.microsoft.com/office/powerpoint/2010/main" val="2193239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B7686-CCE5-B5A1-C6B7-5D27804AEF8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6F19B33-57CB-CB26-7237-5693FF63E035}"/>
              </a:ext>
            </a:extLst>
          </p:cNvPr>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a:extLst>
              <a:ext uri="{FF2B5EF4-FFF2-40B4-BE49-F238E27FC236}">
                <a16:creationId xmlns:a16="http://schemas.microsoft.com/office/drawing/2014/main" id="{AE03845D-B5F7-1D1A-8301-4BD3E82062DF}"/>
              </a:ext>
            </a:extLst>
          </p:cNvPr>
          <p:cNvSpPr>
            <a:spLocks noGrp="1"/>
          </p:cNvSpPr>
          <p:nvPr>
            <p:ph type="sldNum" sz="quarter" idx="12"/>
          </p:nvPr>
        </p:nvSpPr>
        <p:spPr/>
        <p:txBody>
          <a:bodyPr/>
          <a:lstStyle/>
          <a:p>
            <a:fld id="{BEF7031F-3985-8841-9F96-93325AFB8D2A}" type="slidenum">
              <a:rPr lang="en-US" smtClean="0"/>
              <a:t>42</a:t>
            </a:fld>
            <a:endParaRPr lang="en-US" dirty="0"/>
          </a:p>
        </p:txBody>
      </p:sp>
      <p:grpSp>
        <p:nvGrpSpPr>
          <p:cNvPr id="29" name="组合 28">
            <a:extLst>
              <a:ext uri="{FF2B5EF4-FFF2-40B4-BE49-F238E27FC236}">
                <a16:creationId xmlns:a16="http://schemas.microsoft.com/office/drawing/2014/main" id="{69976DF6-06CA-0BB4-FA31-F7F3D0A20E8A}"/>
              </a:ext>
            </a:extLst>
          </p:cNvPr>
          <p:cNvGrpSpPr/>
          <p:nvPr/>
        </p:nvGrpSpPr>
        <p:grpSpPr>
          <a:xfrm>
            <a:off x="466504" y="1046186"/>
            <a:ext cx="8280343" cy="4033507"/>
            <a:chOff x="466504" y="1046186"/>
            <a:chExt cx="8280343" cy="4033507"/>
          </a:xfrm>
        </p:grpSpPr>
        <p:grpSp>
          <p:nvGrpSpPr>
            <p:cNvPr id="27" name="组合 26">
              <a:extLst>
                <a:ext uri="{FF2B5EF4-FFF2-40B4-BE49-F238E27FC236}">
                  <a16:creationId xmlns:a16="http://schemas.microsoft.com/office/drawing/2014/main" id="{7E2C85B1-89A7-7DEB-F63D-47E6CB83CE73}"/>
                </a:ext>
              </a:extLst>
            </p:cNvPr>
            <p:cNvGrpSpPr/>
            <p:nvPr/>
          </p:nvGrpSpPr>
          <p:grpSpPr>
            <a:xfrm>
              <a:off x="466504" y="1109375"/>
              <a:ext cx="8096692" cy="3970318"/>
              <a:chOff x="523654" y="1402269"/>
              <a:chExt cx="8096692" cy="3970318"/>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EF5F9A93-B90F-731A-0AA8-0A6DF5D40E64}"/>
                      </a:ext>
                    </a:extLst>
                  </p:cNvPr>
                  <p:cNvSpPr txBox="1"/>
                  <p:nvPr/>
                </p:nvSpPr>
                <p:spPr>
                  <a:xfrm>
                    <a:off x="523654" y="1402269"/>
                    <a:ext cx="8096692" cy="3970318"/>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变换函数</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的一般形式可以写为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a:t>
                    </a:r>
                    <a:r>
                      <a:rPr lang="el-GR"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θ</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表示绕</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轴的转动角。</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σ</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是我们所熟知的泡利矩阵</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无穷小变换的生成元</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群是幺模性和幺正性要求，泡利矩阵满足要求</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σ</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矩阵与</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同位旋群生成元</a:t>
                    </a:r>
                    <a14:m>
                      <m:oMath xmlns:m="http://schemas.openxmlformats.org/officeDocument/2006/math">
                        <m:acc>
                          <m:accPr>
                            <m:chr m:val="⃗"/>
                            <m:ctrlPr>
                              <a:rPr lang="en-US" altLang="zh-CN" b="1" i="1" dirty="0" smtClean="0">
                                <a:solidFill>
                                  <a:srgbClr val="0000CC"/>
                                </a:solidFill>
                                <a:latin typeface="Cambria Math" panose="02040503050406030204" pitchFamily="18" charset="0"/>
                              </a:rPr>
                            </m:ctrlPr>
                          </m:accPr>
                          <m:e>
                            <m:r>
                              <a:rPr lang="en-US" altLang="zh-CN" b="1" i="1" dirty="0">
                                <a:solidFill>
                                  <a:srgbClr val="0000CC"/>
                                </a:solidFill>
                                <a:latin typeface="Cambria Math" panose="02040503050406030204" pitchFamily="18" charset="0"/>
                              </a:rPr>
                              <m:t>𝑠</m:t>
                            </m:r>
                          </m:e>
                        </m:acc>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之间的关系为</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baseline="-250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σ </a:t>
                    </a:r>
                    <a:r>
                      <a:rPr lang="en-US" altLang="zh-CN" b="1" baseline="-250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baseline="-250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或</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σ </a:t>
                    </a:r>
                    <a:r>
                      <a:rPr lang="en-US" altLang="zh-CN" b="1" baseline="-250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之间的其他对易关系与量子力学中相同，例如对易关系</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其中的</a:t>
                    </a:r>
                    <a14:m>
                      <m:oMath xmlns:m="http://schemas.openxmlformats.org/officeDocument/2006/math">
                        <m:r>
                          <a:rPr lang="az-Cyrl-AZ" altLang="zh-CN" b="1" i="1" dirty="0" smtClean="0">
                            <a:solidFill>
                              <a:srgbClr val="0000CC"/>
                            </a:solidFill>
                            <a:latin typeface="Cambria Math" panose="02040503050406030204" pitchFamily="18" charset="0"/>
                          </a:rPr>
                          <m:t>𝜖</m:t>
                        </m:r>
                      </m:oMath>
                    </a14:m>
                    <a:r>
                      <a:rPr lang="en-US" altLang="zh-CN" b="1" baseline="-250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ijk</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群的结构常数。</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EF5F9A93-B90F-731A-0AA8-0A6DF5D40E64}"/>
                      </a:ext>
                    </a:extLst>
                  </p:cNvPr>
                  <p:cNvSpPr txBox="1">
                    <a:spLocks noRot="1" noChangeAspect="1" noMove="1" noResize="1" noEditPoints="1" noAdjustHandles="1" noChangeArrowheads="1" noChangeShapeType="1" noTextEdit="1"/>
                  </p:cNvSpPr>
                  <p:nvPr/>
                </p:nvSpPr>
                <p:spPr>
                  <a:xfrm>
                    <a:off x="523654" y="1402269"/>
                    <a:ext cx="8096692" cy="3970318"/>
                  </a:xfrm>
                  <a:prstGeom prst="rect">
                    <a:avLst/>
                  </a:prstGeom>
                  <a:blipFill>
                    <a:blip r:embed="rId2"/>
                    <a:stretch>
                      <a:fillRect l="-678" t="-768" r="-1130" b="-1690"/>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DFDB553D-52F5-A4BF-8583-E342D481C10D}"/>
                  </a:ext>
                </a:extLst>
              </p:cNvPr>
              <p:cNvPicPr>
                <a:picLocks noChangeAspect="1"/>
              </p:cNvPicPr>
              <p:nvPr/>
            </p:nvPicPr>
            <p:blipFill>
              <a:blip r:embed="rId3"/>
              <a:stretch>
                <a:fillRect/>
              </a:stretch>
            </p:blipFill>
            <p:spPr>
              <a:xfrm>
                <a:off x="639468" y="1461542"/>
                <a:ext cx="178409" cy="234962"/>
              </a:xfrm>
              <a:prstGeom prst="rect">
                <a:avLst/>
              </a:prstGeom>
            </p:spPr>
          </p:pic>
        </p:grpSp>
        <p:pic>
          <p:nvPicPr>
            <p:cNvPr id="5" name="图片 4">
              <a:extLst>
                <a:ext uri="{FF2B5EF4-FFF2-40B4-BE49-F238E27FC236}">
                  <a16:creationId xmlns:a16="http://schemas.microsoft.com/office/drawing/2014/main" id="{9C0B79E0-E7BC-6348-4F49-F4B3FBD211AB}"/>
                </a:ext>
              </a:extLst>
            </p:cNvPr>
            <p:cNvPicPr>
              <a:picLocks noChangeAspect="1"/>
            </p:cNvPicPr>
            <p:nvPr/>
          </p:nvPicPr>
          <p:blipFill>
            <a:blip r:embed="rId4"/>
            <a:stretch>
              <a:fillRect/>
            </a:stretch>
          </p:blipFill>
          <p:spPr>
            <a:xfrm>
              <a:off x="3395615" y="1520810"/>
              <a:ext cx="1809843" cy="558829"/>
            </a:xfrm>
            <a:prstGeom prst="rect">
              <a:avLst/>
            </a:prstGeom>
          </p:spPr>
        </p:pic>
        <p:pic>
          <p:nvPicPr>
            <p:cNvPr id="18" name="图片 17">
              <a:extLst>
                <a:ext uri="{FF2B5EF4-FFF2-40B4-BE49-F238E27FC236}">
                  <a16:creationId xmlns:a16="http://schemas.microsoft.com/office/drawing/2014/main" id="{3EE20132-CA3D-94D0-48A5-46E9D133A872}"/>
                </a:ext>
              </a:extLst>
            </p:cNvPr>
            <p:cNvPicPr>
              <a:picLocks noChangeAspect="1"/>
            </p:cNvPicPr>
            <p:nvPr/>
          </p:nvPicPr>
          <p:blipFill>
            <a:blip r:embed="rId5"/>
            <a:stretch>
              <a:fillRect/>
            </a:stretch>
          </p:blipFill>
          <p:spPr>
            <a:xfrm>
              <a:off x="1901690" y="2831670"/>
              <a:ext cx="5226319" cy="615982"/>
            </a:xfrm>
            <a:prstGeom prst="rect">
              <a:avLst/>
            </a:prstGeom>
          </p:spPr>
        </p:pic>
        <p:pic>
          <p:nvPicPr>
            <p:cNvPr id="22" name="图片 21">
              <a:extLst>
                <a:ext uri="{FF2B5EF4-FFF2-40B4-BE49-F238E27FC236}">
                  <a16:creationId xmlns:a16="http://schemas.microsoft.com/office/drawing/2014/main" id="{369192B8-B490-7CCE-D47C-5A873E153C06}"/>
                </a:ext>
              </a:extLst>
            </p:cNvPr>
            <p:cNvPicPr>
              <a:picLocks noChangeAspect="1"/>
            </p:cNvPicPr>
            <p:nvPr/>
          </p:nvPicPr>
          <p:blipFill>
            <a:blip r:embed="rId6"/>
            <a:stretch>
              <a:fillRect/>
            </a:stretch>
          </p:blipFill>
          <p:spPr>
            <a:xfrm>
              <a:off x="3768685" y="4298113"/>
              <a:ext cx="1492327" cy="361969"/>
            </a:xfrm>
            <a:prstGeom prst="rect">
              <a:avLst/>
            </a:prstGeom>
          </p:spPr>
        </p:pic>
        <p:grpSp>
          <p:nvGrpSpPr>
            <p:cNvPr id="28" name="组合 27">
              <a:extLst>
                <a:ext uri="{FF2B5EF4-FFF2-40B4-BE49-F238E27FC236}">
                  <a16:creationId xmlns:a16="http://schemas.microsoft.com/office/drawing/2014/main" id="{8D157125-A8B6-E762-359D-8F420C949980}"/>
                </a:ext>
              </a:extLst>
            </p:cNvPr>
            <p:cNvGrpSpPr/>
            <p:nvPr/>
          </p:nvGrpSpPr>
          <p:grpSpPr>
            <a:xfrm>
              <a:off x="6168979" y="1046186"/>
              <a:ext cx="2577868" cy="714848"/>
              <a:chOff x="6159666" y="1085376"/>
              <a:chExt cx="2577868" cy="714848"/>
            </a:xfrm>
          </p:grpSpPr>
          <p:sp>
            <p:nvSpPr>
              <p:cNvPr id="12" name="矩形标注 6">
                <a:extLst>
                  <a:ext uri="{FF2B5EF4-FFF2-40B4-BE49-F238E27FC236}">
                    <a16:creationId xmlns:a16="http://schemas.microsoft.com/office/drawing/2014/main" id="{10CE7FC5-E1E9-E222-AC33-F98BCEE928C0}"/>
                  </a:ext>
                </a:extLst>
              </p:cNvPr>
              <p:cNvSpPr/>
              <p:nvPr/>
            </p:nvSpPr>
            <p:spPr>
              <a:xfrm>
                <a:off x="6182539" y="1085376"/>
                <a:ext cx="2554995" cy="714848"/>
              </a:xfrm>
              <a:prstGeom prst="wedgeRectCallout">
                <a:avLst>
                  <a:gd name="adj1" fmla="val -33827"/>
                  <a:gd name="adj2" fmla="val 111151"/>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9D6A4425-C5FE-8860-87CF-F8319F1A3F17}"/>
                  </a:ext>
                </a:extLst>
              </p:cNvPr>
              <p:cNvSpPr txBox="1"/>
              <p:nvPr/>
            </p:nvSpPr>
            <p:spPr>
              <a:xfrm>
                <a:off x="6159666" y="1085376"/>
                <a:ext cx="2554995" cy="369332"/>
              </a:xfrm>
              <a:prstGeom prst="rect">
                <a:avLst/>
              </a:prstGeom>
              <a:noFill/>
            </p:spPr>
            <p:txBody>
              <a:bodyPr wrap="square">
                <a:spAutoFit/>
              </a:bodyPr>
              <a:lstStyle/>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对于无穷小变换 </a:t>
                </a:r>
                <a:r>
                  <a:rPr lang="el-GR" altLang="zh-CN" b="1" i="1" dirty="0">
                    <a:latin typeface="华文楷体" panose="02010600040101010101" pitchFamily="2" charset="-122"/>
                    <a:ea typeface="华文楷体" panose="02010600040101010101" pitchFamily="2" charset="-122"/>
                    <a:cs typeface="Times New Roman" panose="02020603050405020304" pitchFamily="18" charset="0"/>
                  </a:rPr>
                  <a:t>δθ</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，有</a:t>
                </a:r>
              </a:p>
            </p:txBody>
          </p:sp>
          <p:pic>
            <p:nvPicPr>
              <p:cNvPr id="26" name="图片 25">
                <a:extLst>
                  <a:ext uri="{FF2B5EF4-FFF2-40B4-BE49-F238E27FC236}">
                    <a16:creationId xmlns:a16="http://schemas.microsoft.com/office/drawing/2014/main" id="{AE54D397-A3AF-02C4-8684-FD08230901C6}"/>
                  </a:ext>
                </a:extLst>
              </p:cNvPr>
              <p:cNvPicPr>
                <a:picLocks noChangeAspect="1"/>
              </p:cNvPicPr>
              <p:nvPr/>
            </p:nvPicPr>
            <p:blipFill>
              <a:blip r:embed="rId7"/>
              <a:stretch>
                <a:fillRect/>
              </a:stretch>
            </p:blipFill>
            <p:spPr>
              <a:xfrm>
                <a:off x="6269631" y="1418988"/>
                <a:ext cx="2379289" cy="296549"/>
              </a:xfrm>
              <a:prstGeom prst="rect">
                <a:avLst/>
              </a:prstGeom>
            </p:spPr>
          </p:pic>
        </p:grpSp>
      </p:grpSp>
    </p:spTree>
    <p:extLst>
      <p:ext uri="{BB962C8B-B14F-4D97-AF65-F5344CB8AC3E}">
        <p14:creationId xmlns:p14="http://schemas.microsoft.com/office/powerpoint/2010/main" val="129691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2956" y="114731"/>
            <a:ext cx="9656956" cy="714850"/>
          </a:xfrm>
        </p:spPr>
        <p:txBody>
          <a:bodyPr>
            <a:normAutofit/>
          </a:bodyPr>
          <a:lstStyle/>
          <a:p>
            <a:r>
              <a:rPr lang="en-US" altLang="zh-CN" sz="3600" dirty="0"/>
              <a:t>3.</a:t>
            </a:r>
            <a:r>
              <a:rPr lang="zh-CN" altLang="en-US" sz="3600" b="1" dirty="0">
                <a:latin typeface="华文楷体" panose="02010600040101010101" pitchFamily="2" charset="-122"/>
                <a:ea typeface="华文楷体" panose="02010600040101010101" pitchFamily="2" charset="-122"/>
              </a:rPr>
              <a:t>电弱统一理论的群结构、拉氏量和粒子谱</a:t>
            </a:r>
            <a:endParaRPr lang="zh-CN" altLang="en-US" sz="3600" dirty="0"/>
          </a:p>
        </p:txBody>
      </p:sp>
      <p:sp>
        <p:nvSpPr>
          <p:cNvPr id="4" name="灯片编号占位符 3"/>
          <p:cNvSpPr>
            <a:spLocks noGrp="1"/>
          </p:cNvSpPr>
          <p:nvPr>
            <p:ph type="sldNum" sz="quarter" idx="12"/>
          </p:nvPr>
        </p:nvSpPr>
        <p:spPr>
          <a:xfrm>
            <a:off x="6553200" y="6160129"/>
            <a:ext cx="2133600" cy="365125"/>
          </a:xfrm>
        </p:spPr>
        <p:txBody>
          <a:bodyPr/>
          <a:lstStyle/>
          <a:p>
            <a:fld id="{BEF7031F-3985-8841-9F96-93325AFB8D2A}" type="slidenum">
              <a:rPr lang="en-US" smtClean="0"/>
              <a:t>43</a:t>
            </a:fld>
            <a:endParaRPr lang="en-US"/>
          </a:p>
        </p:txBody>
      </p:sp>
      <p:grpSp>
        <p:nvGrpSpPr>
          <p:cNvPr id="22" name="组合 21">
            <a:extLst>
              <a:ext uri="{FF2B5EF4-FFF2-40B4-BE49-F238E27FC236}">
                <a16:creationId xmlns:a16="http://schemas.microsoft.com/office/drawing/2014/main" id="{66EC3979-2A9F-612D-FA1C-044FD774A4CB}"/>
              </a:ext>
            </a:extLst>
          </p:cNvPr>
          <p:cNvGrpSpPr/>
          <p:nvPr/>
        </p:nvGrpSpPr>
        <p:grpSpPr>
          <a:xfrm>
            <a:off x="297384" y="1006324"/>
            <a:ext cx="8609291" cy="5583580"/>
            <a:chOff x="297384" y="1006324"/>
            <a:chExt cx="8609291" cy="5583580"/>
          </a:xfrm>
        </p:grpSpPr>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EF66EF35-3E0C-6232-7F4F-7C654747497D}"/>
                    </a:ext>
                  </a:extLst>
                </p:cNvPr>
                <p:cNvSpPr txBox="1"/>
                <p:nvPr/>
              </p:nvSpPr>
              <p:spPr>
                <a:xfrm>
                  <a:off x="297384" y="1006324"/>
                  <a:ext cx="8609291" cy="5583580"/>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容易证明矩阵</a:t>
                  </a:r>
                  <a14:m>
                    <m:oMath xmlns:m="http://schemas.openxmlformats.org/officeDocument/2006/math">
                      <m:f>
                        <m:fPr>
                          <m:ctrlPr>
                            <a:rPr lang="en-US" altLang="zh-CN" i="1" dirty="0" smtClean="0">
                              <a:latin typeface="Cambria Math" panose="02040503050406030204" pitchFamily="18" charset="0"/>
                              <a:ea typeface="华文楷体" panose="02010600040101010101" pitchFamily="2" charset="-122"/>
                            </a:rPr>
                          </m:ctrlPr>
                        </m:fPr>
                        <m:num>
                          <m:r>
                            <a:rPr lang="en-US" altLang="zh-CN" i="1" dirty="0">
                              <a:latin typeface="Cambria Math" panose="02040503050406030204" pitchFamily="18" charset="0"/>
                              <a:ea typeface="华文楷体" panose="02010600040101010101" pitchFamily="2" charset="-122"/>
                            </a:rPr>
                            <m:t>1</m:t>
                          </m:r>
                        </m:num>
                        <m:den>
                          <m:r>
                            <a:rPr lang="en-US" altLang="zh-CN" i="1" dirty="0">
                              <a:latin typeface="Cambria Math" panose="02040503050406030204" pitchFamily="18" charset="0"/>
                              <a:ea typeface="华文楷体" panose="02010600040101010101" pitchFamily="2" charset="-122"/>
                            </a:rPr>
                            <m:t>2</m:t>
                          </m:r>
                        </m:den>
                      </m:f>
                      <m:sSub>
                        <m:sSubPr>
                          <m:ctrlPr>
                            <a:rPr lang="zh-CN" altLang="en-US" i="1" dirty="0" smtClean="0">
                              <a:solidFill>
                                <a:srgbClr val="836967"/>
                              </a:solidFill>
                              <a:latin typeface="Cambria Math" panose="02040503050406030204" pitchFamily="18" charset="0"/>
                            </a:rPr>
                          </m:ctrlPr>
                        </m:sSubPr>
                        <m:e>
                          <m:acc>
                            <m:accPr>
                              <m:chr m:val="̂"/>
                              <m:ctrlPr>
                                <a:rPr lang="zh-CN" altLang="en-US" i="1" dirty="0" smtClean="0">
                                  <a:solidFill>
                                    <a:srgbClr val="836967"/>
                                  </a:solidFill>
                                  <a:latin typeface="Cambria Math" panose="02040503050406030204" pitchFamily="18" charset="0"/>
                                </a:rPr>
                              </m:ctrlPr>
                            </m:accPr>
                            <m:e>
                              <m:r>
                                <a:rPr lang="zh-CN" altLang="en-US" i="1" dirty="0" smtClean="0">
                                  <a:latin typeface="Cambria Math" panose="02040503050406030204" pitchFamily="18" charset="0"/>
                                </a:rPr>
                                <m:t>𝜎</m:t>
                              </m:r>
                            </m:e>
                          </m:acc>
                        </m:e>
                        <m:sub>
                          <m:r>
                            <a:rPr lang="zh-CN" altLang="en-US" i="0" dirty="0" smtClean="0">
                              <a:latin typeface="Cambria Math" panose="02040503050406030204" pitchFamily="18" charset="0"/>
                            </a:rPr>
                            <m:t>3</m:t>
                          </m:r>
                        </m:sub>
                      </m:sSub>
                    </m:oMath>
                  </a14:m>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作用到它的本征态 </a:t>
                  </a:r>
                  <a:r>
                    <a:rPr lang="en-US" altLang="zh-CN" i="1" dirty="0">
                      <a:latin typeface="华文楷体" panose="02010600040101010101" pitchFamily="2" charset="-122"/>
                      <a:ea typeface="华文楷体" panose="02010600040101010101" pitchFamily="2" charset="-122"/>
                    </a:rPr>
                    <a:t>u</a:t>
                  </a:r>
                  <a:r>
                    <a:rPr lang="en-US" altLang="zh-CN" dirty="0">
                      <a:latin typeface="华文楷体" panose="02010600040101010101" pitchFamily="2" charset="-122"/>
                      <a:ea typeface="华文楷体" panose="02010600040101010101" pitchFamily="2" charset="-122"/>
                    </a:rPr>
                    <a:t>, </a:t>
                  </a:r>
                  <a:r>
                    <a:rPr lang="en-US" altLang="zh-CN" i="1" dirty="0">
                      <a:latin typeface="华文楷体" panose="02010600040101010101" pitchFamily="2" charset="-122"/>
                      <a:ea typeface="华文楷体" panose="02010600040101010101" pitchFamily="2" charset="-122"/>
                    </a:rPr>
                    <a:t>d</a:t>
                  </a:r>
                  <a:r>
                    <a:rPr lang="zh-CN" altLang="en-US" dirty="0">
                      <a:latin typeface="华文楷体" panose="02010600040101010101" pitchFamily="2" charset="-122"/>
                      <a:ea typeface="华文楷体" panose="02010600040101010101" pitchFamily="2" charset="-122"/>
                    </a:rPr>
                    <a:t>上时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分别得到本征值 </a:t>
                  </a:r>
                  <a:r>
                    <a:rPr lang="en-US" altLang="zh-CN" dirty="0">
                      <a:latin typeface="华文楷体" panose="02010600040101010101" pitchFamily="2" charset="-122"/>
                      <a:ea typeface="华文楷体" panose="02010600040101010101" pitchFamily="2" charset="-122"/>
                    </a:rPr>
                    <a:t>+</a:t>
                  </a:r>
                  <a:r>
                    <a:rPr lang="en-US" altLang="zh-CN" dirty="0">
                      <a:ea typeface="华文楷体" panose="02010600040101010101" pitchFamily="2" charset="-122"/>
                    </a:rPr>
                    <a:t> </a:t>
                  </a:r>
                  <a14:m>
                    <m:oMath xmlns:m="http://schemas.openxmlformats.org/officeDocument/2006/math">
                      <m:f>
                        <m:fPr>
                          <m:ctrlPr>
                            <a:rPr lang="en-US" altLang="zh-CN" i="1" dirty="0">
                              <a:latin typeface="Cambria Math" panose="02040503050406030204" pitchFamily="18" charset="0"/>
                              <a:ea typeface="华文楷体" panose="02010600040101010101" pitchFamily="2" charset="-122"/>
                            </a:rPr>
                          </m:ctrlPr>
                        </m:fPr>
                        <m:num>
                          <m:r>
                            <a:rPr lang="en-US" altLang="zh-CN" i="1" dirty="0">
                              <a:latin typeface="Cambria Math" panose="02040503050406030204" pitchFamily="18" charset="0"/>
                              <a:ea typeface="华文楷体" panose="02010600040101010101" pitchFamily="2" charset="-122"/>
                            </a:rPr>
                            <m:t>1</m:t>
                          </m:r>
                        </m:num>
                        <m:den>
                          <m:r>
                            <a:rPr lang="en-US" altLang="zh-CN" i="1" dirty="0">
                              <a:latin typeface="Cambria Math" panose="02040503050406030204" pitchFamily="18" charset="0"/>
                              <a:ea typeface="华文楷体" panose="02010600040101010101" pitchFamily="2" charset="-122"/>
                            </a:rPr>
                            <m:t>2</m:t>
                          </m:r>
                        </m:den>
                      </m:f>
                    </m:oMath>
                  </a14:m>
                  <a:r>
                    <a:rPr lang="zh-CN" altLang="en-US" dirty="0">
                      <a:latin typeface="华文楷体" panose="02010600040101010101" pitchFamily="2" charset="-122"/>
                      <a:ea typeface="华文楷体" panose="02010600040101010101" pitchFamily="2" charset="-122"/>
                    </a:rPr>
                    <a:t>和</a:t>
                  </a:r>
                  <a:r>
                    <a:rPr lang="en-US" altLang="zh-CN" dirty="0">
                      <a:latin typeface="华文楷体" panose="02010600040101010101" pitchFamily="2" charset="-122"/>
                      <a:ea typeface="华文楷体" panose="02010600040101010101" pitchFamily="2" charset="-122"/>
                    </a:rPr>
                    <a:t>-</a:t>
                  </a:r>
                  <a:r>
                    <a:rPr lang="en-US" altLang="zh-CN" dirty="0">
                      <a:ea typeface="华文楷体" panose="02010600040101010101" pitchFamily="2" charset="-122"/>
                    </a:rPr>
                    <a:t> </a:t>
                  </a:r>
                  <a14:m>
                    <m:oMath xmlns:m="http://schemas.openxmlformats.org/officeDocument/2006/math">
                      <m:f>
                        <m:fPr>
                          <m:ctrlPr>
                            <a:rPr lang="en-US" altLang="zh-CN" i="1" dirty="0">
                              <a:latin typeface="Cambria Math" panose="02040503050406030204" pitchFamily="18" charset="0"/>
                              <a:ea typeface="华文楷体" panose="02010600040101010101" pitchFamily="2" charset="-122"/>
                            </a:rPr>
                          </m:ctrlPr>
                        </m:fPr>
                        <m:num>
                          <m:r>
                            <a:rPr lang="en-US" altLang="zh-CN" i="1" dirty="0">
                              <a:latin typeface="Cambria Math" panose="02040503050406030204" pitchFamily="18" charset="0"/>
                              <a:ea typeface="华文楷体" panose="02010600040101010101" pitchFamily="2" charset="-122"/>
                            </a:rPr>
                            <m:t>1</m:t>
                          </m:r>
                        </m:num>
                        <m:den>
                          <m:r>
                            <a:rPr lang="en-US" altLang="zh-CN" i="1" dirty="0">
                              <a:latin typeface="Cambria Math" panose="02040503050406030204" pitchFamily="18" charset="0"/>
                              <a:ea typeface="华文楷体" panose="02010600040101010101" pitchFamily="2" charset="-122"/>
                            </a:rPr>
                            <m:t>2</m:t>
                          </m:r>
                        </m:den>
                      </m:f>
                    </m:oMath>
                  </a14:m>
                  <a:r>
                    <a:rPr lang="zh-CN" altLang="en-US" dirty="0">
                      <a:latin typeface="华文楷体" panose="02010600040101010101" pitchFamily="2" charset="-122"/>
                      <a:ea typeface="华文楷体" panose="02010600040101010101" pitchFamily="2" charset="-122"/>
                    </a:rPr>
                    <a:t>矩阵</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被称为升、降算符，因为它作用到 </a:t>
                  </a:r>
                  <a:r>
                    <a:rPr lang="en-US" altLang="zh-CN" i="1" dirty="0">
                      <a:latin typeface="华文楷体" panose="02010600040101010101" pitchFamily="2" charset="-122"/>
                      <a:ea typeface="华文楷体" panose="02010600040101010101" pitchFamily="2" charset="-122"/>
                    </a:rPr>
                    <a:t>u</a:t>
                  </a:r>
                  <a:r>
                    <a:rPr lang="en-US" altLang="zh-CN" dirty="0">
                      <a:latin typeface="华文楷体" panose="02010600040101010101" pitchFamily="2" charset="-122"/>
                      <a:ea typeface="华文楷体" panose="02010600040101010101" pitchFamily="2" charset="-122"/>
                    </a:rPr>
                    <a:t>, </a:t>
                  </a:r>
                  <a:r>
                    <a:rPr lang="en-US" altLang="zh-CN" i="1" dirty="0">
                      <a:latin typeface="华文楷体" panose="02010600040101010101" pitchFamily="2" charset="-122"/>
                      <a:ea typeface="华文楷体" panose="02010600040101010101" pitchFamily="2" charset="-122"/>
                    </a:rPr>
                    <a:t>d</a:t>
                  </a:r>
                  <a:r>
                    <a:rPr lang="zh-CN" altLang="en-US" dirty="0">
                      <a:latin typeface="华文楷体" panose="02010600040101010101" pitchFamily="2" charset="-122"/>
                      <a:ea typeface="华文楷体" panose="02010600040101010101" pitchFamily="2" charset="-122"/>
                    </a:rPr>
                    <a:t>上时将其改变到</a:t>
                  </a:r>
                  <a14:m>
                    <m:oMath xmlns:m="http://schemas.openxmlformats.org/officeDocument/2006/math">
                      <m:f>
                        <m:fPr>
                          <m:ctrlPr>
                            <a:rPr lang="en-US" altLang="zh-CN" i="1" dirty="0" smtClean="0">
                              <a:latin typeface="Cambria Math" panose="02040503050406030204" pitchFamily="18" charset="0"/>
                              <a:ea typeface="华文楷体" panose="02010600040101010101" pitchFamily="2" charset="-122"/>
                            </a:rPr>
                          </m:ctrlPr>
                        </m:fPr>
                        <m:num>
                          <m:r>
                            <a:rPr lang="en-US" altLang="zh-CN" i="1" dirty="0">
                              <a:latin typeface="Cambria Math" panose="02040503050406030204" pitchFamily="18" charset="0"/>
                              <a:ea typeface="华文楷体" panose="02010600040101010101" pitchFamily="2" charset="-122"/>
                            </a:rPr>
                            <m:t>1</m:t>
                          </m:r>
                        </m:num>
                        <m:den>
                          <m:r>
                            <a:rPr lang="en-US" altLang="zh-CN" i="1" dirty="0">
                              <a:latin typeface="Cambria Math" panose="02040503050406030204" pitchFamily="18" charset="0"/>
                              <a:ea typeface="华文楷体" panose="02010600040101010101" pitchFamily="2" charset="-122"/>
                            </a:rPr>
                            <m:t>2</m:t>
                          </m:r>
                        </m:den>
                      </m:f>
                      <m:sSub>
                        <m:sSubPr>
                          <m:ctrlPr>
                            <a:rPr lang="zh-CN" altLang="en-US" i="1" dirty="0" smtClean="0">
                              <a:solidFill>
                                <a:srgbClr val="836967"/>
                              </a:solidFill>
                              <a:latin typeface="Cambria Math" panose="02040503050406030204" pitchFamily="18" charset="0"/>
                            </a:rPr>
                          </m:ctrlPr>
                        </m:sSubPr>
                        <m:e>
                          <m:acc>
                            <m:accPr>
                              <m:chr m:val="̂"/>
                              <m:ctrlPr>
                                <a:rPr lang="zh-CN" altLang="en-US" i="1" dirty="0" smtClean="0">
                                  <a:solidFill>
                                    <a:srgbClr val="836967"/>
                                  </a:solidFill>
                                  <a:latin typeface="Cambria Math" panose="02040503050406030204" pitchFamily="18" charset="0"/>
                                </a:rPr>
                              </m:ctrlPr>
                            </m:accPr>
                            <m:e>
                              <m:r>
                                <a:rPr lang="zh-CN" altLang="en-US" i="1" dirty="0" smtClean="0">
                                  <a:latin typeface="Cambria Math" panose="02040503050406030204" pitchFamily="18" charset="0"/>
                                </a:rPr>
                                <m:t>𝜎</m:t>
                              </m:r>
                            </m:e>
                          </m:acc>
                        </m:e>
                        <m:sub>
                          <m:r>
                            <a:rPr lang="zh-CN" altLang="en-US" i="0" dirty="0" smtClean="0">
                              <a:latin typeface="Cambria Math" panose="02040503050406030204" pitchFamily="18" charset="0"/>
                            </a:rPr>
                            <m:t>3</m:t>
                          </m:r>
                        </m:sub>
                      </m:sSub>
                    </m:oMath>
                  </a14:m>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算符本征值升、降一个单位的态，例如</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它们满足对易关系</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可以用这些生成元组成一个能和这个群中所有算符对易的算符，称为卡西米尔（</a:t>
                  </a:r>
                  <a:r>
                    <a:rPr lang="en-US" altLang="zh-CN" dirty="0">
                      <a:latin typeface="华文楷体" panose="02010600040101010101" pitchFamily="2" charset="-122"/>
                      <a:ea typeface="华文楷体" panose="02010600040101010101" pitchFamily="2" charset="-122"/>
                    </a:rPr>
                    <a:t>Casimir</a:t>
                  </a:r>
                  <a:r>
                    <a:rPr lang="zh-CN" altLang="en-US" dirty="0">
                      <a:latin typeface="华文楷体" panose="02010600040101010101" pitchFamily="2" charset="-122"/>
                      <a:ea typeface="华文楷体" panose="02010600040101010101" pitchFamily="2" charset="-122"/>
                    </a:rPr>
                    <a:t>）算符</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12" name="文本框 11">
                  <a:extLst>
                    <a:ext uri="{FF2B5EF4-FFF2-40B4-BE49-F238E27FC236}">
                      <a16:creationId xmlns:a16="http://schemas.microsoft.com/office/drawing/2014/main" id="{EF66EF35-3E0C-6232-7F4F-7C654747497D}"/>
                    </a:ext>
                  </a:extLst>
                </p:cNvPr>
                <p:cNvSpPr txBox="1">
                  <a:spLocks noRot="1" noChangeAspect="1" noMove="1" noResize="1" noEditPoints="1" noAdjustHandles="1" noChangeArrowheads="1" noChangeShapeType="1" noTextEdit="1"/>
                </p:cNvSpPr>
                <p:nvPr/>
              </p:nvSpPr>
              <p:spPr>
                <a:xfrm>
                  <a:off x="297384" y="1006324"/>
                  <a:ext cx="8609291" cy="5583580"/>
                </a:xfrm>
                <a:prstGeom prst="rect">
                  <a:avLst/>
                </a:prstGeom>
                <a:blipFill>
                  <a:blip r:embed="rId2"/>
                  <a:stretch>
                    <a:fillRect l="-637"/>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7649235D-D474-25B2-7017-A0D75EC14961}"/>
                </a:ext>
              </a:extLst>
            </p:cNvPr>
            <p:cNvPicPr>
              <a:picLocks noChangeAspect="1"/>
            </p:cNvPicPr>
            <p:nvPr/>
          </p:nvPicPr>
          <p:blipFill>
            <a:blip r:embed="rId3"/>
            <a:stretch>
              <a:fillRect/>
            </a:stretch>
          </p:blipFill>
          <p:spPr>
            <a:xfrm>
              <a:off x="3497365" y="1577966"/>
              <a:ext cx="2149269" cy="508009"/>
            </a:xfrm>
            <a:prstGeom prst="rect">
              <a:avLst/>
            </a:prstGeom>
          </p:spPr>
        </p:pic>
        <p:pic>
          <p:nvPicPr>
            <p:cNvPr id="17" name="图片 16">
              <a:extLst>
                <a:ext uri="{FF2B5EF4-FFF2-40B4-BE49-F238E27FC236}">
                  <a16:creationId xmlns:a16="http://schemas.microsoft.com/office/drawing/2014/main" id="{E63D80B6-483F-49CD-2F5C-AF525CABD961}"/>
                </a:ext>
              </a:extLst>
            </p:cNvPr>
            <p:cNvPicPr>
              <a:picLocks noChangeAspect="1"/>
            </p:cNvPicPr>
            <p:nvPr/>
          </p:nvPicPr>
          <p:blipFill>
            <a:blip r:embed="rId4"/>
            <a:stretch>
              <a:fillRect/>
            </a:stretch>
          </p:blipFill>
          <p:spPr>
            <a:xfrm>
              <a:off x="3139992" y="2857470"/>
              <a:ext cx="3206915" cy="1143059"/>
            </a:xfrm>
            <a:prstGeom prst="rect">
              <a:avLst/>
            </a:prstGeom>
          </p:spPr>
        </p:pic>
        <p:pic>
          <p:nvPicPr>
            <p:cNvPr id="19" name="图片 18">
              <a:extLst>
                <a:ext uri="{FF2B5EF4-FFF2-40B4-BE49-F238E27FC236}">
                  <a16:creationId xmlns:a16="http://schemas.microsoft.com/office/drawing/2014/main" id="{88B15A78-3453-7BA1-8CDC-3D4A9491ADFC}"/>
                </a:ext>
              </a:extLst>
            </p:cNvPr>
            <p:cNvPicPr>
              <a:picLocks noChangeAspect="1"/>
            </p:cNvPicPr>
            <p:nvPr/>
          </p:nvPicPr>
          <p:blipFill>
            <a:blip r:embed="rId5"/>
            <a:stretch>
              <a:fillRect/>
            </a:stretch>
          </p:blipFill>
          <p:spPr>
            <a:xfrm>
              <a:off x="3497365" y="4330482"/>
              <a:ext cx="1944630" cy="1050384"/>
            </a:xfrm>
            <a:prstGeom prst="rect">
              <a:avLst/>
            </a:prstGeom>
          </p:spPr>
        </p:pic>
        <p:pic>
          <p:nvPicPr>
            <p:cNvPr id="21" name="图片 20">
              <a:extLst>
                <a:ext uri="{FF2B5EF4-FFF2-40B4-BE49-F238E27FC236}">
                  <a16:creationId xmlns:a16="http://schemas.microsoft.com/office/drawing/2014/main" id="{3476CC70-394B-CE7C-0609-6F9F33B61AD4}"/>
                </a:ext>
              </a:extLst>
            </p:cNvPr>
            <p:cNvPicPr>
              <a:picLocks noChangeAspect="1"/>
            </p:cNvPicPr>
            <p:nvPr/>
          </p:nvPicPr>
          <p:blipFill>
            <a:blip r:embed="rId6"/>
            <a:srcRect t="14680"/>
            <a:stretch/>
          </p:blipFill>
          <p:spPr>
            <a:xfrm>
              <a:off x="1766331" y="5950744"/>
              <a:ext cx="5406698" cy="575810"/>
            </a:xfrm>
            <a:prstGeom prst="rect">
              <a:avLst/>
            </a:prstGeom>
          </p:spPr>
        </p:pic>
      </p:grpSp>
    </p:spTree>
    <p:extLst>
      <p:ext uri="{BB962C8B-B14F-4D97-AF65-F5344CB8AC3E}">
        <p14:creationId xmlns:p14="http://schemas.microsoft.com/office/powerpoint/2010/main" val="1744934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07A2F-A314-F4E3-7B75-38F4EF75EF1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9F97039-AC83-A022-0A8B-424CE4FAA880}"/>
              </a:ext>
            </a:extLst>
          </p:cNvPr>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a:extLst>
              <a:ext uri="{FF2B5EF4-FFF2-40B4-BE49-F238E27FC236}">
                <a16:creationId xmlns:a16="http://schemas.microsoft.com/office/drawing/2014/main" id="{7138D122-2A94-5CF5-94D1-2AD78CA1595C}"/>
              </a:ext>
            </a:extLst>
          </p:cNvPr>
          <p:cNvSpPr>
            <a:spLocks noGrp="1"/>
          </p:cNvSpPr>
          <p:nvPr>
            <p:ph type="sldNum" sz="quarter" idx="12"/>
          </p:nvPr>
        </p:nvSpPr>
        <p:spPr/>
        <p:txBody>
          <a:bodyPr/>
          <a:lstStyle/>
          <a:p>
            <a:fld id="{BEF7031F-3985-8841-9F96-93325AFB8D2A}" type="slidenum">
              <a:rPr lang="en-US" smtClean="0"/>
              <a:t>44</a:t>
            </a:fld>
            <a:endParaRPr lang="en-US"/>
          </a:p>
        </p:txBody>
      </p:sp>
      <p:sp>
        <p:nvSpPr>
          <p:cNvPr id="6" name="文本框 5">
            <a:extLst>
              <a:ext uri="{FF2B5EF4-FFF2-40B4-BE49-F238E27FC236}">
                <a16:creationId xmlns:a16="http://schemas.microsoft.com/office/drawing/2014/main" id="{4C769D07-680F-CEE8-63C2-FA0A89599A61}"/>
              </a:ext>
            </a:extLst>
          </p:cNvPr>
          <p:cNvSpPr txBox="1"/>
          <p:nvPr/>
        </p:nvSpPr>
        <p:spPr>
          <a:xfrm>
            <a:off x="578840" y="931178"/>
            <a:ext cx="3095538" cy="523220"/>
          </a:xfrm>
          <a:prstGeom prst="rect">
            <a:avLst/>
          </a:prstGeom>
          <a:noFill/>
        </p:spPr>
        <p:txBody>
          <a:bodyPr wrap="square" rtlCol="0">
            <a:spAutoFit/>
          </a:bodyPr>
          <a:lstStyle/>
          <a:p>
            <a:r>
              <a:rPr lang="en-US" altLang="zh-CN" sz="2800" b="1" dirty="0">
                <a:solidFill>
                  <a:srgbClr val="FF0000"/>
                </a:solidFill>
                <a:latin typeface="华文楷体" panose="02010600040101010101" pitchFamily="2" charset="-122"/>
                <a:ea typeface="华文楷体" panose="02010600040101010101" pitchFamily="2" charset="-122"/>
              </a:rPr>
              <a:t>SU(2)</a:t>
            </a:r>
            <a:r>
              <a:rPr lang="zh-CN" altLang="en-US" sz="2800" b="1" dirty="0">
                <a:solidFill>
                  <a:srgbClr val="FF0000"/>
                </a:solidFill>
                <a:latin typeface="华文楷体" panose="02010600040101010101" pitchFamily="2" charset="-122"/>
                <a:ea typeface="华文楷体" panose="02010600040101010101" pitchFamily="2" charset="-122"/>
              </a:rPr>
              <a:t>群的</a:t>
            </a:r>
            <a:r>
              <a:rPr lang="en-US" altLang="zh-CN" sz="2800" b="1" dirty="0">
                <a:solidFill>
                  <a:srgbClr val="FF0000"/>
                </a:solidFill>
                <a:latin typeface="华文楷体" panose="02010600040101010101" pitchFamily="2" charset="-122"/>
                <a:ea typeface="华文楷体" panose="02010600040101010101" pitchFamily="2" charset="-122"/>
              </a:rPr>
              <a:t>N</a:t>
            </a:r>
            <a:r>
              <a:rPr lang="zh-CN" altLang="en-US" sz="2800" b="1" dirty="0">
                <a:solidFill>
                  <a:srgbClr val="FF0000"/>
                </a:solidFill>
                <a:latin typeface="华文楷体" panose="02010600040101010101" pitchFamily="2" charset="-122"/>
                <a:ea typeface="华文楷体" panose="02010600040101010101" pitchFamily="2" charset="-122"/>
              </a:rPr>
              <a:t>维表示</a:t>
            </a:r>
          </a:p>
        </p:txBody>
      </p:sp>
      <p:grpSp>
        <p:nvGrpSpPr>
          <p:cNvPr id="27" name="组合 26">
            <a:extLst>
              <a:ext uri="{FF2B5EF4-FFF2-40B4-BE49-F238E27FC236}">
                <a16:creationId xmlns:a16="http://schemas.microsoft.com/office/drawing/2014/main" id="{D6453513-2861-6055-3902-3F97111EEF51}"/>
              </a:ext>
            </a:extLst>
          </p:cNvPr>
          <p:cNvGrpSpPr/>
          <p:nvPr/>
        </p:nvGrpSpPr>
        <p:grpSpPr>
          <a:xfrm>
            <a:off x="523654" y="1450953"/>
            <a:ext cx="8096692" cy="923330"/>
            <a:chOff x="523654" y="1402269"/>
            <a:chExt cx="8096692" cy="923330"/>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E1100B9A-D7E7-D38C-B79F-99194A59A7B0}"/>
                    </a:ext>
                  </a:extLst>
                </p:cNvPr>
                <p:cNvSpPr txBox="1"/>
                <p:nvPr/>
              </p:nvSpPr>
              <p:spPr>
                <a:xfrm>
                  <a:off x="523654" y="1402269"/>
                  <a:ext cx="8096692" cy="923330"/>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可以把二维情况的结果推广到</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维情况。用</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acc>
                            <m:accPr>
                              <m:chr m:val="̂"/>
                              <m:ctrlPr>
                                <a:rPr lang="en-US" altLang="zh-CN" b="1" i="1" dirty="0" smtClean="0">
                                  <a:solidFill>
                                    <a:srgbClr val="0000CC"/>
                                  </a:solidFill>
                                  <a:latin typeface="Cambria Math" panose="02040503050406030204" pitchFamily="18" charset="0"/>
                                </a:rPr>
                              </m:ctrlPr>
                            </m:accPr>
                            <m:e>
                              <m:r>
                                <a:rPr lang="en-US" altLang="zh-CN" b="1" i="1" dirty="0" smtClean="0">
                                  <a:solidFill>
                                    <a:srgbClr val="0000CC"/>
                                  </a:solidFill>
                                  <a:latin typeface="Cambria Math" panose="02040503050406030204" pitchFamily="18" charset="0"/>
                                </a:rPr>
                                <m:t>𝑠</m:t>
                              </m:r>
                            </m:e>
                          </m:acc>
                        </m:e>
                        <m:sub>
                          <m:r>
                            <a:rPr lang="en-US" altLang="zh-CN" b="1" i="0" dirty="0" smtClean="0">
                              <a:solidFill>
                                <a:srgbClr val="0000CC"/>
                              </a:solidFill>
                              <a:latin typeface="Cambria Math" panose="02040503050406030204" pitchFamily="18" charset="0"/>
                            </a:rPr>
                            <m:t>2</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14:m>
                    <m:oMath xmlns:m="http://schemas.openxmlformats.org/officeDocument/2006/math">
                      <m:sSub>
                        <m:sSubPr>
                          <m:ctrlPr>
                            <a:rPr lang="en-US" altLang="zh-CN" b="1" i="1" dirty="0">
                              <a:solidFill>
                                <a:srgbClr val="0000CC"/>
                              </a:solidFill>
                              <a:latin typeface="Cambria Math" panose="02040503050406030204" pitchFamily="18" charset="0"/>
                            </a:rPr>
                          </m:ctrlPr>
                        </m:sSubPr>
                        <m:e>
                          <m:acc>
                            <m:accPr>
                              <m:chr m:val="̂"/>
                              <m:ctrlPr>
                                <a:rPr lang="en-US" altLang="zh-CN" b="1" i="1" dirty="0">
                                  <a:solidFill>
                                    <a:srgbClr val="0000CC"/>
                                  </a:solidFill>
                                  <a:latin typeface="Cambria Math" panose="02040503050406030204" pitchFamily="18" charset="0"/>
                                </a:rPr>
                              </m:ctrlPr>
                            </m:accPr>
                            <m:e>
                              <m:r>
                                <a:rPr lang="en-US" altLang="zh-CN" b="1" i="1" dirty="0">
                                  <a:solidFill>
                                    <a:srgbClr val="0000CC"/>
                                  </a:solidFill>
                                  <a:latin typeface="Cambria Math" panose="02040503050406030204" pitchFamily="18" charset="0"/>
                                </a:rPr>
                                <m:t>𝑠</m:t>
                              </m:r>
                            </m:e>
                          </m:acc>
                        </m:e>
                        <m:sub>
                          <m:r>
                            <a:rPr lang="en-US" altLang="zh-CN" b="1" i="0" dirty="0" smtClean="0">
                              <a:solidFill>
                                <a:srgbClr val="0000CC"/>
                              </a:solidFill>
                              <a:latin typeface="Cambria Math" panose="02040503050406030204" pitchFamily="18" charset="0"/>
                            </a:rPr>
                            <m:t>𝟑</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的共同本征态来描写粒子态。对每一个不可约表示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对于给定的</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rPr>
                    <a:t> </a:t>
                  </a:r>
                  <a14:m>
                    <m:oMath xmlns:m="http://schemas.openxmlformats.org/officeDocument/2006/math">
                      <m:sSub>
                        <m:sSubPr>
                          <m:ctrlPr>
                            <a:rPr lang="en-US" altLang="zh-CN" b="1" i="1" dirty="0">
                              <a:solidFill>
                                <a:srgbClr val="0000CC"/>
                              </a:solidFill>
                              <a:latin typeface="Cambria Math" panose="02040503050406030204" pitchFamily="18" charset="0"/>
                            </a:rPr>
                          </m:ctrlPr>
                        </m:sSubPr>
                        <m:e>
                          <m:acc>
                            <m:accPr>
                              <m:chr m:val="̂"/>
                              <m:ctrlPr>
                                <a:rPr lang="en-US" altLang="zh-CN" b="1" i="1" dirty="0">
                                  <a:solidFill>
                                    <a:srgbClr val="0000CC"/>
                                  </a:solidFill>
                                  <a:latin typeface="Cambria Math" panose="02040503050406030204" pitchFamily="18" charset="0"/>
                                </a:rPr>
                              </m:ctrlPr>
                            </m:accPr>
                            <m:e>
                              <m:r>
                                <a:rPr lang="en-US" altLang="zh-CN" b="1" i="1" dirty="0">
                                  <a:solidFill>
                                    <a:srgbClr val="0000CC"/>
                                  </a:solidFill>
                                  <a:latin typeface="Cambria Math" panose="02040503050406030204" pitchFamily="18" charset="0"/>
                                </a:rPr>
                                <m:t>𝑠</m:t>
                              </m:r>
                            </m:e>
                          </m:acc>
                        </m:e>
                        <m:sub>
                          <m:r>
                            <a:rPr lang="en-US" altLang="zh-CN" b="1" dirty="0">
                              <a:solidFill>
                                <a:srgbClr val="0000CC"/>
                              </a:solidFill>
                              <a:latin typeface="Cambria Math" panose="02040503050406030204" pitchFamily="18" charset="0"/>
                            </a:rPr>
                            <m:t>2</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的本征值为</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是一个固定值。在此表示内的多重态可以用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的不同本征值来区别。</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E1100B9A-D7E7-D38C-B79F-99194A59A7B0}"/>
                    </a:ext>
                  </a:extLst>
                </p:cNvPr>
                <p:cNvSpPr txBox="1">
                  <a:spLocks noRot="1" noChangeAspect="1" noMove="1" noResize="1" noEditPoints="1" noAdjustHandles="1" noChangeArrowheads="1" noChangeShapeType="1" noTextEdit="1"/>
                </p:cNvSpPr>
                <p:nvPr/>
              </p:nvSpPr>
              <p:spPr>
                <a:xfrm>
                  <a:off x="523654" y="1402269"/>
                  <a:ext cx="8096692" cy="923330"/>
                </a:xfrm>
                <a:prstGeom prst="rect">
                  <a:avLst/>
                </a:prstGeom>
                <a:blipFill>
                  <a:blip r:embed="rId2"/>
                  <a:stretch>
                    <a:fillRect l="-678" t="-2649" b="-10596"/>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B6F1F7F7-9D2F-2533-A195-A7E08344DED9}"/>
                </a:ext>
              </a:extLst>
            </p:cNvPr>
            <p:cNvPicPr>
              <a:picLocks noChangeAspect="1"/>
            </p:cNvPicPr>
            <p:nvPr/>
          </p:nvPicPr>
          <p:blipFill>
            <a:blip r:embed="rId3"/>
            <a:stretch>
              <a:fillRect/>
            </a:stretch>
          </p:blipFill>
          <p:spPr>
            <a:xfrm>
              <a:off x="612859" y="1450953"/>
              <a:ext cx="178409" cy="234962"/>
            </a:xfrm>
            <a:prstGeom prst="rect">
              <a:avLst/>
            </a:prstGeom>
          </p:spPr>
        </p:pic>
      </p:grpSp>
    </p:spTree>
    <p:extLst>
      <p:ext uri="{BB962C8B-B14F-4D97-AF65-F5344CB8AC3E}">
        <p14:creationId xmlns:p14="http://schemas.microsoft.com/office/powerpoint/2010/main" val="1952958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60A51-97C7-B5E2-40BF-5647CCE6C14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F50E501-5B81-6083-83D5-F987A74259D9}"/>
              </a:ext>
            </a:extLst>
          </p:cNvPr>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a:extLst>
              <a:ext uri="{FF2B5EF4-FFF2-40B4-BE49-F238E27FC236}">
                <a16:creationId xmlns:a16="http://schemas.microsoft.com/office/drawing/2014/main" id="{2946BD7E-8F1E-9164-6243-83C538A2136A}"/>
              </a:ext>
            </a:extLst>
          </p:cNvPr>
          <p:cNvSpPr>
            <a:spLocks noGrp="1"/>
          </p:cNvSpPr>
          <p:nvPr>
            <p:ph type="sldNum" sz="quarter" idx="12"/>
          </p:nvPr>
        </p:nvSpPr>
        <p:spPr>
          <a:xfrm>
            <a:off x="7010400" y="6492875"/>
            <a:ext cx="2133600" cy="365125"/>
          </a:xfrm>
        </p:spPr>
        <p:txBody>
          <a:bodyPr/>
          <a:lstStyle/>
          <a:p>
            <a:fld id="{BEF7031F-3985-8841-9F96-93325AFB8D2A}" type="slidenum">
              <a:rPr lang="en-US" smtClean="0"/>
              <a:t>45</a:t>
            </a:fld>
            <a:endParaRPr lang="en-US"/>
          </a:p>
        </p:txBody>
      </p:sp>
      <p:sp>
        <p:nvSpPr>
          <p:cNvPr id="6" name="文本框 5">
            <a:extLst>
              <a:ext uri="{FF2B5EF4-FFF2-40B4-BE49-F238E27FC236}">
                <a16:creationId xmlns:a16="http://schemas.microsoft.com/office/drawing/2014/main" id="{4083AA80-FD83-B8C0-4E23-761C2816DFDF}"/>
              </a:ext>
            </a:extLst>
          </p:cNvPr>
          <p:cNvSpPr txBox="1"/>
          <p:nvPr/>
        </p:nvSpPr>
        <p:spPr>
          <a:xfrm>
            <a:off x="0" y="818976"/>
            <a:ext cx="3095538" cy="523220"/>
          </a:xfrm>
          <a:prstGeom prst="rect">
            <a:avLst/>
          </a:prstGeom>
          <a:noFill/>
        </p:spPr>
        <p:txBody>
          <a:bodyPr wrap="square" rtlCol="0">
            <a:spAutoFit/>
          </a:bodyPr>
          <a:lstStyle/>
          <a:p>
            <a:r>
              <a:rPr lang="en-US" altLang="zh-CN" sz="2800" b="1" dirty="0">
                <a:solidFill>
                  <a:srgbClr val="FF0000"/>
                </a:solidFill>
                <a:latin typeface="华文楷体" panose="02010600040101010101" pitchFamily="2" charset="-122"/>
                <a:ea typeface="华文楷体" panose="02010600040101010101" pitchFamily="2" charset="-122"/>
              </a:rPr>
              <a:t>SU(2)</a:t>
            </a:r>
            <a:r>
              <a:rPr lang="zh-CN" altLang="en-US" sz="2800" b="1" dirty="0">
                <a:solidFill>
                  <a:srgbClr val="FF0000"/>
                </a:solidFill>
                <a:latin typeface="华文楷体" panose="02010600040101010101" pitchFamily="2" charset="-122"/>
                <a:ea typeface="华文楷体" panose="02010600040101010101" pitchFamily="2" charset="-122"/>
              </a:rPr>
              <a:t>群的</a:t>
            </a:r>
            <a:r>
              <a:rPr lang="en-US" altLang="zh-CN" sz="2800" b="1" dirty="0">
                <a:solidFill>
                  <a:srgbClr val="FF0000"/>
                </a:solidFill>
                <a:latin typeface="华文楷体" panose="02010600040101010101" pitchFamily="2" charset="-122"/>
                <a:ea typeface="华文楷体" panose="02010600040101010101" pitchFamily="2" charset="-122"/>
              </a:rPr>
              <a:t>N</a:t>
            </a:r>
            <a:r>
              <a:rPr lang="zh-CN" altLang="en-US" sz="2800" b="1" dirty="0">
                <a:solidFill>
                  <a:srgbClr val="FF0000"/>
                </a:solidFill>
                <a:latin typeface="华文楷体" panose="02010600040101010101" pitchFamily="2" charset="-122"/>
                <a:ea typeface="华文楷体" panose="02010600040101010101" pitchFamily="2" charset="-122"/>
              </a:rPr>
              <a:t>维表示</a:t>
            </a:r>
          </a:p>
        </p:txBody>
      </p:sp>
      <p:grpSp>
        <p:nvGrpSpPr>
          <p:cNvPr id="12" name="组合 11">
            <a:extLst>
              <a:ext uri="{FF2B5EF4-FFF2-40B4-BE49-F238E27FC236}">
                <a16:creationId xmlns:a16="http://schemas.microsoft.com/office/drawing/2014/main" id="{8F8B2897-AAEA-629C-4B5E-F9161859EFA0}"/>
              </a:ext>
            </a:extLst>
          </p:cNvPr>
          <p:cNvGrpSpPr/>
          <p:nvPr/>
        </p:nvGrpSpPr>
        <p:grpSpPr>
          <a:xfrm>
            <a:off x="128588" y="1219469"/>
            <a:ext cx="8929688" cy="5638531"/>
            <a:chOff x="128588" y="1219469"/>
            <a:chExt cx="8929688" cy="5638531"/>
          </a:xfrm>
        </p:grpSpPr>
        <p:grpSp>
          <p:nvGrpSpPr>
            <p:cNvPr id="27" name="组合 26">
              <a:extLst>
                <a:ext uri="{FF2B5EF4-FFF2-40B4-BE49-F238E27FC236}">
                  <a16:creationId xmlns:a16="http://schemas.microsoft.com/office/drawing/2014/main" id="{46FDACA1-158D-11EE-25D8-9C948AD2B2AA}"/>
                </a:ext>
              </a:extLst>
            </p:cNvPr>
            <p:cNvGrpSpPr/>
            <p:nvPr/>
          </p:nvGrpSpPr>
          <p:grpSpPr>
            <a:xfrm>
              <a:off x="128588" y="1219469"/>
              <a:ext cx="8929688" cy="5638531"/>
              <a:chOff x="523654" y="1402269"/>
              <a:chExt cx="8096692" cy="5638531"/>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0C88D270-BBAE-46C7-5011-6E18156DE4AC}"/>
                      </a:ext>
                    </a:extLst>
                  </p:cNvPr>
                  <p:cNvSpPr txBox="1"/>
                  <p:nvPr/>
                </p:nvSpPr>
                <p:spPr>
                  <a:xfrm>
                    <a:off x="523654" y="1402269"/>
                    <a:ext cx="8096692" cy="5638531"/>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如果能够找到一组</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x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维矩阵</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 </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 </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 </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l </a:t>
                    </a:r>
                    <a:r>
                      <a:rPr lang="en-US" altLang="zh-CN" b="1" i="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，同样能够满足对易关</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那么就说他们构造了</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群代数的一个</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维表示。同位旋为</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l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的多重态有</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l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个成员</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例如对</a:t>
                    </a:r>
                    <a:r>
                      <a:rPr lang="el-GR"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π</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介子，</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l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有三个成员，分别为</a:t>
                    </a:r>
                    <a14:m>
                      <m:oMath xmlns:m="http://schemas.openxmlformats.org/officeDocument/2006/math">
                        <m:sSup>
                          <m:sSupPr>
                            <m:ctrlPr>
                              <a:rPr lang="en-US" altLang="zh-CN" b="1" i="1" dirty="0" smtClean="0">
                                <a:solidFill>
                                  <a:schemeClr val="tx1"/>
                                </a:solidFill>
                                <a:latin typeface="Cambria Math" panose="02040503050406030204" pitchFamily="18" charset="0"/>
                              </a:rPr>
                            </m:ctrlPr>
                          </m:sSupPr>
                          <m:e>
                            <m:r>
                              <a:rPr lang="en-US" altLang="zh-CN" b="1" i="1" dirty="0" smtClean="0">
                                <a:solidFill>
                                  <a:schemeClr val="tx1"/>
                                </a:solidFill>
                                <a:latin typeface="Cambria Math" panose="02040503050406030204" pitchFamily="18" charset="0"/>
                              </a:rPr>
                              <m:t>𝜋</m:t>
                            </m:r>
                          </m:e>
                          <m:sup>
                            <m:r>
                              <a:rPr lang="en-US" altLang="zh-CN" b="1" i="0" dirty="0" smtClean="0">
                                <a:solidFill>
                                  <a:schemeClr val="tx1"/>
                                </a:solidFill>
                                <a:latin typeface="Cambria Math" panose="02040503050406030204" pitchFamily="18" charset="0"/>
                              </a:rPr>
                              <m:t>±</m:t>
                            </m:r>
                          </m:sup>
                        </m:sSup>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chemeClr val="tx1"/>
                        </a:solidFill>
                      </a:rPr>
                      <a:t> </a:t>
                    </a:r>
                    <a14:m>
                      <m:oMath xmlns:m="http://schemas.openxmlformats.org/officeDocument/2006/math">
                        <m:sSup>
                          <m:sSupPr>
                            <m:ctrlPr>
                              <a:rPr lang="en-US" altLang="zh-CN" b="1" i="1" dirty="0">
                                <a:solidFill>
                                  <a:schemeClr val="tx1"/>
                                </a:solidFill>
                                <a:latin typeface="Cambria Math" panose="02040503050406030204" pitchFamily="18" charset="0"/>
                              </a:rPr>
                            </m:ctrlPr>
                          </m:sSupPr>
                          <m:e>
                            <m:r>
                              <a:rPr lang="en-US" altLang="zh-CN" b="1" i="1" dirty="0">
                                <a:solidFill>
                                  <a:schemeClr val="tx1"/>
                                </a:solidFill>
                                <a:latin typeface="Cambria Math" panose="02040503050406030204" pitchFamily="18" charset="0"/>
                              </a:rPr>
                              <m:t>𝜋</m:t>
                            </m:r>
                          </m:e>
                          <m:sup>
                            <m:r>
                              <a:rPr lang="en-US" altLang="zh-CN" b="1" i="0" dirty="0" smtClean="0">
                                <a:solidFill>
                                  <a:schemeClr val="tx1"/>
                                </a:solidFill>
                                <a:latin typeface="Cambria Math" panose="02040503050406030204" pitchFamily="18" charset="0"/>
                              </a:rPr>
                              <m:t>𝟎</m:t>
                            </m:r>
                          </m:sup>
                        </m:sSup>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一般地说，</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群的基础表示为</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，其共扼表示为</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 </a:t>
                    </a:r>
                    <a:r>
                      <a:rPr lang="zh-CN" altLang="en-US" b="1" i="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对</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 </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在转动中具有相同的变换方式。而对于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14:m>
                      <m:oMath xmlns:m="http://schemas.openxmlformats.org/officeDocument/2006/math">
                        <m:r>
                          <a:rPr lang="en-US" altLang="zh-CN" b="1" dirty="0" smtClean="0">
                            <a:solidFill>
                              <a:srgbClr val="0000CC"/>
                            </a:solidFill>
                            <a:latin typeface="Cambria Math" panose="02040503050406030204" pitchFamily="18" charset="0"/>
                          </a:rPr>
                          <m:t>≥</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情况则不同。</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例如，</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的表示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 </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在转动中具有不同的变换方式。</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群的正则表示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群生成元最简单的表示是</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baseline="30000" dirty="0">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个厄米无迹</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x </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矩阵。</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例如，</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群生成元最简单的表示是</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个泡利矩阵。用这些矩阵，我们可以定义</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群的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baseline="30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维表示，称为正则表示。</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的情况下，如果取</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acc>
                              <m:accPr>
                                <m:chr m:val="̂"/>
                                <m:ctrlPr>
                                  <a:rPr lang="en-US" altLang="zh-CN" b="1" i="1" dirty="0">
                                    <a:solidFill>
                                      <a:srgbClr val="0000CC"/>
                                    </a:solidFill>
                                    <a:latin typeface="Cambria Math" panose="02040503050406030204" pitchFamily="18" charset="0"/>
                                  </a:rPr>
                                </m:ctrlPr>
                              </m:accPr>
                              <m:e>
                                <m:r>
                                  <a:rPr lang="en-US" altLang="zh-CN" b="1" i="1" dirty="0">
                                    <a:solidFill>
                                      <a:srgbClr val="0000CC"/>
                                    </a:solidFill>
                                    <a:latin typeface="Cambria Math" panose="02040503050406030204" pitchFamily="18" charset="0"/>
                                  </a:rPr>
                                  <m:t>𝑠</m:t>
                                </m:r>
                              </m:e>
                            </m:acc>
                          </m:e>
                          <m:sub>
                            <m:r>
                              <a:rPr lang="en-US" altLang="zh-CN" b="1" i="0" dirty="0" smtClean="0">
                                <a:solidFill>
                                  <a:srgbClr val="0000CC"/>
                                </a:solidFill>
                                <a:latin typeface="Cambria Math" panose="02040503050406030204" pitchFamily="18" charset="0"/>
                              </a:rPr>
                              <m:t>𝟑</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为对角形式，则三维矩阵表示为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它们满足</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代数。以本征态</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l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作为基矢，</a:t>
                    </a:r>
                    <a:r>
                      <a:rPr lang="en-US" altLang="zh-CN" b="1" dirty="0">
                        <a:solidFill>
                          <a:schemeClr val="tx1"/>
                        </a:solidFill>
                      </a:rPr>
                      <a:t> </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acc>
                              <m:accPr>
                                <m:chr m:val="̂"/>
                                <m:ctrlPr>
                                  <a:rPr lang="en-US" altLang="zh-CN" b="1" i="1" dirty="0">
                                    <a:solidFill>
                                      <a:schemeClr val="tx1"/>
                                    </a:solidFill>
                                    <a:latin typeface="Cambria Math" panose="02040503050406030204" pitchFamily="18" charset="0"/>
                                  </a:rPr>
                                </m:ctrlPr>
                              </m:accPr>
                              <m:e>
                                <m:r>
                                  <a:rPr lang="en-US" altLang="zh-CN" b="1" i="1" dirty="0">
                                    <a:solidFill>
                                      <a:schemeClr val="tx1"/>
                                    </a:solidFill>
                                    <a:latin typeface="Cambria Math" panose="02040503050406030204" pitchFamily="18" charset="0"/>
                                  </a:rPr>
                                  <m:t>𝑠</m:t>
                                </m:r>
                              </m:e>
                            </m:acc>
                          </m:e>
                          <m:sub>
                            <m:r>
                              <a:rPr lang="en-US" altLang="zh-CN" b="1" i="0" dirty="0" smtClean="0">
                                <a:solidFill>
                                  <a:schemeClr val="tx1"/>
                                </a:solidFill>
                                <a:latin typeface="Cambria Math" panose="02040503050406030204" pitchFamily="18" charset="0"/>
                              </a:rPr>
                              <m:t>𝟑</m:t>
                            </m:r>
                          </m:sub>
                        </m:sSub>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作用于其上时，得到本征值</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b="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=1,0,-1</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。例如。</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π</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介子的三个荷电状态</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rPr>
                      <a:t> </a:t>
                    </a:r>
                    <a14:m>
                      <m:oMath xmlns:m="http://schemas.openxmlformats.org/officeDocument/2006/math">
                        <m:sSup>
                          <m:sSupPr>
                            <m:ctrlPr>
                              <a:rPr lang="en-US" altLang="zh-CN" b="1" i="1" dirty="0">
                                <a:solidFill>
                                  <a:schemeClr val="tx1"/>
                                </a:solidFill>
                                <a:latin typeface="Cambria Math" panose="02040503050406030204" pitchFamily="18" charset="0"/>
                              </a:rPr>
                            </m:ctrlPr>
                          </m:sSupPr>
                          <m:e>
                            <m:r>
                              <a:rPr lang="en-US" altLang="zh-CN" b="1" i="1" dirty="0">
                                <a:solidFill>
                                  <a:schemeClr val="tx1"/>
                                </a:solidFill>
                                <a:latin typeface="Cambria Math" panose="02040503050406030204" pitchFamily="18" charset="0"/>
                              </a:rPr>
                              <m:t>𝜋</m:t>
                            </m:r>
                          </m:e>
                          <m:sup>
                            <m:r>
                              <a:rPr lang="en-US" altLang="zh-CN" b="1" i="1" dirty="0" smtClean="0">
                                <a:solidFill>
                                  <a:schemeClr val="tx1"/>
                                </a:solidFill>
                                <a:latin typeface="Cambria Math" panose="02040503050406030204" pitchFamily="18" charset="0"/>
                              </a:rPr>
                              <m:t>+</m:t>
                            </m:r>
                          </m:sup>
                        </m:sSup>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rPr>
                      <a:t> </a:t>
                    </a:r>
                    <a14:m>
                      <m:oMath xmlns:m="http://schemas.openxmlformats.org/officeDocument/2006/math">
                        <m:sSup>
                          <m:sSupPr>
                            <m:ctrlPr>
                              <a:rPr lang="en-US" altLang="zh-CN" b="1" i="1" dirty="0">
                                <a:solidFill>
                                  <a:schemeClr val="tx1"/>
                                </a:solidFill>
                                <a:latin typeface="Cambria Math" panose="02040503050406030204" pitchFamily="18" charset="0"/>
                              </a:rPr>
                            </m:ctrlPr>
                          </m:sSupPr>
                          <m:e>
                            <m:r>
                              <a:rPr lang="en-US" altLang="zh-CN" b="1" i="1" dirty="0">
                                <a:solidFill>
                                  <a:schemeClr val="tx1"/>
                                </a:solidFill>
                                <a:latin typeface="Cambria Math" panose="02040503050406030204" pitchFamily="18" charset="0"/>
                              </a:rPr>
                              <m:t>𝜋</m:t>
                            </m:r>
                          </m:e>
                          <m:sup>
                            <m:r>
                              <a:rPr lang="en-US" altLang="zh-CN" b="1" i="1" dirty="0" smtClean="0">
                                <a:solidFill>
                                  <a:schemeClr val="tx1"/>
                                </a:solidFill>
                                <a:latin typeface="Cambria Math" panose="02040503050406030204" pitchFamily="18" charset="0"/>
                              </a:rPr>
                              <m:t>0</m:t>
                            </m:r>
                          </m:sup>
                        </m:sSup>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chemeClr val="tx1"/>
                        </a:solidFill>
                      </a:rPr>
                      <a:t> </a:t>
                    </a:r>
                    <a14:m>
                      <m:oMath xmlns:m="http://schemas.openxmlformats.org/officeDocument/2006/math">
                        <m:sSup>
                          <m:sSupPr>
                            <m:ctrlPr>
                              <a:rPr lang="en-US" altLang="zh-CN" b="1" i="1" dirty="0">
                                <a:solidFill>
                                  <a:schemeClr val="tx1"/>
                                </a:solidFill>
                                <a:latin typeface="Cambria Math" panose="02040503050406030204" pitchFamily="18" charset="0"/>
                              </a:rPr>
                            </m:ctrlPr>
                          </m:sSupPr>
                          <m:e>
                            <m:r>
                              <a:rPr lang="en-US" altLang="zh-CN" b="1" i="1" dirty="0">
                                <a:solidFill>
                                  <a:schemeClr val="tx1"/>
                                </a:solidFill>
                                <a:latin typeface="Cambria Math" panose="02040503050406030204" pitchFamily="18" charset="0"/>
                              </a:rPr>
                              <m:t>𝜋</m:t>
                            </m:r>
                          </m:e>
                          <m:sup>
                            <m:r>
                              <a:rPr lang="en-US" altLang="zh-CN" b="1" i="1" dirty="0" smtClean="0">
                                <a:solidFill>
                                  <a:schemeClr val="tx1"/>
                                </a:solidFill>
                                <a:latin typeface="Cambria Math" panose="02040503050406030204" pitchFamily="18" charset="0"/>
                              </a:rPr>
                              <m:t>−</m:t>
                            </m:r>
                          </m:sup>
                        </m:sSup>
                        <m:r>
                          <a:rPr lang="en-US" altLang="zh-CN" b="1" i="1" dirty="0">
                            <a:solidFill>
                              <a:schemeClr val="tx1"/>
                            </a:solidFill>
                            <a:latin typeface="Cambria Math" panose="02040503050406030204" pitchFamily="18" charset="0"/>
                          </a:rPr>
                          <m:t> </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，就属于</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同位旋群的一个三维表示。</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0C88D270-BBAE-46C7-5011-6E18156DE4AC}"/>
                      </a:ext>
                    </a:extLst>
                  </p:cNvPr>
                  <p:cNvSpPr txBox="1">
                    <a:spLocks noRot="1" noChangeAspect="1" noMove="1" noResize="1" noEditPoints="1" noAdjustHandles="1" noChangeArrowheads="1" noChangeShapeType="1" noTextEdit="1"/>
                  </p:cNvSpPr>
                  <p:nvPr/>
                </p:nvSpPr>
                <p:spPr>
                  <a:xfrm>
                    <a:off x="523654" y="1402269"/>
                    <a:ext cx="8096692" cy="5638531"/>
                  </a:xfrm>
                  <a:prstGeom prst="rect">
                    <a:avLst/>
                  </a:prstGeom>
                  <a:blipFill>
                    <a:blip r:embed="rId2"/>
                    <a:stretch>
                      <a:fillRect l="-546" t="-432" r="-3140" b="-865"/>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9BC7583E-C186-87BC-E333-A1D37B5E3626}"/>
                  </a:ext>
                </a:extLst>
              </p:cNvPr>
              <p:cNvPicPr>
                <a:picLocks noChangeAspect="1"/>
              </p:cNvPicPr>
              <p:nvPr/>
            </p:nvPicPr>
            <p:blipFill>
              <a:blip r:embed="rId3"/>
              <a:stretch>
                <a:fillRect/>
              </a:stretch>
            </p:blipFill>
            <p:spPr>
              <a:xfrm>
                <a:off x="612859" y="1450953"/>
                <a:ext cx="178409" cy="234962"/>
              </a:xfrm>
              <a:prstGeom prst="rect">
                <a:avLst/>
              </a:prstGeom>
            </p:spPr>
          </p:pic>
        </p:grpSp>
        <p:pic>
          <p:nvPicPr>
            <p:cNvPr id="5" name="图片 4">
              <a:extLst>
                <a:ext uri="{FF2B5EF4-FFF2-40B4-BE49-F238E27FC236}">
                  <a16:creationId xmlns:a16="http://schemas.microsoft.com/office/drawing/2014/main" id="{A23EB462-3EB9-81CC-6D32-4C81B096E415}"/>
                </a:ext>
              </a:extLst>
            </p:cNvPr>
            <p:cNvPicPr>
              <a:picLocks noChangeAspect="1"/>
            </p:cNvPicPr>
            <p:nvPr/>
          </p:nvPicPr>
          <p:blipFill>
            <a:blip r:embed="rId4"/>
            <a:stretch>
              <a:fillRect/>
            </a:stretch>
          </p:blipFill>
          <p:spPr>
            <a:xfrm>
              <a:off x="3861871" y="1583494"/>
              <a:ext cx="1605787" cy="445083"/>
            </a:xfrm>
            <a:prstGeom prst="rect">
              <a:avLst/>
            </a:prstGeom>
          </p:spPr>
        </p:pic>
        <p:pic>
          <p:nvPicPr>
            <p:cNvPr id="7" name="图片 6">
              <a:extLst>
                <a:ext uri="{FF2B5EF4-FFF2-40B4-BE49-F238E27FC236}">
                  <a16:creationId xmlns:a16="http://schemas.microsoft.com/office/drawing/2014/main" id="{2FFCA0A5-FF14-E6D8-8DC8-C5C8F8A53EA0}"/>
                </a:ext>
              </a:extLst>
            </p:cNvPr>
            <p:cNvPicPr>
              <a:picLocks noChangeAspect="1"/>
            </p:cNvPicPr>
            <p:nvPr/>
          </p:nvPicPr>
          <p:blipFill>
            <a:blip r:embed="rId3"/>
            <a:stretch>
              <a:fillRect/>
            </a:stretch>
          </p:blipFill>
          <p:spPr>
            <a:xfrm>
              <a:off x="236148" y="2929169"/>
              <a:ext cx="178409" cy="234962"/>
            </a:xfrm>
            <a:prstGeom prst="rect">
              <a:avLst/>
            </a:prstGeom>
          </p:spPr>
        </p:pic>
        <p:pic>
          <p:nvPicPr>
            <p:cNvPr id="9" name="图片 8">
              <a:extLst>
                <a:ext uri="{FF2B5EF4-FFF2-40B4-BE49-F238E27FC236}">
                  <a16:creationId xmlns:a16="http://schemas.microsoft.com/office/drawing/2014/main" id="{5DA35129-2EE3-3548-F01E-7286CA789A21}"/>
                </a:ext>
              </a:extLst>
            </p:cNvPr>
            <p:cNvPicPr>
              <a:picLocks noChangeAspect="1"/>
            </p:cNvPicPr>
            <p:nvPr/>
          </p:nvPicPr>
          <p:blipFill>
            <a:blip r:embed="rId5"/>
            <a:stretch>
              <a:fillRect/>
            </a:stretch>
          </p:blipFill>
          <p:spPr>
            <a:xfrm>
              <a:off x="1475425" y="5505597"/>
              <a:ext cx="6064562" cy="533427"/>
            </a:xfrm>
            <a:prstGeom prst="rect">
              <a:avLst/>
            </a:prstGeom>
          </p:spPr>
        </p:pic>
        <p:pic>
          <p:nvPicPr>
            <p:cNvPr id="10" name="图片 9">
              <a:extLst>
                <a:ext uri="{FF2B5EF4-FFF2-40B4-BE49-F238E27FC236}">
                  <a16:creationId xmlns:a16="http://schemas.microsoft.com/office/drawing/2014/main" id="{0B87F994-BB0B-06E7-93B1-6BE592C642DB}"/>
                </a:ext>
              </a:extLst>
            </p:cNvPr>
            <p:cNvPicPr>
              <a:picLocks noChangeAspect="1"/>
            </p:cNvPicPr>
            <p:nvPr/>
          </p:nvPicPr>
          <p:blipFill>
            <a:blip r:embed="rId3"/>
            <a:stretch>
              <a:fillRect/>
            </a:stretch>
          </p:blipFill>
          <p:spPr>
            <a:xfrm>
              <a:off x="236148" y="4017400"/>
              <a:ext cx="178409" cy="234962"/>
            </a:xfrm>
            <a:prstGeom prst="rect">
              <a:avLst/>
            </a:prstGeom>
          </p:spPr>
        </p:pic>
        <p:pic>
          <p:nvPicPr>
            <p:cNvPr id="11" name="图片 10">
              <a:extLst>
                <a:ext uri="{FF2B5EF4-FFF2-40B4-BE49-F238E27FC236}">
                  <a16:creationId xmlns:a16="http://schemas.microsoft.com/office/drawing/2014/main" id="{C9E2E2AB-C4EC-874D-8CD7-0C97F93B7C77}"/>
                </a:ext>
              </a:extLst>
            </p:cNvPr>
            <p:cNvPicPr>
              <a:picLocks noChangeAspect="1"/>
            </p:cNvPicPr>
            <p:nvPr/>
          </p:nvPicPr>
          <p:blipFill>
            <a:blip r:embed="rId3"/>
            <a:stretch>
              <a:fillRect/>
            </a:stretch>
          </p:blipFill>
          <p:spPr>
            <a:xfrm>
              <a:off x="245326" y="5114246"/>
              <a:ext cx="178409" cy="234962"/>
            </a:xfrm>
            <a:prstGeom prst="rect">
              <a:avLst/>
            </a:prstGeom>
          </p:spPr>
        </p:pic>
      </p:grpSp>
    </p:spTree>
    <p:extLst>
      <p:ext uri="{BB962C8B-B14F-4D97-AF65-F5344CB8AC3E}">
        <p14:creationId xmlns:p14="http://schemas.microsoft.com/office/powerpoint/2010/main" val="3393176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7031F-3985-8841-9F96-93325AFB8D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文本框 4"/>
          <p:cNvSpPr txBox="1"/>
          <p:nvPr/>
        </p:nvSpPr>
        <p:spPr>
          <a:xfrm>
            <a:off x="260059" y="931178"/>
            <a:ext cx="3095538" cy="523220"/>
          </a:xfrm>
          <a:prstGeom prst="rect">
            <a:avLst/>
          </a:prstGeom>
          <a:noFill/>
        </p:spPr>
        <p:txBody>
          <a:bodyPr wrap="square" rtlCol="0">
            <a:spAutoFit/>
          </a:bodyPr>
          <a:lstStyle/>
          <a:p>
            <a:r>
              <a:rPr lang="en-US" altLang="zh-CN" sz="2800" b="1" dirty="0">
                <a:solidFill>
                  <a:srgbClr val="FF0000"/>
                </a:solidFill>
                <a:latin typeface="华文楷体" panose="02010600040101010101" pitchFamily="2" charset="-122"/>
                <a:ea typeface="华文楷体" panose="02010600040101010101" pitchFamily="2" charset="-122"/>
              </a:rPr>
              <a:t>SU(3)</a:t>
            </a:r>
            <a:r>
              <a:rPr lang="zh-CN" altLang="en-US" sz="2800" b="1" dirty="0">
                <a:solidFill>
                  <a:srgbClr val="FF0000"/>
                </a:solidFill>
                <a:latin typeface="华文楷体" panose="02010600040101010101" pitchFamily="2" charset="-122"/>
                <a:ea typeface="华文楷体" panose="02010600040101010101" pitchFamily="2" charset="-122"/>
              </a:rPr>
              <a:t>群和同位旋</a:t>
            </a:r>
          </a:p>
        </p:txBody>
      </p:sp>
      <p:grpSp>
        <p:nvGrpSpPr>
          <p:cNvPr id="24" name="组合 23">
            <a:extLst>
              <a:ext uri="{FF2B5EF4-FFF2-40B4-BE49-F238E27FC236}">
                <a16:creationId xmlns:a16="http://schemas.microsoft.com/office/drawing/2014/main" id="{68209A75-A6F3-0980-CFC9-05B750471B0E}"/>
              </a:ext>
            </a:extLst>
          </p:cNvPr>
          <p:cNvGrpSpPr/>
          <p:nvPr/>
        </p:nvGrpSpPr>
        <p:grpSpPr>
          <a:xfrm>
            <a:off x="523654" y="1469457"/>
            <a:ext cx="8096692" cy="4801314"/>
            <a:chOff x="523654" y="1450953"/>
            <a:chExt cx="8096692" cy="4801314"/>
          </a:xfrm>
        </p:grpSpPr>
        <p:grpSp>
          <p:nvGrpSpPr>
            <p:cNvPr id="13" name="组合 12">
              <a:extLst>
                <a:ext uri="{FF2B5EF4-FFF2-40B4-BE49-F238E27FC236}">
                  <a16:creationId xmlns:a16="http://schemas.microsoft.com/office/drawing/2014/main" id="{21DBC2CA-61FD-3963-6BB8-99E0372DC28F}"/>
                </a:ext>
              </a:extLst>
            </p:cNvPr>
            <p:cNvGrpSpPr/>
            <p:nvPr/>
          </p:nvGrpSpPr>
          <p:grpSpPr>
            <a:xfrm>
              <a:off x="523654" y="1450953"/>
              <a:ext cx="8096692" cy="4801314"/>
              <a:chOff x="523654" y="1402269"/>
              <a:chExt cx="8096692" cy="4801314"/>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3D9943A7-2AC5-9DA3-8C2D-41D9E9CFFAA0}"/>
                      </a:ext>
                    </a:extLst>
                  </p:cNvPr>
                  <p:cNvSpPr txBox="1"/>
                  <p:nvPr/>
                </p:nvSpPr>
                <p:spPr>
                  <a:xfrm>
                    <a:off x="523654" y="1402269"/>
                    <a:ext cx="8096692" cy="4801314"/>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如果我们把基矢由</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扩大到</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，则可将</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群扩充为</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群的基础表示为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把变换定义为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中的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σ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相似，</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λ</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个独立的厄密无迹</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 x 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矩阵。</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1962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年盖尔曼给出的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a:t>
                    </a:r>
                    <a14:m>
                      <m:oMath xmlns:m="http://schemas.openxmlformats.org/officeDocument/2006/math">
                        <m:sSub>
                          <m:sSubPr>
                            <m:ctrlPr>
                              <a:rPr lang="zh-CN" altLang="en-US" b="1" i="1" dirty="0" smtClean="0">
                                <a:solidFill>
                                  <a:srgbClr val="0000CC"/>
                                </a:solidFill>
                                <a:latin typeface="Cambria Math" panose="02040503050406030204" pitchFamily="18" charset="0"/>
                              </a:rPr>
                            </m:ctrlPr>
                          </m:sSubPr>
                          <m:e>
                            <m:r>
                              <a:rPr lang="zh-CN" altLang="en-US" b="1" i="1" dirty="0" smtClean="0">
                                <a:solidFill>
                                  <a:srgbClr val="0000CC"/>
                                </a:solidFill>
                                <a:latin typeface="Cambria Math" panose="02040503050406030204" pitchFamily="18" charset="0"/>
                              </a:rPr>
                              <m:t>𝜆</m:t>
                            </m:r>
                          </m:e>
                          <m:sub>
                            <m:r>
                              <a:rPr lang="zh-CN" altLang="en-US" b="1" i="1" dirty="0" smtClean="0">
                                <a:solidFill>
                                  <a:srgbClr val="0000CC"/>
                                </a:solidFill>
                                <a:latin typeface="Cambria Math" panose="02040503050406030204" pitchFamily="18" charset="0"/>
                              </a:rPr>
                              <m:t>𝑖</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矩阵。</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3D9943A7-2AC5-9DA3-8C2D-41D9E9CFFAA0}"/>
                      </a:ext>
                    </a:extLst>
                  </p:cNvPr>
                  <p:cNvSpPr txBox="1">
                    <a:spLocks noRot="1" noChangeAspect="1" noMove="1" noResize="1" noEditPoints="1" noAdjustHandles="1" noChangeArrowheads="1" noChangeShapeType="1" noTextEdit="1"/>
                  </p:cNvSpPr>
                  <p:nvPr/>
                </p:nvSpPr>
                <p:spPr>
                  <a:xfrm>
                    <a:off x="523654" y="1402269"/>
                    <a:ext cx="8096692" cy="4801314"/>
                  </a:xfrm>
                  <a:prstGeom prst="rect">
                    <a:avLst/>
                  </a:prstGeom>
                  <a:blipFill>
                    <a:blip r:embed="rId2"/>
                    <a:stretch>
                      <a:fillRect l="-678" t="-508" r="-151" b="-1142"/>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FFA15869-7112-60B8-DC6D-04D39D7D365C}"/>
                  </a:ext>
                </a:extLst>
              </p:cNvPr>
              <p:cNvPicPr>
                <a:picLocks noChangeAspect="1"/>
              </p:cNvPicPr>
              <p:nvPr/>
            </p:nvPicPr>
            <p:blipFill>
              <a:blip r:embed="rId3"/>
              <a:stretch>
                <a:fillRect/>
              </a:stretch>
            </p:blipFill>
            <p:spPr>
              <a:xfrm>
                <a:off x="612859" y="1450953"/>
                <a:ext cx="178409" cy="234962"/>
              </a:xfrm>
              <a:prstGeom prst="rect">
                <a:avLst/>
              </a:prstGeom>
            </p:spPr>
          </p:pic>
        </p:grpSp>
        <p:pic>
          <p:nvPicPr>
            <p:cNvPr id="17" name="图片 16">
              <a:extLst>
                <a:ext uri="{FF2B5EF4-FFF2-40B4-BE49-F238E27FC236}">
                  <a16:creationId xmlns:a16="http://schemas.microsoft.com/office/drawing/2014/main" id="{834DC8A2-130A-F80A-7A5F-F3B50CF3043B}"/>
                </a:ext>
              </a:extLst>
            </p:cNvPr>
            <p:cNvPicPr>
              <a:picLocks noChangeAspect="1"/>
            </p:cNvPicPr>
            <p:nvPr/>
          </p:nvPicPr>
          <p:blipFill>
            <a:blip r:embed="rId4"/>
            <a:stretch>
              <a:fillRect/>
            </a:stretch>
          </p:blipFill>
          <p:spPr>
            <a:xfrm>
              <a:off x="3423725" y="1970319"/>
              <a:ext cx="1210191" cy="844319"/>
            </a:xfrm>
            <a:prstGeom prst="rect">
              <a:avLst/>
            </a:prstGeom>
          </p:spPr>
        </p:pic>
        <p:pic>
          <p:nvPicPr>
            <p:cNvPr id="19" name="图片 18">
              <a:extLst>
                <a:ext uri="{FF2B5EF4-FFF2-40B4-BE49-F238E27FC236}">
                  <a16:creationId xmlns:a16="http://schemas.microsoft.com/office/drawing/2014/main" id="{C2FCF322-87A6-C4FC-671F-384DB43CD951}"/>
                </a:ext>
              </a:extLst>
            </p:cNvPr>
            <p:cNvPicPr>
              <a:picLocks noChangeAspect="1"/>
            </p:cNvPicPr>
            <p:nvPr/>
          </p:nvPicPr>
          <p:blipFill>
            <a:blip r:embed="rId5"/>
            <a:stretch>
              <a:fillRect/>
            </a:stretch>
          </p:blipFill>
          <p:spPr>
            <a:xfrm>
              <a:off x="2695478" y="3038455"/>
              <a:ext cx="3753043" cy="781090"/>
            </a:xfrm>
            <a:prstGeom prst="rect">
              <a:avLst/>
            </a:prstGeom>
          </p:spPr>
        </p:pic>
        <p:pic>
          <p:nvPicPr>
            <p:cNvPr id="21" name="图片 20">
              <a:extLst>
                <a:ext uri="{FF2B5EF4-FFF2-40B4-BE49-F238E27FC236}">
                  <a16:creationId xmlns:a16="http://schemas.microsoft.com/office/drawing/2014/main" id="{05415B74-199C-55CB-B6BC-D6FDB47FECAA}"/>
                </a:ext>
              </a:extLst>
            </p:cNvPr>
            <p:cNvPicPr>
              <a:picLocks noChangeAspect="1"/>
            </p:cNvPicPr>
            <p:nvPr/>
          </p:nvPicPr>
          <p:blipFill>
            <a:blip r:embed="rId6"/>
            <a:stretch>
              <a:fillRect/>
            </a:stretch>
          </p:blipFill>
          <p:spPr>
            <a:xfrm>
              <a:off x="3734438" y="4333939"/>
              <a:ext cx="768389" cy="285765"/>
            </a:xfrm>
            <a:prstGeom prst="rect">
              <a:avLst/>
            </a:prstGeom>
          </p:spPr>
        </p:pic>
        <p:pic>
          <p:nvPicPr>
            <p:cNvPr id="23" name="图片 22">
              <a:extLst>
                <a:ext uri="{FF2B5EF4-FFF2-40B4-BE49-F238E27FC236}">
                  <a16:creationId xmlns:a16="http://schemas.microsoft.com/office/drawing/2014/main" id="{34AAF7C1-AC36-C5BD-0C30-4FFFAC7B7019}"/>
                </a:ext>
              </a:extLst>
            </p:cNvPr>
            <p:cNvPicPr>
              <a:picLocks noChangeAspect="1"/>
            </p:cNvPicPr>
            <p:nvPr/>
          </p:nvPicPr>
          <p:blipFill>
            <a:blip r:embed="rId7"/>
            <a:stretch>
              <a:fillRect/>
            </a:stretch>
          </p:blipFill>
          <p:spPr>
            <a:xfrm>
              <a:off x="3187401" y="4974100"/>
              <a:ext cx="1900547" cy="623953"/>
            </a:xfrm>
            <a:prstGeom prst="rect">
              <a:avLst/>
            </a:prstGeom>
          </p:spPr>
        </p:pic>
      </p:grpSp>
    </p:spTree>
    <p:extLst>
      <p:ext uri="{BB962C8B-B14F-4D97-AF65-F5344CB8AC3E}">
        <p14:creationId xmlns:p14="http://schemas.microsoft.com/office/powerpoint/2010/main" val="1799210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E36D0-AB9A-7E5F-84D2-3AE47C86881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3F513D3-D36C-6A8D-5338-FF3722537462}"/>
              </a:ext>
            </a:extLst>
          </p:cNvPr>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a:extLst>
              <a:ext uri="{FF2B5EF4-FFF2-40B4-BE49-F238E27FC236}">
                <a16:creationId xmlns:a16="http://schemas.microsoft.com/office/drawing/2014/main" id="{ABD3EF6E-6C15-F8ED-2A8B-23359F76FD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7031F-3985-8841-9F96-93325AFB8D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文本框 2">
            <a:extLst>
              <a:ext uri="{FF2B5EF4-FFF2-40B4-BE49-F238E27FC236}">
                <a16:creationId xmlns:a16="http://schemas.microsoft.com/office/drawing/2014/main" id="{A0C6A7CD-08BE-57F8-DB94-D875BF76BD0D}"/>
              </a:ext>
            </a:extLst>
          </p:cNvPr>
          <p:cNvSpPr txBox="1"/>
          <p:nvPr/>
        </p:nvSpPr>
        <p:spPr>
          <a:xfrm>
            <a:off x="385893" y="1115736"/>
            <a:ext cx="4723001" cy="461665"/>
          </a:xfrm>
          <a:prstGeom prst="rect">
            <a:avLst/>
          </a:prstGeom>
          <a:noFill/>
        </p:spPr>
        <p:txBody>
          <a:bodyPr wrap="square" rtlCol="0">
            <a:spAutoFit/>
          </a:bodyPr>
          <a:lstStyle/>
          <a:p>
            <a:r>
              <a:rPr lang="en-US" altLang="zh-CN" sz="2400" b="1" dirty="0">
                <a:latin typeface="华文楷体" panose="02010600040101010101" pitchFamily="2" charset="-122"/>
                <a:ea typeface="华文楷体" panose="02010600040101010101" pitchFamily="2" charset="-122"/>
              </a:rPr>
              <a:t>1962</a:t>
            </a:r>
            <a:r>
              <a:rPr lang="zh-CN" altLang="en-US" sz="2400" b="1" dirty="0">
                <a:latin typeface="华文楷体" panose="02010600040101010101" pitchFamily="2" charset="-122"/>
                <a:ea typeface="华文楷体" panose="02010600040101010101" pitchFamily="2" charset="-122"/>
              </a:rPr>
              <a:t>年盖尔曼给出了矩阵表示为：</a:t>
            </a:r>
          </a:p>
        </p:txBody>
      </p:sp>
      <p:pic>
        <p:nvPicPr>
          <p:cNvPr id="5" name="图片 4">
            <a:extLst>
              <a:ext uri="{FF2B5EF4-FFF2-40B4-BE49-F238E27FC236}">
                <a16:creationId xmlns:a16="http://schemas.microsoft.com/office/drawing/2014/main" id="{4D7A5A5D-25B2-F0E6-FE4E-9ED94BDCBEFA}"/>
              </a:ext>
            </a:extLst>
          </p:cNvPr>
          <p:cNvPicPr>
            <a:picLocks noChangeAspect="1"/>
          </p:cNvPicPr>
          <p:nvPr/>
        </p:nvPicPr>
        <p:blipFill>
          <a:blip r:embed="rId2"/>
          <a:stretch>
            <a:fillRect/>
          </a:stretch>
        </p:blipFill>
        <p:spPr>
          <a:xfrm>
            <a:off x="726825" y="1598612"/>
            <a:ext cx="7690350" cy="3796921"/>
          </a:xfrm>
          <a:prstGeom prst="rect">
            <a:avLst/>
          </a:prstGeom>
        </p:spPr>
      </p:pic>
      <p:grpSp>
        <p:nvGrpSpPr>
          <p:cNvPr id="12" name="组合 11">
            <a:extLst>
              <a:ext uri="{FF2B5EF4-FFF2-40B4-BE49-F238E27FC236}">
                <a16:creationId xmlns:a16="http://schemas.microsoft.com/office/drawing/2014/main" id="{2997FD7D-4659-36C7-F44E-B52B879988CE}"/>
              </a:ext>
            </a:extLst>
          </p:cNvPr>
          <p:cNvGrpSpPr/>
          <p:nvPr/>
        </p:nvGrpSpPr>
        <p:grpSpPr>
          <a:xfrm>
            <a:off x="4974364" y="1005176"/>
            <a:ext cx="4039997" cy="584775"/>
            <a:chOff x="4974364" y="1005176"/>
            <a:chExt cx="4039997" cy="584775"/>
          </a:xfrm>
        </p:grpSpPr>
        <p:pic>
          <p:nvPicPr>
            <p:cNvPr id="10" name="图片 9">
              <a:extLst>
                <a:ext uri="{FF2B5EF4-FFF2-40B4-BE49-F238E27FC236}">
                  <a16:creationId xmlns:a16="http://schemas.microsoft.com/office/drawing/2014/main" id="{9FCA9C21-6064-5129-F499-53240EC7BAB3}"/>
                </a:ext>
              </a:extLst>
            </p:cNvPr>
            <p:cNvPicPr>
              <a:picLocks noChangeAspect="1"/>
            </p:cNvPicPr>
            <p:nvPr/>
          </p:nvPicPr>
          <p:blipFill>
            <a:blip r:embed="rId3"/>
            <a:stretch>
              <a:fillRect/>
            </a:stretch>
          </p:blipFill>
          <p:spPr>
            <a:xfrm>
              <a:off x="4974364" y="1026397"/>
              <a:ext cx="3321221" cy="460615"/>
            </a:xfrm>
            <a:prstGeom prst="rect">
              <a:avLst/>
            </a:prstGeom>
          </p:spPr>
        </p:pic>
        <p:sp>
          <p:nvSpPr>
            <p:cNvPr id="11" name="文本框 10">
              <a:extLst>
                <a:ext uri="{FF2B5EF4-FFF2-40B4-BE49-F238E27FC236}">
                  <a16:creationId xmlns:a16="http://schemas.microsoft.com/office/drawing/2014/main" id="{0B3BBC91-3AB1-7105-FFC3-B524D067CEE2}"/>
                </a:ext>
              </a:extLst>
            </p:cNvPr>
            <p:cNvSpPr txBox="1"/>
            <p:nvPr/>
          </p:nvSpPr>
          <p:spPr>
            <a:xfrm>
              <a:off x="8359239" y="1005176"/>
              <a:ext cx="655122" cy="584775"/>
            </a:xfrm>
            <a:prstGeom prst="rect">
              <a:avLst/>
            </a:prstGeom>
            <a:noFill/>
          </p:spPr>
          <p:txBody>
            <a:bodyPr wrap="square" rtlCol="0">
              <a:spAutoFit/>
            </a:bodyPr>
            <a:lstStyle/>
            <a:p>
              <a:r>
                <a:rPr lang="zh-CN" altLang="en-US" sz="1600" b="1" dirty="0">
                  <a:solidFill>
                    <a:srgbClr val="FF0000"/>
                  </a:solidFill>
                  <a:latin typeface="华文楷体" panose="02010600040101010101" pitchFamily="2" charset="-122"/>
                  <a:ea typeface="华文楷体" panose="02010600040101010101" pitchFamily="2" charset="-122"/>
                </a:rPr>
                <a:t>泡利矩阵</a:t>
              </a:r>
            </a:p>
          </p:txBody>
        </p:sp>
      </p:grpSp>
      <p:sp>
        <p:nvSpPr>
          <p:cNvPr id="14" name="文本框 13">
            <a:extLst>
              <a:ext uri="{FF2B5EF4-FFF2-40B4-BE49-F238E27FC236}">
                <a16:creationId xmlns:a16="http://schemas.microsoft.com/office/drawing/2014/main" id="{B02718F8-4A20-8C6D-A535-89B4479F0D87}"/>
              </a:ext>
            </a:extLst>
          </p:cNvPr>
          <p:cNvSpPr txBox="1"/>
          <p:nvPr/>
        </p:nvSpPr>
        <p:spPr>
          <a:xfrm>
            <a:off x="571501" y="5382983"/>
            <a:ext cx="8336756" cy="1200329"/>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清楚地看到 </a:t>
            </a:r>
            <a:r>
              <a:rPr lang="zh-CN" altLang="en-US" i="1" dirty="0">
                <a:latin typeface="华文楷体" panose="02010600040101010101" pitchFamily="2" charset="-122"/>
                <a:ea typeface="华文楷体" panose="02010600040101010101" pitchFamily="2" charset="-122"/>
              </a:rPr>
              <a:t>SU </a:t>
            </a:r>
            <a:r>
              <a:rPr lang="zh-CN" altLang="en-US" dirty="0">
                <a:latin typeface="华文楷体" panose="02010600040101010101" pitchFamily="2" charset="-122"/>
                <a:ea typeface="华文楷体" panose="02010600040101010101" pitchFamily="2" charset="-122"/>
              </a:rPr>
              <a:t>(3)中包括了 </a:t>
            </a:r>
            <a:r>
              <a:rPr lang="zh-CN" altLang="en-US" i="1" dirty="0">
                <a:latin typeface="华文楷体" panose="02010600040101010101" pitchFamily="2" charset="-122"/>
                <a:ea typeface="华文楷体" panose="02010600040101010101" pitchFamily="2" charset="-122"/>
              </a:rPr>
              <a:t>SU </a:t>
            </a:r>
            <a:r>
              <a:rPr lang="zh-CN" altLang="en-US" dirty="0">
                <a:latin typeface="华文楷体" panose="02010600040101010101" pitchFamily="2" charset="-122"/>
                <a:ea typeface="华文楷体" panose="02010600040101010101" pitchFamily="2" charset="-122"/>
              </a:rPr>
              <a:t>(2)子群的结构。容易看出， λ </a:t>
            </a:r>
            <a:r>
              <a:rPr lang="en-US" altLang="zh-CN" baseline="-25000"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 λ </a:t>
            </a:r>
            <a:r>
              <a:rPr lang="zh-CN" altLang="en-US" baseline="-25000" dirty="0">
                <a:latin typeface="华文楷体" panose="02010600040101010101" pitchFamily="2" charset="-122"/>
                <a:ea typeface="华文楷体" panose="02010600040101010101" pitchFamily="2" charset="-122"/>
              </a:rPr>
              <a:t>4</a:t>
            </a:r>
            <a:r>
              <a:rPr lang="zh-CN" altLang="en-US" dirty="0">
                <a:latin typeface="华文楷体" panose="02010600040101010101" pitchFamily="2" charset="-122"/>
                <a:ea typeface="华文楷体" panose="02010600040101010101" pitchFamily="2" charset="-122"/>
              </a:rPr>
              <a:t>、λ</a:t>
            </a:r>
            <a:r>
              <a:rPr lang="zh-CN" altLang="en-US" baseline="-25000" dirty="0">
                <a:latin typeface="华文楷体" panose="02010600040101010101" pitchFamily="2" charset="-122"/>
                <a:ea typeface="华文楷体" panose="02010600040101010101" pitchFamily="2" charset="-122"/>
              </a:rPr>
              <a:t>6</a:t>
            </a:r>
            <a:r>
              <a:rPr lang="zh-CN" altLang="en-US" dirty="0">
                <a:latin typeface="华文楷体" panose="02010600040101010101" pitchFamily="2" charset="-122"/>
                <a:ea typeface="华文楷体" panose="02010600040101010101" pitchFamily="2" charset="-122"/>
              </a:rPr>
              <a:t> 和 σ</a:t>
            </a:r>
            <a:r>
              <a:rPr lang="en-US" altLang="zh-CN" baseline="-25000" dirty="0">
                <a:latin typeface="华文楷体" panose="02010600040101010101" pitchFamily="2" charset="-122"/>
                <a:ea typeface="华文楷体" panose="02010600040101010101" pitchFamily="2" charset="-122"/>
              </a:rPr>
              <a:t> 1</a:t>
            </a:r>
            <a:r>
              <a:rPr lang="zh-CN" altLang="en-US" dirty="0">
                <a:latin typeface="华文楷体" panose="02010600040101010101" pitchFamily="2" charset="-122"/>
                <a:ea typeface="华文楷体" panose="02010600040101010101" pitchFamily="2" charset="-122"/>
              </a:rPr>
              <a:t> 相似，只是多了一个元素为零的行和列。同样地，λ</a:t>
            </a:r>
            <a:r>
              <a:rPr lang="zh-CN" altLang="en-US" baseline="-25000" dirty="0">
                <a:latin typeface="华文楷体" panose="02010600040101010101" pitchFamily="2" charset="-122"/>
                <a:ea typeface="华文楷体" panose="02010600040101010101" pitchFamily="2" charset="-122"/>
              </a:rPr>
              <a:t>2</a:t>
            </a:r>
            <a:r>
              <a:rPr lang="zh-CN" altLang="en-US" dirty="0">
                <a:latin typeface="华文楷体" panose="02010600040101010101" pitchFamily="2" charset="-122"/>
                <a:ea typeface="华文楷体" panose="02010600040101010101" pitchFamily="2" charset="-122"/>
              </a:rPr>
              <a:t>、λ</a:t>
            </a:r>
            <a:r>
              <a:rPr lang="zh-CN" altLang="en-US" baseline="-25000" dirty="0">
                <a:latin typeface="华文楷体" panose="02010600040101010101" pitchFamily="2" charset="-122"/>
                <a:ea typeface="华文楷体" panose="02010600040101010101" pitchFamily="2" charset="-122"/>
              </a:rPr>
              <a:t>5</a:t>
            </a:r>
            <a:r>
              <a:rPr lang="zh-CN" altLang="en-US" dirty="0">
                <a:latin typeface="华文楷体" panose="02010600040101010101" pitchFamily="2" charset="-122"/>
                <a:ea typeface="华文楷体" panose="02010600040101010101" pitchFamily="2" charset="-122"/>
              </a:rPr>
              <a:t>、λ</a:t>
            </a:r>
            <a:r>
              <a:rPr lang="en-US" altLang="zh-CN" baseline="-25000" dirty="0">
                <a:latin typeface="华文楷体" panose="02010600040101010101" pitchFamily="2" charset="-122"/>
                <a:ea typeface="华文楷体" panose="02010600040101010101" pitchFamily="2" charset="-122"/>
              </a:rPr>
              <a:t>7</a:t>
            </a:r>
            <a:r>
              <a:rPr lang="zh-CN" altLang="en-US" dirty="0">
                <a:latin typeface="华文楷体" panose="02010600040101010101" pitchFamily="2" charset="-122"/>
                <a:ea typeface="华文楷体" panose="02010600040101010101" pitchFamily="2" charset="-122"/>
              </a:rPr>
              <a:t>, 和 σ₂很像，λ</a:t>
            </a:r>
            <a:r>
              <a:rPr lang="zh-CN" altLang="en-US" baseline="-25000" dirty="0">
                <a:latin typeface="华文楷体" panose="02010600040101010101" pitchFamily="2" charset="-122"/>
                <a:ea typeface="华文楷体" panose="02010600040101010101" pitchFamily="2" charset="-122"/>
              </a:rPr>
              <a:t> </a:t>
            </a:r>
            <a:r>
              <a:rPr lang="en-US" altLang="zh-CN" baseline="-25000"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 和 σ</a:t>
            </a:r>
            <a:r>
              <a:rPr lang="en-US" altLang="zh-CN" baseline="-25000" dirty="0">
                <a:latin typeface="华文楷体" panose="02010600040101010101" pitchFamily="2" charset="-122"/>
                <a:ea typeface="华文楷体" panose="02010600040101010101" pitchFamily="2" charset="-122"/>
              </a:rPr>
              <a:t> 3</a:t>
            </a:r>
            <a:r>
              <a:rPr lang="zh-CN" altLang="en-US" dirty="0">
                <a:latin typeface="华文楷体" panose="02010600040101010101" pitchFamily="2" charset="-122"/>
                <a:ea typeface="华文楷体" panose="02010600040101010101" pitchFamily="2" charset="-122"/>
              </a:rPr>
              <a:t>相似，λs在 </a:t>
            </a:r>
            <a:r>
              <a:rPr lang="zh-CN" altLang="en-US" i="1" dirty="0">
                <a:latin typeface="华文楷体" panose="02010600040101010101" pitchFamily="2" charset="-122"/>
                <a:ea typeface="华文楷体" panose="02010600040101010101" pitchFamily="2" charset="-122"/>
              </a:rPr>
              <a:t>SU </a:t>
            </a:r>
            <a:r>
              <a:rPr lang="zh-CN" altLang="en-US" dirty="0">
                <a:latin typeface="华文楷体" panose="02010600040101010101" pitchFamily="2" charset="-122"/>
                <a:ea typeface="华文楷体" panose="02010600040101010101" pitchFamily="2" charset="-122"/>
              </a:rPr>
              <a:t>(2)中没有相似的算符与之对应。它和 λ</a:t>
            </a:r>
            <a:r>
              <a:rPr lang="zh-CN" altLang="en-US" baseline="-25000" dirty="0">
                <a:latin typeface="华文楷体" panose="02010600040101010101" pitchFamily="2" charset="-122"/>
                <a:ea typeface="华文楷体" panose="02010600040101010101" pitchFamily="2" charset="-122"/>
              </a:rPr>
              <a:t> </a:t>
            </a:r>
            <a:r>
              <a:rPr lang="en-US" altLang="zh-CN" baseline="-25000"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 对易，所以 </a:t>
            </a:r>
            <a:r>
              <a:rPr lang="zh-CN" altLang="en-US" i="1" dirty="0">
                <a:latin typeface="华文楷体" panose="02010600040101010101" pitchFamily="2" charset="-122"/>
                <a:ea typeface="华文楷体" panose="02010600040101010101" pitchFamily="2" charset="-122"/>
              </a:rPr>
              <a:t>SU </a:t>
            </a:r>
            <a:r>
              <a:rPr lang="zh-CN" altLang="en-US" dirty="0">
                <a:latin typeface="华文楷体" panose="02010600040101010101" pitchFamily="2" charset="-122"/>
                <a:ea typeface="华文楷体" panose="02010600040101010101" pitchFamily="2" charset="-122"/>
              </a:rPr>
              <a:t>(3) 群是 2 秩的。</a:t>
            </a:r>
          </a:p>
        </p:txBody>
      </p:sp>
    </p:spTree>
    <p:extLst>
      <p:ext uri="{BB962C8B-B14F-4D97-AF65-F5344CB8AC3E}">
        <p14:creationId xmlns:p14="http://schemas.microsoft.com/office/powerpoint/2010/main" val="304184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DFB40-1690-FD6B-B861-9F68072545E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61E99D8-9F5D-C99A-2B87-AB2FC38AEBFC}"/>
              </a:ext>
            </a:extLst>
          </p:cNvPr>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a:extLst>
              <a:ext uri="{FF2B5EF4-FFF2-40B4-BE49-F238E27FC236}">
                <a16:creationId xmlns:a16="http://schemas.microsoft.com/office/drawing/2014/main" id="{40D498D6-BB33-FA9F-1E57-4A8CC318F968}"/>
              </a:ext>
            </a:extLst>
          </p:cNvPr>
          <p:cNvSpPr>
            <a:spLocks noGrp="1"/>
          </p:cNvSpPr>
          <p:nvPr>
            <p:ph type="sldNum" sz="quarter" idx="12"/>
          </p:nvPr>
        </p:nvSpPr>
        <p:spPr/>
        <p:txBody>
          <a:bodyPr/>
          <a:lstStyle/>
          <a:p>
            <a:fld id="{BEF7031F-3985-8841-9F96-93325AFB8D2A}" type="slidenum">
              <a:rPr lang="en-US" smtClean="0"/>
              <a:t>48</a:t>
            </a:fld>
            <a:endParaRPr lang="en-US" dirty="0"/>
          </a:p>
        </p:txBody>
      </p:sp>
      <p:grpSp>
        <p:nvGrpSpPr>
          <p:cNvPr id="27" name="组合 26">
            <a:extLst>
              <a:ext uri="{FF2B5EF4-FFF2-40B4-BE49-F238E27FC236}">
                <a16:creationId xmlns:a16="http://schemas.microsoft.com/office/drawing/2014/main" id="{0011DD7C-1CBB-C6DA-9A29-CD33C7AE1EF2}"/>
              </a:ext>
            </a:extLst>
          </p:cNvPr>
          <p:cNvGrpSpPr/>
          <p:nvPr/>
        </p:nvGrpSpPr>
        <p:grpSpPr>
          <a:xfrm>
            <a:off x="466504" y="1109375"/>
            <a:ext cx="8096692" cy="1754326"/>
            <a:chOff x="523654" y="1402269"/>
            <a:chExt cx="8096692" cy="1754326"/>
          </a:xfrm>
        </p:grpSpPr>
        <p:sp>
          <p:nvSpPr>
            <p:cNvPr id="14" name="文本框 13">
              <a:extLst>
                <a:ext uri="{FF2B5EF4-FFF2-40B4-BE49-F238E27FC236}">
                  <a16:creationId xmlns:a16="http://schemas.microsoft.com/office/drawing/2014/main" id="{667E5D40-3EB3-A65B-D533-BD6011DFED7F}"/>
                </a:ext>
              </a:extLst>
            </p:cNvPr>
            <p:cNvSpPr txBox="1"/>
            <p:nvPr/>
          </p:nvSpPr>
          <p:spPr>
            <a:xfrm>
              <a:off x="523654" y="1402269"/>
              <a:ext cx="8096692" cy="1754326"/>
            </a:xfrm>
            <a:prstGeom prst="rect">
              <a:avLst/>
            </a:prstGeom>
            <a:noFill/>
          </p:spPr>
          <p:txBody>
            <a:bodyPr wrap="square">
              <a:spAutoFit/>
            </a:bodyPr>
            <a:lstStyle/>
            <a:p>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群包含</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子群</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λ</a:t>
              </a:r>
              <a:r>
                <a:rPr lang="el-GR"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λ</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构成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u,d</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同位旋</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F</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λ</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k</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对应的算符</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(b)</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λ</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6</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λ</a:t>
              </a:r>
              <a:r>
                <a:rPr lang="el-GR"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7</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构成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d,s</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旋</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(c)</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λ</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λ</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5</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构成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u,s</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旋</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这样，</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三重态包含</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三个</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二重态。</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16D439E3-CA04-A8C8-5252-037169FF7090}"/>
                </a:ext>
              </a:extLst>
            </p:cNvPr>
            <p:cNvPicPr>
              <a:picLocks noChangeAspect="1"/>
            </p:cNvPicPr>
            <p:nvPr/>
          </p:nvPicPr>
          <p:blipFill>
            <a:blip r:embed="rId2"/>
            <a:stretch>
              <a:fillRect/>
            </a:stretch>
          </p:blipFill>
          <p:spPr>
            <a:xfrm>
              <a:off x="639468" y="1461542"/>
              <a:ext cx="178409" cy="234962"/>
            </a:xfrm>
            <a:prstGeom prst="rect">
              <a:avLst/>
            </a:prstGeom>
          </p:spPr>
        </p:pic>
      </p:grpSp>
      <p:pic>
        <p:nvPicPr>
          <p:cNvPr id="3" name="图片 2">
            <a:extLst>
              <a:ext uri="{FF2B5EF4-FFF2-40B4-BE49-F238E27FC236}">
                <a16:creationId xmlns:a16="http://schemas.microsoft.com/office/drawing/2014/main" id="{348BA258-927F-F429-0A82-2044523B12F3}"/>
              </a:ext>
            </a:extLst>
          </p:cNvPr>
          <p:cNvPicPr>
            <a:picLocks noChangeAspect="1"/>
          </p:cNvPicPr>
          <p:nvPr/>
        </p:nvPicPr>
        <p:blipFill>
          <a:blip r:embed="rId3"/>
          <a:stretch>
            <a:fillRect/>
          </a:stretch>
        </p:blipFill>
        <p:spPr>
          <a:xfrm>
            <a:off x="1808518" y="3169035"/>
            <a:ext cx="5712494" cy="3080159"/>
          </a:xfrm>
          <a:prstGeom prst="rect">
            <a:avLst/>
          </a:prstGeom>
        </p:spPr>
      </p:pic>
    </p:spTree>
    <p:extLst>
      <p:ext uri="{BB962C8B-B14F-4D97-AF65-F5344CB8AC3E}">
        <p14:creationId xmlns:p14="http://schemas.microsoft.com/office/powerpoint/2010/main" val="881238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3EC11-BB29-E1DD-D50E-E35C8CB7FD7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22EF36A-2C5C-2722-33B2-8AD5EC1FB191}"/>
              </a:ext>
            </a:extLst>
          </p:cNvPr>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a:extLst>
              <a:ext uri="{FF2B5EF4-FFF2-40B4-BE49-F238E27FC236}">
                <a16:creationId xmlns:a16="http://schemas.microsoft.com/office/drawing/2014/main" id="{B94EA65F-FB4C-4874-CA9E-023C3CE4A271}"/>
              </a:ext>
            </a:extLst>
          </p:cNvPr>
          <p:cNvSpPr>
            <a:spLocks noGrp="1"/>
          </p:cNvSpPr>
          <p:nvPr>
            <p:ph type="sldNum" sz="quarter" idx="12"/>
          </p:nvPr>
        </p:nvSpPr>
        <p:spPr/>
        <p:txBody>
          <a:bodyPr/>
          <a:lstStyle/>
          <a:p>
            <a:fld id="{BEF7031F-3985-8841-9F96-93325AFB8D2A}" type="slidenum">
              <a:rPr lang="en-US" smtClean="0"/>
              <a:t>49</a:t>
            </a:fld>
            <a:endParaRPr lang="en-US" dirty="0"/>
          </a:p>
        </p:txBody>
      </p:sp>
      <p:grpSp>
        <p:nvGrpSpPr>
          <p:cNvPr id="11" name="组合 10">
            <a:extLst>
              <a:ext uri="{FF2B5EF4-FFF2-40B4-BE49-F238E27FC236}">
                <a16:creationId xmlns:a16="http://schemas.microsoft.com/office/drawing/2014/main" id="{B5A534C0-83A3-39C4-5766-D16C0BBD8E55}"/>
              </a:ext>
            </a:extLst>
          </p:cNvPr>
          <p:cNvGrpSpPr/>
          <p:nvPr/>
        </p:nvGrpSpPr>
        <p:grpSpPr>
          <a:xfrm>
            <a:off x="466504" y="1109375"/>
            <a:ext cx="8096692" cy="5246975"/>
            <a:chOff x="466504" y="1109375"/>
            <a:chExt cx="8096692" cy="5246975"/>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FBDB260-1B0F-5662-2498-378FA06CD3F6}"/>
                    </a:ext>
                  </a:extLst>
                </p:cNvPr>
                <p:cNvSpPr txBox="1"/>
                <p:nvPr/>
              </p:nvSpPr>
              <p:spPr>
                <a:xfrm>
                  <a:off x="466504" y="1109375"/>
                  <a:ext cx="8096692" cy="5078313"/>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重子数</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 </a:t>
                  </a:r>
                  <a:r>
                    <a:rPr lang="en-US" altLang="zh-CN" b="1" baseline="-25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Y</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与</a:t>
                  </a:r>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λ</a:t>
                  </a:r>
                  <a:r>
                    <a:rPr lang="en-US" altLang="zh-CN" b="1" baseline="-250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的关系是</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其中</a:t>
                  </a:r>
                  <a:r>
                    <a:rPr lang="el-GR" altLang="zh-CN" b="1" dirty="0">
                      <a:latin typeface="华文楷体" panose="02010600040101010101" pitchFamily="2" charset="-122"/>
                      <a:ea typeface="华文楷体" panose="02010600040101010101" pitchFamily="2" charset="-122"/>
                      <a:cs typeface="Times New Roman" panose="02020603050405020304" pitchFamily="18" charset="0"/>
                    </a:rPr>
                    <a:t>λ</a:t>
                  </a:r>
                  <a:r>
                    <a:rPr lang="en-US" altLang="zh-CN" b="1" baseline="-25000" dirty="0">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为单位矩阵。矩阵</a:t>
                  </a:r>
                  <a:r>
                    <a:rPr lang="el-GR" altLang="zh-CN" b="1" dirty="0">
                      <a:latin typeface="华文楷体" panose="02010600040101010101" pitchFamily="2" charset="-122"/>
                      <a:ea typeface="华文楷体" panose="02010600040101010101" pitchFamily="2" charset="-122"/>
                      <a:cs typeface="Times New Roman" panose="02020603050405020304" pitchFamily="18" charset="0"/>
                    </a:rPr>
                    <a:t>λ</a:t>
                  </a:r>
                  <a:r>
                    <a:rPr lang="en-US" altLang="zh-CN" b="1" baseline="-25000" dirty="0" err="1">
                      <a:latin typeface="华文楷体" panose="02010600040101010101" pitchFamily="2" charset="-122"/>
                      <a:ea typeface="华文楷体" panose="02010600040101010101" pitchFamily="2" charset="-122"/>
                      <a:cs typeface="Times New Roman" panose="02020603050405020304" pitchFamily="18" charset="0"/>
                    </a:rPr>
                    <a:t>i</a:t>
                  </a:r>
                  <a:r>
                    <a:rPr lang="en-US" altLang="zh-CN" b="1" baseline="-25000"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的对易和反对易关系为</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其中</a:t>
                  </a:r>
                  <a:r>
                    <a:rPr lang="en-US" altLang="zh-CN"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群的结构常数</a:t>
                  </a:r>
                  <a14:m>
                    <m:oMath xmlns:m="http://schemas.openxmlformats.org/officeDocument/2006/math">
                      <m:r>
                        <a:rPr lang="zh-CN" altLang="en-US" b="0" i="1" smtClean="0">
                          <a:solidFill>
                            <a:schemeClr val="tx1"/>
                          </a:solidFill>
                          <a:latin typeface="Cambria Math" panose="02040503050406030204" pitchFamily="18" charset="0"/>
                        </a:rPr>
                        <m:t>𝑓</m:t>
                      </m:r>
                    </m:oMath>
                  </a14:m>
                  <a:r>
                    <a:rPr lang="en-US" altLang="zh-CN" baseline="-18000" dirty="0" err="1">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ijk</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是反对称的，</a:t>
                  </a:r>
                  <a:r>
                    <a:rPr lang="en-US" altLang="zh-CN"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d </a:t>
                  </a:r>
                  <a:r>
                    <a:rPr lang="en-US" altLang="zh-CN" baseline="-18000" dirty="0" err="1">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ijk</a:t>
                  </a:r>
                  <a:r>
                    <a:rPr lang="zh-CN" altLang="en-US"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是对称的。他们的非零独立元素值如下</a:t>
                  </a:r>
                  <a:endParaRPr lang="en-US" altLang="zh-CN"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1FBDB260-1B0F-5662-2498-378FA06CD3F6}"/>
                    </a:ext>
                  </a:extLst>
                </p:cNvPr>
                <p:cNvSpPr txBox="1">
                  <a:spLocks noRot="1" noChangeAspect="1" noMove="1" noResize="1" noEditPoints="1" noAdjustHandles="1" noChangeArrowheads="1" noChangeShapeType="1" noTextEdit="1"/>
                </p:cNvSpPr>
                <p:nvPr/>
              </p:nvSpPr>
              <p:spPr>
                <a:xfrm>
                  <a:off x="466504" y="1109375"/>
                  <a:ext cx="8096692" cy="5078313"/>
                </a:xfrm>
                <a:prstGeom prst="rect">
                  <a:avLst/>
                </a:prstGeom>
                <a:blipFill>
                  <a:blip r:embed="rId2"/>
                  <a:stretch>
                    <a:fillRect l="-678" t="-600"/>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0F055F52-CF1C-36B2-1088-E0EF8D4D697D}"/>
                </a:ext>
              </a:extLst>
            </p:cNvPr>
            <p:cNvPicPr>
              <a:picLocks noChangeAspect="1"/>
            </p:cNvPicPr>
            <p:nvPr/>
          </p:nvPicPr>
          <p:blipFill>
            <a:blip r:embed="rId3"/>
            <a:stretch>
              <a:fillRect/>
            </a:stretch>
          </p:blipFill>
          <p:spPr>
            <a:xfrm>
              <a:off x="582318" y="1168648"/>
              <a:ext cx="178409" cy="234962"/>
            </a:xfrm>
            <a:prstGeom prst="rect">
              <a:avLst/>
            </a:prstGeom>
          </p:spPr>
        </p:pic>
        <p:pic>
          <p:nvPicPr>
            <p:cNvPr id="6" name="图片 5">
              <a:extLst>
                <a:ext uri="{FF2B5EF4-FFF2-40B4-BE49-F238E27FC236}">
                  <a16:creationId xmlns:a16="http://schemas.microsoft.com/office/drawing/2014/main" id="{DEEAFD8F-010B-658E-7292-7A7506DBC7FD}"/>
                </a:ext>
              </a:extLst>
            </p:cNvPr>
            <p:cNvPicPr>
              <a:picLocks noChangeAspect="1"/>
            </p:cNvPicPr>
            <p:nvPr/>
          </p:nvPicPr>
          <p:blipFill>
            <a:blip r:embed="rId4"/>
            <a:stretch>
              <a:fillRect/>
            </a:stretch>
          </p:blipFill>
          <p:spPr>
            <a:xfrm>
              <a:off x="3076504" y="1527956"/>
              <a:ext cx="2762392" cy="501676"/>
            </a:xfrm>
            <a:prstGeom prst="rect">
              <a:avLst/>
            </a:prstGeom>
          </p:spPr>
        </p:pic>
        <p:pic>
          <p:nvPicPr>
            <p:cNvPr id="8" name="图片 7">
              <a:extLst>
                <a:ext uri="{FF2B5EF4-FFF2-40B4-BE49-F238E27FC236}">
                  <a16:creationId xmlns:a16="http://schemas.microsoft.com/office/drawing/2014/main" id="{FC9744DB-7C7A-66F6-6746-789691A64ABC}"/>
                </a:ext>
              </a:extLst>
            </p:cNvPr>
            <p:cNvPicPr>
              <a:picLocks noChangeAspect="1"/>
            </p:cNvPicPr>
            <p:nvPr/>
          </p:nvPicPr>
          <p:blipFill>
            <a:blip r:embed="rId5"/>
            <a:stretch>
              <a:fillRect/>
            </a:stretch>
          </p:blipFill>
          <p:spPr>
            <a:xfrm>
              <a:off x="2978071" y="2559811"/>
              <a:ext cx="3073558" cy="1181161"/>
            </a:xfrm>
            <a:prstGeom prst="rect">
              <a:avLst/>
            </a:prstGeom>
          </p:spPr>
        </p:pic>
        <p:pic>
          <p:nvPicPr>
            <p:cNvPr id="10" name="图片 9">
              <a:extLst>
                <a:ext uri="{FF2B5EF4-FFF2-40B4-BE49-F238E27FC236}">
                  <a16:creationId xmlns:a16="http://schemas.microsoft.com/office/drawing/2014/main" id="{93F8C7A2-DC67-5636-8D37-97E0D42003F9}"/>
                </a:ext>
              </a:extLst>
            </p:cNvPr>
            <p:cNvPicPr>
              <a:picLocks noChangeAspect="1"/>
            </p:cNvPicPr>
            <p:nvPr/>
          </p:nvPicPr>
          <p:blipFill>
            <a:blip r:embed="rId6"/>
            <a:stretch>
              <a:fillRect/>
            </a:stretch>
          </p:blipFill>
          <p:spPr>
            <a:xfrm>
              <a:off x="2304933" y="4413150"/>
              <a:ext cx="4534133" cy="1943200"/>
            </a:xfrm>
            <a:prstGeom prst="rect">
              <a:avLst/>
            </a:prstGeom>
          </p:spPr>
        </p:pic>
      </p:grpSp>
    </p:spTree>
    <p:extLst>
      <p:ext uri="{BB962C8B-B14F-4D97-AF65-F5344CB8AC3E}">
        <p14:creationId xmlns:p14="http://schemas.microsoft.com/office/powerpoint/2010/main" val="789304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solidFill>
                  <a:srgbClr val="000000"/>
                </a:solidFill>
                <a:ea typeface="华文楷体"/>
                <a:cs typeface="华文楷体"/>
              </a:rPr>
              <a:t>微观物质世界：标准模型</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5</a:t>
            </a:fld>
            <a:endParaRPr lang="en-US" dirty="0"/>
          </a:p>
        </p:txBody>
      </p:sp>
      <p:sp>
        <p:nvSpPr>
          <p:cNvPr id="6" name="文本框 5"/>
          <p:cNvSpPr txBox="1"/>
          <p:nvPr/>
        </p:nvSpPr>
        <p:spPr>
          <a:xfrm>
            <a:off x="1336429" y="915789"/>
            <a:ext cx="5932649" cy="646331"/>
          </a:xfrm>
          <a:prstGeom prst="rect">
            <a:avLst/>
          </a:prstGeom>
          <a:noFill/>
        </p:spPr>
        <p:txBody>
          <a:bodyPr wrap="square" rtlCol="0">
            <a:spAutoFit/>
          </a:bodyPr>
          <a:lstStyle/>
          <a:p>
            <a:pPr algn="ctr"/>
            <a:r>
              <a:rPr lang="zh-CN" altLang="en-US" sz="3600" b="1" dirty="0">
                <a:solidFill>
                  <a:srgbClr val="0000CC"/>
                </a:solidFill>
                <a:latin typeface="华文楷体" panose="02010600040101010101" pitchFamily="2" charset="-122"/>
                <a:ea typeface="华文楷体" panose="02010600040101010101" pitchFamily="2" charset="-122"/>
              </a:rPr>
              <a:t>粒子物理领域的最高成就</a:t>
            </a:r>
          </a:p>
        </p:txBody>
      </p:sp>
      <p:grpSp>
        <p:nvGrpSpPr>
          <p:cNvPr id="3" name="组合 2"/>
          <p:cNvGrpSpPr/>
          <p:nvPr/>
        </p:nvGrpSpPr>
        <p:grpSpPr>
          <a:xfrm>
            <a:off x="1778014" y="1526178"/>
            <a:ext cx="5049481" cy="4002205"/>
            <a:chOff x="1778014" y="1526178"/>
            <a:chExt cx="5049481" cy="4002205"/>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14" y="1526178"/>
              <a:ext cx="5049481" cy="4002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矩形 6"/>
            <p:cNvSpPr/>
            <p:nvPr/>
          </p:nvSpPr>
          <p:spPr>
            <a:xfrm>
              <a:off x="2039816" y="1648012"/>
              <a:ext cx="1941341" cy="1547190"/>
            </a:xfrm>
            <a:prstGeom prst="rect">
              <a:avLst/>
            </a:prstGeom>
            <a:noFill/>
            <a:ln w="635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矩形 8"/>
            <p:cNvSpPr/>
            <p:nvPr/>
          </p:nvSpPr>
          <p:spPr>
            <a:xfrm>
              <a:off x="2039816" y="3653102"/>
              <a:ext cx="1941341" cy="1564302"/>
            </a:xfrm>
            <a:prstGeom prst="rect">
              <a:avLst/>
            </a:prstGeom>
            <a:noFill/>
            <a:ln w="635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矩形 9"/>
            <p:cNvSpPr/>
            <p:nvPr/>
          </p:nvSpPr>
          <p:spPr>
            <a:xfrm>
              <a:off x="4965897" y="2590353"/>
              <a:ext cx="1502898" cy="1454783"/>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椭圆 10"/>
            <p:cNvSpPr/>
            <p:nvPr/>
          </p:nvSpPr>
          <p:spPr>
            <a:xfrm>
              <a:off x="4023993" y="3040456"/>
              <a:ext cx="870931" cy="773723"/>
            </a:xfrm>
            <a:prstGeom prst="ellipse">
              <a:avLst/>
            </a:prstGeom>
            <a:noFill/>
            <a:ln w="635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17" name="Group 13"/>
          <p:cNvGrpSpPr/>
          <p:nvPr/>
        </p:nvGrpSpPr>
        <p:grpSpPr>
          <a:xfrm>
            <a:off x="189210" y="879395"/>
            <a:ext cx="1491906" cy="2046685"/>
            <a:chOff x="389742" y="955448"/>
            <a:chExt cx="1520094" cy="2211819"/>
          </a:xfrm>
        </p:grpSpPr>
        <p:pic>
          <p:nvPicPr>
            <p:cNvPr id="18" name="Picture 1"/>
            <p:cNvPicPr>
              <a:picLocks noChangeAspect="1"/>
            </p:cNvPicPr>
            <p:nvPr/>
          </p:nvPicPr>
          <p:blipFill>
            <a:blip r:embed="rId3"/>
            <a:stretch>
              <a:fillRect/>
            </a:stretch>
          </p:blipFill>
          <p:spPr>
            <a:xfrm>
              <a:off x="389742" y="1017888"/>
              <a:ext cx="1520094" cy="2149379"/>
            </a:xfrm>
            <a:prstGeom prst="rect">
              <a:avLst/>
            </a:prstGeom>
          </p:spPr>
        </p:pic>
        <p:sp>
          <p:nvSpPr>
            <p:cNvPr id="19" name="TextBox 11"/>
            <p:cNvSpPr txBox="1"/>
            <p:nvPr/>
          </p:nvSpPr>
          <p:spPr>
            <a:xfrm>
              <a:off x="753785" y="955448"/>
              <a:ext cx="852848" cy="432392"/>
            </a:xfrm>
            <a:prstGeom prst="rect">
              <a:avLst/>
            </a:prstGeom>
            <a:noFill/>
          </p:spPr>
          <p:txBody>
            <a:bodyPr wrap="none" rtlCol="0">
              <a:spAutoFit/>
            </a:bodyPr>
            <a:lstStyle/>
            <a:p>
              <a:r>
                <a:rPr lang="en-US" sz="2000" dirty="0"/>
                <a:t>Proton</a:t>
              </a:r>
            </a:p>
          </p:txBody>
        </p:sp>
      </p:grpSp>
      <p:grpSp>
        <p:nvGrpSpPr>
          <p:cNvPr id="20" name="Group 14"/>
          <p:cNvGrpSpPr/>
          <p:nvPr/>
        </p:nvGrpSpPr>
        <p:grpSpPr>
          <a:xfrm>
            <a:off x="54693" y="2443930"/>
            <a:ext cx="1651023" cy="1610076"/>
            <a:chOff x="1936394" y="1066407"/>
            <a:chExt cx="1651023" cy="1739463"/>
          </a:xfrm>
        </p:grpSpPr>
        <p:pic>
          <p:nvPicPr>
            <p:cNvPr id="21" name="Picture 2"/>
            <p:cNvPicPr>
              <a:picLocks noChangeAspect="1"/>
            </p:cNvPicPr>
            <p:nvPr/>
          </p:nvPicPr>
          <p:blipFill>
            <a:blip r:embed="rId4"/>
            <a:stretch>
              <a:fillRect/>
            </a:stretch>
          </p:blipFill>
          <p:spPr>
            <a:xfrm>
              <a:off x="1936394" y="1154847"/>
              <a:ext cx="1651023" cy="1651023"/>
            </a:xfrm>
            <a:prstGeom prst="rect">
              <a:avLst/>
            </a:prstGeom>
          </p:spPr>
        </p:pic>
        <p:sp>
          <p:nvSpPr>
            <p:cNvPr id="22" name="TextBox 60"/>
            <p:cNvSpPr txBox="1"/>
            <p:nvPr/>
          </p:nvSpPr>
          <p:spPr>
            <a:xfrm>
              <a:off x="2288608" y="1066407"/>
              <a:ext cx="1054199" cy="379780"/>
            </a:xfrm>
            <a:prstGeom prst="rect">
              <a:avLst/>
            </a:prstGeom>
            <a:noFill/>
          </p:spPr>
          <p:txBody>
            <a:bodyPr wrap="none" rtlCol="0">
              <a:spAutoFit/>
            </a:bodyPr>
            <a:lstStyle/>
            <a:p>
              <a:r>
                <a:rPr lang="en-US" sz="2000" dirty="0"/>
                <a:t>Neutron</a:t>
              </a:r>
            </a:p>
          </p:txBody>
        </p:sp>
      </p:grpSp>
      <p:grpSp>
        <p:nvGrpSpPr>
          <p:cNvPr id="23" name="Group 15"/>
          <p:cNvGrpSpPr/>
          <p:nvPr/>
        </p:nvGrpSpPr>
        <p:grpSpPr>
          <a:xfrm>
            <a:off x="0" y="3936506"/>
            <a:ext cx="1956928" cy="1901725"/>
            <a:chOff x="6783597" y="696507"/>
            <a:chExt cx="2589568" cy="2335790"/>
          </a:xfrm>
        </p:grpSpPr>
        <p:pic>
          <p:nvPicPr>
            <p:cNvPr id="24" name="Picture 17"/>
            <p:cNvPicPr>
              <a:picLocks noChangeAspect="1"/>
            </p:cNvPicPr>
            <p:nvPr/>
          </p:nvPicPr>
          <p:blipFill>
            <a:blip r:embed="rId5"/>
            <a:stretch>
              <a:fillRect/>
            </a:stretch>
          </p:blipFill>
          <p:spPr>
            <a:xfrm>
              <a:off x="6783597" y="840418"/>
              <a:ext cx="2275041" cy="2191879"/>
            </a:xfrm>
            <a:prstGeom prst="rect">
              <a:avLst/>
            </a:prstGeom>
          </p:spPr>
        </p:pic>
        <p:sp>
          <p:nvSpPr>
            <p:cNvPr id="25" name="TextBox 21"/>
            <p:cNvSpPr txBox="1"/>
            <p:nvPr/>
          </p:nvSpPr>
          <p:spPr>
            <a:xfrm>
              <a:off x="6843816" y="696507"/>
              <a:ext cx="2529349" cy="491434"/>
            </a:xfrm>
            <a:prstGeom prst="rect">
              <a:avLst/>
            </a:prstGeom>
            <a:noFill/>
          </p:spPr>
          <p:txBody>
            <a:bodyPr wrap="none" rtlCol="0">
              <a:spAutoFit/>
            </a:bodyPr>
            <a:lstStyle/>
            <a:p>
              <a:r>
                <a:rPr lang="en-US" sz="2000" dirty="0"/>
                <a:t>Hydrogen  atom </a:t>
              </a:r>
            </a:p>
          </p:txBody>
        </p:sp>
      </p:grpSp>
      <p:pic>
        <p:nvPicPr>
          <p:cNvPr id="26" name="Picture 22"/>
          <p:cNvPicPr>
            <a:picLocks noChangeAspect="1"/>
          </p:cNvPicPr>
          <p:nvPr/>
        </p:nvPicPr>
        <p:blipFill>
          <a:blip r:embed="rId6"/>
          <a:stretch>
            <a:fillRect/>
          </a:stretch>
        </p:blipFill>
        <p:spPr>
          <a:xfrm>
            <a:off x="6883668" y="968951"/>
            <a:ext cx="2205127" cy="1475186"/>
          </a:xfrm>
          <a:prstGeom prst="rect">
            <a:avLst/>
          </a:prstGeom>
        </p:spPr>
      </p:pic>
      <p:grpSp>
        <p:nvGrpSpPr>
          <p:cNvPr id="27" name="Group 27"/>
          <p:cNvGrpSpPr/>
          <p:nvPr/>
        </p:nvGrpSpPr>
        <p:grpSpPr>
          <a:xfrm>
            <a:off x="7166181" y="2243580"/>
            <a:ext cx="1587203" cy="1810425"/>
            <a:chOff x="1812051" y="4588254"/>
            <a:chExt cx="1919335" cy="2255676"/>
          </a:xfrm>
        </p:grpSpPr>
        <p:pic>
          <p:nvPicPr>
            <p:cNvPr id="28" name="Picture 25"/>
            <p:cNvPicPr>
              <a:picLocks noChangeAspect="1"/>
            </p:cNvPicPr>
            <p:nvPr/>
          </p:nvPicPr>
          <p:blipFill>
            <a:blip r:embed="rId7"/>
            <a:stretch>
              <a:fillRect/>
            </a:stretch>
          </p:blipFill>
          <p:spPr>
            <a:xfrm>
              <a:off x="1812051" y="5049769"/>
              <a:ext cx="1919335" cy="1794161"/>
            </a:xfrm>
            <a:prstGeom prst="rect">
              <a:avLst/>
            </a:prstGeom>
          </p:spPr>
        </p:pic>
        <p:sp>
          <p:nvSpPr>
            <p:cNvPr id="29" name="TextBox 23"/>
            <p:cNvSpPr txBox="1"/>
            <p:nvPr/>
          </p:nvSpPr>
          <p:spPr>
            <a:xfrm>
              <a:off x="2243316" y="4588254"/>
              <a:ext cx="1157095" cy="498512"/>
            </a:xfrm>
            <a:prstGeom prst="rect">
              <a:avLst/>
            </a:prstGeom>
            <a:noFill/>
          </p:spPr>
          <p:txBody>
            <a:bodyPr wrap="none" rtlCol="0">
              <a:spAutoFit/>
            </a:bodyPr>
            <a:lstStyle/>
            <a:p>
              <a:r>
                <a:rPr lang="en-US" sz="2000" dirty="0"/>
                <a:t>Oxygen</a:t>
              </a:r>
            </a:p>
          </p:txBody>
        </p:sp>
      </p:grpSp>
      <p:grpSp>
        <p:nvGrpSpPr>
          <p:cNvPr id="30" name="Group 28"/>
          <p:cNvGrpSpPr/>
          <p:nvPr/>
        </p:nvGrpSpPr>
        <p:grpSpPr>
          <a:xfrm>
            <a:off x="7144477" y="3909232"/>
            <a:ext cx="1683510" cy="1620121"/>
            <a:chOff x="4268639" y="4570268"/>
            <a:chExt cx="2361153" cy="2239316"/>
          </a:xfrm>
        </p:grpSpPr>
        <p:pic>
          <p:nvPicPr>
            <p:cNvPr id="31" name="Picture 26"/>
            <p:cNvPicPr>
              <a:picLocks noChangeAspect="1"/>
            </p:cNvPicPr>
            <p:nvPr/>
          </p:nvPicPr>
          <p:blipFill>
            <a:blip r:embed="rId8"/>
            <a:stretch>
              <a:fillRect/>
            </a:stretch>
          </p:blipFill>
          <p:spPr>
            <a:xfrm>
              <a:off x="4268639" y="5038720"/>
              <a:ext cx="2361153" cy="1770864"/>
            </a:xfrm>
            <a:prstGeom prst="rect">
              <a:avLst/>
            </a:prstGeom>
          </p:spPr>
        </p:pic>
        <p:sp>
          <p:nvSpPr>
            <p:cNvPr id="32" name="TextBox 24"/>
            <p:cNvSpPr txBox="1"/>
            <p:nvPr/>
          </p:nvSpPr>
          <p:spPr>
            <a:xfrm>
              <a:off x="4892023" y="4570268"/>
              <a:ext cx="1158833" cy="553028"/>
            </a:xfrm>
            <a:prstGeom prst="rect">
              <a:avLst/>
            </a:prstGeom>
            <a:noFill/>
          </p:spPr>
          <p:txBody>
            <a:bodyPr wrap="none" rtlCol="0">
              <a:spAutoFit/>
            </a:bodyPr>
            <a:lstStyle/>
            <a:p>
              <a:r>
                <a:rPr lang="en-US" sz="2000" dirty="0"/>
                <a:t>Water</a:t>
              </a:r>
            </a:p>
          </p:txBody>
        </p:sp>
      </p:grpSp>
      <p:sp>
        <p:nvSpPr>
          <p:cNvPr id="33" name="文本框 32"/>
          <p:cNvSpPr txBox="1"/>
          <p:nvPr/>
        </p:nvSpPr>
        <p:spPr>
          <a:xfrm>
            <a:off x="406907" y="5578446"/>
            <a:ext cx="8564173" cy="1097223"/>
          </a:xfrm>
          <a:prstGeom prst="rect">
            <a:avLst/>
          </a:prstGeom>
          <a:noFill/>
        </p:spPr>
        <p:txBody>
          <a:bodyPr wrap="square" rtlCol="0">
            <a:spAutoFit/>
          </a:bodyPr>
          <a:lstStyle/>
          <a:p>
            <a:pPr marL="457200" indent="-457200">
              <a:lnSpc>
                <a:spcPct val="12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标准模型得到了大量的实验验证</a:t>
            </a:r>
            <a:endParaRPr lang="en-US" altLang="zh-CN" sz="2800" b="1" dirty="0">
              <a:latin typeface="华文楷体" panose="02010600040101010101" pitchFamily="2" charset="-122"/>
              <a:ea typeface="华文楷体" panose="02010600040101010101" pitchFamily="2" charset="-122"/>
            </a:endParaRPr>
          </a:p>
          <a:p>
            <a:pPr marL="457200" indent="-457200">
              <a:lnSpc>
                <a:spcPct val="120000"/>
              </a:lnSpc>
              <a:buFont typeface="Wingdings" panose="05000000000000000000" pitchFamily="2" charset="2"/>
              <a:buChar char="Ø"/>
            </a:pPr>
            <a:r>
              <a:rPr lang="en-US" altLang="zh-CN" sz="2800" b="1" dirty="0">
                <a:latin typeface="华文楷体" panose="02010600040101010101" pitchFamily="2" charset="-122"/>
                <a:ea typeface="华文楷体" panose="02010600040101010101" pitchFamily="2" charset="-122"/>
              </a:rPr>
              <a:t>Higgs</a:t>
            </a:r>
            <a:r>
              <a:rPr lang="zh-CN" altLang="en-US" sz="2800" b="1" dirty="0">
                <a:latin typeface="华文楷体" panose="02010600040101010101" pitchFamily="2" charset="-122"/>
                <a:ea typeface="华文楷体" panose="02010600040101010101" pitchFamily="2" charset="-122"/>
              </a:rPr>
              <a:t>粒子的发现为粒子物理的研究打开新的领域</a:t>
            </a:r>
            <a:endParaRPr lang="en-US" altLang="zh-CN" sz="2800" b="1"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15598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70D4-4CEC-D22B-F05A-57CC6C5084A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416A8CE-C8B8-C091-B87F-CA01F5B5DC7E}"/>
              </a:ext>
            </a:extLst>
          </p:cNvPr>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a:extLst>
              <a:ext uri="{FF2B5EF4-FFF2-40B4-BE49-F238E27FC236}">
                <a16:creationId xmlns:a16="http://schemas.microsoft.com/office/drawing/2014/main" id="{99754AEC-F4DF-6AEC-5E13-32561591E034}"/>
              </a:ext>
            </a:extLst>
          </p:cNvPr>
          <p:cNvSpPr>
            <a:spLocks noGrp="1"/>
          </p:cNvSpPr>
          <p:nvPr>
            <p:ph type="sldNum" sz="quarter" idx="12"/>
          </p:nvPr>
        </p:nvSpPr>
        <p:spPr/>
        <p:txBody>
          <a:bodyPr/>
          <a:lstStyle/>
          <a:p>
            <a:fld id="{BEF7031F-3985-8841-9F96-93325AFB8D2A}" type="slidenum">
              <a:rPr lang="en-US" smtClean="0"/>
              <a:t>50</a:t>
            </a:fld>
            <a:endParaRPr lang="en-US" dirty="0"/>
          </a:p>
        </p:txBody>
      </p:sp>
      <p:grpSp>
        <p:nvGrpSpPr>
          <p:cNvPr id="12" name="组合 11">
            <a:extLst>
              <a:ext uri="{FF2B5EF4-FFF2-40B4-BE49-F238E27FC236}">
                <a16:creationId xmlns:a16="http://schemas.microsoft.com/office/drawing/2014/main" id="{DBC15E3B-A6F1-AA56-EB29-B4A80E96FBC0}"/>
              </a:ext>
            </a:extLst>
          </p:cNvPr>
          <p:cNvGrpSpPr/>
          <p:nvPr/>
        </p:nvGrpSpPr>
        <p:grpSpPr>
          <a:xfrm>
            <a:off x="466504" y="1109375"/>
            <a:ext cx="8096692" cy="5489786"/>
            <a:chOff x="466504" y="1109375"/>
            <a:chExt cx="8096692" cy="5489786"/>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0B6BEA5-9BB3-4137-AA8F-655A5A896E0D}"/>
                    </a:ext>
                  </a:extLst>
                </p:cNvPr>
                <p:cNvSpPr txBox="1"/>
                <p:nvPr/>
              </p:nvSpPr>
              <p:spPr>
                <a:xfrm>
                  <a:off x="466504" y="1109375"/>
                  <a:ext cx="8096692" cy="4283224"/>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电弱统一理论的群结构及其在费米能标</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V</a:t>
                  </a:r>
                  <a14:m>
                    <m:oMath xmlns:m="http://schemas.openxmlformats.org/officeDocument/2006/math">
                      <m:r>
                        <a:rPr lang="en-US" altLang="zh-CN" b="1" dirty="0" smtClean="0">
                          <a:solidFill>
                            <a:srgbClr val="0000CC"/>
                          </a:solidFill>
                          <a:latin typeface="Cambria Math" panose="02040503050406030204" pitchFamily="18" charset="0"/>
                        </a:rPr>
                        <m:t>≈</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246 GeV</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附近的规范对称性破缺模式为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电弱统一理论的粒子谱包含传递相互作用的规范粒子、物质场部分的费米子和</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玻色子三个部分</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规范场与规范粒子</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自旋为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的规范玻色子属于规范群的伴随表示。规范玻色子</a:t>
                  </a:r>
                  <a14:m>
                    <m:oMath xmlns:m="http://schemas.openxmlformats.org/officeDocument/2006/math">
                      <m:sSubSup>
                        <m:sSubSupPr>
                          <m:ctrlPr>
                            <a:rPr lang="en-US" altLang="zh-CN" b="1" i="1" smtClean="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ctrlPr>
                        </m:sSubSupPr>
                        <m:e>
                          <m:r>
                            <a:rPr lang="en-US" altLang="zh-CN" b="1" i="1" smtClean="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𝑾</m:t>
                          </m:r>
                        </m:e>
                        <m:sub>
                          <m:r>
                            <a:rPr lang="el-GR" altLang="zh-CN" b="1" i="1" smtClean="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𝝁</m:t>
                          </m:r>
                        </m:sub>
                        <m:sup>
                          <m:r>
                            <a:rPr lang="en-US" altLang="zh-CN" b="1" i="1" smtClean="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𝒊</m:t>
                          </m:r>
                        </m:sup>
                      </m:sSub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=1.2,3)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a:t>
                  </a:r>
                  <a:r>
                    <a:rPr lang="el-GR" altLang="zh-CN" b="1" i="1" baseline="-4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μ</a:t>
                  </a:r>
                  <a:r>
                    <a:rPr lang="en-US" altLang="zh-CN" b="1" i="1" baseline="-4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分别属于</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场和</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场。相对应的规范耦合常数分别为</a:t>
                  </a:r>
                  <a14:m>
                    <m:oMath xmlns:m="http://schemas.openxmlformats.org/officeDocument/2006/math">
                      <m:r>
                        <a:rPr lang="en-US" altLang="zh-CN" b="1" i="1" smtClean="0">
                          <a:solidFill>
                            <a:srgbClr val="0000CC"/>
                          </a:solidFill>
                          <a:latin typeface="Cambria Math" panose="02040503050406030204" pitchFamily="18" charset="0"/>
                        </a:rPr>
                        <m:t>𝑔</m:t>
                      </m:r>
                    </m:oMath>
                  </a14:m>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 </m:t>
                          </m:r>
                          <m:r>
                            <a:rPr lang="en-US" altLang="zh-CN" b="1" i="1" dirty="0" err="1" smtClean="0">
                              <a:solidFill>
                                <a:srgbClr val="0000CC"/>
                              </a:solidFill>
                              <a:latin typeface="Cambria Math" panose="02040503050406030204" pitchFamily="18" charset="0"/>
                            </a:rPr>
                            <m:t>𝑔</m:t>
                          </m:r>
                        </m:e>
                        <m:sup>
                          <m:r>
                            <a:rPr lang="en-US" altLang="zh-CN" b="1" i="0" dirty="0" err="1" smtClean="0">
                              <a:solidFill>
                                <a:srgbClr val="0000CC"/>
                              </a:solidFill>
                              <a:latin typeface="Cambria Math" panose="02040503050406030204" pitchFamily="18" charset="0"/>
                            </a:rPr>
                            <m:t>′</m:t>
                          </m:r>
                        </m:sup>
                      </m:s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。在对称性自发破缺之前，这些规范玻色子的质量为零，自旋为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。由于质量为零，自由粒子只能以光速运动，其自旋沿运动方向的投影只能是</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或</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，亦即只有</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个独立自旋分量。</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费米子场部分</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费米子是属于规范群的基础表示的物质场，由于质量为零，自由粒子只能以光速运动，并且左旋分量和右旋分量互相独立，完全分开。费米子的存在按照代来区分，每一代作为一个整体一起存在，包含三代轻子和夸克</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10B6BEA5-9BB3-4137-AA8F-655A5A896E0D}"/>
                    </a:ext>
                  </a:extLst>
                </p:cNvPr>
                <p:cNvSpPr txBox="1">
                  <a:spLocks noRot="1" noChangeAspect="1" noMove="1" noResize="1" noEditPoints="1" noAdjustHandles="1" noChangeArrowheads="1" noChangeShapeType="1" noTextEdit="1"/>
                </p:cNvSpPr>
                <p:nvPr/>
              </p:nvSpPr>
              <p:spPr>
                <a:xfrm>
                  <a:off x="466504" y="1109375"/>
                  <a:ext cx="8096692" cy="4283224"/>
                </a:xfrm>
                <a:prstGeom prst="rect">
                  <a:avLst/>
                </a:prstGeom>
                <a:blipFill>
                  <a:blip r:embed="rId2"/>
                  <a:stretch>
                    <a:fillRect l="-678" t="-711" r="-452" b="-1280"/>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40A513AF-FD87-C614-7C28-12A603A4337A}"/>
                </a:ext>
              </a:extLst>
            </p:cNvPr>
            <p:cNvPicPr>
              <a:picLocks noChangeAspect="1"/>
            </p:cNvPicPr>
            <p:nvPr/>
          </p:nvPicPr>
          <p:blipFill>
            <a:blip r:embed="rId3"/>
            <a:stretch>
              <a:fillRect/>
            </a:stretch>
          </p:blipFill>
          <p:spPr>
            <a:xfrm>
              <a:off x="582318" y="1168648"/>
              <a:ext cx="178409" cy="234962"/>
            </a:xfrm>
            <a:prstGeom prst="rect">
              <a:avLst/>
            </a:prstGeom>
          </p:spPr>
        </p:pic>
        <p:pic>
          <p:nvPicPr>
            <p:cNvPr id="5" name="图片 4">
              <a:extLst>
                <a:ext uri="{FF2B5EF4-FFF2-40B4-BE49-F238E27FC236}">
                  <a16:creationId xmlns:a16="http://schemas.microsoft.com/office/drawing/2014/main" id="{CF884787-2E77-62EE-BF93-6E8A88F2F1A5}"/>
                </a:ext>
              </a:extLst>
            </p:cNvPr>
            <p:cNvPicPr>
              <a:picLocks noChangeAspect="1"/>
            </p:cNvPicPr>
            <p:nvPr/>
          </p:nvPicPr>
          <p:blipFill>
            <a:blip r:embed="rId4"/>
            <a:stretch>
              <a:fillRect/>
            </a:stretch>
          </p:blipFill>
          <p:spPr>
            <a:xfrm>
              <a:off x="3090000" y="1616862"/>
              <a:ext cx="2692538" cy="266714"/>
            </a:xfrm>
            <a:prstGeom prst="rect">
              <a:avLst/>
            </a:prstGeom>
          </p:spPr>
        </p:pic>
        <p:pic>
          <p:nvPicPr>
            <p:cNvPr id="9" name="图片 8">
              <a:extLst>
                <a:ext uri="{FF2B5EF4-FFF2-40B4-BE49-F238E27FC236}">
                  <a16:creationId xmlns:a16="http://schemas.microsoft.com/office/drawing/2014/main" id="{BED48A1E-2FC2-C58E-0221-D703C2407399}"/>
                </a:ext>
              </a:extLst>
            </p:cNvPr>
            <p:cNvPicPr>
              <a:picLocks noChangeAspect="1"/>
            </p:cNvPicPr>
            <p:nvPr/>
          </p:nvPicPr>
          <p:blipFill>
            <a:blip r:embed="rId5"/>
            <a:stretch>
              <a:fillRect/>
            </a:stretch>
          </p:blipFill>
          <p:spPr>
            <a:xfrm>
              <a:off x="1987417" y="5392599"/>
              <a:ext cx="5169166" cy="1206562"/>
            </a:xfrm>
            <a:prstGeom prst="rect">
              <a:avLst/>
            </a:prstGeom>
          </p:spPr>
        </p:pic>
      </p:grpSp>
    </p:spTree>
    <p:extLst>
      <p:ext uri="{BB962C8B-B14F-4D97-AF65-F5344CB8AC3E}">
        <p14:creationId xmlns:p14="http://schemas.microsoft.com/office/powerpoint/2010/main" val="1201478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58CDA-1792-563E-AF70-E8468D27FB8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85D935A-0AE9-AE79-8DC4-7EF3128152A9}"/>
              </a:ext>
            </a:extLst>
          </p:cNvPr>
          <p:cNvSpPr>
            <a:spLocks noGrp="1"/>
          </p:cNvSpPr>
          <p:nvPr>
            <p:ph type="title"/>
          </p:nvPr>
        </p:nvSpPr>
        <p:spPr>
          <a:xfrm>
            <a:off x="0" y="26866"/>
            <a:ext cx="9329530" cy="714850"/>
          </a:xfrm>
        </p:spPr>
        <p:txBody>
          <a:bodyPr>
            <a:noAutofit/>
          </a:bodyPr>
          <a:lstStyle/>
          <a:p>
            <a:r>
              <a:rPr lang="en-US" altLang="zh-CN" sz="3800" dirty="0"/>
              <a:t>3.</a:t>
            </a:r>
            <a:r>
              <a:rPr lang="zh-CN" altLang="en-US" sz="3800" b="1" dirty="0">
                <a:latin typeface="华文楷体" panose="02010600040101010101" pitchFamily="2" charset="-122"/>
                <a:ea typeface="华文楷体" panose="02010600040101010101" pitchFamily="2" charset="-122"/>
              </a:rPr>
              <a:t>电弱统一理论的群结构、拉氏量和粒子谱</a:t>
            </a:r>
            <a:endParaRPr lang="zh-CN" altLang="en-US" sz="3800" dirty="0"/>
          </a:p>
        </p:txBody>
      </p:sp>
      <p:sp>
        <p:nvSpPr>
          <p:cNvPr id="4" name="灯片编号占位符 3">
            <a:extLst>
              <a:ext uri="{FF2B5EF4-FFF2-40B4-BE49-F238E27FC236}">
                <a16:creationId xmlns:a16="http://schemas.microsoft.com/office/drawing/2014/main" id="{68B7467A-00A4-065A-7C8E-D8C9FCA617C1}"/>
              </a:ext>
            </a:extLst>
          </p:cNvPr>
          <p:cNvSpPr>
            <a:spLocks noGrp="1"/>
          </p:cNvSpPr>
          <p:nvPr>
            <p:ph type="sldNum" sz="quarter" idx="12"/>
          </p:nvPr>
        </p:nvSpPr>
        <p:spPr/>
        <p:txBody>
          <a:bodyPr/>
          <a:lstStyle/>
          <a:p>
            <a:fld id="{BEF7031F-3985-8841-9F96-93325AFB8D2A}" type="slidenum">
              <a:rPr lang="en-US" smtClean="0"/>
              <a:t>51</a:t>
            </a:fld>
            <a:endParaRPr lang="en-US" dirty="0"/>
          </a:p>
        </p:txBody>
      </p:sp>
      <p:grpSp>
        <p:nvGrpSpPr>
          <p:cNvPr id="13" name="组合 12">
            <a:extLst>
              <a:ext uri="{FF2B5EF4-FFF2-40B4-BE49-F238E27FC236}">
                <a16:creationId xmlns:a16="http://schemas.microsoft.com/office/drawing/2014/main" id="{CB7E14F1-A18E-A97D-5B5B-BA8107CAA574}"/>
              </a:ext>
            </a:extLst>
          </p:cNvPr>
          <p:cNvGrpSpPr/>
          <p:nvPr/>
        </p:nvGrpSpPr>
        <p:grpSpPr>
          <a:xfrm>
            <a:off x="457200" y="975736"/>
            <a:ext cx="8096692" cy="5909310"/>
            <a:chOff x="457200" y="975736"/>
            <a:chExt cx="8096692" cy="5909310"/>
          </a:xfrm>
        </p:grpSpPr>
        <p:sp>
          <p:nvSpPr>
            <p:cNvPr id="14" name="文本框 13">
              <a:extLst>
                <a:ext uri="{FF2B5EF4-FFF2-40B4-BE49-F238E27FC236}">
                  <a16:creationId xmlns:a16="http://schemas.microsoft.com/office/drawing/2014/main" id="{1E622336-4307-410F-8B2E-8C9974746B0C}"/>
                </a:ext>
              </a:extLst>
            </p:cNvPr>
            <p:cNvSpPr txBox="1"/>
            <p:nvPr/>
          </p:nvSpPr>
          <p:spPr>
            <a:xfrm>
              <a:off x="457200" y="975736"/>
              <a:ext cx="8096692" cy="5909310"/>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弱相互作用是左</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右不对称的，左手和右手费米子有不同的量子数，其中左手场是</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的二重态，而右手场是</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的单态。所以右手费米子场不参与</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的规范相互作用。</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3.Higgs</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场部分</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为了使费米子和规范玻色子在对称性自发破缺之后获得质量，需引入</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标量场。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粒子是自旋为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的标量粒子。在最小电弱统一理论中，只有一个复数</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二重态</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各粒子在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规范变换下的性质可以用所属的表示的量子数</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弱同位旋</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来描写。在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el-GR" altLang="zh-CN" b="1" baseline="-6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γ</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规范变换下的性质可以用描写</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el-GR" altLang="zh-CN" b="1" baseline="-6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γ</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群表示的量子数弱超荷</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Y</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来描写，和强作用类似，弱同位旋和弱超荷也满足弱盖尔曼</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西岛关系</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费米子的左右手场分别属于</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i="1" baseline="-6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L</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的二重态和单态，</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l </a:t>
              </a:r>
              <a:r>
                <a:rPr lang="en-US" altLang="zh-CN" b="1" baseline="-14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就不同，因而根据上式，左右手费米子场的</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也不同。因此粒子在</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i="1" baseline="-6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L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x </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a:t>
              </a:r>
              <a:r>
                <a:rPr lang="el-GR" altLang="zh-CN" b="1" baseline="-6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γ</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规范变换下的性质可以用规范群量子数</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l </a:t>
              </a:r>
              <a:r>
                <a:rPr lang="zh-CN" altLang="en-US"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来描写。上面所介绍的各粒子的变换性质总结如下表</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8.1</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所示。</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EE22C04-3291-B274-E5C1-B15DB19DE2E8}"/>
                </a:ext>
              </a:extLst>
            </p:cNvPr>
            <p:cNvPicPr>
              <a:picLocks noChangeAspect="1"/>
            </p:cNvPicPr>
            <p:nvPr/>
          </p:nvPicPr>
          <p:blipFill>
            <a:blip r:embed="rId2"/>
            <a:stretch>
              <a:fillRect/>
            </a:stretch>
          </p:blipFill>
          <p:spPr>
            <a:xfrm>
              <a:off x="612008" y="4316446"/>
              <a:ext cx="178409" cy="234962"/>
            </a:xfrm>
            <a:prstGeom prst="rect">
              <a:avLst/>
            </a:prstGeom>
          </p:spPr>
        </p:pic>
        <p:pic>
          <p:nvPicPr>
            <p:cNvPr id="5" name="图片 4">
              <a:extLst>
                <a:ext uri="{FF2B5EF4-FFF2-40B4-BE49-F238E27FC236}">
                  <a16:creationId xmlns:a16="http://schemas.microsoft.com/office/drawing/2014/main" id="{1F6F6D62-E9F9-B568-E9B0-86903EF5782C}"/>
                </a:ext>
              </a:extLst>
            </p:cNvPr>
            <p:cNvPicPr>
              <a:picLocks noChangeAspect="1"/>
            </p:cNvPicPr>
            <p:nvPr/>
          </p:nvPicPr>
          <p:blipFill>
            <a:blip r:embed="rId3"/>
            <a:stretch>
              <a:fillRect/>
            </a:stretch>
          </p:blipFill>
          <p:spPr>
            <a:xfrm>
              <a:off x="2468465" y="1009362"/>
              <a:ext cx="3778444" cy="806491"/>
            </a:xfrm>
            <a:prstGeom prst="rect">
              <a:avLst/>
            </a:prstGeom>
          </p:spPr>
        </p:pic>
        <p:pic>
          <p:nvPicPr>
            <p:cNvPr id="9" name="图片 8">
              <a:extLst>
                <a:ext uri="{FF2B5EF4-FFF2-40B4-BE49-F238E27FC236}">
                  <a16:creationId xmlns:a16="http://schemas.microsoft.com/office/drawing/2014/main" id="{88839966-6DE1-77BC-4B18-91C96888687A}"/>
                </a:ext>
              </a:extLst>
            </p:cNvPr>
            <p:cNvPicPr>
              <a:picLocks noChangeAspect="1"/>
            </p:cNvPicPr>
            <p:nvPr/>
          </p:nvPicPr>
          <p:blipFill>
            <a:blip r:embed="rId4"/>
            <a:stretch>
              <a:fillRect/>
            </a:stretch>
          </p:blipFill>
          <p:spPr>
            <a:xfrm>
              <a:off x="3308175" y="3720289"/>
              <a:ext cx="1378021" cy="520727"/>
            </a:xfrm>
            <a:prstGeom prst="rect">
              <a:avLst/>
            </a:prstGeom>
          </p:spPr>
        </p:pic>
        <p:pic>
          <p:nvPicPr>
            <p:cNvPr id="11" name="图片 10">
              <a:extLst>
                <a:ext uri="{FF2B5EF4-FFF2-40B4-BE49-F238E27FC236}">
                  <a16:creationId xmlns:a16="http://schemas.microsoft.com/office/drawing/2014/main" id="{373A219C-05C4-0ECE-3D03-F0E2E3438FC8}"/>
                </a:ext>
              </a:extLst>
            </p:cNvPr>
            <p:cNvPicPr>
              <a:picLocks noChangeAspect="1"/>
            </p:cNvPicPr>
            <p:nvPr/>
          </p:nvPicPr>
          <p:blipFill>
            <a:blip r:embed="rId5"/>
            <a:stretch>
              <a:fillRect/>
            </a:stretch>
          </p:blipFill>
          <p:spPr>
            <a:xfrm>
              <a:off x="3526599" y="5208346"/>
              <a:ext cx="1276416" cy="285765"/>
            </a:xfrm>
            <a:prstGeom prst="rect">
              <a:avLst/>
            </a:prstGeom>
          </p:spPr>
        </p:pic>
        <p:pic>
          <p:nvPicPr>
            <p:cNvPr id="12" name="图片 11">
              <a:extLst>
                <a:ext uri="{FF2B5EF4-FFF2-40B4-BE49-F238E27FC236}">
                  <a16:creationId xmlns:a16="http://schemas.microsoft.com/office/drawing/2014/main" id="{2771A402-7393-2917-A0AC-45E616BE702A}"/>
                </a:ext>
              </a:extLst>
            </p:cNvPr>
            <p:cNvPicPr>
              <a:picLocks noChangeAspect="1"/>
            </p:cNvPicPr>
            <p:nvPr/>
          </p:nvPicPr>
          <p:blipFill>
            <a:blip r:embed="rId2"/>
            <a:stretch>
              <a:fillRect/>
            </a:stretch>
          </p:blipFill>
          <p:spPr>
            <a:xfrm>
              <a:off x="612007" y="5711859"/>
              <a:ext cx="178409" cy="234962"/>
            </a:xfrm>
            <a:prstGeom prst="rect">
              <a:avLst/>
            </a:prstGeom>
          </p:spPr>
        </p:pic>
      </p:grpSp>
    </p:spTree>
    <p:extLst>
      <p:ext uri="{BB962C8B-B14F-4D97-AF65-F5344CB8AC3E}">
        <p14:creationId xmlns:p14="http://schemas.microsoft.com/office/powerpoint/2010/main" val="1435791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a:t>3.</a:t>
            </a:r>
            <a:r>
              <a:rPr lang="zh-CN" altLang="en-US" sz="3600" b="1" dirty="0">
                <a:latin typeface="华文楷体" panose="02010600040101010101" pitchFamily="2" charset="-122"/>
                <a:ea typeface="华文楷体" panose="02010600040101010101" pitchFamily="2" charset="-122"/>
              </a:rPr>
              <a:t>电弱统一理论的群结构、拉氏量和粒子谱</a:t>
            </a:r>
            <a:endParaRPr lang="zh-CN" altLang="en-US" sz="3600" dirty="0"/>
          </a:p>
        </p:txBody>
      </p:sp>
      <p:sp>
        <p:nvSpPr>
          <p:cNvPr id="4" name="灯片编号占位符 3"/>
          <p:cNvSpPr>
            <a:spLocks noGrp="1"/>
          </p:cNvSpPr>
          <p:nvPr>
            <p:ph type="sldNum" sz="quarter" idx="12"/>
          </p:nvPr>
        </p:nvSpPr>
        <p:spPr/>
        <p:txBody>
          <a:bodyPr/>
          <a:lstStyle/>
          <a:p>
            <a:fld id="{BEF7031F-3985-8841-9F96-93325AFB8D2A}" type="slidenum">
              <a:rPr lang="en-US" smtClean="0"/>
              <a:t>52</a:t>
            </a:fld>
            <a:endParaRPr lang="en-US"/>
          </a:p>
        </p:txBody>
      </p:sp>
      <p:grpSp>
        <p:nvGrpSpPr>
          <p:cNvPr id="7" name="组合 6">
            <a:extLst>
              <a:ext uri="{FF2B5EF4-FFF2-40B4-BE49-F238E27FC236}">
                <a16:creationId xmlns:a16="http://schemas.microsoft.com/office/drawing/2014/main" id="{2AD9FF86-DE3C-A61B-DA37-EFD24A37A3AE}"/>
              </a:ext>
            </a:extLst>
          </p:cNvPr>
          <p:cNvGrpSpPr/>
          <p:nvPr/>
        </p:nvGrpSpPr>
        <p:grpSpPr>
          <a:xfrm>
            <a:off x="346758" y="1073705"/>
            <a:ext cx="8139448" cy="1449575"/>
            <a:chOff x="346758" y="1073705"/>
            <a:chExt cx="8139448" cy="1449575"/>
          </a:xfrm>
        </p:grpSpPr>
        <p:pic>
          <p:nvPicPr>
            <p:cNvPr id="3" name="图片 2"/>
            <p:cNvPicPr>
              <a:picLocks noChangeAspect="1"/>
            </p:cNvPicPr>
            <p:nvPr/>
          </p:nvPicPr>
          <p:blipFill>
            <a:blip r:embed="rId2"/>
            <a:srcRect t="23505"/>
            <a:stretch/>
          </p:blipFill>
          <p:spPr>
            <a:xfrm>
              <a:off x="346758" y="1443037"/>
              <a:ext cx="8139448" cy="1080243"/>
            </a:xfrm>
            <a:prstGeom prst="rect">
              <a:avLst/>
            </a:prstGeom>
          </p:spPr>
        </p:pic>
        <p:sp>
          <p:nvSpPr>
            <p:cNvPr id="6" name="文本框 5">
              <a:extLst>
                <a:ext uri="{FF2B5EF4-FFF2-40B4-BE49-F238E27FC236}">
                  <a16:creationId xmlns:a16="http://schemas.microsoft.com/office/drawing/2014/main" id="{169471A3-4A19-989A-3F4B-9409139AC768}"/>
                </a:ext>
              </a:extLst>
            </p:cNvPr>
            <p:cNvSpPr txBox="1"/>
            <p:nvPr/>
          </p:nvSpPr>
          <p:spPr>
            <a:xfrm>
              <a:off x="1733882" y="1073705"/>
              <a:ext cx="5659636" cy="369332"/>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Table: 8.1 基本粒子在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i="1" baseline="-6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x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el-GR" altLang="zh-CN" b="1" baseline="-6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γ</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规范变换下的性质。</a:t>
              </a:r>
            </a:p>
          </p:txBody>
        </p:sp>
      </p:grpSp>
    </p:spTree>
    <p:extLst>
      <p:ext uri="{BB962C8B-B14F-4D97-AF65-F5344CB8AC3E}">
        <p14:creationId xmlns:p14="http://schemas.microsoft.com/office/powerpoint/2010/main" val="3725677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b="1" dirty="0">
                <a:latin typeface="华文楷体" panose="02010600040101010101" pitchFamily="2" charset="-122"/>
                <a:ea typeface="华文楷体" panose="02010600040101010101" pitchFamily="2" charset="-122"/>
              </a:rPr>
              <a:t>3.0 U(1)</a:t>
            </a:r>
            <a:r>
              <a:rPr lang="zh-CN" altLang="en-US" sz="4000" b="1" dirty="0">
                <a:latin typeface="华文楷体" panose="02010600040101010101" pitchFamily="2" charset="-122"/>
                <a:ea typeface="华文楷体" panose="02010600040101010101" pitchFamily="2" charset="-122"/>
              </a:rPr>
              <a:t>定域规范不变性</a:t>
            </a:r>
          </a:p>
        </p:txBody>
      </p:sp>
      <p:sp>
        <p:nvSpPr>
          <p:cNvPr id="4" name="灯片编号占位符 3"/>
          <p:cNvSpPr>
            <a:spLocks noGrp="1"/>
          </p:cNvSpPr>
          <p:nvPr>
            <p:ph type="sldNum" sz="quarter" idx="12"/>
          </p:nvPr>
        </p:nvSpPr>
        <p:spPr/>
        <p:txBody>
          <a:bodyPr/>
          <a:lstStyle/>
          <a:p>
            <a:fld id="{BEF7031F-3985-8841-9F96-93325AFB8D2A}" type="slidenum">
              <a:rPr lang="en-US" smtClean="0"/>
              <a:t>53</a:t>
            </a:fld>
            <a:endParaRPr lang="en-US"/>
          </a:p>
        </p:txBody>
      </p:sp>
      <p:grpSp>
        <p:nvGrpSpPr>
          <p:cNvPr id="12" name="组合 11">
            <a:extLst>
              <a:ext uri="{FF2B5EF4-FFF2-40B4-BE49-F238E27FC236}">
                <a16:creationId xmlns:a16="http://schemas.microsoft.com/office/drawing/2014/main" id="{3019C536-6ED9-5DE6-8F20-E6B2FBEF7045}"/>
              </a:ext>
            </a:extLst>
          </p:cNvPr>
          <p:cNvGrpSpPr/>
          <p:nvPr/>
        </p:nvGrpSpPr>
        <p:grpSpPr>
          <a:xfrm>
            <a:off x="1380844" y="1496565"/>
            <a:ext cx="6883657" cy="3693319"/>
            <a:chOff x="403622" y="1182458"/>
            <a:chExt cx="6883657" cy="3693319"/>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9C57EA3D-05D9-CB20-3B90-2C8524DE8522}"/>
                    </a:ext>
                  </a:extLst>
                </p:cNvPr>
                <p:cNvSpPr txBox="1"/>
                <p:nvPr/>
              </p:nvSpPr>
              <p:spPr>
                <a:xfrm>
                  <a:off x="403622" y="1182458"/>
                  <a:ext cx="6883657" cy="3693319"/>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以狄拉克场为例，自由拉氏量密度可以写为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其中</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很显然这一拉氏量密度对整体</a:t>
                  </a:r>
                  <a:r>
                    <a:rPr lang="en-US" altLang="zh-CN" dirty="0">
                      <a:latin typeface="华文楷体" panose="02010600040101010101" pitchFamily="2" charset="-122"/>
                      <a:ea typeface="华文楷体" panose="02010600040101010101" pitchFamily="2" charset="-122"/>
                    </a:rPr>
                    <a:t>(global) </a:t>
                  </a:r>
                  <a:r>
                    <a:rPr lang="en-US" altLang="zh-CN" i="1" dirty="0">
                      <a:latin typeface="华文楷体" panose="02010600040101010101" pitchFamily="2" charset="-122"/>
                      <a:ea typeface="华文楷体" panose="02010600040101010101" pitchFamily="2" charset="-122"/>
                    </a:rPr>
                    <a:t>U </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规范变换</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是不变的。其中 </a:t>
                  </a:r>
                  <a:r>
                    <a:rPr lang="en-US" altLang="zh-CN" dirty="0">
                      <a:latin typeface="华文楷体" panose="02010600040101010101" pitchFamily="2" charset="-122"/>
                      <a:ea typeface="华文楷体" panose="02010600040101010101" pitchFamily="2" charset="-122"/>
                    </a:rPr>
                    <a:t>α </a:t>
                  </a:r>
                  <a:r>
                    <a:rPr lang="zh-CN" altLang="en-US" dirty="0">
                      <a:latin typeface="华文楷体" panose="02010600040101010101" pitchFamily="2" charset="-122"/>
                      <a:ea typeface="华文楷体" panose="02010600040101010101" pitchFamily="2" charset="-122"/>
                    </a:rPr>
                    <a:t>是与空间 </a:t>
                  </a:r>
                  <a14:m>
                    <m:oMath xmlns:m="http://schemas.openxmlformats.org/officeDocument/2006/math">
                      <m:r>
                        <a:rPr lang="en-US" altLang="zh-CN" i="1" dirty="0" smtClean="0">
                          <a:latin typeface="Cambria Math" panose="02040503050406030204" pitchFamily="18" charset="0"/>
                        </a:rPr>
                        <m:t>𝑥</m:t>
                      </m:r>
                    </m:oMath>
                  </a14:m>
                  <a:r>
                    <a:rPr lang="zh-CN" altLang="en-US" dirty="0">
                      <a:latin typeface="华文楷体" panose="02010600040101010101" pitchFamily="2" charset="-122"/>
                      <a:ea typeface="华文楷体" panose="02010600040101010101" pitchFamily="2" charset="-122"/>
                    </a:rPr>
                    <a:t>无关的实数。</a:t>
                  </a:r>
                </a:p>
              </p:txBody>
            </p:sp>
          </mc:Choice>
          <mc:Fallback xmlns="">
            <p:sp>
              <p:nvSpPr>
                <p:cNvPr id="3" name="文本框 2">
                  <a:extLst>
                    <a:ext uri="{FF2B5EF4-FFF2-40B4-BE49-F238E27FC236}">
                      <a16:creationId xmlns:a16="http://schemas.microsoft.com/office/drawing/2014/main" id="{9C57EA3D-05D9-CB20-3B90-2C8524DE8522}"/>
                    </a:ext>
                  </a:extLst>
                </p:cNvPr>
                <p:cNvSpPr txBox="1">
                  <a:spLocks noRot="1" noChangeAspect="1" noMove="1" noResize="1" noEditPoints="1" noAdjustHandles="1" noChangeArrowheads="1" noChangeShapeType="1" noTextEdit="1"/>
                </p:cNvSpPr>
                <p:nvPr/>
              </p:nvSpPr>
              <p:spPr>
                <a:xfrm>
                  <a:off x="403622" y="1182458"/>
                  <a:ext cx="6883657" cy="3693319"/>
                </a:xfrm>
                <a:prstGeom prst="rect">
                  <a:avLst/>
                </a:prstGeom>
                <a:blipFill>
                  <a:blip r:embed="rId2"/>
                  <a:stretch>
                    <a:fillRect l="-797" t="-660" b="-1815"/>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7D651A1C-9FA4-9102-3155-B9071117E8EF}"/>
                </a:ext>
              </a:extLst>
            </p:cNvPr>
            <p:cNvPicPr>
              <a:picLocks noChangeAspect="1"/>
            </p:cNvPicPr>
            <p:nvPr/>
          </p:nvPicPr>
          <p:blipFill>
            <a:blip r:embed="rId3"/>
            <a:stretch>
              <a:fillRect/>
            </a:stretch>
          </p:blipFill>
          <p:spPr>
            <a:xfrm>
              <a:off x="2956940" y="1707317"/>
              <a:ext cx="1987652" cy="330217"/>
            </a:xfrm>
            <a:prstGeom prst="rect">
              <a:avLst/>
            </a:prstGeom>
          </p:spPr>
        </p:pic>
        <p:pic>
          <p:nvPicPr>
            <p:cNvPr id="9" name="图片 8">
              <a:extLst>
                <a:ext uri="{FF2B5EF4-FFF2-40B4-BE49-F238E27FC236}">
                  <a16:creationId xmlns:a16="http://schemas.microsoft.com/office/drawing/2014/main" id="{DE401015-415B-04EC-0784-5B35DB6EC71E}"/>
                </a:ext>
              </a:extLst>
            </p:cNvPr>
            <p:cNvPicPr>
              <a:picLocks noChangeAspect="1"/>
            </p:cNvPicPr>
            <p:nvPr/>
          </p:nvPicPr>
          <p:blipFill>
            <a:blip r:embed="rId4"/>
            <a:stretch>
              <a:fillRect/>
            </a:stretch>
          </p:blipFill>
          <p:spPr>
            <a:xfrm>
              <a:off x="3318908" y="2694284"/>
              <a:ext cx="1263715" cy="368319"/>
            </a:xfrm>
            <a:prstGeom prst="rect">
              <a:avLst/>
            </a:prstGeom>
          </p:spPr>
        </p:pic>
        <p:pic>
          <p:nvPicPr>
            <p:cNvPr id="11" name="图片 10">
              <a:extLst>
                <a:ext uri="{FF2B5EF4-FFF2-40B4-BE49-F238E27FC236}">
                  <a16:creationId xmlns:a16="http://schemas.microsoft.com/office/drawing/2014/main" id="{C559EFC8-CC4B-4B58-0889-655BCF01B1B7}"/>
                </a:ext>
              </a:extLst>
            </p:cNvPr>
            <p:cNvPicPr>
              <a:picLocks noChangeAspect="1"/>
            </p:cNvPicPr>
            <p:nvPr/>
          </p:nvPicPr>
          <p:blipFill>
            <a:blip r:embed="rId5"/>
            <a:stretch>
              <a:fillRect/>
            </a:stretch>
          </p:blipFill>
          <p:spPr>
            <a:xfrm>
              <a:off x="1764571" y="3916125"/>
              <a:ext cx="4724643" cy="387370"/>
            </a:xfrm>
            <a:prstGeom prst="rect">
              <a:avLst/>
            </a:prstGeom>
          </p:spPr>
        </p:pic>
      </p:grpSp>
    </p:spTree>
    <p:extLst>
      <p:ext uri="{BB962C8B-B14F-4D97-AF65-F5344CB8AC3E}">
        <p14:creationId xmlns:p14="http://schemas.microsoft.com/office/powerpoint/2010/main" val="3096684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14928-BA7F-31D9-327A-CE93B519228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03D8121-D936-91D1-B347-F0C1128E45BA}"/>
              </a:ext>
            </a:extLst>
          </p:cNvPr>
          <p:cNvSpPr>
            <a:spLocks noGrp="1"/>
          </p:cNvSpPr>
          <p:nvPr>
            <p:ph type="title"/>
          </p:nvPr>
        </p:nvSpPr>
        <p:spPr/>
        <p:txBody>
          <a:bodyPr>
            <a:normAutofit/>
          </a:bodyPr>
          <a:lstStyle/>
          <a:p>
            <a:r>
              <a:rPr lang="en-US" altLang="zh-CN" sz="4000" b="1" dirty="0">
                <a:latin typeface="华文楷体" panose="02010600040101010101" pitchFamily="2" charset="-122"/>
                <a:ea typeface="华文楷体" panose="02010600040101010101" pitchFamily="2" charset="-122"/>
              </a:rPr>
              <a:t>3.0 U(1)</a:t>
            </a:r>
            <a:r>
              <a:rPr lang="zh-CN" altLang="en-US" sz="4000" b="1" dirty="0">
                <a:latin typeface="华文楷体" panose="02010600040101010101" pitchFamily="2" charset="-122"/>
                <a:ea typeface="华文楷体" panose="02010600040101010101" pitchFamily="2" charset="-122"/>
              </a:rPr>
              <a:t>定域规范不变性</a:t>
            </a:r>
          </a:p>
        </p:txBody>
      </p:sp>
      <p:sp>
        <p:nvSpPr>
          <p:cNvPr id="4" name="灯片编号占位符 3">
            <a:extLst>
              <a:ext uri="{FF2B5EF4-FFF2-40B4-BE49-F238E27FC236}">
                <a16:creationId xmlns:a16="http://schemas.microsoft.com/office/drawing/2014/main" id="{91889D43-5B9F-7689-D53F-EFDFB65818E8}"/>
              </a:ext>
            </a:extLst>
          </p:cNvPr>
          <p:cNvSpPr>
            <a:spLocks noGrp="1"/>
          </p:cNvSpPr>
          <p:nvPr>
            <p:ph type="sldNum" sz="quarter" idx="12"/>
          </p:nvPr>
        </p:nvSpPr>
        <p:spPr/>
        <p:txBody>
          <a:bodyPr/>
          <a:lstStyle/>
          <a:p>
            <a:fld id="{BEF7031F-3985-8841-9F96-93325AFB8D2A}" type="slidenum">
              <a:rPr lang="en-US" smtClean="0"/>
              <a:t>54</a:t>
            </a:fld>
            <a:endParaRPr lang="en-US"/>
          </a:p>
        </p:txBody>
      </p:sp>
      <p:grpSp>
        <p:nvGrpSpPr>
          <p:cNvPr id="20" name="组合 19">
            <a:extLst>
              <a:ext uri="{FF2B5EF4-FFF2-40B4-BE49-F238E27FC236}">
                <a16:creationId xmlns:a16="http://schemas.microsoft.com/office/drawing/2014/main" id="{2949993C-018D-9790-B99B-DF947ED4C766}"/>
              </a:ext>
            </a:extLst>
          </p:cNvPr>
          <p:cNvGrpSpPr/>
          <p:nvPr/>
        </p:nvGrpSpPr>
        <p:grpSpPr>
          <a:xfrm>
            <a:off x="1194087" y="1084736"/>
            <a:ext cx="6624164" cy="5078313"/>
            <a:chOff x="746877" y="1084736"/>
            <a:chExt cx="6624164" cy="5078313"/>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80029D89-9377-F499-9500-E800C9E61B86}"/>
                    </a:ext>
                  </a:extLst>
                </p:cNvPr>
                <p:cNvSpPr txBox="1"/>
                <p:nvPr/>
              </p:nvSpPr>
              <p:spPr>
                <a:xfrm>
                  <a:off x="746877" y="1084736"/>
                  <a:ext cx="6624164" cy="5078313"/>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现在让我们考虑定域的</a:t>
                  </a:r>
                  <a:r>
                    <a:rPr lang="en-US" altLang="zh-CN" dirty="0">
                      <a:latin typeface="华文楷体" panose="02010600040101010101" pitchFamily="2" charset="-122"/>
                      <a:ea typeface="华文楷体" panose="02010600040101010101" pitchFamily="2" charset="-122"/>
                    </a:rPr>
                    <a:t>(local)</a:t>
                  </a:r>
                  <a:r>
                    <a:rPr lang="en-US" altLang="zh-CN" i="1" dirty="0">
                      <a:latin typeface="华文楷体" panose="02010600040101010101" pitchFamily="2" charset="-122"/>
                      <a:ea typeface="华文楷体" panose="02010600040101010101" pitchFamily="2" charset="-122"/>
                    </a:rPr>
                    <a:t>U </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规范变换，即</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这时变换相角是空间坐标点的函数。</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对于无穷小变换，</a:t>
                  </a:r>
                  <a:r>
                    <a:rPr lang="zh-CN" altLang="en-US" dirty="0">
                      <a:solidFill>
                        <a:schemeClr val="tx1"/>
                      </a:solidFill>
                      <a:latin typeface="华文楷体" panose="02010600040101010101" pitchFamily="2" charset="-122"/>
                      <a:ea typeface="华文楷体" panose="02010600040101010101" pitchFamily="2" charset="-122"/>
                    </a:rPr>
                    <a:t>即 </a:t>
                  </a:r>
                  <a14:m>
                    <m:oMath xmlns:m="http://schemas.openxmlformats.org/officeDocument/2006/math">
                      <m:r>
                        <a:rPr lang="en-US" altLang="zh-CN" i="1" dirty="0" smtClean="0">
                          <a:solidFill>
                            <a:schemeClr val="tx1"/>
                          </a:solidFill>
                          <a:latin typeface="Cambria Math" panose="02040503050406030204" pitchFamily="18" charset="0"/>
                        </a:rPr>
                        <m:t>𝑎</m:t>
                      </m:r>
                      <m:d>
                        <m:dPr>
                          <m:ctrlPr>
                            <a:rPr lang="en-US" altLang="zh-CN" i="1" dirty="0" smtClean="0">
                              <a:solidFill>
                                <a:schemeClr val="tx1"/>
                              </a:solidFill>
                              <a:latin typeface="Cambria Math" panose="02040503050406030204" pitchFamily="18" charset="0"/>
                            </a:rPr>
                          </m:ctrlPr>
                        </m:dPr>
                        <m:e>
                          <m:r>
                            <a:rPr lang="en-US" altLang="zh-CN" i="1" dirty="0" smtClean="0">
                              <a:solidFill>
                                <a:schemeClr val="tx1"/>
                              </a:solidFill>
                              <a:latin typeface="Cambria Math" panose="02040503050406030204" pitchFamily="18" charset="0"/>
                            </a:rPr>
                            <m:t>𝑥</m:t>
                          </m:r>
                        </m:e>
                      </m:d>
                      <m:r>
                        <a:rPr lang="en-US" altLang="zh-CN" i="0" dirty="0" smtClean="0">
                          <a:solidFill>
                            <a:schemeClr val="tx1"/>
                          </a:solidFill>
                          <a:latin typeface="Cambria Math" panose="02040503050406030204" pitchFamily="18" charset="0"/>
                        </a:rPr>
                        <m:t>≪1</m:t>
                      </m:r>
                    </m:oMath>
                  </a14:m>
                  <a:r>
                    <a:rPr lang="zh-CN" altLang="en-US" dirty="0">
                      <a:solidFill>
                        <a:schemeClr val="tx1"/>
                      </a:solidFill>
                      <a:latin typeface="华文楷体" panose="02010600040101010101" pitchFamily="2" charset="-122"/>
                      <a:ea typeface="华文楷体" panose="02010600040101010101" pitchFamily="2" charset="-122"/>
                    </a:rPr>
                    <a:t>时</a:t>
                  </a:r>
                  <a:r>
                    <a:rPr lang="zh-CN" altLang="en-US" dirty="0">
                      <a:latin typeface="华文楷体" panose="02010600040101010101" pitchFamily="2" charset="-122"/>
                      <a:ea typeface="华文楷体" panose="02010600040101010101" pitchFamily="2" charset="-122"/>
                    </a:rPr>
                    <a:t>，我们有</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所以</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这里 </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是电磁流。很容易证明 </a:t>
                  </a:r>
                  <a14:m>
                    <m:oMath xmlns:m="http://schemas.openxmlformats.org/officeDocument/2006/math">
                      <m:sSup>
                        <m:sSupPr>
                          <m:ctrlPr>
                            <a:rPr lang="en-US" altLang="zh-CN" i="1" dirty="0" smtClean="0">
                              <a:latin typeface="Cambria Math" panose="02040503050406030204" pitchFamily="18" charset="0"/>
                              <a:ea typeface="华文楷体" panose="02010600040101010101" pitchFamily="2" charset="-122"/>
                            </a:rPr>
                          </m:ctrlPr>
                        </m:sSupPr>
                        <m:e>
                          <m:r>
                            <a:rPr lang="en-US" altLang="zh-CN" b="0" i="1" dirty="0" smtClean="0">
                              <a:latin typeface="Cambria Math" panose="02040503050406030204" pitchFamily="18" charset="0"/>
                              <a:ea typeface="华文楷体" panose="02010600040101010101" pitchFamily="2" charset="-122"/>
                            </a:rPr>
                            <m:t>𝐽</m:t>
                          </m:r>
                        </m:e>
                        <m:sup>
                          <m:r>
                            <a:rPr lang="el-GR" altLang="zh-CN" i="1" dirty="0" smtClean="0">
                              <a:latin typeface="Cambria Math" panose="02040503050406030204" pitchFamily="18" charset="0"/>
                              <a:ea typeface="华文楷体" panose="02010600040101010101" pitchFamily="2" charset="-122"/>
                            </a:rPr>
                            <m:t>𝜇</m:t>
                          </m:r>
                        </m:sup>
                      </m:sSup>
                    </m:oMath>
                  </a14:m>
                  <a:r>
                    <a:rPr lang="zh-CN" altLang="en-US" dirty="0">
                      <a:latin typeface="华文楷体" panose="02010600040101010101" pitchFamily="2" charset="-122"/>
                      <a:ea typeface="华文楷体" panose="02010600040101010101" pitchFamily="2" charset="-122"/>
                    </a:rPr>
                    <a:t>是规范不变的，即</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可见在定域规范变换下拉氏量密度不再是不变的。</a:t>
                  </a:r>
                  <a:endParaRPr lang="en-US" altLang="zh-CN" dirty="0">
                    <a:latin typeface="华文楷体" panose="02010600040101010101" pitchFamily="2" charset="-122"/>
                    <a:ea typeface="华文楷体" panose="02010600040101010101" pitchFamily="2" charset="-122"/>
                  </a:endParaRPr>
                </a:p>
              </p:txBody>
            </p:sp>
          </mc:Choice>
          <mc:Fallback xmlns="">
            <p:sp>
              <p:nvSpPr>
                <p:cNvPr id="3" name="文本框 2">
                  <a:extLst>
                    <a:ext uri="{FF2B5EF4-FFF2-40B4-BE49-F238E27FC236}">
                      <a16:creationId xmlns:a16="http://schemas.microsoft.com/office/drawing/2014/main" id="{80029D89-9377-F499-9500-E800C9E61B86}"/>
                    </a:ext>
                  </a:extLst>
                </p:cNvPr>
                <p:cNvSpPr txBox="1">
                  <a:spLocks noRot="1" noChangeAspect="1" noMove="1" noResize="1" noEditPoints="1" noAdjustHandles="1" noChangeArrowheads="1" noChangeShapeType="1" noTextEdit="1"/>
                </p:cNvSpPr>
                <p:nvPr/>
              </p:nvSpPr>
              <p:spPr>
                <a:xfrm>
                  <a:off x="746877" y="1084736"/>
                  <a:ext cx="6624164" cy="5078313"/>
                </a:xfrm>
                <a:prstGeom prst="rect">
                  <a:avLst/>
                </a:prstGeom>
                <a:blipFill>
                  <a:blip r:embed="rId2"/>
                  <a:stretch>
                    <a:fillRect l="-828" t="-600" b="-1080"/>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847ADB55-1523-B14F-702F-B0E458CBF6CF}"/>
                </a:ext>
              </a:extLst>
            </p:cNvPr>
            <p:cNvPicPr>
              <a:picLocks noChangeAspect="1"/>
            </p:cNvPicPr>
            <p:nvPr/>
          </p:nvPicPr>
          <p:blipFill>
            <a:blip r:embed="rId3"/>
            <a:stretch>
              <a:fillRect/>
            </a:stretch>
          </p:blipFill>
          <p:spPr>
            <a:xfrm>
              <a:off x="2168401" y="1509328"/>
              <a:ext cx="4807197" cy="349268"/>
            </a:xfrm>
            <a:prstGeom prst="rect">
              <a:avLst/>
            </a:prstGeom>
          </p:spPr>
        </p:pic>
        <p:pic>
          <p:nvPicPr>
            <p:cNvPr id="10" name="图片 9">
              <a:extLst>
                <a:ext uri="{FF2B5EF4-FFF2-40B4-BE49-F238E27FC236}">
                  <a16:creationId xmlns:a16="http://schemas.microsoft.com/office/drawing/2014/main" id="{23B2CC01-E94C-D9D1-D927-3BD74B542CD1}"/>
                </a:ext>
              </a:extLst>
            </p:cNvPr>
            <p:cNvPicPr>
              <a:picLocks noChangeAspect="1"/>
            </p:cNvPicPr>
            <p:nvPr/>
          </p:nvPicPr>
          <p:blipFill>
            <a:blip r:embed="rId4"/>
            <a:stretch>
              <a:fillRect/>
            </a:stretch>
          </p:blipFill>
          <p:spPr>
            <a:xfrm>
              <a:off x="1128832" y="2825797"/>
              <a:ext cx="5239019" cy="997001"/>
            </a:xfrm>
            <a:prstGeom prst="rect">
              <a:avLst/>
            </a:prstGeom>
          </p:spPr>
        </p:pic>
        <p:pic>
          <p:nvPicPr>
            <p:cNvPr id="13" name="图片 12">
              <a:extLst>
                <a:ext uri="{FF2B5EF4-FFF2-40B4-BE49-F238E27FC236}">
                  <a16:creationId xmlns:a16="http://schemas.microsoft.com/office/drawing/2014/main" id="{545E8A2B-C21A-0617-BECA-4BD1A12E7F65}"/>
                </a:ext>
              </a:extLst>
            </p:cNvPr>
            <p:cNvPicPr>
              <a:picLocks noChangeAspect="1"/>
            </p:cNvPicPr>
            <p:nvPr/>
          </p:nvPicPr>
          <p:blipFill>
            <a:blip r:embed="rId5"/>
            <a:stretch>
              <a:fillRect/>
            </a:stretch>
          </p:blipFill>
          <p:spPr>
            <a:xfrm>
              <a:off x="2319039" y="3822798"/>
              <a:ext cx="2187130" cy="472481"/>
            </a:xfrm>
            <a:prstGeom prst="rect">
              <a:avLst/>
            </a:prstGeom>
          </p:spPr>
        </p:pic>
        <p:pic>
          <p:nvPicPr>
            <p:cNvPr id="15" name="图片 14">
              <a:extLst>
                <a:ext uri="{FF2B5EF4-FFF2-40B4-BE49-F238E27FC236}">
                  <a16:creationId xmlns:a16="http://schemas.microsoft.com/office/drawing/2014/main" id="{75F3B2C5-4E3D-E9B9-7D11-FD2D3B90494A}"/>
                </a:ext>
              </a:extLst>
            </p:cNvPr>
            <p:cNvPicPr>
              <a:picLocks noChangeAspect="1"/>
            </p:cNvPicPr>
            <p:nvPr/>
          </p:nvPicPr>
          <p:blipFill>
            <a:blip r:embed="rId6"/>
            <a:stretch>
              <a:fillRect/>
            </a:stretch>
          </p:blipFill>
          <p:spPr>
            <a:xfrm>
              <a:off x="1294888" y="4319336"/>
              <a:ext cx="5772447" cy="590580"/>
            </a:xfrm>
            <a:prstGeom prst="rect">
              <a:avLst/>
            </a:prstGeom>
          </p:spPr>
        </p:pic>
        <p:pic>
          <p:nvPicPr>
            <p:cNvPr id="17" name="图片 16">
              <a:extLst>
                <a:ext uri="{FF2B5EF4-FFF2-40B4-BE49-F238E27FC236}">
                  <a16:creationId xmlns:a16="http://schemas.microsoft.com/office/drawing/2014/main" id="{B484A71E-9ADB-CD3D-F4C7-9C71D0346630}"/>
                </a:ext>
              </a:extLst>
            </p:cNvPr>
            <p:cNvPicPr>
              <a:picLocks noChangeAspect="1"/>
            </p:cNvPicPr>
            <p:nvPr/>
          </p:nvPicPr>
          <p:blipFill>
            <a:blip r:embed="rId7"/>
            <a:stretch>
              <a:fillRect/>
            </a:stretch>
          </p:blipFill>
          <p:spPr>
            <a:xfrm>
              <a:off x="1308848" y="4989210"/>
              <a:ext cx="1054154" cy="254013"/>
            </a:xfrm>
            <a:prstGeom prst="rect">
              <a:avLst/>
            </a:prstGeom>
          </p:spPr>
        </p:pic>
        <p:pic>
          <p:nvPicPr>
            <p:cNvPr id="19" name="图片 18">
              <a:extLst>
                <a:ext uri="{FF2B5EF4-FFF2-40B4-BE49-F238E27FC236}">
                  <a16:creationId xmlns:a16="http://schemas.microsoft.com/office/drawing/2014/main" id="{D3A899D4-F93B-273E-CE3F-722EBECA5712}"/>
                </a:ext>
              </a:extLst>
            </p:cNvPr>
            <p:cNvPicPr>
              <a:picLocks noChangeAspect="1"/>
            </p:cNvPicPr>
            <p:nvPr/>
          </p:nvPicPr>
          <p:blipFill>
            <a:blip r:embed="rId8"/>
            <a:stretch>
              <a:fillRect/>
            </a:stretch>
          </p:blipFill>
          <p:spPr>
            <a:xfrm>
              <a:off x="3590032" y="5393600"/>
              <a:ext cx="819192" cy="285765"/>
            </a:xfrm>
            <a:prstGeom prst="rect">
              <a:avLst/>
            </a:prstGeom>
          </p:spPr>
        </p:pic>
      </p:grpSp>
    </p:spTree>
    <p:extLst>
      <p:ext uri="{BB962C8B-B14F-4D97-AF65-F5344CB8AC3E}">
        <p14:creationId xmlns:p14="http://schemas.microsoft.com/office/powerpoint/2010/main" val="1777119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E0B96-D018-662A-E783-9A8A420EB4D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3291924-CE29-6686-9F47-3854E0AA447B}"/>
              </a:ext>
            </a:extLst>
          </p:cNvPr>
          <p:cNvSpPr>
            <a:spLocks noGrp="1"/>
          </p:cNvSpPr>
          <p:nvPr>
            <p:ph type="title"/>
          </p:nvPr>
        </p:nvSpPr>
        <p:spPr/>
        <p:txBody>
          <a:bodyPr>
            <a:normAutofit/>
          </a:bodyPr>
          <a:lstStyle/>
          <a:p>
            <a:r>
              <a:rPr lang="en-US" altLang="zh-CN" sz="4000" b="1" dirty="0">
                <a:latin typeface="华文楷体" panose="02010600040101010101" pitchFamily="2" charset="-122"/>
                <a:ea typeface="华文楷体" panose="02010600040101010101" pitchFamily="2" charset="-122"/>
              </a:rPr>
              <a:t>3.0 U(1)</a:t>
            </a:r>
            <a:r>
              <a:rPr lang="zh-CN" altLang="en-US" sz="4000" b="1" dirty="0">
                <a:latin typeface="华文楷体" panose="02010600040101010101" pitchFamily="2" charset="-122"/>
                <a:ea typeface="华文楷体" panose="02010600040101010101" pitchFamily="2" charset="-122"/>
              </a:rPr>
              <a:t>定域规范不变性</a:t>
            </a:r>
          </a:p>
        </p:txBody>
      </p:sp>
      <p:sp>
        <p:nvSpPr>
          <p:cNvPr id="4" name="灯片编号占位符 3">
            <a:extLst>
              <a:ext uri="{FF2B5EF4-FFF2-40B4-BE49-F238E27FC236}">
                <a16:creationId xmlns:a16="http://schemas.microsoft.com/office/drawing/2014/main" id="{4538E9F5-BE17-2634-9FA1-51DC829B2750}"/>
              </a:ext>
            </a:extLst>
          </p:cNvPr>
          <p:cNvSpPr>
            <a:spLocks noGrp="1"/>
          </p:cNvSpPr>
          <p:nvPr>
            <p:ph type="sldNum" sz="quarter" idx="12"/>
          </p:nvPr>
        </p:nvSpPr>
        <p:spPr/>
        <p:txBody>
          <a:bodyPr/>
          <a:lstStyle/>
          <a:p>
            <a:fld id="{BEF7031F-3985-8841-9F96-93325AFB8D2A}" type="slidenum">
              <a:rPr lang="en-US" smtClean="0"/>
              <a:t>55</a:t>
            </a:fld>
            <a:endParaRPr lang="en-US"/>
          </a:p>
        </p:txBody>
      </p:sp>
      <p:grpSp>
        <p:nvGrpSpPr>
          <p:cNvPr id="18" name="组合 17">
            <a:extLst>
              <a:ext uri="{FF2B5EF4-FFF2-40B4-BE49-F238E27FC236}">
                <a16:creationId xmlns:a16="http://schemas.microsoft.com/office/drawing/2014/main" id="{03D0D9A1-5D95-644A-7DFF-FBCBD1635115}"/>
              </a:ext>
            </a:extLst>
          </p:cNvPr>
          <p:cNvGrpSpPr/>
          <p:nvPr/>
        </p:nvGrpSpPr>
        <p:grpSpPr>
          <a:xfrm>
            <a:off x="1194087" y="1160212"/>
            <a:ext cx="6624164" cy="4801314"/>
            <a:chOff x="1194087" y="1084736"/>
            <a:chExt cx="6624164" cy="4801314"/>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5B3455D6-4E1C-0F91-690D-FE1E7C013979}"/>
                    </a:ext>
                  </a:extLst>
                </p:cNvPr>
                <p:cNvSpPr txBox="1"/>
                <p:nvPr/>
              </p:nvSpPr>
              <p:spPr>
                <a:xfrm>
                  <a:off x="1194087" y="1084736"/>
                  <a:ext cx="6624164" cy="4801314"/>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可见在定域规范变换下拉氏量密度不再是不变的。为了仍然保证拉氏量的不变性，可以引入一个新的四</a:t>
                  </a:r>
                  <a:r>
                    <a:rPr lang="zh-CN" altLang="en-US" dirty="0">
                      <a:solidFill>
                        <a:schemeClr val="tx1"/>
                      </a:solidFill>
                      <a:latin typeface="华文楷体" panose="02010600040101010101" pitchFamily="2" charset="-122"/>
                      <a:ea typeface="华文楷体" panose="02010600040101010101" pitchFamily="2" charset="-122"/>
                    </a:rPr>
                    <a:t>矢量规范场 </a:t>
                  </a:r>
                  <a:r>
                    <a:rPr lang="en-US" altLang="zh-CN" dirty="0">
                      <a:solidFill>
                        <a:schemeClr val="tx1"/>
                      </a:solidFill>
                      <a:latin typeface="华文楷体" panose="02010600040101010101" pitchFamily="2" charset="-122"/>
                      <a:ea typeface="华文楷体" panose="02010600040101010101" pitchFamily="2" charset="-122"/>
                    </a:rPr>
                    <a:t>A</a:t>
                  </a:r>
                  <a:r>
                    <a:rPr lang="el-GR" altLang="zh-CN" i="1" baseline="-2000" dirty="0">
                      <a:solidFill>
                        <a:schemeClr val="tx1"/>
                      </a:solidFill>
                      <a:latin typeface="华文楷体" panose="02010600040101010101" pitchFamily="2" charset="-122"/>
                      <a:ea typeface="华文楷体" panose="02010600040101010101" pitchFamily="2" charset="-122"/>
                    </a:rPr>
                    <a:t>μ</a:t>
                  </a:r>
                  <a:r>
                    <a:rPr lang="en-US" altLang="zh-CN" dirty="0">
                      <a:solidFill>
                        <a:schemeClr val="tx1"/>
                      </a:solidFill>
                    </a:rPr>
                    <a:t> </a:t>
                  </a:r>
                  <a14:m>
                    <m:oMath xmlns:m="http://schemas.openxmlformats.org/officeDocument/2006/math">
                      <m:d>
                        <m:dPr>
                          <m:ctrlPr>
                            <a:rPr lang="en-US" altLang="zh-CN" i="1" dirty="0" smtClean="0">
                              <a:solidFill>
                                <a:schemeClr val="tx1"/>
                              </a:solidFill>
                              <a:latin typeface="Cambria Math" panose="02040503050406030204" pitchFamily="18" charset="0"/>
                            </a:rPr>
                          </m:ctrlPr>
                        </m:dPr>
                        <m:e>
                          <m:r>
                            <a:rPr lang="en-US" altLang="zh-CN" i="1" dirty="0" smtClean="0">
                              <a:solidFill>
                                <a:schemeClr val="tx1"/>
                              </a:solidFill>
                              <a:latin typeface="Cambria Math" panose="02040503050406030204" pitchFamily="18" charset="0"/>
                            </a:rPr>
                            <m:t>𝑥</m:t>
                          </m:r>
                        </m:e>
                      </m:d>
                      <m:r>
                        <a:rPr lang="en-US" altLang="zh-CN" i="1" dirty="0" smtClean="0">
                          <a:solidFill>
                            <a:schemeClr val="tx1"/>
                          </a:solidFill>
                          <a:latin typeface="Cambria Math" panose="02040503050406030204" pitchFamily="18" charset="0"/>
                        </a:rPr>
                        <m:t> </m:t>
                      </m:r>
                    </m:oMath>
                  </a14:m>
                  <a:r>
                    <a:rPr lang="zh-CN" altLang="en-US" dirty="0">
                      <a:solidFill>
                        <a:schemeClr val="tx1"/>
                      </a:solidFill>
                      <a:latin typeface="华文楷体" panose="02010600040101010101" pitchFamily="2" charset="-122"/>
                      <a:ea typeface="华文楷体" panose="02010600040101010101" pitchFamily="2" charset="-122"/>
                    </a:rPr>
                    <a:t>，在原拉氏量上加上一个描写规范场和狄拉克费米子场相互作用的</a:t>
                  </a:r>
                  <a:r>
                    <a:rPr lang="zh-CN" altLang="en-US" dirty="0">
                      <a:latin typeface="华文楷体" panose="02010600040101010101" pitchFamily="2" charset="-122"/>
                      <a:ea typeface="华文楷体" panose="02010600040101010101" pitchFamily="2" charset="-122"/>
                    </a:rPr>
                    <a:t>拉氏量，</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在 </a:t>
                  </a:r>
                  <a:r>
                    <a:rPr lang="el-GR" altLang="zh-CN" i="1" dirty="0">
                      <a:latin typeface="华文楷体" panose="02010600040101010101" pitchFamily="2" charset="-122"/>
                      <a:ea typeface="华文楷体" panose="02010600040101010101" pitchFamily="2" charset="-122"/>
                    </a:rPr>
                    <a:t>Ψ</a:t>
                  </a:r>
                  <a:r>
                    <a:rPr lang="en-US" altLang="zh-CN" dirty="0">
                      <a:latin typeface="华文楷体" panose="02010600040101010101" pitchFamily="2" charset="-122"/>
                      <a:ea typeface="华文楷体" panose="02010600040101010101" pitchFamily="2" charset="-122"/>
                    </a:rPr>
                    <a:t> </a:t>
                  </a:r>
                  <a14:m>
                    <m:oMath xmlns:m="http://schemas.openxmlformats.org/officeDocument/2006/math">
                      <m:d>
                        <m:dPr>
                          <m:ctrlPr>
                            <a:rPr lang="en-US" altLang="zh-CN" i="1" dirty="0" smtClean="0">
                              <a:solidFill>
                                <a:schemeClr val="tx1"/>
                              </a:solidFill>
                              <a:latin typeface="Cambria Math" panose="02040503050406030204" pitchFamily="18" charset="0"/>
                            </a:rPr>
                          </m:ctrlPr>
                        </m:dPr>
                        <m:e>
                          <m:r>
                            <a:rPr lang="en-US" altLang="zh-CN" i="1" dirty="0" smtClean="0">
                              <a:solidFill>
                                <a:schemeClr val="tx1"/>
                              </a:solidFill>
                              <a:latin typeface="Cambria Math" panose="02040503050406030204" pitchFamily="18" charset="0"/>
                            </a:rPr>
                            <m:t>𝑥</m:t>
                          </m:r>
                        </m:e>
                      </m:d>
                    </m:oMath>
                  </a14:m>
                  <a:r>
                    <a:rPr lang="zh-CN" altLang="en-US" dirty="0">
                      <a:latin typeface="华文楷体" panose="02010600040101010101" pitchFamily="2" charset="-122"/>
                      <a:ea typeface="华文楷体" panose="02010600040101010101" pitchFamily="2" charset="-122"/>
                    </a:rPr>
                    <a:t>的定域 </a:t>
                  </a:r>
                  <a:r>
                    <a:rPr lang="en-US" altLang="zh-CN" i="1" dirty="0">
                      <a:latin typeface="华文楷体" panose="02010600040101010101" pitchFamily="2" charset="-122"/>
                      <a:ea typeface="华文楷体" panose="02010600040101010101" pitchFamily="2" charset="-122"/>
                    </a:rPr>
                    <a:t>U </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规范变换下定义 </a:t>
                  </a:r>
                  <a:r>
                    <a:rPr lang="en-US" altLang="zh-CN" dirty="0">
                      <a:latin typeface="华文楷体" panose="02010600040101010101" pitchFamily="2" charset="-122"/>
                      <a:ea typeface="华文楷体" panose="02010600040101010101" pitchFamily="2" charset="-122"/>
                    </a:rPr>
                    <a:t>A</a:t>
                  </a:r>
                  <a:r>
                    <a:rPr lang="el-GR" altLang="zh-CN" i="1" baseline="-2000" dirty="0">
                      <a:latin typeface="华文楷体" panose="02010600040101010101" pitchFamily="2" charset="-122"/>
                      <a:ea typeface="华文楷体" panose="02010600040101010101" pitchFamily="2" charset="-122"/>
                    </a:rPr>
                    <a:t>μ</a:t>
                  </a:r>
                  <a:r>
                    <a:rPr lang="zh-CN" altLang="en-US" dirty="0">
                      <a:latin typeface="华文楷体" panose="02010600040101010101" pitchFamily="2" charset="-122"/>
                      <a:ea typeface="华文楷体" panose="02010600040101010101" pitchFamily="2" charset="-122"/>
                    </a:rPr>
                    <a:t>的变换为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于是有</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因而</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14:m>
                    <m:oMath xmlns:m="http://schemas.openxmlformats.org/officeDocument/2006/math">
                      <m:r>
                        <a:rPr lang="zh-CN" altLang="en-US" i="0" dirty="0" smtClean="0">
                          <a:latin typeface="Cambria Math" panose="02040503050406030204" pitchFamily="18" charset="0"/>
                        </a:rPr>
                        <m:t>ℒ</m:t>
                      </m:r>
                      <m:r>
                        <a:rPr lang="en-US" altLang="zh-CN" b="0" i="0" baseline="-10000" dirty="0" smtClean="0">
                          <a:latin typeface="Cambria Math" panose="02040503050406030204" pitchFamily="18" charset="0"/>
                        </a:rPr>
                        <m:t>0</m:t>
                      </m:r>
                      <m:r>
                        <a:rPr lang="en-US" altLang="zh-CN" b="0" i="0" dirty="0" smtClean="0">
                          <a:latin typeface="Cambria Math" panose="02040503050406030204" pitchFamily="18" charset="0"/>
                        </a:rPr>
                        <m:t>+</m:t>
                      </m:r>
                    </m:oMath>
                  </a14:m>
                  <a:r>
                    <a:rPr lang="zh-CN" altLang="en-US" dirty="0"/>
                    <a:t> </a:t>
                  </a:r>
                  <a14:m>
                    <m:oMath xmlns:m="http://schemas.openxmlformats.org/officeDocument/2006/math">
                      <m:r>
                        <a:rPr lang="zh-CN" altLang="en-US" dirty="0">
                          <a:latin typeface="Cambria Math" panose="02040503050406030204" pitchFamily="18" charset="0"/>
                        </a:rPr>
                        <m:t>ℒ</m:t>
                      </m:r>
                      <m:r>
                        <a:rPr lang="en-US" altLang="zh-CN" b="0" i="0" baseline="-10000" dirty="0" smtClean="0">
                          <a:latin typeface="Cambria Math" panose="02040503050406030204" pitchFamily="18" charset="0"/>
                        </a:rPr>
                        <m:t>1</m:t>
                      </m:r>
                    </m:oMath>
                  </a14:m>
                  <a:r>
                    <a:rPr lang="zh-CN" altLang="en-US" dirty="0">
                      <a:latin typeface="华文楷体" panose="02010600040101010101" pitchFamily="2" charset="-122"/>
                      <a:ea typeface="华文楷体" panose="02010600040101010101" pitchFamily="2" charset="-122"/>
                    </a:rPr>
                    <a:t>是定域规范不变的。</a:t>
                  </a:r>
                  <a:endParaRPr lang="en-US" altLang="zh-CN" dirty="0">
                    <a:latin typeface="华文楷体" panose="02010600040101010101" pitchFamily="2" charset="-122"/>
                    <a:ea typeface="华文楷体" panose="02010600040101010101" pitchFamily="2" charset="-122"/>
                  </a:endParaRPr>
                </a:p>
              </p:txBody>
            </p:sp>
          </mc:Choice>
          <mc:Fallback xmlns="">
            <p:sp>
              <p:nvSpPr>
                <p:cNvPr id="3" name="文本框 2">
                  <a:extLst>
                    <a:ext uri="{FF2B5EF4-FFF2-40B4-BE49-F238E27FC236}">
                      <a16:creationId xmlns:a16="http://schemas.microsoft.com/office/drawing/2014/main" id="{5B3455D6-4E1C-0F91-690D-FE1E7C013979}"/>
                    </a:ext>
                  </a:extLst>
                </p:cNvPr>
                <p:cNvSpPr txBox="1">
                  <a:spLocks noRot="1" noChangeAspect="1" noMove="1" noResize="1" noEditPoints="1" noAdjustHandles="1" noChangeArrowheads="1" noChangeShapeType="1" noTextEdit="1"/>
                </p:cNvSpPr>
                <p:nvPr/>
              </p:nvSpPr>
              <p:spPr>
                <a:xfrm>
                  <a:off x="1194087" y="1084736"/>
                  <a:ext cx="6624164" cy="4801314"/>
                </a:xfrm>
                <a:prstGeom prst="rect">
                  <a:avLst/>
                </a:prstGeom>
                <a:blipFill>
                  <a:blip r:embed="rId2"/>
                  <a:stretch>
                    <a:fillRect l="-828" t="-508" r="-552" b="-1142"/>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7176646C-B091-8705-103C-2AEC18B2D867}"/>
                </a:ext>
              </a:extLst>
            </p:cNvPr>
            <p:cNvPicPr>
              <a:picLocks noChangeAspect="1"/>
            </p:cNvPicPr>
            <p:nvPr/>
          </p:nvPicPr>
          <p:blipFill>
            <a:blip r:embed="rId3"/>
            <a:stretch>
              <a:fillRect/>
            </a:stretch>
          </p:blipFill>
          <p:spPr>
            <a:xfrm>
              <a:off x="3887012" y="2301287"/>
              <a:ext cx="1238314" cy="273064"/>
            </a:xfrm>
            <a:prstGeom prst="rect">
              <a:avLst/>
            </a:prstGeom>
          </p:spPr>
        </p:pic>
        <p:pic>
          <p:nvPicPr>
            <p:cNvPr id="9" name="图片 8">
              <a:extLst>
                <a:ext uri="{FF2B5EF4-FFF2-40B4-BE49-F238E27FC236}">
                  <a16:creationId xmlns:a16="http://schemas.microsoft.com/office/drawing/2014/main" id="{8F0601ED-1C93-E586-33AD-A1F1BB2D4919}"/>
                </a:ext>
              </a:extLst>
            </p:cNvPr>
            <p:cNvPicPr>
              <a:picLocks noChangeAspect="1"/>
            </p:cNvPicPr>
            <p:nvPr/>
          </p:nvPicPr>
          <p:blipFill>
            <a:blip r:embed="rId4"/>
            <a:stretch>
              <a:fillRect/>
            </a:stretch>
          </p:blipFill>
          <p:spPr>
            <a:xfrm>
              <a:off x="3255462" y="3224788"/>
              <a:ext cx="2940201" cy="647733"/>
            </a:xfrm>
            <a:prstGeom prst="rect">
              <a:avLst/>
            </a:prstGeom>
          </p:spPr>
        </p:pic>
        <p:pic>
          <p:nvPicPr>
            <p:cNvPr id="12" name="图片 11">
              <a:extLst>
                <a:ext uri="{FF2B5EF4-FFF2-40B4-BE49-F238E27FC236}">
                  <a16:creationId xmlns:a16="http://schemas.microsoft.com/office/drawing/2014/main" id="{AE8DEAC6-8A14-49E6-E00D-E6925929BDC1}"/>
                </a:ext>
              </a:extLst>
            </p:cNvPr>
            <p:cNvPicPr>
              <a:picLocks noChangeAspect="1"/>
            </p:cNvPicPr>
            <p:nvPr/>
          </p:nvPicPr>
          <p:blipFill>
            <a:blip r:embed="rId5"/>
            <a:stretch>
              <a:fillRect/>
            </a:stretch>
          </p:blipFill>
          <p:spPr>
            <a:xfrm>
              <a:off x="2759829" y="4370550"/>
              <a:ext cx="3492679" cy="304816"/>
            </a:xfrm>
            <a:prstGeom prst="rect">
              <a:avLst/>
            </a:prstGeom>
          </p:spPr>
        </p:pic>
        <p:pic>
          <p:nvPicPr>
            <p:cNvPr id="16" name="图片 15">
              <a:extLst>
                <a:ext uri="{FF2B5EF4-FFF2-40B4-BE49-F238E27FC236}">
                  <a16:creationId xmlns:a16="http://schemas.microsoft.com/office/drawing/2014/main" id="{C25AA6BB-5D66-8055-24FE-DB78BE3DE1C9}"/>
                </a:ext>
              </a:extLst>
            </p:cNvPr>
            <p:cNvPicPr>
              <a:picLocks noChangeAspect="1"/>
            </p:cNvPicPr>
            <p:nvPr/>
          </p:nvPicPr>
          <p:blipFill>
            <a:blip r:embed="rId6"/>
            <a:stretch>
              <a:fillRect/>
            </a:stretch>
          </p:blipFill>
          <p:spPr>
            <a:xfrm>
              <a:off x="3733939" y="5036863"/>
              <a:ext cx="1187511" cy="273064"/>
            </a:xfrm>
            <a:prstGeom prst="rect">
              <a:avLst/>
            </a:prstGeom>
          </p:spPr>
        </p:pic>
      </p:grpSp>
    </p:spTree>
    <p:extLst>
      <p:ext uri="{BB962C8B-B14F-4D97-AF65-F5344CB8AC3E}">
        <p14:creationId xmlns:p14="http://schemas.microsoft.com/office/powerpoint/2010/main" val="1646101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05173-D81D-7CFA-553C-0CA2713CBDD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B6219B8-0AAD-0E5F-8811-64A8926065A3}"/>
              </a:ext>
            </a:extLst>
          </p:cNvPr>
          <p:cNvSpPr>
            <a:spLocks noGrp="1"/>
          </p:cNvSpPr>
          <p:nvPr>
            <p:ph type="title"/>
          </p:nvPr>
        </p:nvSpPr>
        <p:spPr/>
        <p:txBody>
          <a:bodyPr>
            <a:normAutofit/>
          </a:bodyPr>
          <a:lstStyle/>
          <a:p>
            <a:r>
              <a:rPr lang="en-US" altLang="zh-CN" sz="4000" b="1" dirty="0">
                <a:latin typeface="华文楷体" panose="02010600040101010101" pitchFamily="2" charset="-122"/>
                <a:ea typeface="华文楷体" panose="02010600040101010101" pitchFamily="2" charset="-122"/>
              </a:rPr>
              <a:t>3.0 U(1)</a:t>
            </a:r>
            <a:r>
              <a:rPr lang="zh-CN" altLang="en-US" sz="4000" b="1" dirty="0">
                <a:latin typeface="华文楷体" panose="02010600040101010101" pitchFamily="2" charset="-122"/>
                <a:ea typeface="华文楷体" panose="02010600040101010101" pitchFamily="2" charset="-122"/>
              </a:rPr>
              <a:t>定域规范不变性</a:t>
            </a:r>
          </a:p>
        </p:txBody>
      </p:sp>
      <p:sp>
        <p:nvSpPr>
          <p:cNvPr id="4" name="灯片编号占位符 3">
            <a:extLst>
              <a:ext uri="{FF2B5EF4-FFF2-40B4-BE49-F238E27FC236}">
                <a16:creationId xmlns:a16="http://schemas.microsoft.com/office/drawing/2014/main" id="{A1E3451B-2123-A907-2B52-52ECE72DEAD4}"/>
              </a:ext>
            </a:extLst>
          </p:cNvPr>
          <p:cNvSpPr>
            <a:spLocks noGrp="1"/>
          </p:cNvSpPr>
          <p:nvPr>
            <p:ph type="sldNum" sz="quarter" idx="12"/>
          </p:nvPr>
        </p:nvSpPr>
        <p:spPr/>
        <p:txBody>
          <a:bodyPr/>
          <a:lstStyle/>
          <a:p>
            <a:fld id="{BEF7031F-3985-8841-9F96-93325AFB8D2A}" type="slidenum">
              <a:rPr lang="en-US" smtClean="0"/>
              <a:t>56</a:t>
            </a:fld>
            <a:endParaRPr lang="en-US"/>
          </a:p>
        </p:txBody>
      </p:sp>
      <p:grpSp>
        <p:nvGrpSpPr>
          <p:cNvPr id="17" name="组合 16">
            <a:extLst>
              <a:ext uri="{FF2B5EF4-FFF2-40B4-BE49-F238E27FC236}">
                <a16:creationId xmlns:a16="http://schemas.microsoft.com/office/drawing/2014/main" id="{407D335A-DA28-A84B-D326-ED67CF563FA1}"/>
              </a:ext>
            </a:extLst>
          </p:cNvPr>
          <p:cNvGrpSpPr/>
          <p:nvPr/>
        </p:nvGrpSpPr>
        <p:grpSpPr>
          <a:xfrm>
            <a:off x="1259918" y="1243974"/>
            <a:ext cx="6624164" cy="3970318"/>
            <a:chOff x="1194087" y="1160212"/>
            <a:chExt cx="6624164" cy="3970318"/>
          </a:xfrm>
        </p:grpSpPr>
        <p:sp>
          <p:nvSpPr>
            <p:cNvPr id="3" name="文本框 2">
              <a:extLst>
                <a:ext uri="{FF2B5EF4-FFF2-40B4-BE49-F238E27FC236}">
                  <a16:creationId xmlns:a16="http://schemas.microsoft.com/office/drawing/2014/main" id="{C6C3D481-50BA-69E6-CD3E-D78B51EC9964}"/>
                </a:ext>
              </a:extLst>
            </p:cNvPr>
            <p:cNvSpPr txBox="1"/>
            <p:nvPr/>
          </p:nvSpPr>
          <p:spPr>
            <a:xfrm>
              <a:off x="1194087" y="1160212"/>
              <a:ext cx="6624164" cy="3970318"/>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引入规范场 </a:t>
              </a:r>
              <a:r>
                <a:rPr lang="en-US" altLang="zh-CN" dirty="0">
                  <a:latin typeface="华文楷体" panose="02010600040101010101" pitchFamily="2" charset="-122"/>
                  <a:ea typeface="华文楷体" panose="02010600040101010101" pitchFamily="2" charset="-122"/>
                </a:rPr>
                <a:t>A</a:t>
              </a:r>
              <a:r>
                <a:rPr lang="el-GR" altLang="zh-CN" i="1" baseline="-2000" dirty="0">
                  <a:latin typeface="华文楷体" panose="02010600040101010101" pitchFamily="2" charset="-122"/>
                  <a:ea typeface="华文楷体" panose="02010600040101010101" pitchFamily="2" charset="-122"/>
                </a:rPr>
                <a:t>μ</a:t>
              </a:r>
              <a:r>
                <a:rPr lang="zh-CN" altLang="en-US" dirty="0">
                  <a:latin typeface="华文楷体" panose="02010600040101010101" pitchFamily="2" charset="-122"/>
                  <a:ea typeface="华文楷体" panose="02010600040101010101" pitchFamily="2" charset="-122"/>
                </a:rPr>
                <a:t>后，在总的拉氏量中还需要加入它的自由拉氏量。定义规范场张量为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en-US" altLang="zh-CN" dirty="0">
                  <a:latin typeface="华文楷体" panose="02010600040101010101" pitchFamily="2" charset="-122"/>
                  <a:ea typeface="华文楷体" panose="02010600040101010101" pitchFamily="2" charset="-122"/>
                </a:rPr>
                <a:t>A</a:t>
              </a:r>
              <a:r>
                <a:rPr lang="el-GR" altLang="zh-CN" i="1" baseline="-2000" dirty="0">
                  <a:latin typeface="华文楷体" panose="02010600040101010101" pitchFamily="2" charset="-122"/>
                  <a:ea typeface="华文楷体" panose="02010600040101010101" pitchFamily="2" charset="-122"/>
                </a:rPr>
                <a:t>μ</a:t>
              </a:r>
              <a:r>
                <a:rPr lang="zh-CN" altLang="en-US" dirty="0">
                  <a:latin typeface="华文楷体" panose="02010600040101010101" pitchFamily="2" charset="-122"/>
                  <a:ea typeface="华文楷体" panose="02010600040101010101" pitchFamily="2" charset="-122"/>
                </a:rPr>
                <a:t>规范不变的拉氏量可以记作</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最后得到总的拉氏量密度为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这里定义了</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称之为协变微分，即 </a:t>
              </a:r>
              <a:r>
                <a:rPr lang="en-US" altLang="zh-CN" i="1" dirty="0">
                  <a:latin typeface="华文楷体" panose="02010600040101010101" pitchFamily="2" charset="-122"/>
                  <a:ea typeface="华文楷体" panose="02010600040101010101" pitchFamily="2" charset="-122"/>
                </a:rPr>
                <a:t>D</a:t>
              </a:r>
              <a:r>
                <a:rPr lang="el-GR" altLang="zh-CN" i="1" baseline="-2000" dirty="0">
                  <a:latin typeface="华文楷体" panose="02010600040101010101" pitchFamily="2" charset="-122"/>
                  <a:ea typeface="华文楷体" panose="02010600040101010101" pitchFamily="2" charset="-122"/>
                </a:rPr>
                <a:t>μ </a:t>
              </a:r>
              <a:r>
                <a:rPr lang="el-GR" altLang="zh-CN" i="1" dirty="0">
                  <a:latin typeface="华文楷体" panose="02010600040101010101" pitchFamily="2" charset="-122"/>
                  <a:ea typeface="华文楷体" panose="02010600040101010101" pitchFamily="2" charset="-122"/>
                </a:rPr>
                <a:t>Ψ</a:t>
              </a:r>
              <a:r>
                <a:rPr lang="zh-CN" altLang="en-US" dirty="0">
                  <a:latin typeface="华文楷体" panose="02010600040101010101" pitchFamily="2" charset="-122"/>
                  <a:ea typeface="华文楷体" panose="02010600040101010101" pitchFamily="2" charset="-122"/>
                </a:rPr>
                <a:t>的变换和</a:t>
              </a:r>
              <a:r>
                <a:rPr lang="el-GR" altLang="zh-CN" i="1" dirty="0">
                  <a:latin typeface="华文楷体" panose="02010600040101010101" pitchFamily="2" charset="-122"/>
                  <a:ea typeface="华文楷体" panose="02010600040101010101" pitchFamily="2" charset="-122"/>
                </a:rPr>
                <a:t>Ψ</a:t>
              </a:r>
              <a:r>
                <a:rPr lang="zh-CN" altLang="en-US" dirty="0">
                  <a:latin typeface="华文楷体" panose="02010600040101010101" pitchFamily="2" charset="-122"/>
                  <a:ea typeface="华文楷体" panose="02010600040101010101" pitchFamily="2" charset="-122"/>
                </a:rPr>
                <a:t>同。</a:t>
              </a:r>
              <a:endParaRPr lang="en-US" altLang="zh-CN" dirty="0">
                <a:latin typeface="华文楷体" panose="02010600040101010101" pitchFamily="2" charset="-122"/>
                <a:ea typeface="华文楷体" panose="02010600040101010101" pitchFamily="2" charset="-122"/>
              </a:endParaRPr>
            </a:p>
          </p:txBody>
        </p:sp>
        <p:pic>
          <p:nvPicPr>
            <p:cNvPr id="6" name="图片 5">
              <a:extLst>
                <a:ext uri="{FF2B5EF4-FFF2-40B4-BE49-F238E27FC236}">
                  <a16:creationId xmlns:a16="http://schemas.microsoft.com/office/drawing/2014/main" id="{94FFD5BD-B039-4762-3304-A9CAFE3AF1A2}"/>
                </a:ext>
              </a:extLst>
            </p:cNvPr>
            <p:cNvPicPr>
              <a:picLocks noChangeAspect="1"/>
            </p:cNvPicPr>
            <p:nvPr/>
          </p:nvPicPr>
          <p:blipFill>
            <a:blip r:embed="rId2"/>
            <a:stretch>
              <a:fillRect/>
            </a:stretch>
          </p:blipFill>
          <p:spPr>
            <a:xfrm>
              <a:off x="3702852" y="1829153"/>
              <a:ext cx="1606633" cy="323867"/>
            </a:xfrm>
            <a:prstGeom prst="rect">
              <a:avLst/>
            </a:prstGeom>
          </p:spPr>
        </p:pic>
        <p:pic>
          <p:nvPicPr>
            <p:cNvPr id="10" name="图片 9">
              <a:extLst>
                <a:ext uri="{FF2B5EF4-FFF2-40B4-BE49-F238E27FC236}">
                  <a16:creationId xmlns:a16="http://schemas.microsoft.com/office/drawing/2014/main" id="{9414E32E-F63D-C527-5614-AE872BC4E7BA}"/>
                </a:ext>
              </a:extLst>
            </p:cNvPr>
            <p:cNvPicPr>
              <a:picLocks noChangeAspect="1"/>
            </p:cNvPicPr>
            <p:nvPr/>
          </p:nvPicPr>
          <p:blipFill>
            <a:blip r:embed="rId3"/>
            <a:stretch>
              <a:fillRect/>
            </a:stretch>
          </p:blipFill>
          <p:spPr>
            <a:xfrm>
              <a:off x="3839383" y="2677532"/>
              <a:ext cx="1333569" cy="400071"/>
            </a:xfrm>
            <a:prstGeom prst="rect">
              <a:avLst/>
            </a:prstGeom>
          </p:spPr>
        </p:pic>
        <p:pic>
          <p:nvPicPr>
            <p:cNvPr id="13" name="图片 12">
              <a:extLst>
                <a:ext uri="{FF2B5EF4-FFF2-40B4-BE49-F238E27FC236}">
                  <a16:creationId xmlns:a16="http://schemas.microsoft.com/office/drawing/2014/main" id="{BDEE0EEE-09F8-5097-1D51-8977A006022A}"/>
                </a:ext>
              </a:extLst>
            </p:cNvPr>
            <p:cNvPicPr>
              <a:picLocks noChangeAspect="1"/>
            </p:cNvPicPr>
            <p:nvPr/>
          </p:nvPicPr>
          <p:blipFill>
            <a:blip r:embed="rId4"/>
            <a:stretch>
              <a:fillRect/>
            </a:stretch>
          </p:blipFill>
          <p:spPr>
            <a:xfrm>
              <a:off x="2698552" y="3472426"/>
              <a:ext cx="3854648" cy="400071"/>
            </a:xfrm>
            <a:prstGeom prst="rect">
              <a:avLst/>
            </a:prstGeom>
          </p:spPr>
        </p:pic>
        <p:pic>
          <p:nvPicPr>
            <p:cNvPr id="15" name="图片 14">
              <a:extLst>
                <a:ext uri="{FF2B5EF4-FFF2-40B4-BE49-F238E27FC236}">
                  <a16:creationId xmlns:a16="http://schemas.microsoft.com/office/drawing/2014/main" id="{EF876624-B96D-D3DF-9832-720CB8C9F5A9}"/>
                </a:ext>
              </a:extLst>
            </p:cNvPr>
            <p:cNvPicPr>
              <a:picLocks noChangeAspect="1"/>
            </p:cNvPicPr>
            <p:nvPr/>
          </p:nvPicPr>
          <p:blipFill>
            <a:blip r:embed="rId5"/>
            <a:stretch>
              <a:fillRect/>
            </a:stretch>
          </p:blipFill>
          <p:spPr>
            <a:xfrm>
              <a:off x="3753653" y="4212849"/>
              <a:ext cx="1505027" cy="368319"/>
            </a:xfrm>
            <a:prstGeom prst="rect">
              <a:avLst/>
            </a:prstGeom>
          </p:spPr>
        </p:pic>
      </p:grpSp>
    </p:spTree>
    <p:extLst>
      <p:ext uri="{BB962C8B-B14F-4D97-AF65-F5344CB8AC3E}">
        <p14:creationId xmlns:p14="http://schemas.microsoft.com/office/powerpoint/2010/main" val="12496689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AD973-135F-F513-C3A6-17C8816E319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2F80437-326C-61B3-0489-480B81F19A6F}"/>
              </a:ext>
            </a:extLst>
          </p:cNvPr>
          <p:cNvSpPr>
            <a:spLocks noGrp="1"/>
          </p:cNvSpPr>
          <p:nvPr>
            <p:ph type="title"/>
          </p:nvPr>
        </p:nvSpPr>
        <p:spPr/>
        <p:txBody>
          <a:bodyPr>
            <a:normAutofit/>
          </a:bodyPr>
          <a:lstStyle/>
          <a:p>
            <a:r>
              <a:rPr lang="en-US" altLang="zh-CN" sz="4000" b="1" dirty="0">
                <a:latin typeface="华文楷体" panose="02010600040101010101" pitchFamily="2" charset="-122"/>
                <a:ea typeface="华文楷体" panose="02010600040101010101" pitchFamily="2" charset="-122"/>
              </a:rPr>
              <a:t>3.0 U(1)</a:t>
            </a:r>
            <a:r>
              <a:rPr lang="zh-CN" altLang="en-US" sz="4000" b="1" dirty="0">
                <a:latin typeface="华文楷体" panose="02010600040101010101" pitchFamily="2" charset="-122"/>
                <a:ea typeface="华文楷体" panose="02010600040101010101" pitchFamily="2" charset="-122"/>
              </a:rPr>
              <a:t>定域规范不变性</a:t>
            </a:r>
          </a:p>
        </p:txBody>
      </p:sp>
      <p:sp>
        <p:nvSpPr>
          <p:cNvPr id="4" name="灯片编号占位符 3">
            <a:extLst>
              <a:ext uri="{FF2B5EF4-FFF2-40B4-BE49-F238E27FC236}">
                <a16:creationId xmlns:a16="http://schemas.microsoft.com/office/drawing/2014/main" id="{52EC5639-CB36-97E4-7784-FC8B5C7CF612}"/>
              </a:ext>
            </a:extLst>
          </p:cNvPr>
          <p:cNvSpPr>
            <a:spLocks noGrp="1"/>
          </p:cNvSpPr>
          <p:nvPr>
            <p:ph type="sldNum" sz="quarter" idx="12"/>
          </p:nvPr>
        </p:nvSpPr>
        <p:spPr/>
        <p:txBody>
          <a:bodyPr/>
          <a:lstStyle/>
          <a:p>
            <a:fld id="{BEF7031F-3985-8841-9F96-93325AFB8D2A}" type="slidenum">
              <a:rPr lang="en-US" smtClean="0"/>
              <a:t>57</a:t>
            </a:fld>
            <a:endParaRPr lang="en-US"/>
          </a:p>
        </p:txBody>
      </p:sp>
      <p:grpSp>
        <p:nvGrpSpPr>
          <p:cNvPr id="16" name="组合 15">
            <a:extLst>
              <a:ext uri="{FF2B5EF4-FFF2-40B4-BE49-F238E27FC236}">
                <a16:creationId xmlns:a16="http://schemas.microsoft.com/office/drawing/2014/main" id="{BAAD4B9A-FAB1-0816-E3FD-2C03232BC134}"/>
              </a:ext>
            </a:extLst>
          </p:cNvPr>
          <p:cNvGrpSpPr/>
          <p:nvPr/>
        </p:nvGrpSpPr>
        <p:grpSpPr>
          <a:xfrm>
            <a:off x="981137" y="1301395"/>
            <a:ext cx="6955721" cy="3416320"/>
            <a:chOff x="289677" y="1091990"/>
            <a:chExt cx="6955721" cy="3416320"/>
          </a:xfrm>
        </p:grpSpPr>
        <p:sp>
          <p:nvSpPr>
            <p:cNvPr id="3" name="文本框 2">
              <a:extLst>
                <a:ext uri="{FF2B5EF4-FFF2-40B4-BE49-F238E27FC236}">
                  <a16:creationId xmlns:a16="http://schemas.microsoft.com/office/drawing/2014/main" id="{1F43AF37-DDD2-412D-76C1-81119EFCDE51}"/>
                </a:ext>
              </a:extLst>
            </p:cNvPr>
            <p:cNvSpPr txBox="1"/>
            <p:nvPr/>
          </p:nvSpPr>
          <p:spPr>
            <a:xfrm>
              <a:off x="289677" y="1091990"/>
              <a:ext cx="6955721" cy="3416320"/>
            </a:xfrm>
            <a:prstGeom prst="rect">
              <a:avLst/>
            </a:prstGeom>
            <a:noFill/>
          </p:spPr>
          <p:txBody>
            <a:bodyPr wrap="square">
              <a:spAutoFit/>
            </a:bodyPr>
            <a:lstStyle/>
            <a:p>
              <a:r>
                <a:rPr lang="zh-CN" altLang="en-US" b="1" dirty="0">
                  <a:latin typeface="华文楷体" panose="02010600040101010101" pitchFamily="2" charset="-122"/>
                  <a:ea typeface="华文楷体" panose="02010600040101010101" pitchFamily="2" charset="-122"/>
                </a:rPr>
                <a:t>可以证明如下：</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即</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通过简单的计算也不难证明对易关系</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p:pic>
          <p:nvPicPr>
            <p:cNvPr id="8" name="图片 7">
              <a:extLst>
                <a:ext uri="{FF2B5EF4-FFF2-40B4-BE49-F238E27FC236}">
                  <a16:creationId xmlns:a16="http://schemas.microsoft.com/office/drawing/2014/main" id="{5B73C60F-FD87-23A6-D41F-255198A41A78}"/>
                </a:ext>
              </a:extLst>
            </p:cNvPr>
            <p:cNvPicPr>
              <a:picLocks noChangeAspect="1"/>
            </p:cNvPicPr>
            <p:nvPr/>
          </p:nvPicPr>
          <p:blipFill>
            <a:blip r:embed="rId2"/>
            <a:stretch>
              <a:fillRect/>
            </a:stretch>
          </p:blipFill>
          <p:spPr>
            <a:xfrm>
              <a:off x="2130299" y="1555486"/>
              <a:ext cx="4883401" cy="1244664"/>
            </a:xfrm>
            <a:prstGeom prst="rect">
              <a:avLst/>
            </a:prstGeom>
          </p:spPr>
        </p:pic>
        <p:pic>
          <p:nvPicPr>
            <p:cNvPr id="11" name="图片 10">
              <a:extLst>
                <a:ext uri="{FF2B5EF4-FFF2-40B4-BE49-F238E27FC236}">
                  <a16:creationId xmlns:a16="http://schemas.microsoft.com/office/drawing/2014/main" id="{6B09D10D-55C1-175A-FFA3-723752D034DA}"/>
                </a:ext>
              </a:extLst>
            </p:cNvPr>
            <p:cNvPicPr>
              <a:picLocks noChangeAspect="1"/>
            </p:cNvPicPr>
            <p:nvPr/>
          </p:nvPicPr>
          <p:blipFill>
            <a:blip r:embed="rId3"/>
            <a:stretch>
              <a:fillRect/>
            </a:stretch>
          </p:blipFill>
          <p:spPr>
            <a:xfrm>
              <a:off x="2027377" y="3126751"/>
              <a:ext cx="3511730" cy="425472"/>
            </a:xfrm>
            <a:prstGeom prst="rect">
              <a:avLst/>
            </a:prstGeom>
          </p:spPr>
        </p:pic>
        <p:pic>
          <p:nvPicPr>
            <p:cNvPr id="14" name="图片 13">
              <a:extLst>
                <a:ext uri="{FF2B5EF4-FFF2-40B4-BE49-F238E27FC236}">
                  <a16:creationId xmlns:a16="http://schemas.microsoft.com/office/drawing/2014/main" id="{EB2AB9A5-762C-60AD-3172-697DDFFCCE1E}"/>
                </a:ext>
              </a:extLst>
            </p:cNvPr>
            <p:cNvPicPr>
              <a:picLocks noChangeAspect="1"/>
            </p:cNvPicPr>
            <p:nvPr/>
          </p:nvPicPr>
          <p:blipFill>
            <a:blip r:embed="rId4"/>
            <a:stretch>
              <a:fillRect/>
            </a:stretch>
          </p:blipFill>
          <p:spPr>
            <a:xfrm>
              <a:off x="2896733" y="4018477"/>
              <a:ext cx="1530429" cy="311166"/>
            </a:xfrm>
            <a:prstGeom prst="rect">
              <a:avLst/>
            </a:prstGeom>
          </p:spPr>
        </p:pic>
      </p:grpSp>
    </p:spTree>
    <p:extLst>
      <p:ext uri="{BB962C8B-B14F-4D97-AF65-F5344CB8AC3E}">
        <p14:creationId xmlns:p14="http://schemas.microsoft.com/office/powerpoint/2010/main" val="2192912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19C3A0-3BD7-45DB-9BB2-6CC7D520D5E0}"/>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3.0 U(n)</a:t>
            </a:r>
            <a:r>
              <a:rPr lang="zh-CN" altLang="en-US" b="1" dirty="0">
                <a:latin typeface="华文楷体" panose="02010600040101010101" pitchFamily="2" charset="-122"/>
                <a:ea typeface="华文楷体" panose="02010600040101010101" pitchFamily="2" charset="-122"/>
              </a:rPr>
              <a:t>定域规范不变性</a:t>
            </a:r>
            <a:endParaRPr lang="zh-CN" altLang="en-US" dirty="0"/>
          </a:p>
        </p:txBody>
      </p:sp>
      <p:sp>
        <p:nvSpPr>
          <p:cNvPr id="4" name="灯片编号占位符 3">
            <a:extLst>
              <a:ext uri="{FF2B5EF4-FFF2-40B4-BE49-F238E27FC236}">
                <a16:creationId xmlns:a16="http://schemas.microsoft.com/office/drawing/2014/main" id="{7767FA79-8DA9-40BE-8755-C85A0D57D5BC}"/>
              </a:ext>
            </a:extLst>
          </p:cNvPr>
          <p:cNvSpPr>
            <a:spLocks noGrp="1"/>
          </p:cNvSpPr>
          <p:nvPr>
            <p:ph type="sldNum" sz="quarter" idx="12"/>
          </p:nvPr>
        </p:nvSpPr>
        <p:spPr/>
        <p:txBody>
          <a:bodyPr/>
          <a:lstStyle/>
          <a:p>
            <a:fld id="{BEF7031F-3985-8841-9F96-93325AFB8D2A}" type="slidenum">
              <a:rPr lang="en-US" smtClean="0"/>
              <a:t>58</a:t>
            </a:fld>
            <a:endParaRPr lang="en-US"/>
          </a:p>
        </p:txBody>
      </p:sp>
      <p:sp>
        <p:nvSpPr>
          <p:cNvPr id="6" name="文本框 5">
            <a:extLst>
              <a:ext uri="{FF2B5EF4-FFF2-40B4-BE49-F238E27FC236}">
                <a16:creationId xmlns:a16="http://schemas.microsoft.com/office/drawing/2014/main" id="{012994C5-5AA5-4D9A-9352-ED4442C1DDE7}"/>
              </a:ext>
            </a:extLst>
          </p:cNvPr>
          <p:cNvSpPr txBox="1"/>
          <p:nvPr/>
        </p:nvSpPr>
        <p:spPr>
          <a:xfrm>
            <a:off x="7351059" y="2707341"/>
            <a:ext cx="941294" cy="3155577"/>
          </a:xfrm>
          <a:prstGeom prst="rect">
            <a:avLst/>
          </a:prstGeom>
          <a:solidFill>
            <a:schemeClr val="bg1"/>
          </a:solidFill>
        </p:spPr>
        <p:txBody>
          <a:bodyPr wrap="square" rtlCol="0">
            <a:spAutoFit/>
          </a:bodyPr>
          <a:lstStyle/>
          <a:p>
            <a:endParaRPr lang="zh-CN" altLang="en-US" dirty="0"/>
          </a:p>
        </p:txBody>
      </p:sp>
      <p:grpSp>
        <p:nvGrpSpPr>
          <p:cNvPr id="18" name="组合 17">
            <a:extLst>
              <a:ext uri="{FF2B5EF4-FFF2-40B4-BE49-F238E27FC236}">
                <a16:creationId xmlns:a16="http://schemas.microsoft.com/office/drawing/2014/main" id="{F49D3E17-F5C1-D9E8-AD0A-E4AA10EFBAB9}"/>
              </a:ext>
            </a:extLst>
          </p:cNvPr>
          <p:cNvGrpSpPr/>
          <p:nvPr/>
        </p:nvGrpSpPr>
        <p:grpSpPr>
          <a:xfrm>
            <a:off x="1259918" y="1243974"/>
            <a:ext cx="6624164" cy="4247317"/>
            <a:chOff x="1259918" y="1243974"/>
            <a:chExt cx="6624164" cy="4247317"/>
          </a:xfrm>
        </p:grpSpPr>
        <p:sp>
          <p:nvSpPr>
            <p:cNvPr id="3" name="文本框 2">
              <a:extLst>
                <a:ext uri="{FF2B5EF4-FFF2-40B4-BE49-F238E27FC236}">
                  <a16:creationId xmlns:a16="http://schemas.microsoft.com/office/drawing/2014/main" id="{A9502AEA-3112-A141-FDA9-3DB1E613E977}"/>
                </a:ext>
              </a:extLst>
            </p:cNvPr>
            <p:cNvSpPr txBox="1"/>
            <p:nvPr/>
          </p:nvSpPr>
          <p:spPr>
            <a:xfrm>
              <a:off x="1259918" y="1243974"/>
              <a:ext cx="6624164" cy="4247317"/>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上面的讨论可以推广到更高的对称群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(n)</a:t>
              </a:r>
              <a:r>
                <a:rPr lang="zh-CN" altLang="en-US" dirty="0">
                  <a:latin typeface="华文楷体" panose="02010600040101010101" pitchFamily="2" charset="-122"/>
                  <a:ea typeface="华文楷体" panose="02010600040101010101" pitchFamily="2" charset="-122"/>
                </a:rPr>
                <a:t>群。</a:t>
              </a:r>
              <a:r>
                <a:rPr lang="en-US" altLang="zh-CN" i="1" dirty="0">
                  <a:latin typeface="华文楷体" panose="02010600040101010101" pitchFamily="2" charset="-122"/>
                  <a:ea typeface="华文楷体" panose="02010600040101010101" pitchFamily="2" charset="-122"/>
                </a:rPr>
                <a:t>U </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群是阿贝尔群，而</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(n)</a:t>
              </a:r>
              <a:r>
                <a:rPr lang="zh-CN" altLang="en-US" dirty="0">
                  <a:latin typeface="华文楷体" panose="02010600040101010101" pitchFamily="2" charset="-122"/>
                  <a:ea typeface="华文楷体" panose="02010600040101010101" pitchFamily="2" charset="-122"/>
                </a:rPr>
                <a:t>群则是非阿贝尔的，它有 </a:t>
              </a:r>
              <a:r>
                <a:rPr lang="en-US" altLang="zh-CN" dirty="0">
                  <a:latin typeface="华文楷体" panose="02010600040101010101" pitchFamily="2" charset="-122"/>
                  <a:ea typeface="华文楷体" panose="02010600040101010101" pitchFamily="2" charset="-122"/>
                </a:rPr>
                <a:t>n</a:t>
              </a:r>
              <a:r>
                <a:rPr lang="en-US" altLang="zh-CN" baseline="30000" dirty="0">
                  <a:latin typeface="华文楷体" panose="02010600040101010101" pitchFamily="2" charset="-122"/>
                  <a:ea typeface="华文楷体" panose="02010600040101010101" pitchFamily="2" charset="-122"/>
                </a:rPr>
                <a:t>2</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个生成元，将对应于  </a:t>
              </a:r>
              <a:r>
                <a:rPr lang="en-US" altLang="zh-CN" dirty="0">
                  <a:latin typeface="华文楷体" panose="02010600040101010101" pitchFamily="2" charset="-122"/>
                  <a:ea typeface="华文楷体" panose="02010600040101010101" pitchFamily="2" charset="-122"/>
                </a:rPr>
                <a:t>n</a:t>
              </a:r>
              <a:r>
                <a:rPr lang="en-US" altLang="zh-CN" baseline="30000" dirty="0">
                  <a:latin typeface="华文楷体" panose="02010600040101010101" pitchFamily="2" charset="-122"/>
                  <a:ea typeface="华文楷体" panose="02010600040101010101" pitchFamily="2" charset="-122"/>
                </a:rPr>
                <a:t>2</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个规范场。现在给出详细的推导。把</a:t>
              </a:r>
              <a:r>
                <a:rPr lang="en-US" altLang="zh-CN" dirty="0">
                  <a:latin typeface="华文楷体" panose="02010600040101010101" pitchFamily="2" charset="-122"/>
                  <a:ea typeface="华文楷体" panose="02010600040101010101" pitchFamily="2" charset="-122"/>
                </a:rPr>
                <a:t>n</a:t>
              </a:r>
              <a:r>
                <a:rPr lang="zh-CN" altLang="en-US" dirty="0">
                  <a:latin typeface="华文楷体" panose="02010600040101010101" pitchFamily="2" charset="-122"/>
                  <a:ea typeface="华文楷体" panose="02010600040101010101" pitchFamily="2" charset="-122"/>
                </a:rPr>
                <a:t>维狄拉克场记为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自由拉氏量密度为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其中，</a:t>
              </a:r>
              <a:r>
                <a:rPr lang="en-US" altLang="zh-CN" i="1" dirty="0">
                  <a:latin typeface="华文楷体" panose="02010600040101010101" pitchFamily="2" charset="-122"/>
                  <a:ea typeface="华文楷体" panose="02010600040101010101" pitchFamily="2" charset="-122"/>
                </a:rPr>
                <a:t>M </a:t>
              </a:r>
              <a:r>
                <a:rPr lang="zh-CN" altLang="en-US" dirty="0">
                  <a:latin typeface="华文楷体" panose="02010600040101010101" pitchFamily="2" charset="-122"/>
                  <a:ea typeface="华文楷体" panose="02010600040101010101" pitchFamily="2" charset="-122"/>
                </a:rPr>
                <a:t>是狄拉克场的质量矩阵，</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p:pic>
          <p:nvPicPr>
            <p:cNvPr id="9" name="图片 8">
              <a:extLst>
                <a:ext uri="{FF2B5EF4-FFF2-40B4-BE49-F238E27FC236}">
                  <a16:creationId xmlns:a16="http://schemas.microsoft.com/office/drawing/2014/main" id="{9F0F21DA-821D-E7FB-7AF2-AF8DA956C25F}"/>
                </a:ext>
              </a:extLst>
            </p:cNvPr>
            <p:cNvPicPr>
              <a:picLocks noChangeAspect="1"/>
            </p:cNvPicPr>
            <p:nvPr/>
          </p:nvPicPr>
          <p:blipFill>
            <a:blip r:embed="rId2"/>
            <a:stretch>
              <a:fillRect/>
            </a:stretch>
          </p:blipFill>
          <p:spPr>
            <a:xfrm>
              <a:off x="3876061" y="2165727"/>
              <a:ext cx="1238314" cy="1339919"/>
            </a:xfrm>
            <a:prstGeom prst="rect">
              <a:avLst/>
            </a:prstGeom>
          </p:spPr>
        </p:pic>
        <p:pic>
          <p:nvPicPr>
            <p:cNvPr id="12" name="图片 11">
              <a:extLst>
                <a:ext uri="{FF2B5EF4-FFF2-40B4-BE49-F238E27FC236}">
                  <a16:creationId xmlns:a16="http://schemas.microsoft.com/office/drawing/2014/main" id="{5F23EC87-DDBF-004F-8A30-03FC9ABAD3D3}"/>
                </a:ext>
              </a:extLst>
            </p:cNvPr>
            <p:cNvPicPr>
              <a:picLocks noChangeAspect="1"/>
            </p:cNvPicPr>
            <p:nvPr/>
          </p:nvPicPr>
          <p:blipFill>
            <a:blip r:embed="rId3"/>
            <a:stretch>
              <a:fillRect/>
            </a:stretch>
          </p:blipFill>
          <p:spPr>
            <a:xfrm>
              <a:off x="3755275" y="3827184"/>
              <a:ext cx="1828894" cy="361969"/>
            </a:xfrm>
            <a:prstGeom prst="rect">
              <a:avLst/>
            </a:prstGeom>
          </p:spPr>
        </p:pic>
        <p:pic>
          <p:nvPicPr>
            <p:cNvPr id="16" name="图片 15">
              <a:extLst>
                <a:ext uri="{FF2B5EF4-FFF2-40B4-BE49-F238E27FC236}">
                  <a16:creationId xmlns:a16="http://schemas.microsoft.com/office/drawing/2014/main" id="{EEB7BB96-6F1C-E32B-8799-BD1E0FC17B6E}"/>
                </a:ext>
              </a:extLst>
            </p:cNvPr>
            <p:cNvPicPr>
              <a:picLocks noChangeAspect="1"/>
            </p:cNvPicPr>
            <p:nvPr/>
          </p:nvPicPr>
          <p:blipFill>
            <a:blip r:embed="rId4"/>
            <a:stretch>
              <a:fillRect/>
            </a:stretch>
          </p:blipFill>
          <p:spPr>
            <a:xfrm>
              <a:off x="4152170" y="4620586"/>
              <a:ext cx="1035103" cy="311166"/>
            </a:xfrm>
            <a:prstGeom prst="rect">
              <a:avLst/>
            </a:prstGeom>
          </p:spPr>
        </p:pic>
      </p:grpSp>
    </p:spTree>
    <p:extLst>
      <p:ext uri="{BB962C8B-B14F-4D97-AF65-F5344CB8AC3E}">
        <p14:creationId xmlns:p14="http://schemas.microsoft.com/office/powerpoint/2010/main" val="37585364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2936C-209D-4B4A-8C88-DA8BC7E51F3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E5ADADA-0E63-853C-A184-E489CF635695}"/>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3.0 U(n)</a:t>
            </a:r>
            <a:r>
              <a:rPr lang="zh-CN" altLang="en-US" b="1" dirty="0">
                <a:latin typeface="华文楷体" panose="02010600040101010101" pitchFamily="2" charset="-122"/>
                <a:ea typeface="华文楷体" panose="02010600040101010101" pitchFamily="2" charset="-122"/>
              </a:rPr>
              <a:t>定域规范不变性</a:t>
            </a:r>
            <a:endParaRPr lang="zh-CN" altLang="en-US" dirty="0"/>
          </a:p>
        </p:txBody>
      </p:sp>
      <p:sp>
        <p:nvSpPr>
          <p:cNvPr id="4" name="灯片编号占位符 3">
            <a:extLst>
              <a:ext uri="{FF2B5EF4-FFF2-40B4-BE49-F238E27FC236}">
                <a16:creationId xmlns:a16="http://schemas.microsoft.com/office/drawing/2014/main" id="{AE8C3E1E-E02D-0E24-FD16-B3C0735407AA}"/>
              </a:ext>
            </a:extLst>
          </p:cNvPr>
          <p:cNvSpPr>
            <a:spLocks noGrp="1"/>
          </p:cNvSpPr>
          <p:nvPr>
            <p:ph type="sldNum" sz="quarter" idx="12"/>
          </p:nvPr>
        </p:nvSpPr>
        <p:spPr/>
        <p:txBody>
          <a:bodyPr/>
          <a:lstStyle/>
          <a:p>
            <a:fld id="{BEF7031F-3985-8841-9F96-93325AFB8D2A}" type="slidenum">
              <a:rPr lang="en-US" smtClean="0"/>
              <a:t>59</a:t>
            </a:fld>
            <a:endParaRPr lang="en-US"/>
          </a:p>
        </p:txBody>
      </p:sp>
      <p:sp>
        <p:nvSpPr>
          <p:cNvPr id="6" name="文本框 5">
            <a:extLst>
              <a:ext uri="{FF2B5EF4-FFF2-40B4-BE49-F238E27FC236}">
                <a16:creationId xmlns:a16="http://schemas.microsoft.com/office/drawing/2014/main" id="{A5975880-4EBC-6ED6-180F-CE53B05B83FB}"/>
              </a:ext>
            </a:extLst>
          </p:cNvPr>
          <p:cNvSpPr txBox="1"/>
          <p:nvPr/>
        </p:nvSpPr>
        <p:spPr>
          <a:xfrm>
            <a:off x="7351059" y="2707341"/>
            <a:ext cx="941294" cy="3155577"/>
          </a:xfrm>
          <a:prstGeom prst="rect">
            <a:avLst/>
          </a:prstGeom>
          <a:solidFill>
            <a:schemeClr val="bg1"/>
          </a:solidFill>
        </p:spPr>
        <p:txBody>
          <a:bodyPr wrap="square" rtlCol="0">
            <a:spAutoFit/>
          </a:bodyPr>
          <a:lstStyle/>
          <a:p>
            <a:endParaRPr lang="zh-CN" altLang="en-US" dirty="0"/>
          </a:p>
        </p:txBody>
      </p:sp>
      <p:grpSp>
        <p:nvGrpSpPr>
          <p:cNvPr id="13" name="组合 12">
            <a:extLst>
              <a:ext uri="{FF2B5EF4-FFF2-40B4-BE49-F238E27FC236}">
                <a16:creationId xmlns:a16="http://schemas.microsoft.com/office/drawing/2014/main" id="{2A4B6910-25D2-8E0D-9758-94BD8B030EB3}"/>
              </a:ext>
            </a:extLst>
          </p:cNvPr>
          <p:cNvGrpSpPr/>
          <p:nvPr/>
        </p:nvGrpSpPr>
        <p:grpSpPr>
          <a:xfrm>
            <a:off x="1259918" y="1243974"/>
            <a:ext cx="6624164" cy="3698257"/>
            <a:chOff x="1259918" y="1243974"/>
            <a:chExt cx="6624164" cy="3698257"/>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DC79923D-7595-2324-8896-C35B4C9B5F21}"/>
                    </a:ext>
                  </a:extLst>
                </p:cNvPr>
                <p:cNvSpPr txBox="1"/>
                <p:nvPr/>
              </p:nvSpPr>
              <p:spPr>
                <a:xfrm>
                  <a:off x="1259918" y="1243974"/>
                  <a:ext cx="6624164" cy="3698257"/>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很容易证明</a:t>
                  </a:r>
                  <a14:m>
                    <m:oMath xmlns:m="http://schemas.openxmlformats.org/officeDocument/2006/math">
                      <m:r>
                        <a:rPr lang="zh-CN" altLang="en-US" i="0" dirty="0" smtClean="0">
                          <a:latin typeface="Cambria Math" panose="02040503050406030204" pitchFamily="18" charset="0"/>
                        </a:rPr>
                        <m:t>ℒ</m:t>
                      </m:r>
                      <m:r>
                        <a:rPr lang="en-US" altLang="zh-CN" b="0" i="0" baseline="-10000" dirty="0" smtClean="0">
                          <a:latin typeface="Cambria Math" panose="02040503050406030204" pitchFamily="18" charset="0"/>
                        </a:rPr>
                        <m:t>0</m:t>
                      </m:r>
                    </m:oMath>
                  </a14:m>
                  <a:r>
                    <a:rPr lang="zh-CN" altLang="en-US" dirty="0">
                      <a:latin typeface="华文楷体" panose="02010600040101010101" pitchFamily="2" charset="-122"/>
                      <a:ea typeface="华文楷体" panose="02010600040101010101" pitchFamily="2" charset="-122"/>
                    </a:rPr>
                    <a:t>对整体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(n)</a:t>
                  </a:r>
                  <a:r>
                    <a:rPr lang="zh-CN" altLang="en-US" dirty="0">
                      <a:latin typeface="华文楷体" panose="02010600040101010101" pitchFamily="2" charset="-122"/>
                      <a:ea typeface="华文楷体" panose="02010600040101010101" pitchFamily="2" charset="-122"/>
                    </a:rPr>
                    <a:t>规范变换</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是不变的。其中</a:t>
                  </a:r>
                  <a14:m>
                    <m:oMath xmlns:m="http://schemas.openxmlformats.org/officeDocument/2006/math">
                      <m:sSup>
                        <m:sSupPr>
                          <m:ctrlPr>
                            <a:rPr lang="en-US" altLang="zh-CN" i="1" dirty="0" smtClean="0">
                              <a:latin typeface="Cambria Math" panose="02040503050406030204" pitchFamily="18" charset="0"/>
                              <a:ea typeface="华文楷体" panose="02010600040101010101" pitchFamily="2" charset="-122"/>
                            </a:rPr>
                          </m:ctrlPr>
                        </m:sSupPr>
                        <m:e>
                          <m:r>
                            <a:rPr lang="el-GR" altLang="zh-CN" i="1" dirty="0" smtClean="0">
                              <a:latin typeface="Cambria Math" panose="02040503050406030204" pitchFamily="18" charset="0"/>
                              <a:ea typeface="华文楷体" panose="02010600040101010101" pitchFamily="2" charset="-122"/>
                            </a:rPr>
                            <m:t>𝜃</m:t>
                          </m:r>
                        </m:e>
                        <m:sup>
                          <m:r>
                            <m:rPr>
                              <m:sty m:val="p"/>
                            </m:rPr>
                            <a:rPr lang="el-GR" altLang="zh-CN" i="1" dirty="0" smtClean="0">
                              <a:latin typeface="Cambria Math" panose="02040503050406030204" pitchFamily="18" charset="0"/>
                              <a:ea typeface="华文楷体" panose="02010600040101010101" pitchFamily="2" charset="-122"/>
                            </a:rPr>
                            <m:t>α</m:t>
                          </m:r>
                        </m:sup>
                      </m:sSup>
                      <m:r>
                        <a:rPr lang="zh-CN" altLang="en-US" i="1" dirty="0" smtClean="0">
                          <a:latin typeface="Cambria Math" panose="02040503050406030204" pitchFamily="18" charset="0"/>
                          <a:ea typeface="华文楷体" panose="02010600040101010101" pitchFamily="2" charset="-122"/>
                        </a:rPr>
                        <m:t> </m:t>
                      </m:r>
                    </m:oMath>
                  </a14:m>
                  <a:r>
                    <a:rPr lang="zh-CN" altLang="en-US" dirty="0">
                      <a:latin typeface="华文楷体" panose="02010600040101010101" pitchFamily="2" charset="-122"/>
                      <a:ea typeface="华文楷体" panose="02010600040101010101" pitchFamily="2" charset="-122"/>
                    </a:rPr>
                    <a:t>是和 </a:t>
                  </a:r>
                  <a14:m>
                    <m:oMath xmlns:m="http://schemas.openxmlformats.org/officeDocument/2006/math">
                      <m:r>
                        <a:rPr lang="en-US" altLang="zh-CN" i="1" dirty="0">
                          <a:latin typeface="Cambria Math" panose="02040503050406030204" pitchFamily="18" charset="0"/>
                        </a:rPr>
                        <m:t>𝑥</m:t>
                      </m:r>
                    </m:oMath>
                  </a14:m>
                  <a:r>
                    <a:rPr lang="zh-CN" altLang="en-US" dirty="0">
                      <a:latin typeface="华文楷体" panose="02010600040101010101" pitchFamily="2" charset="-122"/>
                      <a:ea typeface="华文楷体" panose="02010600040101010101" pitchFamily="2" charset="-122"/>
                    </a:rPr>
                    <a:t>无关的 </a:t>
                  </a:r>
                  <a:r>
                    <a:rPr lang="en-US" altLang="zh-CN" dirty="0">
                      <a:latin typeface="华文楷体" panose="02010600040101010101" pitchFamily="2" charset="-122"/>
                      <a:ea typeface="华文楷体" panose="02010600040101010101" pitchFamily="2" charset="-122"/>
                    </a:rPr>
                    <a:t>n</a:t>
                  </a:r>
                  <a:r>
                    <a:rPr lang="en-US" altLang="zh-CN" baseline="30000" dirty="0">
                      <a:latin typeface="华文楷体" panose="02010600040101010101" pitchFamily="2" charset="-122"/>
                      <a:ea typeface="华文楷体" panose="02010600040101010101" pitchFamily="2" charset="-122"/>
                    </a:rPr>
                    <a:t>2</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个实参数，</a:t>
                  </a:r>
                  <a:r>
                    <a:rPr lang="en-US" altLang="zh-CN" dirty="0">
                      <a:ea typeface="华文楷体" panose="02010600040101010101" pitchFamily="2" charset="-122"/>
                    </a:rPr>
                    <a:t> </a:t>
                  </a:r>
                  <a14:m>
                    <m:oMath xmlns:m="http://schemas.openxmlformats.org/officeDocument/2006/math">
                      <m:sSup>
                        <m:sSupPr>
                          <m:ctrlPr>
                            <a:rPr lang="en-US" altLang="zh-CN" i="1" dirty="0">
                              <a:latin typeface="Cambria Math" panose="02040503050406030204" pitchFamily="18" charset="0"/>
                              <a:ea typeface="华文楷体" panose="02010600040101010101" pitchFamily="2" charset="-122"/>
                            </a:rPr>
                          </m:ctrlPr>
                        </m:sSupPr>
                        <m:e>
                          <m:r>
                            <a:rPr lang="en-US" altLang="zh-CN" b="0" i="1" dirty="0" smtClean="0">
                              <a:latin typeface="Cambria Math" panose="02040503050406030204" pitchFamily="18" charset="0"/>
                              <a:ea typeface="华文楷体" panose="02010600040101010101" pitchFamily="2" charset="-122"/>
                            </a:rPr>
                            <m:t>𝑇</m:t>
                          </m:r>
                        </m:e>
                        <m:sup>
                          <m:r>
                            <m:rPr>
                              <m:sty m:val="p"/>
                            </m:rPr>
                            <a:rPr lang="el-GR" altLang="zh-CN" i="1" dirty="0">
                              <a:latin typeface="Cambria Math" panose="02040503050406030204" pitchFamily="18" charset="0"/>
                              <a:ea typeface="华文楷体" panose="02010600040101010101" pitchFamily="2" charset="-122"/>
                            </a:rPr>
                            <m:t>α</m:t>
                          </m:r>
                        </m:sup>
                      </m:sSup>
                    </m:oMath>
                  </a14:m>
                  <a:r>
                    <a:rPr lang="zh-CN" altLang="en-US" dirty="0">
                      <a:latin typeface="华文楷体" panose="02010600040101010101" pitchFamily="2" charset="-122"/>
                      <a:ea typeface="华文楷体" panose="02010600040101010101" pitchFamily="2" charset="-122"/>
                    </a:rPr>
                    <a:t>是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(n) </a:t>
                  </a:r>
                  <a:r>
                    <a:rPr lang="zh-CN" altLang="en-US" dirty="0">
                      <a:latin typeface="华文楷体" panose="02010600040101010101" pitchFamily="2" charset="-122"/>
                      <a:ea typeface="华文楷体" panose="02010600040101010101" pitchFamily="2" charset="-122"/>
                    </a:rPr>
                    <a:t>群的 </a:t>
                  </a:r>
                  <a:r>
                    <a:rPr lang="en-US" altLang="zh-CN" dirty="0">
                      <a:latin typeface="华文楷体" panose="02010600040101010101" pitchFamily="2" charset="-122"/>
                      <a:ea typeface="华文楷体" panose="02010600040101010101" pitchFamily="2" charset="-122"/>
                    </a:rPr>
                    <a:t>n</a:t>
                  </a:r>
                  <a:r>
                    <a:rPr lang="en-US" altLang="zh-CN" baseline="30000" dirty="0">
                      <a:latin typeface="华文楷体" panose="02010600040101010101" pitchFamily="2" charset="-122"/>
                      <a:ea typeface="华文楷体" panose="02010600040101010101" pitchFamily="2" charset="-122"/>
                    </a:rPr>
                    <a:t>2</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个生成元，满足对易关系</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14:m>
                    <m:oMath xmlns:m="http://schemas.openxmlformats.org/officeDocument/2006/math">
                      <m:sSup>
                        <m:sSupPr>
                          <m:ctrlPr>
                            <a:rPr lang="en-US" altLang="zh-CN" i="1" dirty="0" smtClean="0">
                              <a:solidFill>
                                <a:srgbClr val="836967"/>
                              </a:solidFill>
                              <a:latin typeface="Cambria Math" panose="02040503050406030204" pitchFamily="18" charset="0"/>
                            </a:rPr>
                          </m:ctrlPr>
                        </m:sSupPr>
                        <m:e>
                          <m:r>
                            <a:rPr lang="en-US" altLang="zh-CN" i="1" dirty="0" err="1" smtClean="0">
                              <a:latin typeface="Cambria Math" panose="02040503050406030204" pitchFamily="18" charset="0"/>
                            </a:rPr>
                            <m:t>𝑓</m:t>
                          </m:r>
                        </m:e>
                        <m:sup>
                          <m:r>
                            <a:rPr lang="en-US" altLang="zh-CN" i="1" dirty="0" err="1" smtClean="0">
                              <a:latin typeface="Cambria Math" panose="02040503050406030204" pitchFamily="18" charset="0"/>
                            </a:rPr>
                            <m:t>𝑎𝑏𝑐</m:t>
                          </m:r>
                        </m:sup>
                      </m:sSup>
                    </m:oMath>
                  </a14:m>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是群的结构常数。还有正交关系，</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err="1">
                    <a:latin typeface="华文楷体" panose="02010600040101010101" pitchFamily="2" charset="-122"/>
                    <a:ea typeface="华文楷体" panose="02010600040101010101" pitchFamily="2" charset="-122"/>
                  </a:endParaRPr>
                </a:p>
              </p:txBody>
            </p:sp>
          </mc:Choice>
          <mc:Fallback xmlns="">
            <p:sp>
              <p:nvSpPr>
                <p:cNvPr id="3" name="文本框 2">
                  <a:extLst>
                    <a:ext uri="{FF2B5EF4-FFF2-40B4-BE49-F238E27FC236}">
                      <a16:creationId xmlns:a16="http://schemas.microsoft.com/office/drawing/2014/main" id="{DC79923D-7595-2324-8896-C35B4C9B5F21}"/>
                    </a:ext>
                  </a:extLst>
                </p:cNvPr>
                <p:cNvSpPr txBox="1">
                  <a:spLocks noRot="1" noChangeAspect="1" noMove="1" noResize="1" noEditPoints="1" noAdjustHandles="1" noChangeArrowheads="1" noChangeShapeType="1" noTextEdit="1"/>
                </p:cNvSpPr>
                <p:nvPr/>
              </p:nvSpPr>
              <p:spPr>
                <a:xfrm>
                  <a:off x="1259918" y="1243974"/>
                  <a:ext cx="6624164" cy="3698257"/>
                </a:xfrm>
                <a:prstGeom prst="rect">
                  <a:avLst/>
                </a:prstGeom>
                <a:blipFill>
                  <a:blip r:embed="rId2"/>
                  <a:stretch>
                    <a:fillRect l="-829" t="-659"/>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E2D405E0-561F-2C6E-86AB-E84B55C67507}"/>
                </a:ext>
              </a:extLst>
            </p:cNvPr>
            <p:cNvPicPr>
              <a:picLocks noChangeAspect="1"/>
            </p:cNvPicPr>
            <p:nvPr/>
          </p:nvPicPr>
          <p:blipFill>
            <a:blip r:embed="rId3"/>
            <a:stretch>
              <a:fillRect/>
            </a:stretch>
          </p:blipFill>
          <p:spPr>
            <a:xfrm>
              <a:off x="2771682" y="1673667"/>
              <a:ext cx="3600635" cy="730288"/>
            </a:xfrm>
            <a:prstGeom prst="rect">
              <a:avLst/>
            </a:prstGeom>
          </p:spPr>
        </p:pic>
        <p:pic>
          <p:nvPicPr>
            <p:cNvPr id="10" name="图片 9">
              <a:extLst>
                <a:ext uri="{FF2B5EF4-FFF2-40B4-BE49-F238E27FC236}">
                  <a16:creationId xmlns:a16="http://schemas.microsoft.com/office/drawing/2014/main" id="{E800565F-BFCF-46FE-756D-2AABEF365589}"/>
                </a:ext>
              </a:extLst>
            </p:cNvPr>
            <p:cNvPicPr>
              <a:picLocks noChangeAspect="1"/>
            </p:cNvPicPr>
            <p:nvPr/>
          </p:nvPicPr>
          <p:blipFill>
            <a:blip r:embed="rId4"/>
            <a:stretch>
              <a:fillRect/>
            </a:stretch>
          </p:blipFill>
          <p:spPr>
            <a:xfrm>
              <a:off x="3567585" y="3429000"/>
              <a:ext cx="1587582" cy="368319"/>
            </a:xfrm>
            <a:prstGeom prst="rect">
              <a:avLst/>
            </a:prstGeom>
          </p:spPr>
        </p:pic>
        <p:pic>
          <p:nvPicPr>
            <p:cNvPr id="11" name="图片 10">
              <a:extLst>
                <a:ext uri="{FF2B5EF4-FFF2-40B4-BE49-F238E27FC236}">
                  <a16:creationId xmlns:a16="http://schemas.microsoft.com/office/drawing/2014/main" id="{150C3808-767E-9D67-6EE6-C681493BDEE8}"/>
                </a:ext>
              </a:extLst>
            </p:cNvPr>
            <p:cNvPicPr>
              <a:picLocks noChangeAspect="1"/>
            </p:cNvPicPr>
            <p:nvPr/>
          </p:nvPicPr>
          <p:blipFill>
            <a:blip r:embed="rId5"/>
            <a:stretch>
              <a:fillRect/>
            </a:stretch>
          </p:blipFill>
          <p:spPr>
            <a:xfrm>
              <a:off x="3624738" y="4421504"/>
              <a:ext cx="1530429" cy="520727"/>
            </a:xfrm>
            <a:prstGeom prst="rect">
              <a:avLst/>
            </a:prstGeom>
          </p:spPr>
        </p:pic>
      </p:grpSp>
    </p:spTree>
    <p:extLst>
      <p:ext uri="{BB962C8B-B14F-4D97-AF65-F5344CB8AC3E}">
        <p14:creationId xmlns:p14="http://schemas.microsoft.com/office/powerpoint/2010/main" val="2638991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solidFill>
                  <a:srgbClr val="000000"/>
                </a:solidFill>
                <a:ea typeface="华文楷体"/>
                <a:cs typeface="华文楷体"/>
              </a:rPr>
              <a:t>标准模型：</a:t>
            </a:r>
            <a:r>
              <a:rPr lang="zh-CN" altLang="en-US" b="1" dirty="0">
                <a:solidFill>
                  <a:srgbClr val="FF0000"/>
                </a:solidFill>
                <a:ea typeface="华文楷体"/>
                <a:cs typeface="华文楷体"/>
              </a:rPr>
              <a:t>不是</a:t>
            </a:r>
            <a:r>
              <a:rPr lang="zh-CN" altLang="en-US" b="1" dirty="0">
                <a:solidFill>
                  <a:srgbClr val="000000"/>
                </a:solidFill>
                <a:ea typeface="华文楷体"/>
                <a:cs typeface="华文楷体"/>
              </a:rPr>
              <a:t>终极模型！</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6</a:t>
            </a:fld>
            <a:endParaRPr lang="en-US" dirty="0"/>
          </a:p>
        </p:txBody>
      </p:sp>
      <p:grpSp>
        <p:nvGrpSpPr>
          <p:cNvPr id="8" name="组合 7"/>
          <p:cNvGrpSpPr/>
          <p:nvPr/>
        </p:nvGrpSpPr>
        <p:grpSpPr>
          <a:xfrm>
            <a:off x="3242544" y="917424"/>
            <a:ext cx="3526205" cy="2223526"/>
            <a:chOff x="1778014" y="1526178"/>
            <a:chExt cx="5049481" cy="4002205"/>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14" y="1526178"/>
              <a:ext cx="5049481" cy="4002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矩形 6"/>
            <p:cNvSpPr/>
            <p:nvPr/>
          </p:nvSpPr>
          <p:spPr>
            <a:xfrm>
              <a:off x="2039816" y="1648012"/>
              <a:ext cx="1941341" cy="1547190"/>
            </a:xfrm>
            <a:prstGeom prst="rect">
              <a:avLst/>
            </a:prstGeom>
            <a:noFill/>
            <a:ln w="635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矩形 8"/>
            <p:cNvSpPr/>
            <p:nvPr/>
          </p:nvSpPr>
          <p:spPr>
            <a:xfrm>
              <a:off x="2039816" y="3653102"/>
              <a:ext cx="1941341" cy="1564302"/>
            </a:xfrm>
            <a:prstGeom prst="rect">
              <a:avLst/>
            </a:prstGeom>
            <a:noFill/>
            <a:ln w="635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矩形 9"/>
            <p:cNvSpPr/>
            <p:nvPr/>
          </p:nvSpPr>
          <p:spPr>
            <a:xfrm>
              <a:off x="4965897" y="2590353"/>
              <a:ext cx="1502898" cy="1454783"/>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椭圆 10"/>
            <p:cNvSpPr/>
            <p:nvPr/>
          </p:nvSpPr>
          <p:spPr>
            <a:xfrm>
              <a:off x="4023993" y="3040456"/>
              <a:ext cx="870931" cy="773723"/>
            </a:xfrm>
            <a:prstGeom prst="ellipse">
              <a:avLst/>
            </a:prstGeom>
            <a:noFill/>
            <a:ln w="635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198547" y="917424"/>
            <a:ext cx="3019215" cy="3050066"/>
          </a:xfrm>
          <a:prstGeom prst="rect">
            <a:avLst/>
          </a:prstGeom>
          <a:noFill/>
        </p:spPr>
        <p:txBody>
          <a:bodyPr wrap="square" rtlCol="0">
            <a:spAutoFit/>
          </a:bodyPr>
          <a:lstStyle/>
          <a:p>
            <a:pPr>
              <a:lnSpc>
                <a:spcPct val="130000"/>
              </a:lnSpc>
            </a:pPr>
            <a:r>
              <a:rPr lang="zh-CN" altLang="en-US" sz="2400" b="1" dirty="0">
                <a:solidFill>
                  <a:srgbClr val="0000CC"/>
                </a:solidFill>
                <a:latin typeface="华文楷体" panose="02010600040101010101" pitchFamily="2" charset="-122"/>
                <a:ea typeface="华文楷体" panose="02010600040101010101" pitchFamily="2" charset="-122"/>
              </a:rPr>
              <a:t>不完备性：</a:t>
            </a:r>
            <a:endParaRPr lang="en-US" altLang="zh-CN" sz="2400" b="1" dirty="0">
              <a:solidFill>
                <a:srgbClr val="0000CC"/>
              </a:solidFill>
              <a:latin typeface="华文楷体" panose="02010600040101010101" pitchFamily="2" charset="-122"/>
              <a:ea typeface="华文楷体" panose="02010600040101010101" pitchFamily="2" charset="-122"/>
            </a:endParaRPr>
          </a:p>
          <a:p>
            <a:pPr marL="285750" indent="-28575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引力</a:t>
            </a:r>
            <a:endParaRPr lang="en-US" altLang="zh-CN" sz="2200" dirty="0">
              <a:latin typeface="华文楷体" panose="02010600040101010101" pitchFamily="2" charset="-122"/>
              <a:ea typeface="华文楷体" panose="02010600040101010101" pitchFamily="2" charset="-122"/>
            </a:endParaRPr>
          </a:p>
          <a:p>
            <a:pPr marL="285750" indent="-28575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质量等级</a:t>
            </a:r>
            <a:endParaRPr lang="en-US" altLang="zh-CN" sz="2200" dirty="0">
              <a:latin typeface="华文楷体" panose="02010600040101010101" pitchFamily="2" charset="-122"/>
              <a:ea typeface="华文楷体" panose="02010600040101010101" pitchFamily="2" charset="-122"/>
            </a:endParaRPr>
          </a:p>
          <a:p>
            <a:pPr marL="285750" indent="-28575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暗能量与暗物质</a:t>
            </a:r>
            <a:endParaRPr lang="en-US" altLang="zh-CN" sz="2200" dirty="0">
              <a:latin typeface="华文楷体" panose="02010600040101010101" pitchFamily="2" charset="-122"/>
              <a:ea typeface="华文楷体" panose="02010600040101010101" pitchFamily="2" charset="-122"/>
            </a:endParaRPr>
          </a:p>
          <a:p>
            <a:pPr marL="285750" indent="-28575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中微子质量</a:t>
            </a:r>
            <a:endParaRPr lang="en-US" altLang="zh-CN" sz="2200" dirty="0">
              <a:latin typeface="华文楷体" panose="02010600040101010101" pitchFamily="2" charset="-122"/>
              <a:ea typeface="华文楷体" panose="02010600040101010101" pitchFamily="2" charset="-122"/>
            </a:endParaRPr>
          </a:p>
          <a:p>
            <a:pPr marL="285750" indent="-28575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正反物质不对称性</a:t>
            </a:r>
            <a:endParaRPr lang="en-US" altLang="zh-CN" sz="2200"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AlternateContent xmlns:mc="http://schemas.openxmlformats.org/markup-compatibility/2006" xmlns:a14="http://schemas.microsoft.com/office/drawing/2010/main">
        <mc:Choice Requires="a14">
          <p:sp>
            <p:nvSpPr>
              <p:cNvPr id="13" name="文本框 12"/>
              <p:cNvSpPr txBox="1"/>
              <p:nvPr/>
            </p:nvSpPr>
            <p:spPr>
              <a:xfrm>
                <a:off x="198547" y="3640062"/>
                <a:ext cx="2454679" cy="2378408"/>
              </a:xfrm>
              <a:prstGeom prst="rect">
                <a:avLst/>
              </a:prstGeom>
              <a:noFill/>
            </p:spPr>
            <p:txBody>
              <a:bodyPr wrap="square" rtlCol="0">
                <a:spAutoFit/>
              </a:bodyPr>
              <a:lstStyle/>
              <a:p>
                <a:pPr>
                  <a:lnSpc>
                    <a:spcPct val="130000"/>
                  </a:lnSpc>
                </a:pPr>
                <a:r>
                  <a:rPr lang="zh-CN" altLang="en-US" sz="2400" b="1" dirty="0">
                    <a:solidFill>
                      <a:srgbClr val="0000CC"/>
                    </a:solidFill>
                    <a:latin typeface="华文楷体" panose="02010600040101010101" pitchFamily="2" charset="-122"/>
                    <a:ea typeface="华文楷体" panose="02010600040101010101" pitchFamily="2" charset="-122"/>
                  </a:rPr>
                  <a:t>不能解释的实验：</a:t>
                </a:r>
                <a:endParaRPr lang="en-US" altLang="zh-CN" sz="2400" b="1" dirty="0">
                  <a:solidFill>
                    <a:srgbClr val="0000CC"/>
                  </a:solidFill>
                  <a:latin typeface="华文楷体" panose="02010600040101010101" pitchFamily="2" charset="-122"/>
                  <a:ea typeface="华文楷体" panose="02010600040101010101" pitchFamily="2" charset="-122"/>
                </a:endParaRPr>
              </a:p>
              <a:p>
                <a:pPr marL="342900" indent="-342900">
                  <a:lnSpc>
                    <a:spcPct val="130000"/>
                  </a:lnSpc>
                  <a:buFont typeface="Wingdings" panose="05000000000000000000" pitchFamily="2" charset="2"/>
                  <a:buChar char="Ø"/>
                </a:pPr>
                <a:r>
                  <a:rPr lang="zh-CN" altLang="en-US" sz="2200" dirty="0">
                    <a:sym typeface="Symbol" panose="05050102010706020507" pitchFamily="18" charset="2"/>
                  </a:rPr>
                  <a:t></a:t>
                </a:r>
                <a:r>
                  <a:rPr lang="en-US" altLang="zh-CN" sz="2200" dirty="0">
                    <a:sym typeface="Symbol" panose="05050102010706020507" pitchFamily="18" charset="2"/>
                  </a:rPr>
                  <a:t>-</a:t>
                </a:r>
                <a:r>
                  <a:rPr lang="zh-CN" altLang="en-US" sz="2200" dirty="0">
                    <a:latin typeface="华文楷体" panose="02010600040101010101" pitchFamily="2" charset="-122"/>
                    <a:ea typeface="华文楷体" panose="02010600040101010101" pitchFamily="2" charset="-122"/>
                    <a:sym typeface="Symbol" panose="05050102010706020507" pitchFamily="18" charset="2"/>
                  </a:rPr>
                  <a:t>氢原子半径</a:t>
                </a:r>
                <a:endParaRPr lang="en-US" altLang="zh-CN" sz="2200" dirty="0">
                  <a:latin typeface="华文楷体" panose="02010600040101010101" pitchFamily="2" charset="-122"/>
                  <a:ea typeface="华文楷体" panose="02010600040101010101" pitchFamily="2" charset="-122"/>
                  <a:sym typeface="Symbol" panose="05050102010706020507" pitchFamily="18" charset="2"/>
                </a:endParaRPr>
              </a:p>
              <a:p>
                <a:pPr marL="342900" indent="-342900">
                  <a:lnSpc>
                    <a:spcPct val="130000"/>
                  </a:lnSpc>
                  <a:buFont typeface="Wingdings" panose="05000000000000000000" pitchFamily="2" charset="2"/>
                  <a:buChar char="Ø"/>
                </a:pPr>
                <a:r>
                  <a:rPr lang="en-US" altLang="zh-CN" sz="2200" dirty="0">
                    <a:latin typeface="华文楷体" panose="02010600040101010101" pitchFamily="2" charset="-122"/>
                    <a:ea typeface="华文楷体" panose="02010600040101010101" pitchFamily="2" charset="-122"/>
                    <a:sym typeface="Symbol" panose="05050102010706020507" pitchFamily="18" charset="2"/>
                  </a:rPr>
                  <a:t>-</a:t>
                </a:r>
                <a:r>
                  <a:rPr lang="zh-CN" altLang="en-US" sz="2200" dirty="0">
                    <a:latin typeface="华文楷体" panose="02010600040101010101" pitchFamily="2" charset="-122"/>
                    <a:ea typeface="华文楷体" panose="02010600040101010101" pitchFamily="2" charset="-122"/>
                    <a:sym typeface="Symbol" panose="05050102010706020507" pitchFamily="18" charset="2"/>
                  </a:rPr>
                  <a:t>反常磁矩</a:t>
                </a:r>
                <a:r>
                  <a:rPr lang="en-US" altLang="zh-CN" sz="2200" dirty="0">
                    <a:latin typeface="华文楷体" panose="02010600040101010101" pitchFamily="2" charset="-122"/>
                    <a:ea typeface="华文楷体" panose="02010600040101010101" pitchFamily="2" charset="-122"/>
                    <a:sym typeface="Symbol" panose="05050102010706020507" pitchFamily="18" charset="2"/>
                  </a:rPr>
                  <a:t>g-2</a:t>
                </a:r>
              </a:p>
              <a:p>
                <a:pPr marL="342900" indent="-34290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sym typeface="Symbol" panose="05050102010706020507" pitchFamily="18" charset="2"/>
                  </a:rPr>
                  <a:t>介子衰变，如</a:t>
                </a:r>
                <a14:m>
                  <m:oMath xmlns:m="http://schemas.openxmlformats.org/officeDocument/2006/math">
                    <m:bar>
                      <m:barPr>
                        <m:pos m:val="top"/>
                        <m:ctrlPr>
                          <a:rPr lang="en-US" altLang="zh-CN" sz="2200" i="1" smtClean="0">
                            <a:latin typeface="Cambria Math" panose="02040503050406030204" pitchFamily="18" charset="0"/>
                            <a:ea typeface="华文楷体" panose="02010600040101010101" pitchFamily="2" charset="-122"/>
                            <a:sym typeface="Symbol" panose="05050102010706020507" pitchFamily="18" charset="2"/>
                          </a:rPr>
                        </m:ctrlPr>
                      </m:barPr>
                      <m:e>
                        <m:r>
                          <a:rPr lang="en-US" altLang="zh-CN" sz="2200" b="0" i="1" smtClean="0">
                            <a:latin typeface="Cambria Math" panose="02040503050406030204" pitchFamily="18" charset="0"/>
                            <a:ea typeface="华文楷体" panose="02010600040101010101" pitchFamily="2" charset="-122"/>
                            <a:sym typeface="Symbol" panose="05050102010706020507" pitchFamily="18" charset="2"/>
                          </a:rPr>
                          <m:t>𝐵</m:t>
                        </m:r>
                      </m:e>
                    </m:bar>
                    <m:r>
                      <a:rPr lang="en-US" altLang="zh-CN" sz="2200" i="1" smtClean="0">
                        <a:latin typeface="Cambria Math" panose="02040503050406030204" pitchFamily="18" charset="0"/>
                        <a:ea typeface="Cambria Math" panose="02040503050406030204" pitchFamily="18" charset="0"/>
                        <a:sym typeface="Symbol" panose="05050102010706020507" pitchFamily="18" charset="2"/>
                      </a:rPr>
                      <m:t>→</m:t>
                    </m:r>
                    <m:sSup>
                      <m:sSupPr>
                        <m:ctrlPr>
                          <a:rPr lang="en-US" altLang="zh-CN" sz="2200" i="1" smtClean="0">
                            <a:latin typeface="Cambria Math" panose="02040503050406030204" pitchFamily="18" charset="0"/>
                            <a:ea typeface="Cambria Math" panose="02040503050406030204" pitchFamily="18" charset="0"/>
                            <a:sym typeface="Symbol" panose="05050102010706020507" pitchFamily="18" charset="2"/>
                          </a:rPr>
                        </m:ctrlPr>
                      </m:sSupPr>
                      <m:e>
                        <m:r>
                          <a:rPr lang="en-US" altLang="zh-CN" sz="2200" b="0" i="1" smtClean="0">
                            <a:latin typeface="Cambria Math" panose="02040503050406030204" pitchFamily="18" charset="0"/>
                            <a:ea typeface="Cambria Math" panose="02040503050406030204" pitchFamily="18" charset="0"/>
                            <a:sym typeface="Symbol" panose="05050102010706020507" pitchFamily="18" charset="2"/>
                          </a:rPr>
                          <m:t>𝐷</m:t>
                        </m:r>
                      </m:e>
                      <m:sup>
                        <m:r>
                          <a:rPr lang="en-US" altLang="zh-CN" sz="2200" b="0" i="1" smtClean="0">
                            <a:latin typeface="Cambria Math" panose="02040503050406030204" pitchFamily="18" charset="0"/>
                            <a:ea typeface="Cambria Math" panose="02040503050406030204" pitchFamily="18" charset="0"/>
                            <a:sym typeface="Symbol" panose="05050102010706020507" pitchFamily="18" charset="2"/>
                          </a:rPr>
                          <m:t>(∗)</m:t>
                        </m:r>
                      </m:sup>
                    </m:sSup>
                    <m:r>
                      <a:rPr lang="en-US" altLang="zh-CN" sz="2200" b="0" i="1" smtClean="0">
                        <a:latin typeface="Cambria Math" panose="02040503050406030204" pitchFamily="18" charset="0"/>
                        <a:ea typeface="Cambria Math" panose="02040503050406030204" pitchFamily="18" charset="0"/>
                        <a:sym typeface="Symbol" panose="05050102010706020507" pitchFamily="18" charset="2"/>
                      </a:rPr>
                      <m:t> </m:t>
                    </m:r>
                    <m:sSup>
                      <m:sSupPr>
                        <m:ctrlPr>
                          <a:rPr lang="en-US" altLang="zh-CN" sz="2200" b="0" i="1" smtClean="0">
                            <a:latin typeface="Cambria Math" panose="02040503050406030204" pitchFamily="18" charset="0"/>
                            <a:ea typeface="Cambria Math" panose="02040503050406030204" pitchFamily="18" charset="0"/>
                            <a:sym typeface="Symbol" panose="05050102010706020507" pitchFamily="18" charset="2"/>
                          </a:rPr>
                        </m:ctrlPr>
                      </m:sSupPr>
                      <m:e>
                        <m:r>
                          <a:rPr lang="zh-CN" altLang="en-US" sz="2200" b="0" i="1" smtClean="0">
                            <a:latin typeface="Cambria Math" panose="02040503050406030204" pitchFamily="18" charset="0"/>
                            <a:ea typeface="Cambria Math" panose="02040503050406030204" pitchFamily="18" charset="0"/>
                            <a:sym typeface="Symbol" panose="05050102010706020507" pitchFamily="18" charset="2"/>
                          </a:rPr>
                          <m:t>𝜏</m:t>
                        </m:r>
                      </m:e>
                      <m:sup>
                        <m:r>
                          <a:rPr lang="en-US" altLang="zh-CN" sz="2200" b="0" i="1" smtClean="0">
                            <a:latin typeface="Cambria Math" panose="02040503050406030204" pitchFamily="18" charset="0"/>
                            <a:ea typeface="Cambria Math" panose="02040503050406030204" pitchFamily="18" charset="0"/>
                            <a:sym typeface="Symbol" panose="05050102010706020507" pitchFamily="18" charset="2"/>
                          </a:rPr>
                          <m:t>−</m:t>
                        </m:r>
                      </m:sup>
                    </m:sSup>
                    <m:r>
                      <a:rPr lang="en-US" altLang="zh-CN" sz="2200" b="0" i="1" smtClean="0">
                        <a:latin typeface="Cambria Math" panose="02040503050406030204" pitchFamily="18" charset="0"/>
                        <a:ea typeface="Cambria Math" panose="02040503050406030204" pitchFamily="18" charset="0"/>
                        <a:sym typeface="Symbol" panose="05050102010706020507" pitchFamily="18" charset="2"/>
                      </a:rPr>
                      <m:t> </m:t>
                    </m:r>
                    <m:sSub>
                      <m:sSubPr>
                        <m:ctrlPr>
                          <a:rPr lang="en-US" altLang="zh-CN" sz="2200" b="0" i="1" smtClean="0">
                            <a:latin typeface="Cambria Math" panose="02040503050406030204" pitchFamily="18" charset="0"/>
                            <a:ea typeface="Cambria Math" panose="02040503050406030204" pitchFamily="18" charset="0"/>
                            <a:sym typeface="Symbol" panose="05050102010706020507" pitchFamily="18" charset="2"/>
                          </a:rPr>
                        </m:ctrlPr>
                      </m:sSubPr>
                      <m:e>
                        <m:bar>
                          <m:barPr>
                            <m:pos m:val="top"/>
                            <m:ctrlPr>
                              <a:rPr lang="en-US" altLang="zh-CN" sz="2200" b="0" i="1" smtClean="0">
                                <a:latin typeface="Cambria Math" panose="02040503050406030204" pitchFamily="18" charset="0"/>
                                <a:ea typeface="Cambria Math" panose="02040503050406030204" pitchFamily="18" charset="0"/>
                                <a:sym typeface="Symbol" panose="05050102010706020507" pitchFamily="18" charset="2"/>
                              </a:rPr>
                            </m:ctrlPr>
                          </m:barPr>
                          <m:e>
                            <m:r>
                              <a:rPr lang="zh-CN" altLang="en-US" sz="2200" b="0" i="1" smtClean="0">
                                <a:latin typeface="Cambria Math" panose="02040503050406030204" pitchFamily="18" charset="0"/>
                                <a:ea typeface="Cambria Math" panose="02040503050406030204" pitchFamily="18" charset="0"/>
                                <a:sym typeface="Symbol" panose="05050102010706020507" pitchFamily="18" charset="2"/>
                              </a:rPr>
                              <m:t>𝜐</m:t>
                            </m:r>
                          </m:e>
                        </m:bar>
                      </m:e>
                      <m:sub>
                        <m:r>
                          <a:rPr lang="zh-CN" altLang="en-US" sz="2200" b="0" i="1" smtClean="0">
                            <a:latin typeface="Cambria Math" panose="02040503050406030204" pitchFamily="18" charset="0"/>
                            <a:ea typeface="Cambria Math" panose="02040503050406030204" pitchFamily="18" charset="0"/>
                            <a:sym typeface="Symbol" panose="05050102010706020507" pitchFamily="18" charset="2"/>
                          </a:rPr>
                          <m:t>𝜏</m:t>
                        </m:r>
                      </m:sub>
                    </m:sSub>
                  </m:oMath>
                </a14:m>
                <a:endParaRPr lang="zh-CN" altLang="en-US" sz="2400" dirty="0">
                  <a:latin typeface="华文楷体" panose="02010600040101010101" pitchFamily="2" charset="-122"/>
                  <a:ea typeface="华文楷体" panose="02010600040101010101" pitchFamily="2" charset="-122"/>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198547" y="3640062"/>
                <a:ext cx="2454679" cy="2378408"/>
              </a:xfrm>
              <a:prstGeom prst="rect">
                <a:avLst/>
              </a:prstGeom>
              <a:blipFill>
                <a:blip r:embed="rId3"/>
                <a:stretch>
                  <a:fillRect l="-3980" r="-10697"/>
                </a:stretch>
              </a:blipFill>
            </p:spPr>
            <p:txBody>
              <a:bodyPr/>
              <a:lstStyle/>
              <a:p>
                <a:r>
                  <a:rPr lang="zh-CN" altLang="en-US">
                    <a:noFill/>
                  </a:rPr>
                  <a:t> </a:t>
                </a:r>
              </a:p>
            </p:txBody>
          </p:sp>
        </mc:Fallback>
      </mc:AlternateContent>
      <p:sp>
        <p:nvSpPr>
          <p:cNvPr id="15" name="文本框 14"/>
          <p:cNvSpPr txBox="1"/>
          <p:nvPr/>
        </p:nvSpPr>
        <p:spPr>
          <a:xfrm>
            <a:off x="6818312" y="1910771"/>
            <a:ext cx="2771335" cy="1452705"/>
          </a:xfrm>
          <a:prstGeom prst="rect">
            <a:avLst/>
          </a:prstGeom>
          <a:noFill/>
        </p:spPr>
        <p:txBody>
          <a:bodyPr wrap="square" rtlCol="0">
            <a:spAutoFit/>
          </a:bodyPr>
          <a:lstStyle/>
          <a:p>
            <a:pPr>
              <a:lnSpc>
                <a:spcPct val="130000"/>
              </a:lnSpc>
            </a:pPr>
            <a:r>
              <a:rPr lang="zh-CN" altLang="en-US" sz="2400" b="1" dirty="0">
                <a:solidFill>
                  <a:srgbClr val="0000CC"/>
                </a:solidFill>
                <a:latin typeface="华文楷体" panose="02010600040101010101" pitchFamily="2" charset="-122"/>
                <a:ea typeface="华文楷体" panose="02010600040101010101" pitchFamily="2" charset="-122"/>
              </a:rPr>
              <a:t>末验证的预研：</a:t>
            </a:r>
            <a:endParaRPr lang="en-US" altLang="zh-CN" sz="2400" b="1" dirty="0">
              <a:solidFill>
                <a:srgbClr val="0000CC"/>
              </a:solidFill>
              <a:latin typeface="华文楷体" panose="02010600040101010101" pitchFamily="2" charset="-122"/>
              <a:ea typeface="华文楷体" panose="02010600040101010101" pitchFamily="2" charset="-122"/>
            </a:endParaRPr>
          </a:p>
          <a:p>
            <a:pPr marL="342900" indent="-34290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胶子球</a:t>
            </a:r>
            <a:endParaRPr lang="en-US" altLang="zh-CN" sz="2200" dirty="0">
              <a:latin typeface="华文楷体" panose="02010600040101010101" pitchFamily="2" charset="-122"/>
              <a:ea typeface="华文楷体" panose="02010600040101010101" pitchFamily="2" charset="-122"/>
            </a:endParaRPr>
          </a:p>
          <a:p>
            <a:pPr marL="342900" indent="-34290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混杂态</a:t>
            </a:r>
          </a:p>
        </p:txBody>
      </p:sp>
      <p:sp>
        <p:nvSpPr>
          <p:cNvPr id="16" name="文本框 15"/>
          <p:cNvSpPr txBox="1"/>
          <p:nvPr/>
        </p:nvSpPr>
        <p:spPr>
          <a:xfrm>
            <a:off x="6887282" y="917324"/>
            <a:ext cx="2356689" cy="981166"/>
          </a:xfrm>
          <a:prstGeom prst="rect">
            <a:avLst/>
          </a:prstGeom>
          <a:noFill/>
        </p:spPr>
        <p:txBody>
          <a:bodyPr wrap="square" rtlCol="0">
            <a:spAutoFit/>
          </a:bodyPr>
          <a:lstStyle/>
          <a:p>
            <a:pPr>
              <a:lnSpc>
                <a:spcPct val="130000"/>
              </a:lnSpc>
            </a:pPr>
            <a:r>
              <a:rPr lang="zh-CN" altLang="en-US" sz="2400" b="1" dirty="0">
                <a:solidFill>
                  <a:srgbClr val="0000CC"/>
                </a:solidFill>
                <a:latin typeface="华文楷体" panose="02010600040101010101" pitchFamily="2" charset="-122"/>
                <a:ea typeface="华文楷体" panose="02010600040101010101" pitchFamily="2" charset="-122"/>
              </a:rPr>
              <a:t>理论自身问题：</a:t>
            </a:r>
            <a:endParaRPr lang="en-US" altLang="zh-CN" sz="2400" b="1" dirty="0">
              <a:solidFill>
                <a:srgbClr val="0000CC"/>
              </a:solidFill>
              <a:latin typeface="华文楷体" panose="02010600040101010101" pitchFamily="2" charset="-122"/>
              <a:ea typeface="华文楷体" panose="02010600040101010101" pitchFamily="2" charset="-122"/>
            </a:endParaRPr>
          </a:p>
          <a:p>
            <a:pPr marL="342900" indent="-34290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自由参数数量</a:t>
            </a:r>
            <a:endParaRPr lang="en-US" altLang="zh-CN" sz="2200" dirty="0">
              <a:latin typeface="华文楷体" panose="02010600040101010101" pitchFamily="2" charset="-122"/>
              <a:ea typeface="华文楷体" panose="02010600040101010101" pitchFamily="2" charset="-122"/>
            </a:endParaRPr>
          </a:p>
        </p:txBody>
      </p:sp>
      <p:sp>
        <p:nvSpPr>
          <p:cNvPr id="34" name="文本框 33"/>
          <p:cNvSpPr txBox="1"/>
          <p:nvPr/>
        </p:nvSpPr>
        <p:spPr>
          <a:xfrm>
            <a:off x="3071788" y="3375757"/>
            <a:ext cx="5689349" cy="461665"/>
          </a:xfrm>
          <a:prstGeom prst="rect">
            <a:avLst/>
          </a:prstGeom>
          <a:noFill/>
        </p:spPr>
        <p:txBody>
          <a:bodyPr wrap="square" rtlCol="0">
            <a:spAutoFit/>
          </a:bodyPr>
          <a:lstStyle/>
          <a:p>
            <a:pPr algn="ctr"/>
            <a:r>
              <a:rPr lang="zh-CN" altLang="en-US" sz="2400" b="1" dirty="0">
                <a:solidFill>
                  <a:srgbClr val="0000CC"/>
                </a:solidFill>
                <a:latin typeface="华文楷体" panose="02010600040101010101" pitchFamily="2" charset="-122"/>
                <a:ea typeface="华文楷体" panose="02010600040101010101" pitchFamily="2" charset="-122"/>
              </a:rPr>
              <a:t>存在更普适的理论模型：</a:t>
            </a:r>
            <a:r>
              <a:rPr lang="zh-CN" altLang="en-US" sz="2400" b="1" dirty="0">
                <a:solidFill>
                  <a:srgbClr val="FF0000"/>
                </a:solidFill>
                <a:latin typeface="华文楷体" panose="02010600040101010101" pitchFamily="2" charset="-122"/>
                <a:ea typeface="华文楷体" panose="02010600040101010101" pitchFamily="2" charset="-122"/>
              </a:rPr>
              <a:t>大统一理论</a:t>
            </a:r>
          </a:p>
        </p:txBody>
      </p:sp>
      <p:sp>
        <p:nvSpPr>
          <p:cNvPr id="35" name="文本框 34"/>
          <p:cNvSpPr txBox="1"/>
          <p:nvPr/>
        </p:nvSpPr>
        <p:spPr>
          <a:xfrm>
            <a:off x="3190271" y="3948408"/>
            <a:ext cx="5765992" cy="2773067"/>
          </a:xfrm>
          <a:prstGeom prst="rect">
            <a:avLst/>
          </a:prstGeom>
          <a:noFill/>
        </p:spPr>
        <p:txBody>
          <a:bodyPr wrap="square" rtlCol="0">
            <a:spAutoFit/>
          </a:bodyPr>
          <a:lstStyle/>
          <a:p>
            <a:pPr>
              <a:lnSpc>
                <a:spcPct val="130000"/>
              </a:lnSpc>
            </a:pPr>
            <a:r>
              <a:rPr lang="zh-CN" altLang="en-US" sz="2400" b="1" dirty="0">
                <a:solidFill>
                  <a:srgbClr val="0000CC"/>
                </a:solidFill>
                <a:latin typeface="华文楷体" panose="02010600040101010101" pitchFamily="2" charset="-122"/>
                <a:ea typeface="华文楷体" panose="02010600040101010101" pitchFamily="2" charset="-122"/>
              </a:rPr>
              <a:t>粒子物理领域国际共识的</a:t>
            </a:r>
            <a:r>
              <a:rPr lang="zh-CN" altLang="en-US" sz="2400" b="1" dirty="0">
                <a:solidFill>
                  <a:srgbClr val="FF0000"/>
                </a:solidFill>
                <a:latin typeface="华文楷体" panose="02010600040101010101" pitchFamily="2" charset="-122"/>
                <a:ea typeface="华文楷体" panose="02010600040101010101" pitchFamily="2" charset="-122"/>
              </a:rPr>
              <a:t>前沿科学</a:t>
            </a:r>
            <a:r>
              <a:rPr lang="zh-CN" altLang="en-US" sz="2400" b="1" dirty="0">
                <a:solidFill>
                  <a:srgbClr val="0000CC"/>
                </a:solidFill>
                <a:latin typeface="华文楷体" panose="02010600040101010101" pitchFamily="2" charset="-122"/>
                <a:ea typeface="华文楷体" panose="02010600040101010101" pitchFamily="2" charset="-122"/>
              </a:rPr>
              <a:t>问题：</a:t>
            </a:r>
            <a:endParaRPr lang="en-US" altLang="zh-CN" sz="2400" b="1" dirty="0">
              <a:solidFill>
                <a:srgbClr val="0000CC"/>
              </a:solidFill>
              <a:latin typeface="华文楷体" panose="02010600040101010101" pitchFamily="2" charset="-122"/>
              <a:ea typeface="华文楷体" panose="02010600040101010101" pitchFamily="2" charset="-122"/>
            </a:endParaRPr>
          </a:p>
          <a:p>
            <a:pPr marL="342900" indent="-34290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物质质量起源：</a:t>
            </a:r>
            <a:r>
              <a:rPr lang="en-US" altLang="zh-CN" sz="2200" dirty="0">
                <a:latin typeface="华文楷体" panose="02010600040101010101" pitchFamily="2" charset="-122"/>
                <a:ea typeface="华文楷体" panose="02010600040101010101" pitchFamily="2" charset="-122"/>
              </a:rPr>
              <a:t>Higgs</a:t>
            </a:r>
            <a:r>
              <a:rPr lang="zh-CN" altLang="en-US" sz="2200" dirty="0">
                <a:latin typeface="华文楷体" panose="02010600040101010101" pitchFamily="2" charset="-122"/>
                <a:ea typeface="华文楷体" panose="02010600040101010101" pitchFamily="2" charset="-122"/>
              </a:rPr>
              <a:t>物理</a:t>
            </a:r>
            <a:endParaRPr lang="en-US" altLang="zh-CN" sz="2200" dirty="0">
              <a:latin typeface="华文楷体" panose="02010600040101010101" pitchFamily="2" charset="-122"/>
              <a:ea typeface="华文楷体" panose="02010600040101010101" pitchFamily="2" charset="-122"/>
            </a:endParaRPr>
          </a:p>
          <a:p>
            <a:pPr marL="342900" indent="-34290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强子结构：夸克与胶子如何构成强子？</a:t>
            </a:r>
            <a:endParaRPr lang="en-US" altLang="zh-CN" sz="2200" dirty="0">
              <a:latin typeface="华文楷体" panose="02010600040101010101" pitchFamily="2" charset="-122"/>
              <a:ea typeface="华文楷体" panose="02010600040101010101" pitchFamily="2" charset="-122"/>
            </a:endParaRPr>
          </a:p>
          <a:p>
            <a:pPr marL="342900" indent="-34290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暗物质：是一种新的基本粒子？怎么观测？</a:t>
            </a:r>
            <a:endParaRPr lang="en-US" altLang="zh-CN" sz="2200" dirty="0">
              <a:latin typeface="华文楷体" panose="02010600040101010101" pitchFamily="2" charset="-122"/>
              <a:ea typeface="华文楷体" panose="02010600040101010101" pitchFamily="2" charset="-122"/>
            </a:endParaRPr>
          </a:p>
          <a:p>
            <a:pPr marL="342900" indent="-34290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中微子与无中微子双</a:t>
            </a:r>
            <a:r>
              <a:rPr lang="en-US" altLang="zh-CN" sz="2200" dirty="0">
                <a:latin typeface="华文楷体" panose="02010600040101010101" pitchFamily="2" charset="-122"/>
                <a:ea typeface="华文楷体" panose="02010600040101010101" pitchFamily="2" charset="-122"/>
              </a:rPr>
              <a:t>β</a:t>
            </a:r>
            <a:r>
              <a:rPr lang="zh-CN" altLang="en-US" sz="2200" dirty="0">
                <a:latin typeface="华文楷体" panose="02010600040101010101" pitchFamily="2" charset="-122"/>
                <a:ea typeface="华文楷体" panose="02010600040101010101" pitchFamily="2" charset="-122"/>
              </a:rPr>
              <a:t>衰变</a:t>
            </a:r>
            <a:endParaRPr lang="en-US" altLang="zh-CN" sz="2200" dirty="0">
              <a:latin typeface="华文楷体" panose="02010600040101010101" pitchFamily="2" charset="-122"/>
              <a:ea typeface="华文楷体" panose="02010600040101010101" pitchFamily="2" charset="-122"/>
            </a:endParaRPr>
          </a:p>
          <a:p>
            <a:pPr marL="342900" indent="-342900">
              <a:lnSpc>
                <a:spcPct val="130000"/>
              </a:lnSpc>
              <a:buFont typeface="Wingdings" panose="05000000000000000000" pitchFamily="2" charset="2"/>
              <a:buChar char="Ø"/>
            </a:pPr>
            <a:r>
              <a:rPr lang="zh-CN" altLang="en-US" sz="2200" dirty="0">
                <a:latin typeface="华文楷体" panose="02010600040101010101" pitchFamily="2" charset="-122"/>
                <a:ea typeface="华文楷体" panose="02010600040101010101" pitchFamily="2" charset="-122"/>
              </a:rPr>
              <a:t>。。。。</a:t>
            </a:r>
            <a:endParaRPr lang="en-US" altLang="zh-CN" sz="22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6155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Effect transition="in" filter="fade">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P spid="16" grpId="0"/>
      <p:bldP spid="34" grpId="0"/>
      <p:bldP spid="3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895DB-89B1-C0E0-C065-CECFB82E9B1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8321CC3-26FA-5F40-FA54-406E28175049}"/>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3.0 U(n)</a:t>
            </a:r>
            <a:r>
              <a:rPr lang="zh-CN" altLang="en-US" b="1" dirty="0">
                <a:latin typeface="华文楷体" panose="02010600040101010101" pitchFamily="2" charset="-122"/>
                <a:ea typeface="华文楷体" panose="02010600040101010101" pitchFamily="2" charset="-122"/>
              </a:rPr>
              <a:t>定域规范不变性</a:t>
            </a:r>
            <a:endParaRPr lang="zh-CN" altLang="en-US" dirty="0"/>
          </a:p>
        </p:txBody>
      </p:sp>
      <p:sp>
        <p:nvSpPr>
          <p:cNvPr id="4" name="灯片编号占位符 3">
            <a:extLst>
              <a:ext uri="{FF2B5EF4-FFF2-40B4-BE49-F238E27FC236}">
                <a16:creationId xmlns:a16="http://schemas.microsoft.com/office/drawing/2014/main" id="{5DF0DAC0-1FD5-52BB-27A0-2E2F4B927664}"/>
              </a:ext>
            </a:extLst>
          </p:cNvPr>
          <p:cNvSpPr>
            <a:spLocks noGrp="1"/>
          </p:cNvSpPr>
          <p:nvPr>
            <p:ph type="sldNum" sz="quarter" idx="12"/>
          </p:nvPr>
        </p:nvSpPr>
        <p:spPr/>
        <p:txBody>
          <a:bodyPr/>
          <a:lstStyle/>
          <a:p>
            <a:fld id="{BEF7031F-3985-8841-9F96-93325AFB8D2A}" type="slidenum">
              <a:rPr lang="en-US" smtClean="0"/>
              <a:t>60</a:t>
            </a:fld>
            <a:endParaRPr lang="en-US"/>
          </a:p>
        </p:txBody>
      </p:sp>
      <p:grpSp>
        <p:nvGrpSpPr>
          <p:cNvPr id="20" name="组合 19">
            <a:extLst>
              <a:ext uri="{FF2B5EF4-FFF2-40B4-BE49-F238E27FC236}">
                <a16:creationId xmlns:a16="http://schemas.microsoft.com/office/drawing/2014/main" id="{69074AE7-640F-4F95-5A6A-978020D93E53}"/>
              </a:ext>
            </a:extLst>
          </p:cNvPr>
          <p:cNvGrpSpPr/>
          <p:nvPr/>
        </p:nvGrpSpPr>
        <p:grpSpPr>
          <a:xfrm>
            <a:off x="1251618" y="995082"/>
            <a:ext cx="6624164" cy="5355312"/>
            <a:chOff x="1251618" y="995082"/>
            <a:chExt cx="6624164" cy="5355312"/>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94523930-2698-7BBB-3F27-464424281896}"/>
                    </a:ext>
                  </a:extLst>
                </p:cNvPr>
                <p:cNvSpPr txBox="1"/>
                <p:nvPr/>
              </p:nvSpPr>
              <p:spPr>
                <a:xfrm>
                  <a:off x="1251618" y="995082"/>
                  <a:ext cx="6624164" cy="5355312"/>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当参数 </a:t>
                  </a:r>
                  <a14:m>
                    <m:oMath xmlns:m="http://schemas.openxmlformats.org/officeDocument/2006/math">
                      <m:sSup>
                        <m:sSupPr>
                          <m:ctrlPr>
                            <a:rPr lang="en-US" altLang="zh-CN" i="1" dirty="0" smtClean="0">
                              <a:latin typeface="Cambria Math" panose="02040503050406030204" pitchFamily="18" charset="0"/>
                              <a:ea typeface="华文楷体" panose="02010600040101010101" pitchFamily="2" charset="-122"/>
                            </a:rPr>
                          </m:ctrlPr>
                        </m:sSupPr>
                        <m:e>
                          <m:r>
                            <a:rPr lang="el-GR" altLang="zh-CN" i="1" dirty="0" smtClean="0">
                              <a:latin typeface="Cambria Math" panose="02040503050406030204" pitchFamily="18" charset="0"/>
                              <a:ea typeface="华文楷体" panose="02010600040101010101" pitchFamily="2" charset="-122"/>
                            </a:rPr>
                            <m:t>𝜃</m:t>
                          </m:r>
                        </m:e>
                        <m:sup>
                          <m:r>
                            <m:rPr>
                              <m:sty m:val="p"/>
                            </m:rPr>
                            <a:rPr lang="el-GR" altLang="zh-CN" i="1" dirty="0" smtClean="0">
                              <a:latin typeface="Cambria Math" panose="02040503050406030204" pitchFamily="18" charset="0"/>
                              <a:ea typeface="华文楷体" panose="02010600040101010101" pitchFamily="2" charset="-122"/>
                            </a:rPr>
                            <m:t>α</m:t>
                          </m:r>
                        </m:sup>
                      </m:sSup>
                    </m:oMath>
                  </a14:m>
                  <a:r>
                    <a:rPr lang="zh-CN" altLang="en-US" dirty="0">
                      <a:latin typeface="华文楷体" panose="02010600040101010101" pitchFamily="2" charset="-122"/>
                      <a:ea typeface="华文楷体" panose="02010600040101010101" pitchFamily="2" charset="-122"/>
                    </a:rPr>
                    <a:t>是空间坐标点的函数时，上式就变为定域的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(n)</a:t>
                  </a:r>
                  <a:r>
                    <a:rPr lang="zh-CN" altLang="en-US" dirty="0">
                      <a:latin typeface="华文楷体" panose="02010600040101010101" pitchFamily="2" charset="-122"/>
                      <a:ea typeface="华文楷体" panose="02010600040101010101" pitchFamily="2" charset="-122"/>
                    </a:rPr>
                    <a:t>规范变换，</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这时</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14:m>
                    <m:oMath xmlns:m="http://schemas.openxmlformats.org/officeDocument/2006/math">
                      <m:r>
                        <a:rPr lang="en-US" altLang="zh-CN" i="1" dirty="0" smtClean="0">
                          <a:latin typeface="Cambria Math" panose="02040503050406030204" pitchFamily="18" charset="0"/>
                        </a:rPr>
                        <m:t>𝜕</m:t>
                      </m:r>
                    </m:oMath>
                  </a14:m>
                  <a:r>
                    <a:rPr lang="el-GR" altLang="zh-CN" i="1" baseline="-2000" dirty="0">
                      <a:latin typeface="华文楷体" panose="02010600040101010101" pitchFamily="2" charset="-122"/>
                      <a:ea typeface="华文楷体" panose="02010600040101010101" pitchFamily="2" charset="-122"/>
                    </a:rPr>
                    <a:t>μ </a:t>
                  </a:r>
                  <a:r>
                    <a:rPr lang="el-GR" altLang="zh-CN" i="1" dirty="0">
                      <a:latin typeface="华文楷体" panose="02010600040101010101" pitchFamily="2" charset="-122"/>
                      <a:ea typeface="华文楷体" panose="02010600040101010101" pitchFamily="2" charset="-122"/>
                    </a:rPr>
                    <a:t>Ψ</a:t>
                  </a:r>
                  <a:r>
                    <a:rPr lang="zh-CN" altLang="en-US" dirty="0">
                      <a:latin typeface="华文楷体" panose="02010600040101010101" pitchFamily="2" charset="-122"/>
                      <a:ea typeface="华文楷体" panose="02010600040101010101" pitchFamily="2" charset="-122"/>
                    </a:rPr>
                    <a:t>是不协变的，因此需要找到一个协变的微分</a:t>
                  </a:r>
                  <a:r>
                    <a:rPr lang="en-US" altLang="zh-CN" i="1" dirty="0">
                      <a:latin typeface="华文楷体" panose="02010600040101010101" pitchFamily="2" charset="-122"/>
                      <a:ea typeface="华文楷体" panose="02010600040101010101" pitchFamily="2" charset="-122"/>
                    </a:rPr>
                    <a:t>D</a:t>
                  </a:r>
                  <a:r>
                    <a:rPr lang="el-GR" altLang="zh-CN" i="1" baseline="-2000" dirty="0">
                      <a:latin typeface="华文楷体" panose="02010600040101010101" pitchFamily="2" charset="-122"/>
                      <a:ea typeface="华文楷体" panose="02010600040101010101" pitchFamily="2" charset="-122"/>
                    </a:rPr>
                    <a:t>μ </a:t>
                  </a:r>
                  <a:r>
                    <a:rPr lang="zh-CN" altLang="en-US" dirty="0">
                      <a:latin typeface="华文楷体" panose="02010600040101010101" pitchFamily="2" charset="-122"/>
                      <a:ea typeface="华文楷体" panose="02010600040101010101" pitchFamily="2" charset="-122"/>
                    </a:rPr>
                    <a:t>，使得</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所以应有</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为此引入矢量规范场，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3" name="文本框 2">
                  <a:extLst>
                    <a:ext uri="{FF2B5EF4-FFF2-40B4-BE49-F238E27FC236}">
                      <a16:creationId xmlns:a16="http://schemas.microsoft.com/office/drawing/2014/main" id="{94523930-2698-7BBB-3F27-464424281896}"/>
                    </a:ext>
                  </a:extLst>
                </p:cNvPr>
                <p:cNvSpPr txBox="1">
                  <a:spLocks noRot="1" noChangeAspect="1" noMove="1" noResize="1" noEditPoints="1" noAdjustHandles="1" noChangeArrowheads="1" noChangeShapeType="1" noTextEdit="1"/>
                </p:cNvSpPr>
                <p:nvPr/>
              </p:nvSpPr>
              <p:spPr>
                <a:xfrm>
                  <a:off x="1251618" y="995082"/>
                  <a:ext cx="6624164" cy="5355312"/>
                </a:xfrm>
                <a:prstGeom prst="rect">
                  <a:avLst/>
                </a:prstGeom>
                <a:blipFill>
                  <a:blip r:embed="rId2"/>
                  <a:stretch>
                    <a:fillRect l="-736" t="-455" r="-736"/>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DC2627CD-4F4B-D1D1-7A01-81DE1893E5FC}"/>
                </a:ext>
              </a:extLst>
            </p:cNvPr>
            <p:cNvPicPr>
              <a:picLocks noChangeAspect="1"/>
            </p:cNvPicPr>
            <p:nvPr/>
          </p:nvPicPr>
          <p:blipFill>
            <a:blip r:embed="rId3"/>
            <a:stretch>
              <a:fillRect/>
            </a:stretch>
          </p:blipFill>
          <p:spPr>
            <a:xfrm>
              <a:off x="3334912" y="1659586"/>
              <a:ext cx="2457576" cy="704886"/>
            </a:xfrm>
            <a:prstGeom prst="rect">
              <a:avLst/>
            </a:prstGeom>
          </p:spPr>
        </p:pic>
        <p:pic>
          <p:nvPicPr>
            <p:cNvPr id="12" name="图片 11">
              <a:extLst>
                <a:ext uri="{FF2B5EF4-FFF2-40B4-BE49-F238E27FC236}">
                  <a16:creationId xmlns:a16="http://schemas.microsoft.com/office/drawing/2014/main" id="{43D12FC0-EDE1-B674-0312-D45256E4EBD1}"/>
                </a:ext>
              </a:extLst>
            </p:cNvPr>
            <p:cNvPicPr>
              <a:picLocks noChangeAspect="1"/>
            </p:cNvPicPr>
            <p:nvPr/>
          </p:nvPicPr>
          <p:blipFill>
            <a:blip r:embed="rId4"/>
            <a:stretch>
              <a:fillRect/>
            </a:stretch>
          </p:blipFill>
          <p:spPr>
            <a:xfrm>
              <a:off x="2495610" y="2901806"/>
              <a:ext cx="4438878" cy="311166"/>
            </a:xfrm>
            <a:prstGeom prst="rect">
              <a:avLst/>
            </a:prstGeom>
          </p:spPr>
        </p:pic>
        <p:pic>
          <p:nvPicPr>
            <p:cNvPr id="15" name="图片 14">
              <a:extLst>
                <a:ext uri="{FF2B5EF4-FFF2-40B4-BE49-F238E27FC236}">
                  <a16:creationId xmlns:a16="http://schemas.microsoft.com/office/drawing/2014/main" id="{675E8B7E-1D2B-A08E-C0A6-63FC157F0D33}"/>
                </a:ext>
              </a:extLst>
            </p:cNvPr>
            <p:cNvPicPr>
              <a:picLocks noChangeAspect="1"/>
            </p:cNvPicPr>
            <p:nvPr/>
          </p:nvPicPr>
          <p:blipFill>
            <a:blip r:embed="rId5"/>
            <a:stretch>
              <a:fillRect/>
            </a:stretch>
          </p:blipFill>
          <p:spPr>
            <a:xfrm>
              <a:off x="2826885" y="4085226"/>
              <a:ext cx="3473629" cy="349268"/>
            </a:xfrm>
            <a:prstGeom prst="rect">
              <a:avLst/>
            </a:prstGeom>
          </p:spPr>
        </p:pic>
        <p:pic>
          <p:nvPicPr>
            <p:cNvPr id="17" name="图片 16">
              <a:extLst>
                <a:ext uri="{FF2B5EF4-FFF2-40B4-BE49-F238E27FC236}">
                  <a16:creationId xmlns:a16="http://schemas.microsoft.com/office/drawing/2014/main" id="{DEAD62F1-2123-FB2E-12D1-20B7EA2A1386}"/>
                </a:ext>
              </a:extLst>
            </p:cNvPr>
            <p:cNvPicPr>
              <a:picLocks noChangeAspect="1"/>
            </p:cNvPicPr>
            <p:nvPr/>
          </p:nvPicPr>
          <p:blipFill>
            <a:blip r:embed="rId6"/>
            <a:stretch>
              <a:fillRect/>
            </a:stretch>
          </p:blipFill>
          <p:spPr>
            <a:xfrm>
              <a:off x="3673429" y="4935536"/>
              <a:ext cx="1797142" cy="368319"/>
            </a:xfrm>
            <a:prstGeom prst="rect">
              <a:avLst/>
            </a:prstGeom>
          </p:spPr>
        </p:pic>
        <p:pic>
          <p:nvPicPr>
            <p:cNvPr id="19" name="图片 18">
              <a:extLst>
                <a:ext uri="{FF2B5EF4-FFF2-40B4-BE49-F238E27FC236}">
                  <a16:creationId xmlns:a16="http://schemas.microsoft.com/office/drawing/2014/main" id="{36DBFC3F-2F6E-FED0-D1C5-22C03ED72A33}"/>
                </a:ext>
              </a:extLst>
            </p:cNvPr>
            <p:cNvPicPr>
              <a:picLocks noChangeAspect="1"/>
            </p:cNvPicPr>
            <p:nvPr/>
          </p:nvPicPr>
          <p:blipFill>
            <a:blip r:embed="rId7"/>
            <a:stretch>
              <a:fillRect/>
            </a:stretch>
          </p:blipFill>
          <p:spPr>
            <a:xfrm>
              <a:off x="3792134" y="5688284"/>
              <a:ext cx="1543129" cy="349268"/>
            </a:xfrm>
            <a:prstGeom prst="rect">
              <a:avLst/>
            </a:prstGeom>
          </p:spPr>
        </p:pic>
      </p:grpSp>
    </p:spTree>
    <p:extLst>
      <p:ext uri="{BB962C8B-B14F-4D97-AF65-F5344CB8AC3E}">
        <p14:creationId xmlns:p14="http://schemas.microsoft.com/office/powerpoint/2010/main" val="4123860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DF39A-EECA-64B5-55D2-EDED0B8EDA0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01CC3F9-F88C-3570-85AF-831B2E93E15C}"/>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3.0 U(n)</a:t>
            </a:r>
            <a:r>
              <a:rPr lang="zh-CN" altLang="en-US" b="1" dirty="0">
                <a:latin typeface="华文楷体" panose="02010600040101010101" pitchFamily="2" charset="-122"/>
                <a:ea typeface="华文楷体" panose="02010600040101010101" pitchFamily="2" charset="-122"/>
              </a:rPr>
              <a:t>定域规范不变性</a:t>
            </a:r>
            <a:endParaRPr lang="zh-CN" altLang="en-US" dirty="0"/>
          </a:p>
        </p:txBody>
      </p:sp>
      <p:sp>
        <p:nvSpPr>
          <p:cNvPr id="4" name="灯片编号占位符 3">
            <a:extLst>
              <a:ext uri="{FF2B5EF4-FFF2-40B4-BE49-F238E27FC236}">
                <a16:creationId xmlns:a16="http://schemas.microsoft.com/office/drawing/2014/main" id="{8E897A02-497C-D98D-8AE5-B196D897224D}"/>
              </a:ext>
            </a:extLst>
          </p:cNvPr>
          <p:cNvSpPr>
            <a:spLocks noGrp="1"/>
          </p:cNvSpPr>
          <p:nvPr>
            <p:ph type="sldNum" sz="quarter" idx="12"/>
          </p:nvPr>
        </p:nvSpPr>
        <p:spPr/>
        <p:txBody>
          <a:bodyPr/>
          <a:lstStyle/>
          <a:p>
            <a:fld id="{BEF7031F-3985-8841-9F96-93325AFB8D2A}" type="slidenum">
              <a:rPr lang="en-US" smtClean="0"/>
              <a:t>61</a:t>
            </a:fld>
            <a:endParaRPr lang="en-US"/>
          </a:p>
        </p:txBody>
      </p:sp>
      <p:grpSp>
        <p:nvGrpSpPr>
          <p:cNvPr id="21" name="组合 20">
            <a:extLst>
              <a:ext uri="{FF2B5EF4-FFF2-40B4-BE49-F238E27FC236}">
                <a16:creationId xmlns:a16="http://schemas.microsoft.com/office/drawing/2014/main" id="{03F63D81-FB99-6DEE-AD09-06DC135C7E0D}"/>
              </a:ext>
            </a:extLst>
          </p:cNvPr>
          <p:cNvGrpSpPr/>
          <p:nvPr/>
        </p:nvGrpSpPr>
        <p:grpSpPr>
          <a:xfrm>
            <a:off x="1259918" y="1099785"/>
            <a:ext cx="6624164" cy="5300574"/>
            <a:chOff x="1251618" y="995082"/>
            <a:chExt cx="6624164" cy="5300574"/>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20C019B9-FFC9-47CB-9279-46011F890D73}"/>
                    </a:ext>
                  </a:extLst>
                </p:cNvPr>
                <p:cNvSpPr txBox="1"/>
                <p:nvPr/>
              </p:nvSpPr>
              <p:spPr>
                <a:xfrm>
                  <a:off x="1251618" y="995082"/>
                  <a:ext cx="6624164" cy="5078313"/>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记</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14:m>
                    <m:oMath xmlns:m="http://schemas.openxmlformats.org/officeDocument/2006/math">
                      <m:r>
                        <a:rPr lang="en-US" altLang="zh-CN" i="1" dirty="0" smtClean="0">
                          <a:latin typeface="Cambria Math" panose="02040503050406030204" pitchFamily="18" charset="0"/>
                        </a:rPr>
                        <m:t>𝑔</m:t>
                      </m:r>
                    </m:oMath>
                  </a14:m>
                  <a:r>
                    <a:rPr lang="zh-CN" altLang="en-US" dirty="0">
                      <a:latin typeface="华文楷体" panose="02010600040101010101" pitchFamily="2" charset="-122"/>
                      <a:ea typeface="华文楷体" panose="02010600040101010101" pitchFamily="2" charset="-122"/>
                    </a:rPr>
                    <a:t>为常数。直接计算可得 </a:t>
                  </a:r>
                  <a:r>
                    <a:rPr lang="en-US" altLang="zh-CN" i="1" dirty="0">
                      <a:latin typeface="华文楷体" panose="02010600040101010101" pitchFamily="2" charset="-122"/>
                      <a:ea typeface="华文楷体" panose="02010600040101010101" pitchFamily="2" charset="-122"/>
                    </a:rPr>
                    <a:t>D</a:t>
                  </a:r>
                  <a:r>
                    <a:rPr lang="el-GR" altLang="zh-CN" i="1" baseline="-2000" dirty="0">
                      <a:latin typeface="华文楷体" panose="02010600040101010101" pitchFamily="2" charset="-122"/>
                      <a:ea typeface="华文楷体" panose="02010600040101010101" pitchFamily="2" charset="-122"/>
                    </a:rPr>
                    <a:t>μ</a:t>
                  </a:r>
                  <a:r>
                    <a:rPr lang="zh-CN" altLang="en-US" dirty="0">
                      <a:latin typeface="华文楷体" panose="02010600040101010101" pitchFamily="2" charset="-122"/>
                      <a:ea typeface="华文楷体" panose="02010600040101010101" pitchFamily="2" charset="-122"/>
                    </a:rPr>
                    <a:t>的变换，</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比较上式的第一个等式和最后一个等式，应有规范场 </a:t>
                  </a:r>
                  <a:r>
                    <a:rPr lang="en-US" altLang="zh-CN" i="1" dirty="0">
                      <a:latin typeface="华文楷体" panose="02010600040101010101" pitchFamily="2" charset="-122"/>
                      <a:ea typeface="华文楷体" panose="02010600040101010101" pitchFamily="2" charset="-122"/>
                    </a:rPr>
                    <a:t>A</a:t>
                  </a:r>
                  <a:r>
                    <a:rPr lang="el-GR" altLang="zh-CN" i="1" baseline="-2000" dirty="0">
                      <a:latin typeface="华文楷体" panose="02010600040101010101" pitchFamily="2" charset="-122"/>
                      <a:ea typeface="华文楷体" panose="02010600040101010101" pitchFamily="2" charset="-122"/>
                    </a:rPr>
                    <a:t>μ</a:t>
                  </a:r>
                  <a:r>
                    <a:rPr lang="zh-CN" altLang="en-US" dirty="0">
                      <a:latin typeface="华文楷体" panose="02010600040101010101" pitchFamily="2" charset="-122"/>
                      <a:ea typeface="华文楷体" panose="02010600040101010101" pitchFamily="2" charset="-122"/>
                    </a:rPr>
                    <a:t>的规范变换</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对无穷小规范变换，</a:t>
                  </a:r>
                  <a:r>
                    <a:rPr lang="en-US" altLang="zh-CN" dirty="0">
                      <a:ea typeface="华文楷体" panose="02010600040101010101" pitchFamily="2" charset="-122"/>
                    </a:rPr>
                    <a:t> </a:t>
                  </a:r>
                  <a14:m>
                    <m:oMath xmlns:m="http://schemas.openxmlformats.org/officeDocument/2006/math">
                      <m:sSup>
                        <m:sSupPr>
                          <m:ctrlPr>
                            <a:rPr lang="en-US" altLang="zh-CN" i="1" dirty="0">
                              <a:latin typeface="Cambria Math" panose="02040503050406030204" pitchFamily="18" charset="0"/>
                              <a:ea typeface="华文楷体" panose="02010600040101010101" pitchFamily="2" charset="-122"/>
                            </a:rPr>
                          </m:ctrlPr>
                        </m:sSupPr>
                        <m:e>
                          <m:r>
                            <a:rPr lang="el-GR" altLang="zh-CN" i="1" dirty="0">
                              <a:latin typeface="Cambria Math" panose="02040503050406030204" pitchFamily="18" charset="0"/>
                              <a:ea typeface="华文楷体" panose="02010600040101010101" pitchFamily="2" charset="-122"/>
                            </a:rPr>
                            <m:t>𝜃</m:t>
                          </m:r>
                        </m:e>
                        <m:sup>
                          <m:r>
                            <a:rPr lang="el-GR" altLang="zh-CN" i="1" dirty="0">
                              <a:latin typeface="Cambria Math" panose="02040503050406030204" pitchFamily="18" charset="0"/>
                              <a:ea typeface="华文楷体" panose="02010600040101010101" pitchFamily="2" charset="-122"/>
                            </a:rPr>
                            <m:t>𝛼</m:t>
                          </m:r>
                        </m:sup>
                      </m:sSup>
                      <m:d>
                        <m:dPr>
                          <m:ctrlPr>
                            <a:rPr lang="en-US" altLang="zh-CN" i="1" dirty="0" smtClean="0">
                              <a:solidFill>
                                <a:schemeClr val="tx1"/>
                              </a:solidFill>
                              <a:latin typeface="Cambria Math" panose="02040503050406030204" pitchFamily="18" charset="0"/>
                            </a:rPr>
                          </m:ctrlPr>
                        </m:dPr>
                        <m:e>
                          <m:r>
                            <a:rPr lang="en-US" altLang="zh-CN" i="1" dirty="0" smtClean="0">
                              <a:solidFill>
                                <a:schemeClr val="tx1"/>
                              </a:solidFill>
                              <a:latin typeface="Cambria Math" panose="02040503050406030204" pitchFamily="18" charset="0"/>
                            </a:rPr>
                            <m:t>𝑥</m:t>
                          </m:r>
                        </m:e>
                      </m:d>
                      <m:r>
                        <a:rPr lang="en-US" altLang="zh-CN" i="0" dirty="0" smtClean="0">
                          <a:solidFill>
                            <a:schemeClr val="tx1"/>
                          </a:solidFill>
                          <a:latin typeface="Cambria Math" panose="02040503050406030204" pitchFamily="18" charset="0"/>
                        </a:rPr>
                        <m:t>≪1</m:t>
                      </m:r>
                    </m:oMath>
                  </a14:m>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可求得</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3" name="文本框 2">
                  <a:extLst>
                    <a:ext uri="{FF2B5EF4-FFF2-40B4-BE49-F238E27FC236}">
                      <a16:creationId xmlns:a16="http://schemas.microsoft.com/office/drawing/2014/main" id="{20C019B9-FFC9-47CB-9279-46011F890D73}"/>
                    </a:ext>
                  </a:extLst>
                </p:cNvPr>
                <p:cNvSpPr txBox="1">
                  <a:spLocks noRot="1" noChangeAspect="1" noMove="1" noResize="1" noEditPoints="1" noAdjustHandles="1" noChangeArrowheads="1" noChangeShapeType="1" noTextEdit="1"/>
                </p:cNvSpPr>
                <p:nvPr/>
              </p:nvSpPr>
              <p:spPr>
                <a:xfrm>
                  <a:off x="1251618" y="995082"/>
                  <a:ext cx="6624164" cy="5078313"/>
                </a:xfrm>
                <a:prstGeom prst="rect">
                  <a:avLst/>
                </a:prstGeom>
                <a:blipFill>
                  <a:blip r:embed="rId2"/>
                  <a:stretch>
                    <a:fillRect l="-829" t="-480"/>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D238BFCB-0033-09C7-66C6-F98DD4B86B52}"/>
                </a:ext>
              </a:extLst>
            </p:cNvPr>
            <p:cNvPicPr>
              <a:picLocks noChangeAspect="1"/>
            </p:cNvPicPr>
            <p:nvPr/>
          </p:nvPicPr>
          <p:blipFill>
            <a:blip r:embed="rId3"/>
            <a:stretch>
              <a:fillRect/>
            </a:stretch>
          </p:blipFill>
          <p:spPr>
            <a:xfrm>
              <a:off x="3539703" y="1174936"/>
              <a:ext cx="1352620" cy="292115"/>
            </a:xfrm>
            <a:prstGeom prst="rect">
              <a:avLst/>
            </a:prstGeom>
          </p:spPr>
        </p:pic>
        <p:pic>
          <p:nvPicPr>
            <p:cNvPr id="9" name="图片 8">
              <a:extLst>
                <a:ext uri="{FF2B5EF4-FFF2-40B4-BE49-F238E27FC236}">
                  <a16:creationId xmlns:a16="http://schemas.microsoft.com/office/drawing/2014/main" id="{E88F5E29-88D3-E23A-15E9-19CA048B8A1E}"/>
                </a:ext>
              </a:extLst>
            </p:cNvPr>
            <p:cNvPicPr>
              <a:picLocks noChangeAspect="1"/>
            </p:cNvPicPr>
            <p:nvPr/>
          </p:nvPicPr>
          <p:blipFill>
            <a:blip r:embed="rId4"/>
            <a:stretch>
              <a:fillRect/>
            </a:stretch>
          </p:blipFill>
          <p:spPr>
            <a:xfrm>
              <a:off x="2371612" y="2088194"/>
              <a:ext cx="4400776" cy="1257365"/>
            </a:xfrm>
            <a:prstGeom prst="rect">
              <a:avLst/>
            </a:prstGeom>
          </p:spPr>
        </p:pic>
        <p:pic>
          <p:nvPicPr>
            <p:cNvPr id="11" name="图片 10">
              <a:extLst>
                <a:ext uri="{FF2B5EF4-FFF2-40B4-BE49-F238E27FC236}">
                  <a16:creationId xmlns:a16="http://schemas.microsoft.com/office/drawing/2014/main" id="{5B9D9698-F85E-692E-FF24-2851A88091EA}"/>
                </a:ext>
              </a:extLst>
            </p:cNvPr>
            <p:cNvPicPr>
              <a:picLocks noChangeAspect="1"/>
            </p:cNvPicPr>
            <p:nvPr/>
          </p:nvPicPr>
          <p:blipFill>
            <a:blip r:embed="rId5"/>
            <a:stretch>
              <a:fillRect/>
            </a:stretch>
          </p:blipFill>
          <p:spPr>
            <a:xfrm>
              <a:off x="3073323" y="4014680"/>
              <a:ext cx="2997354" cy="501676"/>
            </a:xfrm>
            <a:prstGeom prst="rect">
              <a:avLst/>
            </a:prstGeom>
          </p:spPr>
        </p:pic>
        <p:pic>
          <p:nvPicPr>
            <p:cNvPr id="14" name="图片 13">
              <a:extLst>
                <a:ext uri="{FF2B5EF4-FFF2-40B4-BE49-F238E27FC236}">
                  <a16:creationId xmlns:a16="http://schemas.microsoft.com/office/drawing/2014/main" id="{02D00158-0116-0F9C-3ABA-29FCD20AD86C}"/>
                </a:ext>
              </a:extLst>
            </p:cNvPr>
            <p:cNvPicPr>
              <a:picLocks noChangeAspect="1"/>
            </p:cNvPicPr>
            <p:nvPr/>
          </p:nvPicPr>
          <p:blipFill>
            <a:blip r:embed="rId6"/>
            <a:stretch>
              <a:fillRect/>
            </a:stretch>
          </p:blipFill>
          <p:spPr>
            <a:xfrm>
              <a:off x="3387872" y="5103157"/>
              <a:ext cx="1809843" cy="330217"/>
            </a:xfrm>
            <a:prstGeom prst="rect">
              <a:avLst/>
            </a:prstGeom>
          </p:spPr>
        </p:pic>
        <p:pic>
          <p:nvPicPr>
            <p:cNvPr id="18" name="图片 17">
              <a:extLst>
                <a:ext uri="{FF2B5EF4-FFF2-40B4-BE49-F238E27FC236}">
                  <a16:creationId xmlns:a16="http://schemas.microsoft.com/office/drawing/2014/main" id="{337C8946-F0CE-9952-2A2D-22986D5DB000}"/>
                </a:ext>
              </a:extLst>
            </p:cNvPr>
            <p:cNvPicPr>
              <a:picLocks noChangeAspect="1"/>
            </p:cNvPicPr>
            <p:nvPr/>
          </p:nvPicPr>
          <p:blipFill>
            <a:blip r:embed="rId7"/>
            <a:stretch>
              <a:fillRect/>
            </a:stretch>
          </p:blipFill>
          <p:spPr>
            <a:xfrm>
              <a:off x="2646696" y="5851133"/>
              <a:ext cx="3543482" cy="444523"/>
            </a:xfrm>
            <a:prstGeom prst="rect">
              <a:avLst/>
            </a:prstGeom>
          </p:spPr>
        </p:pic>
      </p:grpSp>
    </p:spTree>
    <p:extLst>
      <p:ext uri="{BB962C8B-B14F-4D97-AF65-F5344CB8AC3E}">
        <p14:creationId xmlns:p14="http://schemas.microsoft.com/office/powerpoint/2010/main" val="3104428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39FEB-F034-0AF8-0750-FE2AF11C664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6D91797-99C8-8D39-2456-515055C4DAD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3.0 U(n)</a:t>
            </a:r>
            <a:r>
              <a:rPr lang="zh-CN" altLang="en-US" b="1" dirty="0">
                <a:latin typeface="华文楷体" panose="02010600040101010101" pitchFamily="2" charset="-122"/>
                <a:ea typeface="华文楷体" panose="02010600040101010101" pitchFamily="2" charset="-122"/>
              </a:rPr>
              <a:t>定域规范不变性</a:t>
            </a:r>
            <a:endParaRPr lang="zh-CN" altLang="en-US" dirty="0"/>
          </a:p>
        </p:txBody>
      </p:sp>
      <p:sp>
        <p:nvSpPr>
          <p:cNvPr id="4" name="灯片编号占位符 3">
            <a:extLst>
              <a:ext uri="{FF2B5EF4-FFF2-40B4-BE49-F238E27FC236}">
                <a16:creationId xmlns:a16="http://schemas.microsoft.com/office/drawing/2014/main" id="{A755A6D9-23DB-9EB9-AA6C-609F5E6D15ED}"/>
              </a:ext>
            </a:extLst>
          </p:cNvPr>
          <p:cNvSpPr>
            <a:spLocks noGrp="1"/>
          </p:cNvSpPr>
          <p:nvPr>
            <p:ph type="sldNum" sz="quarter" idx="12"/>
          </p:nvPr>
        </p:nvSpPr>
        <p:spPr/>
        <p:txBody>
          <a:bodyPr/>
          <a:lstStyle/>
          <a:p>
            <a:fld id="{BEF7031F-3985-8841-9F96-93325AFB8D2A}" type="slidenum">
              <a:rPr lang="en-US" smtClean="0"/>
              <a:t>62</a:t>
            </a:fld>
            <a:endParaRPr lang="en-US"/>
          </a:p>
        </p:txBody>
      </p:sp>
      <p:grpSp>
        <p:nvGrpSpPr>
          <p:cNvPr id="23" name="组合 22">
            <a:extLst>
              <a:ext uri="{FF2B5EF4-FFF2-40B4-BE49-F238E27FC236}">
                <a16:creationId xmlns:a16="http://schemas.microsoft.com/office/drawing/2014/main" id="{4AFF598D-771D-A630-B738-6632096A349E}"/>
              </a:ext>
            </a:extLst>
          </p:cNvPr>
          <p:cNvGrpSpPr/>
          <p:nvPr/>
        </p:nvGrpSpPr>
        <p:grpSpPr>
          <a:xfrm>
            <a:off x="698015" y="1143490"/>
            <a:ext cx="7988785" cy="4895087"/>
            <a:chOff x="698015" y="1028326"/>
            <a:chExt cx="7988785" cy="4895087"/>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E301416D-FAEC-8108-54B4-6BA42600EE84}"/>
                    </a:ext>
                  </a:extLst>
                </p:cNvPr>
                <p:cNvSpPr txBox="1"/>
                <p:nvPr/>
              </p:nvSpPr>
              <p:spPr>
                <a:xfrm>
                  <a:off x="698015" y="1099785"/>
                  <a:ext cx="7988785" cy="4823628"/>
                </a:xfrm>
                <a:prstGeom prst="rect">
                  <a:avLst/>
                </a:prstGeom>
                <a:noFill/>
              </p:spPr>
              <p:txBody>
                <a:bodyPr wrap="square">
                  <a:spAutoFit/>
                </a:bodyPr>
                <a:lstStyle/>
                <a:p>
                  <a:endParaRPr lang="en-US" altLang="zh-CN" dirty="0">
                    <a:latin typeface="华文楷体" panose="02010600040101010101" pitchFamily="2" charset="-122"/>
                    <a:ea typeface="华文楷体" panose="02010600040101010101" pitchFamily="2" charset="-122"/>
                  </a:endParaRPr>
                </a:p>
                <a:p>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如果把规范场看成动力学场，那么还需引入规范场的拉氏量。让我们首先定义规范场的张量，</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或将它的分量形式写为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容易导得它的规范变换为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对于无穷小变换，</a:t>
                  </a:r>
                  <a14:m>
                    <m:oMath xmlns:m="http://schemas.openxmlformats.org/officeDocument/2006/math">
                      <m:r>
                        <a:rPr lang="el-GR" altLang="zh-CN" i="1" dirty="0">
                          <a:latin typeface="Cambria Math" panose="02040503050406030204" pitchFamily="18" charset="0"/>
                          <a:ea typeface="华文楷体" panose="02010600040101010101" pitchFamily="2" charset="-122"/>
                        </a:rPr>
                        <m:t>𝜃</m:t>
                      </m:r>
                      <m:d>
                        <m:dPr>
                          <m:ctrlPr>
                            <a:rPr lang="en-US" altLang="zh-CN" i="1" dirty="0" smtClean="0">
                              <a:solidFill>
                                <a:schemeClr val="tx1"/>
                              </a:solidFill>
                              <a:latin typeface="Cambria Math" panose="02040503050406030204" pitchFamily="18" charset="0"/>
                            </a:rPr>
                          </m:ctrlPr>
                        </m:dPr>
                        <m:e>
                          <m:r>
                            <a:rPr lang="en-US" altLang="zh-CN" i="1" dirty="0" smtClean="0">
                              <a:solidFill>
                                <a:schemeClr val="tx1"/>
                              </a:solidFill>
                              <a:latin typeface="Cambria Math" panose="02040503050406030204" pitchFamily="18" charset="0"/>
                            </a:rPr>
                            <m:t>𝑥</m:t>
                          </m:r>
                        </m:e>
                      </m:d>
                      <m:r>
                        <a:rPr lang="en-US" altLang="zh-CN" i="0" dirty="0" smtClean="0">
                          <a:solidFill>
                            <a:schemeClr val="tx1"/>
                          </a:solidFill>
                          <a:latin typeface="Cambria Math" panose="02040503050406030204" pitchFamily="18" charset="0"/>
                        </a:rPr>
                        <m:t>≪1</m:t>
                      </m:r>
                      <m:r>
                        <a:rPr lang="en-US" altLang="zh-CN" i="1" dirty="0" smtClean="0">
                          <a:solidFill>
                            <a:schemeClr val="tx1"/>
                          </a:solidFill>
                          <a:latin typeface="Cambria Math" panose="02040503050406030204" pitchFamily="18" charset="0"/>
                        </a:rPr>
                        <m:t> </m:t>
                      </m:r>
                    </m:oMath>
                  </a14:m>
                  <a:r>
                    <a:rPr lang="zh-CN" altLang="en-US" dirty="0">
                      <a:latin typeface="华文楷体" panose="02010600040101010101" pitchFamily="2" charset="-122"/>
                      <a:ea typeface="华文楷体" panose="02010600040101010101" pitchFamily="2" charset="-122"/>
                    </a:rPr>
                    <a:t>，可得</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称 </a:t>
                  </a:r>
                  <a14:m>
                    <m:oMath xmlns:m="http://schemas.openxmlformats.org/officeDocument/2006/math">
                      <m:sSubSup>
                        <m:sSubSupPr>
                          <m:ctrlPr>
                            <a:rPr lang="en-US" altLang="zh-CN" i="1" dirty="0" smtClean="0">
                              <a:solidFill>
                                <a:srgbClr val="836967"/>
                              </a:solidFill>
                              <a:latin typeface="Cambria Math" panose="02040503050406030204" pitchFamily="18" charset="0"/>
                            </a:rPr>
                          </m:ctrlPr>
                        </m:sSubSupPr>
                        <m:e>
                          <m:r>
                            <a:rPr lang="en-US" altLang="zh-CN" i="1" dirty="0" smtClean="0">
                              <a:latin typeface="Cambria Math" panose="02040503050406030204" pitchFamily="18" charset="0"/>
                            </a:rPr>
                            <m:t>𝐹</m:t>
                          </m:r>
                        </m:e>
                        <m:sub>
                          <m:r>
                            <a:rPr lang="el-GR" altLang="zh-CN" i="1" dirty="0" smtClean="0">
                              <a:latin typeface="Cambria Math" panose="02040503050406030204" pitchFamily="18" charset="0"/>
                            </a:rPr>
                            <m:t>𝜇</m:t>
                          </m:r>
                          <m:r>
                            <a:rPr lang="en-US" altLang="zh-CN" i="1" dirty="0" smtClean="0">
                              <a:latin typeface="Cambria Math" panose="02040503050406030204" pitchFamily="18" charset="0"/>
                            </a:rPr>
                            <m:t>𝑣</m:t>
                          </m:r>
                        </m:sub>
                        <m:sup>
                          <m:r>
                            <a:rPr lang="en-US" altLang="zh-CN" i="1" dirty="0" smtClean="0">
                              <a:latin typeface="Cambria Math" panose="02040503050406030204" pitchFamily="18" charset="0"/>
                            </a:rPr>
                            <m:t>𝑎</m:t>
                          </m:r>
                        </m:sup>
                      </m:sSubSup>
                    </m:oMath>
                  </a14:m>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或 </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i="1" dirty="0">
                              <a:solidFill>
                                <a:schemeClr val="tx1"/>
                              </a:solidFill>
                              <a:latin typeface="Cambria Math" panose="02040503050406030204" pitchFamily="18" charset="0"/>
                            </a:rPr>
                            <m:t>𝐹</m:t>
                          </m:r>
                        </m:e>
                        <m:sub>
                          <m:r>
                            <a:rPr lang="el-GR" altLang="zh-CN" i="1" dirty="0" smtClean="0">
                              <a:solidFill>
                                <a:schemeClr val="tx1"/>
                              </a:solidFill>
                              <a:latin typeface="Cambria Math" panose="02040503050406030204" pitchFamily="18" charset="0"/>
                            </a:rPr>
                            <m:t>𝜇</m:t>
                          </m:r>
                          <m:r>
                            <a:rPr lang="en-US" altLang="zh-CN" i="1" dirty="0">
                              <a:solidFill>
                                <a:schemeClr val="tx1"/>
                              </a:solidFill>
                              <a:latin typeface="Cambria Math" panose="02040503050406030204" pitchFamily="18" charset="0"/>
                            </a:rPr>
                            <m:t>𝑣</m:t>
                          </m:r>
                        </m:sub>
                      </m:sSub>
                    </m:oMath>
                  </a14:m>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按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(n) </a:t>
                  </a:r>
                  <a:r>
                    <a:rPr lang="zh-CN" altLang="en-US" dirty="0">
                      <a:latin typeface="华文楷体" panose="02010600040101010101" pitchFamily="2" charset="-122"/>
                      <a:ea typeface="华文楷体" panose="02010600040101010101" pitchFamily="2" charset="-122"/>
                    </a:rPr>
                    <a:t>群的伴随表示</a:t>
                  </a:r>
                  <a:r>
                    <a:rPr lang="en-US" altLang="zh-CN" dirty="0">
                      <a:latin typeface="华文楷体" panose="02010600040101010101" pitchFamily="2" charset="-122"/>
                      <a:ea typeface="华文楷体" panose="02010600040101010101" pitchFamily="2" charset="-122"/>
                    </a:rPr>
                    <a:t>  </a:t>
                  </a:r>
                  <a14:m>
                    <m:oMath xmlns:m="http://schemas.openxmlformats.org/officeDocument/2006/math">
                      <m:sSup>
                        <m:sSupPr>
                          <m:ctrlPr>
                            <a:rPr lang="zh-CN" altLang="en-US" i="1" dirty="0" smtClean="0">
                              <a:solidFill>
                                <a:schemeClr val="tx1"/>
                              </a:solidFill>
                              <a:latin typeface="Cambria Math" panose="02040503050406030204" pitchFamily="18" charset="0"/>
                            </a:rPr>
                          </m:ctrlPr>
                        </m:sSupPr>
                        <m:e>
                          <m:d>
                            <m:dPr>
                              <m:ctrlPr>
                                <a:rPr lang="zh-CN" altLang="en-US" i="1" dirty="0" smtClean="0">
                                  <a:solidFill>
                                    <a:schemeClr val="tx1"/>
                                  </a:solidFill>
                                  <a:latin typeface="Cambria Math" panose="02040503050406030204" pitchFamily="18" charset="0"/>
                                </a:rPr>
                              </m:ctrlPr>
                            </m:dPr>
                            <m:e>
                              <m:sSup>
                                <m:sSupPr>
                                  <m:ctrlPr>
                                    <a:rPr lang="zh-CN" altLang="en-US" i="1" dirty="0" smtClean="0">
                                      <a:solidFill>
                                        <a:schemeClr val="tx1"/>
                                      </a:solidFill>
                                      <a:latin typeface="Cambria Math" panose="02040503050406030204" pitchFamily="18" charset="0"/>
                                    </a:rPr>
                                  </m:ctrlPr>
                                </m:sSupPr>
                                <m:e>
                                  <m:r>
                                    <a:rPr lang="zh-CN" altLang="en-US" i="1" dirty="0" smtClean="0">
                                      <a:solidFill>
                                        <a:schemeClr val="tx1"/>
                                      </a:solidFill>
                                      <a:latin typeface="Cambria Math" panose="02040503050406030204" pitchFamily="18" charset="0"/>
                                    </a:rPr>
                                    <m:t>𝑇</m:t>
                                  </m:r>
                                </m:e>
                                <m:sup>
                                  <m:r>
                                    <a:rPr lang="zh-CN" altLang="en-US" i="1" dirty="0" smtClean="0">
                                      <a:solidFill>
                                        <a:schemeClr val="tx1"/>
                                      </a:solidFill>
                                      <a:latin typeface="Cambria Math" panose="02040503050406030204" pitchFamily="18" charset="0"/>
                                    </a:rPr>
                                    <m:t>𝑎</m:t>
                                  </m:r>
                                </m:sup>
                              </m:sSup>
                            </m:e>
                          </m:d>
                        </m:e>
                        <m:sup>
                          <m:r>
                            <a:rPr lang="zh-CN" altLang="en-US" i="1" dirty="0" smtClean="0">
                              <a:solidFill>
                                <a:schemeClr val="tx1"/>
                              </a:solidFill>
                              <a:latin typeface="Cambria Math" panose="02040503050406030204" pitchFamily="18" charset="0"/>
                            </a:rPr>
                            <m:t>𝑏𝑐</m:t>
                          </m:r>
                        </m:sup>
                      </m:sSup>
                    </m:oMath>
                  </a14:m>
                  <a:r>
                    <a:rPr lang="en-US" altLang="zh-CN" dirty="0">
                      <a:solidFill>
                        <a:schemeClr val="tx1"/>
                      </a:solidFill>
                      <a:latin typeface="华文楷体" panose="02010600040101010101" pitchFamily="2" charset="-122"/>
                      <a:ea typeface="华文楷体" panose="02010600040101010101" pitchFamily="2" charset="-122"/>
                    </a:rPr>
                    <a:t>= </a:t>
                  </a:r>
                  <a:r>
                    <a:rPr lang="en-US" altLang="zh-CN" dirty="0">
                      <a:ln w="6350">
                        <a:solidFill>
                          <a:schemeClr val="tx1"/>
                        </a:solidFill>
                      </a:ln>
                      <a:solidFill>
                        <a:schemeClr val="tx1"/>
                      </a:solidFill>
                      <a:latin typeface="华文楷体" panose="02010600040101010101" pitchFamily="2" charset="-122"/>
                      <a:ea typeface="华文楷体" panose="02010600040101010101" pitchFamily="2" charset="-122"/>
                    </a:rPr>
                    <a:t>-</a:t>
                  </a:r>
                  <a:r>
                    <a:rPr lang="en-US" altLang="zh-CN" dirty="0">
                      <a:solidFill>
                        <a:schemeClr val="tx1"/>
                      </a:solidFill>
                      <a:latin typeface="华文楷体" panose="02010600040101010101" pitchFamily="2" charset="-122"/>
                      <a:ea typeface="华文楷体" panose="02010600040101010101" pitchFamily="2" charset="-122"/>
                    </a:rPr>
                    <a:t> </a:t>
                  </a:r>
                  <a:r>
                    <a:rPr lang="en-US" altLang="zh-CN" dirty="0" err="1">
                      <a:solidFill>
                        <a:schemeClr val="tx1"/>
                      </a:solidFill>
                      <a:latin typeface="华文楷体" panose="02010600040101010101" pitchFamily="2" charset="-122"/>
                      <a:ea typeface="华文楷体" panose="02010600040101010101" pitchFamily="2" charset="-122"/>
                    </a:rPr>
                    <a:t>i</a:t>
                  </a:r>
                  <a14:m>
                    <m:oMath xmlns:m="http://schemas.openxmlformats.org/officeDocument/2006/math">
                      <m:sSup>
                        <m:sSupPr>
                          <m:ctrlPr>
                            <a:rPr lang="zh-CN" altLang="en-US" i="1" dirty="0" smtClean="0">
                              <a:solidFill>
                                <a:schemeClr val="tx1"/>
                              </a:solidFill>
                              <a:latin typeface="Cambria Math" panose="02040503050406030204" pitchFamily="18" charset="0"/>
                            </a:rPr>
                          </m:ctrlPr>
                        </m:sSupPr>
                        <m:e>
                          <m:r>
                            <a:rPr lang="zh-CN" altLang="en-US" i="1" dirty="0" smtClean="0">
                              <a:solidFill>
                                <a:schemeClr val="tx1"/>
                              </a:solidFill>
                              <a:latin typeface="Cambria Math" panose="02040503050406030204" pitchFamily="18" charset="0"/>
                            </a:rPr>
                            <m:t>𝑓</m:t>
                          </m:r>
                        </m:e>
                        <m:sup>
                          <m:r>
                            <a:rPr lang="zh-CN" altLang="en-US" i="1" dirty="0" smtClean="0">
                              <a:solidFill>
                                <a:schemeClr val="tx1"/>
                              </a:solidFill>
                              <a:latin typeface="Cambria Math" panose="02040503050406030204" pitchFamily="18" charset="0"/>
                            </a:rPr>
                            <m:t>𝑎𝑏𝑐</m:t>
                          </m:r>
                        </m:sup>
                      </m:sSup>
                    </m:oMath>
                  </a14:m>
                  <a:r>
                    <a:rPr lang="zh-CN" altLang="en-US" dirty="0">
                      <a:latin typeface="华文楷体" panose="02010600040101010101" pitchFamily="2" charset="-122"/>
                      <a:ea typeface="华文楷体" panose="02010600040101010101" pitchFamily="2" charset="-122"/>
                    </a:rPr>
                    <a:t>变换。</a:t>
                  </a:r>
                  <a:endParaRPr lang="en-US" altLang="zh-CN" dirty="0">
                    <a:latin typeface="华文楷体" panose="02010600040101010101" pitchFamily="2" charset="-122"/>
                    <a:ea typeface="华文楷体" panose="02010600040101010101" pitchFamily="2" charset="-122"/>
                  </a:endParaRPr>
                </a:p>
              </p:txBody>
            </p:sp>
          </mc:Choice>
          <mc:Fallback xmlns="">
            <p:sp>
              <p:nvSpPr>
                <p:cNvPr id="3" name="文本框 2">
                  <a:extLst>
                    <a:ext uri="{FF2B5EF4-FFF2-40B4-BE49-F238E27FC236}">
                      <a16:creationId xmlns:a16="http://schemas.microsoft.com/office/drawing/2014/main" id="{E301416D-FAEC-8108-54B4-6BA42600EE84}"/>
                    </a:ext>
                  </a:extLst>
                </p:cNvPr>
                <p:cNvSpPr txBox="1">
                  <a:spLocks noRot="1" noChangeAspect="1" noMove="1" noResize="1" noEditPoints="1" noAdjustHandles="1" noChangeArrowheads="1" noChangeShapeType="1" noTextEdit="1"/>
                </p:cNvSpPr>
                <p:nvPr/>
              </p:nvSpPr>
              <p:spPr>
                <a:xfrm>
                  <a:off x="698015" y="1099785"/>
                  <a:ext cx="7988785" cy="4823628"/>
                </a:xfrm>
                <a:prstGeom prst="rect">
                  <a:avLst/>
                </a:prstGeom>
                <a:blipFill>
                  <a:blip r:embed="rId2"/>
                  <a:stretch>
                    <a:fillRect l="-687" b="-758"/>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3979CE7C-5687-8B55-07C5-BDB9B6E31A00}"/>
                </a:ext>
              </a:extLst>
            </p:cNvPr>
            <p:cNvPicPr>
              <a:picLocks noChangeAspect="1"/>
            </p:cNvPicPr>
            <p:nvPr/>
          </p:nvPicPr>
          <p:blipFill>
            <a:blip r:embed="rId3"/>
            <a:stretch>
              <a:fillRect/>
            </a:stretch>
          </p:blipFill>
          <p:spPr>
            <a:xfrm>
              <a:off x="3179493" y="1028326"/>
              <a:ext cx="2463927" cy="361969"/>
            </a:xfrm>
            <a:prstGeom prst="rect">
              <a:avLst/>
            </a:prstGeom>
          </p:spPr>
        </p:pic>
        <p:pic>
          <p:nvPicPr>
            <p:cNvPr id="10" name="图片 9">
              <a:extLst>
                <a:ext uri="{FF2B5EF4-FFF2-40B4-BE49-F238E27FC236}">
                  <a16:creationId xmlns:a16="http://schemas.microsoft.com/office/drawing/2014/main" id="{0438641C-104B-72EE-7C4A-432F0F7F87ED}"/>
                </a:ext>
              </a:extLst>
            </p:cNvPr>
            <p:cNvPicPr>
              <a:picLocks noChangeAspect="1"/>
            </p:cNvPicPr>
            <p:nvPr/>
          </p:nvPicPr>
          <p:blipFill>
            <a:blip r:embed="rId4"/>
            <a:stretch>
              <a:fillRect/>
            </a:stretch>
          </p:blipFill>
          <p:spPr>
            <a:xfrm>
              <a:off x="3069898" y="1921172"/>
              <a:ext cx="3245017" cy="1130358"/>
            </a:xfrm>
            <a:prstGeom prst="rect">
              <a:avLst/>
            </a:prstGeom>
          </p:spPr>
        </p:pic>
        <p:pic>
          <p:nvPicPr>
            <p:cNvPr id="13" name="图片 12">
              <a:extLst>
                <a:ext uri="{FF2B5EF4-FFF2-40B4-BE49-F238E27FC236}">
                  <a16:creationId xmlns:a16="http://schemas.microsoft.com/office/drawing/2014/main" id="{BDA538CB-EC55-8E10-64B3-BA3F28E8FED4}"/>
                </a:ext>
              </a:extLst>
            </p:cNvPr>
            <p:cNvPicPr>
              <a:picLocks noChangeAspect="1"/>
            </p:cNvPicPr>
            <p:nvPr/>
          </p:nvPicPr>
          <p:blipFill>
            <a:blip r:embed="rId5"/>
            <a:stretch>
              <a:fillRect/>
            </a:stretch>
          </p:blipFill>
          <p:spPr>
            <a:xfrm>
              <a:off x="3244834" y="3417298"/>
              <a:ext cx="2514729" cy="330217"/>
            </a:xfrm>
            <a:prstGeom prst="rect">
              <a:avLst/>
            </a:prstGeom>
          </p:spPr>
        </p:pic>
        <p:pic>
          <p:nvPicPr>
            <p:cNvPr id="16" name="图片 15">
              <a:extLst>
                <a:ext uri="{FF2B5EF4-FFF2-40B4-BE49-F238E27FC236}">
                  <a16:creationId xmlns:a16="http://schemas.microsoft.com/office/drawing/2014/main" id="{602DA2D9-171F-931E-43AF-F0D9BF074E73}"/>
                </a:ext>
              </a:extLst>
            </p:cNvPr>
            <p:cNvPicPr>
              <a:picLocks noChangeAspect="1"/>
            </p:cNvPicPr>
            <p:nvPr/>
          </p:nvPicPr>
          <p:blipFill>
            <a:blip r:embed="rId6"/>
            <a:stretch>
              <a:fillRect/>
            </a:stretch>
          </p:blipFill>
          <p:spPr>
            <a:xfrm>
              <a:off x="3375015" y="4254474"/>
              <a:ext cx="2254366" cy="311166"/>
            </a:xfrm>
            <a:prstGeom prst="rect">
              <a:avLst/>
            </a:prstGeom>
          </p:spPr>
        </p:pic>
        <p:pic>
          <p:nvPicPr>
            <p:cNvPr id="19" name="图片 18">
              <a:extLst>
                <a:ext uri="{FF2B5EF4-FFF2-40B4-BE49-F238E27FC236}">
                  <a16:creationId xmlns:a16="http://schemas.microsoft.com/office/drawing/2014/main" id="{E4958BD3-BE20-17E6-354B-19C5AE2C0E2C}"/>
                </a:ext>
              </a:extLst>
            </p:cNvPr>
            <p:cNvPicPr>
              <a:picLocks noChangeAspect="1"/>
            </p:cNvPicPr>
            <p:nvPr/>
          </p:nvPicPr>
          <p:blipFill>
            <a:blip r:embed="rId7"/>
            <a:stretch>
              <a:fillRect/>
            </a:stretch>
          </p:blipFill>
          <p:spPr>
            <a:xfrm>
              <a:off x="3222607" y="5086209"/>
              <a:ext cx="2559182" cy="368319"/>
            </a:xfrm>
            <a:prstGeom prst="rect">
              <a:avLst/>
            </a:prstGeom>
          </p:spPr>
        </p:pic>
      </p:grpSp>
    </p:spTree>
    <p:extLst>
      <p:ext uri="{BB962C8B-B14F-4D97-AF65-F5344CB8AC3E}">
        <p14:creationId xmlns:p14="http://schemas.microsoft.com/office/powerpoint/2010/main" val="2094154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88EA2-D316-7B2C-9EAC-6D6A5A19DA7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C41A02D-4212-5DEB-FEED-8D49D955D8F9}"/>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3.0 U(n)</a:t>
            </a:r>
            <a:r>
              <a:rPr lang="zh-CN" altLang="en-US" b="1" dirty="0">
                <a:latin typeface="华文楷体" panose="02010600040101010101" pitchFamily="2" charset="-122"/>
                <a:ea typeface="华文楷体" panose="02010600040101010101" pitchFamily="2" charset="-122"/>
              </a:rPr>
              <a:t>定域规范不变性</a:t>
            </a:r>
            <a:endParaRPr lang="zh-CN" altLang="en-US" dirty="0"/>
          </a:p>
        </p:txBody>
      </p:sp>
      <p:sp>
        <p:nvSpPr>
          <p:cNvPr id="4" name="灯片编号占位符 3">
            <a:extLst>
              <a:ext uri="{FF2B5EF4-FFF2-40B4-BE49-F238E27FC236}">
                <a16:creationId xmlns:a16="http://schemas.microsoft.com/office/drawing/2014/main" id="{E3EA61DB-61B1-14ED-F193-A7BBA931817B}"/>
              </a:ext>
            </a:extLst>
          </p:cNvPr>
          <p:cNvSpPr>
            <a:spLocks noGrp="1"/>
          </p:cNvSpPr>
          <p:nvPr>
            <p:ph type="sldNum" sz="quarter" idx="12"/>
          </p:nvPr>
        </p:nvSpPr>
        <p:spPr/>
        <p:txBody>
          <a:bodyPr/>
          <a:lstStyle/>
          <a:p>
            <a:fld id="{BEF7031F-3985-8841-9F96-93325AFB8D2A}" type="slidenum">
              <a:rPr lang="en-US" smtClean="0"/>
              <a:t>63</a:t>
            </a:fld>
            <a:endParaRPr lang="en-US"/>
          </a:p>
        </p:txBody>
      </p:sp>
      <p:grpSp>
        <p:nvGrpSpPr>
          <p:cNvPr id="17" name="组合 16">
            <a:extLst>
              <a:ext uri="{FF2B5EF4-FFF2-40B4-BE49-F238E27FC236}">
                <a16:creationId xmlns:a16="http://schemas.microsoft.com/office/drawing/2014/main" id="{E3F0808A-2C1E-09AA-E360-9CAF9117A9F8}"/>
              </a:ext>
            </a:extLst>
          </p:cNvPr>
          <p:cNvGrpSpPr/>
          <p:nvPr/>
        </p:nvGrpSpPr>
        <p:grpSpPr>
          <a:xfrm>
            <a:off x="698015" y="1214949"/>
            <a:ext cx="7988785" cy="4546629"/>
            <a:chOff x="698015" y="1214949"/>
            <a:chExt cx="7988785" cy="4546629"/>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E1F7AAD2-6FA2-2A53-63C6-2F868968AAB0}"/>
                    </a:ext>
                  </a:extLst>
                </p:cNvPr>
                <p:cNvSpPr txBox="1"/>
                <p:nvPr/>
              </p:nvSpPr>
              <p:spPr>
                <a:xfrm>
                  <a:off x="698015" y="1214949"/>
                  <a:ext cx="7988785" cy="4546629"/>
                </a:xfrm>
                <a:prstGeom prst="rect">
                  <a:avLst/>
                </a:prstGeom>
                <a:noFill/>
              </p:spPr>
              <p:txBody>
                <a:bodyPr wrap="square">
                  <a:spAutoFit/>
                </a:bodyPr>
                <a:lstStyle/>
                <a:p>
                  <a:r>
                    <a:rPr lang="en-US" altLang="zh-CN" dirty="0">
                      <a:ln w="6350">
                        <a:solidFill>
                          <a:schemeClr val="tx1"/>
                        </a:solidFill>
                      </a:ln>
                      <a:latin typeface="华文楷体" panose="02010600040101010101" pitchFamily="2" charset="-122"/>
                      <a:ea typeface="华文楷体" panose="02010600040101010101" pitchFamily="2" charset="-122"/>
                    </a:rPr>
                    <a:t>       - </a:t>
                  </a:r>
                  <a:r>
                    <a:rPr lang="en-US" altLang="zh-CN" dirty="0">
                      <a:latin typeface="华文楷体" panose="02010600040101010101" pitchFamily="2" charset="-122"/>
                      <a:ea typeface="华文楷体" panose="02010600040101010101" pitchFamily="2" charset="-122"/>
                    </a:rPr>
                    <a:t>Tr(</a:t>
                  </a:r>
                  <a14:m>
                    <m:oMath xmlns:m="http://schemas.openxmlformats.org/officeDocument/2006/math">
                      <m:sSub>
                        <m:sSubPr>
                          <m:ctrlPr>
                            <a:rPr lang="en-US" altLang="zh-CN" i="1" dirty="0" smtClean="0">
                              <a:solidFill>
                                <a:schemeClr val="tx1"/>
                              </a:solidFill>
                              <a:latin typeface="Cambria Math" panose="02040503050406030204" pitchFamily="18" charset="0"/>
                            </a:rPr>
                          </m:ctrlPr>
                        </m:sSubPr>
                        <m:e>
                          <m:r>
                            <a:rPr lang="en-US" altLang="zh-CN" i="1" dirty="0">
                              <a:solidFill>
                                <a:schemeClr val="tx1"/>
                              </a:solidFill>
                              <a:latin typeface="Cambria Math" panose="02040503050406030204" pitchFamily="18" charset="0"/>
                            </a:rPr>
                            <m:t>𝐹</m:t>
                          </m:r>
                        </m:e>
                        <m:sub>
                          <m:r>
                            <a:rPr lang="el-GR" altLang="zh-CN" i="1" dirty="0" smtClean="0">
                              <a:solidFill>
                                <a:schemeClr val="tx1"/>
                              </a:solidFill>
                              <a:latin typeface="Cambria Math" panose="02040503050406030204" pitchFamily="18" charset="0"/>
                            </a:rPr>
                            <m:t>𝜇</m:t>
                          </m:r>
                          <m:r>
                            <a:rPr lang="en-US" altLang="zh-CN" i="1" dirty="0">
                              <a:solidFill>
                                <a:schemeClr val="tx1"/>
                              </a:solidFill>
                              <a:latin typeface="Cambria Math" panose="02040503050406030204" pitchFamily="18" charset="0"/>
                            </a:rPr>
                            <m:t>𝑣</m:t>
                          </m:r>
                        </m:sub>
                      </m:sSub>
                    </m:oMath>
                  </a14:m>
                  <a:r>
                    <a:rPr lang="en-US" altLang="zh-CN" dirty="0" err="1">
                      <a:latin typeface="华文楷体" panose="02010600040101010101" pitchFamily="2" charset="-122"/>
                      <a:ea typeface="华文楷体" panose="02010600040101010101" pitchFamily="2" charset="-122"/>
                    </a:rPr>
                    <a:t>,</a:t>
                  </a:r>
                  <a14:m>
                    <m:oMath xmlns:m="http://schemas.openxmlformats.org/officeDocument/2006/math">
                      <m:sSup>
                        <m:sSupPr>
                          <m:ctrlPr>
                            <a:rPr lang="en-US" altLang="zh-CN" i="1" dirty="0" smtClean="0">
                              <a:solidFill>
                                <a:srgbClr val="836967"/>
                              </a:solidFill>
                              <a:latin typeface="Cambria Math" panose="02040503050406030204" pitchFamily="18" charset="0"/>
                            </a:rPr>
                          </m:ctrlPr>
                        </m:sSupPr>
                        <m:e>
                          <m:r>
                            <a:rPr lang="en-US" altLang="zh-CN" i="1" dirty="0" err="1" smtClean="0">
                              <a:latin typeface="Cambria Math" panose="02040503050406030204" pitchFamily="18" charset="0"/>
                            </a:rPr>
                            <m:t>𝐹</m:t>
                          </m:r>
                        </m:e>
                        <m:sup>
                          <m:r>
                            <a:rPr lang="el-GR" altLang="zh-CN" i="1" dirty="0">
                              <a:latin typeface="Cambria Math" panose="02040503050406030204" pitchFamily="18" charset="0"/>
                            </a:rPr>
                            <m:t>𝜇</m:t>
                          </m:r>
                          <m:r>
                            <a:rPr lang="en-US" altLang="zh-CN" i="1" dirty="0" err="1" smtClean="0">
                              <a:latin typeface="Cambria Math" panose="02040503050406030204" pitchFamily="18" charset="0"/>
                            </a:rPr>
                            <m:t>𝑣</m:t>
                          </m:r>
                        </m:sup>
                      </m:sSup>
                    </m:oMath>
                  </a14:m>
                  <a:r>
                    <a:rPr lang="en-US" altLang="zh-CN" dirty="0">
                      <a:latin typeface="华文楷体" panose="02010600040101010101" pitchFamily="2" charset="-122"/>
                      <a:ea typeface="华文楷体" panose="02010600040101010101" pitchFamily="2" charset="-122"/>
                    </a:rPr>
                    <a:t>)/2 </a:t>
                  </a:r>
                  <a:r>
                    <a:rPr lang="zh-CN" altLang="en-US" dirty="0">
                      <a:latin typeface="华文楷体" panose="02010600040101010101" pitchFamily="2" charset="-122"/>
                      <a:ea typeface="华文楷体" panose="02010600040101010101" pitchFamily="2" charset="-122"/>
                    </a:rPr>
                    <a:t>是规范不变量，因而用来定义规范场的拉氏量，</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最后写出总的拉氏量为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其中，</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描写了物质场</a:t>
                  </a:r>
                  <a:r>
                    <a:rPr lang="el-GR" altLang="zh-CN" i="1" dirty="0">
                      <a:latin typeface="华文楷体" panose="02010600040101010101" pitchFamily="2" charset="-122"/>
                      <a:ea typeface="华文楷体" panose="02010600040101010101" pitchFamily="2" charset="-122"/>
                    </a:rPr>
                    <a:t>Ψ</a:t>
                  </a:r>
                  <a:r>
                    <a:rPr lang="zh-CN" altLang="en-US" dirty="0">
                      <a:latin typeface="华文楷体" panose="02010600040101010101" pitchFamily="2" charset="-122"/>
                      <a:ea typeface="华文楷体" panose="02010600040101010101" pitchFamily="2" charset="-122"/>
                    </a:rPr>
                    <a:t>与规范场的相互作用。</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是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(n)</a:t>
                  </a:r>
                  <a:r>
                    <a:rPr lang="zh-CN" altLang="en-US" dirty="0">
                      <a:latin typeface="华文楷体" panose="02010600040101010101" pitchFamily="2" charset="-122"/>
                      <a:ea typeface="华文楷体" panose="02010600040101010101" pitchFamily="2" charset="-122"/>
                    </a:rPr>
                    <a:t>群的同位旋流，</a:t>
                  </a:r>
                  <a:r>
                    <a:rPr lang="en-US" altLang="zh-CN" dirty="0"/>
                    <a:t> </a:t>
                  </a:r>
                  <a14:m>
                    <m:oMath xmlns:m="http://schemas.openxmlformats.org/officeDocument/2006/math">
                      <m:r>
                        <a:rPr lang="en-US" altLang="zh-CN" i="1" dirty="0" smtClean="0">
                          <a:latin typeface="Cambria Math" panose="02040503050406030204" pitchFamily="18" charset="0"/>
                        </a:rPr>
                        <m:t>𝑔</m:t>
                      </m:r>
                    </m:oMath>
                  </a14:m>
                  <a:r>
                    <a:rPr lang="zh-CN" altLang="en-US" dirty="0">
                      <a:latin typeface="华文楷体" panose="02010600040101010101" pitchFamily="2" charset="-122"/>
                      <a:ea typeface="华文楷体" panose="02010600040101010101" pitchFamily="2" charset="-122"/>
                    </a:rPr>
                    <a:t>是耦合常数。</a:t>
                  </a:r>
                  <a:endParaRPr lang="en-US" altLang="zh-CN" dirty="0">
                    <a:latin typeface="华文楷体" panose="02010600040101010101" pitchFamily="2" charset="-122"/>
                    <a:ea typeface="华文楷体" panose="02010600040101010101" pitchFamily="2" charset="-122"/>
                  </a:endParaRPr>
                </a:p>
              </p:txBody>
            </p:sp>
          </mc:Choice>
          <mc:Fallback xmlns="">
            <p:sp>
              <p:nvSpPr>
                <p:cNvPr id="3" name="文本框 2">
                  <a:extLst>
                    <a:ext uri="{FF2B5EF4-FFF2-40B4-BE49-F238E27FC236}">
                      <a16:creationId xmlns:a16="http://schemas.microsoft.com/office/drawing/2014/main" id="{E1F7AAD2-6FA2-2A53-63C6-2F868968AAB0}"/>
                    </a:ext>
                  </a:extLst>
                </p:cNvPr>
                <p:cNvSpPr txBox="1">
                  <a:spLocks noRot="1" noChangeAspect="1" noMove="1" noResize="1" noEditPoints="1" noAdjustHandles="1" noChangeArrowheads="1" noChangeShapeType="1" noTextEdit="1"/>
                </p:cNvSpPr>
                <p:nvPr/>
              </p:nvSpPr>
              <p:spPr>
                <a:xfrm>
                  <a:off x="698015" y="1214949"/>
                  <a:ext cx="7988785" cy="4546629"/>
                </a:xfrm>
                <a:prstGeom prst="rect">
                  <a:avLst/>
                </a:prstGeom>
                <a:blipFill>
                  <a:blip r:embed="rId2"/>
                  <a:stretch>
                    <a:fillRect l="-687" t="-402" b="-1206"/>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24D61F24-80BE-7C95-2D8C-D8282A0120D4}"/>
                </a:ext>
              </a:extLst>
            </p:cNvPr>
            <p:cNvPicPr>
              <a:picLocks noChangeAspect="1"/>
            </p:cNvPicPr>
            <p:nvPr/>
          </p:nvPicPr>
          <p:blipFill>
            <a:blip r:embed="rId3"/>
            <a:stretch>
              <a:fillRect/>
            </a:stretch>
          </p:blipFill>
          <p:spPr>
            <a:xfrm>
              <a:off x="2554563" y="1658222"/>
              <a:ext cx="3867349" cy="958899"/>
            </a:xfrm>
            <a:prstGeom prst="rect">
              <a:avLst/>
            </a:prstGeom>
          </p:spPr>
        </p:pic>
        <p:pic>
          <p:nvPicPr>
            <p:cNvPr id="9" name="图片 8">
              <a:extLst>
                <a:ext uri="{FF2B5EF4-FFF2-40B4-BE49-F238E27FC236}">
                  <a16:creationId xmlns:a16="http://schemas.microsoft.com/office/drawing/2014/main" id="{20229F91-8F1A-3601-CA9D-A9156FAFA660}"/>
                </a:ext>
              </a:extLst>
            </p:cNvPr>
            <p:cNvPicPr>
              <a:picLocks noChangeAspect="1"/>
            </p:cNvPicPr>
            <p:nvPr/>
          </p:nvPicPr>
          <p:blipFill>
            <a:blip r:embed="rId4"/>
            <a:stretch>
              <a:fillRect/>
            </a:stretch>
          </p:blipFill>
          <p:spPr>
            <a:xfrm>
              <a:off x="2493493" y="2990827"/>
              <a:ext cx="4140413" cy="876345"/>
            </a:xfrm>
            <a:prstGeom prst="rect">
              <a:avLst/>
            </a:prstGeom>
          </p:spPr>
        </p:pic>
        <p:pic>
          <p:nvPicPr>
            <p:cNvPr id="12" name="图片 11">
              <a:extLst>
                <a:ext uri="{FF2B5EF4-FFF2-40B4-BE49-F238E27FC236}">
                  <a16:creationId xmlns:a16="http://schemas.microsoft.com/office/drawing/2014/main" id="{EF770E2A-B8C7-C010-13F1-AAD1DC46278B}"/>
                </a:ext>
              </a:extLst>
            </p:cNvPr>
            <p:cNvPicPr>
              <a:picLocks noChangeAspect="1"/>
            </p:cNvPicPr>
            <p:nvPr/>
          </p:nvPicPr>
          <p:blipFill>
            <a:blip r:embed="rId5"/>
            <a:stretch>
              <a:fillRect/>
            </a:stretch>
          </p:blipFill>
          <p:spPr>
            <a:xfrm>
              <a:off x="2980034" y="4132572"/>
              <a:ext cx="3016405" cy="368319"/>
            </a:xfrm>
            <a:prstGeom prst="rect">
              <a:avLst/>
            </a:prstGeom>
          </p:spPr>
        </p:pic>
        <p:pic>
          <p:nvPicPr>
            <p:cNvPr id="15" name="图片 14">
              <a:extLst>
                <a:ext uri="{FF2B5EF4-FFF2-40B4-BE49-F238E27FC236}">
                  <a16:creationId xmlns:a16="http://schemas.microsoft.com/office/drawing/2014/main" id="{73B005A6-C599-937E-1DCD-372C3102F917}"/>
                </a:ext>
              </a:extLst>
            </p:cNvPr>
            <p:cNvPicPr>
              <a:picLocks noChangeAspect="1"/>
            </p:cNvPicPr>
            <p:nvPr/>
          </p:nvPicPr>
          <p:blipFill>
            <a:blip r:embed="rId6"/>
            <a:stretch>
              <a:fillRect/>
            </a:stretch>
          </p:blipFill>
          <p:spPr>
            <a:xfrm>
              <a:off x="3808751" y="4931256"/>
              <a:ext cx="1358970" cy="330217"/>
            </a:xfrm>
            <a:prstGeom prst="rect">
              <a:avLst/>
            </a:prstGeom>
          </p:spPr>
        </p:pic>
      </p:grpSp>
    </p:spTree>
    <p:extLst>
      <p:ext uri="{BB962C8B-B14F-4D97-AF65-F5344CB8AC3E}">
        <p14:creationId xmlns:p14="http://schemas.microsoft.com/office/powerpoint/2010/main" val="42464724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6290F-69D1-2436-E870-649AA4995CD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24E3954-3888-9B0A-54CC-DFD83DFFA39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3.0 U(n)</a:t>
            </a:r>
            <a:r>
              <a:rPr lang="zh-CN" altLang="en-US" b="1" dirty="0">
                <a:latin typeface="华文楷体" panose="02010600040101010101" pitchFamily="2" charset="-122"/>
                <a:ea typeface="华文楷体" panose="02010600040101010101" pitchFamily="2" charset="-122"/>
              </a:rPr>
              <a:t>定域规范不变性</a:t>
            </a:r>
            <a:endParaRPr lang="zh-CN" altLang="en-US" dirty="0"/>
          </a:p>
        </p:txBody>
      </p:sp>
      <p:sp>
        <p:nvSpPr>
          <p:cNvPr id="4" name="灯片编号占位符 3">
            <a:extLst>
              <a:ext uri="{FF2B5EF4-FFF2-40B4-BE49-F238E27FC236}">
                <a16:creationId xmlns:a16="http://schemas.microsoft.com/office/drawing/2014/main" id="{8A0C8C20-8395-C344-4370-0988718C8E5B}"/>
              </a:ext>
            </a:extLst>
          </p:cNvPr>
          <p:cNvSpPr>
            <a:spLocks noGrp="1"/>
          </p:cNvSpPr>
          <p:nvPr>
            <p:ph type="sldNum" sz="quarter" idx="12"/>
          </p:nvPr>
        </p:nvSpPr>
        <p:spPr/>
        <p:txBody>
          <a:bodyPr/>
          <a:lstStyle/>
          <a:p>
            <a:fld id="{BEF7031F-3985-8841-9F96-93325AFB8D2A}" type="slidenum">
              <a:rPr lang="en-US" smtClean="0"/>
              <a:t>64</a:t>
            </a:fld>
            <a:endParaRPr lang="en-US"/>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949F669B-65C1-13D3-A2DF-4D074A0411C9}"/>
                  </a:ext>
                </a:extLst>
              </p:cNvPr>
              <p:cNvSpPr txBox="1"/>
              <p:nvPr/>
            </p:nvSpPr>
            <p:spPr>
              <a:xfrm>
                <a:off x="736406" y="1281268"/>
                <a:ext cx="7950394" cy="3183949"/>
              </a:xfrm>
              <a:prstGeom prst="rect">
                <a:avLst/>
              </a:prstGeom>
              <a:noFill/>
            </p:spPr>
            <p:txBody>
              <a:bodyPr wrap="square">
                <a:spAutoFit/>
              </a:bodyPr>
              <a:lstStyle/>
              <a:p>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注意到在该理论中规范粒子是没有质量的，否则就会破坏规范不变性的要求另外考查规范场的拉氏量会发现，由于在张量</a:t>
                </a:r>
                <a14:m>
                  <m:oMath xmlns:m="http://schemas.openxmlformats.org/officeDocument/2006/math">
                    <m:sSubSup>
                      <m:sSubSupPr>
                        <m:ctrlPr>
                          <a:rPr lang="en-US" altLang="zh-CN" i="1" dirty="0" smtClean="0">
                            <a:solidFill>
                              <a:srgbClr val="836967"/>
                            </a:solidFill>
                            <a:latin typeface="Cambria Math" panose="02040503050406030204" pitchFamily="18" charset="0"/>
                          </a:rPr>
                        </m:ctrlPr>
                      </m:sSubSupPr>
                      <m:e>
                        <m:r>
                          <a:rPr lang="en-US" altLang="zh-CN" i="1" dirty="0" smtClean="0">
                            <a:latin typeface="Cambria Math" panose="02040503050406030204" pitchFamily="18" charset="0"/>
                          </a:rPr>
                          <m:t>𝐹</m:t>
                        </m:r>
                      </m:e>
                      <m:sub>
                        <m:r>
                          <a:rPr lang="el-GR" altLang="zh-CN" i="1" dirty="0" smtClean="0">
                            <a:latin typeface="Cambria Math" panose="02040503050406030204" pitchFamily="18" charset="0"/>
                          </a:rPr>
                          <m:t>𝜇</m:t>
                        </m:r>
                        <m:r>
                          <a:rPr lang="en-US" altLang="zh-CN" i="1" dirty="0" smtClean="0">
                            <a:latin typeface="Cambria Math" panose="02040503050406030204" pitchFamily="18" charset="0"/>
                          </a:rPr>
                          <m:t>𝑣</m:t>
                        </m:r>
                      </m:sub>
                      <m:sup>
                        <m:r>
                          <a:rPr lang="en-US" altLang="zh-CN" i="1" dirty="0" smtClean="0">
                            <a:latin typeface="Cambria Math" panose="02040503050406030204" pitchFamily="18" charset="0"/>
                          </a:rPr>
                          <m:t>𝑎</m:t>
                        </m:r>
                      </m:sup>
                    </m:sSubSup>
                    <m:r>
                      <a:rPr lang="en-US" altLang="zh-CN" i="1" dirty="0" smtClean="0">
                        <a:latin typeface="Cambria Math" panose="02040503050406030204" pitchFamily="18" charset="0"/>
                      </a:rPr>
                      <m:t> </m:t>
                    </m:r>
                  </m:oMath>
                </a14:m>
                <a:r>
                  <a:rPr lang="zh-CN" altLang="en-US" dirty="0">
                    <a:latin typeface="华文楷体" panose="02010600040101010101" pitchFamily="2" charset="-122"/>
                    <a:ea typeface="华文楷体" panose="02010600040101010101" pitchFamily="2" charset="-122"/>
                  </a:rPr>
                  <a:t>中含有</a:t>
                </a:r>
                <a14:m>
                  <m:oMath xmlns:m="http://schemas.openxmlformats.org/officeDocument/2006/math">
                    <m:sSubSup>
                      <m:sSubSupPr>
                        <m:ctrlPr>
                          <a:rPr lang="en-US" altLang="zh-CN" i="1" dirty="0" smtClean="0">
                            <a:solidFill>
                              <a:schemeClr val="tx1"/>
                            </a:solidFill>
                            <a:latin typeface="Cambria Math" panose="02040503050406030204" pitchFamily="18" charset="0"/>
                          </a:rPr>
                        </m:ctrlPr>
                      </m:sSubSupPr>
                      <m:e>
                        <m:r>
                          <a:rPr lang="en-US" altLang="zh-CN" b="0" i="1" dirty="0" smtClean="0">
                            <a:solidFill>
                              <a:schemeClr val="tx1"/>
                            </a:solidFill>
                            <a:latin typeface="Cambria Math" panose="02040503050406030204" pitchFamily="18" charset="0"/>
                          </a:rPr>
                          <m:t>𝐴</m:t>
                        </m:r>
                      </m:e>
                      <m:sub>
                        <m:r>
                          <a:rPr lang="el-GR" altLang="zh-CN" i="1" dirty="0" smtClean="0">
                            <a:solidFill>
                              <a:schemeClr val="tx1"/>
                            </a:solidFill>
                            <a:latin typeface="Cambria Math" panose="02040503050406030204" pitchFamily="18" charset="0"/>
                          </a:rPr>
                          <m:t>𝜇</m:t>
                        </m:r>
                      </m:sub>
                      <m:sup>
                        <m:r>
                          <a:rPr lang="en-US" altLang="zh-CN" i="1" dirty="0">
                            <a:solidFill>
                              <a:schemeClr val="tx1"/>
                            </a:solidFill>
                            <a:latin typeface="Cambria Math" panose="02040503050406030204" pitchFamily="18" charset="0"/>
                          </a:rPr>
                          <m:t>𝑎</m:t>
                        </m:r>
                      </m:sup>
                    </m:sSubSup>
                  </m:oMath>
                </a14:m>
                <a:r>
                  <a:rPr lang="zh-CN" altLang="en-US" dirty="0">
                    <a:latin typeface="华文楷体" panose="02010600040101010101" pitchFamily="2" charset="-122"/>
                    <a:ea typeface="华文楷体" panose="02010600040101010101" pitchFamily="2" charset="-122"/>
                  </a:rPr>
                  <a:t>的乘积项，因而在拉氏量 </a:t>
                </a:r>
                <a14:m>
                  <m:oMath xmlns:m="http://schemas.openxmlformats.org/officeDocument/2006/math">
                    <m:sSubSup>
                      <m:sSubSupPr>
                        <m:ctrlPr>
                          <a:rPr lang="en-US" altLang="zh-CN" i="1" dirty="0">
                            <a:solidFill>
                              <a:srgbClr val="836967"/>
                            </a:solidFill>
                            <a:latin typeface="Cambria Math" panose="02040503050406030204" pitchFamily="18" charset="0"/>
                          </a:rPr>
                        </m:ctrlPr>
                      </m:sSubSupPr>
                      <m:e>
                        <m:r>
                          <a:rPr lang="en-US" altLang="zh-CN" i="1" dirty="0">
                            <a:latin typeface="Cambria Math" panose="02040503050406030204" pitchFamily="18" charset="0"/>
                          </a:rPr>
                          <m:t>𝐹</m:t>
                        </m:r>
                      </m:e>
                      <m:sub>
                        <m:r>
                          <a:rPr lang="el-GR" altLang="zh-CN" i="1" dirty="0">
                            <a:latin typeface="Cambria Math" panose="02040503050406030204" pitchFamily="18" charset="0"/>
                          </a:rPr>
                          <m:t>𝜇</m:t>
                        </m:r>
                        <m:r>
                          <a:rPr lang="en-US" altLang="zh-CN" i="1" dirty="0">
                            <a:latin typeface="Cambria Math" panose="02040503050406030204" pitchFamily="18" charset="0"/>
                          </a:rPr>
                          <m:t>𝑣</m:t>
                        </m:r>
                      </m:sub>
                      <m:sup>
                        <m:r>
                          <a:rPr lang="en-US" altLang="zh-CN" i="1" dirty="0">
                            <a:latin typeface="Cambria Math" panose="02040503050406030204" pitchFamily="18" charset="0"/>
                          </a:rPr>
                          <m:t>𝑎</m:t>
                        </m:r>
                      </m:sup>
                    </m:sSubSup>
                  </m:oMath>
                </a14:m>
                <a:r>
                  <a:rPr lang="en-US" altLang="zh-CN" dirty="0">
                    <a:solidFill>
                      <a:srgbClr val="836967"/>
                    </a:solidFill>
                  </a:rPr>
                  <a:t> </a:t>
                </a:r>
                <a14:m>
                  <m:oMath xmlns:m="http://schemas.openxmlformats.org/officeDocument/2006/math">
                    <m:sSup>
                      <m:sSupPr>
                        <m:ctrlPr>
                          <a:rPr lang="en-US" altLang="zh-CN" i="1" dirty="0">
                            <a:solidFill>
                              <a:srgbClr val="836967"/>
                            </a:solidFill>
                            <a:latin typeface="Cambria Math" panose="02040503050406030204" pitchFamily="18" charset="0"/>
                          </a:rPr>
                        </m:ctrlPr>
                      </m:sSupPr>
                      <m:e>
                        <m:r>
                          <a:rPr lang="en-US" altLang="zh-CN" i="1" dirty="0" err="1">
                            <a:latin typeface="Cambria Math" panose="02040503050406030204" pitchFamily="18" charset="0"/>
                          </a:rPr>
                          <m:t>𝐹</m:t>
                        </m:r>
                      </m:e>
                      <m:sup>
                        <m:r>
                          <a:rPr lang="en-US" altLang="zh-CN" i="1" dirty="0">
                            <a:latin typeface="Cambria Math" panose="02040503050406030204" pitchFamily="18" charset="0"/>
                          </a:rPr>
                          <m:t>𝑎</m:t>
                        </m:r>
                        <m:r>
                          <a:rPr lang="el-GR" altLang="zh-CN" i="1" dirty="0">
                            <a:latin typeface="Cambria Math" panose="02040503050406030204" pitchFamily="18" charset="0"/>
                          </a:rPr>
                          <m:t>𝜇</m:t>
                        </m:r>
                        <m:r>
                          <a:rPr lang="en-US" altLang="zh-CN" i="1" dirty="0" err="1">
                            <a:latin typeface="Cambria Math" panose="02040503050406030204" pitchFamily="18" charset="0"/>
                          </a:rPr>
                          <m:t>𝑣</m:t>
                        </m:r>
                      </m:sup>
                    </m:sSup>
                  </m:oMath>
                </a14:m>
                <a:r>
                  <a:rPr lang="zh-CN" altLang="en-US" dirty="0">
                    <a:latin typeface="华文楷体" panose="02010600040101010101" pitchFamily="2" charset="-122"/>
                    <a:ea typeface="华文楷体" panose="02010600040101010101" pitchFamily="2" charset="-122"/>
                  </a:rPr>
                  <a:t>中就会出现 </a:t>
                </a:r>
                <a14:m>
                  <m:oMath xmlns:m="http://schemas.openxmlformats.org/officeDocument/2006/math">
                    <m:sSubSup>
                      <m:sSubSupPr>
                        <m:ctrlPr>
                          <a:rPr lang="en-US" altLang="zh-CN" i="1" dirty="0">
                            <a:latin typeface="Cambria Math" panose="02040503050406030204" pitchFamily="18" charset="0"/>
                          </a:rPr>
                        </m:ctrlPr>
                      </m:sSubSupPr>
                      <m:e>
                        <m:r>
                          <a:rPr lang="en-US" altLang="zh-CN" i="1" dirty="0">
                            <a:latin typeface="Cambria Math" panose="02040503050406030204" pitchFamily="18" charset="0"/>
                          </a:rPr>
                          <m:t>𝐴</m:t>
                        </m:r>
                      </m:e>
                      <m:sub>
                        <m:r>
                          <a:rPr lang="el-GR" altLang="zh-CN" i="1" dirty="0">
                            <a:latin typeface="Cambria Math" panose="02040503050406030204" pitchFamily="18" charset="0"/>
                          </a:rPr>
                          <m:t>𝜇</m:t>
                        </m:r>
                      </m:sub>
                      <m:sup>
                        <m:r>
                          <a:rPr lang="en-US" altLang="zh-CN" i="1" dirty="0">
                            <a:latin typeface="Cambria Math" panose="02040503050406030204" pitchFamily="18" charset="0"/>
                          </a:rPr>
                          <m:t>𝑎</m:t>
                        </m:r>
                      </m:sup>
                    </m:sSubSup>
                  </m:oMath>
                </a14:m>
                <a:r>
                  <a:rPr lang="zh-CN" altLang="en-US" dirty="0">
                    <a:latin typeface="华文楷体" panose="02010600040101010101" pitchFamily="2" charset="-122"/>
                    <a:ea typeface="华文楷体" panose="02010600040101010101" pitchFamily="2" charset="-122"/>
                  </a:rPr>
                  <a:t>的三次和四次乘积项，反映了规范场之间的自相互作用。</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上面的讨论可以总结为这样几句话</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为保证</a:t>
                </a:r>
                <a:r>
                  <a:rPr lang="en-US" altLang="zh-CN" i="1" dirty="0">
                    <a:latin typeface="华文楷体" panose="02010600040101010101" pitchFamily="2" charset="-122"/>
                    <a:ea typeface="华文楷体" panose="02010600040101010101" pitchFamily="2" charset="-122"/>
                  </a:rPr>
                  <a:t>n </a:t>
                </a:r>
                <a:r>
                  <a:rPr lang="zh-CN" altLang="en-US" dirty="0">
                    <a:latin typeface="华文楷体" panose="02010600040101010101" pitchFamily="2" charset="-122"/>
                    <a:ea typeface="华文楷体" panose="02010600040101010101" pitchFamily="2" charset="-122"/>
                  </a:rPr>
                  <a:t>维狄拉克场的多重态在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(n)</a:t>
                </a:r>
                <a:r>
                  <a:rPr lang="zh-CN" altLang="en-US" dirty="0">
                    <a:latin typeface="华文楷体" panose="02010600040101010101" pitchFamily="2" charset="-122"/>
                    <a:ea typeface="华文楷体" panose="02010600040101010101" pitchFamily="2" charset="-122"/>
                  </a:rPr>
                  <a:t>定域规范变换下的不变性，必须引入</a:t>
                </a:r>
                <a:r>
                  <a:rPr lang="en-US" altLang="zh-CN" dirty="0">
                    <a:latin typeface="华文楷体" panose="02010600040101010101" pitchFamily="2" charset="-122"/>
                    <a:ea typeface="华文楷体" panose="02010600040101010101" pitchFamily="2" charset="-122"/>
                  </a:rPr>
                  <a:t>n</a:t>
                </a:r>
                <a:r>
                  <a:rPr lang="en-US" altLang="zh-CN" baseline="30000" dirty="0">
                    <a:latin typeface="华文楷体" panose="02010600040101010101" pitchFamily="2" charset="-122"/>
                    <a:ea typeface="华文楷体" panose="02010600040101010101" pitchFamily="2" charset="-122"/>
                  </a:rPr>
                  <a:t>2</a:t>
                </a: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个没有质量的规范场。规范场与</a:t>
                </a:r>
                <a:r>
                  <a:rPr lang="en-US" altLang="zh-CN" i="1" dirty="0">
                    <a:latin typeface="华文楷体" panose="02010600040101010101" pitchFamily="2" charset="-122"/>
                    <a:ea typeface="华文楷体" panose="02010600040101010101" pitchFamily="2" charset="-122"/>
                  </a:rPr>
                  <a:t>n </a:t>
                </a:r>
                <a:r>
                  <a:rPr lang="zh-CN" altLang="en-US" dirty="0">
                    <a:latin typeface="华文楷体" panose="02010600040101010101" pitchFamily="2" charset="-122"/>
                    <a:ea typeface="华文楷体" panose="02010600040101010101" pitchFamily="2" charset="-122"/>
                  </a:rPr>
                  <a:t>维狄拉克场同位旋流的耦合确定了它们之间的相互作用。对于非阿贝尔规范群除了描写规范场动量的散度项以外，还有反映规范场间自相互作用的规范场乘积项。</a:t>
                </a:r>
                <a:endParaRPr lang="en-US" altLang="zh-CN" dirty="0">
                  <a:latin typeface="华文楷体" panose="02010600040101010101" pitchFamily="2" charset="-122"/>
                  <a:ea typeface="华文楷体" panose="02010600040101010101" pitchFamily="2" charset="-122"/>
                </a:endParaRPr>
              </a:p>
            </p:txBody>
          </p:sp>
        </mc:Choice>
        <mc:Fallback xmlns="">
          <p:sp>
            <p:nvSpPr>
              <p:cNvPr id="3" name="文本框 2">
                <a:extLst>
                  <a:ext uri="{FF2B5EF4-FFF2-40B4-BE49-F238E27FC236}">
                    <a16:creationId xmlns:a16="http://schemas.microsoft.com/office/drawing/2014/main" id="{949F669B-65C1-13D3-A2DF-4D074A0411C9}"/>
                  </a:ext>
                </a:extLst>
              </p:cNvPr>
              <p:cNvSpPr txBox="1">
                <a:spLocks noRot="1" noChangeAspect="1" noMove="1" noResize="1" noEditPoints="1" noAdjustHandles="1" noChangeArrowheads="1" noChangeShapeType="1" noTextEdit="1"/>
              </p:cNvSpPr>
              <p:nvPr/>
            </p:nvSpPr>
            <p:spPr>
              <a:xfrm>
                <a:off x="736406" y="1281268"/>
                <a:ext cx="7950394" cy="3183949"/>
              </a:xfrm>
              <a:prstGeom prst="rect">
                <a:avLst/>
              </a:prstGeom>
              <a:blipFill>
                <a:blip r:embed="rId2"/>
                <a:stretch>
                  <a:fillRect l="-690" t="-766" r="-77" b="-229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998214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19C3A0-3BD7-45DB-9BB2-6CC7D520D5E0}"/>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3.0 U(n)</a:t>
            </a:r>
            <a:r>
              <a:rPr lang="zh-CN" altLang="en-US" b="1" dirty="0">
                <a:latin typeface="华文楷体" panose="02010600040101010101" pitchFamily="2" charset="-122"/>
                <a:ea typeface="华文楷体" panose="02010600040101010101" pitchFamily="2" charset="-122"/>
              </a:rPr>
              <a:t>定域规范不变性</a:t>
            </a:r>
            <a:endParaRPr lang="zh-CN" altLang="en-US" dirty="0"/>
          </a:p>
        </p:txBody>
      </p:sp>
      <p:sp>
        <p:nvSpPr>
          <p:cNvPr id="4" name="灯片编号占位符 3">
            <a:extLst>
              <a:ext uri="{FF2B5EF4-FFF2-40B4-BE49-F238E27FC236}">
                <a16:creationId xmlns:a16="http://schemas.microsoft.com/office/drawing/2014/main" id="{7767FA79-8DA9-40BE-8755-C85A0D57D5BC}"/>
              </a:ext>
            </a:extLst>
          </p:cNvPr>
          <p:cNvSpPr>
            <a:spLocks noGrp="1"/>
          </p:cNvSpPr>
          <p:nvPr>
            <p:ph type="sldNum" sz="quarter" idx="12"/>
          </p:nvPr>
        </p:nvSpPr>
        <p:spPr/>
        <p:txBody>
          <a:bodyPr/>
          <a:lstStyle/>
          <a:p>
            <a:fld id="{BEF7031F-3985-8841-9F96-93325AFB8D2A}" type="slidenum">
              <a:rPr lang="en-US" smtClean="0"/>
              <a:t>65</a:t>
            </a:fld>
            <a:endParaRPr lang="en-US"/>
          </a:p>
        </p:txBody>
      </p:sp>
    </p:spTree>
    <p:extLst>
      <p:ext uri="{BB962C8B-B14F-4D97-AF65-F5344CB8AC3E}">
        <p14:creationId xmlns:p14="http://schemas.microsoft.com/office/powerpoint/2010/main" val="216802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a:t>3.1 Yang-Mills</a:t>
            </a:r>
            <a:r>
              <a:rPr lang="zh-CN" altLang="en-US" sz="3600" dirty="0"/>
              <a:t>场：非阿贝尔定域规范对称性</a:t>
            </a:r>
          </a:p>
        </p:txBody>
      </p:sp>
      <p:sp>
        <p:nvSpPr>
          <p:cNvPr id="4" name="灯片编号占位符 3"/>
          <p:cNvSpPr>
            <a:spLocks noGrp="1"/>
          </p:cNvSpPr>
          <p:nvPr>
            <p:ph type="sldNum" sz="quarter" idx="12"/>
          </p:nvPr>
        </p:nvSpPr>
        <p:spPr/>
        <p:txBody>
          <a:bodyPr/>
          <a:lstStyle/>
          <a:p>
            <a:fld id="{BEF7031F-3985-8841-9F96-93325AFB8D2A}" type="slidenum">
              <a:rPr lang="en-US" smtClean="0"/>
              <a:t>66</a:t>
            </a:fld>
            <a:endParaRPr lang="en-US"/>
          </a:p>
        </p:txBody>
      </p:sp>
      <p:grpSp>
        <p:nvGrpSpPr>
          <p:cNvPr id="18" name="组合 17">
            <a:extLst>
              <a:ext uri="{FF2B5EF4-FFF2-40B4-BE49-F238E27FC236}">
                <a16:creationId xmlns:a16="http://schemas.microsoft.com/office/drawing/2014/main" id="{EEF92162-1A53-6604-AA7E-80BF2221A8D2}"/>
              </a:ext>
            </a:extLst>
          </p:cNvPr>
          <p:cNvGrpSpPr/>
          <p:nvPr/>
        </p:nvGrpSpPr>
        <p:grpSpPr>
          <a:xfrm>
            <a:off x="466504" y="1109375"/>
            <a:ext cx="8096692" cy="4808432"/>
            <a:chOff x="466504" y="1109375"/>
            <a:chExt cx="8096692" cy="4808432"/>
          </a:xfrm>
        </p:grpSpPr>
        <p:grpSp>
          <p:nvGrpSpPr>
            <p:cNvPr id="12" name="组合 11">
              <a:extLst>
                <a:ext uri="{FF2B5EF4-FFF2-40B4-BE49-F238E27FC236}">
                  <a16:creationId xmlns:a16="http://schemas.microsoft.com/office/drawing/2014/main" id="{354D7AC9-AAFA-406C-5380-DA4E4A644451}"/>
                </a:ext>
              </a:extLst>
            </p:cNvPr>
            <p:cNvGrpSpPr/>
            <p:nvPr/>
          </p:nvGrpSpPr>
          <p:grpSpPr>
            <a:xfrm>
              <a:off x="466504" y="1109375"/>
              <a:ext cx="8096692" cy="4808432"/>
              <a:chOff x="466504" y="1109375"/>
              <a:chExt cx="8096692" cy="4808432"/>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EF6D9300-848C-FC76-A8E1-29A8D18BB635}"/>
                      </a:ext>
                    </a:extLst>
                  </p:cNvPr>
                  <p:cNvSpPr txBox="1"/>
                  <p:nvPr/>
                </p:nvSpPr>
                <p:spPr>
                  <a:xfrm>
                    <a:off x="466504" y="1109375"/>
                    <a:ext cx="8096692" cy="4808432"/>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在强相互作用中，质子和中子构成同位旋二重态</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p</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。当我们忽略掉电磁相互作用的影响时，在核力相互作用中质子和中子的差别可以忽略，故它们的波函数的任意组合是等价的，即</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是ㄠ正变换</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n-US" altLang="zh-CN" b="1" i="1" dirty="0">
                                <a:solidFill>
                                  <a:srgbClr val="0000CC"/>
                                </a:solidFill>
                                <a:latin typeface="Cambria Math" panose="02040503050406030204" pitchFamily="18" charset="0"/>
                              </a:rPr>
                              <m:t>𝑈</m:t>
                            </m:r>
                            <m:r>
                              <a:rPr lang="en-US" altLang="zh-CN" b="1" i="1" dirty="0" smtClean="0">
                                <a:solidFill>
                                  <a:srgbClr val="0000CC"/>
                                </a:solidFill>
                                <a:latin typeface="Cambria Math" panose="02040503050406030204" pitchFamily="18" charset="0"/>
                              </a:rPr>
                              <m:t>𝑈</m:t>
                            </m:r>
                          </m:e>
                          <m:sup>
                            <m:r>
                              <a:rPr lang="en-US" altLang="zh-CN" b="1" i="0" dirty="0" smtClean="0">
                                <a:solidFill>
                                  <a:srgbClr val="0000CC"/>
                                </a:solidFill>
                                <a:latin typeface="Cambria Math" panose="02040503050406030204" pitchFamily="18" charset="0"/>
                              </a:rPr>
                              <m:t>†</m:t>
                            </m:r>
                          </m:sup>
                        </m:sSup>
                        <m:r>
                          <a:rPr lang="en-US" altLang="zh-CN" b="1" i="1" dirty="0" smtClean="0">
                            <a:solidFill>
                              <a:srgbClr val="0000CC"/>
                            </a:solidFill>
                            <a:latin typeface="Cambria Math" panose="02040503050406030204" pitchFamily="18" charset="0"/>
                          </a:rPr>
                          <m:t> </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rPr>
                      <a:t> </a:t>
                    </a:r>
                    <a14:m>
                      <m:oMath xmlns:m="http://schemas.openxmlformats.org/officeDocument/2006/math">
                        <m:sSup>
                          <m:sSupPr>
                            <m:ctrlPr>
                              <a:rPr lang="en-US" altLang="zh-CN" b="1" i="1" dirty="0">
                                <a:solidFill>
                                  <a:srgbClr val="0000CC"/>
                                </a:solidFill>
                                <a:latin typeface="Cambria Math" panose="02040503050406030204" pitchFamily="18" charset="0"/>
                              </a:rPr>
                            </m:ctrlPr>
                          </m:sSupPr>
                          <m:e>
                            <m:r>
                              <a:rPr lang="en-US" altLang="zh-CN" b="1" i="1" dirty="0">
                                <a:solidFill>
                                  <a:srgbClr val="0000CC"/>
                                </a:solidFill>
                                <a:latin typeface="Cambria Math" panose="02040503050406030204" pitchFamily="18" charset="0"/>
                              </a:rPr>
                              <m:t>𝑈</m:t>
                            </m:r>
                          </m:e>
                          <m:sup>
                            <m:r>
                              <a:rPr lang="en-US" altLang="zh-CN" b="1" dirty="0">
                                <a:solidFill>
                                  <a:srgbClr val="0000CC"/>
                                </a:solidFill>
                                <a:latin typeface="Cambria Math" panose="02040503050406030204" pitchFamily="18" charset="0"/>
                              </a:rPr>
                              <m:t>†</m:t>
                            </m:r>
                          </m:sup>
                        </m:sSup>
                        <m:r>
                          <a:rPr lang="en-US" altLang="zh-CN" b="1" i="1" dirty="0">
                            <a:solidFill>
                              <a:srgbClr val="0000CC"/>
                            </a:solidFill>
                            <a:latin typeface="Cambria Math" panose="02040503050406030204" pitchFamily="18" charset="0"/>
                          </a:rPr>
                          <m:t>𝑈</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l</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以保持几率的归一性。并且，如果</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det|</a:t>
                    </a:r>
                    <a14:m>
                      <m:oMath xmlns:m="http://schemas.openxmlformats.org/officeDocument/2006/math">
                        <m:r>
                          <a:rPr lang="en-US" altLang="zh-CN" b="1" i="1" dirty="0">
                            <a:solidFill>
                              <a:srgbClr val="0000CC"/>
                            </a:solidFill>
                            <a:latin typeface="Cambria Math" panose="02040503050406030204" pitchFamily="18" charset="0"/>
                          </a:rPr>
                          <m:t>𝑈</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，那么</a:t>
                    </a:r>
                    <a14:m>
                      <m:oMath xmlns:m="http://schemas.openxmlformats.org/officeDocument/2006/math">
                        <m:r>
                          <a:rPr lang="en-US" altLang="zh-CN" b="1" i="1" dirty="0">
                            <a:solidFill>
                              <a:srgbClr val="0000CC"/>
                            </a:solidFill>
                            <a:latin typeface="Cambria Math" panose="02040503050406030204" pitchFamily="18" charset="0"/>
                          </a:rPr>
                          <m:t>𝑈</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就构成</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李群</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其中</a:t>
                    </a:r>
                    <a14:m>
                      <m:oMath xmlns:m="http://schemas.openxmlformats.org/officeDocument/2006/math">
                        <m:r>
                          <a:rPr lang="el-GR" altLang="zh-CN" b="0" i="1" dirty="0" smtClean="0">
                            <a:solidFill>
                              <a:srgbClr val="C00000"/>
                            </a:solidFill>
                            <a:latin typeface="Cambria Math" panose="02040503050406030204" pitchFamily="18" charset="0"/>
                          </a:rPr>
                          <m:t>𝜃</m:t>
                        </m:r>
                      </m:oMath>
                    </a14:m>
                    <a:r>
                      <a:rPr lang="en-US" altLang="zh-CN" b="1" i="1" baseline="-2000" dirty="0" err="1">
                        <a:solidFill>
                          <a:srgbClr val="C00000"/>
                        </a:solidFill>
                        <a:latin typeface="华文楷体" panose="02010600040101010101" pitchFamily="2" charset="-122"/>
                        <a:ea typeface="华文楷体" panose="02010600040101010101" pitchFamily="2" charset="-122"/>
                      </a:rPr>
                      <a:t>i</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为</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群变换参数，</a:t>
                    </a:r>
                    <a14:m>
                      <m:oMath xmlns:m="http://schemas.openxmlformats.org/officeDocument/2006/math">
                        <m:r>
                          <a:rPr lang="en-US" altLang="zh-CN" b="1" i="1" dirty="0"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 </m:t>
                        </m:r>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是</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 x 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的泡利矩阵，是</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群的生成元，满足对易关系</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EF6D9300-848C-FC76-A8E1-29A8D18BB635}"/>
                      </a:ext>
                    </a:extLst>
                  </p:cNvPr>
                  <p:cNvSpPr txBox="1">
                    <a:spLocks noRot="1" noChangeAspect="1" noMove="1" noResize="1" noEditPoints="1" noAdjustHandles="1" noChangeArrowheads="1" noChangeShapeType="1" noTextEdit="1"/>
                  </p:cNvSpPr>
                  <p:nvPr/>
                </p:nvSpPr>
                <p:spPr>
                  <a:xfrm>
                    <a:off x="466504" y="1109375"/>
                    <a:ext cx="8096692" cy="4808432"/>
                  </a:xfrm>
                  <a:prstGeom prst="rect">
                    <a:avLst/>
                  </a:prstGeom>
                  <a:blipFill>
                    <a:blip r:embed="rId2"/>
                    <a:stretch>
                      <a:fillRect l="-678" t="-634" r="-3464"/>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019BD34B-9033-0035-72D2-47EFDE67BEF7}"/>
                  </a:ext>
                </a:extLst>
              </p:cNvPr>
              <p:cNvPicPr>
                <a:picLocks noChangeAspect="1"/>
              </p:cNvPicPr>
              <p:nvPr/>
            </p:nvPicPr>
            <p:blipFill>
              <a:blip r:embed="rId3"/>
              <a:stretch>
                <a:fillRect/>
              </a:stretch>
            </p:blipFill>
            <p:spPr>
              <a:xfrm>
                <a:off x="582318" y="1168648"/>
                <a:ext cx="178409" cy="234962"/>
              </a:xfrm>
              <a:prstGeom prst="rect">
                <a:avLst/>
              </a:prstGeom>
            </p:spPr>
          </p:pic>
        </p:grpSp>
        <p:pic>
          <p:nvPicPr>
            <p:cNvPr id="7" name="图片 6">
              <a:extLst>
                <a:ext uri="{FF2B5EF4-FFF2-40B4-BE49-F238E27FC236}">
                  <a16:creationId xmlns:a16="http://schemas.microsoft.com/office/drawing/2014/main" id="{6E789EF0-B5AE-ACB5-68C0-79D736242D3D}"/>
                </a:ext>
              </a:extLst>
            </p:cNvPr>
            <p:cNvPicPr>
              <a:picLocks noChangeAspect="1"/>
            </p:cNvPicPr>
            <p:nvPr/>
          </p:nvPicPr>
          <p:blipFill>
            <a:blip r:embed="rId4"/>
            <a:stretch>
              <a:fillRect/>
            </a:stretch>
          </p:blipFill>
          <p:spPr>
            <a:xfrm>
              <a:off x="3226956" y="2028082"/>
              <a:ext cx="2673487" cy="635033"/>
            </a:xfrm>
            <a:prstGeom prst="rect">
              <a:avLst/>
            </a:prstGeom>
          </p:spPr>
        </p:pic>
        <p:pic>
          <p:nvPicPr>
            <p:cNvPr id="10" name="图片 9">
              <a:extLst>
                <a:ext uri="{FF2B5EF4-FFF2-40B4-BE49-F238E27FC236}">
                  <a16:creationId xmlns:a16="http://schemas.microsoft.com/office/drawing/2014/main" id="{AB91B182-2C1A-AA1F-C99A-62746195A28F}"/>
                </a:ext>
              </a:extLst>
            </p:cNvPr>
            <p:cNvPicPr>
              <a:picLocks noChangeAspect="1"/>
            </p:cNvPicPr>
            <p:nvPr/>
          </p:nvPicPr>
          <p:blipFill>
            <a:blip r:embed="rId5"/>
            <a:stretch>
              <a:fillRect/>
            </a:stretch>
          </p:blipFill>
          <p:spPr>
            <a:xfrm>
              <a:off x="3016173" y="3432847"/>
              <a:ext cx="2997354" cy="762039"/>
            </a:xfrm>
            <a:prstGeom prst="rect">
              <a:avLst/>
            </a:prstGeom>
          </p:spPr>
        </p:pic>
        <p:pic>
          <p:nvPicPr>
            <p:cNvPr id="13" name="图片 12">
              <a:extLst>
                <a:ext uri="{FF2B5EF4-FFF2-40B4-BE49-F238E27FC236}">
                  <a16:creationId xmlns:a16="http://schemas.microsoft.com/office/drawing/2014/main" id="{1FAA0427-93ED-4D38-5DBD-5B7FA9CBCBE9}"/>
                </a:ext>
              </a:extLst>
            </p:cNvPr>
            <p:cNvPicPr>
              <a:picLocks noChangeAspect="1"/>
            </p:cNvPicPr>
            <p:nvPr/>
          </p:nvPicPr>
          <p:blipFill>
            <a:blip r:embed="rId6"/>
            <a:stretch>
              <a:fillRect/>
            </a:stretch>
          </p:blipFill>
          <p:spPr>
            <a:xfrm>
              <a:off x="3289778" y="4411211"/>
              <a:ext cx="990651" cy="311166"/>
            </a:xfrm>
            <a:prstGeom prst="rect">
              <a:avLst/>
            </a:prstGeom>
          </p:spPr>
        </p:pic>
        <p:pic>
          <p:nvPicPr>
            <p:cNvPr id="17" name="图片 16">
              <a:extLst>
                <a:ext uri="{FF2B5EF4-FFF2-40B4-BE49-F238E27FC236}">
                  <a16:creationId xmlns:a16="http://schemas.microsoft.com/office/drawing/2014/main" id="{B1BF4CEF-A6D4-ACC1-B600-39812376CEFE}"/>
                </a:ext>
              </a:extLst>
            </p:cNvPr>
            <p:cNvPicPr>
              <a:picLocks noChangeAspect="1"/>
            </p:cNvPicPr>
            <p:nvPr/>
          </p:nvPicPr>
          <p:blipFill>
            <a:blip r:embed="rId7"/>
            <a:stretch>
              <a:fillRect/>
            </a:stretch>
          </p:blipFill>
          <p:spPr>
            <a:xfrm>
              <a:off x="3016173" y="5066363"/>
              <a:ext cx="3124361" cy="406421"/>
            </a:xfrm>
            <a:prstGeom prst="rect">
              <a:avLst/>
            </a:prstGeom>
          </p:spPr>
        </p:pic>
      </p:grpSp>
    </p:spTree>
    <p:extLst>
      <p:ext uri="{BB962C8B-B14F-4D97-AF65-F5344CB8AC3E}">
        <p14:creationId xmlns:p14="http://schemas.microsoft.com/office/powerpoint/2010/main" val="6027495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4C77D-7677-7BBC-EE2D-E599A85687F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E987AFD-06B9-10A1-C479-5724D412ADF2}"/>
              </a:ext>
            </a:extLst>
          </p:cNvPr>
          <p:cNvSpPr>
            <a:spLocks noGrp="1"/>
          </p:cNvSpPr>
          <p:nvPr>
            <p:ph type="title"/>
          </p:nvPr>
        </p:nvSpPr>
        <p:spPr/>
        <p:txBody>
          <a:bodyPr>
            <a:noAutofit/>
          </a:bodyPr>
          <a:lstStyle/>
          <a:p>
            <a:r>
              <a:rPr lang="en-US" altLang="zh-CN" sz="3600" dirty="0"/>
              <a:t>3.1 Yang-Mills</a:t>
            </a:r>
            <a:r>
              <a:rPr lang="zh-CN" altLang="en-US" sz="3600" dirty="0"/>
              <a:t>场：非阿贝尔定域规范对称性</a:t>
            </a:r>
          </a:p>
        </p:txBody>
      </p:sp>
      <p:sp>
        <p:nvSpPr>
          <p:cNvPr id="4" name="灯片编号占位符 3">
            <a:extLst>
              <a:ext uri="{FF2B5EF4-FFF2-40B4-BE49-F238E27FC236}">
                <a16:creationId xmlns:a16="http://schemas.microsoft.com/office/drawing/2014/main" id="{39177607-9617-EF6A-ED82-FF512B3B208F}"/>
              </a:ext>
            </a:extLst>
          </p:cNvPr>
          <p:cNvSpPr>
            <a:spLocks noGrp="1"/>
          </p:cNvSpPr>
          <p:nvPr>
            <p:ph type="sldNum" sz="quarter" idx="12"/>
          </p:nvPr>
        </p:nvSpPr>
        <p:spPr/>
        <p:txBody>
          <a:bodyPr/>
          <a:lstStyle/>
          <a:p>
            <a:fld id="{BEF7031F-3985-8841-9F96-93325AFB8D2A}" type="slidenum">
              <a:rPr lang="en-US" smtClean="0"/>
              <a:t>67</a:t>
            </a:fld>
            <a:endParaRPr lang="en-US"/>
          </a:p>
        </p:txBody>
      </p:sp>
      <p:grpSp>
        <p:nvGrpSpPr>
          <p:cNvPr id="22" name="组合 21">
            <a:extLst>
              <a:ext uri="{FF2B5EF4-FFF2-40B4-BE49-F238E27FC236}">
                <a16:creationId xmlns:a16="http://schemas.microsoft.com/office/drawing/2014/main" id="{D0A200D1-B802-B8A0-0821-8B0F40A87C6B}"/>
              </a:ext>
            </a:extLst>
          </p:cNvPr>
          <p:cNvGrpSpPr/>
          <p:nvPr/>
        </p:nvGrpSpPr>
        <p:grpSpPr>
          <a:xfrm>
            <a:off x="466504" y="948690"/>
            <a:ext cx="8096692" cy="5909310"/>
            <a:chOff x="466504" y="948690"/>
            <a:chExt cx="8096692" cy="5909310"/>
          </a:xfrm>
        </p:grpSpPr>
        <p:grpSp>
          <p:nvGrpSpPr>
            <p:cNvPr id="12" name="组合 11">
              <a:extLst>
                <a:ext uri="{FF2B5EF4-FFF2-40B4-BE49-F238E27FC236}">
                  <a16:creationId xmlns:a16="http://schemas.microsoft.com/office/drawing/2014/main" id="{5C5214ED-F147-D086-1EC2-013D370B3581}"/>
                </a:ext>
              </a:extLst>
            </p:cNvPr>
            <p:cNvGrpSpPr/>
            <p:nvPr/>
          </p:nvGrpSpPr>
          <p:grpSpPr>
            <a:xfrm>
              <a:off x="466504" y="948690"/>
              <a:ext cx="8096692" cy="5909310"/>
              <a:chOff x="466504" y="1109375"/>
              <a:chExt cx="8096692" cy="5909310"/>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B7B97E39-CF0E-CCCC-233F-6820794DD7B8}"/>
                      </a:ext>
                    </a:extLst>
                  </p:cNvPr>
                  <p:cNvSpPr txBox="1"/>
                  <p:nvPr/>
                </p:nvSpPr>
                <p:spPr>
                  <a:xfrm>
                    <a:off x="466504" y="1109375"/>
                    <a:ext cx="8096692" cy="5909310"/>
                  </a:xfrm>
                  <a:prstGeom prst="rect">
                    <a:avLst/>
                  </a:prstGeom>
                  <a:noFill/>
                </p:spPr>
                <p:txBody>
                  <a:bodyPr wrap="square">
                    <a:spAutoFit/>
                  </a:bodyPr>
                  <a:lstStyle/>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1954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年，杨振宁和米尔斯将上述思想做了推广</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[94]</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，在量子场论中引进了定域规范的同位旋不变性的概念。他们认为，中子和质子的差别只是一个任意的约定。然而，按照传统观点，这种任意性要受到如下制约</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一旦在一个时空点选定了什么是中子，什么是质子，那么我们在其它时空点就不再有任何选择的自由了。因此</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Yang-Mills</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理论与传统理论中所蕴含的定域场概念是不一致的。</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按照他们的观点，无论在何时何地我们都要保持选择何为质子何为中子的自由。要实现这点，我们可以要求规范参数随时空点而变化，即</a:t>
                    </a:r>
                    <a14:m>
                      <m:oMath xmlns:m="http://schemas.openxmlformats.org/officeDocument/2006/math">
                        <m:sSup>
                          <m:sSupPr>
                            <m:ctrlPr>
                              <a:rPr lang="en-US" altLang="zh-CN" i="1" dirty="0">
                                <a:solidFill>
                                  <a:srgbClr val="C00000"/>
                                </a:solidFill>
                                <a:latin typeface="Cambria Math" panose="02040503050406030204" pitchFamily="18" charset="0"/>
                                <a:ea typeface="华文楷体" panose="02010600040101010101" pitchFamily="2" charset="-122"/>
                              </a:rPr>
                            </m:ctrlPr>
                          </m:sSupPr>
                          <m:e>
                            <m:r>
                              <a:rPr lang="el-GR" altLang="zh-CN" i="1" dirty="0">
                                <a:solidFill>
                                  <a:srgbClr val="C00000"/>
                                </a:solidFill>
                                <a:latin typeface="Cambria Math" panose="02040503050406030204" pitchFamily="18" charset="0"/>
                                <a:ea typeface="华文楷体" panose="02010600040101010101" pitchFamily="2" charset="-122"/>
                              </a:rPr>
                              <m:t>𝜃</m:t>
                            </m:r>
                          </m:e>
                          <m:sup>
                            <m:r>
                              <a:rPr lang="en-US" altLang="zh-CN" b="1" dirty="0">
                                <a:solidFill>
                                  <a:srgbClr val="C00000"/>
                                </a:solidFill>
                                <a:latin typeface="Cambria Math" panose="02040503050406030204" pitchFamily="18" charset="0"/>
                              </a:rPr>
                              <m:t>′</m:t>
                            </m:r>
                          </m:sup>
                        </m:sSup>
                        <m:r>
                          <a:rPr lang="en-US" altLang="zh-CN" b="1" i="1" dirty="0">
                            <a:solidFill>
                              <a:srgbClr val="C00000"/>
                            </a:solidFill>
                            <a:latin typeface="Cambria Math" panose="02040503050406030204" pitchFamily="18" charset="0"/>
                          </a:rPr>
                          <m:t> </m:t>
                        </m:r>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dirty="0">
                        <a:solidFill>
                          <a:srgbClr val="C00000"/>
                        </a:solidFill>
                        <a:ea typeface="华文楷体" panose="02010600040101010101" pitchFamily="2" charset="-122"/>
                      </a:rPr>
                      <a:t> </a:t>
                    </a:r>
                    <a14:m>
                      <m:oMath xmlns:m="http://schemas.openxmlformats.org/officeDocument/2006/math">
                        <m:sSup>
                          <m:sSupPr>
                            <m:ctrlPr>
                              <a:rPr lang="en-US" altLang="zh-CN" i="1" dirty="0">
                                <a:solidFill>
                                  <a:srgbClr val="C00000"/>
                                </a:solidFill>
                                <a:latin typeface="Cambria Math" panose="02040503050406030204" pitchFamily="18" charset="0"/>
                                <a:ea typeface="华文楷体" panose="02010600040101010101" pitchFamily="2" charset="-122"/>
                              </a:rPr>
                            </m:ctrlPr>
                          </m:sSupPr>
                          <m:e>
                            <m:r>
                              <a:rPr lang="el-GR" altLang="zh-CN" i="1" dirty="0">
                                <a:solidFill>
                                  <a:srgbClr val="C00000"/>
                                </a:solidFill>
                                <a:latin typeface="Cambria Math" panose="02040503050406030204" pitchFamily="18" charset="0"/>
                                <a:ea typeface="华文楷体" panose="02010600040101010101" pitchFamily="2" charset="-122"/>
                              </a:rPr>
                              <m:t>𝜃</m:t>
                            </m:r>
                          </m:e>
                          <m:sup>
                            <m:r>
                              <a:rPr lang="en-US" altLang="zh-CN" b="1" dirty="0">
                                <a:solidFill>
                                  <a:srgbClr val="C00000"/>
                                </a:solidFill>
                                <a:latin typeface="Cambria Math" panose="02040503050406030204" pitchFamily="18" charset="0"/>
                              </a:rPr>
                              <m:t>′</m:t>
                            </m:r>
                          </m:sup>
                        </m:sSup>
                        <m:d>
                          <m:dPr>
                            <m:ctrlPr>
                              <a:rPr lang="en-US" altLang="zh-CN" i="1" dirty="0" smtClean="0">
                                <a:solidFill>
                                  <a:srgbClr val="C00000"/>
                                </a:solidFill>
                                <a:latin typeface="Cambria Math" panose="02040503050406030204" pitchFamily="18" charset="0"/>
                              </a:rPr>
                            </m:ctrlPr>
                          </m:dPr>
                          <m:e>
                            <m:r>
                              <a:rPr lang="en-US" altLang="zh-CN" i="1" dirty="0" smtClean="0">
                                <a:solidFill>
                                  <a:srgbClr val="C00000"/>
                                </a:solidFill>
                                <a:latin typeface="Cambria Math" panose="02040503050406030204" pitchFamily="18" charset="0"/>
                              </a:rPr>
                              <m:t>𝑥</m:t>
                            </m:r>
                          </m:e>
                        </m:d>
                        <m:r>
                          <a:rPr lang="en-US" altLang="zh-CN" i="1" dirty="0" smtClean="0">
                            <a:solidFill>
                              <a:srgbClr val="C00000"/>
                            </a:solidFill>
                            <a:latin typeface="Cambria Math" panose="02040503050406030204" pitchFamily="18" charset="0"/>
                          </a:rPr>
                          <m:t> </m:t>
                        </m:r>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，同时假定费米子场是</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同位旋二重态</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在</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规范变换下，有</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拉氏量</a:t>
                    </a:r>
                    <a14:m>
                      <m:oMath xmlns:m="http://schemas.openxmlformats.org/officeDocument/2006/math">
                        <m:r>
                          <a:rPr lang="zh-CN" altLang="en-US" i="0" dirty="0" smtClean="0">
                            <a:solidFill>
                              <a:srgbClr val="C00000"/>
                            </a:solidFill>
                            <a:latin typeface="Cambria Math" panose="02040503050406030204" pitchFamily="18" charset="0"/>
                          </a:rPr>
                          <m:t>ℒ</m:t>
                        </m:r>
                        <m:r>
                          <a:rPr lang="en-US" altLang="zh-CN" b="0" i="0" baseline="-10000" dirty="0" smtClean="0">
                            <a:solidFill>
                              <a:srgbClr val="C00000"/>
                            </a:solidFill>
                            <a:latin typeface="Cambria Math" panose="02040503050406030204" pitchFamily="18" charset="0"/>
                          </a:rPr>
                          <m:t>0</m:t>
                        </m:r>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在整体</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r>
                          <a:rPr lang="el-GR" altLang="zh-CN" i="1" dirty="0">
                            <a:solidFill>
                              <a:srgbClr val="C00000"/>
                            </a:solidFill>
                            <a:latin typeface="Cambria Math" panose="02040503050406030204" pitchFamily="18" charset="0"/>
                            <a:ea typeface="华文楷体" panose="02010600040101010101" pitchFamily="2" charset="-122"/>
                          </a:rPr>
                          <m:t>𝜃</m:t>
                        </m:r>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与</a:t>
                    </a:r>
                    <a14:m>
                      <m:oMath xmlns:m="http://schemas.openxmlformats.org/officeDocument/2006/math">
                        <m:r>
                          <a:rPr lang="zh-CN" altLang="en-US" b="1" i="1" dirty="0" smtClean="0">
                            <a:solidFill>
                              <a:srgbClr val="C00000"/>
                            </a:solidFill>
                            <a:latin typeface="Cambria Math" panose="02040503050406030204" pitchFamily="18" charset="0"/>
                          </a:rPr>
                          <m:t>𝑥</m:t>
                        </m:r>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无关</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变换下保持不变。但是在定域</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规范变换下</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14:m>
                      <m:oMath xmlns:m="http://schemas.openxmlformats.org/officeDocument/2006/math">
                        <m:r>
                          <a:rPr lang="zh-CN" altLang="en-US" i="0" dirty="0" smtClean="0">
                            <a:solidFill>
                              <a:srgbClr val="C00000"/>
                            </a:solidFill>
                            <a:latin typeface="Cambria Math" panose="02040503050406030204" pitchFamily="18" charset="0"/>
                          </a:rPr>
                          <m:t>ℒ</m:t>
                        </m:r>
                        <m:r>
                          <a:rPr lang="en-US" altLang="zh-CN" b="0" i="0" baseline="-10000" dirty="0" smtClean="0">
                            <a:solidFill>
                              <a:srgbClr val="C00000"/>
                            </a:solidFill>
                            <a:latin typeface="Cambria Math" panose="02040503050406030204" pitchFamily="18" charset="0"/>
                          </a:rPr>
                          <m:t>0</m:t>
                        </m:r>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不再保持不变</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自旋</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的费米子狄拉克场的自由拉氏量。</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B7B97E39-CF0E-CCCC-233F-6820794DD7B8}"/>
                      </a:ext>
                    </a:extLst>
                  </p:cNvPr>
                  <p:cNvSpPr txBox="1">
                    <a:spLocks noRot="1" noChangeAspect="1" noMove="1" noResize="1" noEditPoints="1" noAdjustHandles="1" noChangeArrowheads="1" noChangeShapeType="1" noTextEdit="1"/>
                  </p:cNvSpPr>
                  <p:nvPr/>
                </p:nvSpPr>
                <p:spPr>
                  <a:xfrm>
                    <a:off x="466504" y="1109375"/>
                    <a:ext cx="8096692" cy="5909310"/>
                  </a:xfrm>
                  <a:prstGeom prst="rect">
                    <a:avLst/>
                  </a:prstGeom>
                  <a:blipFill>
                    <a:blip r:embed="rId2"/>
                    <a:stretch>
                      <a:fillRect l="-678" t="-516" r="-527"/>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C50211F3-45FA-EB14-4353-3D0A3E241E7B}"/>
                  </a:ext>
                </a:extLst>
              </p:cNvPr>
              <p:cNvPicPr>
                <a:picLocks noChangeAspect="1"/>
              </p:cNvPicPr>
              <p:nvPr/>
            </p:nvPicPr>
            <p:blipFill>
              <a:blip r:embed="rId3"/>
              <a:stretch>
                <a:fillRect/>
              </a:stretch>
            </p:blipFill>
            <p:spPr>
              <a:xfrm>
                <a:off x="582318" y="1168648"/>
                <a:ext cx="178409" cy="234962"/>
              </a:xfrm>
              <a:prstGeom prst="rect">
                <a:avLst/>
              </a:prstGeom>
            </p:spPr>
          </p:pic>
        </p:grpSp>
        <p:pic>
          <p:nvPicPr>
            <p:cNvPr id="3" name="图片 2">
              <a:extLst>
                <a:ext uri="{FF2B5EF4-FFF2-40B4-BE49-F238E27FC236}">
                  <a16:creationId xmlns:a16="http://schemas.microsoft.com/office/drawing/2014/main" id="{DA16761B-8ECA-7041-E2BF-5CFE355D7F14}"/>
                </a:ext>
              </a:extLst>
            </p:cNvPr>
            <p:cNvPicPr>
              <a:picLocks noChangeAspect="1"/>
            </p:cNvPicPr>
            <p:nvPr/>
          </p:nvPicPr>
          <p:blipFill>
            <a:blip r:embed="rId3"/>
            <a:stretch>
              <a:fillRect/>
            </a:stretch>
          </p:blipFill>
          <p:spPr>
            <a:xfrm>
              <a:off x="580804" y="2654115"/>
              <a:ext cx="178409" cy="234962"/>
            </a:xfrm>
            <a:prstGeom prst="rect">
              <a:avLst/>
            </a:prstGeom>
          </p:spPr>
        </p:pic>
        <p:pic>
          <p:nvPicPr>
            <p:cNvPr id="6" name="图片 5">
              <a:extLst>
                <a:ext uri="{FF2B5EF4-FFF2-40B4-BE49-F238E27FC236}">
                  <a16:creationId xmlns:a16="http://schemas.microsoft.com/office/drawing/2014/main" id="{90C90E8B-0FFC-F32C-02D2-FBE900478F24}"/>
                </a:ext>
              </a:extLst>
            </p:cNvPr>
            <p:cNvPicPr>
              <a:picLocks noChangeAspect="1"/>
            </p:cNvPicPr>
            <p:nvPr/>
          </p:nvPicPr>
          <p:blipFill>
            <a:blip r:embed="rId4"/>
            <a:stretch>
              <a:fillRect/>
            </a:stretch>
          </p:blipFill>
          <p:spPr>
            <a:xfrm>
              <a:off x="3615932" y="3515177"/>
              <a:ext cx="1130358" cy="476274"/>
            </a:xfrm>
            <a:prstGeom prst="rect">
              <a:avLst/>
            </a:prstGeom>
          </p:spPr>
        </p:pic>
        <p:pic>
          <p:nvPicPr>
            <p:cNvPr id="9" name="图片 8">
              <a:extLst>
                <a:ext uri="{FF2B5EF4-FFF2-40B4-BE49-F238E27FC236}">
                  <a16:creationId xmlns:a16="http://schemas.microsoft.com/office/drawing/2014/main" id="{3A87B400-8175-84A5-A824-6968904FCE2D}"/>
                </a:ext>
              </a:extLst>
            </p:cNvPr>
            <p:cNvPicPr>
              <a:picLocks noChangeAspect="1"/>
            </p:cNvPicPr>
            <p:nvPr/>
          </p:nvPicPr>
          <p:blipFill>
            <a:blip r:embed="rId5"/>
            <a:stretch>
              <a:fillRect/>
            </a:stretch>
          </p:blipFill>
          <p:spPr>
            <a:xfrm>
              <a:off x="2640974" y="4254803"/>
              <a:ext cx="3568883" cy="463574"/>
            </a:xfrm>
            <a:prstGeom prst="rect">
              <a:avLst/>
            </a:prstGeom>
          </p:spPr>
        </p:pic>
        <p:pic>
          <p:nvPicPr>
            <p:cNvPr id="16" name="图片 15">
              <a:extLst>
                <a:ext uri="{FF2B5EF4-FFF2-40B4-BE49-F238E27FC236}">
                  <a16:creationId xmlns:a16="http://schemas.microsoft.com/office/drawing/2014/main" id="{B694D0A7-675C-F181-0490-1722B669E3CD}"/>
                </a:ext>
              </a:extLst>
            </p:cNvPr>
            <p:cNvPicPr>
              <a:picLocks noChangeAspect="1"/>
            </p:cNvPicPr>
            <p:nvPr/>
          </p:nvPicPr>
          <p:blipFill>
            <a:blip r:embed="rId6"/>
            <a:stretch>
              <a:fillRect/>
            </a:stretch>
          </p:blipFill>
          <p:spPr>
            <a:xfrm>
              <a:off x="2129772" y="5315514"/>
              <a:ext cx="4591286" cy="419122"/>
            </a:xfrm>
            <a:prstGeom prst="rect">
              <a:avLst/>
            </a:prstGeom>
          </p:spPr>
        </p:pic>
        <p:pic>
          <p:nvPicPr>
            <p:cNvPr id="20" name="图片 19">
              <a:extLst>
                <a:ext uri="{FF2B5EF4-FFF2-40B4-BE49-F238E27FC236}">
                  <a16:creationId xmlns:a16="http://schemas.microsoft.com/office/drawing/2014/main" id="{D593D756-98B3-CD88-8DE6-52E66736DAC1}"/>
                </a:ext>
              </a:extLst>
            </p:cNvPr>
            <p:cNvPicPr>
              <a:picLocks noChangeAspect="1"/>
            </p:cNvPicPr>
            <p:nvPr/>
          </p:nvPicPr>
          <p:blipFill>
            <a:blip r:embed="rId7"/>
            <a:stretch>
              <a:fillRect/>
            </a:stretch>
          </p:blipFill>
          <p:spPr>
            <a:xfrm>
              <a:off x="3021993" y="6461562"/>
              <a:ext cx="2806844" cy="311166"/>
            </a:xfrm>
            <a:prstGeom prst="rect">
              <a:avLst/>
            </a:prstGeom>
          </p:spPr>
        </p:pic>
        <p:pic>
          <p:nvPicPr>
            <p:cNvPr id="21" name="图片 20">
              <a:extLst>
                <a:ext uri="{FF2B5EF4-FFF2-40B4-BE49-F238E27FC236}">
                  <a16:creationId xmlns:a16="http://schemas.microsoft.com/office/drawing/2014/main" id="{3672E862-F9B4-F581-3D19-693E57E2EC8C}"/>
                </a:ext>
              </a:extLst>
            </p:cNvPr>
            <p:cNvPicPr>
              <a:picLocks noChangeAspect="1"/>
            </p:cNvPicPr>
            <p:nvPr/>
          </p:nvPicPr>
          <p:blipFill>
            <a:blip r:embed="rId3"/>
            <a:stretch>
              <a:fillRect/>
            </a:stretch>
          </p:blipFill>
          <p:spPr>
            <a:xfrm>
              <a:off x="580803" y="4840891"/>
              <a:ext cx="178409" cy="234962"/>
            </a:xfrm>
            <a:prstGeom prst="rect">
              <a:avLst/>
            </a:prstGeom>
          </p:spPr>
        </p:pic>
      </p:grpSp>
    </p:spTree>
    <p:extLst>
      <p:ext uri="{BB962C8B-B14F-4D97-AF65-F5344CB8AC3E}">
        <p14:creationId xmlns:p14="http://schemas.microsoft.com/office/powerpoint/2010/main" val="2339687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A9DA4-06A7-1E83-CD83-0C60E1369CE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8C70855-8C25-359E-6D7F-4F389D8DD9BF}"/>
              </a:ext>
            </a:extLst>
          </p:cNvPr>
          <p:cNvSpPr>
            <a:spLocks noGrp="1"/>
          </p:cNvSpPr>
          <p:nvPr>
            <p:ph type="title"/>
          </p:nvPr>
        </p:nvSpPr>
        <p:spPr/>
        <p:txBody>
          <a:bodyPr>
            <a:noAutofit/>
          </a:bodyPr>
          <a:lstStyle/>
          <a:p>
            <a:r>
              <a:rPr lang="en-US" altLang="zh-CN" sz="3600" dirty="0"/>
              <a:t>3.1 Yang-Mills</a:t>
            </a:r>
            <a:r>
              <a:rPr lang="zh-CN" altLang="en-US" sz="3600" dirty="0"/>
              <a:t>场：非阿贝尔定域规范对称性</a:t>
            </a:r>
          </a:p>
        </p:txBody>
      </p:sp>
      <p:sp>
        <p:nvSpPr>
          <p:cNvPr id="4" name="灯片编号占位符 3">
            <a:extLst>
              <a:ext uri="{FF2B5EF4-FFF2-40B4-BE49-F238E27FC236}">
                <a16:creationId xmlns:a16="http://schemas.microsoft.com/office/drawing/2014/main" id="{66E62198-8612-550A-B60A-6B2E4F2C2769}"/>
              </a:ext>
            </a:extLst>
          </p:cNvPr>
          <p:cNvSpPr>
            <a:spLocks noGrp="1"/>
          </p:cNvSpPr>
          <p:nvPr>
            <p:ph type="sldNum" sz="quarter" idx="12"/>
          </p:nvPr>
        </p:nvSpPr>
        <p:spPr/>
        <p:txBody>
          <a:bodyPr/>
          <a:lstStyle/>
          <a:p>
            <a:fld id="{BEF7031F-3985-8841-9F96-93325AFB8D2A}" type="slidenum">
              <a:rPr lang="en-US" smtClean="0"/>
              <a:t>68</a:t>
            </a:fld>
            <a:endParaRPr lang="en-US"/>
          </a:p>
        </p:txBody>
      </p:sp>
      <p:grpSp>
        <p:nvGrpSpPr>
          <p:cNvPr id="19" name="组合 18">
            <a:extLst>
              <a:ext uri="{FF2B5EF4-FFF2-40B4-BE49-F238E27FC236}">
                <a16:creationId xmlns:a16="http://schemas.microsoft.com/office/drawing/2014/main" id="{D97CD9C0-A4E7-3030-398E-69F33B5D0547}"/>
              </a:ext>
            </a:extLst>
          </p:cNvPr>
          <p:cNvGrpSpPr/>
          <p:nvPr/>
        </p:nvGrpSpPr>
        <p:grpSpPr>
          <a:xfrm>
            <a:off x="590108" y="1075386"/>
            <a:ext cx="8096692" cy="5026935"/>
            <a:chOff x="466504" y="948690"/>
            <a:chExt cx="8096692" cy="5026935"/>
          </a:xfrm>
        </p:grpSpPr>
        <p:grpSp>
          <p:nvGrpSpPr>
            <p:cNvPr id="12" name="组合 11">
              <a:extLst>
                <a:ext uri="{FF2B5EF4-FFF2-40B4-BE49-F238E27FC236}">
                  <a16:creationId xmlns:a16="http://schemas.microsoft.com/office/drawing/2014/main" id="{5CF0721A-4110-A068-89A6-D5617F213C13}"/>
                </a:ext>
              </a:extLst>
            </p:cNvPr>
            <p:cNvGrpSpPr/>
            <p:nvPr/>
          </p:nvGrpSpPr>
          <p:grpSpPr>
            <a:xfrm>
              <a:off x="466504" y="948690"/>
              <a:ext cx="8096692" cy="4900380"/>
              <a:chOff x="466504" y="1109375"/>
              <a:chExt cx="8096692" cy="4900380"/>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947E2C0E-09C5-6456-CAB8-1D923EFC5017}"/>
                      </a:ext>
                    </a:extLst>
                  </p:cNvPr>
                  <p:cNvSpPr txBox="1"/>
                  <p:nvPr/>
                </p:nvSpPr>
                <p:spPr>
                  <a:xfrm>
                    <a:off x="466504" y="1109375"/>
                    <a:ext cx="8096692" cy="4900380"/>
                  </a:xfrm>
                  <a:prstGeom prst="rect">
                    <a:avLst/>
                  </a:prstGeom>
                  <a:noFill/>
                </p:spPr>
                <p:txBody>
                  <a:bodyPr wrap="square">
                    <a:spAutoFit/>
                  </a:bodyPr>
                  <a:lstStyle/>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我们下面根据定域</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规范不变性导出矢量规范场</a:t>
                    </a:r>
                    <a14:m>
                      <m:oMath xmlns:m="http://schemas.openxmlformats.org/officeDocument/2006/math">
                        <m:sSubSup>
                          <m:sSubSupPr>
                            <m:ctrlPr>
                              <a:rPr lang="en-US" altLang="zh-CN" i="1" dirty="0" smtClean="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ctrlPr>
                          </m:sSubSupPr>
                          <m:e>
                            <m:r>
                              <a:rPr lang="en-US" altLang="zh-CN" b="0" i="1" dirty="0" smtClean="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𝐴</m:t>
                            </m:r>
                          </m:e>
                          <m:sub>
                            <m:r>
                              <a:rPr lang="el-GR" altLang="zh-CN" b="0" i="1" dirty="0" smtClean="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𝜇</m:t>
                            </m:r>
                          </m:sub>
                          <m:sup>
                            <m:r>
                              <a:rPr lang="en-US" altLang="zh-CN" b="0" i="1" dirty="0" smtClean="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𝑖</m:t>
                            </m:r>
                          </m:sup>
                        </m:sSubSup>
                        <m:r>
                          <a:rPr lang="en-US" altLang="zh-CN" b="0" i="1" dirty="0" smtClean="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 </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=1,2,3)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，为了保持自由场拉氏量</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Co</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在定域</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规范变换下的不变性，我们必须引入三个矢量规范场</a:t>
                    </a:r>
                    <a14:m>
                      <m:oMath xmlns:m="http://schemas.openxmlformats.org/officeDocument/2006/math">
                        <m:sSubSup>
                          <m:sSubSupPr>
                            <m:ctrlPr>
                              <a:rPr lang="en-US" altLang="zh-CN" i="1"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ctrlPr>
                          </m:sSubSupPr>
                          <m:e>
                            <m:r>
                              <a:rPr lang="en-US" altLang="zh-CN" i="1"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𝐴</m:t>
                            </m:r>
                          </m:e>
                          <m:sub>
                            <m:r>
                              <a:rPr lang="el-GR" altLang="zh-CN" i="1"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𝜇</m:t>
                            </m:r>
                          </m:sub>
                          <m:sup>
                            <m:r>
                              <a:rPr lang="en-US" altLang="zh-CN" i="1"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𝑖</m:t>
                            </m:r>
                          </m:sup>
                        </m:sSubSup>
                        <m:r>
                          <a:rPr lang="en-US" altLang="zh-CN" i="1" dirty="0">
                            <a:solidFill>
                              <a:srgbClr val="0000CC"/>
                            </a:solidFill>
                            <a:latin typeface="Cambria Math" panose="02040503050406030204" pitchFamily="18" charset="0"/>
                            <a:ea typeface="华文楷体" panose="02010600040101010101" pitchFamily="2" charset="-122"/>
                            <a:cs typeface="Times New Roman" panose="02020603050405020304" pitchFamily="18" charset="0"/>
                          </a:rPr>
                          <m:t> </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i</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=1,2,3)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，构造协变导数</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上式中</a:t>
                    </a:r>
                    <a14:m>
                      <m:oMath xmlns:m="http://schemas.openxmlformats.org/officeDocument/2006/math">
                        <m:r>
                          <a:rPr lang="en-US" altLang="zh-CN" b="1" i="1" dirty="0" smtClean="0">
                            <a:solidFill>
                              <a:schemeClr val="tx1"/>
                            </a:solidFill>
                            <a:latin typeface="Cambria Math" panose="02040503050406030204" pitchFamily="18" charset="0"/>
                          </a:rPr>
                          <m:t>𝑔</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是类似于</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e</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的耦合常数。我们要求</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𝐷</m:t>
                            </m:r>
                          </m:e>
                          <m:sub>
                            <m:r>
                              <m:rPr>
                                <m:sty m:val="p"/>
                              </m:rPr>
                              <a:rPr lang="el-GR" altLang="zh-CN" b="1" i="1" dirty="0" smtClean="0">
                                <a:solidFill>
                                  <a:schemeClr val="tx1"/>
                                </a:solidFill>
                                <a:latin typeface="Cambria Math" panose="02040503050406030204" pitchFamily="18" charset="0"/>
                              </a:rPr>
                              <m:t>μ</m:t>
                            </m:r>
                          </m:sub>
                        </m:sSub>
                        <m:r>
                          <a:rPr lang="en-US" altLang="zh-CN" b="1" i="1" dirty="0" smtClean="0">
                            <a:solidFill>
                              <a:schemeClr val="tx1"/>
                            </a:solidFill>
                            <a:latin typeface="Cambria Math" panose="02040503050406030204" pitchFamily="18" charset="0"/>
                          </a:rPr>
                          <m:t>𝜓</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与</a:t>
                    </a:r>
                    <a14:m>
                      <m:oMath xmlns:m="http://schemas.openxmlformats.org/officeDocument/2006/math">
                        <m:r>
                          <a:rPr lang="en-US" altLang="zh-CN" b="1" i="1" dirty="0">
                            <a:solidFill>
                              <a:schemeClr val="tx1"/>
                            </a:solidFill>
                            <a:latin typeface="Cambria Math" panose="02040503050406030204" pitchFamily="18" charset="0"/>
                          </a:rPr>
                          <m:t>𝜓</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有相同变换形式，即</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这意味着</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即</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947E2C0E-09C5-6456-CAB8-1D923EFC5017}"/>
                      </a:ext>
                    </a:extLst>
                  </p:cNvPr>
                  <p:cNvSpPr txBox="1">
                    <a:spLocks noRot="1" noChangeAspect="1" noMove="1" noResize="1" noEditPoints="1" noAdjustHandles="1" noChangeArrowheads="1" noChangeShapeType="1" noTextEdit="1"/>
                  </p:cNvSpPr>
                  <p:nvPr/>
                </p:nvSpPr>
                <p:spPr>
                  <a:xfrm>
                    <a:off x="466504" y="1109375"/>
                    <a:ext cx="8096692" cy="4900380"/>
                  </a:xfrm>
                  <a:prstGeom prst="rect">
                    <a:avLst/>
                  </a:prstGeom>
                  <a:blipFill>
                    <a:blip r:embed="rId2"/>
                    <a:stretch>
                      <a:fillRect l="-678" t="-124"/>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B57E86E0-55F4-9CED-5DF3-A631A87C41A4}"/>
                  </a:ext>
                </a:extLst>
              </p:cNvPr>
              <p:cNvPicPr>
                <a:picLocks noChangeAspect="1"/>
              </p:cNvPicPr>
              <p:nvPr/>
            </p:nvPicPr>
            <p:blipFill>
              <a:blip r:embed="rId3"/>
              <a:stretch>
                <a:fillRect/>
              </a:stretch>
            </p:blipFill>
            <p:spPr>
              <a:xfrm>
                <a:off x="582318" y="1168648"/>
                <a:ext cx="178409" cy="234962"/>
              </a:xfrm>
              <a:prstGeom prst="rect">
                <a:avLst/>
              </a:prstGeom>
            </p:spPr>
          </p:pic>
        </p:grpSp>
        <p:pic>
          <p:nvPicPr>
            <p:cNvPr id="7" name="图片 6">
              <a:extLst>
                <a:ext uri="{FF2B5EF4-FFF2-40B4-BE49-F238E27FC236}">
                  <a16:creationId xmlns:a16="http://schemas.microsoft.com/office/drawing/2014/main" id="{0F707B1D-397F-2D80-3BD4-EB264D582B5B}"/>
                </a:ext>
              </a:extLst>
            </p:cNvPr>
            <p:cNvPicPr>
              <a:picLocks noChangeAspect="1"/>
            </p:cNvPicPr>
            <p:nvPr/>
          </p:nvPicPr>
          <p:blipFill>
            <a:blip r:embed="rId4"/>
            <a:stretch>
              <a:fillRect/>
            </a:stretch>
          </p:blipFill>
          <p:spPr>
            <a:xfrm>
              <a:off x="2483968" y="1943908"/>
              <a:ext cx="4159464" cy="596931"/>
            </a:xfrm>
            <a:prstGeom prst="rect">
              <a:avLst/>
            </a:prstGeom>
          </p:spPr>
        </p:pic>
        <p:pic>
          <p:nvPicPr>
            <p:cNvPr id="10" name="图片 9">
              <a:extLst>
                <a:ext uri="{FF2B5EF4-FFF2-40B4-BE49-F238E27FC236}">
                  <a16:creationId xmlns:a16="http://schemas.microsoft.com/office/drawing/2014/main" id="{6CF0BBB6-045E-F796-73A9-AD4B20DB7BBC}"/>
                </a:ext>
              </a:extLst>
            </p:cNvPr>
            <p:cNvPicPr>
              <a:picLocks noChangeAspect="1"/>
            </p:cNvPicPr>
            <p:nvPr/>
          </p:nvPicPr>
          <p:blipFill>
            <a:blip r:embed="rId5"/>
            <a:stretch>
              <a:fillRect/>
            </a:stretch>
          </p:blipFill>
          <p:spPr>
            <a:xfrm>
              <a:off x="2692306" y="3225789"/>
              <a:ext cx="3645087" cy="406421"/>
            </a:xfrm>
            <a:prstGeom prst="rect">
              <a:avLst/>
            </a:prstGeom>
          </p:spPr>
        </p:pic>
        <p:pic>
          <p:nvPicPr>
            <p:cNvPr id="13" name="图片 12">
              <a:extLst>
                <a:ext uri="{FF2B5EF4-FFF2-40B4-BE49-F238E27FC236}">
                  <a16:creationId xmlns:a16="http://schemas.microsoft.com/office/drawing/2014/main" id="{28F27735-3FF9-9963-F78F-B22276F70873}"/>
                </a:ext>
              </a:extLst>
            </p:cNvPr>
            <p:cNvPicPr>
              <a:picLocks noChangeAspect="1"/>
            </p:cNvPicPr>
            <p:nvPr/>
          </p:nvPicPr>
          <p:blipFill>
            <a:blip r:embed="rId6"/>
            <a:stretch>
              <a:fillRect/>
            </a:stretch>
          </p:blipFill>
          <p:spPr>
            <a:xfrm>
              <a:off x="1330160" y="4198419"/>
              <a:ext cx="6369377" cy="806491"/>
            </a:xfrm>
            <a:prstGeom prst="rect">
              <a:avLst/>
            </a:prstGeom>
          </p:spPr>
        </p:pic>
        <p:pic>
          <p:nvPicPr>
            <p:cNvPr id="18" name="图片 17">
              <a:extLst>
                <a:ext uri="{FF2B5EF4-FFF2-40B4-BE49-F238E27FC236}">
                  <a16:creationId xmlns:a16="http://schemas.microsoft.com/office/drawing/2014/main" id="{D87D1CCF-3641-397B-F378-0E692FDA61F4}"/>
                </a:ext>
              </a:extLst>
            </p:cNvPr>
            <p:cNvPicPr>
              <a:picLocks noChangeAspect="1"/>
            </p:cNvPicPr>
            <p:nvPr/>
          </p:nvPicPr>
          <p:blipFill>
            <a:blip r:embed="rId7"/>
            <a:stretch>
              <a:fillRect/>
            </a:stretch>
          </p:blipFill>
          <p:spPr>
            <a:xfrm>
              <a:off x="1863586" y="5289790"/>
              <a:ext cx="5302523" cy="685835"/>
            </a:xfrm>
            <a:prstGeom prst="rect">
              <a:avLst/>
            </a:prstGeom>
          </p:spPr>
        </p:pic>
      </p:grpSp>
    </p:spTree>
    <p:extLst>
      <p:ext uri="{BB962C8B-B14F-4D97-AF65-F5344CB8AC3E}">
        <p14:creationId xmlns:p14="http://schemas.microsoft.com/office/powerpoint/2010/main" val="2588179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3E4A1-5587-FDF5-0FDF-E4B4B17E7B7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2D78CD3-DB67-4F6E-FFEE-1A483F9AB308}"/>
              </a:ext>
            </a:extLst>
          </p:cNvPr>
          <p:cNvSpPr>
            <a:spLocks noGrp="1"/>
          </p:cNvSpPr>
          <p:nvPr>
            <p:ph type="title"/>
          </p:nvPr>
        </p:nvSpPr>
        <p:spPr/>
        <p:txBody>
          <a:bodyPr>
            <a:noAutofit/>
          </a:bodyPr>
          <a:lstStyle/>
          <a:p>
            <a:r>
              <a:rPr lang="en-US" altLang="zh-CN" sz="3600" dirty="0"/>
              <a:t>3.1 Yang-Mills</a:t>
            </a:r>
            <a:r>
              <a:rPr lang="zh-CN" altLang="en-US" sz="3600" dirty="0"/>
              <a:t>场：非阿贝尔定域规范对称性</a:t>
            </a:r>
          </a:p>
        </p:txBody>
      </p:sp>
      <p:sp>
        <p:nvSpPr>
          <p:cNvPr id="4" name="灯片编号占位符 3">
            <a:extLst>
              <a:ext uri="{FF2B5EF4-FFF2-40B4-BE49-F238E27FC236}">
                <a16:creationId xmlns:a16="http://schemas.microsoft.com/office/drawing/2014/main" id="{02357593-0C27-5B69-0763-D7E73AF0BB28}"/>
              </a:ext>
            </a:extLst>
          </p:cNvPr>
          <p:cNvSpPr>
            <a:spLocks noGrp="1"/>
          </p:cNvSpPr>
          <p:nvPr>
            <p:ph type="sldNum" sz="quarter" idx="12"/>
          </p:nvPr>
        </p:nvSpPr>
        <p:spPr/>
        <p:txBody>
          <a:bodyPr/>
          <a:lstStyle/>
          <a:p>
            <a:fld id="{BEF7031F-3985-8841-9F96-93325AFB8D2A}" type="slidenum">
              <a:rPr lang="en-US" smtClean="0"/>
              <a:t>69</a:t>
            </a:fld>
            <a:endParaRPr lang="en-US"/>
          </a:p>
        </p:txBody>
      </p:sp>
      <p:grpSp>
        <p:nvGrpSpPr>
          <p:cNvPr id="33" name="组合 32">
            <a:extLst>
              <a:ext uri="{FF2B5EF4-FFF2-40B4-BE49-F238E27FC236}">
                <a16:creationId xmlns:a16="http://schemas.microsoft.com/office/drawing/2014/main" id="{E74065C9-E8F3-E410-818C-7A2B4CF5E6A3}"/>
              </a:ext>
            </a:extLst>
          </p:cNvPr>
          <p:cNvGrpSpPr/>
          <p:nvPr/>
        </p:nvGrpSpPr>
        <p:grpSpPr>
          <a:xfrm>
            <a:off x="590108" y="1075386"/>
            <a:ext cx="8096692" cy="5448443"/>
            <a:chOff x="590108" y="1075386"/>
            <a:chExt cx="8096692" cy="5448443"/>
          </a:xfrm>
        </p:grpSpPr>
        <p:grpSp>
          <p:nvGrpSpPr>
            <p:cNvPr id="12" name="组合 11">
              <a:extLst>
                <a:ext uri="{FF2B5EF4-FFF2-40B4-BE49-F238E27FC236}">
                  <a16:creationId xmlns:a16="http://schemas.microsoft.com/office/drawing/2014/main" id="{3C4ED3C2-CD46-323A-F451-A77B947F514A}"/>
                </a:ext>
              </a:extLst>
            </p:cNvPr>
            <p:cNvGrpSpPr/>
            <p:nvPr/>
          </p:nvGrpSpPr>
          <p:grpSpPr>
            <a:xfrm>
              <a:off x="590108" y="1075386"/>
              <a:ext cx="8096692" cy="5215851"/>
              <a:chOff x="466504" y="1109375"/>
              <a:chExt cx="8096692" cy="5215851"/>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3DABDC3D-225D-5FDA-44E8-1E6A756172C2}"/>
                      </a:ext>
                    </a:extLst>
                  </p:cNvPr>
                  <p:cNvSpPr txBox="1"/>
                  <p:nvPr/>
                </p:nvSpPr>
                <p:spPr>
                  <a:xfrm>
                    <a:off x="466504" y="1109375"/>
                    <a:ext cx="8096692" cy="5215851"/>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考虑到</a:t>
                    </a:r>
                    <a14:m>
                      <m:oMath xmlns:m="http://schemas.openxmlformats.org/officeDocument/2006/math">
                        <m:r>
                          <a:rPr lang="en-US" altLang="zh-CN" b="1" i="1" dirty="0">
                            <a:solidFill>
                              <a:srgbClr val="0000CC"/>
                            </a:solidFill>
                            <a:latin typeface="Cambria Math" panose="02040503050406030204" pitchFamily="18" charset="0"/>
                          </a:rPr>
                          <m:t>𝜓</m:t>
                        </m:r>
                        <m:d>
                          <m:dPr>
                            <m:ctrlPr>
                              <a:rPr lang="en-US" altLang="zh-CN" i="1" dirty="0" smtClean="0">
                                <a:solidFill>
                                  <a:srgbClr val="0000CC"/>
                                </a:solidFill>
                                <a:latin typeface="Cambria Math" panose="02040503050406030204" pitchFamily="18" charset="0"/>
                              </a:rPr>
                            </m:ctrlPr>
                          </m:dPr>
                          <m:e>
                            <m:r>
                              <a:rPr lang="en-US" altLang="zh-CN" i="1" dirty="0" smtClean="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的任意性，则有</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这就定义了</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规范场的变换规则。考虑无穷小变换</a:t>
                    </a:r>
                    <a14:m>
                      <m:oMath xmlns:m="http://schemas.openxmlformats.org/officeDocument/2006/math">
                        <m:d>
                          <m:dPr>
                            <m:ctrlPr>
                              <a:rPr lang="en-US" altLang="zh-CN" b="1" i="1" dirty="0" smtClean="0">
                                <a:solidFill>
                                  <a:schemeClr val="tx1"/>
                                </a:solidFill>
                                <a:latin typeface="Cambria Math" panose="02040503050406030204" pitchFamily="18" charset="0"/>
                              </a:rPr>
                            </m:ctrlPr>
                          </m:dPr>
                          <m:e>
                            <m:acc>
                              <m:accPr>
                                <m:chr m:val="⃗"/>
                                <m:ctrlPr>
                                  <a:rPr lang="en-US" altLang="zh-CN" b="1" i="1" dirty="0" smtClean="0">
                                    <a:solidFill>
                                      <a:schemeClr val="tx1"/>
                                    </a:solidFill>
                                    <a:latin typeface="Cambria Math" panose="02040503050406030204" pitchFamily="18" charset="0"/>
                                  </a:rPr>
                                </m:ctrlPr>
                              </m:accPr>
                              <m:e>
                                <m:r>
                                  <a:rPr lang="en-US" altLang="zh-CN" b="1" i="1" dirty="0" smtClean="0">
                                    <a:solidFill>
                                      <a:schemeClr val="tx1"/>
                                    </a:solidFill>
                                    <a:latin typeface="Cambria Math" panose="02040503050406030204" pitchFamily="18" charset="0"/>
                                  </a:rPr>
                                  <m:t>𝜃</m:t>
                                </m:r>
                              </m:e>
                            </m:acc>
                            <m:d>
                              <m:dPr>
                                <m:ctrlPr>
                                  <a:rPr lang="en-US" altLang="zh-CN" b="1" i="1" dirty="0" smtClean="0">
                                    <a:solidFill>
                                      <a:schemeClr val="tx1"/>
                                    </a:solidFill>
                                    <a:latin typeface="Cambria Math" panose="02040503050406030204" pitchFamily="18" charset="0"/>
                                  </a:rPr>
                                </m:ctrlPr>
                              </m:dPr>
                              <m:e>
                                <m:r>
                                  <a:rPr lang="en-US" altLang="zh-CN" b="1" i="1" dirty="0" smtClean="0">
                                    <a:solidFill>
                                      <a:schemeClr val="tx1"/>
                                    </a:solidFill>
                                    <a:latin typeface="Cambria Math" panose="02040503050406030204" pitchFamily="18" charset="0"/>
                                  </a:rPr>
                                  <m:t>𝑥</m:t>
                                </m:r>
                              </m:e>
                            </m:d>
                            <m:r>
                              <a:rPr lang="en-US" altLang="zh-CN" b="1" i="0" dirty="0" smtClean="0">
                                <a:solidFill>
                                  <a:schemeClr val="tx1"/>
                                </a:solidFill>
                                <a:latin typeface="Cambria Math" panose="02040503050406030204" pitchFamily="18" charset="0"/>
                              </a:rPr>
                              <m:t>&lt;&lt;1</m:t>
                            </m:r>
                          </m:e>
                        </m:d>
                      </m:oMath>
                    </a14:m>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上</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式变为</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保留一级小量</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或者</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可知协变导数满足条件</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3DABDC3D-225D-5FDA-44E8-1E6A756172C2}"/>
                      </a:ext>
                    </a:extLst>
                  </p:cNvPr>
                  <p:cNvSpPr txBox="1">
                    <a:spLocks noRot="1" noChangeAspect="1" noMove="1" noResize="1" noEditPoints="1" noAdjustHandles="1" noChangeArrowheads="1" noChangeShapeType="1" noTextEdit="1"/>
                  </p:cNvSpPr>
                  <p:nvPr/>
                </p:nvSpPr>
                <p:spPr>
                  <a:xfrm>
                    <a:off x="466504" y="1109375"/>
                    <a:ext cx="8096692" cy="5215851"/>
                  </a:xfrm>
                  <a:prstGeom prst="rect">
                    <a:avLst/>
                  </a:prstGeom>
                  <a:blipFill>
                    <a:blip r:embed="rId2"/>
                    <a:stretch>
                      <a:fillRect l="-678" t="-467" b="-935"/>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5717D3C5-D2C8-4335-BCBE-466CF73EA97C}"/>
                  </a:ext>
                </a:extLst>
              </p:cNvPr>
              <p:cNvPicPr>
                <a:picLocks noChangeAspect="1"/>
              </p:cNvPicPr>
              <p:nvPr/>
            </p:nvPicPr>
            <p:blipFill>
              <a:blip r:embed="rId3"/>
              <a:stretch>
                <a:fillRect/>
              </a:stretch>
            </p:blipFill>
            <p:spPr>
              <a:xfrm>
                <a:off x="582318" y="1168648"/>
                <a:ext cx="178409" cy="234962"/>
              </a:xfrm>
              <a:prstGeom prst="rect">
                <a:avLst/>
              </a:prstGeom>
            </p:spPr>
          </p:pic>
        </p:grpSp>
        <p:pic>
          <p:nvPicPr>
            <p:cNvPr id="24" name="图片 23">
              <a:extLst>
                <a:ext uri="{FF2B5EF4-FFF2-40B4-BE49-F238E27FC236}">
                  <a16:creationId xmlns:a16="http://schemas.microsoft.com/office/drawing/2014/main" id="{9B89DF60-5031-845F-6026-2828C9E3D2C8}"/>
                </a:ext>
              </a:extLst>
            </p:cNvPr>
            <p:cNvPicPr>
              <a:picLocks noChangeAspect="1"/>
            </p:cNvPicPr>
            <p:nvPr/>
          </p:nvPicPr>
          <p:blipFill>
            <a:blip r:embed="rId4"/>
            <a:stretch>
              <a:fillRect/>
            </a:stretch>
          </p:blipFill>
          <p:spPr>
            <a:xfrm>
              <a:off x="1719521" y="1446621"/>
              <a:ext cx="5467631" cy="1054154"/>
            </a:xfrm>
            <a:prstGeom prst="rect">
              <a:avLst/>
            </a:prstGeom>
          </p:spPr>
        </p:pic>
        <p:pic>
          <p:nvPicPr>
            <p:cNvPr id="26" name="图片 25">
              <a:extLst>
                <a:ext uri="{FF2B5EF4-FFF2-40B4-BE49-F238E27FC236}">
                  <a16:creationId xmlns:a16="http://schemas.microsoft.com/office/drawing/2014/main" id="{FA17FCD9-8170-6530-A395-87F06BF120EB}"/>
                </a:ext>
              </a:extLst>
            </p:cNvPr>
            <p:cNvPicPr>
              <a:picLocks noChangeAspect="1"/>
            </p:cNvPicPr>
            <p:nvPr/>
          </p:nvPicPr>
          <p:blipFill>
            <a:blip r:embed="rId5"/>
            <a:stretch>
              <a:fillRect/>
            </a:stretch>
          </p:blipFill>
          <p:spPr>
            <a:xfrm>
              <a:off x="3500787" y="2920870"/>
              <a:ext cx="1905098" cy="463574"/>
            </a:xfrm>
            <a:prstGeom prst="rect">
              <a:avLst/>
            </a:prstGeom>
          </p:spPr>
        </p:pic>
        <p:pic>
          <p:nvPicPr>
            <p:cNvPr id="28" name="图片 27">
              <a:extLst>
                <a:ext uri="{FF2B5EF4-FFF2-40B4-BE49-F238E27FC236}">
                  <a16:creationId xmlns:a16="http://schemas.microsoft.com/office/drawing/2014/main" id="{DA26BCA0-CD90-D428-4A31-993BAFF57560}"/>
                </a:ext>
              </a:extLst>
            </p:cNvPr>
            <p:cNvPicPr>
              <a:picLocks noChangeAspect="1"/>
            </p:cNvPicPr>
            <p:nvPr/>
          </p:nvPicPr>
          <p:blipFill>
            <a:blip r:embed="rId6"/>
            <a:stretch>
              <a:fillRect/>
            </a:stretch>
          </p:blipFill>
          <p:spPr>
            <a:xfrm>
              <a:off x="1901688" y="3839674"/>
              <a:ext cx="5340624" cy="1035103"/>
            </a:xfrm>
            <a:prstGeom prst="rect">
              <a:avLst/>
            </a:prstGeom>
          </p:spPr>
        </p:pic>
        <p:pic>
          <p:nvPicPr>
            <p:cNvPr id="30" name="图片 29">
              <a:extLst>
                <a:ext uri="{FF2B5EF4-FFF2-40B4-BE49-F238E27FC236}">
                  <a16:creationId xmlns:a16="http://schemas.microsoft.com/office/drawing/2014/main" id="{73739F6F-77DF-B44A-48A6-1B5B973E0965}"/>
                </a:ext>
              </a:extLst>
            </p:cNvPr>
            <p:cNvPicPr>
              <a:picLocks noChangeAspect="1"/>
            </p:cNvPicPr>
            <p:nvPr/>
          </p:nvPicPr>
          <p:blipFill>
            <a:blip r:embed="rId7"/>
            <a:stretch>
              <a:fillRect/>
            </a:stretch>
          </p:blipFill>
          <p:spPr>
            <a:xfrm>
              <a:off x="3063573" y="5204734"/>
              <a:ext cx="3149762" cy="577880"/>
            </a:xfrm>
            <a:prstGeom prst="rect">
              <a:avLst/>
            </a:prstGeom>
          </p:spPr>
        </p:pic>
        <p:pic>
          <p:nvPicPr>
            <p:cNvPr id="32" name="图片 31">
              <a:extLst>
                <a:ext uri="{FF2B5EF4-FFF2-40B4-BE49-F238E27FC236}">
                  <a16:creationId xmlns:a16="http://schemas.microsoft.com/office/drawing/2014/main" id="{CAABD1A5-5FCC-2F05-86BE-3F1A2F5770F8}"/>
                </a:ext>
              </a:extLst>
            </p:cNvPr>
            <p:cNvPicPr>
              <a:picLocks noChangeAspect="1"/>
            </p:cNvPicPr>
            <p:nvPr/>
          </p:nvPicPr>
          <p:blipFill>
            <a:blip r:embed="rId8"/>
            <a:stretch>
              <a:fillRect/>
            </a:stretch>
          </p:blipFill>
          <p:spPr>
            <a:xfrm>
              <a:off x="3607976" y="6123758"/>
              <a:ext cx="1911448" cy="400071"/>
            </a:xfrm>
            <a:prstGeom prst="rect">
              <a:avLst/>
            </a:prstGeom>
          </p:spPr>
        </p:pic>
      </p:grpSp>
    </p:spTree>
    <p:extLst>
      <p:ext uri="{BB962C8B-B14F-4D97-AF65-F5344CB8AC3E}">
        <p14:creationId xmlns:p14="http://schemas.microsoft.com/office/powerpoint/2010/main" val="152319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latin typeface="华文楷体" panose="02010600040101010101" pitchFamily="2" charset="-122"/>
                <a:ea typeface="华文楷体" panose="02010600040101010101" pitchFamily="2" charset="-122"/>
              </a:rPr>
              <a:t>电弱统一理论</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7</a:t>
            </a:fld>
            <a:endParaRPr lang="en-US"/>
          </a:p>
        </p:txBody>
      </p:sp>
      <p:grpSp>
        <p:nvGrpSpPr>
          <p:cNvPr id="10" name="组合 9">
            <a:extLst>
              <a:ext uri="{FF2B5EF4-FFF2-40B4-BE49-F238E27FC236}">
                <a16:creationId xmlns:a16="http://schemas.microsoft.com/office/drawing/2014/main" id="{6FC66EDB-F524-A3DC-C218-EE29347FDDDA}"/>
              </a:ext>
            </a:extLst>
          </p:cNvPr>
          <p:cNvGrpSpPr/>
          <p:nvPr/>
        </p:nvGrpSpPr>
        <p:grpSpPr>
          <a:xfrm>
            <a:off x="104987" y="911697"/>
            <a:ext cx="8934026" cy="5909310"/>
            <a:chOff x="185074" y="980221"/>
            <a:chExt cx="8934026" cy="5909310"/>
          </a:xfrm>
        </p:grpSpPr>
        <p:sp>
          <p:nvSpPr>
            <p:cNvPr id="6" name="文本框 5">
              <a:extLst>
                <a:ext uri="{FF2B5EF4-FFF2-40B4-BE49-F238E27FC236}">
                  <a16:creationId xmlns:a16="http://schemas.microsoft.com/office/drawing/2014/main" id="{4EB3C0C5-8D45-94E4-D483-ACC6BA70FC24}"/>
                </a:ext>
              </a:extLst>
            </p:cNvPr>
            <p:cNvSpPr txBox="1"/>
            <p:nvPr/>
          </p:nvSpPr>
          <p:spPr>
            <a:xfrm>
              <a:off x="185074" y="980221"/>
              <a:ext cx="8934026" cy="5909310"/>
            </a:xfrm>
            <a:prstGeom prst="rect">
              <a:avLst/>
            </a:prstGeom>
            <a:noFill/>
          </p:spPr>
          <p:txBody>
            <a:bodyPr wrap="square">
              <a:spAutoFit/>
            </a:bodyPr>
            <a:lstStyle/>
            <a:p>
              <a:r>
                <a:rPr lang="zh-CN" altLang="en-US"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最早成功地把两种不同的相互作用统一起来的是牛顿，他把重力和星球间引力统一到万有引力。在1865年，麦克斯韦把电和磁统一到了一种矢量场理论</a:t>
              </a:r>
              <a:r>
                <a:rPr lang="en-US" altLang="zh-CN"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电磁场中。统一的电磁场用麦克斯韦方程来描写。麦克斯韦方程引入了一个自由参数</a:t>
              </a:r>
              <a:r>
                <a:rPr lang="en-US" altLang="zh-CN"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光速。</a:t>
              </a:r>
              <a:endParaRPr lang="en-US" altLang="zh-CN"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量子电动力学告诉我们，电磁场是</a:t>
              </a:r>
              <a:r>
                <a:rPr lang="zh-CN" altLang="en-US"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U</a:t>
              </a:r>
              <a:r>
                <a:rPr lang="zh-CN" altLang="en-US"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i="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em</a:t>
              </a:r>
              <a:r>
                <a:rPr lang="zh-CN" altLang="en-US"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规范相互作用。统一的电弱相互作用也应该是规范相互作用。如要建立电磁相互作用和弱相互作用的统一理论，需要解决以下几个问题:</a:t>
              </a:r>
              <a:endParaRPr lang="en-US" altLang="zh-CN"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marL="568800" indent="-720000"/>
              <a:r>
                <a:rPr lang="zh-CN" altLang="en-US"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1</a:t>
              </a:r>
              <a:r>
                <a:rPr lang="zh-CN" altLang="en-US"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规范相互作用总是和一定规范变换群下的不变性相联系，电磁规范相互作用是       和</a:t>
              </a:r>
              <a:r>
                <a:rPr lang="zh-CN" altLang="en-US"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U</a:t>
              </a:r>
              <a:r>
                <a:rPr lang="zh-CN" altLang="en-US"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(1)规范不变性相联系。如果有统一的电弱规范相互作用，首先要回答它是和什么规范变换群的不变性相联系?</a:t>
              </a:r>
              <a:endParaRPr lang="en-US" altLang="zh-CN"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latin typeface="Times New Roman" panose="02020603050405020304" pitchFamily="18" charset="0"/>
                <a:ea typeface="华文楷体" panose="02010600040101010101" pitchFamily="2" charset="-122"/>
                <a:cs typeface="Times New Roman" panose="02020603050405020304" pitchFamily="18" charset="0"/>
              </a:endParaRPr>
            </a:p>
            <a:p>
              <a:pPr marL="568800" indent="-720000"/>
              <a:r>
                <a:rPr lang="zh-CN" altLang="en-US"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2</a:t>
              </a:r>
              <a:r>
                <a:rPr lang="zh-CN" altLang="en-US" dirty="0">
                  <a:latin typeface="Times New Roman" panose="02020603050405020304" pitchFamily="18" charset="0"/>
                  <a:ea typeface="华文楷体" panose="02010600040101010101" pitchFamily="2" charset="-122"/>
                  <a:cs typeface="Times New Roman" panose="02020603050405020304" pitchFamily="18" charset="0"/>
                </a:rPr>
                <a:t>）电磁规范相互作用是通过放出和吸收光子来体现的，规范不变性决定光子的自旋为1，光子的质量为0。统一的电弱相互作用如果是规范相互作用，则规范粒子的自旋应为1，质量应为0。但弱相互作用是近程相互作用，传递弱相互作用的规范玻色子的质量应该很重，这表明规范对称性已经破缺，就需要回答规范对称性如何破缺，如何使中间玻色子获得重质量?机制是什么?</a:t>
              </a:r>
              <a:endParaRPr lang="en-US" altLang="zh-CN" dirty="0">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latin typeface="Times New Roman" panose="02020603050405020304" pitchFamily="18" charset="0"/>
                <a:ea typeface="华文楷体" panose="02010600040101010101" pitchFamily="2" charset="-122"/>
                <a:cs typeface="Times New Roman" panose="02020603050405020304" pitchFamily="18" charset="0"/>
              </a:endParaRPr>
            </a:p>
            <a:p>
              <a:pPr marL="540000" indent="-720000"/>
              <a:r>
                <a:rPr lang="zh-CN" altLang="en-US"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3</a:t>
              </a:r>
              <a:r>
                <a:rPr lang="zh-CN" altLang="en-US"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电磁规范相互作用是可重整的，这是QED理论已经证明了的。但对于电弱相互作用，是不是可重整的，特别是在规范对称性破缺，中间玻色子得到质量之后，电弱相互作用是不是仍然是可重整的，这还需要从理论上给予证明。有质量规范场能否重整化?</a:t>
              </a:r>
            </a:p>
          </p:txBody>
        </p:sp>
        <p:pic>
          <p:nvPicPr>
            <p:cNvPr id="8" name="图片 7">
              <a:extLst>
                <a:ext uri="{FF2B5EF4-FFF2-40B4-BE49-F238E27FC236}">
                  <a16:creationId xmlns:a16="http://schemas.microsoft.com/office/drawing/2014/main" id="{FE95450C-EE8B-A6F7-EB72-5B0045959000}"/>
                </a:ext>
              </a:extLst>
            </p:cNvPr>
            <p:cNvPicPr>
              <a:picLocks noChangeAspect="1"/>
            </p:cNvPicPr>
            <p:nvPr/>
          </p:nvPicPr>
          <p:blipFill>
            <a:blip r:embed="rId3"/>
            <a:stretch>
              <a:fillRect/>
            </a:stretch>
          </p:blipFill>
          <p:spPr>
            <a:xfrm>
              <a:off x="283504" y="1028905"/>
              <a:ext cx="196860" cy="234962"/>
            </a:xfrm>
            <a:prstGeom prst="rect">
              <a:avLst/>
            </a:prstGeom>
          </p:spPr>
        </p:pic>
        <p:pic>
          <p:nvPicPr>
            <p:cNvPr id="9" name="图片 8">
              <a:extLst>
                <a:ext uri="{FF2B5EF4-FFF2-40B4-BE49-F238E27FC236}">
                  <a16:creationId xmlns:a16="http://schemas.microsoft.com/office/drawing/2014/main" id="{4CFB29B6-F836-BF3D-D0D8-F518CB5679CD}"/>
                </a:ext>
              </a:extLst>
            </p:cNvPr>
            <p:cNvPicPr>
              <a:picLocks noChangeAspect="1"/>
            </p:cNvPicPr>
            <p:nvPr/>
          </p:nvPicPr>
          <p:blipFill>
            <a:blip r:embed="rId3"/>
            <a:stretch>
              <a:fillRect/>
            </a:stretch>
          </p:blipFill>
          <p:spPr>
            <a:xfrm>
              <a:off x="283504" y="2136346"/>
              <a:ext cx="196860" cy="234962"/>
            </a:xfrm>
            <a:prstGeom prst="rect">
              <a:avLst/>
            </a:prstGeom>
          </p:spPr>
        </p:pic>
      </p:grpSp>
    </p:spTree>
    <p:extLst>
      <p:ext uri="{BB962C8B-B14F-4D97-AF65-F5344CB8AC3E}">
        <p14:creationId xmlns:p14="http://schemas.microsoft.com/office/powerpoint/2010/main" val="22339903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0C324-88C4-6E1B-1F55-5FE43B30964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81C7FBE-E891-D3D9-5B33-51A4AB33DF3C}"/>
              </a:ext>
            </a:extLst>
          </p:cNvPr>
          <p:cNvSpPr>
            <a:spLocks noGrp="1"/>
          </p:cNvSpPr>
          <p:nvPr>
            <p:ph type="title"/>
          </p:nvPr>
        </p:nvSpPr>
        <p:spPr/>
        <p:txBody>
          <a:bodyPr>
            <a:noAutofit/>
          </a:bodyPr>
          <a:lstStyle/>
          <a:p>
            <a:r>
              <a:rPr lang="en-US" altLang="zh-CN" sz="3600" dirty="0"/>
              <a:t>3.1 Yang-Mills</a:t>
            </a:r>
            <a:r>
              <a:rPr lang="zh-CN" altLang="en-US" sz="3600" dirty="0"/>
              <a:t>场：非阿贝尔定域规范对称性</a:t>
            </a:r>
          </a:p>
        </p:txBody>
      </p:sp>
      <p:sp>
        <p:nvSpPr>
          <p:cNvPr id="4" name="灯片编号占位符 3">
            <a:extLst>
              <a:ext uri="{FF2B5EF4-FFF2-40B4-BE49-F238E27FC236}">
                <a16:creationId xmlns:a16="http://schemas.microsoft.com/office/drawing/2014/main" id="{12690033-1C73-D89C-AAEF-A9606EEF12B6}"/>
              </a:ext>
            </a:extLst>
          </p:cNvPr>
          <p:cNvSpPr>
            <a:spLocks noGrp="1"/>
          </p:cNvSpPr>
          <p:nvPr>
            <p:ph type="sldNum" sz="quarter" idx="12"/>
          </p:nvPr>
        </p:nvSpPr>
        <p:spPr/>
        <p:txBody>
          <a:bodyPr/>
          <a:lstStyle/>
          <a:p>
            <a:fld id="{BEF7031F-3985-8841-9F96-93325AFB8D2A}" type="slidenum">
              <a:rPr lang="en-US" smtClean="0"/>
              <a:t>70</a:t>
            </a:fld>
            <a:endParaRPr lang="en-US"/>
          </a:p>
        </p:txBody>
      </p:sp>
      <p:grpSp>
        <p:nvGrpSpPr>
          <p:cNvPr id="13" name="组合 12">
            <a:extLst>
              <a:ext uri="{FF2B5EF4-FFF2-40B4-BE49-F238E27FC236}">
                <a16:creationId xmlns:a16="http://schemas.microsoft.com/office/drawing/2014/main" id="{D3F01D89-F3CC-7339-4C17-344CCDC65E4F}"/>
              </a:ext>
            </a:extLst>
          </p:cNvPr>
          <p:cNvGrpSpPr/>
          <p:nvPr/>
        </p:nvGrpSpPr>
        <p:grpSpPr>
          <a:xfrm>
            <a:off x="590108" y="1075386"/>
            <a:ext cx="8096692" cy="5246062"/>
            <a:chOff x="590108" y="1075386"/>
            <a:chExt cx="8096692" cy="5246062"/>
          </a:xfrm>
        </p:grpSpPr>
        <p:grpSp>
          <p:nvGrpSpPr>
            <p:cNvPr id="12" name="组合 11">
              <a:extLst>
                <a:ext uri="{FF2B5EF4-FFF2-40B4-BE49-F238E27FC236}">
                  <a16:creationId xmlns:a16="http://schemas.microsoft.com/office/drawing/2014/main" id="{D8C009A4-02FC-1461-2499-6A4A4BE8785B}"/>
                </a:ext>
              </a:extLst>
            </p:cNvPr>
            <p:cNvGrpSpPr/>
            <p:nvPr/>
          </p:nvGrpSpPr>
          <p:grpSpPr>
            <a:xfrm>
              <a:off x="590108" y="1075386"/>
              <a:ext cx="8096692" cy="3715633"/>
              <a:chOff x="466504" y="1109375"/>
              <a:chExt cx="8096692" cy="3715633"/>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D6CBCF1B-61F7-68A2-4CD3-8F7D4EC77B29}"/>
                      </a:ext>
                    </a:extLst>
                  </p:cNvPr>
                  <p:cNvSpPr txBox="1"/>
                  <p:nvPr/>
                </p:nvSpPr>
                <p:spPr>
                  <a:xfrm>
                    <a:off x="466504" y="1109375"/>
                    <a:ext cx="8096692" cy="3715633"/>
                  </a:xfrm>
                  <a:prstGeom prst="rect">
                    <a:avLst/>
                  </a:prstGeom>
                  <a:noFill/>
                </p:spPr>
                <p:txBody>
                  <a:bodyPr wrap="square">
                    <a:spAutoFit/>
                  </a:bodyPr>
                  <a:lstStyle/>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为了导出规范场</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n-US" altLang="zh-CN" i="1" dirty="0" smtClean="0">
                                <a:solidFill>
                                  <a:srgbClr val="0000CC"/>
                                </a:solidFill>
                                <a:latin typeface="Cambria Math" panose="02040503050406030204" pitchFamily="18" charset="0"/>
                              </a:rPr>
                              <m:t>𝐴</m:t>
                            </m:r>
                          </m:e>
                          <m:sub>
                            <m:r>
                              <a:rPr lang="el-GR" altLang="zh-CN" i="1" dirty="0" smtClean="0">
                                <a:solidFill>
                                  <a:srgbClr val="0000CC"/>
                                </a:solidFill>
                                <a:latin typeface="Cambria Math" panose="02040503050406030204" pitchFamily="18" charset="0"/>
                              </a:rPr>
                              <m:t>𝜇</m:t>
                            </m:r>
                          </m:sub>
                        </m:sSub>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的反对称二阶张量</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与</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规范变换中的场强张量</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n-US" altLang="zh-CN" b="0" i="1" dirty="0" err="1" smtClean="0">
                                <a:solidFill>
                                  <a:srgbClr val="0000CC"/>
                                </a:solidFill>
                                <a:latin typeface="Cambria Math" panose="02040503050406030204" pitchFamily="18" charset="0"/>
                              </a:rPr>
                              <m:t>𝐹</m:t>
                            </m:r>
                          </m:e>
                          <m:sub>
                            <m:r>
                              <a:rPr lang="el-GR" altLang="zh-CN" b="0" i="1" dirty="0" smtClean="0">
                                <a:solidFill>
                                  <a:srgbClr val="0000CC"/>
                                </a:solidFill>
                                <a:latin typeface="Cambria Math" panose="02040503050406030204" pitchFamily="18" charset="0"/>
                              </a:rPr>
                              <m:t>𝜇</m:t>
                            </m:r>
                            <m:r>
                              <a:rPr lang="en-US" altLang="zh-CN" b="0" i="1" dirty="0" err="1" smtClean="0">
                                <a:solidFill>
                                  <a:srgbClr val="0000CC"/>
                                </a:solidFill>
                                <a:latin typeface="Cambria Math" panose="02040503050406030204" pitchFamily="18" charset="0"/>
                              </a:rPr>
                              <m:t>𝑣</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相对应</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，考虑组合</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式中</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即</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可得</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D6CBCF1B-61F7-68A2-4CD3-8F7D4EC77B29}"/>
                      </a:ext>
                    </a:extLst>
                  </p:cNvPr>
                  <p:cNvSpPr txBox="1">
                    <a:spLocks noRot="1" noChangeAspect="1" noMove="1" noResize="1" noEditPoints="1" noAdjustHandles="1" noChangeArrowheads="1" noChangeShapeType="1" noTextEdit="1"/>
                  </p:cNvSpPr>
                  <p:nvPr/>
                </p:nvSpPr>
                <p:spPr>
                  <a:xfrm>
                    <a:off x="466504" y="1109375"/>
                    <a:ext cx="8096692" cy="3715633"/>
                  </a:xfrm>
                  <a:prstGeom prst="rect">
                    <a:avLst/>
                  </a:prstGeom>
                  <a:blipFill>
                    <a:blip r:embed="rId2"/>
                    <a:stretch>
                      <a:fillRect l="-678" t="-492" b="-1639"/>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EB5FA772-DE22-E7CF-E028-2A7234C60A60}"/>
                  </a:ext>
                </a:extLst>
              </p:cNvPr>
              <p:cNvPicPr>
                <a:picLocks noChangeAspect="1"/>
              </p:cNvPicPr>
              <p:nvPr/>
            </p:nvPicPr>
            <p:blipFill>
              <a:blip r:embed="rId3"/>
              <a:stretch>
                <a:fillRect/>
              </a:stretch>
            </p:blipFill>
            <p:spPr>
              <a:xfrm>
                <a:off x="582318" y="1168648"/>
                <a:ext cx="178409" cy="234962"/>
              </a:xfrm>
              <a:prstGeom prst="rect">
                <a:avLst/>
              </a:prstGeom>
            </p:spPr>
          </p:pic>
        </p:grpSp>
        <p:pic>
          <p:nvPicPr>
            <p:cNvPr id="5" name="图片 4">
              <a:extLst>
                <a:ext uri="{FF2B5EF4-FFF2-40B4-BE49-F238E27FC236}">
                  <a16:creationId xmlns:a16="http://schemas.microsoft.com/office/drawing/2014/main" id="{F28C5FF9-BD94-9840-61CA-CDD489167043}"/>
                </a:ext>
              </a:extLst>
            </p:cNvPr>
            <p:cNvPicPr>
              <a:picLocks noChangeAspect="1"/>
            </p:cNvPicPr>
            <p:nvPr/>
          </p:nvPicPr>
          <p:blipFill>
            <a:blip r:embed="rId4"/>
            <a:stretch>
              <a:fillRect/>
            </a:stretch>
          </p:blipFill>
          <p:spPr>
            <a:xfrm>
              <a:off x="2582398" y="1753529"/>
              <a:ext cx="3962604" cy="628682"/>
            </a:xfrm>
            <a:prstGeom prst="rect">
              <a:avLst/>
            </a:prstGeom>
          </p:spPr>
        </p:pic>
        <p:pic>
          <p:nvPicPr>
            <p:cNvPr id="7" name="图片 6">
              <a:extLst>
                <a:ext uri="{FF2B5EF4-FFF2-40B4-BE49-F238E27FC236}">
                  <a16:creationId xmlns:a16="http://schemas.microsoft.com/office/drawing/2014/main" id="{25F044FB-D593-03F6-B867-35AD75CCEE51}"/>
                </a:ext>
              </a:extLst>
            </p:cNvPr>
            <p:cNvPicPr>
              <a:picLocks noChangeAspect="1"/>
            </p:cNvPicPr>
            <p:nvPr/>
          </p:nvPicPr>
          <p:blipFill>
            <a:blip r:embed="rId5"/>
            <a:stretch>
              <a:fillRect/>
            </a:stretch>
          </p:blipFill>
          <p:spPr>
            <a:xfrm>
              <a:off x="2095148" y="2847360"/>
              <a:ext cx="5086611" cy="635033"/>
            </a:xfrm>
            <a:prstGeom prst="rect">
              <a:avLst/>
            </a:prstGeom>
          </p:spPr>
        </p:pic>
        <p:pic>
          <p:nvPicPr>
            <p:cNvPr id="9" name="图片 8">
              <a:extLst>
                <a:ext uri="{FF2B5EF4-FFF2-40B4-BE49-F238E27FC236}">
                  <a16:creationId xmlns:a16="http://schemas.microsoft.com/office/drawing/2014/main" id="{350CBF0F-8A14-A133-00A6-31F559BB1901}"/>
                </a:ext>
              </a:extLst>
            </p:cNvPr>
            <p:cNvPicPr>
              <a:picLocks noChangeAspect="1"/>
            </p:cNvPicPr>
            <p:nvPr/>
          </p:nvPicPr>
          <p:blipFill>
            <a:blip r:embed="rId6"/>
            <a:stretch>
              <a:fillRect/>
            </a:stretch>
          </p:blipFill>
          <p:spPr>
            <a:xfrm>
              <a:off x="2924090" y="3934841"/>
              <a:ext cx="3295819" cy="330217"/>
            </a:xfrm>
            <a:prstGeom prst="rect">
              <a:avLst/>
            </a:prstGeom>
          </p:spPr>
        </p:pic>
        <p:pic>
          <p:nvPicPr>
            <p:cNvPr id="11" name="图片 10">
              <a:extLst>
                <a:ext uri="{FF2B5EF4-FFF2-40B4-BE49-F238E27FC236}">
                  <a16:creationId xmlns:a16="http://schemas.microsoft.com/office/drawing/2014/main" id="{644B5B8E-16D4-B61B-43C2-0555B17EDA92}"/>
                </a:ext>
              </a:extLst>
            </p:cNvPr>
            <p:cNvPicPr>
              <a:picLocks noChangeAspect="1"/>
            </p:cNvPicPr>
            <p:nvPr/>
          </p:nvPicPr>
          <p:blipFill>
            <a:blip r:embed="rId7"/>
            <a:stretch>
              <a:fillRect/>
            </a:stretch>
          </p:blipFill>
          <p:spPr>
            <a:xfrm>
              <a:off x="1263254" y="4791019"/>
              <a:ext cx="6750397" cy="1530429"/>
            </a:xfrm>
            <a:prstGeom prst="rect">
              <a:avLst/>
            </a:prstGeom>
          </p:spPr>
        </p:pic>
      </p:grpSp>
    </p:spTree>
    <p:extLst>
      <p:ext uri="{BB962C8B-B14F-4D97-AF65-F5344CB8AC3E}">
        <p14:creationId xmlns:p14="http://schemas.microsoft.com/office/powerpoint/2010/main" val="3853120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692B1-FF18-8DCE-DB62-283B245381F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7242FE8-09F5-7D40-F98C-5CBB17A82E03}"/>
              </a:ext>
            </a:extLst>
          </p:cNvPr>
          <p:cNvSpPr>
            <a:spLocks noGrp="1"/>
          </p:cNvSpPr>
          <p:nvPr>
            <p:ph type="title"/>
          </p:nvPr>
        </p:nvSpPr>
        <p:spPr/>
        <p:txBody>
          <a:bodyPr>
            <a:noAutofit/>
          </a:bodyPr>
          <a:lstStyle/>
          <a:p>
            <a:r>
              <a:rPr lang="en-US" altLang="zh-CN" sz="3600" dirty="0"/>
              <a:t>3.1 Yang-Mills</a:t>
            </a:r>
            <a:r>
              <a:rPr lang="zh-CN" altLang="en-US" sz="3600" dirty="0"/>
              <a:t>场：非阿贝尔定域规范对称性</a:t>
            </a:r>
          </a:p>
        </p:txBody>
      </p:sp>
      <p:sp>
        <p:nvSpPr>
          <p:cNvPr id="4" name="灯片编号占位符 3">
            <a:extLst>
              <a:ext uri="{FF2B5EF4-FFF2-40B4-BE49-F238E27FC236}">
                <a16:creationId xmlns:a16="http://schemas.microsoft.com/office/drawing/2014/main" id="{6749AD0D-DDE8-59DE-A896-9B6910012811}"/>
              </a:ext>
            </a:extLst>
          </p:cNvPr>
          <p:cNvSpPr>
            <a:spLocks noGrp="1"/>
          </p:cNvSpPr>
          <p:nvPr>
            <p:ph type="sldNum" sz="quarter" idx="12"/>
          </p:nvPr>
        </p:nvSpPr>
        <p:spPr/>
        <p:txBody>
          <a:bodyPr/>
          <a:lstStyle/>
          <a:p>
            <a:fld id="{BEF7031F-3985-8841-9F96-93325AFB8D2A}" type="slidenum">
              <a:rPr lang="en-US" smtClean="0"/>
              <a:t>71</a:t>
            </a:fld>
            <a:endParaRPr lang="en-US"/>
          </a:p>
        </p:txBody>
      </p:sp>
      <p:grpSp>
        <p:nvGrpSpPr>
          <p:cNvPr id="22" name="组合 21">
            <a:extLst>
              <a:ext uri="{FF2B5EF4-FFF2-40B4-BE49-F238E27FC236}">
                <a16:creationId xmlns:a16="http://schemas.microsoft.com/office/drawing/2014/main" id="{C532FCE0-1701-F08B-F3C3-53D7DA10E045}"/>
              </a:ext>
            </a:extLst>
          </p:cNvPr>
          <p:cNvGrpSpPr/>
          <p:nvPr/>
        </p:nvGrpSpPr>
        <p:grpSpPr>
          <a:xfrm>
            <a:off x="590108" y="1075386"/>
            <a:ext cx="8096692" cy="5089835"/>
            <a:chOff x="590108" y="1075386"/>
            <a:chExt cx="8096692" cy="5089835"/>
          </a:xfrm>
        </p:grpSpPr>
        <p:grpSp>
          <p:nvGrpSpPr>
            <p:cNvPr id="12" name="组合 11">
              <a:extLst>
                <a:ext uri="{FF2B5EF4-FFF2-40B4-BE49-F238E27FC236}">
                  <a16:creationId xmlns:a16="http://schemas.microsoft.com/office/drawing/2014/main" id="{F530254A-D844-1EFF-80E1-BDA84F637C67}"/>
                </a:ext>
              </a:extLst>
            </p:cNvPr>
            <p:cNvGrpSpPr/>
            <p:nvPr/>
          </p:nvGrpSpPr>
          <p:grpSpPr>
            <a:xfrm>
              <a:off x="590108" y="1075386"/>
              <a:ext cx="8096692" cy="4045466"/>
              <a:chOff x="466504" y="1109375"/>
              <a:chExt cx="8096692" cy="4045466"/>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B5AC55A6-3649-79D9-1616-94B266DB866E}"/>
                      </a:ext>
                    </a:extLst>
                  </p:cNvPr>
                  <p:cNvSpPr txBox="1"/>
                  <p:nvPr/>
                </p:nvSpPr>
                <p:spPr>
                  <a:xfrm>
                    <a:off x="466504" y="1109375"/>
                    <a:ext cx="8096692" cy="4045466"/>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把</a:t>
                    </a:r>
                    <a14:m>
                      <m:oMath xmlns:m="http://schemas.openxmlformats.org/officeDocument/2006/math">
                        <m:sSubSup>
                          <m:sSubSupPr>
                            <m:ctrlPr>
                              <a:rPr lang="en-US" altLang="zh-CN" i="1" dirty="0" smtClean="0">
                                <a:solidFill>
                                  <a:srgbClr val="0000CC"/>
                                </a:solidFill>
                                <a:latin typeface="Cambria Math" panose="02040503050406030204" pitchFamily="18" charset="0"/>
                              </a:rPr>
                            </m:ctrlPr>
                          </m:sSubSupPr>
                          <m:e>
                            <m:r>
                              <a:rPr lang="en-US" altLang="zh-CN" b="0" i="1" dirty="0" smtClean="0">
                                <a:solidFill>
                                  <a:srgbClr val="0000CC"/>
                                </a:solidFill>
                                <a:latin typeface="Cambria Math" panose="02040503050406030204" pitchFamily="18" charset="0"/>
                              </a:rPr>
                              <m:t>𝐹</m:t>
                            </m:r>
                          </m:e>
                          <m:sub>
                            <m:r>
                              <a:rPr lang="el-GR" altLang="zh-CN" b="0" i="1" dirty="0" smtClean="0">
                                <a:solidFill>
                                  <a:srgbClr val="0000CC"/>
                                </a:solidFill>
                                <a:latin typeface="Cambria Math" panose="02040503050406030204" pitchFamily="18" charset="0"/>
                              </a:rPr>
                              <m:t>𝜇</m:t>
                            </m:r>
                            <m:r>
                              <a:rPr lang="en-US" altLang="zh-CN" b="0" i="1" dirty="0" smtClean="0">
                                <a:solidFill>
                                  <a:srgbClr val="0000CC"/>
                                </a:solidFill>
                                <a:latin typeface="Cambria Math" panose="02040503050406030204" pitchFamily="18" charset="0"/>
                              </a:rPr>
                              <m:t>𝑣</m:t>
                            </m:r>
                          </m:sub>
                          <m:sup>
                            <m:r>
                              <a:rPr lang="en-US" altLang="zh-CN" b="0" i="1" dirty="0" smtClean="0">
                                <a:solidFill>
                                  <a:srgbClr val="0000CC"/>
                                </a:solidFill>
                                <a:latin typeface="Cambria Math" panose="02040503050406030204" pitchFamily="18" charset="0"/>
                              </a:rPr>
                              <m:t>𝑖</m:t>
                            </m:r>
                          </m:sup>
                        </m:sSub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的定义代入上式可得</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或者</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考虑无穷小变换</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(8.48)</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，则有</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这与阿贝尔规范场情况不同，</a:t>
                    </a:r>
                    <a:r>
                      <a:rPr lang="en-US" altLang="zh-CN" dirty="0">
                        <a:solidFill>
                          <a:srgbClr val="C00000"/>
                        </a:solidFill>
                      </a:rPr>
                      <a:t> </a:t>
                    </a:r>
                    <a14:m>
                      <m:oMath xmlns:m="http://schemas.openxmlformats.org/officeDocument/2006/math">
                        <m:sSubSup>
                          <m:sSubSupPr>
                            <m:ctrlPr>
                              <a:rPr lang="en-US" altLang="zh-CN" i="1" dirty="0" smtClean="0">
                                <a:solidFill>
                                  <a:srgbClr val="C00000"/>
                                </a:solidFill>
                                <a:latin typeface="Cambria Math" panose="02040503050406030204" pitchFamily="18" charset="0"/>
                              </a:rPr>
                            </m:ctrlPr>
                          </m:sSubSupPr>
                          <m:e>
                            <m:r>
                              <a:rPr lang="en-US" altLang="zh-CN" b="0" i="1" dirty="0" smtClean="0">
                                <a:solidFill>
                                  <a:srgbClr val="C00000"/>
                                </a:solidFill>
                                <a:latin typeface="Cambria Math" panose="02040503050406030204" pitchFamily="18" charset="0"/>
                              </a:rPr>
                              <m:t>𝐹</m:t>
                            </m:r>
                          </m:e>
                          <m:sub>
                            <m:r>
                              <a:rPr lang="el-GR" altLang="zh-CN" b="0" i="1" dirty="0" smtClean="0">
                                <a:solidFill>
                                  <a:srgbClr val="C00000"/>
                                </a:solidFill>
                                <a:latin typeface="Cambria Math" panose="02040503050406030204" pitchFamily="18" charset="0"/>
                              </a:rPr>
                              <m:t>𝜇</m:t>
                            </m:r>
                            <m:r>
                              <a:rPr lang="en-US" altLang="zh-CN" b="0" i="1" dirty="0" smtClean="0">
                                <a:solidFill>
                                  <a:srgbClr val="C00000"/>
                                </a:solidFill>
                                <a:latin typeface="Cambria Math" panose="02040503050406030204" pitchFamily="18" charset="0"/>
                              </a:rPr>
                              <m:t>𝑣</m:t>
                            </m:r>
                          </m:sub>
                          <m:sup>
                            <m:r>
                              <a:rPr lang="en-US" altLang="zh-CN" b="0" i="1" dirty="0" smtClean="0">
                                <a:solidFill>
                                  <a:srgbClr val="C00000"/>
                                </a:solidFill>
                                <a:latin typeface="Cambria Math" panose="02040503050406030204" pitchFamily="18" charset="0"/>
                              </a:rPr>
                              <m:t>𝑖</m:t>
                            </m:r>
                          </m:sup>
                        </m:sSub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并非不变，而是像</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那样变换。然而乘积</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却是</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规范不变的</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B5AC55A6-3649-79D9-1616-94B266DB866E}"/>
                      </a:ext>
                    </a:extLst>
                  </p:cNvPr>
                  <p:cNvSpPr txBox="1">
                    <a:spLocks noRot="1" noChangeAspect="1" noMove="1" noResize="1" noEditPoints="1" noAdjustHandles="1" noChangeArrowheads="1" noChangeShapeType="1" noTextEdit="1"/>
                  </p:cNvSpPr>
                  <p:nvPr/>
                </p:nvSpPr>
                <p:spPr>
                  <a:xfrm>
                    <a:off x="466504" y="1109375"/>
                    <a:ext cx="8096692" cy="4045466"/>
                  </a:xfrm>
                  <a:prstGeom prst="rect">
                    <a:avLst/>
                  </a:prstGeom>
                  <a:blipFill>
                    <a:blip r:embed="rId2"/>
                    <a:stretch>
                      <a:fillRect l="-678" t="-151"/>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B6D9DD12-DB71-B402-F96A-A02CB966B6F3}"/>
                  </a:ext>
                </a:extLst>
              </p:cNvPr>
              <p:cNvPicPr>
                <a:picLocks noChangeAspect="1"/>
              </p:cNvPicPr>
              <p:nvPr/>
            </p:nvPicPr>
            <p:blipFill>
              <a:blip r:embed="rId3"/>
              <a:stretch>
                <a:fillRect/>
              </a:stretch>
            </p:blipFill>
            <p:spPr>
              <a:xfrm>
                <a:off x="582318" y="1168648"/>
                <a:ext cx="178409" cy="234962"/>
              </a:xfrm>
              <a:prstGeom prst="rect">
                <a:avLst/>
              </a:prstGeom>
            </p:spPr>
          </p:pic>
        </p:grpSp>
        <p:pic>
          <p:nvPicPr>
            <p:cNvPr id="6" name="图片 5">
              <a:extLst>
                <a:ext uri="{FF2B5EF4-FFF2-40B4-BE49-F238E27FC236}">
                  <a16:creationId xmlns:a16="http://schemas.microsoft.com/office/drawing/2014/main" id="{5F464190-3481-E1FC-7CE6-BEDE47E74FD5}"/>
                </a:ext>
              </a:extLst>
            </p:cNvPr>
            <p:cNvPicPr>
              <a:picLocks noChangeAspect="1"/>
            </p:cNvPicPr>
            <p:nvPr/>
          </p:nvPicPr>
          <p:blipFill>
            <a:blip r:embed="rId4"/>
            <a:stretch>
              <a:fillRect/>
            </a:stretch>
          </p:blipFill>
          <p:spPr>
            <a:xfrm>
              <a:off x="2933391" y="1600070"/>
              <a:ext cx="3410125" cy="349268"/>
            </a:xfrm>
            <a:prstGeom prst="rect">
              <a:avLst/>
            </a:prstGeom>
          </p:spPr>
        </p:pic>
        <p:pic>
          <p:nvPicPr>
            <p:cNvPr id="10" name="图片 9">
              <a:extLst>
                <a:ext uri="{FF2B5EF4-FFF2-40B4-BE49-F238E27FC236}">
                  <a16:creationId xmlns:a16="http://schemas.microsoft.com/office/drawing/2014/main" id="{5A52DED6-0E06-7E65-71F1-82788314DC27}"/>
                </a:ext>
              </a:extLst>
            </p:cNvPr>
            <p:cNvPicPr>
              <a:picLocks noChangeAspect="1"/>
            </p:cNvPicPr>
            <p:nvPr/>
          </p:nvPicPr>
          <p:blipFill>
            <a:blip r:embed="rId5"/>
            <a:stretch>
              <a:fillRect/>
            </a:stretch>
          </p:blipFill>
          <p:spPr>
            <a:xfrm>
              <a:off x="3168578" y="2289862"/>
              <a:ext cx="2806844" cy="368319"/>
            </a:xfrm>
            <a:prstGeom prst="rect">
              <a:avLst/>
            </a:prstGeom>
          </p:spPr>
        </p:pic>
        <p:pic>
          <p:nvPicPr>
            <p:cNvPr id="17" name="图片 16">
              <a:extLst>
                <a:ext uri="{FF2B5EF4-FFF2-40B4-BE49-F238E27FC236}">
                  <a16:creationId xmlns:a16="http://schemas.microsoft.com/office/drawing/2014/main" id="{4E8C23C3-0B0B-D64A-FAF0-3F5AF9617810}"/>
                </a:ext>
              </a:extLst>
            </p:cNvPr>
            <p:cNvPicPr>
              <a:picLocks noChangeAspect="1"/>
            </p:cNvPicPr>
            <p:nvPr/>
          </p:nvPicPr>
          <p:blipFill>
            <a:blip r:embed="rId6"/>
            <a:stretch>
              <a:fillRect/>
            </a:stretch>
          </p:blipFill>
          <p:spPr>
            <a:xfrm>
              <a:off x="3607976" y="3081444"/>
              <a:ext cx="1911448" cy="406421"/>
            </a:xfrm>
            <a:prstGeom prst="rect">
              <a:avLst/>
            </a:prstGeom>
          </p:spPr>
        </p:pic>
        <p:pic>
          <p:nvPicPr>
            <p:cNvPr id="19" name="图片 18">
              <a:extLst>
                <a:ext uri="{FF2B5EF4-FFF2-40B4-BE49-F238E27FC236}">
                  <a16:creationId xmlns:a16="http://schemas.microsoft.com/office/drawing/2014/main" id="{28559939-C3C8-D75A-2896-39A04A352BCE}"/>
                </a:ext>
              </a:extLst>
            </p:cNvPr>
            <p:cNvPicPr>
              <a:picLocks noChangeAspect="1"/>
            </p:cNvPicPr>
            <p:nvPr/>
          </p:nvPicPr>
          <p:blipFill>
            <a:blip r:embed="rId7"/>
            <a:stretch>
              <a:fillRect/>
            </a:stretch>
          </p:blipFill>
          <p:spPr>
            <a:xfrm>
              <a:off x="3045972" y="4087521"/>
              <a:ext cx="3035456" cy="387370"/>
            </a:xfrm>
            <a:prstGeom prst="rect">
              <a:avLst/>
            </a:prstGeom>
          </p:spPr>
        </p:pic>
        <p:pic>
          <p:nvPicPr>
            <p:cNvPr id="21" name="图片 20">
              <a:extLst>
                <a:ext uri="{FF2B5EF4-FFF2-40B4-BE49-F238E27FC236}">
                  <a16:creationId xmlns:a16="http://schemas.microsoft.com/office/drawing/2014/main" id="{84295F1B-1BF2-62B8-C9C3-EA711C6F1CB1}"/>
                </a:ext>
              </a:extLst>
            </p:cNvPr>
            <p:cNvPicPr>
              <a:picLocks noChangeAspect="1"/>
            </p:cNvPicPr>
            <p:nvPr/>
          </p:nvPicPr>
          <p:blipFill>
            <a:blip r:embed="rId8"/>
            <a:stretch>
              <a:fillRect/>
            </a:stretch>
          </p:blipFill>
          <p:spPr>
            <a:xfrm>
              <a:off x="1083721" y="4812601"/>
              <a:ext cx="6959958" cy="1352620"/>
            </a:xfrm>
            <a:prstGeom prst="rect">
              <a:avLst/>
            </a:prstGeom>
          </p:spPr>
        </p:pic>
      </p:grpSp>
    </p:spTree>
    <p:extLst>
      <p:ext uri="{BB962C8B-B14F-4D97-AF65-F5344CB8AC3E}">
        <p14:creationId xmlns:p14="http://schemas.microsoft.com/office/powerpoint/2010/main" val="28891782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E603F-656B-E1CE-C7A0-E0A1598742A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5AB9DC0-3B53-5531-75E1-A96B74695976}"/>
              </a:ext>
            </a:extLst>
          </p:cNvPr>
          <p:cNvSpPr>
            <a:spLocks noGrp="1"/>
          </p:cNvSpPr>
          <p:nvPr>
            <p:ph type="title"/>
          </p:nvPr>
        </p:nvSpPr>
        <p:spPr/>
        <p:txBody>
          <a:bodyPr>
            <a:noAutofit/>
          </a:bodyPr>
          <a:lstStyle/>
          <a:p>
            <a:r>
              <a:rPr lang="en-US" altLang="zh-CN" sz="3600" dirty="0"/>
              <a:t>3.1 Yang-Mills</a:t>
            </a:r>
            <a:r>
              <a:rPr lang="zh-CN" altLang="en-US" sz="3600" dirty="0"/>
              <a:t>场：非阿贝尔定域规范对称性</a:t>
            </a:r>
          </a:p>
        </p:txBody>
      </p:sp>
      <p:sp>
        <p:nvSpPr>
          <p:cNvPr id="4" name="灯片编号占位符 3">
            <a:extLst>
              <a:ext uri="{FF2B5EF4-FFF2-40B4-BE49-F238E27FC236}">
                <a16:creationId xmlns:a16="http://schemas.microsoft.com/office/drawing/2014/main" id="{2EC9FF52-2286-0D07-9E12-8D67148E8CFA}"/>
              </a:ext>
            </a:extLst>
          </p:cNvPr>
          <p:cNvSpPr>
            <a:spLocks noGrp="1"/>
          </p:cNvSpPr>
          <p:nvPr>
            <p:ph type="sldNum" sz="quarter" idx="12"/>
          </p:nvPr>
        </p:nvSpPr>
        <p:spPr/>
        <p:txBody>
          <a:bodyPr/>
          <a:lstStyle/>
          <a:p>
            <a:fld id="{BEF7031F-3985-8841-9F96-93325AFB8D2A}" type="slidenum">
              <a:rPr lang="en-US" smtClean="0"/>
              <a:t>72</a:t>
            </a:fld>
            <a:endParaRPr lang="en-US"/>
          </a:p>
        </p:txBody>
      </p:sp>
      <p:grpSp>
        <p:nvGrpSpPr>
          <p:cNvPr id="12" name="组合 11">
            <a:extLst>
              <a:ext uri="{FF2B5EF4-FFF2-40B4-BE49-F238E27FC236}">
                <a16:creationId xmlns:a16="http://schemas.microsoft.com/office/drawing/2014/main" id="{A8182477-9B3E-BD88-62D2-E57256B23A6B}"/>
              </a:ext>
            </a:extLst>
          </p:cNvPr>
          <p:cNvGrpSpPr/>
          <p:nvPr/>
        </p:nvGrpSpPr>
        <p:grpSpPr>
          <a:xfrm>
            <a:off x="590108" y="1075386"/>
            <a:ext cx="8096692" cy="4823628"/>
            <a:chOff x="466504" y="1109375"/>
            <a:chExt cx="8096692" cy="4823628"/>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E39A8832-C8D1-8249-0FF7-216DB393D92A}"/>
                    </a:ext>
                  </a:extLst>
                </p:cNvPr>
                <p:cNvSpPr txBox="1"/>
                <p:nvPr/>
              </p:nvSpPr>
              <p:spPr>
                <a:xfrm>
                  <a:off x="466504" y="1109375"/>
                  <a:ext cx="8096692" cy="4823628"/>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我们可以将上述讨论归纳如下</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描述</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二重态与规范场</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r>
                            <a:rPr lang="en-US" altLang="zh-CN" b="0" i="1" dirty="0" smtClean="0">
                              <a:solidFill>
                                <a:srgbClr val="0000CC"/>
                              </a:solidFill>
                              <a:latin typeface="Cambria Math" panose="02040503050406030204" pitchFamily="18" charset="0"/>
                            </a:rPr>
                            <m:t>𝐴</m:t>
                          </m:r>
                        </m:e>
                        <m:sub>
                          <m:r>
                            <a:rPr lang="el-GR" altLang="zh-CN" b="0" i="1" dirty="0" smtClean="0">
                              <a:solidFill>
                                <a:srgbClr val="0000CC"/>
                              </a:solidFill>
                              <a:latin typeface="Cambria Math" panose="02040503050406030204" pitchFamily="18" charset="0"/>
                            </a:rPr>
                            <m:t>𝜇</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的拉氏量为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其中场强张量和协变导数的定义为</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定域规范变换下，有</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在无穷小变换下</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有</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E39A8832-C8D1-8249-0FF7-216DB393D92A}"/>
                    </a:ext>
                  </a:extLst>
                </p:cNvPr>
                <p:cNvSpPr txBox="1">
                  <a:spLocks noRot="1" noChangeAspect="1" noMove="1" noResize="1" noEditPoints="1" noAdjustHandles="1" noChangeArrowheads="1" noChangeShapeType="1" noTextEdit="1"/>
                </p:cNvSpPr>
                <p:nvPr/>
              </p:nvSpPr>
              <p:spPr>
                <a:xfrm>
                  <a:off x="466504" y="1109375"/>
                  <a:ext cx="8096692" cy="4823628"/>
                </a:xfrm>
                <a:prstGeom prst="rect">
                  <a:avLst/>
                </a:prstGeom>
                <a:blipFill>
                  <a:blip r:embed="rId2"/>
                  <a:stretch>
                    <a:fillRect l="-678" t="-379"/>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E59E8D7A-18FC-5101-F3B8-A138BF83642C}"/>
                </a:ext>
              </a:extLst>
            </p:cNvPr>
            <p:cNvPicPr>
              <a:picLocks noChangeAspect="1"/>
            </p:cNvPicPr>
            <p:nvPr/>
          </p:nvPicPr>
          <p:blipFill>
            <a:blip r:embed="rId3"/>
            <a:stretch>
              <a:fillRect/>
            </a:stretch>
          </p:blipFill>
          <p:spPr>
            <a:xfrm>
              <a:off x="582318" y="1168648"/>
              <a:ext cx="178409" cy="234962"/>
            </a:xfrm>
            <a:prstGeom prst="rect">
              <a:avLst/>
            </a:prstGeom>
          </p:spPr>
        </p:pic>
      </p:grpSp>
      <p:pic>
        <p:nvPicPr>
          <p:cNvPr id="5" name="图片 4">
            <a:extLst>
              <a:ext uri="{FF2B5EF4-FFF2-40B4-BE49-F238E27FC236}">
                <a16:creationId xmlns:a16="http://schemas.microsoft.com/office/drawing/2014/main" id="{67D3BCEE-D4B7-9B94-F022-E0038B095B9B}"/>
              </a:ext>
            </a:extLst>
          </p:cNvPr>
          <p:cNvPicPr>
            <a:picLocks noChangeAspect="1"/>
          </p:cNvPicPr>
          <p:nvPr/>
        </p:nvPicPr>
        <p:blipFill>
          <a:blip r:embed="rId4"/>
          <a:stretch>
            <a:fillRect/>
          </a:stretch>
        </p:blipFill>
        <p:spPr>
          <a:xfrm>
            <a:off x="2425365" y="1462934"/>
            <a:ext cx="4426177" cy="539778"/>
          </a:xfrm>
          <a:prstGeom prst="rect">
            <a:avLst/>
          </a:prstGeom>
        </p:spPr>
      </p:pic>
      <p:pic>
        <p:nvPicPr>
          <p:cNvPr id="8" name="图片 7">
            <a:extLst>
              <a:ext uri="{FF2B5EF4-FFF2-40B4-BE49-F238E27FC236}">
                <a16:creationId xmlns:a16="http://schemas.microsoft.com/office/drawing/2014/main" id="{6DE25EAE-E9CB-4EB5-5BF5-9CF804460541}"/>
              </a:ext>
            </a:extLst>
          </p:cNvPr>
          <p:cNvPicPr>
            <a:picLocks noChangeAspect="1"/>
          </p:cNvPicPr>
          <p:nvPr/>
        </p:nvPicPr>
        <p:blipFill>
          <a:blip r:embed="rId5"/>
          <a:stretch>
            <a:fillRect/>
          </a:stretch>
        </p:blipFill>
        <p:spPr>
          <a:xfrm>
            <a:off x="2609749" y="2579192"/>
            <a:ext cx="3924502" cy="914447"/>
          </a:xfrm>
          <a:prstGeom prst="rect">
            <a:avLst/>
          </a:prstGeom>
        </p:spPr>
      </p:pic>
      <p:pic>
        <p:nvPicPr>
          <p:cNvPr id="11" name="图片 10">
            <a:extLst>
              <a:ext uri="{FF2B5EF4-FFF2-40B4-BE49-F238E27FC236}">
                <a16:creationId xmlns:a16="http://schemas.microsoft.com/office/drawing/2014/main" id="{01DD66B0-605C-07F7-8844-FFA04B5225E2}"/>
              </a:ext>
            </a:extLst>
          </p:cNvPr>
          <p:cNvPicPr>
            <a:picLocks noChangeAspect="1"/>
          </p:cNvPicPr>
          <p:nvPr/>
        </p:nvPicPr>
        <p:blipFill>
          <a:blip r:embed="rId6"/>
          <a:stretch>
            <a:fillRect/>
          </a:stretch>
        </p:blipFill>
        <p:spPr>
          <a:xfrm>
            <a:off x="1543998" y="3866417"/>
            <a:ext cx="6502734" cy="1149409"/>
          </a:xfrm>
          <a:prstGeom prst="rect">
            <a:avLst/>
          </a:prstGeom>
        </p:spPr>
      </p:pic>
      <p:pic>
        <p:nvPicPr>
          <p:cNvPr id="16" name="图片 15">
            <a:extLst>
              <a:ext uri="{FF2B5EF4-FFF2-40B4-BE49-F238E27FC236}">
                <a16:creationId xmlns:a16="http://schemas.microsoft.com/office/drawing/2014/main" id="{DAA34324-D700-FC3D-45FE-5707A8B351CB}"/>
              </a:ext>
            </a:extLst>
          </p:cNvPr>
          <p:cNvPicPr>
            <a:picLocks noChangeAspect="1"/>
          </p:cNvPicPr>
          <p:nvPr/>
        </p:nvPicPr>
        <p:blipFill>
          <a:blip r:embed="rId7"/>
          <a:stretch>
            <a:fillRect/>
          </a:stretch>
        </p:blipFill>
        <p:spPr>
          <a:xfrm>
            <a:off x="2692303" y="5208664"/>
            <a:ext cx="3759393" cy="1016052"/>
          </a:xfrm>
          <a:prstGeom prst="rect">
            <a:avLst/>
          </a:prstGeom>
        </p:spPr>
      </p:pic>
    </p:spTree>
    <p:extLst>
      <p:ext uri="{BB962C8B-B14F-4D97-AF65-F5344CB8AC3E}">
        <p14:creationId xmlns:p14="http://schemas.microsoft.com/office/powerpoint/2010/main" val="31563128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3.2</a:t>
            </a:r>
            <a:r>
              <a:rPr lang="zh-CN" altLang="en-US" b="1" dirty="0">
                <a:latin typeface="华文楷体" panose="02010600040101010101" pitchFamily="2" charset="-122"/>
                <a:ea typeface="华文楷体" panose="02010600040101010101" pitchFamily="2" charset="-122"/>
              </a:rPr>
              <a:t>规范对称性一般情况</a:t>
            </a:r>
          </a:p>
        </p:txBody>
      </p:sp>
      <p:grpSp>
        <p:nvGrpSpPr>
          <p:cNvPr id="22" name="组合 21">
            <a:extLst>
              <a:ext uri="{FF2B5EF4-FFF2-40B4-BE49-F238E27FC236}">
                <a16:creationId xmlns:a16="http://schemas.microsoft.com/office/drawing/2014/main" id="{39BDF681-4714-6270-F25B-A5028434ACCB}"/>
              </a:ext>
            </a:extLst>
          </p:cNvPr>
          <p:cNvGrpSpPr/>
          <p:nvPr/>
        </p:nvGrpSpPr>
        <p:grpSpPr>
          <a:xfrm>
            <a:off x="590108" y="1075386"/>
            <a:ext cx="8096692" cy="5567691"/>
            <a:chOff x="590108" y="1075386"/>
            <a:chExt cx="8096692" cy="5567691"/>
          </a:xfrm>
        </p:grpSpPr>
        <p:sp>
          <p:nvSpPr>
            <p:cNvPr id="3" name="文本框 2">
              <a:extLst>
                <a:ext uri="{FF2B5EF4-FFF2-40B4-BE49-F238E27FC236}">
                  <a16:creationId xmlns:a16="http://schemas.microsoft.com/office/drawing/2014/main" id="{BACFA420-008C-4CC4-9B29-133FED8827C2}"/>
                </a:ext>
              </a:extLst>
            </p:cNvPr>
            <p:cNvSpPr txBox="1"/>
            <p:nvPr/>
          </p:nvSpPr>
          <p:spPr>
            <a:xfrm>
              <a:off x="7745046" y="1406769"/>
              <a:ext cx="776103" cy="369332"/>
            </a:xfrm>
            <a:prstGeom prst="rect">
              <a:avLst/>
            </a:prstGeom>
            <a:solidFill>
              <a:schemeClr val="bg1"/>
            </a:solidFill>
          </p:spPr>
          <p:txBody>
            <a:bodyPr wrap="square" rtlCol="0">
              <a:spAutoFit/>
            </a:bodyPr>
            <a:lstStyle/>
            <a:p>
              <a:endParaRPr lang="zh-CN" altLang="en-US" dirty="0"/>
            </a:p>
          </p:txBody>
        </p:sp>
        <p:sp>
          <p:nvSpPr>
            <p:cNvPr id="6" name="文本框 5">
              <a:extLst>
                <a:ext uri="{FF2B5EF4-FFF2-40B4-BE49-F238E27FC236}">
                  <a16:creationId xmlns:a16="http://schemas.microsoft.com/office/drawing/2014/main" id="{504389C5-E1A2-4F30-8302-7B5292E4C8AD}"/>
                </a:ext>
              </a:extLst>
            </p:cNvPr>
            <p:cNvSpPr txBox="1"/>
            <p:nvPr/>
          </p:nvSpPr>
          <p:spPr>
            <a:xfrm>
              <a:off x="7745046" y="2344615"/>
              <a:ext cx="860566" cy="4298462"/>
            </a:xfrm>
            <a:prstGeom prst="rect">
              <a:avLst/>
            </a:prstGeom>
            <a:solidFill>
              <a:schemeClr val="bg1"/>
            </a:solidFill>
          </p:spPr>
          <p:txBody>
            <a:bodyPr wrap="square" rtlCol="0">
              <a:spAutoFit/>
            </a:bodyPr>
            <a:lstStyle/>
            <a:p>
              <a:endParaRPr lang="zh-CN" altLang="en-US" dirty="0"/>
            </a:p>
          </p:txBody>
        </p:sp>
        <p:grpSp>
          <p:nvGrpSpPr>
            <p:cNvPr id="7" name="组合 6">
              <a:extLst>
                <a:ext uri="{FF2B5EF4-FFF2-40B4-BE49-F238E27FC236}">
                  <a16:creationId xmlns:a16="http://schemas.microsoft.com/office/drawing/2014/main" id="{9CC6E493-8C30-3886-9CA3-EA4D41DE7913}"/>
                </a:ext>
              </a:extLst>
            </p:cNvPr>
            <p:cNvGrpSpPr/>
            <p:nvPr/>
          </p:nvGrpSpPr>
          <p:grpSpPr>
            <a:xfrm>
              <a:off x="590108" y="1075386"/>
              <a:ext cx="8096692" cy="4801314"/>
              <a:chOff x="466504" y="1109375"/>
              <a:chExt cx="8096692" cy="4801314"/>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52A70327-8140-1970-1585-B4BFCCC41F34}"/>
                      </a:ext>
                    </a:extLst>
                  </p:cNvPr>
                  <p:cNvSpPr txBox="1"/>
                  <p:nvPr/>
                </p:nvSpPr>
                <p:spPr>
                  <a:xfrm>
                    <a:off x="466504" y="1109375"/>
                    <a:ext cx="8096692" cy="4801314"/>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如果令规范群</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是某一单纯李群，其生成元满足代数</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其中</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C </a:t>
                    </a:r>
                    <a:r>
                      <a:rPr lang="en-US" altLang="zh-CN" b="1" i="1" baseline="30000" dirty="0" err="1">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abc</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是全反称结构常数。假定</a:t>
                    </a:r>
                    <a14:m>
                      <m:oMath xmlns:m="http://schemas.openxmlformats.org/officeDocument/2006/math">
                        <m:r>
                          <a:rPr lang="el-GR" altLang="zh-CN" b="1" i="1" dirty="0" smtClean="0">
                            <a:solidFill>
                              <a:srgbClr val="0000CC"/>
                            </a:solidFill>
                            <a:latin typeface="Cambria Math" panose="02040503050406030204" pitchFamily="18" charset="0"/>
                          </a:rPr>
                          <m:t>𝜓</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是属于表示矩阵为</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T </a:t>
                    </a:r>
                    <a:r>
                      <a:rPr lang="en-US" altLang="zh-CN" b="1" i="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的某一表示，则有</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对应的协变导数是</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对应规范场的二阶场强张量为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拉氏量</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在群</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G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的如下变换下保持不变</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52A70327-8140-1970-1585-B4BFCCC41F34}"/>
                      </a:ext>
                    </a:extLst>
                  </p:cNvPr>
                  <p:cNvSpPr txBox="1">
                    <a:spLocks noRot="1" noChangeAspect="1" noMove="1" noResize="1" noEditPoints="1" noAdjustHandles="1" noChangeArrowheads="1" noChangeShapeType="1" noTextEdit="1"/>
                  </p:cNvSpPr>
                  <p:nvPr/>
                </p:nvSpPr>
                <p:spPr>
                  <a:xfrm>
                    <a:off x="466504" y="1109375"/>
                    <a:ext cx="8096692" cy="4801314"/>
                  </a:xfrm>
                  <a:prstGeom prst="rect">
                    <a:avLst/>
                  </a:prstGeom>
                  <a:blipFill>
                    <a:blip r:embed="rId2"/>
                    <a:stretch>
                      <a:fillRect l="-678" t="-508" b="-1142"/>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84D277FA-FA4A-67F8-923B-98BF47F2C02D}"/>
                  </a:ext>
                </a:extLst>
              </p:cNvPr>
              <p:cNvPicPr>
                <a:picLocks noChangeAspect="1"/>
              </p:cNvPicPr>
              <p:nvPr/>
            </p:nvPicPr>
            <p:blipFill>
              <a:blip r:embed="rId3"/>
              <a:stretch>
                <a:fillRect/>
              </a:stretch>
            </p:blipFill>
            <p:spPr>
              <a:xfrm>
                <a:off x="582318" y="1168648"/>
                <a:ext cx="178409" cy="234962"/>
              </a:xfrm>
              <a:prstGeom prst="rect">
                <a:avLst/>
              </a:prstGeom>
            </p:spPr>
          </p:pic>
        </p:grpSp>
        <p:pic>
          <p:nvPicPr>
            <p:cNvPr id="11" name="图片 10">
              <a:extLst>
                <a:ext uri="{FF2B5EF4-FFF2-40B4-BE49-F238E27FC236}">
                  <a16:creationId xmlns:a16="http://schemas.microsoft.com/office/drawing/2014/main" id="{51375ED7-2C18-3B29-EBEC-4277A5A7C1BC}"/>
                </a:ext>
              </a:extLst>
            </p:cNvPr>
            <p:cNvPicPr>
              <a:picLocks noChangeAspect="1"/>
            </p:cNvPicPr>
            <p:nvPr/>
          </p:nvPicPr>
          <p:blipFill>
            <a:blip r:embed="rId4"/>
            <a:stretch>
              <a:fillRect/>
            </a:stretch>
          </p:blipFill>
          <p:spPr>
            <a:xfrm>
              <a:off x="3588925" y="1404521"/>
              <a:ext cx="1949550" cy="463574"/>
            </a:xfrm>
            <a:prstGeom prst="rect">
              <a:avLst/>
            </a:prstGeom>
          </p:spPr>
        </p:pic>
        <p:pic>
          <p:nvPicPr>
            <p:cNvPr id="13" name="图片 12">
              <a:extLst>
                <a:ext uri="{FF2B5EF4-FFF2-40B4-BE49-F238E27FC236}">
                  <a16:creationId xmlns:a16="http://schemas.microsoft.com/office/drawing/2014/main" id="{89BE04DA-548E-C4A3-28BA-4319DD1B1292}"/>
                </a:ext>
              </a:extLst>
            </p:cNvPr>
            <p:cNvPicPr>
              <a:picLocks noChangeAspect="1"/>
            </p:cNvPicPr>
            <p:nvPr/>
          </p:nvPicPr>
          <p:blipFill>
            <a:blip r:embed="rId5"/>
            <a:stretch>
              <a:fillRect/>
            </a:stretch>
          </p:blipFill>
          <p:spPr>
            <a:xfrm>
              <a:off x="3617501" y="2293417"/>
              <a:ext cx="1892397" cy="476274"/>
            </a:xfrm>
            <a:prstGeom prst="rect">
              <a:avLst/>
            </a:prstGeom>
          </p:spPr>
        </p:pic>
        <p:pic>
          <p:nvPicPr>
            <p:cNvPr id="15" name="图片 14">
              <a:extLst>
                <a:ext uri="{FF2B5EF4-FFF2-40B4-BE49-F238E27FC236}">
                  <a16:creationId xmlns:a16="http://schemas.microsoft.com/office/drawing/2014/main" id="{25BB7424-4A22-F9E1-2D64-659B88BD2528}"/>
                </a:ext>
              </a:extLst>
            </p:cNvPr>
            <p:cNvPicPr>
              <a:picLocks noChangeAspect="1"/>
            </p:cNvPicPr>
            <p:nvPr/>
          </p:nvPicPr>
          <p:blipFill>
            <a:blip r:embed="rId6"/>
            <a:stretch>
              <a:fillRect/>
            </a:stretch>
          </p:blipFill>
          <p:spPr>
            <a:xfrm>
              <a:off x="3387664" y="3130989"/>
              <a:ext cx="2368672" cy="381020"/>
            </a:xfrm>
            <a:prstGeom prst="rect">
              <a:avLst/>
            </a:prstGeom>
          </p:spPr>
        </p:pic>
        <p:pic>
          <p:nvPicPr>
            <p:cNvPr id="17" name="图片 16">
              <a:extLst>
                <a:ext uri="{FF2B5EF4-FFF2-40B4-BE49-F238E27FC236}">
                  <a16:creationId xmlns:a16="http://schemas.microsoft.com/office/drawing/2014/main" id="{8C589C7E-64DF-3DBC-6E1F-8CD8672856B8}"/>
                </a:ext>
              </a:extLst>
            </p:cNvPr>
            <p:cNvPicPr>
              <a:picLocks noChangeAspect="1"/>
            </p:cNvPicPr>
            <p:nvPr/>
          </p:nvPicPr>
          <p:blipFill>
            <a:blip r:embed="rId7"/>
            <a:stretch>
              <a:fillRect/>
            </a:stretch>
          </p:blipFill>
          <p:spPr>
            <a:xfrm>
              <a:off x="1853836" y="3923698"/>
              <a:ext cx="5569236" cy="692186"/>
            </a:xfrm>
            <a:prstGeom prst="rect">
              <a:avLst/>
            </a:prstGeom>
          </p:spPr>
        </p:pic>
        <p:pic>
          <p:nvPicPr>
            <p:cNvPr id="19" name="图片 18">
              <a:extLst>
                <a:ext uri="{FF2B5EF4-FFF2-40B4-BE49-F238E27FC236}">
                  <a16:creationId xmlns:a16="http://schemas.microsoft.com/office/drawing/2014/main" id="{08106DE8-A903-799B-0F90-7B5A5A57A43F}"/>
                </a:ext>
              </a:extLst>
            </p:cNvPr>
            <p:cNvPicPr>
              <a:picLocks noChangeAspect="1"/>
            </p:cNvPicPr>
            <p:nvPr/>
          </p:nvPicPr>
          <p:blipFill>
            <a:blip r:embed="rId8"/>
            <a:stretch>
              <a:fillRect/>
            </a:stretch>
          </p:blipFill>
          <p:spPr>
            <a:xfrm>
              <a:off x="1958616" y="4925881"/>
              <a:ext cx="5359675" cy="514376"/>
            </a:xfrm>
            <a:prstGeom prst="rect">
              <a:avLst/>
            </a:prstGeom>
          </p:spPr>
        </p:pic>
        <p:pic>
          <p:nvPicPr>
            <p:cNvPr id="21" name="图片 20">
              <a:extLst>
                <a:ext uri="{FF2B5EF4-FFF2-40B4-BE49-F238E27FC236}">
                  <a16:creationId xmlns:a16="http://schemas.microsoft.com/office/drawing/2014/main" id="{7939885A-BDC2-AE2A-E97C-508BE11FF532}"/>
                </a:ext>
              </a:extLst>
            </p:cNvPr>
            <p:cNvPicPr>
              <a:picLocks noChangeAspect="1"/>
            </p:cNvPicPr>
            <p:nvPr/>
          </p:nvPicPr>
          <p:blipFill>
            <a:blip r:embed="rId9"/>
            <a:stretch>
              <a:fillRect/>
            </a:stretch>
          </p:blipFill>
          <p:spPr>
            <a:xfrm>
              <a:off x="2105189" y="5817535"/>
              <a:ext cx="5855001" cy="825542"/>
            </a:xfrm>
            <a:prstGeom prst="rect">
              <a:avLst/>
            </a:prstGeom>
          </p:spPr>
        </p:pic>
      </p:grpSp>
      <p:sp>
        <p:nvSpPr>
          <p:cNvPr id="4" name="灯片编号占位符 3"/>
          <p:cNvSpPr>
            <a:spLocks noGrp="1"/>
          </p:cNvSpPr>
          <p:nvPr>
            <p:ph type="sldNum" sz="quarter" idx="12"/>
          </p:nvPr>
        </p:nvSpPr>
        <p:spPr>
          <a:xfrm>
            <a:off x="6893390" y="6445214"/>
            <a:ext cx="2133600" cy="365125"/>
          </a:xfrm>
        </p:spPr>
        <p:txBody>
          <a:bodyPr/>
          <a:lstStyle/>
          <a:p>
            <a:fld id="{BEF7031F-3985-8841-9F96-93325AFB8D2A}" type="slidenum">
              <a:rPr lang="en-US" smtClean="0"/>
              <a:t>73</a:t>
            </a:fld>
            <a:endParaRPr lang="en-US"/>
          </a:p>
        </p:txBody>
      </p:sp>
    </p:spTree>
    <p:extLst>
      <p:ext uri="{BB962C8B-B14F-4D97-AF65-F5344CB8AC3E}">
        <p14:creationId xmlns:p14="http://schemas.microsoft.com/office/powerpoint/2010/main" val="31619602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EC1E-C811-4D0C-5740-9361A5669A3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473FC77-4FAE-D2CA-1389-0F9EF0DF628B}"/>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3.2</a:t>
            </a:r>
            <a:r>
              <a:rPr lang="zh-CN" altLang="en-US" b="1" dirty="0">
                <a:latin typeface="华文楷体" panose="02010600040101010101" pitchFamily="2" charset="-122"/>
                <a:ea typeface="华文楷体" panose="02010600040101010101" pitchFamily="2" charset="-122"/>
              </a:rPr>
              <a:t>规范对称性一般情况</a:t>
            </a:r>
          </a:p>
        </p:txBody>
      </p:sp>
      <p:sp>
        <p:nvSpPr>
          <p:cNvPr id="4" name="灯片编号占位符 3">
            <a:extLst>
              <a:ext uri="{FF2B5EF4-FFF2-40B4-BE49-F238E27FC236}">
                <a16:creationId xmlns:a16="http://schemas.microsoft.com/office/drawing/2014/main" id="{0FF9DC29-AAC8-CA1C-C3F9-BE1FECFF97AA}"/>
              </a:ext>
            </a:extLst>
          </p:cNvPr>
          <p:cNvSpPr>
            <a:spLocks noGrp="1"/>
          </p:cNvSpPr>
          <p:nvPr>
            <p:ph type="sldNum" sz="quarter" idx="12"/>
          </p:nvPr>
        </p:nvSpPr>
        <p:spPr>
          <a:xfrm>
            <a:off x="6893390" y="6445214"/>
            <a:ext cx="2133600" cy="365125"/>
          </a:xfrm>
        </p:spPr>
        <p:txBody>
          <a:bodyPr/>
          <a:lstStyle/>
          <a:p>
            <a:fld id="{BEF7031F-3985-8841-9F96-93325AFB8D2A}" type="slidenum">
              <a:rPr lang="en-US" smtClean="0"/>
              <a:t>74</a:t>
            </a:fld>
            <a:endParaRPr lang="en-US"/>
          </a:p>
        </p:txBody>
      </p:sp>
      <p:grpSp>
        <p:nvGrpSpPr>
          <p:cNvPr id="24" name="组合 23">
            <a:extLst>
              <a:ext uri="{FF2B5EF4-FFF2-40B4-BE49-F238E27FC236}">
                <a16:creationId xmlns:a16="http://schemas.microsoft.com/office/drawing/2014/main" id="{5188C3AD-A291-DCB3-EE58-E75D595EBCD9}"/>
              </a:ext>
            </a:extLst>
          </p:cNvPr>
          <p:cNvGrpSpPr/>
          <p:nvPr/>
        </p:nvGrpSpPr>
        <p:grpSpPr>
          <a:xfrm>
            <a:off x="590108" y="1075386"/>
            <a:ext cx="8096692" cy="5278881"/>
            <a:chOff x="590108" y="1075386"/>
            <a:chExt cx="8096692" cy="5278881"/>
          </a:xfrm>
        </p:grpSpPr>
        <p:grpSp>
          <p:nvGrpSpPr>
            <p:cNvPr id="7" name="组合 6">
              <a:extLst>
                <a:ext uri="{FF2B5EF4-FFF2-40B4-BE49-F238E27FC236}">
                  <a16:creationId xmlns:a16="http://schemas.microsoft.com/office/drawing/2014/main" id="{895394B0-D202-4067-728B-7BEFF8A87143}"/>
                </a:ext>
              </a:extLst>
            </p:cNvPr>
            <p:cNvGrpSpPr/>
            <p:nvPr/>
          </p:nvGrpSpPr>
          <p:grpSpPr>
            <a:xfrm>
              <a:off x="590108" y="1075386"/>
              <a:ext cx="8096692" cy="5278881"/>
              <a:chOff x="466504" y="1109375"/>
              <a:chExt cx="8096692" cy="5278881"/>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A5A9DDF-9FDB-2490-4C6E-B0B7E7CA8B03}"/>
                      </a:ext>
                    </a:extLst>
                  </p:cNvPr>
                  <p:cNvSpPr txBox="1"/>
                  <p:nvPr/>
                </p:nvSpPr>
                <p:spPr>
                  <a:xfrm>
                    <a:off x="466504" y="1109375"/>
                    <a:ext cx="8096692" cy="5278881"/>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在无穷小变换下</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有</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在拉氏量中，纯</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Yang-Mils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项</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14:m>
                      <m:oMath xmlns:m="http://schemas.openxmlformats.org/officeDocument/2006/math">
                        <m:f>
                          <m:fPr>
                            <m:ctrlPr>
                              <a:rPr lang="en-US" altLang="zh-CN" b="1"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ctrlPr>
                          </m:fPr>
                          <m:num>
                            <m:r>
                              <a:rPr lang="en-US" altLang="zh-CN" b="1" i="1">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1</m:t>
                            </m:r>
                          </m:num>
                          <m:den>
                            <m:r>
                              <a:rPr lang="en-US" altLang="zh-CN" b="1" i="1">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4</m:t>
                            </m:r>
                          </m:den>
                        </m:f>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14:m>
                      <m:oMath xmlns:m="http://schemas.openxmlformats.org/officeDocument/2006/math">
                        <m:sSubSup>
                          <m:sSubSupPr>
                            <m:ctrlPr>
                              <a:rPr lang="en-US" altLang="zh-CN" i="1" dirty="0">
                                <a:solidFill>
                                  <a:srgbClr val="C00000"/>
                                </a:solidFill>
                                <a:latin typeface="Cambria Math" panose="02040503050406030204" pitchFamily="18" charset="0"/>
                              </a:rPr>
                            </m:ctrlPr>
                          </m:sSubSupPr>
                          <m:e>
                            <m:r>
                              <a:rPr lang="en-US" altLang="zh-CN" i="1" dirty="0">
                                <a:solidFill>
                                  <a:srgbClr val="C00000"/>
                                </a:solidFill>
                                <a:latin typeface="Cambria Math" panose="02040503050406030204" pitchFamily="18" charset="0"/>
                              </a:rPr>
                              <m:t>𝐹</m:t>
                            </m:r>
                          </m:e>
                          <m:sub>
                            <m:r>
                              <a:rPr lang="el-GR" altLang="zh-CN" i="1" dirty="0">
                                <a:solidFill>
                                  <a:srgbClr val="C00000"/>
                                </a:solidFill>
                                <a:latin typeface="Cambria Math" panose="02040503050406030204" pitchFamily="18" charset="0"/>
                              </a:rPr>
                              <m:t>𝜇</m:t>
                            </m:r>
                            <m:r>
                              <a:rPr lang="en-US" altLang="zh-CN" i="1" dirty="0">
                                <a:solidFill>
                                  <a:srgbClr val="C00000"/>
                                </a:solidFill>
                                <a:latin typeface="Cambria Math" panose="02040503050406030204" pitchFamily="18" charset="0"/>
                              </a:rPr>
                              <m:t>𝑣</m:t>
                            </m:r>
                          </m:sub>
                          <m:sup>
                            <m:r>
                              <m:rPr>
                                <m:sty m:val="p"/>
                              </m:rPr>
                              <a:rPr lang="en-US" altLang="zh-CN" i="1" dirty="0" smtClean="0">
                                <a:solidFill>
                                  <a:srgbClr val="C00000"/>
                                </a:solidFill>
                                <a:latin typeface="Cambria Math" panose="02040503050406030204" pitchFamily="18" charset="0"/>
                              </a:rPr>
                              <m:t>a</m:t>
                            </m:r>
                          </m:sup>
                        </m:sSubSup>
                        <m:sSup>
                          <m:sSupPr>
                            <m:ctrlPr>
                              <a:rPr lang="en-US" altLang="zh-CN" i="1" dirty="0" smtClean="0">
                                <a:solidFill>
                                  <a:srgbClr val="C00000"/>
                                </a:solidFill>
                                <a:latin typeface="Cambria Math" panose="02040503050406030204" pitchFamily="18" charset="0"/>
                              </a:rPr>
                            </m:ctrlPr>
                          </m:sSupPr>
                          <m:e>
                            <m:r>
                              <a:rPr lang="en-US" altLang="zh-CN" b="0" i="1" dirty="0">
                                <a:solidFill>
                                  <a:srgbClr val="C00000"/>
                                </a:solidFill>
                                <a:latin typeface="Cambria Math" panose="02040503050406030204" pitchFamily="18" charset="0"/>
                              </a:rPr>
                              <m:t>𝐹</m:t>
                            </m:r>
                          </m:e>
                          <m:sup>
                            <m:r>
                              <a:rPr lang="en-US" altLang="zh-CN" b="0" i="1" dirty="0">
                                <a:solidFill>
                                  <a:srgbClr val="C00000"/>
                                </a:solidFill>
                                <a:latin typeface="Cambria Math" panose="02040503050406030204" pitchFamily="18" charset="0"/>
                              </a:rPr>
                              <m:t>𝑎</m:t>
                            </m:r>
                            <m:r>
                              <a:rPr lang="el-GR" altLang="zh-CN" b="0" i="1" dirty="0" smtClean="0">
                                <a:solidFill>
                                  <a:srgbClr val="C00000"/>
                                </a:solidFill>
                                <a:latin typeface="Cambria Math" panose="02040503050406030204" pitchFamily="18" charset="0"/>
                              </a:rPr>
                              <m:t>𝜇</m:t>
                            </m:r>
                            <m:r>
                              <a:rPr lang="en-US" altLang="zh-CN" b="0" i="1" dirty="0" err="1" smtClean="0">
                                <a:solidFill>
                                  <a:srgbClr val="C00000"/>
                                </a:solidFill>
                                <a:latin typeface="Cambria Math" panose="02040503050406030204" pitchFamily="18" charset="0"/>
                              </a:rPr>
                              <m:t>𝑣</m:t>
                            </m:r>
                          </m:sup>
                        </m:s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的展开式中含有</a:t>
                    </a:r>
                    <a14:m>
                      <m:oMath xmlns:m="http://schemas.openxmlformats.org/officeDocument/2006/math">
                        <m:sSubSup>
                          <m:sSubSupPr>
                            <m:ctrlPr>
                              <a:rPr lang="en-US" altLang="zh-CN" i="1" dirty="0" smtClean="0">
                                <a:solidFill>
                                  <a:srgbClr val="C00000"/>
                                </a:solidFill>
                                <a:latin typeface="Cambria Math" panose="02040503050406030204" pitchFamily="18" charset="0"/>
                              </a:rPr>
                            </m:ctrlPr>
                          </m:sSubSupPr>
                          <m:e>
                            <m:r>
                              <a:rPr lang="en-US" altLang="zh-CN" b="0" i="1" dirty="0" smtClean="0">
                                <a:solidFill>
                                  <a:srgbClr val="C00000"/>
                                </a:solidFill>
                                <a:latin typeface="Cambria Math" panose="02040503050406030204" pitchFamily="18" charset="0"/>
                              </a:rPr>
                              <m:t>𝐴</m:t>
                            </m:r>
                          </m:e>
                          <m:sub>
                            <m:r>
                              <a:rPr lang="el-GR" altLang="zh-CN" b="0" i="1" dirty="0" smtClean="0">
                                <a:solidFill>
                                  <a:srgbClr val="C00000"/>
                                </a:solidFill>
                                <a:latin typeface="Cambria Math" panose="02040503050406030204" pitchFamily="18" charset="0"/>
                              </a:rPr>
                              <m:t>𝜇</m:t>
                            </m:r>
                          </m:sub>
                          <m:sup>
                            <m:r>
                              <a:rPr lang="en-US" altLang="zh-CN" b="0" i="1" dirty="0">
                                <a:solidFill>
                                  <a:srgbClr val="C00000"/>
                                </a:solidFill>
                                <a:latin typeface="Cambria Math" panose="02040503050406030204" pitchFamily="18" charset="0"/>
                              </a:rPr>
                              <m:t>𝑎</m:t>
                            </m:r>
                          </m:sup>
                        </m:sSub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的三次方和四次方项</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它们对应于非阿贝尔规范场的自耦合项</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例如</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中的三胶子和四胶子耦合项</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。另外一项</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就是规范群</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的定域规范不变性所确定的物质场</a:t>
                    </a:r>
                    <a14:m>
                      <m:oMath xmlns:m="http://schemas.openxmlformats.org/officeDocument/2006/math">
                        <m:r>
                          <a:rPr lang="en-US" altLang="zh-CN" b="1" i="1" dirty="0" smtClean="0">
                            <a:solidFill>
                              <a:srgbClr val="0000CC"/>
                            </a:solidFill>
                            <a:latin typeface="Cambria Math" panose="02040503050406030204" pitchFamily="18" charset="0"/>
                          </a:rPr>
                          <m:t>𝜓</m:t>
                        </m:r>
                        <m:d>
                          <m:dPr>
                            <m:ctrlPr>
                              <a:rPr lang="en-US" altLang="zh-CN" b="1" i="1" dirty="0" smtClean="0">
                                <a:solidFill>
                                  <a:srgbClr val="0000CC"/>
                                </a:solidFill>
                                <a:latin typeface="Cambria Math" panose="02040503050406030204" pitchFamily="18" charset="0"/>
                              </a:rPr>
                            </m:ctrlPr>
                          </m:dPr>
                          <m:e>
                            <m:r>
                              <a:rPr lang="en-US" altLang="zh-CN" b="1" i="1" dirty="0" smtClean="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与规范场</a:t>
                    </a:r>
                    <a14:m>
                      <m:oMath xmlns:m="http://schemas.openxmlformats.org/officeDocument/2006/math">
                        <m:sSub>
                          <m:sSubPr>
                            <m:ctrlPr>
                              <a:rPr lang="en-US" altLang="zh-CN" i="1" dirty="0" smtClean="0">
                                <a:solidFill>
                                  <a:srgbClr val="0000CC"/>
                                </a:solidFill>
                                <a:latin typeface="Cambria Math" panose="02040503050406030204" pitchFamily="18" charset="0"/>
                              </a:rPr>
                            </m:ctrlPr>
                          </m:sSubPr>
                          <m:e>
                            <m:acc>
                              <m:accPr>
                                <m:chr m:val="⃗"/>
                                <m:ctrlPr>
                                  <a:rPr lang="en-US" altLang="zh-CN" i="1" dirty="0" smtClean="0">
                                    <a:solidFill>
                                      <a:srgbClr val="0000CC"/>
                                    </a:solidFill>
                                    <a:latin typeface="Cambria Math" panose="02040503050406030204" pitchFamily="18" charset="0"/>
                                  </a:rPr>
                                </m:ctrlPr>
                              </m:accPr>
                              <m:e>
                                <m:r>
                                  <a:rPr lang="en-US" altLang="zh-CN" b="0" i="1" dirty="0" smtClean="0">
                                    <a:solidFill>
                                      <a:srgbClr val="0000CC"/>
                                    </a:solidFill>
                                    <a:latin typeface="Cambria Math" panose="02040503050406030204" pitchFamily="18" charset="0"/>
                                  </a:rPr>
                                  <m:t>𝐴</m:t>
                                </m:r>
                              </m:e>
                            </m:acc>
                          </m:e>
                          <m:sub>
                            <m:r>
                              <a:rPr lang="el-GR" altLang="zh-CN" b="0" i="1" dirty="0" smtClean="0">
                                <a:solidFill>
                                  <a:srgbClr val="0000CC"/>
                                </a:solidFill>
                                <a:latin typeface="Cambria Math" panose="02040503050406030204" pitchFamily="18" charset="0"/>
                              </a:rPr>
                              <m:t>𝜇</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之间的相互作用，耦合常数</a:t>
                    </a:r>
                    <a14:m>
                      <m:oMath xmlns:m="http://schemas.openxmlformats.org/officeDocument/2006/math">
                        <m:r>
                          <a:rPr lang="en-US" altLang="zh-CN" b="1" i="1" dirty="0" smtClean="0">
                            <a:solidFill>
                              <a:srgbClr val="0000CC"/>
                            </a:solidFill>
                            <a:latin typeface="Cambria Math" panose="02040503050406030204" pitchFamily="18" charset="0"/>
                          </a:rPr>
                          <m:t>𝑔</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表征了相互作用强度。</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此外与阿贝尔规范场情形相同，规范场自作用项</a:t>
                    </a:r>
                    <a14:m>
                      <m:oMath xmlns:m="http://schemas.openxmlformats.org/officeDocument/2006/math">
                        <m:sSubSup>
                          <m:sSubSupPr>
                            <m:ctrlPr>
                              <a:rPr lang="en-US" altLang="zh-CN" i="1" dirty="0" smtClean="0">
                                <a:solidFill>
                                  <a:srgbClr val="C00000"/>
                                </a:solidFill>
                                <a:latin typeface="Cambria Math" panose="02040503050406030204" pitchFamily="18" charset="0"/>
                              </a:rPr>
                            </m:ctrlPr>
                          </m:sSubSupPr>
                          <m:e>
                            <m:r>
                              <a:rPr lang="en-US" altLang="zh-CN" i="1" dirty="0">
                                <a:solidFill>
                                  <a:srgbClr val="C00000"/>
                                </a:solidFill>
                                <a:latin typeface="Cambria Math" panose="02040503050406030204" pitchFamily="18" charset="0"/>
                              </a:rPr>
                              <m:t>𝐹</m:t>
                            </m:r>
                          </m:e>
                          <m:sub>
                            <m:r>
                              <a:rPr lang="el-GR" altLang="zh-CN" i="1" dirty="0">
                                <a:solidFill>
                                  <a:srgbClr val="C00000"/>
                                </a:solidFill>
                                <a:latin typeface="Cambria Math" panose="02040503050406030204" pitchFamily="18" charset="0"/>
                              </a:rPr>
                              <m:t>𝜇</m:t>
                            </m:r>
                            <m:r>
                              <a:rPr lang="en-US" altLang="zh-CN" i="1" dirty="0">
                                <a:solidFill>
                                  <a:srgbClr val="C00000"/>
                                </a:solidFill>
                                <a:latin typeface="Cambria Math" panose="02040503050406030204" pitchFamily="18" charset="0"/>
                              </a:rPr>
                              <m:t>𝑣</m:t>
                            </m:r>
                          </m:sub>
                          <m:sup>
                            <m:r>
                              <m:rPr>
                                <m:sty m:val="p"/>
                              </m:rPr>
                              <a:rPr lang="en-US" altLang="zh-CN" i="1" dirty="0" smtClean="0">
                                <a:solidFill>
                                  <a:srgbClr val="C00000"/>
                                </a:solidFill>
                                <a:latin typeface="Cambria Math" panose="02040503050406030204" pitchFamily="18" charset="0"/>
                              </a:rPr>
                              <m:t>a</m:t>
                            </m:r>
                          </m:sup>
                        </m:sSubSup>
                        <m:sSup>
                          <m:sSupPr>
                            <m:ctrlPr>
                              <a:rPr lang="en-US" altLang="zh-CN" i="1" dirty="0" smtClean="0">
                                <a:solidFill>
                                  <a:srgbClr val="C00000"/>
                                </a:solidFill>
                                <a:latin typeface="Cambria Math" panose="02040503050406030204" pitchFamily="18" charset="0"/>
                              </a:rPr>
                            </m:ctrlPr>
                          </m:sSupPr>
                          <m:e>
                            <m:r>
                              <a:rPr lang="en-US" altLang="zh-CN" b="0" i="1" dirty="0">
                                <a:solidFill>
                                  <a:srgbClr val="C00000"/>
                                </a:solidFill>
                                <a:latin typeface="Cambria Math" panose="02040503050406030204" pitchFamily="18" charset="0"/>
                              </a:rPr>
                              <m:t>𝐹</m:t>
                            </m:r>
                          </m:e>
                          <m:sup>
                            <m:r>
                              <a:rPr lang="en-US" altLang="zh-CN" b="0" i="1" dirty="0">
                                <a:solidFill>
                                  <a:srgbClr val="C00000"/>
                                </a:solidFill>
                                <a:latin typeface="Cambria Math" panose="02040503050406030204" pitchFamily="18" charset="0"/>
                              </a:rPr>
                              <m:t>𝑎</m:t>
                            </m:r>
                            <m:r>
                              <a:rPr lang="el-GR" altLang="zh-CN" b="0" i="1" dirty="0" smtClean="0">
                                <a:solidFill>
                                  <a:srgbClr val="C00000"/>
                                </a:solidFill>
                                <a:latin typeface="Cambria Math" panose="02040503050406030204" pitchFamily="18" charset="0"/>
                              </a:rPr>
                              <m:t>𝜇</m:t>
                            </m:r>
                            <m:r>
                              <a:rPr lang="en-US" altLang="zh-CN" b="0" i="1" dirty="0" err="1" smtClean="0">
                                <a:solidFill>
                                  <a:srgbClr val="C00000"/>
                                </a:solidFill>
                                <a:latin typeface="Cambria Math" panose="02040503050406030204" pitchFamily="18" charset="0"/>
                              </a:rPr>
                              <m:t>𝑣</m:t>
                            </m:r>
                          </m:sup>
                        </m:s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中无质量项</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这与上节指出的规范场粒子无质量普遍结论相一致。</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4A5A9DDF-9FDB-2490-4C6E-B0B7E7CA8B03}"/>
                      </a:ext>
                    </a:extLst>
                  </p:cNvPr>
                  <p:cNvSpPr txBox="1">
                    <a:spLocks noRot="1" noChangeAspect="1" noMove="1" noResize="1" noEditPoints="1" noAdjustHandles="1" noChangeArrowheads="1" noChangeShapeType="1" noTextEdit="1"/>
                  </p:cNvSpPr>
                  <p:nvPr/>
                </p:nvSpPr>
                <p:spPr>
                  <a:xfrm>
                    <a:off x="466504" y="1109375"/>
                    <a:ext cx="8096692" cy="5278881"/>
                  </a:xfrm>
                  <a:prstGeom prst="rect">
                    <a:avLst/>
                  </a:prstGeom>
                  <a:blipFill>
                    <a:blip r:embed="rId2"/>
                    <a:stretch>
                      <a:fillRect l="-678" t="-462" r="-1054"/>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3D7DC7BE-93BC-BCDF-5E7F-BB2603FE0298}"/>
                  </a:ext>
                </a:extLst>
              </p:cNvPr>
              <p:cNvPicPr>
                <a:picLocks noChangeAspect="1"/>
              </p:cNvPicPr>
              <p:nvPr/>
            </p:nvPicPr>
            <p:blipFill>
              <a:blip r:embed="rId3"/>
              <a:stretch>
                <a:fillRect/>
              </a:stretch>
            </p:blipFill>
            <p:spPr>
              <a:xfrm>
                <a:off x="582318" y="1168648"/>
                <a:ext cx="178409" cy="234962"/>
              </a:xfrm>
              <a:prstGeom prst="rect">
                <a:avLst/>
              </a:prstGeom>
            </p:spPr>
          </p:pic>
        </p:grpSp>
        <p:pic>
          <p:nvPicPr>
            <p:cNvPr id="10" name="图片 9">
              <a:extLst>
                <a:ext uri="{FF2B5EF4-FFF2-40B4-BE49-F238E27FC236}">
                  <a16:creationId xmlns:a16="http://schemas.microsoft.com/office/drawing/2014/main" id="{ABB1CC97-CB6C-F188-5315-1BEDF185FBAE}"/>
                </a:ext>
              </a:extLst>
            </p:cNvPr>
            <p:cNvPicPr>
              <a:picLocks noChangeAspect="1"/>
            </p:cNvPicPr>
            <p:nvPr/>
          </p:nvPicPr>
          <p:blipFill>
            <a:blip r:embed="rId4"/>
            <a:stretch>
              <a:fillRect/>
            </a:stretch>
          </p:blipFill>
          <p:spPr>
            <a:xfrm>
              <a:off x="2543070" y="1443805"/>
              <a:ext cx="4057859" cy="787440"/>
            </a:xfrm>
            <a:prstGeom prst="rect">
              <a:avLst/>
            </a:prstGeom>
          </p:spPr>
        </p:pic>
        <p:pic>
          <p:nvPicPr>
            <p:cNvPr id="14" name="图片 13">
              <a:extLst>
                <a:ext uri="{FF2B5EF4-FFF2-40B4-BE49-F238E27FC236}">
                  <a16:creationId xmlns:a16="http://schemas.microsoft.com/office/drawing/2014/main" id="{6F4A3F59-CE5F-F156-E376-EDB67904782F}"/>
                </a:ext>
              </a:extLst>
            </p:cNvPr>
            <p:cNvPicPr>
              <a:picLocks noChangeAspect="1"/>
            </p:cNvPicPr>
            <p:nvPr/>
          </p:nvPicPr>
          <p:blipFill>
            <a:blip r:embed="rId5"/>
            <a:stretch>
              <a:fillRect/>
            </a:stretch>
          </p:blipFill>
          <p:spPr>
            <a:xfrm>
              <a:off x="2369662" y="2824211"/>
              <a:ext cx="4388076" cy="520727"/>
            </a:xfrm>
            <a:prstGeom prst="rect">
              <a:avLst/>
            </a:prstGeom>
          </p:spPr>
        </p:pic>
        <p:pic>
          <p:nvPicPr>
            <p:cNvPr id="18" name="图片 17">
              <a:extLst>
                <a:ext uri="{FF2B5EF4-FFF2-40B4-BE49-F238E27FC236}">
                  <a16:creationId xmlns:a16="http://schemas.microsoft.com/office/drawing/2014/main" id="{2FF36010-255B-5AB7-0286-3DBA7F385A88}"/>
                </a:ext>
              </a:extLst>
            </p:cNvPr>
            <p:cNvPicPr>
              <a:picLocks noChangeAspect="1"/>
            </p:cNvPicPr>
            <p:nvPr/>
          </p:nvPicPr>
          <p:blipFill>
            <a:blip r:embed="rId6"/>
            <a:stretch>
              <a:fillRect/>
            </a:stretch>
          </p:blipFill>
          <p:spPr>
            <a:xfrm>
              <a:off x="3734982" y="3980070"/>
              <a:ext cx="1657435" cy="400071"/>
            </a:xfrm>
            <a:prstGeom prst="rect">
              <a:avLst/>
            </a:prstGeom>
          </p:spPr>
        </p:pic>
        <p:pic>
          <p:nvPicPr>
            <p:cNvPr id="20" name="图片 19">
              <a:extLst>
                <a:ext uri="{FF2B5EF4-FFF2-40B4-BE49-F238E27FC236}">
                  <a16:creationId xmlns:a16="http://schemas.microsoft.com/office/drawing/2014/main" id="{0C54DF0C-0636-4C7D-01C4-F68FE5B0547C}"/>
                </a:ext>
              </a:extLst>
            </p:cNvPr>
            <p:cNvPicPr>
              <a:picLocks noChangeAspect="1"/>
            </p:cNvPicPr>
            <p:nvPr/>
          </p:nvPicPr>
          <p:blipFill>
            <a:blip r:embed="rId3"/>
            <a:stretch>
              <a:fillRect/>
            </a:stretch>
          </p:blipFill>
          <p:spPr>
            <a:xfrm>
              <a:off x="705922" y="2299182"/>
              <a:ext cx="178409" cy="234962"/>
            </a:xfrm>
            <a:prstGeom prst="rect">
              <a:avLst/>
            </a:prstGeom>
          </p:spPr>
        </p:pic>
        <p:pic>
          <p:nvPicPr>
            <p:cNvPr id="23" name="图片 22">
              <a:extLst>
                <a:ext uri="{FF2B5EF4-FFF2-40B4-BE49-F238E27FC236}">
                  <a16:creationId xmlns:a16="http://schemas.microsoft.com/office/drawing/2014/main" id="{9CDFB6A0-7D33-6540-93D3-967F6E42B563}"/>
                </a:ext>
              </a:extLst>
            </p:cNvPr>
            <p:cNvPicPr>
              <a:picLocks noChangeAspect="1"/>
            </p:cNvPicPr>
            <p:nvPr/>
          </p:nvPicPr>
          <p:blipFill>
            <a:blip r:embed="rId3"/>
            <a:stretch>
              <a:fillRect/>
            </a:stretch>
          </p:blipFill>
          <p:spPr>
            <a:xfrm>
              <a:off x="705922" y="5425907"/>
              <a:ext cx="178409" cy="234962"/>
            </a:xfrm>
            <a:prstGeom prst="rect">
              <a:avLst/>
            </a:prstGeom>
          </p:spPr>
        </p:pic>
      </p:grpSp>
    </p:spTree>
    <p:extLst>
      <p:ext uri="{BB962C8B-B14F-4D97-AF65-F5344CB8AC3E}">
        <p14:creationId xmlns:p14="http://schemas.microsoft.com/office/powerpoint/2010/main" val="26380141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3.2</a:t>
            </a:r>
            <a:r>
              <a:rPr lang="zh-CN" altLang="en-US" dirty="0"/>
              <a:t>规范对称性一般情况</a:t>
            </a:r>
          </a:p>
        </p:txBody>
      </p:sp>
      <p:sp>
        <p:nvSpPr>
          <p:cNvPr id="4" name="灯片编号占位符 3"/>
          <p:cNvSpPr>
            <a:spLocks noGrp="1"/>
          </p:cNvSpPr>
          <p:nvPr>
            <p:ph type="sldNum" sz="quarter" idx="12"/>
          </p:nvPr>
        </p:nvSpPr>
        <p:spPr/>
        <p:txBody>
          <a:bodyPr/>
          <a:lstStyle/>
          <a:p>
            <a:fld id="{BEF7031F-3985-8841-9F96-93325AFB8D2A}" type="slidenum">
              <a:rPr lang="en-US" smtClean="0"/>
              <a:t>75</a:t>
            </a:fld>
            <a:endParaRPr lang="en-US"/>
          </a:p>
        </p:txBody>
      </p:sp>
      <p:sp>
        <p:nvSpPr>
          <p:cNvPr id="5" name="文本框 4">
            <a:extLst>
              <a:ext uri="{FF2B5EF4-FFF2-40B4-BE49-F238E27FC236}">
                <a16:creationId xmlns:a16="http://schemas.microsoft.com/office/drawing/2014/main" id="{D1EE8E5F-34D4-4661-B15B-2A69AB1B0181}"/>
              </a:ext>
            </a:extLst>
          </p:cNvPr>
          <p:cNvSpPr txBox="1"/>
          <p:nvPr/>
        </p:nvSpPr>
        <p:spPr>
          <a:xfrm>
            <a:off x="4001477" y="3524738"/>
            <a:ext cx="914400" cy="369332"/>
          </a:xfrm>
          <a:prstGeom prst="rect">
            <a:avLst/>
          </a:prstGeom>
          <a:solidFill>
            <a:schemeClr val="bg1"/>
          </a:solidFill>
        </p:spPr>
        <p:txBody>
          <a:bodyPr wrap="square" rtlCol="0">
            <a:spAutoFit/>
          </a:bodyPr>
          <a:lstStyle/>
          <a:p>
            <a:endParaRPr lang="zh-CN" altLang="en-US" dirty="0"/>
          </a:p>
        </p:txBody>
      </p:sp>
      <p:grpSp>
        <p:nvGrpSpPr>
          <p:cNvPr id="7" name="组合 6">
            <a:extLst>
              <a:ext uri="{FF2B5EF4-FFF2-40B4-BE49-F238E27FC236}">
                <a16:creationId xmlns:a16="http://schemas.microsoft.com/office/drawing/2014/main" id="{29586A2A-8843-CD7B-62FD-7DB319581ADF}"/>
              </a:ext>
            </a:extLst>
          </p:cNvPr>
          <p:cNvGrpSpPr/>
          <p:nvPr/>
        </p:nvGrpSpPr>
        <p:grpSpPr>
          <a:xfrm>
            <a:off x="590108" y="1134659"/>
            <a:ext cx="8096692" cy="5100627"/>
            <a:chOff x="466504" y="1109375"/>
            <a:chExt cx="8096692" cy="5100627"/>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1743B1F1-05F2-70BD-7B22-7112EDF81965}"/>
                    </a:ext>
                  </a:extLst>
                </p:cNvPr>
                <p:cNvSpPr txBox="1"/>
                <p:nvPr/>
              </p:nvSpPr>
              <p:spPr>
                <a:xfrm>
                  <a:off x="466504" y="1109375"/>
                  <a:ext cx="8096692" cy="5100627"/>
                </a:xfrm>
                <a:prstGeom prst="rect">
                  <a:avLst/>
                </a:prstGeom>
                <a:noFill/>
              </p:spPr>
              <p:txBody>
                <a:bodyPr wrap="square">
                  <a:spAutoFit/>
                </a:bodyPr>
                <a:lstStyle/>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另外还需指出以下几点</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无质量规范场的数量等于规范群</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的生成元的个数。</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在阿贝尔</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规范场情形下，规范场与其它物质场的耦合强度无限制。因此电子携带电荷</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e</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，而其它粒子原则上可携带任何电荷</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ne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如</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=1/3 , 2/3</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等</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但在非阿贝尔情形下，如</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SU</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规范场，耦合强度将受到严格限制。如二重态</a:t>
                  </a:r>
                  <a14:m>
                    <m:oMath xmlns:m="http://schemas.openxmlformats.org/officeDocument/2006/math">
                      <m:r>
                        <a:rPr lang="en-US" altLang="zh-CN" b="1" i="1" dirty="0" smtClean="0">
                          <a:solidFill>
                            <a:schemeClr val="tx1"/>
                          </a:solidFill>
                          <a:latin typeface="Cambria Math" panose="02040503050406030204" pitchFamily="18" charset="0"/>
                        </a:rPr>
                        <m:t>𝜓</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与规范场</a:t>
                  </a:r>
                  <a14:m>
                    <m:oMath xmlns:m="http://schemas.openxmlformats.org/officeDocument/2006/math">
                      <m:sSubSup>
                        <m:sSubSupPr>
                          <m:ctrlPr>
                            <a:rPr lang="en-US" altLang="zh-CN" i="1" dirty="0">
                              <a:solidFill>
                                <a:schemeClr val="tx1"/>
                              </a:solidFill>
                              <a:latin typeface="Cambria Math" panose="02040503050406030204" pitchFamily="18" charset="0"/>
                            </a:rPr>
                          </m:ctrlPr>
                        </m:sSubSupPr>
                        <m:e>
                          <m:r>
                            <a:rPr lang="en-US" altLang="zh-CN" i="1" dirty="0">
                              <a:solidFill>
                                <a:schemeClr val="tx1"/>
                              </a:solidFill>
                              <a:latin typeface="Cambria Math" panose="02040503050406030204" pitchFamily="18" charset="0"/>
                            </a:rPr>
                            <m:t>𝐴</m:t>
                          </m:r>
                        </m:e>
                        <m:sub>
                          <m:r>
                            <a:rPr lang="el-GR" altLang="zh-CN" i="1" dirty="0">
                              <a:solidFill>
                                <a:schemeClr val="tx1"/>
                              </a:solidFill>
                              <a:latin typeface="Cambria Math" panose="02040503050406030204" pitchFamily="18" charset="0"/>
                            </a:rPr>
                            <m:t>𝜇</m:t>
                          </m:r>
                        </m:sub>
                        <m:sup>
                          <m:r>
                            <a:rPr lang="en-US" altLang="zh-CN" i="1" dirty="0">
                              <a:solidFill>
                                <a:schemeClr val="tx1"/>
                              </a:solidFill>
                              <a:latin typeface="Cambria Math" panose="02040503050406030204" pitchFamily="18" charset="0"/>
                            </a:rPr>
                            <m:t>𝑎</m:t>
                          </m:r>
                        </m:sup>
                      </m:sSubSup>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的耦合强度为</a:t>
                  </a:r>
                  <a14:m>
                    <m:oMath xmlns:m="http://schemas.openxmlformats.org/officeDocument/2006/math">
                      <m:r>
                        <a:rPr lang="en-US" altLang="zh-CN" b="1" i="1" dirty="0">
                          <a:solidFill>
                            <a:schemeClr val="tx1"/>
                          </a:solidFill>
                          <a:latin typeface="Cambria Math" panose="02040503050406030204" pitchFamily="18" charset="0"/>
                        </a:rPr>
                        <m:t>𝑔</m:t>
                      </m:r>
                      <m:r>
                        <a:rPr lang="en-US" altLang="zh-CN" b="1" i="1" dirty="0">
                          <a:solidFill>
                            <a:schemeClr val="tx1"/>
                          </a:solidFill>
                          <a:latin typeface="Cambria Math" panose="02040503050406030204" pitchFamily="18" charset="0"/>
                        </a:rPr>
                        <m:t> </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，而对于其它二重态</a:t>
                  </a:r>
                  <a14:m>
                    <m:oMath xmlns:m="http://schemas.openxmlformats.org/officeDocument/2006/math">
                      <m:r>
                        <a:rPr lang="en-US" altLang="zh-CN" b="1" i="1" dirty="0" smtClean="0">
                          <a:solidFill>
                            <a:schemeClr val="tx1"/>
                          </a:solidFill>
                          <a:latin typeface="Cambria Math" panose="02040503050406030204" pitchFamily="18" charset="0"/>
                        </a:rPr>
                        <m:t>𝜙</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，如耦合强度为</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ng</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，则对易关系将要求</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由规范不变性</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baseline="30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或</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从本质上看，这是由于在非阿贝尔规范理论中，生成元对易关系的非线性性质导致了耦合强度</a:t>
                  </a:r>
                  <a14:m>
                    <m:oMath xmlns:m="http://schemas.openxmlformats.org/officeDocument/2006/math">
                      <m:r>
                        <a:rPr lang="en-US" altLang="zh-CN" b="1" i="1" dirty="0" smtClean="0">
                          <a:solidFill>
                            <a:srgbClr val="C00000"/>
                          </a:solidFill>
                          <a:latin typeface="Cambria Math" panose="02040503050406030204" pitchFamily="18" charset="0"/>
                        </a:rPr>
                        <m:t>𝑔</m:t>
                      </m:r>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不可能被随意改变。</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如上所述，对于单纯群</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G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，则只存在一个耦合常数。然而如果群是单纯群</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𝐺</m:t>
                          </m:r>
                        </m:e>
                        <m:sub>
                          <m:r>
                            <a:rPr lang="en-US" altLang="zh-CN" b="1" i="1" dirty="0" smtClean="0">
                              <a:solidFill>
                                <a:srgbClr val="0000CC"/>
                              </a:solidFill>
                              <a:latin typeface="Cambria Math" panose="02040503050406030204" pitchFamily="18" charset="0"/>
                            </a:rPr>
                            <m:t>𝑖</m:t>
                          </m:r>
                        </m:sub>
                      </m:sSub>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的乘积，如</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 x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SU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，这里对于每一个单纯群的生成元集合在其对易关系下自身是闭合的，而对于不同群的生成元集合，它们彼此是对易的，则对于每一个因子群将存在其独立的相应的耦合常数。</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1743B1F1-05F2-70BD-7B22-7112EDF81965}"/>
                    </a:ext>
                  </a:extLst>
                </p:cNvPr>
                <p:cNvSpPr txBox="1">
                  <a:spLocks noRot="1" noChangeAspect="1" noMove="1" noResize="1" noEditPoints="1" noAdjustHandles="1" noChangeArrowheads="1" noChangeShapeType="1" noTextEdit="1"/>
                </p:cNvSpPr>
                <p:nvPr/>
              </p:nvSpPr>
              <p:spPr>
                <a:xfrm>
                  <a:off x="466504" y="1109375"/>
                  <a:ext cx="8096692" cy="5100627"/>
                </a:xfrm>
                <a:prstGeom prst="rect">
                  <a:avLst/>
                </a:prstGeom>
                <a:blipFill>
                  <a:blip r:embed="rId2"/>
                  <a:stretch>
                    <a:fillRect l="-678" t="-478" r="-151"/>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5B3B02D4-C694-BAAC-2EE7-C48194424B18}"/>
                </a:ext>
              </a:extLst>
            </p:cNvPr>
            <p:cNvPicPr>
              <a:picLocks noChangeAspect="1"/>
            </p:cNvPicPr>
            <p:nvPr/>
          </p:nvPicPr>
          <p:blipFill>
            <a:blip r:embed="rId3"/>
            <a:stretch>
              <a:fillRect/>
            </a:stretch>
          </p:blipFill>
          <p:spPr>
            <a:xfrm>
              <a:off x="582318" y="1168648"/>
              <a:ext cx="178409" cy="234962"/>
            </a:xfrm>
            <a:prstGeom prst="rect">
              <a:avLst/>
            </a:prstGeom>
          </p:spPr>
        </p:pic>
      </p:grpSp>
      <p:pic>
        <p:nvPicPr>
          <p:cNvPr id="15" name="图片 14">
            <a:extLst>
              <a:ext uri="{FF2B5EF4-FFF2-40B4-BE49-F238E27FC236}">
                <a16:creationId xmlns:a16="http://schemas.microsoft.com/office/drawing/2014/main" id="{04884D8B-C049-82E5-F39C-251C0C8CA0C7}"/>
              </a:ext>
            </a:extLst>
          </p:cNvPr>
          <p:cNvPicPr>
            <a:picLocks noChangeAspect="1"/>
          </p:cNvPicPr>
          <p:nvPr/>
        </p:nvPicPr>
        <p:blipFill>
          <a:blip r:embed="rId3"/>
          <a:stretch>
            <a:fillRect/>
          </a:stretch>
        </p:blipFill>
        <p:spPr>
          <a:xfrm>
            <a:off x="1062740" y="2788220"/>
            <a:ext cx="178409" cy="234962"/>
          </a:xfrm>
          <a:prstGeom prst="rect">
            <a:avLst/>
          </a:prstGeom>
        </p:spPr>
      </p:pic>
      <p:pic>
        <p:nvPicPr>
          <p:cNvPr id="16" name="图片 15">
            <a:extLst>
              <a:ext uri="{FF2B5EF4-FFF2-40B4-BE49-F238E27FC236}">
                <a16:creationId xmlns:a16="http://schemas.microsoft.com/office/drawing/2014/main" id="{5EE14831-8CF2-FE73-52B8-8B144D724188}"/>
              </a:ext>
            </a:extLst>
          </p:cNvPr>
          <p:cNvPicPr>
            <a:picLocks noChangeAspect="1"/>
          </p:cNvPicPr>
          <p:nvPr/>
        </p:nvPicPr>
        <p:blipFill>
          <a:blip r:embed="rId3"/>
          <a:stretch>
            <a:fillRect/>
          </a:stretch>
        </p:blipFill>
        <p:spPr>
          <a:xfrm>
            <a:off x="1062739" y="3908030"/>
            <a:ext cx="178409" cy="234962"/>
          </a:xfrm>
          <a:prstGeom prst="rect">
            <a:avLst/>
          </a:prstGeom>
        </p:spPr>
      </p:pic>
    </p:spTree>
    <p:extLst>
      <p:ext uri="{BB962C8B-B14F-4D97-AF65-F5344CB8AC3E}">
        <p14:creationId xmlns:p14="http://schemas.microsoft.com/office/powerpoint/2010/main" val="305202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3.3 </a:t>
            </a:r>
            <a:r>
              <a:rPr lang="zh-CN" altLang="en-US" dirty="0"/>
              <a:t>无破缺的</a:t>
            </a:r>
            <a:r>
              <a:rPr lang="en-US" altLang="zh-CN" dirty="0"/>
              <a:t>SU(2)</a:t>
            </a:r>
            <a:r>
              <a:rPr lang="en-US" altLang="zh-CN" baseline="-25000" dirty="0"/>
              <a:t>L</a:t>
            </a:r>
            <a:r>
              <a:rPr lang="en-US" altLang="zh-CN" dirty="0">
                <a:sym typeface="Symbol" panose="05050102010706020507" pitchFamily="18" charset="2"/>
              </a:rPr>
              <a:t>U(1)</a:t>
            </a:r>
            <a:r>
              <a:rPr lang="en-US" altLang="zh-CN" baseline="-25000" dirty="0">
                <a:sym typeface="Symbol" panose="05050102010706020507" pitchFamily="18" charset="2"/>
              </a:rPr>
              <a:t>Y</a:t>
            </a:r>
            <a:r>
              <a:rPr lang="zh-CN" altLang="en-US" dirty="0">
                <a:sym typeface="Symbol" panose="05050102010706020507" pitchFamily="18" charset="2"/>
              </a:rPr>
              <a:t>规范理论</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76</a:t>
            </a:fld>
            <a:endParaRPr lang="en-US"/>
          </a:p>
        </p:txBody>
      </p:sp>
      <p:grpSp>
        <p:nvGrpSpPr>
          <p:cNvPr id="21" name="组合 20">
            <a:extLst>
              <a:ext uri="{FF2B5EF4-FFF2-40B4-BE49-F238E27FC236}">
                <a16:creationId xmlns:a16="http://schemas.microsoft.com/office/drawing/2014/main" id="{B6AE43D8-BEB7-527A-6F9F-4D185E0B8E87}"/>
              </a:ext>
            </a:extLst>
          </p:cNvPr>
          <p:cNvGrpSpPr/>
          <p:nvPr/>
        </p:nvGrpSpPr>
        <p:grpSpPr>
          <a:xfrm>
            <a:off x="698015" y="1214949"/>
            <a:ext cx="7988785" cy="3693319"/>
            <a:chOff x="698015" y="1214949"/>
            <a:chExt cx="7988785" cy="3693319"/>
          </a:xfrm>
        </p:grpSpPr>
        <p:sp>
          <p:nvSpPr>
            <p:cNvPr id="12" name="文本框 11">
              <a:extLst>
                <a:ext uri="{FF2B5EF4-FFF2-40B4-BE49-F238E27FC236}">
                  <a16:creationId xmlns:a16="http://schemas.microsoft.com/office/drawing/2014/main" id="{472BC2D9-3C89-5886-8469-8EA290C995A6}"/>
                </a:ext>
              </a:extLst>
            </p:cNvPr>
            <p:cNvSpPr txBox="1"/>
            <p:nvPr/>
          </p:nvSpPr>
          <p:spPr>
            <a:xfrm>
              <a:off x="698015" y="1214949"/>
              <a:ext cx="7988785" cy="3693319"/>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弱作用流是左手流，只有左手流才参加弱相互作用，而右手流则完全不参与</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对左手态可以引入弱同位旋的</a:t>
              </a:r>
              <a:r>
                <a:rPr lang="zh-CN" altLang="en-US" i="1" dirty="0">
                  <a:latin typeface="华文楷体" panose="02010600040101010101" pitchFamily="2" charset="-122"/>
                  <a:ea typeface="华文楷体" panose="02010600040101010101" pitchFamily="2" charset="-122"/>
                </a:rPr>
                <a:t>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(2)</a:t>
              </a:r>
              <a:r>
                <a:rPr lang="en-US" altLang="zh-CN" baseline="-25000" dirty="0">
                  <a:latin typeface="华文楷体" panose="02010600040101010101" pitchFamily="2" charset="-122"/>
                  <a:ea typeface="华文楷体" panose="02010600040101010101" pitchFamily="2" charset="-122"/>
                </a:rPr>
                <a:t>L </a:t>
              </a:r>
              <a:r>
                <a:rPr lang="zh-CN" altLang="en-US" dirty="0">
                  <a:latin typeface="华文楷体" panose="02010600040101010101" pitchFamily="2" charset="-122"/>
                  <a:ea typeface="华文楷体" panose="02010600040101010101" pitchFamily="2" charset="-122"/>
                </a:rPr>
                <a:t>对称性，守恒的量子数是弱同位旋 </a:t>
              </a:r>
              <a:r>
                <a:rPr lang="en-US" altLang="zh-CN" i="1" dirty="0">
                  <a:latin typeface="华文楷体" panose="02010600040101010101" pitchFamily="2" charset="-122"/>
                  <a:ea typeface="华文楷体" panose="02010600040101010101" pitchFamily="2" charset="-122"/>
                </a:rPr>
                <a:t>T</a:t>
              </a:r>
              <a:r>
                <a:rPr lang="zh-CN" altLang="en-US" dirty="0">
                  <a:latin typeface="华文楷体" panose="02010600040101010101" pitchFamily="2" charset="-122"/>
                  <a:ea typeface="华文楷体" panose="02010600040101010101" pitchFamily="2" charset="-122"/>
                </a:rPr>
                <a:t>。而且对左手态和右手态都引入一个 </a:t>
              </a:r>
              <a:r>
                <a:rPr lang="en-US" altLang="zh-CN" i="1" dirty="0">
                  <a:latin typeface="华文楷体" panose="02010600040101010101" pitchFamily="2" charset="-122"/>
                  <a:ea typeface="华文楷体" panose="02010600040101010101" pitchFamily="2" charset="-122"/>
                </a:rPr>
                <a:t>U </a:t>
              </a:r>
              <a:r>
                <a:rPr lang="en-US" altLang="zh-CN" dirty="0">
                  <a:latin typeface="华文楷体" panose="02010600040101010101" pitchFamily="2" charset="-122"/>
                  <a:ea typeface="华文楷体" panose="02010600040101010101" pitchFamily="2" charset="-122"/>
                </a:rPr>
                <a:t>(1)</a:t>
              </a:r>
              <a:r>
                <a:rPr lang="en-US" altLang="zh-CN" baseline="-25000" dirty="0">
                  <a:latin typeface="华文楷体" panose="02010600040101010101" pitchFamily="2" charset="-122"/>
                  <a:ea typeface="华文楷体" panose="02010600040101010101" pitchFamily="2" charset="-122"/>
                </a:rPr>
                <a:t>Y</a:t>
              </a:r>
              <a:r>
                <a:rPr lang="zh-CN" altLang="en-US" dirty="0">
                  <a:latin typeface="华文楷体" panose="02010600040101010101" pitchFamily="2" charset="-122"/>
                  <a:ea typeface="华文楷体" panose="02010600040101010101" pitchFamily="2" charset="-122"/>
                </a:rPr>
                <a:t>对称性，守恒的量子数是弱超荷 </a:t>
              </a:r>
              <a:r>
                <a:rPr lang="en-US" altLang="zh-CN" i="1" dirty="0">
                  <a:latin typeface="华文楷体" panose="02010600040101010101" pitchFamily="2" charset="-122"/>
                  <a:ea typeface="华文楷体" panose="02010600040101010101" pitchFamily="2" charset="-122"/>
                </a:rPr>
                <a:t>Y</a:t>
              </a:r>
              <a:r>
                <a:rPr lang="zh-CN" altLang="en-US" dirty="0">
                  <a:latin typeface="华文楷体" panose="02010600040101010101" pitchFamily="2" charset="-122"/>
                  <a:ea typeface="华文楷体" panose="02010600040101010101" pitchFamily="2" charset="-122"/>
                </a:rPr>
                <a:t>。它们和电荷 </a:t>
              </a:r>
              <a:r>
                <a:rPr lang="en-US" altLang="zh-CN" i="1" dirty="0">
                  <a:latin typeface="华文楷体" panose="02010600040101010101" pitchFamily="2" charset="-122"/>
                  <a:ea typeface="华文楷体" panose="02010600040101010101" pitchFamily="2" charset="-122"/>
                </a:rPr>
                <a:t>Q</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之间满足类似于盖尔曼</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西岛的关系</a:t>
              </a:r>
              <a:r>
                <a:rPr lang="en-US" altLang="zh-CN" dirty="0">
                  <a:latin typeface="华文楷体" panose="02010600040101010101" pitchFamily="2" charset="-122"/>
                  <a:ea typeface="华文楷体" panose="02010600040101010101" pitchFamily="2" charset="-122"/>
                </a:rPr>
                <a:t>:</a:t>
              </a: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en-US" altLang="zh-CN" i="1" dirty="0">
                  <a:latin typeface="华文楷体" panose="02010600040101010101" pitchFamily="2" charset="-122"/>
                  <a:ea typeface="华文楷体" panose="02010600040101010101" pitchFamily="2" charset="-122"/>
                </a:rPr>
                <a:t>U </a:t>
              </a:r>
              <a:r>
                <a:rPr lang="en-US" altLang="zh-CN" dirty="0">
                  <a:latin typeface="华文楷体" panose="02010600040101010101" pitchFamily="2" charset="-122"/>
                  <a:ea typeface="华文楷体" panose="02010600040101010101" pitchFamily="2" charset="-122"/>
                </a:rPr>
                <a:t>(1)</a:t>
              </a:r>
              <a:r>
                <a:rPr lang="en-US" altLang="zh-CN" baseline="-25000" dirty="0">
                  <a:latin typeface="华文楷体" panose="02010600040101010101" pitchFamily="2" charset="-122"/>
                  <a:ea typeface="华文楷体" panose="02010600040101010101" pitchFamily="2" charset="-122"/>
                </a:rPr>
                <a:t>Y</a:t>
              </a:r>
              <a:r>
                <a:rPr lang="zh-CN" altLang="en-US" dirty="0">
                  <a:latin typeface="华文楷体" panose="02010600040101010101" pitchFamily="2" charset="-122"/>
                  <a:ea typeface="华文楷体" panose="02010600040101010101" pitchFamily="2" charset="-122"/>
                </a:rPr>
                <a:t>对称性的引入实质上是把电荷 </a:t>
              </a:r>
              <a:r>
                <a:rPr lang="en-US" altLang="zh-CN" i="1" dirty="0">
                  <a:latin typeface="华文楷体" panose="02010600040101010101" pitchFamily="2" charset="-122"/>
                  <a:ea typeface="华文楷体" panose="02010600040101010101" pitchFamily="2" charset="-122"/>
                </a:rPr>
                <a:t>Q </a:t>
              </a:r>
              <a:r>
                <a:rPr lang="zh-CN" altLang="en-US" dirty="0">
                  <a:latin typeface="华文楷体" panose="02010600040101010101" pitchFamily="2" charset="-122"/>
                  <a:ea typeface="华文楷体" panose="02010600040101010101" pitchFamily="2" charset="-122"/>
                </a:rPr>
                <a:t>纳入</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将弱相互作用和电磁相互作用统一在共同的规范结构内。</a:t>
              </a:r>
              <a:endParaRPr lang="en-US" altLang="zh-CN" dirty="0">
                <a:latin typeface="华文楷体" panose="02010600040101010101" pitchFamily="2" charset="-122"/>
                <a:ea typeface="华文楷体" panose="02010600040101010101" pitchFamily="2" charset="-122"/>
              </a:endParaRPr>
            </a:p>
          </p:txBody>
        </p:sp>
        <p:pic>
          <p:nvPicPr>
            <p:cNvPr id="18" name="图片 17">
              <a:extLst>
                <a:ext uri="{FF2B5EF4-FFF2-40B4-BE49-F238E27FC236}">
                  <a16:creationId xmlns:a16="http://schemas.microsoft.com/office/drawing/2014/main" id="{A4F174BB-A392-D557-13C2-C74C23908DF6}"/>
                </a:ext>
              </a:extLst>
            </p:cNvPr>
            <p:cNvPicPr>
              <a:picLocks noChangeAspect="1"/>
            </p:cNvPicPr>
            <p:nvPr/>
          </p:nvPicPr>
          <p:blipFill>
            <a:blip r:embed="rId2"/>
            <a:stretch>
              <a:fillRect/>
            </a:stretch>
          </p:blipFill>
          <p:spPr>
            <a:xfrm>
              <a:off x="2873287" y="1714141"/>
              <a:ext cx="3397425" cy="749339"/>
            </a:xfrm>
            <a:prstGeom prst="rect">
              <a:avLst/>
            </a:prstGeom>
          </p:spPr>
        </p:pic>
        <p:pic>
          <p:nvPicPr>
            <p:cNvPr id="20" name="图片 19">
              <a:extLst>
                <a:ext uri="{FF2B5EF4-FFF2-40B4-BE49-F238E27FC236}">
                  <a16:creationId xmlns:a16="http://schemas.microsoft.com/office/drawing/2014/main" id="{D79D16B2-F5FD-1F0C-7E02-1DC1FB68FCB0}"/>
                </a:ext>
              </a:extLst>
            </p:cNvPr>
            <p:cNvPicPr>
              <a:picLocks noChangeAspect="1"/>
            </p:cNvPicPr>
            <p:nvPr/>
          </p:nvPicPr>
          <p:blipFill>
            <a:blip r:embed="rId3"/>
            <a:stretch>
              <a:fillRect/>
            </a:stretch>
          </p:blipFill>
          <p:spPr>
            <a:xfrm>
              <a:off x="3950893" y="3554434"/>
              <a:ext cx="1225613" cy="558829"/>
            </a:xfrm>
            <a:prstGeom prst="rect">
              <a:avLst/>
            </a:prstGeom>
          </p:spPr>
        </p:pic>
      </p:grpSp>
    </p:spTree>
    <p:extLst>
      <p:ext uri="{BB962C8B-B14F-4D97-AF65-F5344CB8AC3E}">
        <p14:creationId xmlns:p14="http://schemas.microsoft.com/office/powerpoint/2010/main" val="2864327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3.3 </a:t>
            </a:r>
            <a:r>
              <a:rPr lang="zh-CN" altLang="en-US" dirty="0"/>
              <a:t>无破缺的</a:t>
            </a:r>
            <a:r>
              <a:rPr lang="en-US" altLang="zh-CN" dirty="0"/>
              <a:t>SU(2)</a:t>
            </a:r>
            <a:r>
              <a:rPr lang="en-US" altLang="zh-CN" baseline="-25000" dirty="0"/>
              <a:t>L</a:t>
            </a:r>
            <a:r>
              <a:rPr lang="en-US" altLang="zh-CN" dirty="0">
                <a:sym typeface="Symbol" panose="05050102010706020507" pitchFamily="18" charset="2"/>
              </a:rPr>
              <a:t>U(1)</a:t>
            </a:r>
            <a:r>
              <a:rPr lang="en-US" altLang="zh-CN" baseline="-25000" dirty="0">
                <a:sym typeface="Symbol" panose="05050102010706020507" pitchFamily="18" charset="2"/>
              </a:rPr>
              <a:t>Y</a:t>
            </a:r>
            <a:r>
              <a:rPr lang="zh-CN" altLang="en-US" dirty="0">
                <a:sym typeface="Symbol" panose="05050102010706020507" pitchFamily="18" charset="2"/>
              </a:rPr>
              <a:t>规范理论</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77</a:t>
            </a:fld>
            <a:endParaRPr lang="en-US"/>
          </a:p>
        </p:txBody>
      </p:sp>
      <p:grpSp>
        <p:nvGrpSpPr>
          <p:cNvPr id="18" name="组合 17">
            <a:extLst>
              <a:ext uri="{FF2B5EF4-FFF2-40B4-BE49-F238E27FC236}">
                <a16:creationId xmlns:a16="http://schemas.microsoft.com/office/drawing/2014/main" id="{CD018FF4-F776-DF9E-5D83-A3BD1FD43503}"/>
              </a:ext>
            </a:extLst>
          </p:cNvPr>
          <p:cNvGrpSpPr/>
          <p:nvPr/>
        </p:nvGrpSpPr>
        <p:grpSpPr>
          <a:xfrm>
            <a:off x="698015" y="1214949"/>
            <a:ext cx="7988785" cy="4697275"/>
            <a:chOff x="698015" y="1214949"/>
            <a:chExt cx="7988785" cy="4697275"/>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ECF33F7-02A3-DC04-D2D7-7F2D6C24C461}"/>
                    </a:ext>
                  </a:extLst>
                </p:cNvPr>
                <p:cNvSpPr txBox="1"/>
                <p:nvPr/>
              </p:nvSpPr>
              <p:spPr>
                <a:xfrm>
                  <a:off x="698015" y="1214949"/>
                  <a:ext cx="7988785" cy="2629951"/>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狄拉克粒子自由拉氏量中的质量项在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(2)</a:t>
                  </a:r>
                  <a:r>
                    <a:rPr lang="en-US" altLang="zh-CN" baseline="-25000" dirty="0">
                      <a:latin typeface="华文楷体" panose="02010600040101010101" pitchFamily="2" charset="-122"/>
                      <a:ea typeface="华文楷体" panose="02010600040101010101" pitchFamily="2" charset="-122"/>
                    </a:rPr>
                    <a:t>L</a:t>
                  </a:r>
                  <a:r>
                    <a:rPr lang="zh-CN" altLang="en-US" dirty="0">
                      <a:latin typeface="华文楷体" panose="02010600040101010101" pitchFamily="2" charset="-122"/>
                      <a:ea typeface="华文楷体" panose="02010600040101010101" pitchFamily="2" charset="-122"/>
                    </a:rPr>
                    <a:t>变换下不是不变的，因为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因而为了保证理论的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(2)</a:t>
                  </a:r>
                  <a:r>
                    <a:rPr lang="en-US" altLang="zh-CN" baseline="-25000" dirty="0">
                      <a:latin typeface="华文楷体" panose="02010600040101010101" pitchFamily="2" charset="-122"/>
                      <a:ea typeface="华文楷体" panose="02010600040101010101" pitchFamily="2" charset="-122"/>
                    </a:rPr>
                    <a:t>L</a:t>
                  </a:r>
                  <a:r>
                    <a:rPr lang="zh-CN" altLang="en-US" dirty="0">
                      <a:latin typeface="华文楷体" panose="02010600040101010101" pitchFamily="2" charset="-122"/>
                      <a:ea typeface="华文楷体" panose="02010600040101010101" pitchFamily="2" charset="-122"/>
                    </a:rPr>
                    <a:t>不变性，现阶段我们取狄拉克费米子的质量为零。</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该模型中的规范场对应于 </a:t>
                  </a:r>
                  <a:r>
                    <a:rPr lang="en-US" altLang="zh-CN" i="1" dirty="0">
                      <a:latin typeface="华文楷体" panose="02010600040101010101" pitchFamily="2" charset="-122"/>
                      <a:ea typeface="华文楷体" panose="02010600040101010101" pitchFamily="2" charset="-122"/>
                    </a:rPr>
                    <a:t>SU </a:t>
                  </a:r>
                  <a:r>
                    <a:rPr lang="en-US" altLang="zh-CN" dirty="0">
                      <a:latin typeface="华文楷体" panose="02010600040101010101" pitchFamily="2" charset="-122"/>
                      <a:ea typeface="华文楷体" panose="02010600040101010101" pitchFamily="2" charset="-122"/>
                    </a:rPr>
                    <a:t>(2)</a:t>
                  </a:r>
                  <a:r>
                    <a:rPr lang="en-US" altLang="zh-CN" baseline="-25000" dirty="0">
                      <a:latin typeface="华文楷体" panose="02010600040101010101" pitchFamily="2" charset="-122"/>
                      <a:ea typeface="华文楷体" panose="02010600040101010101" pitchFamily="2" charset="-122"/>
                    </a:rPr>
                    <a:t>L</a:t>
                  </a:r>
                  <a:r>
                    <a:rPr lang="zh-CN" altLang="en-US" dirty="0">
                      <a:latin typeface="华文楷体" panose="02010600040101010101" pitchFamily="2" charset="-122"/>
                      <a:ea typeface="华文楷体" panose="02010600040101010101" pitchFamily="2" charset="-122"/>
                    </a:rPr>
                    <a:t>群的是三重态的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𝑤</m:t>
                          </m:r>
                        </m:e>
                        <m:sub>
                          <m:r>
                            <a:rPr lang="el-GR" altLang="zh-CN" i="1" dirty="0" smtClean="0">
                              <a:latin typeface="Cambria Math" panose="02040503050406030204" pitchFamily="18" charset="0"/>
                            </a:rPr>
                            <m:t>𝜇</m:t>
                          </m:r>
                        </m:sub>
                      </m:sSub>
                    </m:oMath>
                  </a14:m>
                  <a:r>
                    <a:rPr lang="zh-CN" altLang="en-US" dirty="0">
                      <a:latin typeface="华文楷体" panose="02010600040101010101" pitchFamily="2" charset="-122"/>
                      <a:ea typeface="华文楷体" panose="02010600040101010101" pitchFamily="2" charset="-122"/>
                    </a:rPr>
                    <a:t>，对应于</a:t>
                  </a:r>
                  <a:r>
                    <a:rPr lang="en-US" altLang="zh-CN" i="1" dirty="0">
                      <a:latin typeface="华文楷体" panose="02010600040101010101" pitchFamily="2" charset="-122"/>
                      <a:ea typeface="华文楷体" panose="02010600040101010101" pitchFamily="2" charset="-122"/>
                    </a:rPr>
                    <a:t>U </a:t>
                  </a:r>
                  <a:r>
                    <a:rPr lang="en-US" altLang="zh-CN" dirty="0">
                      <a:latin typeface="华文楷体" panose="02010600040101010101" pitchFamily="2" charset="-122"/>
                      <a:ea typeface="华文楷体" panose="02010600040101010101" pitchFamily="2" charset="-122"/>
                    </a:rPr>
                    <a:t>(1)</a:t>
                  </a:r>
                  <a:r>
                    <a:rPr lang="en-US" altLang="zh-CN" baseline="-25000" dirty="0">
                      <a:latin typeface="华文楷体" panose="02010600040101010101" pitchFamily="2" charset="-122"/>
                      <a:ea typeface="华文楷体" panose="02010600040101010101" pitchFamily="2" charset="-122"/>
                    </a:rPr>
                    <a:t>Y </a:t>
                  </a:r>
                  <a:r>
                    <a:rPr lang="zh-CN" altLang="en-US" dirty="0">
                      <a:latin typeface="华文楷体" panose="02010600040101010101" pitchFamily="2" charset="-122"/>
                      <a:ea typeface="华文楷体" panose="02010600040101010101" pitchFamily="2" charset="-122"/>
                    </a:rPr>
                    <a:t>群的是</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b="0" i="1" dirty="0" smtClean="0">
                              <a:latin typeface="Cambria Math" panose="02040503050406030204" pitchFamily="18" charset="0"/>
                            </a:rPr>
                            <m:t>𝐵</m:t>
                          </m:r>
                        </m:e>
                        <m:sub>
                          <m:r>
                            <a:rPr lang="el-GR" altLang="zh-CN" i="1" dirty="0">
                              <a:latin typeface="Cambria Math" panose="02040503050406030204" pitchFamily="18" charset="0"/>
                            </a:rPr>
                            <m:t>𝜇</m:t>
                          </m:r>
                        </m:sub>
                      </m:sSub>
                      <m:r>
                        <a:rPr lang="el-GR" altLang="zh-CN" i="1" dirty="0">
                          <a:latin typeface="Cambria Math" panose="02040503050406030204" pitchFamily="18" charset="0"/>
                        </a:rPr>
                        <m:t> </m:t>
                      </m:r>
                    </m:oMath>
                  </a14:m>
                  <a:r>
                    <a:rPr lang="zh-CN" altLang="en-US" dirty="0">
                      <a:latin typeface="华文楷体" panose="02010600040101010101" pitchFamily="2" charset="-122"/>
                      <a:ea typeface="华文楷体" panose="02010600040101010101" pitchFamily="2" charset="-122"/>
                    </a:rPr>
                    <a:t>。根据前面的讨论，写下定域规范不变的拉氏量为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10" name="文本框 9">
                  <a:extLst>
                    <a:ext uri="{FF2B5EF4-FFF2-40B4-BE49-F238E27FC236}">
                      <a16:creationId xmlns:a16="http://schemas.microsoft.com/office/drawing/2014/main" id="{1ECF33F7-02A3-DC04-D2D7-7F2D6C24C461}"/>
                    </a:ext>
                  </a:extLst>
                </p:cNvPr>
                <p:cNvSpPr txBox="1">
                  <a:spLocks noRot="1" noChangeAspect="1" noMove="1" noResize="1" noEditPoints="1" noAdjustHandles="1" noChangeArrowheads="1" noChangeShapeType="1" noTextEdit="1"/>
                </p:cNvSpPr>
                <p:nvPr/>
              </p:nvSpPr>
              <p:spPr>
                <a:xfrm>
                  <a:off x="698015" y="1214949"/>
                  <a:ext cx="7988785" cy="2629951"/>
                </a:xfrm>
                <a:prstGeom prst="rect">
                  <a:avLst/>
                </a:prstGeom>
                <a:blipFill>
                  <a:blip r:embed="rId2"/>
                  <a:stretch>
                    <a:fillRect l="-687" t="-926" r="-611"/>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8E72B3A9-AB22-79DB-3744-009DF98A55DC}"/>
                </a:ext>
              </a:extLst>
            </p:cNvPr>
            <p:cNvPicPr>
              <a:picLocks noChangeAspect="1"/>
            </p:cNvPicPr>
            <p:nvPr/>
          </p:nvPicPr>
          <p:blipFill>
            <a:blip r:embed="rId3"/>
            <a:stretch>
              <a:fillRect/>
            </a:stretch>
          </p:blipFill>
          <p:spPr>
            <a:xfrm>
              <a:off x="2777783" y="1536592"/>
              <a:ext cx="3829247" cy="406421"/>
            </a:xfrm>
            <a:prstGeom prst="rect">
              <a:avLst/>
            </a:prstGeom>
          </p:spPr>
        </p:pic>
        <p:pic>
          <p:nvPicPr>
            <p:cNvPr id="17" name="图片 16">
              <a:extLst>
                <a:ext uri="{FF2B5EF4-FFF2-40B4-BE49-F238E27FC236}">
                  <a16:creationId xmlns:a16="http://schemas.microsoft.com/office/drawing/2014/main" id="{2D2E9E67-27E1-4CED-B76D-811DFB7D3083}"/>
                </a:ext>
              </a:extLst>
            </p:cNvPr>
            <p:cNvPicPr>
              <a:picLocks noChangeAspect="1"/>
            </p:cNvPicPr>
            <p:nvPr/>
          </p:nvPicPr>
          <p:blipFill>
            <a:blip r:embed="rId4"/>
            <a:stretch>
              <a:fillRect/>
            </a:stretch>
          </p:blipFill>
          <p:spPr>
            <a:xfrm>
              <a:off x="2777783" y="3276839"/>
              <a:ext cx="4172164" cy="2635385"/>
            </a:xfrm>
            <a:prstGeom prst="rect">
              <a:avLst/>
            </a:prstGeom>
          </p:spPr>
        </p:pic>
      </p:grpSp>
    </p:spTree>
    <p:extLst>
      <p:ext uri="{BB962C8B-B14F-4D97-AF65-F5344CB8AC3E}">
        <p14:creationId xmlns:p14="http://schemas.microsoft.com/office/powerpoint/2010/main" val="2302152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3.3 </a:t>
            </a:r>
            <a:r>
              <a:rPr lang="zh-CN" altLang="en-US" dirty="0"/>
              <a:t>无破缺的</a:t>
            </a:r>
            <a:r>
              <a:rPr lang="en-US" altLang="zh-CN" dirty="0"/>
              <a:t>SU(2)</a:t>
            </a:r>
            <a:r>
              <a:rPr lang="en-US" altLang="zh-CN" baseline="-25000" dirty="0"/>
              <a:t>L</a:t>
            </a:r>
            <a:r>
              <a:rPr lang="en-US" altLang="zh-CN" dirty="0">
                <a:sym typeface="Symbol" panose="05050102010706020507" pitchFamily="18" charset="2"/>
              </a:rPr>
              <a:t>U(1)</a:t>
            </a:r>
            <a:r>
              <a:rPr lang="en-US" altLang="zh-CN" baseline="-25000" dirty="0">
                <a:sym typeface="Symbol" panose="05050102010706020507" pitchFamily="18" charset="2"/>
              </a:rPr>
              <a:t>Y</a:t>
            </a:r>
            <a:r>
              <a:rPr lang="zh-CN" altLang="en-US" dirty="0">
                <a:sym typeface="Symbol" panose="05050102010706020507" pitchFamily="18" charset="2"/>
              </a:rPr>
              <a:t>规范理论</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78</a:t>
            </a:fld>
            <a:endParaRPr lang="en-US"/>
          </a:p>
        </p:txBody>
      </p:sp>
      <p:grpSp>
        <p:nvGrpSpPr>
          <p:cNvPr id="8" name="组合 7">
            <a:extLst>
              <a:ext uri="{FF2B5EF4-FFF2-40B4-BE49-F238E27FC236}">
                <a16:creationId xmlns:a16="http://schemas.microsoft.com/office/drawing/2014/main" id="{DEC09939-2ABC-222F-60A2-A96057A078BF}"/>
              </a:ext>
            </a:extLst>
          </p:cNvPr>
          <p:cNvGrpSpPr/>
          <p:nvPr/>
        </p:nvGrpSpPr>
        <p:grpSpPr>
          <a:xfrm>
            <a:off x="698015" y="1214949"/>
            <a:ext cx="7988785" cy="2516868"/>
            <a:chOff x="698015" y="1214949"/>
            <a:chExt cx="7988785" cy="2516868"/>
          </a:xfrm>
        </p:grpSpPr>
        <p:sp>
          <p:nvSpPr>
            <p:cNvPr id="3" name="文本框 2">
              <a:extLst>
                <a:ext uri="{FF2B5EF4-FFF2-40B4-BE49-F238E27FC236}">
                  <a16:creationId xmlns:a16="http://schemas.microsoft.com/office/drawing/2014/main" id="{0D2980F9-0250-ACC3-8A61-27E7C57DBE12}"/>
                </a:ext>
              </a:extLst>
            </p:cNvPr>
            <p:cNvSpPr txBox="1"/>
            <p:nvPr/>
          </p:nvSpPr>
          <p:spPr>
            <a:xfrm>
              <a:off x="698015" y="1214949"/>
              <a:ext cx="7988785" cy="1200329"/>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对于下面的无穷小规范变换拉氏量具有不变性，</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p:pic>
          <p:nvPicPr>
            <p:cNvPr id="7" name="图片 6">
              <a:extLst>
                <a:ext uri="{FF2B5EF4-FFF2-40B4-BE49-F238E27FC236}">
                  <a16:creationId xmlns:a16="http://schemas.microsoft.com/office/drawing/2014/main" id="{29AC4708-6BB0-4F6D-D68C-98358E9863D7}"/>
                </a:ext>
              </a:extLst>
            </p:cNvPr>
            <p:cNvPicPr>
              <a:picLocks noChangeAspect="1"/>
            </p:cNvPicPr>
            <p:nvPr/>
          </p:nvPicPr>
          <p:blipFill>
            <a:blip r:embed="rId2"/>
            <a:stretch>
              <a:fillRect/>
            </a:stretch>
          </p:blipFill>
          <p:spPr>
            <a:xfrm>
              <a:off x="1717279" y="1674311"/>
              <a:ext cx="5950256" cy="2057506"/>
            </a:xfrm>
            <a:prstGeom prst="rect">
              <a:avLst/>
            </a:prstGeom>
          </p:spPr>
        </p:pic>
      </p:grpSp>
    </p:spTree>
    <p:extLst>
      <p:ext uri="{BB962C8B-B14F-4D97-AF65-F5344CB8AC3E}">
        <p14:creationId xmlns:p14="http://schemas.microsoft.com/office/powerpoint/2010/main" val="42008274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3.3 </a:t>
            </a:r>
            <a:r>
              <a:rPr lang="zh-CN" altLang="en-US" dirty="0"/>
              <a:t>无破缺的</a:t>
            </a:r>
            <a:r>
              <a:rPr lang="en-US" altLang="zh-CN" dirty="0"/>
              <a:t>SU(2)</a:t>
            </a:r>
            <a:r>
              <a:rPr lang="en-US" altLang="zh-CN" baseline="-25000" dirty="0"/>
              <a:t>L</a:t>
            </a:r>
            <a:r>
              <a:rPr lang="en-US" altLang="zh-CN" dirty="0">
                <a:sym typeface="Symbol" panose="05050102010706020507" pitchFamily="18" charset="2"/>
              </a:rPr>
              <a:t>U(1)</a:t>
            </a:r>
            <a:r>
              <a:rPr lang="en-US" altLang="zh-CN" baseline="-25000" dirty="0">
                <a:sym typeface="Symbol" panose="05050102010706020507" pitchFamily="18" charset="2"/>
              </a:rPr>
              <a:t>Y</a:t>
            </a:r>
            <a:r>
              <a:rPr lang="zh-CN" altLang="en-US" dirty="0">
                <a:sym typeface="Symbol" panose="05050102010706020507" pitchFamily="18" charset="2"/>
              </a:rPr>
              <a:t>规范理论</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79</a:t>
            </a:fld>
            <a:endParaRPr lang="en-US"/>
          </a:p>
        </p:txBody>
      </p:sp>
      <p:grpSp>
        <p:nvGrpSpPr>
          <p:cNvPr id="21" name="组合 20">
            <a:extLst>
              <a:ext uri="{FF2B5EF4-FFF2-40B4-BE49-F238E27FC236}">
                <a16:creationId xmlns:a16="http://schemas.microsoft.com/office/drawing/2014/main" id="{30533102-CCE7-6B98-C690-DFB140AEB419}"/>
              </a:ext>
            </a:extLst>
          </p:cNvPr>
          <p:cNvGrpSpPr/>
          <p:nvPr/>
        </p:nvGrpSpPr>
        <p:grpSpPr>
          <a:xfrm>
            <a:off x="767817" y="1124404"/>
            <a:ext cx="7988785" cy="5704767"/>
            <a:chOff x="698015" y="1214949"/>
            <a:chExt cx="7988785" cy="5704767"/>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A1122920-1EC0-8543-1366-346D0F96DDE0}"/>
                    </a:ext>
                  </a:extLst>
                </p:cNvPr>
                <p:cNvSpPr txBox="1"/>
                <p:nvPr/>
              </p:nvSpPr>
              <p:spPr>
                <a:xfrm>
                  <a:off x="698015" y="1214949"/>
                  <a:ext cx="7988785" cy="5704767"/>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如果定义同位旋的上升和下降算法为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以及</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则有</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为了把电磁相互作用和弱相互作用统一起来，电磁相互作用项 </a:t>
                  </a:r>
                  <a:r>
                    <a:rPr lang="en-US" altLang="zh-CN" dirty="0" err="1">
                      <a:latin typeface="华文楷体" panose="02010600040101010101" pitchFamily="2" charset="-122"/>
                      <a:ea typeface="华文楷体" panose="02010600040101010101" pitchFamily="2" charset="-122"/>
                    </a:rPr>
                    <a:t>ie</a:t>
                  </a:r>
                  <a:r>
                    <a:rPr lang="en-US" altLang="zh-CN" i="1" dirty="0" err="1">
                      <a:latin typeface="华文楷体" panose="02010600040101010101" pitchFamily="2" charset="-122"/>
                      <a:ea typeface="华文楷体" panose="02010600040101010101" pitchFamily="2" charset="-122"/>
                    </a:rPr>
                    <a:t>Q</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err="1" smtClean="0">
                              <a:latin typeface="Cambria Math" panose="02040503050406030204" pitchFamily="18" charset="0"/>
                            </a:rPr>
                            <m:t>𝐴</m:t>
                          </m:r>
                        </m:e>
                        <m:sub>
                          <m:r>
                            <a:rPr lang="el-GR" altLang="zh-CN" i="1" dirty="0" smtClean="0">
                              <a:latin typeface="Cambria Math" panose="02040503050406030204" pitchFamily="18" charset="0"/>
                            </a:rPr>
                            <m:t>𝜇</m:t>
                          </m:r>
                        </m:sub>
                      </m:sSub>
                    </m:oMath>
                  </a14:m>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必须包含在协变微分 </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b="0" i="1" dirty="0" smtClean="0">
                              <a:latin typeface="Cambria Math" panose="02040503050406030204" pitchFamily="18" charset="0"/>
                            </a:rPr>
                            <m:t>𝐷</m:t>
                          </m:r>
                        </m:e>
                        <m:sub>
                          <m:r>
                            <a:rPr lang="el-GR" altLang="zh-CN" i="1" dirty="0">
                              <a:latin typeface="Cambria Math" panose="02040503050406030204" pitchFamily="18" charset="0"/>
                            </a:rPr>
                            <m:t>𝜇</m:t>
                          </m:r>
                        </m:sub>
                      </m:sSub>
                    </m:oMath>
                  </a14:m>
                  <a:r>
                    <a:rPr lang="zh-CN" altLang="en-US" dirty="0">
                      <a:latin typeface="华文楷体" panose="02010600040101010101" pitchFamily="2" charset="-122"/>
                      <a:ea typeface="华文楷体" panose="02010600040101010101" pitchFamily="2" charset="-122"/>
                    </a:rPr>
                    <a:t>的中性项 </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中，所以 </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b="0" i="1" dirty="0" smtClean="0">
                              <a:latin typeface="Cambria Math" panose="02040503050406030204" pitchFamily="18" charset="0"/>
                            </a:rPr>
                            <m:t>𝐵</m:t>
                          </m:r>
                        </m:e>
                        <m:sub>
                          <m:r>
                            <a:rPr lang="el-GR" altLang="zh-CN" i="1" dirty="0">
                              <a:latin typeface="Cambria Math" panose="02040503050406030204" pitchFamily="18" charset="0"/>
                            </a:rPr>
                            <m:t>𝜇</m:t>
                          </m:r>
                        </m:sub>
                      </m:sSub>
                    </m:oMath>
                  </a14:m>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和 </a:t>
                  </a:r>
                  <a14:m>
                    <m:oMath xmlns:m="http://schemas.openxmlformats.org/officeDocument/2006/math">
                      <m:sSubSup>
                        <m:sSubSupPr>
                          <m:ctrlPr>
                            <a:rPr lang="en-US" altLang="zh-CN" i="1" dirty="0" smtClean="0">
                              <a:solidFill>
                                <a:srgbClr val="836967"/>
                              </a:solidFill>
                              <a:latin typeface="Cambria Math" panose="02040503050406030204" pitchFamily="18" charset="0"/>
                            </a:rPr>
                          </m:ctrlPr>
                        </m:sSubSupPr>
                        <m:e>
                          <m:r>
                            <a:rPr lang="en-US" altLang="zh-CN" i="1" dirty="0" smtClean="0">
                              <a:latin typeface="Cambria Math" panose="02040503050406030204" pitchFamily="18" charset="0"/>
                            </a:rPr>
                            <m:t>𝑤</m:t>
                          </m:r>
                        </m:e>
                        <m:sub>
                          <m:r>
                            <a:rPr lang="el-GR" altLang="zh-CN" i="1" dirty="0">
                              <a:latin typeface="Cambria Math" panose="02040503050406030204" pitchFamily="18" charset="0"/>
                            </a:rPr>
                            <m:t>𝜇</m:t>
                          </m:r>
                        </m:sub>
                        <m:sup>
                          <m:r>
                            <a:rPr lang="en-US" altLang="zh-CN" i="0" dirty="0" smtClean="0">
                              <a:latin typeface="Cambria Math" panose="02040503050406030204" pitchFamily="18" charset="0"/>
                            </a:rPr>
                            <m:t>3</m:t>
                          </m:r>
                        </m:sup>
                      </m:sSubSup>
                    </m:oMath>
                  </a14:m>
                  <a:r>
                    <a:rPr lang="zh-CN" altLang="en-US" dirty="0">
                      <a:latin typeface="华文楷体" panose="02010600040101010101" pitchFamily="2" charset="-122"/>
                      <a:ea typeface="华文楷体" panose="02010600040101010101" pitchFamily="2" charset="-122"/>
                    </a:rPr>
                    <a:t>应是 </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i="1" dirty="0" err="1">
                              <a:latin typeface="Cambria Math" panose="02040503050406030204" pitchFamily="18" charset="0"/>
                            </a:rPr>
                            <m:t>𝐴</m:t>
                          </m:r>
                        </m:e>
                        <m:sub>
                          <m:r>
                            <a:rPr lang="el-GR" altLang="zh-CN" i="1" dirty="0">
                              <a:latin typeface="Cambria Math" panose="02040503050406030204" pitchFamily="18" charset="0"/>
                            </a:rPr>
                            <m:t>𝜇</m:t>
                          </m:r>
                        </m:sub>
                      </m:sSub>
                    </m:oMath>
                  </a14:m>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和另一个中性场 </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b="0" i="1" dirty="0" smtClean="0">
                              <a:latin typeface="Cambria Math" panose="02040503050406030204" pitchFamily="18" charset="0"/>
                            </a:rPr>
                            <m:t>𝑍</m:t>
                          </m:r>
                        </m:e>
                        <m:sub>
                          <m:r>
                            <a:rPr lang="el-GR" altLang="zh-CN" i="1" dirty="0">
                              <a:latin typeface="Cambria Math" panose="02040503050406030204" pitchFamily="18" charset="0"/>
                            </a:rPr>
                            <m:t>𝜇</m:t>
                          </m:r>
                        </m:sub>
                      </m:sSub>
                    </m:oMath>
                  </a14:m>
                  <a:r>
                    <a:rPr lang="zh-CN" altLang="en-US" dirty="0">
                      <a:latin typeface="华文楷体" panose="02010600040101010101" pitchFamily="2" charset="-122"/>
                      <a:ea typeface="华文楷体" panose="02010600040101010101" pitchFamily="2" charset="-122"/>
                    </a:rPr>
                    <a:t>的线性组合。</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14:m>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smtClean="0">
                              <a:latin typeface="Cambria Math" panose="02040503050406030204" pitchFamily="18" charset="0"/>
                            </a:rPr>
                            <m:t>𝜃</m:t>
                          </m:r>
                        </m:e>
                        <m:sub>
                          <m:r>
                            <m:rPr>
                              <m:sty m:val="p"/>
                            </m:rPr>
                            <a:rPr lang="en-US" altLang="zh-CN" i="1">
                              <a:latin typeface="Cambria Math" panose="02040503050406030204" pitchFamily="18" charset="0"/>
                            </a:rPr>
                            <m:t>w</m:t>
                          </m:r>
                        </m:sub>
                      </m:sSub>
                    </m:oMath>
                  </a14:m>
                  <a:r>
                    <a:rPr lang="zh-CN" altLang="en-US" dirty="0">
                      <a:latin typeface="华文楷体" panose="02010600040101010101" pitchFamily="2" charset="-122"/>
                      <a:ea typeface="华文楷体" panose="02010600040101010101" pitchFamily="2" charset="-122"/>
                    </a:rPr>
                    <a:t>称为弱电混合角，或温伯格</a:t>
                  </a:r>
                  <a:r>
                    <a:rPr lang="en-US" altLang="zh-CN" dirty="0">
                      <a:latin typeface="华文楷体" panose="02010600040101010101" pitchFamily="2" charset="-122"/>
                      <a:ea typeface="华文楷体" panose="02010600040101010101" pitchFamily="2" charset="-122"/>
                    </a:rPr>
                    <a:t>(Winberg)</a:t>
                  </a:r>
                  <a:r>
                    <a:rPr lang="zh-CN" altLang="en-US" dirty="0">
                      <a:latin typeface="华文楷体" panose="02010600040101010101" pitchFamily="2" charset="-122"/>
                      <a:ea typeface="华文楷体" panose="02010600040101010101" pitchFamily="2" charset="-122"/>
                    </a:rPr>
                    <a:t>角。</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5" name="文本框 4">
                  <a:extLst>
                    <a:ext uri="{FF2B5EF4-FFF2-40B4-BE49-F238E27FC236}">
                      <a16:creationId xmlns:a16="http://schemas.microsoft.com/office/drawing/2014/main" id="{A1122920-1EC0-8543-1366-346D0F96DDE0}"/>
                    </a:ext>
                  </a:extLst>
                </p:cNvPr>
                <p:cNvSpPr txBox="1">
                  <a:spLocks noRot="1" noChangeAspect="1" noMove="1" noResize="1" noEditPoints="1" noAdjustHandles="1" noChangeArrowheads="1" noChangeShapeType="1" noTextEdit="1"/>
                </p:cNvSpPr>
                <p:nvPr/>
              </p:nvSpPr>
              <p:spPr>
                <a:xfrm>
                  <a:off x="698015" y="1214949"/>
                  <a:ext cx="7988785" cy="5704767"/>
                </a:xfrm>
                <a:prstGeom prst="rect">
                  <a:avLst/>
                </a:prstGeom>
                <a:blipFill>
                  <a:blip r:embed="rId2"/>
                  <a:stretch>
                    <a:fillRect l="-687" t="-427" r="-458"/>
                  </a:stretch>
                </a:blipFill>
              </p:spPr>
              <p:txBody>
                <a:bodyPr/>
                <a:lstStyle/>
                <a:p>
                  <a:r>
                    <a:rPr lang="zh-CN" altLang="en-US">
                      <a:noFill/>
                    </a:rPr>
                    <a:t> </a:t>
                  </a:r>
                </a:p>
              </p:txBody>
            </p:sp>
          </mc:Fallback>
        </mc:AlternateContent>
        <p:pic>
          <p:nvPicPr>
            <p:cNvPr id="12" name="图片 11">
              <a:extLst>
                <a:ext uri="{FF2B5EF4-FFF2-40B4-BE49-F238E27FC236}">
                  <a16:creationId xmlns:a16="http://schemas.microsoft.com/office/drawing/2014/main" id="{62FB925A-6FAE-6FE2-A4A2-776BDEDFAE89}"/>
                </a:ext>
              </a:extLst>
            </p:cNvPr>
            <p:cNvPicPr>
              <a:picLocks noChangeAspect="1"/>
            </p:cNvPicPr>
            <p:nvPr/>
          </p:nvPicPr>
          <p:blipFill>
            <a:blip r:embed="rId3"/>
            <a:stretch>
              <a:fillRect/>
            </a:stretch>
          </p:blipFill>
          <p:spPr>
            <a:xfrm>
              <a:off x="2877688" y="1603536"/>
              <a:ext cx="3372023" cy="1263715"/>
            </a:xfrm>
            <a:prstGeom prst="rect">
              <a:avLst/>
            </a:prstGeom>
          </p:spPr>
        </p:pic>
        <p:pic>
          <p:nvPicPr>
            <p:cNvPr id="14" name="图片 13">
              <a:extLst>
                <a:ext uri="{FF2B5EF4-FFF2-40B4-BE49-F238E27FC236}">
                  <a16:creationId xmlns:a16="http://schemas.microsoft.com/office/drawing/2014/main" id="{754E3929-C3D8-E998-C55C-36FF9349A2F2}"/>
                </a:ext>
              </a:extLst>
            </p:cNvPr>
            <p:cNvPicPr>
              <a:picLocks noChangeAspect="1"/>
            </p:cNvPicPr>
            <p:nvPr/>
          </p:nvPicPr>
          <p:blipFill>
            <a:blip r:embed="rId4"/>
            <a:stretch>
              <a:fillRect/>
            </a:stretch>
          </p:blipFill>
          <p:spPr>
            <a:xfrm>
              <a:off x="3654128" y="3181337"/>
              <a:ext cx="2076557" cy="495325"/>
            </a:xfrm>
            <a:prstGeom prst="rect">
              <a:avLst/>
            </a:prstGeom>
          </p:spPr>
        </p:pic>
        <p:pic>
          <p:nvPicPr>
            <p:cNvPr id="16" name="图片 15">
              <a:extLst>
                <a:ext uri="{FF2B5EF4-FFF2-40B4-BE49-F238E27FC236}">
                  <a16:creationId xmlns:a16="http://schemas.microsoft.com/office/drawing/2014/main" id="{F6AC46A6-6DFE-ADFE-96CF-9D4DBD82CE77}"/>
                </a:ext>
              </a:extLst>
            </p:cNvPr>
            <p:cNvPicPr>
              <a:picLocks noChangeAspect="1"/>
            </p:cNvPicPr>
            <p:nvPr/>
          </p:nvPicPr>
          <p:blipFill>
            <a:blip r:embed="rId5"/>
            <a:stretch>
              <a:fillRect/>
            </a:stretch>
          </p:blipFill>
          <p:spPr>
            <a:xfrm>
              <a:off x="2981243" y="3990748"/>
              <a:ext cx="3181514" cy="361969"/>
            </a:xfrm>
            <a:prstGeom prst="rect">
              <a:avLst/>
            </a:prstGeom>
          </p:spPr>
        </p:pic>
        <p:pic>
          <p:nvPicPr>
            <p:cNvPr id="18" name="图片 17">
              <a:extLst>
                <a:ext uri="{FF2B5EF4-FFF2-40B4-BE49-F238E27FC236}">
                  <a16:creationId xmlns:a16="http://schemas.microsoft.com/office/drawing/2014/main" id="{07C3965D-8B5E-EA47-DD1D-6C54899F8FB1}"/>
                </a:ext>
              </a:extLst>
            </p:cNvPr>
            <p:cNvPicPr>
              <a:picLocks noChangeAspect="1"/>
            </p:cNvPicPr>
            <p:nvPr/>
          </p:nvPicPr>
          <p:blipFill>
            <a:blip r:embed="rId6"/>
            <a:stretch>
              <a:fillRect/>
            </a:stretch>
          </p:blipFill>
          <p:spPr>
            <a:xfrm>
              <a:off x="3183667" y="4863584"/>
              <a:ext cx="1828894" cy="304816"/>
            </a:xfrm>
            <a:prstGeom prst="rect">
              <a:avLst/>
            </a:prstGeom>
          </p:spPr>
        </p:pic>
        <p:pic>
          <p:nvPicPr>
            <p:cNvPr id="20" name="图片 19">
              <a:extLst>
                <a:ext uri="{FF2B5EF4-FFF2-40B4-BE49-F238E27FC236}">
                  <a16:creationId xmlns:a16="http://schemas.microsoft.com/office/drawing/2014/main" id="{0CD8AA99-669F-1706-299F-4139F750D0DC}"/>
                </a:ext>
              </a:extLst>
            </p:cNvPr>
            <p:cNvPicPr>
              <a:picLocks noChangeAspect="1"/>
            </p:cNvPicPr>
            <p:nvPr/>
          </p:nvPicPr>
          <p:blipFill>
            <a:blip r:embed="rId7"/>
            <a:stretch>
              <a:fillRect/>
            </a:stretch>
          </p:blipFill>
          <p:spPr>
            <a:xfrm>
              <a:off x="2769732" y="5515004"/>
              <a:ext cx="3587934" cy="692186"/>
            </a:xfrm>
            <a:prstGeom prst="rect">
              <a:avLst/>
            </a:prstGeom>
          </p:spPr>
        </p:pic>
      </p:grpSp>
    </p:spTree>
    <p:extLst>
      <p:ext uri="{BB962C8B-B14F-4D97-AF65-F5344CB8AC3E}">
        <p14:creationId xmlns:p14="http://schemas.microsoft.com/office/powerpoint/2010/main" val="506329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latin typeface="华文楷体" panose="02010600040101010101" pitchFamily="2" charset="-122"/>
                <a:ea typeface="华文楷体" panose="02010600040101010101" pitchFamily="2" charset="-122"/>
              </a:rPr>
              <a:t>电弱统一理论</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8</a:t>
            </a:fld>
            <a:endParaRPr lang="en-US"/>
          </a:p>
        </p:txBody>
      </p:sp>
      <p:sp>
        <p:nvSpPr>
          <p:cNvPr id="6" name="文本框 5">
            <a:extLst>
              <a:ext uri="{FF2B5EF4-FFF2-40B4-BE49-F238E27FC236}">
                <a16:creationId xmlns:a16="http://schemas.microsoft.com/office/drawing/2014/main" id="{76503A4A-EB30-F8DD-DD91-058100579173}"/>
              </a:ext>
            </a:extLst>
          </p:cNvPr>
          <p:cNvSpPr txBox="1"/>
          <p:nvPr/>
        </p:nvSpPr>
        <p:spPr>
          <a:xfrm>
            <a:off x="539214" y="1213844"/>
            <a:ext cx="8360945" cy="1200329"/>
          </a:xfrm>
          <a:prstGeom prst="rect">
            <a:avLst/>
          </a:prstGeom>
          <a:noFill/>
        </p:spPr>
        <p:txBody>
          <a:bodyPr wrap="square">
            <a:spAutoFit/>
          </a:bodyPr>
          <a:lstStyle/>
          <a:p>
            <a:pPr marL="568800" indent="-720000"/>
            <a:r>
              <a:rPr lang="zh-CN" altLang="en-US"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4</a:t>
            </a:r>
            <a:r>
              <a:rPr lang="zh-CN" altLang="en-US" dirty="0">
                <a:latin typeface="Times New Roman" panose="02020603050405020304" pitchFamily="18" charset="0"/>
                <a:ea typeface="华文楷体" panose="02010600040101010101" pitchFamily="2" charset="-122"/>
                <a:cs typeface="Times New Roman" panose="02020603050405020304" pitchFamily="18" charset="0"/>
              </a:rPr>
              <a:t>）场论中给出:在连续变换对称性自发破缺时，必然伴随出现零自旋、零质量的粒子，称为戈德斯通玻色子。然而实验上并没有发现这样的粒子。因此，如何能在电弱规范对称性破缺的同时，不出现这种零自旋、零质量的粒子，也是理论上必须解决的问题。</a:t>
            </a:r>
          </a:p>
        </p:txBody>
      </p:sp>
    </p:spTree>
    <p:extLst>
      <p:ext uri="{BB962C8B-B14F-4D97-AF65-F5344CB8AC3E}">
        <p14:creationId xmlns:p14="http://schemas.microsoft.com/office/powerpoint/2010/main" val="26215077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AFD41-6C86-122F-4F51-6B840950ED7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0CBAF15-2496-806D-50B4-EA62F751F4FD}"/>
              </a:ext>
            </a:extLst>
          </p:cNvPr>
          <p:cNvSpPr>
            <a:spLocks noGrp="1"/>
          </p:cNvSpPr>
          <p:nvPr>
            <p:ph type="title"/>
          </p:nvPr>
        </p:nvSpPr>
        <p:spPr/>
        <p:txBody>
          <a:bodyPr>
            <a:normAutofit fontScale="90000"/>
          </a:bodyPr>
          <a:lstStyle/>
          <a:p>
            <a:r>
              <a:rPr lang="en-US" altLang="zh-CN" dirty="0"/>
              <a:t>3.3 </a:t>
            </a:r>
            <a:r>
              <a:rPr lang="zh-CN" altLang="en-US" dirty="0"/>
              <a:t>无破缺的</a:t>
            </a:r>
            <a:r>
              <a:rPr lang="en-US" altLang="zh-CN" dirty="0"/>
              <a:t>SU(2)</a:t>
            </a:r>
            <a:r>
              <a:rPr lang="en-US" altLang="zh-CN" baseline="-25000" dirty="0"/>
              <a:t>L</a:t>
            </a:r>
            <a:r>
              <a:rPr lang="en-US" altLang="zh-CN" dirty="0">
                <a:sym typeface="Symbol" panose="05050102010706020507" pitchFamily="18" charset="2"/>
              </a:rPr>
              <a:t>U(1)</a:t>
            </a:r>
            <a:r>
              <a:rPr lang="en-US" altLang="zh-CN" baseline="-25000" dirty="0">
                <a:sym typeface="Symbol" panose="05050102010706020507" pitchFamily="18" charset="2"/>
              </a:rPr>
              <a:t>Y</a:t>
            </a:r>
            <a:r>
              <a:rPr lang="zh-CN" altLang="en-US" dirty="0">
                <a:sym typeface="Symbol" panose="05050102010706020507" pitchFamily="18" charset="2"/>
              </a:rPr>
              <a:t>规范理论</a:t>
            </a:r>
            <a:endParaRPr lang="zh-CN" altLang="en-US" dirty="0"/>
          </a:p>
        </p:txBody>
      </p:sp>
      <p:sp>
        <p:nvSpPr>
          <p:cNvPr id="4" name="灯片编号占位符 3">
            <a:extLst>
              <a:ext uri="{FF2B5EF4-FFF2-40B4-BE49-F238E27FC236}">
                <a16:creationId xmlns:a16="http://schemas.microsoft.com/office/drawing/2014/main" id="{D677D364-8115-CCDE-BE3C-FDD98FA748E5}"/>
              </a:ext>
            </a:extLst>
          </p:cNvPr>
          <p:cNvSpPr>
            <a:spLocks noGrp="1"/>
          </p:cNvSpPr>
          <p:nvPr>
            <p:ph type="sldNum" sz="quarter" idx="12"/>
          </p:nvPr>
        </p:nvSpPr>
        <p:spPr/>
        <p:txBody>
          <a:bodyPr/>
          <a:lstStyle/>
          <a:p>
            <a:fld id="{BEF7031F-3985-8841-9F96-93325AFB8D2A}" type="slidenum">
              <a:rPr lang="en-US" smtClean="0"/>
              <a:t>80</a:t>
            </a:fld>
            <a:endParaRPr lang="en-US"/>
          </a:p>
        </p:txBody>
      </p:sp>
      <p:grpSp>
        <p:nvGrpSpPr>
          <p:cNvPr id="19" name="组合 18">
            <a:extLst>
              <a:ext uri="{FF2B5EF4-FFF2-40B4-BE49-F238E27FC236}">
                <a16:creationId xmlns:a16="http://schemas.microsoft.com/office/drawing/2014/main" id="{97FBED5C-D4DA-56E5-93CC-AC9405C2603C}"/>
              </a:ext>
            </a:extLst>
          </p:cNvPr>
          <p:cNvGrpSpPr/>
          <p:nvPr/>
        </p:nvGrpSpPr>
        <p:grpSpPr>
          <a:xfrm>
            <a:off x="767817" y="1042630"/>
            <a:ext cx="7988785" cy="4991858"/>
            <a:chOff x="767817" y="1042630"/>
            <a:chExt cx="7988785" cy="4991858"/>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B2A8596B-B752-FB49-379F-42C40CE79E8B}"/>
                    </a:ext>
                  </a:extLst>
                </p:cNvPr>
                <p:cNvSpPr txBox="1"/>
                <p:nvPr/>
              </p:nvSpPr>
              <p:spPr>
                <a:xfrm>
                  <a:off x="767817" y="1124404"/>
                  <a:ext cx="7988785" cy="4568943"/>
                </a:xfrm>
                <a:prstGeom prst="rect">
                  <a:avLst/>
                </a:prstGeom>
                <a:noFill/>
              </p:spPr>
              <p:txBody>
                <a:bodyPr wrap="square">
                  <a:spAutoFit/>
                </a:bodyPr>
                <a:lstStyle/>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比较等号右方的第一项和电磁相互作用项 </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，得到关系式</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b="0" i="1" dirty="0" smtClean="0">
                              <a:latin typeface="Cambria Math" panose="02040503050406030204" pitchFamily="18" charset="0"/>
                            </a:rPr>
                            <m:t>𝐷</m:t>
                          </m:r>
                        </m:e>
                        <m:sub>
                          <m:r>
                            <a:rPr lang="el-GR" altLang="zh-CN" i="1" dirty="0">
                              <a:latin typeface="Cambria Math" panose="02040503050406030204" pitchFamily="18" charset="0"/>
                            </a:rPr>
                            <m:t>𝜇</m:t>
                          </m:r>
                        </m:sub>
                      </m:sSub>
                    </m:oMath>
                  </a14:m>
                  <a:r>
                    <a:rPr lang="zh-CN" altLang="en-US" dirty="0">
                      <a:latin typeface="华文楷体" panose="02010600040101010101" pitchFamily="2" charset="-122"/>
                      <a:ea typeface="华文楷体" panose="02010600040101010101" pitchFamily="2" charset="-122"/>
                    </a:rPr>
                    <a:t>中含 </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i="1" dirty="0">
                              <a:latin typeface="Cambria Math" panose="02040503050406030204" pitchFamily="18" charset="0"/>
                            </a:rPr>
                            <m:t>𝑍</m:t>
                          </m:r>
                        </m:e>
                        <m:sub>
                          <m:r>
                            <a:rPr lang="el-GR" altLang="zh-CN" i="1" dirty="0">
                              <a:latin typeface="Cambria Math" panose="02040503050406030204" pitchFamily="18" charset="0"/>
                            </a:rPr>
                            <m:t>𝜇</m:t>
                          </m:r>
                        </m:sub>
                      </m:sSub>
                    </m:oMath>
                  </a14:m>
                  <a:r>
                    <a:rPr lang="zh-CN" altLang="en-US" dirty="0">
                      <a:latin typeface="华文楷体" panose="02010600040101010101" pitchFamily="2" charset="-122"/>
                      <a:ea typeface="华文楷体" panose="02010600040101010101" pitchFamily="2" charset="-122"/>
                    </a:rPr>
                    <a:t>的项就是上面式子等号右方的第二项，可写为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因而协变微分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b="0" i="1" dirty="0" smtClean="0">
                              <a:latin typeface="Cambria Math" panose="02040503050406030204" pitchFamily="18" charset="0"/>
                            </a:rPr>
                            <m:t>𝐷</m:t>
                          </m:r>
                        </m:e>
                        <m:sub>
                          <m:r>
                            <a:rPr lang="el-GR" altLang="zh-CN" i="1" dirty="0">
                              <a:latin typeface="Cambria Math" panose="02040503050406030204" pitchFamily="18" charset="0"/>
                            </a:rPr>
                            <m:t>𝜇</m:t>
                          </m:r>
                        </m:sub>
                      </m:sSub>
                    </m:oMath>
                  </a14:m>
                  <a:r>
                    <a:rPr lang="zh-CN" altLang="en-US" dirty="0">
                      <a:latin typeface="华文楷体" panose="02010600040101010101" pitchFamily="2" charset="-122"/>
                      <a:ea typeface="华文楷体" panose="02010600040101010101" pitchFamily="2" charset="-122"/>
                    </a:rPr>
                    <a:t>可改写为</a:t>
                  </a:r>
                  <a:endParaRPr lang="en-US" altLang="zh-CN" dirty="0">
                    <a:latin typeface="华文楷体" panose="02010600040101010101" pitchFamily="2" charset="-122"/>
                    <a:ea typeface="华文楷体" panose="02010600040101010101" pitchFamily="2" charset="-122"/>
                  </a:endParaRPr>
                </a:p>
              </p:txBody>
            </p:sp>
          </mc:Choice>
          <mc:Fallback xmlns="">
            <p:sp>
              <p:nvSpPr>
                <p:cNvPr id="5" name="文本框 4">
                  <a:extLst>
                    <a:ext uri="{FF2B5EF4-FFF2-40B4-BE49-F238E27FC236}">
                      <a16:creationId xmlns:a16="http://schemas.microsoft.com/office/drawing/2014/main" id="{B2A8596B-B752-FB49-379F-42C40CE79E8B}"/>
                    </a:ext>
                  </a:extLst>
                </p:cNvPr>
                <p:cNvSpPr txBox="1">
                  <a:spLocks noRot="1" noChangeAspect="1" noMove="1" noResize="1" noEditPoints="1" noAdjustHandles="1" noChangeArrowheads="1" noChangeShapeType="1" noTextEdit="1"/>
                </p:cNvSpPr>
                <p:nvPr/>
              </p:nvSpPr>
              <p:spPr>
                <a:xfrm>
                  <a:off x="767817" y="1124404"/>
                  <a:ext cx="7988785" cy="4568943"/>
                </a:xfrm>
                <a:prstGeom prst="rect">
                  <a:avLst/>
                </a:prstGeom>
                <a:blipFill>
                  <a:blip r:embed="rId2"/>
                  <a:stretch>
                    <a:fillRect l="-687" b="-800"/>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39684874-4685-FFC0-34C8-7F93F82C4B14}"/>
                </a:ext>
              </a:extLst>
            </p:cNvPr>
            <p:cNvPicPr>
              <a:picLocks noChangeAspect="1"/>
            </p:cNvPicPr>
            <p:nvPr/>
          </p:nvPicPr>
          <p:blipFill>
            <a:blip r:embed="rId3"/>
            <a:stretch>
              <a:fillRect/>
            </a:stretch>
          </p:blipFill>
          <p:spPr>
            <a:xfrm>
              <a:off x="2425289" y="1042630"/>
              <a:ext cx="4673840" cy="1143059"/>
            </a:xfrm>
            <a:prstGeom prst="rect">
              <a:avLst/>
            </a:prstGeom>
          </p:spPr>
        </p:pic>
        <p:pic>
          <p:nvPicPr>
            <p:cNvPr id="8" name="图片 7">
              <a:extLst>
                <a:ext uri="{FF2B5EF4-FFF2-40B4-BE49-F238E27FC236}">
                  <a16:creationId xmlns:a16="http://schemas.microsoft.com/office/drawing/2014/main" id="{05DF1E5A-D8A2-23C2-D487-23A7F74F10B1}"/>
                </a:ext>
              </a:extLst>
            </p:cNvPr>
            <p:cNvPicPr>
              <a:picLocks noChangeAspect="1"/>
            </p:cNvPicPr>
            <p:nvPr/>
          </p:nvPicPr>
          <p:blipFill>
            <a:blip r:embed="rId4"/>
            <a:stretch>
              <a:fillRect/>
            </a:stretch>
          </p:blipFill>
          <p:spPr>
            <a:xfrm>
              <a:off x="5023644" y="2258089"/>
              <a:ext cx="2140060" cy="273064"/>
            </a:xfrm>
            <a:prstGeom prst="rect">
              <a:avLst/>
            </a:prstGeom>
          </p:spPr>
        </p:pic>
        <p:pic>
          <p:nvPicPr>
            <p:cNvPr id="10" name="图片 9">
              <a:extLst>
                <a:ext uri="{FF2B5EF4-FFF2-40B4-BE49-F238E27FC236}">
                  <a16:creationId xmlns:a16="http://schemas.microsoft.com/office/drawing/2014/main" id="{14DD50B0-EDBA-45C8-40C0-9593E6B3F730}"/>
                </a:ext>
              </a:extLst>
            </p:cNvPr>
            <p:cNvPicPr>
              <a:picLocks noChangeAspect="1"/>
            </p:cNvPicPr>
            <p:nvPr/>
          </p:nvPicPr>
          <p:blipFill>
            <a:blip r:embed="rId5"/>
            <a:stretch>
              <a:fillRect/>
            </a:stretch>
          </p:blipFill>
          <p:spPr>
            <a:xfrm>
              <a:off x="3871060" y="2579604"/>
              <a:ext cx="2305168" cy="1187511"/>
            </a:xfrm>
            <a:prstGeom prst="rect">
              <a:avLst/>
            </a:prstGeom>
          </p:spPr>
        </p:pic>
        <p:pic>
          <p:nvPicPr>
            <p:cNvPr id="13" name="图片 12">
              <a:extLst>
                <a:ext uri="{FF2B5EF4-FFF2-40B4-BE49-F238E27FC236}">
                  <a16:creationId xmlns:a16="http://schemas.microsoft.com/office/drawing/2014/main" id="{95BB5276-D8A2-D299-FADF-AB957A6436AE}"/>
                </a:ext>
              </a:extLst>
            </p:cNvPr>
            <p:cNvPicPr>
              <a:picLocks noChangeAspect="1"/>
            </p:cNvPicPr>
            <p:nvPr/>
          </p:nvPicPr>
          <p:blipFill>
            <a:blip r:embed="rId6"/>
            <a:stretch>
              <a:fillRect/>
            </a:stretch>
          </p:blipFill>
          <p:spPr>
            <a:xfrm>
              <a:off x="2972488" y="4246718"/>
              <a:ext cx="4102311" cy="920797"/>
            </a:xfrm>
            <a:prstGeom prst="rect">
              <a:avLst/>
            </a:prstGeom>
          </p:spPr>
        </p:pic>
        <p:pic>
          <p:nvPicPr>
            <p:cNvPr id="17" name="图片 16">
              <a:extLst>
                <a:ext uri="{FF2B5EF4-FFF2-40B4-BE49-F238E27FC236}">
                  <a16:creationId xmlns:a16="http://schemas.microsoft.com/office/drawing/2014/main" id="{16F5717F-0AE9-9C3E-6E93-C5598B8DD591}"/>
                </a:ext>
              </a:extLst>
            </p:cNvPr>
            <p:cNvPicPr>
              <a:picLocks noChangeAspect="1"/>
            </p:cNvPicPr>
            <p:nvPr/>
          </p:nvPicPr>
          <p:blipFill>
            <a:blip r:embed="rId7"/>
            <a:stretch>
              <a:fillRect/>
            </a:stretch>
          </p:blipFill>
          <p:spPr>
            <a:xfrm>
              <a:off x="2346981" y="5647118"/>
              <a:ext cx="5353325" cy="387370"/>
            </a:xfrm>
            <a:prstGeom prst="rect">
              <a:avLst/>
            </a:prstGeom>
          </p:spPr>
        </p:pic>
      </p:grpSp>
    </p:spTree>
    <p:extLst>
      <p:ext uri="{BB962C8B-B14F-4D97-AF65-F5344CB8AC3E}">
        <p14:creationId xmlns:p14="http://schemas.microsoft.com/office/powerpoint/2010/main" val="35982006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4F665-6D17-760D-BA4E-D44D9C32EB2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7918A74-22FD-4726-06D4-B323E452E4A5}"/>
              </a:ext>
            </a:extLst>
          </p:cNvPr>
          <p:cNvSpPr>
            <a:spLocks noGrp="1"/>
          </p:cNvSpPr>
          <p:nvPr>
            <p:ph type="title"/>
          </p:nvPr>
        </p:nvSpPr>
        <p:spPr/>
        <p:txBody>
          <a:bodyPr>
            <a:normAutofit fontScale="90000"/>
          </a:bodyPr>
          <a:lstStyle/>
          <a:p>
            <a:r>
              <a:rPr lang="en-US" altLang="zh-CN" dirty="0"/>
              <a:t>3.3 </a:t>
            </a:r>
            <a:r>
              <a:rPr lang="zh-CN" altLang="en-US" dirty="0"/>
              <a:t>无破缺的</a:t>
            </a:r>
            <a:r>
              <a:rPr lang="en-US" altLang="zh-CN" dirty="0"/>
              <a:t>SU(2)</a:t>
            </a:r>
            <a:r>
              <a:rPr lang="en-US" altLang="zh-CN" baseline="-25000" dirty="0"/>
              <a:t>L</a:t>
            </a:r>
            <a:r>
              <a:rPr lang="en-US" altLang="zh-CN" dirty="0">
                <a:sym typeface="Symbol" panose="05050102010706020507" pitchFamily="18" charset="2"/>
              </a:rPr>
              <a:t>U(1)</a:t>
            </a:r>
            <a:r>
              <a:rPr lang="en-US" altLang="zh-CN" baseline="-25000" dirty="0">
                <a:sym typeface="Symbol" panose="05050102010706020507" pitchFamily="18" charset="2"/>
              </a:rPr>
              <a:t>Y</a:t>
            </a:r>
            <a:r>
              <a:rPr lang="zh-CN" altLang="en-US" dirty="0">
                <a:sym typeface="Symbol" panose="05050102010706020507" pitchFamily="18" charset="2"/>
              </a:rPr>
              <a:t>规范理论</a:t>
            </a:r>
            <a:endParaRPr lang="zh-CN" altLang="en-US" dirty="0"/>
          </a:p>
        </p:txBody>
      </p:sp>
      <p:sp>
        <p:nvSpPr>
          <p:cNvPr id="4" name="灯片编号占位符 3">
            <a:extLst>
              <a:ext uri="{FF2B5EF4-FFF2-40B4-BE49-F238E27FC236}">
                <a16:creationId xmlns:a16="http://schemas.microsoft.com/office/drawing/2014/main" id="{4C826EB1-90B0-85A9-EED5-A6AF0D33B95A}"/>
              </a:ext>
            </a:extLst>
          </p:cNvPr>
          <p:cNvSpPr>
            <a:spLocks noGrp="1"/>
          </p:cNvSpPr>
          <p:nvPr>
            <p:ph type="sldNum" sz="quarter" idx="12"/>
          </p:nvPr>
        </p:nvSpPr>
        <p:spPr/>
        <p:txBody>
          <a:bodyPr/>
          <a:lstStyle/>
          <a:p>
            <a:fld id="{BEF7031F-3985-8841-9F96-93325AFB8D2A}" type="slidenum">
              <a:rPr lang="en-US" smtClean="0"/>
              <a:t>81</a:t>
            </a:fld>
            <a:endParaRPr lang="en-US"/>
          </a:p>
        </p:txBody>
      </p:sp>
      <p:grpSp>
        <p:nvGrpSpPr>
          <p:cNvPr id="21" name="组合 20">
            <a:extLst>
              <a:ext uri="{FF2B5EF4-FFF2-40B4-BE49-F238E27FC236}">
                <a16:creationId xmlns:a16="http://schemas.microsoft.com/office/drawing/2014/main" id="{6A74B8FE-2394-D42C-7B56-0EA5194079F7}"/>
              </a:ext>
            </a:extLst>
          </p:cNvPr>
          <p:cNvGrpSpPr/>
          <p:nvPr/>
        </p:nvGrpSpPr>
        <p:grpSpPr>
          <a:xfrm>
            <a:off x="767817" y="1175009"/>
            <a:ext cx="7988785" cy="3979231"/>
            <a:chOff x="767817" y="1124404"/>
            <a:chExt cx="7988785" cy="3979231"/>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3CB27C4A-6506-D12C-B321-D2348FFB6257}"/>
                    </a:ext>
                  </a:extLst>
                </p:cNvPr>
                <p:cNvSpPr txBox="1"/>
                <p:nvPr/>
              </p:nvSpPr>
              <p:spPr>
                <a:xfrm>
                  <a:off x="767817" y="1124404"/>
                  <a:ext cx="7988785" cy="3979231"/>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规范场和旋量场 </a:t>
                  </a:r>
                  <a14:m>
                    <m:oMath xmlns:m="http://schemas.openxmlformats.org/officeDocument/2006/math">
                      <m:r>
                        <a:rPr lang="zh-CN" altLang="en-US" i="1" dirty="0" smtClean="0">
                          <a:latin typeface="Cambria Math" panose="02040503050406030204" pitchFamily="18" charset="0"/>
                        </a:rPr>
                        <m:t>𝜓</m:t>
                      </m:r>
                    </m:oMath>
                  </a14:m>
                  <a:r>
                    <a:rPr lang="zh-CN" altLang="en-US" dirty="0">
                      <a:latin typeface="华文楷体" panose="02010600040101010101" pitchFamily="2" charset="-122"/>
                      <a:ea typeface="华文楷体" panose="02010600040101010101" pitchFamily="2" charset="-122"/>
                    </a:rPr>
                    <a:t>之间的相互作用由 </a:t>
                  </a:r>
                  <a14:m>
                    <m:oMath xmlns:m="http://schemas.openxmlformats.org/officeDocument/2006/math">
                      <m:r>
                        <a:rPr lang="zh-CN" altLang="en-US" dirty="0">
                          <a:latin typeface="Cambria Math" panose="02040503050406030204" pitchFamily="18" charset="0"/>
                        </a:rPr>
                        <m:t>ℒ</m:t>
                      </m:r>
                    </m:oMath>
                  </a14:m>
                  <a:r>
                    <a:rPr lang="zh-CN" altLang="en-US" dirty="0">
                      <a:latin typeface="华文楷体" panose="02010600040101010101" pitchFamily="2" charset="-122"/>
                      <a:ea typeface="华文楷体" panose="02010600040101010101" pitchFamily="2" charset="-122"/>
                    </a:rPr>
                    <a:t>中的 </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项产生，将其明显地写出来为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其中</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这里我们注意到同位旋算符 </a:t>
                  </a:r>
                  <a14:m>
                    <m:oMath xmlns:m="http://schemas.openxmlformats.org/officeDocument/2006/math">
                      <m:sSup>
                        <m:sSupPr>
                          <m:ctrlPr>
                            <a:rPr lang="en-US" altLang="zh-CN" i="1" dirty="0" smtClean="0">
                              <a:solidFill>
                                <a:srgbClr val="836967"/>
                              </a:solidFill>
                              <a:latin typeface="Cambria Math" panose="02040503050406030204" pitchFamily="18" charset="0"/>
                            </a:rPr>
                          </m:ctrlPr>
                        </m:sSupPr>
                        <m:e>
                          <m:r>
                            <a:rPr lang="en-US" altLang="zh-CN" i="1" dirty="0" smtClean="0">
                              <a:latin typeface="Cambria Math" panose="02040503050406030204" pitchFamily="18" charset="0"/>
                            </a:rPr>
                            <m:t>𝑇</m:t>
                          </m:r>
                        </m:e>
                        <m:sup>
                          <m:r>
                            <a:rPr lang="en-US" altLang="zh-CN" i="1" dirty="0" smtClean="0">
                              <a:latin typeface="Cambria Math" panose="02040503050406030204" pitchFamily="18" charset="0"/>
                            </a:rPr>
                            <m:t>ⅈ</m:t>
                          </m:r>
                        </m:sup>
                      </m:sSup>
                    </m:oMath>
                  </a14:m>
                  <a:r>
                    <a:rPr lang="zh-CN" altLang="en-US" dirty="0">
                      <a:latin typeface="华文楷体" panose="02010600040101010101" pitchFamily="2" charset="-122"/>
                      <a:ea typeface="华文楷体" panose="02010600040101010101" pitchFamily="2" charset="-122"/>
                    </a:rPr>
                    <a:t>作用到</a:t>
                  </a:r>
                  <a14:m>
                    <m:oMath xmlns:m="http://schemas.openxmlformats.org/officeDocument/2006/math">
                      <m:sSub>
                        <m:sSubPr>
                          <m:ctrlPr>
                            <a:rPr lang="zh-CN" altLang="en-US" i="1" dirty="0" smtClean="0">
                              <a:solidFill>
                                <a:srgbClr val="836967"/>
                              </a:solidFill>
                              <a:latin typeface="Cambria Math" panose="02040503050406030204" pitchFamily="18" charset="0"/>
                            </a:rPr>
                          </m:ctrlPr>
                        </m:sSubPr>
                        <m:e>
                          <m:r>
                            <a:rPr lang="zh-CN" altLang="en-US" i="1" dirty="0" smtClean="0">
                              <a:latin typeface="Cambria Math" panose="02040503050406030204" pitchFamily="18" charset="0"/>
                            </a:rPr>
                            <m:t>𝜓</m:t>
                          </m:r>
                        </m:e>
                        <m:sub>
                          <m:r>
                            <a:rPr lang="zh-CN" altLang="en-US" i="1" dirty="0" smtClean="0">
                              <a:latin typeface="Cambria Math" panose="02040503050406030204" pitchFamily="18" charset="0"/>
                            </a:rPr>
                            <m:t>𝑅</m:t>
                          </m:r>
                        </m:sub>
                      </m:sSub>
                    </m:oMath>
                  </a14:m>
                  <a:r>
                    <a:rPr lang="zh-CN" altLang="en-US" dirty="0">
                      <a:latin typeface="华文楷体" panose="02010600040101010101" pitchFamily="2" charset="-122"/>
                      <a:ea typeface="华文楷体" panose="02010600040101010101" pitchFamily="2" charset="-122"/>
                    </a:rPr>
                    <a:t>上等于零，而作用到</a:t>
                  </a:r>
                  <a14:m>
                    <m:oMath xmlns:m="http://schemas.openxmlformats.org/officeDocument/2006/math">
                      <m:sSub>
                        <m:sSubPr>
                          <m:ctrlPr>
                            <a:rPr lang="zh-CN" altLang="en-US" i="1" dirty="0">
                              <a:solidFill>
                                <a:srgbClr val="836967"/>
                              </a:solidFill>
                              <a:latin typeface="Cambria Math" panose="02040503050406030204" pitchFamily="18" charset="0"/>
                            </a:rPr>
                          </m:ctrlPr>
                        </m:sSubPr>
                        <m:e>
                          <m:r>
                            <a:rPr lang="zh-CN" altLang="en-US" i="1" dirty="0">
                              <a:latin typeface="Cambria Math" panose="02040503050406030204" pitchFamily="18" charset="0"/>
                            </a:rPr>
                            <m:t>𝜓</m:t>
                          </m:r>
                        </m:e>
                        <m:sub>
                          <m:r>
                            <a:rPr lang="en-US" altLang="zh-CN" b="0" i="1" dirty="0" smtClean="0">
                              <a:latin typeface="Cambria Math" panose="02040503050406030204" pitchFamily="18" charset="0"/>
                            </a:rPr>
                            <m:t>𝐿</m:t>
                          </m:r>
                        </m:sub>
                      </m:sSub>
                    </m:oMath>
                  </a14:m>
                  <a:r>
                    <a:rPr lang="zh-CN" altLang="en-US" dirty="0">
                      <a:latin typeface="华文楷体" panose="02010600040101010101" pitchFamily="2" charset="-122"/>
                      <a:ea typeface="华文楷体" panose="02010600040101010101" pitchFamily="2" charset="-122"/>
                    </a:rPr>
                    <a:t>二重态上时</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。进一步的推导可将上面的带电流式和中性流式分别写为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5" name="文本框 4">
                  <a:extLst>
                    <a:ext uri="{FF2B5EF4-FFF2-40B4-BE49-F238E27FC236}">
                      <a16:creationId xmlns:a16="http://schemas.microsoft.com/office/drawing/2014/main" id="{3CB27C4A-6506-D12C-B321-D2348FFB6257}"/>
                    </a:ext>
                  </a:extLst>
                </p:cNvPr>
                <p:cNvSpPr txBox="1">
                  <a:spLocks noRot="1" noChangeAspect="1" noMove="1" noResize="1" noEditPoints="1" noAdjustHandles="1" noChangeArrowheads="1" noChangeShapeType="1" noTextEdit="1"/>
                </p:cNvSpPr>
                <p:nvPr/>
              </p:nvSpPr>
              <p:spPr>
                <a:xfrm>
                  <a:off x="767817" y="1124404"/>
                  <a:ext cx="7988785" cy="3979231"/>
                </a:xfrm>
                <a:prstGeom prst="rect">
                  <a:avLst/>
                </a:prstGeom>
                <a:blipFill>
                  <a:blip r:embed="rId2"/>
                  <a:stretch>
                    <a:fillRect l="-687" t="-766"/>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47AE04A9-1F0F-9599-3E62-5C4472578616}"/>
                </a:ext>
              </a:extLst>
            </p:cNvPr>
            <p:cNvPicPr>
              <a:picLocks noChangeAspect="1"/>
            </p:cNvPicPr>
            <p:nvPr/>
          </p:nvPicPr>
          <p:blipFill>
            <a:blip r:embed="rId3"/>
            <a:stretch>
              <a:fillRect/>
            </a:stretch>
          </p:blipFill>
          <p:spPr>
            <a:xfrm>
              <a:off x="5397262" y="1175009"/>
              <a:ext cx="806491" cy="254013"/>
            </a:xfrm>
            <a:prstGeom prst="rect">
              <a:avLst/>
            </a:prstGeom>
          </p:spPr>
        </p:pic>
        <p:pic>
          <p:nvPicPr>
            <p:cNvPr id="11" name="图片 10">
              <a:extLst>
                <a:ext uri="{FF2B5EF4-FFF2-40B4-BE49-F238E27FC236}">
                  <a16:creationId xmlns:a16="http://schemas.microsoft.com/office/drawing/2014/main" id="{E1B00EDA-8991-11D7-3C46-EDD0574EBBA9}"/>
                </a:ext>
              </a:extLst>
            </p:cNvPr>
            <p:cNvPicPr>
              <a:picLocks noChangeAspect="1"/>
            </p:cNvPicPr>
            <p:nvPr/>
          </p:nvPicPr>
          <p:blipFill>
            <a:blip r:embed="rId4"/>
            <a:stretch>
              <a:fillRect/>
            </a:stretch>
          </p:blipFill>
          <p:spPr>
            <a:xfrm>
              <a:off x="2435115" y="1722510"/>
              <a:ext cx="4273770" cy="425472"/>
            </a:xfrm>
            <a:prstGeom prst="rect">
              <a:avLst/>
            </a:prstGeom>
          </p:spPr>
        </p:pic>
        <p:pic>
          <p:nvPicPr>
            <p:cNvPr id="14" name="图片 13">
              <a:extLst>
                <a:ext uri="{FF2B5EF4-FFF2-40B4-BE49-F238E27FC236}">
                  <a16:creationId xmlns:a16="http://schemas.microsoft.com/office/drawing/2014/main" id="{B17F2558-A09C-B62F-D782-27D73FE4ADA0}"/>
                </a:ext>
              </a:extLst>
            </p:cNvPr>
            <p:cNvPicPr>
              <a:picLocks noChangeAspect="1"/>
            </p:cNvPicPr>
            <p:nvPr/>
          </p:nvPicPr>
          <p:blipFill>
            <a:blip r:embed="rId5"/>
            <a:stretch>
              <a:fillRect/>
            </a:stretch>
          </p:blipFill>
          <p:spPr>
            <a:xfrm>
              <a:off x="3587699" y="2506997"/>
              <a:ext cx="1968601" cy="1035103"/>
            </a:xfrm>
            <a:prstGeom prst="rect">
              <a:avLst/>
            </a:prstGeom>
          </p:spPr>
        </p:pic>
        <p:pic>
          <p:nvPicPr>
            <p:cNvPr id="16" name="图片 15">
              <a:extLst>
                <a:ext uri="{FF2B5EF4-FFF2-40B4-BE49-F238E27FC236}">
                  <a16:creationId xmlns:a16="http://schemas.microsoft.com/office/drawing/2014/main" id="{FF81E318-A43A-227A-8300-EBFD3A885BDF}"/>
                </a:ext>
              </a:extLst>
            </p:cNvPr>
            <p:cNvPicPr>
              <a:picLocks noChangeAspect="1"/>
            </p:cNvPicPr>
            <p:nvPr/>
          </p:nvPicPr>
          <p:blipFill>
            <a:blip r:embed="rId6"/>
            <a:stretch>
              <a:fillRect/>
            </a:stretch>
          </p:blipFill>
          <p:spPr>
            <a:xfrm>
              <a:off x="1097460" y="3917085"/>
              <a:ext cx="876345" cy="292115"/>
            </a:xfrm>
            <a:prstGeom prst="rect">
              <a:avLst/>
            </a:prstGeom>
          </p:spPr>
        </p:pic>
        <p:pic>
          <p:nvPicPr>
            <p:cNvPr id="20" name="图片 19">
              <a:extLst>
                <a:ext uri="{FF2B5EF4-FFF2-40B4-BE49-F238E27FC236}">
                  <a16:creationId xmlns:a16="http://schemas.microsoft.com/office/drawing/2014/main" id="{0A300F4E-022A-6768-41F1-BEC45DDFE7C3}"/>
                </a:ext>
              </a:extLst>
            </p:cNvPr>
            <p:cNvPicPr>
              <a:picLocks noChangeAspect="1"/>
            </p:cNvPicPr>
            <p:nvPr/>
          </p:nvPicPr>
          <p:blipFill>
            <a:blip r:embed="rId7"/>
            <a:stretch>
              <a:fillRect/>
            </a:stretch>
          </p:blipFill>
          <p:spPr>
            <a:xfrm>
              <a:off x="3465093" y="4343244"/>
              <a:ext cx="2197213" cy="419122"/>
            </a:xfrm>
            <a:prstGeom prst="rect">
              <a:avLst/>
            </a:prstGeom>
          </p:spPr>
        </p:pic>
      </p:grpSp>
    </p:spTree>
    <p:extLst>
      <p:ext uri="{BB962C8B-B14F-4D97-AF65-F5344CB8AC3E}">
        <p14:creationId xmlns:p14="http://schemas.microsoft.com/office/powerpoint/2010/main" val="41001827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A29D5-3FD7-2BB1-B835-DDBE7CAFB1A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EC83427-2A17-DE44-8B2D-B7688B3ED7EC}"/>
              </a:ext>
            </a:extLst>
          </p:cNvPr>
          <p:cNvSpPr>
            <a:spLocks noGrp="1"/>
          </p:cNvSpPr>
          <p:nvPr>
            <p:ph type="title"/>
          </p:nvPr>
        </p:nvSpPr>
        <p:spPr/>
        <p:txBody>
          <a:bodyPr>
            <a:normAutofit fontScale="90000"/>
          </a:bodyPr>
          <a:lstStyle/>
          <a:p>
            <a:r>
              <a:rPr lang="en-US" altLang="zh-CN" dirty="0"/>
              <a:t>3.3 </a:t>
            </a:r>
            <a:r>
              <a:rPr lang="zh-CN" altLang="en-US" dirty="0"/>
              <a:t>无破缺的</a:t>
            </a:r>
            <a:r>
              <a:rPr lang="en-US" altLang="zh-CN" dirty="0"/>
              <a:t>SU(2)</a:t>
            </a:r>
            <a:r>
              <a:rPr lang="en-US" altLang="zh-CN" baseline="-25000" dirty="0"/>
              <a:t>L</a:t>
            </a:r>
            <a:r>
              <a:rPr lang="en-US" altLang="zh-CN" dirty="0">
                <a:sym typeface="Symbol" panose="05050102010706020507" pitchFamily="18" charset="2"/>
              </a:rPr>
              <a:t>U(1)</a:t>
            </a:r>
            <a:r>
              <a:rPr lang="en-US" altLang="zh-CN" baseline="-25000" dirty="0">
                <a:sym typeface="Symbol" panose="05050102010706020507" pitchFamily="18" charset="2"/>
              </a:rPr>
              <a:t>Y</a:t>
            </a:r>
            <a:r>
              <a:rPr lang="zh-CN" altLang="en-US" dirty="0">
                <a:sym typeface="Symbol" panose="05050102010706020507" pitchFamily="18" charset="2"/>
              </a:rPr>
              <a:t>规范理论</a:t>
            </a:r>
            <a:endParaRPr lang="zh-CN" altLang="en-US" dirty="0"/>
          </a:p>
        </p:txBody>
      </p:sp>
      <p:sp>
        <p:nvSpPr>
          <p:cNvPr id="4" name="灯片编号占位符 3">
            <a:extLst>
              <a:ext uri="{FF2B5EF4-FFF2-40B4-BE49-F238E27FC236}">
                <a16:creationId xmlns:a16="http://schemas.microsoft.com/office/drawing/2014/main" id="{27D59DD7-AF65-54E3-3CE8-FAF8CCF5DE53}"/>
              </a:ext>
            </a:extLst>
          </p:cNvPr>
          <p:cNvSpPr>
            <a:spLocks noGrp="1"/>
          </p:cNvSpPr>
          <p:nvPr>
            <p:ph type="sldNum" sz="quarter" idx="12"/>
          </p:nvPr>
        </p:nvSpPr>
        <p:spPr/>
        <p:txBody>
          <a:bodyPr/>
          <a:lstStyle/>
          <a:p>
            <a:fld id="{BEF7031F-3985-8841-9F96-93325AFB8D2A}" type="slidenum">
              <a:rPr lang="en-US" smtClean="0"/>
              <a:t>82</a:t>
            </a:fld>
            <a:endParaRPr lang="en-US"/>
          </a:p>
        </p:txBody>
      </p:sp>
      <p:grpSp>
        <p:nvGrpSpPr>
          <p:cNvPr id="10" name="组合 9">
            <a:extLst>
              <a:ext uri="{FF2B5EF4-FFF2-40B4-BE49-F238E27FC236}">
                <a16:creationId xmlns:a16="http://schemas.microsoft.com/office/drawing/2014/main" id="{FEC89D1D-2331-A274-849D-FD3E73DFA63B}"/>
              </a:ext>
            </a:extLst>
          </p:cNvPr>
          <p:cNvGrpSpPr/>
          <p:nvPr/>
        </p:nvGrpSpPr>
        <p:grpSpPr>
          <a:xfrm>
            <a:off x="767817" y="1175009"/>
            <a:ext cx="7988785" cy="2862322"/>
            <a:chOff x="767817" y="1175009"/>
            <a:chExt cx="7988785" cy="2862322"/>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A06ABB13-10FE-70C1-EF4E-46DB986F5FDF}"/>
                    </a:ext>
                  </a:extLst>
                </p:cNvPr>
                <p:cNvSpPr txBox="1"/>
                <p:nvPr/>
              </p:nvSpPr>
              <p:spPr>
                <a:xfrm>
                  <a:off x="767817" y="1175009"/>
                  <a:ext cx="7988785" cy="2862322"/>
                </a:xfrm>
                <a:prstGeom prst="rect">
                  <a:avLst/>
                </a:prstGeom>
                <a:noFill/>
              </p:spPr>
              <p:txBody>
                <a:bodyPr wrap="square">
                  <a:spAutoFit/>
                </a:bodyPr>
                <a:lstStyle/>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耦合常数 </a:t>
                  </a:r>
                  <a14:m>
                    <m:oMath xmlns:m="http://schemas.openxmlformats.org/officeDocument/2006/math">
                      <m:r>
                        <a:rPr lang="en-US" altLang="zh-CN" i="1" dirty="0" smtClean="0">
                          <a:latin typeface="Cambria Math" panose="02040503050406030204" pitchFamily="18" charset="0"/>
                        </a:rPr>
                        <m:t>𝑔</m:t>
                      </m:r>
                      <m:r>
                        <a:rPr lang="en-US" altLang="zh-CN" i="1" dirty="0" smtClean="0">
                          <a:latin typeface="Cambria Math" panose="02040503050406030204" pitchFamily="18" charset="0"/>
                        </a:rPr>
                        <m:t>𝜈</m:t>
                      </m:r>
                    </m:oMath>
                  </a14:m>
                  <a:r>
                    <a:rPr lang="en-US" altLang="zh-CN" dirty="0" err="1">
                      <a:latin typeface="华文楷体" panose="02010600040101010101" pitchFamily="2" charset="-122"/>
                      <a:ea typeface="华文楷体" panose="02010600040101010101" pitchFamily="2" charset="-122"/>
                    </a:rPr>
                    <a:t>,</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err="1" smtClean="0">
                              <a:latin typeface="Cambria Math" panose="02040503050406030204" pitchFamily="18" charset="0"/>
                            </a:rPr>
                            <m:t>𝑔</m:t>
                          </m:r>
                        </m:e>
                        <m:sub>
                          <m:r>
                            <a:rPr lang="en-US" altLang="zh-CN" i="1" dirty="0" err="1" smtClean="0">
                              <a:latin typeface="Cambria Math" panose="02040503050406030204" pitchFamily="18" charset="0"/>
                            </a:rPr>
                            <m:t>𝐴</m:t>
                          </m:r>
                        </m:sub>
                      </m:sSub>
                    </m:oMath>
                  </a14:m>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的定义为</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这就证明了 前面所讲的，带电流是矢量流和轴矢量流的对等混合，而中性流中矢量流和轴矢量流的贡献是不对等的。规范场之间的自相互作用如前面所论，由拉氏量中的自由规范场部分给出。</a:t>
                  </a:r>
                  <a:endParaRPr lang="en-US" altLang="zh-CN" dirty="0">
                    <a:latin typeface="华文楷体" panose="02010600040101010101" pitchFamily="2" charset="-122"/>
                    <a:ea typeface="华文楷体" panose="02010600040101010101" pitchFamily="2" charset="-122"/>
                  </a:endParaRPr>
                </a:p>
              </p:txBody>
            </p:sp>
          </mc:Choice>
          <mc:Fallback xmlns="">
            <p:sp>
              <p:nvSpPr>
                <p:cNvPr id="5" name="文本框 4">
                  <a:extLst>
                    <a:ext uri="{FF2B5EF4-FFF2-40B4-BE49-F238E27FC236}">
                      <a16:creationId xmlns:a16="http://schemas.microsoft.com/office/drawing/2014/main" id="{A06ABB13-10FE-70C1-EF4E-46DB986F5FDF}"/>
                    </a:ext>
                  </a:extLst>
                </p:cNvPr>
                <p:cNvSpPr txBox="1">
                  <a:spLocks noRot="1" noChangeAspect="1" noMove="1" noResize="1" noEditPoints="1" noAdjustHandles="1" noChangeArrowheads="1" noChangeShapeType="1" noTextEdit="1"/>
                </p:cNvSpPr>
                <p:nvPr/>
              </p:nvSpPr>
              <p:spPr>
                <a:xfrm>
                  <a:off x="767817" y="1175009"/>
                  <a:ext cx="7988785" cy="2862322"/>
                </a:xfrm>
                <a:prstGeom prst="rect">
                  <a:avLst/>
                </a:prstGeom>
                <a:blipFill>
                  <a:blip r:embed="rId2"/>
                  <a:stretch>
                    <a:fillRect l="-687" r="-3053" b="-2772"/>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B8A0297D-3AEF-E6E2-A1F6-B2B763C2160E}"/>
                </a:ext>
              </a:extLst>
            </p:cNvPr>
            <p:cNvPicPr>
              <a:picLocks noChangeAspect="1"/>
            </p:cNvPicPr>
            <p:nvPr/>
          </p:nvPicPr>
          <p:blipFill>
            <a:blip r:embed="rId3"/>
            <a:stretch>
              <a:fillRect/>
            </a:stretch>
          </p:blipFill>
          <p:spPr>
            <a:xfrm>
              <a:off x="3484144" y="1402658"/>
              <a:ext cx="2159111" cy="520727"/>
            </a:xfrm>
            <a:prstGeom prst="rect">
              <a:avLst/>
            </a:prstGeom>
          </p:spPr>
        </p:pic>
        <p:pic>
          <p:nvPicPr>
            <p:cNvPr id="9" name="图片 8">
              <a:extLst>
                <a:ext uri="{FF2B5EF4-FFF2-40B4-BE49-F238E27FC236}">
                  <a16:creationId xmlns:a16="http://schemas.microsoft.com/office/drawing/2014/main" id="{AC48CDB5-798C-09C5-467F-07E7C9C4A87B}"/>
                </a:ext>
              </a:extLst>
            </p:cNvPr>
            <p:cNvPicPr>
              <a:picLocks noChangeAspect="1"/>
            </p:cNvPicPr>
            <p:nvPr/>
          </p:nvPicPr>
          <p:blipFill>
            <a:blip r:embed="rId4"/>
            <a:stretch>
              <a:fillRect/>
            </a:stretch>
          </p:blipFill>
          <p:spPr>
            <a:xfrm>
              <a:off x="2263656" y="2467670"/>
              <a:ext cx="4616687" cy="596931"/>
            </a:xfrm>
            <a:prstGeom prst="rect">
              <a:avLst/>
            </a:prstGeom>
          </p:spPr>
        </p:pic>
      </p:grpSp>
    </p:spTree>
    <p:extLst>
      <p:ext uri="{BB962C8B-B14F-4D97-AF65-F5344CB8AC3E}">
        <p14:creationId xmlns:p14="http://schemas.microsoft.com/office/powerpoint/2010/main" val="1723041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FCAA1-65F7-57CF-01E6-308D40C6143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A0DBEC1-0970-71E4-9370-C4E954850616}"/>
              </a:ext>
            </a:extLst>
          </p:cNvPr>
          <p:cNvSpPr>
            <a:spLocks noGrp="1"/>
          </p:cNvSpPr>
          <p:nvPr>
            <p:ph type="title"/>
          </p:nvPr>
        </p:nvSpPr>
        <p:spPr/>
        <p:txBody>
          <a:bodyPr>
            <a:normAutofit fontScale="90000"/>
          </a:bodyPr>
          <a:lstStyle/>
          <a:p>
            <a:r>
              <a:rPr lang="en-US" altLang="zh-CN" dirty="0"/>
              <a:t>3.3 </a:t>
            </a:r>
            <a:r>
              <a:rPr lang="zh-CN" altLang="en-US" dirty="0"/>
              <a:t>无破缺的</a:t>
            </a:r>
            <a:r>
              <a:rPr lang="en-US" altLang="zh-CN" dirty="0"/>
              <a:t>SU(2)</a:t>
            </a:r>
            <a:r>
              <a:rPr lang="en-US" altLang="zh-CN" baseline="-25000" dirty="0"/>
              <a:t>L</a:t>
            </a:r>
            <a:r>
              <a:rPr lang="en-US" altLang="zh-CN" dirty="0">
                <a:sym typeface="Symbol" panose="05050102010706020507" pitchFamily="18" charset="2"/>
              </a:rPr>
              <a:t>U(1)</a:t>
            </a:r>
            <a:r>
              <a:rPr lang="en-US" altLang="zh-CN" baseline="-25000" dirty="0">
                <a:sym typeface="Symbol" panose="05050102010706020507" pitchFamily="18" charset="2"/>
              </a:rPr>
              <a:t>Y</a:t>
            </a:r>
            <a:r>
              <a:rPr lang="zh-CN" altLang="en-US" dirty="0">
                <a:sym typeface="Symbol" panose="05050102010706020507" pitchFamily="18" charset="2"/>
              </a:rPr>
              <a:t>规范理论</a:t>
            </a:r>
            <a:endParaRPr lang="zh-CN" altLang="en-US" dirty="0"/>
          </a:p>
        </p:txBody>
      </p:sp>
      <p:sp>
        <p:nvSpPr>
          <p:cNvPr id="4" name="灯片编号占位符 3">
            <a:extLst>
              <a:ext uri="{FF2B5EF4-FFF2-40B4-BE49-F238E27FC236}">
                <a16:creationId xmlns:a16="http://schemas.microsoft.com/office/drawing/2014/main" id="{3900BED2-FFA4-7A0A-5505-0D03531C863B}"/>
              </a:ext>
            </a:extLst>
          </p:cNvPr>
          <p:cNvSpPr>
            <a:spLocks noGrp="1"/>
          </p:cNvSpPr>
          <p:nvPr>
            <p:ph type="sldNum" sz="quarter" idx="12"/>
          </p:nvPr>
        </p:nvSpPr>
        <p:spPr/>
        <p:txBody>
          <a:bodyPr/>
          <a:lstStyle/>
          <a:p>
            <a:fld id="{BEF7031F-3985-8841-9F96-93325AFB8D2A}" type="slidenum">
              <a:rPr lang="en-US" smtClean="0"/>
              <a:t>83</a:t>
            </a:fld>
            <a:endParaRPr 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3C29B1B5-A5AA-B576-4F81-5E144F8B7AB1}"/>
                  </a:ext>
                </a:extLst>
              </p:cNvPr>
              <p:cNvSpPr txBox="1"/>
              <p:nvPr/>
            </p:nvSpPr>
            <p:spPr>
              <a:xfrm>
                <a:off x="788757" y="1398893"/>
                <a:ext cx="7988785" cy="4060214"/>
              </a:xfrm>
              <a:prstGeom prst="rect">
                <a:avLst/>
              </a:prstGeom>
              <a:noFill/>
            </p:spPr>
            <p:txBody>
              <a:bodyPr wrap="square">
                <a:spAutoFit/>
              </a:bodyPr>
              <a:lstStyle/>
              <a:p>
                <a:r>
                  <a:rPr lang="zh-CN" altLang="en-US" dirty="0">
                    <a:latin typeface="华文楷体" panose="02010600040101010101" pitchFamily="2" charset="-122"/>
                    <a:ea typeface="华文楷体" panose="02010600040101010101" pitchFamily="2" charset="-122"/>
                  </a:rPr>
                  <a:t>  通过上面的讨论可以看出这个理论模型引入了光子场 </a:t>
                </a:r>
                <a:r>
                  <a:rPr lang="en-US" altLang="zh-CN" dirty="0">
                    <a:latin typeface="华文楷体" panose="02010600040101010101" pitchFamily="2" charset="-122"/>
                    <a:ea typeface="华文楷体" panose="02010600040101010101" pitchFamily="2" charset="-122"/>
                  </a:rPr>
                  <a:t>A </a:t>
                </a:r>
                <a:r>
                  <a:rPr lang="zh-CN" altLang="en-US" dirty="0">
                    <a:latin typeface="华文楷体" panose="02010600040101010101" pitchFamily="2" charset="-122"/>
                    <a:ea typeface="华文楷体" panose="02010600040101010101" pitchFamily="2" charset="-122"/>
                  </a:rPr>
                  <a:t>和 </a:t>
                </a:r>
                <a14:m>
                  <m:oMath xmlns:m="http://schemas.openxmlformats.org/officeDocument/2006/math">
                    <m:sSup>
                      <m:sSupPr>
                        <m:ctrlPr>
                          <a:rPr lang="en-US" altLang="zh-CN" i="1" dirty="0" smtClean="0">
                            <a:solidFill>
                              <a:srgbClr val="836967"/>
                            </a:solidFill>
                            <a:latin typeface="Cambria Math" panose="02040503050406030204" pitchFamily="18" charset="0"/>
                          </a:rPr>
                        </m:ctrlPr>
                      </m:sSupPr>
                      <m:e>
                        <m:r>
                          <m:rPr>
                            <m:sty m:val="p"/>
                          </m:rPr>
                          <a:rPr lang="en-US" altLang="zh-CN" b="0" i="0" dirty="0" smtClean="0">
                            <a:latin typeface="Cambria Math" panose="02040503050406030204" pitchFamily="18" charset="0"/>
                          </a:rPr>
                          <m:t>W</m:t>
                        </m:r>
                      </m:e>
                      <m:sup>
                        <m:r>
                          <a:rPr lang="en-US" altLang="zh-CN" i="0" dirty="0" smtClean="0">
                            <a:latin typeface="Cambria Math" panose="02040503050406030204" pitchFamily="18" charset="0"/>
                          </a:rPr>
                          <m:t>±</m:t>
                        </m:r>
                      </m:sup>
                    </m:sSup>
                  </m:oMath>
                </a14:m>
                <a:r>
                  <a:rPr lang="zh-CN" altLang="en-US" dirty="0">
                    <a:latin typeface="华文楷体" panose="02010600040101010101" pitchFamily="2" charset="-122"/>
                    <a:ea typeface="华文楷体" panose="02010600040101010101" pitchFamily="2" charset="-122"/>
                  </a:rPr>
                  <a:t>、</a:t>
                </a:r>
                <a:r>
                  <a:rPr lang="en-US" altLang="zh-CN" dirty="0">
                    <a:latin typeface="华文楷体" panose="02010600040101010101" pitchFamily="2" charset="-122"/>
                    <a:ea typeface="华文楷体" panose="02010600040101010101" pitchFamily="2" charset="-122"/>
                  </a:rPr>
                  <a:t>Z </a:t>
                </a:r>
                <a:r>
                  <a:rPr lang="zh-CN" altLang="en-US" dirty="0">
                    <a:latin typeface="华文楷体" panose="02010600040101010101" pitchFamily="2" charset="-122"/>
                    <a:ea typeface="华文楷体" panose="02010600040101010101" pitchFamily="2" charset="-122"/>
                  </a:rPr>
                  <a:t>中间玻色子规范场，描写了它们和物质场之间的相互作用及自相互作用，一切似乎都显得非常完美和漂亮，但是实际上却存在着一个严重的问题，那就是规范粒子</a:t>
                </a:r>
                <a14:m>
                  <m:oMath xmlns:m="http://schemas.openxmlformats.org/officeDocument/2006/math">
                    <m:sSup>
                      <m:sSupPr>
                        <m:ctrlPr>
                          <a:rPr lang="en-US" altLang="zh-CN" i="1" dirty="0">
                            <a:solidFill>
                              <a:srgbClr val="836967"/>
                            </a:solidFill>
                            <a:latin typeface="Cambria Math" panose="02040503050406030204" pitchFamily="18" charset="0"/>
                          </a:rPr>
                        </m:ctrlPr>
                      </m:sSupPr>
                      <m:e>
                        <m:r>
                          <m:rPr>
                            <m:sty m:val="p"/>
                          </m:rPr>
                          <a:rPr lang="en-US" altLang="zh-CN" dirty="0">
                            <a:latin typeface="Cambria Math" panose="02040503050406030204" pitchFamily="18" charset="0"/>
                          </a:rPr>
                          <m:t>W</m:t>
                        </m:r>
                      </m:e>
                      <m:sup>
                        <m:r>
                          <a:rPr lang="en-US" altLang="zh-CN" dirty="0">
                            <a:latin typeface="Cambria Math" panose="02040503050406030204" pitchFamily="18" charset="0"/>
                          </a:rPr>
                          <m:t>±</m:t>
                        </m:r>
                      </m:sup>
                    </m:sSup>
                  </m:oMath>
                </a14:m>
                <a:r>
                  <a:rPr lang="zh-CN" altLang="en-US" dirty="0">
                    <a:latin typeface="华文楷体" panose="02010600040101010101" pitchFamily="2" charset="-122"/>
                    <a:ea typeface="华文楷体" panose="02010600040101010101" pitchFamily="2" charset="-122"/>
                  </a:rPr>
                  <a:t>和</a:t>
                </a:r>
                <a:r>
                  <a:rPr lang="en-US" altLang="zh-CN" dirty="0">
                    <a:latin typeface="华文楷体" panose="02010600040101010101" pitchFamily="2" charset="-122"/>
                    <a:ea typeface="华文楷体" panose="02010600040101010101" pitchFamily="2" charset="-122"/>
                  </a:rPr>
                  <a:t>Z</a:t>
                </a:r>
                <a:r>
                  <a:rPr lang="zh-CN" altLang="en-US" dirty="0">
                    <a:latin typeface="华文楷体" panose="02010600040101010101" pitchFamily="2" charset="-122"/>
                    <a:ea typeface="华文楷体" panose="02010600040101010101" pitchFamily="2" charset="-122"/>
                  </a:rPr>
                  <a:t>及所有的费米子质量都为零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理论不可重整化。那么如何对理论进行修改，产生这些粒子的质量，而同时又能保证理论的可重整化呢</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对称性的自发破缺和希格斯机制将会非常巧妙地解决这一两难的问题。在该机制下，拉氏量的规范对称性仍然得到保持，只不过是被一个特别选取的弱同位旋方向的表观所隐含而己。理论变成可重整化的。</a:t>
                </a:r>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  在我们所讨论的非破缺理论中，因为所有规范粒子都没有质量，所以</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b="0" i="1" dirty="0" smtClean="0">
                            <a:latin typeface="Cambria Math" panose="02040503050406030204" pitchFamily="18" charset="0"/>
                          </a:rPr>
                          <m:t>𝐴</m:t>
                        </m:r>
                      </m:e>
                      <m:sub>
                        <m:r>
                          <a:rPr lang="el-GR" altLang="zh-CN" i="1" dirty="0">
                            <a:latin typeface="Cambria Math" panose="02040503050406030204" pitchFamily="18" charset="0"/>
                          </a:rPr>
                          <m:t>𝜇</m:t>
                        </m:r>
                      </m:sub>
                    </m:sSub>
                  </m:oMath>
                </a14:m>
                <a:r>
                  <a:rPr lang="zh-CN" altLang="en-US" dirty="0">
                    <a:latin typeface="华文楷体" panose="02010600040101010101" pitchFamily="2" charset="-122"/>
                    <a:ea typeface="华文楷体" panose="02010600040101010101" pitchFamily="2" charset="-122"/>
                  </a:rPr>
                  <a:t>和</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a:latin typeface="Cambria Math" panose="02040503050406030204" pitchFamily="18" charset="0"/>
                          </a:rPr>
                          <m:t>𝑍</m:t>
                        </m:r>
                      </m:e>
                      <m:sub>
                        <m:r>
                          <a:rPr lang="el-GR" altLang="zh-CN" i="1" dirty="0">
                            <a:latin typeface="Cambria Math" panose="02040503050406030204" pitchFamily="18" charset="0"/>
                          </a:rPr>
                          <m:t>𝜇</m:t>
                        </m:r>
                      </m:sub>
                    </m:sSub>
                  </m:oMath>
                </a14:m>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作为 </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i="1" dirty="0">
                            <a:latin typeface="Cambria Math" panose="02040503050406030204" pitchFamily="18" charset="0"/>
                          </a:rPr>
                          <m:t>𝐵</m:t>
                        </m:r>
                      </m:e>
                      <m:sub>
                        <m:r>
                          <a:rPr lang="el-GR" altLang="zh-CN" i="1" dirty="0">
                            <a:latin typeface="Cambria Math" panose="02040503050406030204" pitchFamily="18" charset="0"/>
                          </a:rPr>
                          <m:t>𝜇</m:t>
                        </m:r>
                      </m:sub>
                    </m:sSub>
                  </m:oMath>
                </a14:m>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和 </a:t>
                </a:r>
                <a14:m>
                  <m:oMath xmlns:m="http://schemas.openxmlformats.org/officeDocument/2006/math">
                    <m:sSubSup>
                      <m:sSubSupPr>
                        <m:ctrlPr>
                          <a:rPr lang="en-US" altLang="zh-CN" i="1" dirty="0">
                            <a:solidFill>
                              <a:srgbClr val="836967"/>
                            </a:solidFill>
                            <a:latin typeface="Cambria Math" panose="02040503050406030204" pitchFamily="18" charset="0"/>
                          </a:rPr>
                        </m:ctrlPr>
                      </m:sSubSupPr>
                      <m:e>
                        <m:r>
                          <a:rPr lang="en-US" altLang="zh-CN" i="1" dirty="0">
                            <a:latin typeface="Cambria Math" panose="02040503050406030204" pitchFamily="18" charset="0"/>
                          </a:rPr>
                          <m:t>𝑤</m:t>
                        </m:r>
                      </m:e>
                      <m:sub>
                        <m:r>
                          <a:rPr lang="el-GR" altLang="zh-CN" i="1" dirty="0">
                            <a:latin typeface="Cambria Math" panose="02040503050406030204" pitchFamily="18" charset="0"/>
                          </a:rPr>
                          <m:t>𝜇</m:t>
                        </m:r>
                      </m:sub>
                      <m:sup>
                        <m:r>
                          <a:rPr lang="en-US" altLang="zh-CN" dirty="0">
                            <a:latin typeface="Cambria Math" panose="02040503050406030204" pitchFamily="18" charset="0"/>
                          </a:rPr>
                          <m:t>3</m:t>
                        </m:r>
                      </m:sup>
                    </m:sSubSup>
                  </m:oMath>
                </a14:m>
                <a:r>
                  <a:rPr lang="zh-CN" altLang="en-US" dirty="0">
                    <a:latin typeface="华文楷体" panose="02010600040101010101" pitchFamily="2" charset="-122"/>
                    <a:ea typeface="华文楷体" panose="02010600040101010101" pitchFamily="2" charset="-122"/>
                  </a:rPr>
                  <a:t>的线性组合也只是一种形式，没有任何理由选用其中的一对而不用另一对。而在破缺理论中，规范粒子获得了质量后，</a:t>
                </a:r>
                <a:r>
                  <a:rPr lang="en-US" altLang="zh-CN" dirty="0">
                    <a:solidFill>
                      <a:srgbClr val="836967"/>
                    </a:solidFill>
                  </a:rPr>
                  <a:t> </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i="1" dirty="0">
                            <a:latin typeface="Cambria Math" panose="02040503050406030204" pitchFamily="18" charset="0"/>
                          </a:rPr>
                          <m:t>𝐴</m:t>
                        </m:r>
                      </m:e>
                      <m:sub>
                        <m:r>
                          <a:rPr lang="el-GR" altLang="zh-CN" i="1" dirty="0">
                            <a:latin typeface="Cambria Math" panose="02040503050406030204" pitchFamily="18" charset="0"/>
                          </a:rPr>
                          <m:t>𝜇</m:t>
                        </m:r>
                      </m:sub>
                    </m:sSub>
                  </m:oMath>
                </a14:m>
                <a:r>
                  <a:rPr lang="zh-CN" altLang="en-US" dirty="0">
                    <a:latin typeface="华文楷体" panose="02010600040101010101" pitchFamily="2" charset="-122"/>
                    <a:ea typeface="华文楷体" panose="02010600040101010101" pitchFamily="2" charset="-122"/>
                  </a:rPr>
                  <a:t>和</a:t>
                </a:r>
                <a14:m>
                  <m:oMath xmlns:m="http://schemas.openxmlformats.org/officeDocument/2006/math">
                    <m:sSub>
                      <m:sSubPr>
                        <m:ctrlPr>
                          <a:rPr lang="en-US" altLang="zh-CN" i="1" dirty="0">
                            <a:solidFill>
                              <a:srgbClr val="836967"/>
                            </a:solidFill>
                            <a:latin typeface="Cambria Math" panose="02040503050406030204" pitchFamily="18" charset="0"/>
                          </a:rPr>
                        </m:ctrlPr>
                      </m:sSubPr>
                      <m:e>
                        <m:r>
                          <a:rPr lang="en-US" altLang="zh-CN" i="1" dirty="0">
                            <a:latin typeface="Cambria Math" panose="02040503050406030204" pitchFamily="18" charset="0"/>
                          </a:rPr>
                          <m:t>𝑍</m:t>
                        </m:r>
                      </m:e>
                      <m:sub>
                        <m:r>
                          <a:rPr lang="el-GR" altLang="zh-CN" i="1" dirty="0">
                            <a:latin typeface="Cambria Math" panose="02040503050406030204" pitchFamily="18" charset="0"/>
                          </a:rPr>
                          <m:t>𝜇</m:t>
                        </m:r>
                      </m:sub>
                    </m:sSub>
                  </m:oMath>
                </a14:m>
                <a:r>
                  <a:rPr lang="zh-CN" altLang="en-US" dirty="0">
                    <a:latin typeface="华文楷体" panose="02010600040101010101" pitchFamily="2" charset="-122"/>
                    <a:ea typeface="华文楷体" panose="02010600040101010101" pitchFamily="2" charset="-122"/>
                  </a:rPr>
                  <a:t>就是质量的本征态。但是在很高的能区，当动量转移</a:t>
                </a:r>
                <a14:m>
                  <m:oMath xmlns:m="http://schemas.openxmlformats.org/officeDocument/2006/math">
                    <m:sSup>
                      <m:sSupPr>
                        <m:ctrlPr>
                          <a:rPr lang="en-US" altLang="zh-CN" i="1">
                            <a:solidFill>
                              <a:srgbClr val="836967"/>
                            </a:solidFill>
                            <a:latin typeface="Cambria Math" panose="02040503050406030204" pitchFamily="18" charset="0"/>
                          </a:rPr>
                        </m:ctrlPr>
                      </m:sSupPr>
                      <m:e>
                        <m:r>
                          <a:rPr lang="en-US" altLang="zh-CN" i="1">
                            <a:latin typeface="Cambria Math" panose="02040503050406030204" pitchFamily="18" charset="0"/>
                          </a:rPr>
                          <m:t>𝑞</m:t>
                        </m:r>
                      </m:e>
                      <m:sup>
                        <m:r>
                          <a:rPr lang="en-US" altLang="zh-CN" i="1">
                            <a:latin typeface="Cambria Math" panose="02040503050406030204" pitchFamily="18" charset="0"/>
                          </a:rPr>
                          <m:t>2</m:t>
                        </m:r>
                      </m:sup>
                    </m:sSup>
                    <m:r>
                      <a:rPr lang="en-US" altLang="zh-CN" i="1">
                        <a:latin typeface="Cambria Math" panose="02040503050406030204" pitchFamily="18" charset="0"/>
                      </a:rPr>
                      <m:t>≫</m:t>
                    </m:r>
                    <m:sSubSup>
                      <m:sSubSupPr>
                        <m:ctrlPr>
                          <a:rPr lang="en-US" altLang="zh-CN" i="1">
                            <a:solidFill>
                              <a:srgbClr val="836967"/>
                            </a:solidFill>
                            <a:latin typeface="Cambria Math" panose="02040503050406030204" pitchFamily="18" charset="0"/>
                          </a:rPr>
                        </m:ctrlPr>
                      </m:sSubSupPr>
                      <m:e>
                        <m:r>
                          <a:rPr lang="en-US" altLang="zh-CN" i="1">
                            <a:latin typeface="Cambria Math" panose="02040503050406030204" pitchFamily="18" charset="0"/>
                          </a:rPr>
                          <m:t>𝑀</m:t>
                        </m:r>
                      </m:e>
                      <m:sub>
                        <m:r>
                          <m:rPr>
                            <m:sty m:val="p"/>
                          </m:rPr>
                          <a:rPr lang="en-US" altLang="zh-CN" i="0">
                            <a:latin typeface="Cambria Math" panose="02040503050406030204" pitchFamily="18" charset="0"/>
                          </a:rPr>
                          <m:t>z</m:t>
                        </m:r>
                      </m:sub>
                      <m:sup>
                        <m:r>
                          <a:rPr lang="en-US" altLang="zh-CN" i="1">
                            <a:latin typeface="Cambria Math" panose="02040503050406030204" pitchFamily="18" charset="0"/>
                          </a:rPr>
                          <m:t>2</m:t>
                        </m:r>
                      </m:sup>
                    </m:sSubSup>
                    <m:sSubSup>
                      <m:sSubSupPr>
                        <m:ctrlPr>
                          <a:rPr lang="en-US" altLang="zh-CN" i="1">
                            <a:solidFill>
                              <a:srgbClr val="836967"/>
                            </a:solidFill>
                            <a:latin typeface="Cambria Math" panose="02040503050406030204" pitchFamily="18" charset="0"/>
                          </a:rPr>
                        </m:ctrlPr>
                      </m:sSubSupPr>
                      <m:e>
                        <m:r>
                          <m:rPr>
                            <m:nor/>
                          </m:rPr>
                          <a:rPr lang="zh-CN" altLang="en-US" dirty="0">
                            <a:latin typeface="华文楷体" panose="02010600040101010101" pitchFamily="2" charset="-122"/>
                            <a:ea typeface="华文楷体" panose="02010600040101010101" pitchFamily="2" charset="-122"/>
                          </a:rPr>
                          <m:t>，</m:t>
                        </m:r>
                        <m:r>
                          <a:rPr lang="en-US" altLang="zh-CN" i="1">
                            <a:latin typeface="Cambria Math" panose="02040503050406030204" pitchFamily="18" charset="0"/>
                          </a:rPr>
                          <m:t>𝑀</m:t>
                        </m:r>
                      </m:e>
                      <m:sub>
                        <m:r>
                          <m:rPr>
                            <m:sty m:val="p"/>
                          </m:rPr>
                          <a:rPr lang="en-US" altLang="zh-CN" b="0" i="0" smtClean="0">
                            <a:latin typeface="Cambria Math" panose="02040503050406030204" pitchFamily="18" charset="0"/>
                          </a:rPr>
                          <m:t>W</m:t>
                        </m:r>
                      </m:sub>
                      <m:sup>
                        <m:r>
                          <a:rPr lang="en-US" altLang="zh-CN" i="1">
                            <a:latin typeface="Cambria Math" panose="02040503050406030204" pitchFamily="18" charset="0"/>
                          </a:rPr>
                          <m:t>2</m:t>
                        </m:r>
                      </m:sup>
                    </m:sSubSup>
                  </m:oMath>
                </a14:m>
                <a:r>
                  <a:rPr lang="zh-CN" altLang="en-US" dirty="0">
                    <a:latin typeface="华文楷体" panose="02010600040101010101" pitchFamily="2" charset="-122"/>
                    <a:ea typeface="华文楷体" panose="02010600040101010101" pitchFamily="2" charset="-122"/>
                  </a:rPr>
                  <a:t>时，费米子和规范粒子的质量都可以忽略，就又回到了非破缺理论的情况。</a:t>
                </a:r>
                <a:endParaRPr lang="en-US" altLang="zh-CN" dirty="0">
                  <a:latin typeface="华文楷体" panose="02010600040101010101" pitchFamily="2" charset="-122"/>
                  <a:ea typeface="华文楷体" panose="02010600040101010101" pitchFamily="2" charset="-122"/>
                </a:endParaRPr>
              </a:p>
            </p:txBody>
          </p:sp>
        </mc:Choice>
        <mc:Fallback xmlns="">
          <p:sp>
            <p:nvSpPr>
              <p:cNvPr id="5" name="文本框 4">
                <a:extLst>
                  <a:ext uri="{FF2B5EF4-FFF2-40B4-BE49-F238E27FC236}">
                    <a16:creationId xmlns:a16="http://schemas.microsoft.com/office/drawing/2014/main" id="{3C29B1B5-A5AA-B576-4F81-5E144F8B7AB1}"/>
                  </a:ext>
                </a:extLst>
              </p:cNvPr>
              <p:cNvSpPr txBox="1">
                <a:spLocks noRot="1" noChangeAspect="1" noMove="1" noResize="1" noEditPoints="1" noAdjustHandles="1" noChangeArrowheads="1" noChangeShapeType="1" noTextEdit="1"/>
              </p:cNvSpPr>
              <p:nvPr/>
            </p:nvSpPr>
            <p:spPr>
              <a:xfrm>
                <a:off x="788757" y="1398893"/>
                <a:ext cx="7988785" cy="4060214"/>
              </a:xfrm>
              <a:prstGeom prst="rect">
                <a:avLst/>
              </a:prstGeom>
              <a:blipFill>
                <a:blip r:embed="rId2"/>
                <a:stretch>
                  <a:fillRect l="-610" t="-450" r="-610" b="-13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642997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84</a:t>
            </a:fld>
            <a:endParaRPr lang="en-US"/>
          </a:p>
        </p:txBody>
      </p:sp>
      <p:grpSp>
        <p:nvGrpSpPr>
          <p:cNvPr id="7" name="组合 6">
            <a:extLst>
              <a:ext uri="{FF2B5EF4-FFF2-40B4-BE49-F238E27FC236}">
                <a16:creationId xmlns:a16="http://schemas.microsoft.com/office/drawing/2014/main" id="{50029DD6-66FE-F4F0-151A-5DD4CA871B92}"/>
              </a:ext>
            </a:extLst>
          </p:cNvPr>
          <p:cNvGrpSpPr/>
          <p:nvPr/>
        </p:nvGrpSpPr>
        <p:grpSpPr>
          <a:xfrm>
            <a:off x="523654" y="1009016"/>
            <a:ext cx="8096692" cy="5632311"/>
            <a:chOff x="466504" y="1109375"/>
            <a:chExt cx="8096692" cy="5632311"/>
          </a:xfrm>
        </p:grpSpPr>
        <p:sp>
          <p:nvSpPr>
            <p:cNvPr id="13" name="文本框 12">
              <a:extLst>
                <a:ext uri="{FF2B5EF4-FFF2-40B4-BE49-F238E27FC236}">
                  <a16:creationId xmlns:a16="http://schemas.microsoft.com/office/drawing/2014/main" id="{F7841B4D-E1B0-2DE9-7181-D562ECD5F28F}"/>
                </a:ext>
              </a:extLst>
            </p:cNvPr>
            <p:cNvSpPr txBox="1"/>
            <p:nvPr/>
          </p:nvSpPr>
          <p:spPr>
            <a:xfrm>
              <a:off x="466504" y="1109375"/>
              <a:ext cx="8096692" cy="5632311"/>
            </a:xfrm>
            <a:prstGeom prst="rect">
              <a:avLst/>
            </a:prstGeom>
            <a:noFill/>
          </p:spPr>
          <p:txBody>
            <a:bodyPr wrap="square">
              <a:spAutoFit/>
            </a:bodyPr>
            <a:lstStyle/>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对称性和守恒定律是粒子物理学的重要研究内容，在物理学的理论和实验研究中起着非常重要的作用。</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buAutoNum type="arabicParenBoth"/>
              </a:pP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在对相互作用动力学机制缺乏了解的情况下，通过对称性的研究可以获得很多有关相互作用的重要知识。可以根据对称性和相关的守恒定律，对动力学的哈密顿量给出一定的限制。关于</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QCD</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理论的早期研究就是一个很好的例子。</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buAutoNum type="arabicParenBoth"/>
              </a:pP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buAutoNum type="arabicParenBoth" startAt="2"/>
              </a:pP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在有些情况下，虽然已经有了很好的动力学理论，但一些具体问题的计算却非常复杂。利用对称性理论则可能很简洁的算出同样结果。</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buAutoNum type="arabicParenBoth" startAt="2"/>
              </a:pP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在粒子物理学中，有些对称性是严格的，另外一些对称性是破缺的。</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对称性是人们在观察自然和认识自然过程中所产生的一种观念。在自然界千变万化的运动演化过程中，显现出各式各样的对称性。</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太阳是一个球体，而球体在绕过中心的任意轴旋转某一角度后，其形状和位置都不显现任何可以察觉的变化，这种性质称为绕球心旋转对称性。</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如果要想确切判断球体是否绕过中心的任意轴转了一个角度，就需要在球上添加某些记号，这些记号的作用就是使球不再具有严格的旋转对称性，亦即在一定程度上破坏了旋转对称性。</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物理学上称这种情况为对称性的破缺。</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FDB16664-359E-A6E7-AE13-9AAD5C2BD4BA}"/>
                </a:ext>
              </a:extLst>
            </p:cNvPr>
            <p:cNvPicPr>
              <a:picLocks noChangeAspect="1"/>
            </p:cNvPicPr>
            <p:nvPr/>
          </p:nvPicPr>
          <p:blipFill>
            <a:blip r:embed="rId2"/>
            <a:stretch>
              <a:fillRect/>
            </a:stretch>
          </p:blipFill>
          <p:spPr>
            <a:xfrm>
              <a:off x="582318" y="1168648"/>
              <a:ext cx="178409" cy="234962"/>
            </a:xfrm>
            <a:prstGeom prst="rect">
              <a:avLst/>
            </a:prstGeom>
          </p:spPr>
        </p:pic>
      </p:grpSp>
      <p:pic>
        <p:nvPicPr>
          <p:cNvPr id="3" name="图片 2">
            <a:extLst>
              <a:ext uri="{FF2B5EF4-FFF2-40B4-BE49-F238E27FC236}">
                <a16:creationId xmlns:a16="http://schemas.microsoft.com/office/drawing/2014/main" id="{C3D495A2-2F03-5A6F-5720-EF512B832035}"/>
              </a:ext>
            </a:extLst>
          </p:cNvPr>
          <p:cNvPicPr>
            <a:picLocks noChangeAspect="1"/>
          </p:cNvPicPr>
          <p:nvPr/>
        </p:nvPicPr>
        <p:blipFill>
          <a:blip r:embed="rId2"/>
          <a:stretch>
            <a:fillRect/>
          </a:stretch>
        </p:blipFill>
        <p:spPr>
          <a:xfrm>
            <a:off x="639468" y="4354776"/>
            <a:ext cx="178409" cy="234962"/>
          </a:xfrm>
          <a:prstGeom prst="rect">
            <a:avLst/>
          </a:prstGeom>
        </p:spPr>
      </p:pic>
      <p:pic>
        <p:nvPicPr>
          <p:cNvPr id="8" name="图片 7">
            <a:extLst>
              <a:ext uri="{FF2B5EF4-FFF2-40B4-BE49-F238E27FC236}">
                <a16:creationId xmlns:a16="http://schemas.microsoft.com/office/drawing/2014/main" id="{72ED0761-DAB4-70AA-9ADC-C4606F4F2DF1}"/>
              </a:ext>
            </a:extLst>
          </p:cNvPr>
          <p:cNvPicPr>
            <a:picLocks noChangeAspect="1"/>
          </p:cNvPicPr>
          <p:nvPr/>
        </p:nvPicPr>
        <p:blipFill>
          <a:blip r:embed="rId2"/>
          <a:stretch>
            <a:fillRect/>
          </a:stretch>
        </p:blipFill>
        <p:spPr>
          <a:xfrm>
            <a:off x="639467" y="5190086"/>
            <a:ext cx="178409" cy="234962"/>
          </a:xfrm>
          <a:prstGeom prst="rect">
            <a:avLst/>
          </a:prstGeom>
        </p:spPr>
      </p:pic>
    </p:spTree>
    <p:extLst>
      <p:ext uri="{BB962C8B-B14F-4D97-AF65-F5344CB8AC3E}">
        <p14:creationId xmlns:p14="http://schemas.microsoft.com/office/powerpoint/2010/main" val="33466164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563FE-064D-F24F-C78B-6FC22ACB670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E00C2A1-04B9-27FF-EAFB-7F2A6542B4E2}"/>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4DFCF405-246B-21E4-47FB-7D7B472D46FF}"/>
              </a:ext>
            </a:extLst>
          </p:cNvPr>
          <p:cNvSpPr>
            <a:spLocks noGrp="1"/>
          </p:cNvSpPr>
          <p:nvPr>
            <p:ph type="sldNum" sz="quarter" idx="12"/>
          </p:nvPr>
        </p:nvSpPr>
        <p:spPr/>
        <p:txBody>
          <a:bodyPr/>
          <a:lstStyle/>
          <a:p>
            <a:fld id="{BEF7031F-3985-8841-9F96-93325AFB8D2A}" type="slidenum">
              <a:rPr lang="en-US" smtClean="0"/>
              <a:t>85</a:t>
            </a:fld>
            <a:endParaRPr lang="en-US"/>
          </a:p>
        </p:txBody>
      </p:sp>
      <p:grpSp>
        <p:nvGrpSpPr>
          <p:cNvPr id="10" name="组合 9">
            <a:extLst>
              <a:ext uri="{FF2B5EF4-FFF2-40B4-BE49-F238E27FC236}">
                <a16:creationId xmlns:a16="http://schemas.microsoft.com/office/drawing/2014/main" id="{F0F30D14-EB8B-782A-6444-DDF780727D88}"/>
              </a:ext>
            </a:extLst>
          </p:cNvPr>
          <p:cNvGrpSpPr/>
          <p:nvPr/>
        </p:nvGrpSpPr>
        <p:grpSpPr>
          <a:xfrm>
            <a:off x="523654" y="1068289"/>
            <a:ext cx="8096692" cy="5355312"/>
            <a:chOff x="523654" y="1009016"/>
            <a:chExt cx="8096692" cy="5355312"/>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3E96996B-6678-E90C-494E-35A55B711851}"/>
                    </a:ext>
                  </a:extLst>
                </p:cNvPr>
                <p:cNvSpPr txBox="1"/>
                <p:nvPr/>
              </p:nvSpPr>
              <p:spPr>
                <a:xfrm>
                  <a:off x="523654" y="1009016"/>
                  <a:ext cx="8096692" cy="5355312"/>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根据</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Noether</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定理，精确的对称性通常会给出精确的守恒定律。</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在这种情况下体系的拉氏量和真空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即该理论的基态</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在相应的变换下都是不变的</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但是，事实上有些守恒定律并非精确守恒</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比如同位旋、奇异数等弱作用的拉氏量在同位旋和奇异数变换下不是不变的。</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另一种情形是系统的拉氏量是不变的，但真空却不是不变的。</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一个典型的例子是铁磁体。其拉氏量用自旋</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自旋相互作用来描述，在三维旋转下是不变的，即当温度高于铁磁体的相变温度</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𝑇</m:t>
                          </m:r>
                        </m:e>
                        <m:sub>
                          <m:r>
                            <a:rPr lang="en-US" altLang="zh-CN" b="1" i="1" dirty="0" smtClean="0">
                              <a:solidFill>
                                <a:schemeClr val="tx1"/>
                              </a:solidFill>
                              <a:latin typeface="Cambria Math" panose="02040503050406030204" pitchFamily="18" charset="0"/>
                            </a:rPr>
                            <m:t>𝑐</m:t>
                          </m:r>
                        </m:sub>
                      </m:sSub>
                    </m:oMath>
                  </a14:m>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时自旋系统是完全杂乱的</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顺磁相</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，因而真空也是</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SO</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不变的</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图</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-8.2(a))</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Figure:</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8.2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顺磁相</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和铁磁相</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(b)</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的自旋方向示意图</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3E96996B-6678-E90C-494E-35A55B711851}"/>
                    </a:ext>
                  </a:extLst>
                </p:cNvPr>
                <p:cNvSpPr txBox="1">
                  <a:spLocks noRot="1" noChangeAspect="1" noMove="1" noResize="1" noEditPoints="1" noAdjustHandles="1" noChangeArrowheads="1" noChangeShapeType="1" noTextEdit="1"/>
                </p:cNvSpPr>
                <p:nvPr/>
              </p:nvSpPr>
              <p:spPr>
                <a:xfrm>
                  <a:off x="523654" y="1009016"/>
                  <a:ext cx="8096692" cy="5355312"/>
                </a:xfrm>
                <a:prstGeom prst="rect">
                  <a:avLst/>
                </a:prstGeom>
                <a:blipFill>
                  <a:blip r:embed="rId2"/>
                  <a:stretch>
                    <a:fillRect l="-678" t="-455" r="-527" b="-910"/>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B7CE4BA8-F9AD-08E9-7E60-BD14976A9A96}"/>
                </a:ext>
              </a:extLst>
            </p:cNvPr>
            <p:cNvPicPr>
              <a:picLocks noChangeAspect="1"/>
            </p:cNvPicPr>
            <p:nvPr/>
          </p:nvPicPr>
          <p:blipFill>
            <a:blip r:embed="rId3"/>
            <a:stretch>
              <a:fillRect/>
            </a:stretch>
          </p:blipFill>
          <p:spPr>
            <a:xfrm>
              <a:off x="639468" y="1068289"/>
              <a:ext cx="178409" cy="234962"/>
            </a:xfrm>
            <a:prstGeom prst="rect">
              <a:avLst/>
            </a:prstGeom>
          </p:spPr>
        </p:pic>
        <p:pic>
          <p:nvPicPr>
            <p:cNvPr id="5" name="图片 4">
              <a:extLst>
                <a:ext uri="{FF2B5EF4-FFF2-40B4-BE49-F238E27FC236}">
                  <a16:creationId xmlns:a16="http://schemas.microsoft.com/office/drawing/2014/main" id="{1FFC5A04-750D-0C6D-1C2C-0E92187AB31C}"/>
                </a:ext>
              </a:extLst>
            </p:cNvPr>
            <p:cNvPicPr>
              <a:picLocks noChangeAspect="1"/>
            </p:cNvPicPr>
            <p:nvPr/>
          </p:nvPicPr>
          <p:blipFill>
            <a:blip r:embed="rId3"/>
            <a:stretch>
              <a:fillRect/>
            </a:stretch>
          </p:blipFill>
          <p:spPr>
            <a:xfrm>
              <a:off x="639467" y="2435334"/>
              <a:ext cx="178409" cy="234962"/>
            </a:xfrm>
            <a:prstGeom prst="rect">
              <a:avLst/>
            </a:prstGeom>
          </p:spPr>
        </p:pic>
        <p:pic>
          <p:nvPicPr>
            <p:cNvPr id="9" name="图片 8">
              <a:extLst>
                <a:ext uri="{FF2B5EF4-FFF2-40B4-BE49-F238E27FC236}">
                  <a16:creationId xmlns:a16="http://schemas.microsoft.com/office/drawing/2014/main" id="{074188C3-E140-A682-C4C0-C9FB933E086F}"/>
                </a:ext>
              </a:extLst>
            </p:cNvPr>
            <p:cNvPicPr>
              <a:picLocks noChangeAspect="1"/>
            </p:cNvPicPr>
            <p:nvPr/>
          </p:nvPicPr>
          <p:blipFill>
            <a:blip r:embed="rId4"/>
            <a:stretch>
              <a:fillRect/>
            </a:stretch>
          </p:blipFill>
          <p:spPr>
            <a:xfrm>
              <a:off x="1638987" y="3583057"/>
              <a:ext cx="5321573" cy="2171812"/>
            </a:xfrm>
            <a:prstGeom prst="rect">
              <a:avLst/>
            </a:prstGeom>
          </p:spPr>
        </p:pic>
      </p:grpSp>
    </p:spTree>
    <p:extLst>
      <p:ext uri="{BB962C8B-B14F-4D97-AF65-F5344CB8AC3E}">
        <p14:creationId xmlns:p14="http://schemas.microsoft.com/office/powerpoint/2010/main" val="14497430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729AF-2054-178E-B97C-F278D265D2A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F0ED868-3815-5C2A-F31A-1C453C2E93B5}"/>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13CA581E-8F99-9D46-46C6-7F4B10623EB5}"/>
              </a:ext>
            </a:extLst>
          </p:cNvPr>
          <p:cNvSpPr>
            <a:spLocks noGrp="1"/>
          </p:cNvSpPr>
          <p:nvPr>
            <p:ph type="sldNum" sz="quarter" idx="12"/>
          </p:nvPr>
        </p:nvSpPr>
        <p:spPr/>
        <p:txBody>
          <a:bodyPr/>
          <a:lstStyle/>
          <a:p>
            <a:fld id="{BEF7031F-3985-8841-9F96-93325AFB8D2A}" type="slidenum">
              <a:rPr lang="en-US" smtClean="0"/>
              <a:t>86</a:t>
            </a:fld>
            <a:endParaRPr lang="en-US"/>
          </a:p>
        </p:txBody>
      </p:sp>
      <p:grpSp>
        <p:nvGrpSpPr>
          <p:cNvPr id="10" name="组合 9">
            <a:extLst>
              <a:ext uri="{FF2B5EF4-FFF2-40B4-BE49-F238E27FC236}">
                <a16:creationId xmlns:a16="http://schemas.microsoft.com/office/drawing/2014/main" id="{B5D2EAFB-4B7E-4F3D-CE33-E078EA75980C}"/>
              </a:ext>
            </a:extLst>
          </p:cNvPr>
          <p:cNvGrpSpPr/>
          <p:nvPr/>
        </p:nvGrpSpPr>
        <p:grpSpPr>
          <a:xfrm>
            <a:off x="523654" y="1082249"/>
            <a:ext cx="8096692" cy="4247317"/>
            <a:chOff x="523654" y="1009016"/>
            <a:chExt cx="8096692" cy="4247317"/>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E06374BD-BF9A-DFCB-9CFD-DBFFEB4A88DF}"/>
                    </a:ext>
                  </a:extLst>
                </p:cNvPr>
                <p:cNvSpPr txBox="1"/>
                <p:nvPr/>
              </p:nvSpPr>
              <p:spPr>
                <a:xfrm>
                  <a:off x="523654" y="1009016"/>
                  <a:ext cx="8096692" cy="4247317"/>
                </a:xfrm>
                <a:prstGeom prst="rect">
                  <a:avLst/>
                </a:prstGeom>
                <a:noFill/>
              </p:spPr>
              <p:txBody>
                <a:bodyPr wrap="square">
                  <a:spAutoFit/>
                </a:bodyPr>
                <a:lstStyle/>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但是，对于低于</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smtClean="0">
                              <a:solidFill>
                                <a:srgbClr val="0000CC"/>
                              </a:solidFill>
                              <a:latin typeface="Cambria Math" panose="02040503050406030204" pitchFamily="18" charset="0"/>
                            </a:rPr>
                            <m:t>𝑇</m:t>
                          </m:r>
                        </m:e>
                        <m:sub>
                          <m:r>
                            <a:rPr lang="en-US" altLang="zh-CN" b="1" i="1" dirty="0" smtClean="0">
                              <a:solidFill>
                                <a:srgbClr val="0000CC"/>
                              </a:solidFill>
                              <a:latin typeface="Cambria Math" panose="02040503050406030204" pitchFamily="18" charset="0"/>
                            </a:rPr>
                            <m:t>𝑐</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的温度</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铁磁相</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，就会出现自发磁化强度，使得自旋按照某一特定方向排列</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图</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-8.2(b))</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。在这种情形下真空不再具有</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SO</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(3)</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群的对称性。对称性破缺为</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SO</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，体现整个系统绕自旋方向旋转的对称性。</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dirty="0">
                      <a:latin typeface="华文楷体" panose="02010600040101010101" pitchFamily="2" charset="-122"/>
                      <a:ea typeface="华文楷体" panose="02010600040101010101" pitchFamily="2" charset="-122"/>
                    </a:rPr>
                    <a:t>一个理论可以是在连续对称性下精确不变的，而它的基态却不一定必须要具有这种对称性。一个对称性的理论给出非对称性的态是不奇怪的。一个典型的例子是铁磁体，这是一个具有转动不变性的系统，而它的基态却不具备这种对称性非磁性材料的基态具有明显的旋转对称性，原子自旋的取向是任意的，因而总体上不呈现磁性。但对于铁磁体，由于自旋和自旋的相互作用，它的能量最低态的自旋是排列起来的，从而产生有限的磁性，破缺了它的明显的对称性，因此这时的转动对称性是以一种自发破缺的方式实现的。自发破缺对称性的一个重要特征是，它的基态必须是无穷简并的。对破缺的非对称基态施以对称性变换，可以造出无穷多的态。由于理论的对称性，所有这些态都和原来的基态具有相同的能量。其哈密顿量</a:t>
                  </a:r>
                  <a:r>
                    <a:rPr lang="en-US" altLang="zh-CN" dirty="0">
                      <a:latin typeface="华文楷体" panose="02010600040101010101" pitchFamily="2" charset="-122"/>
                      <a:ea typeface="华文楷体" panose="02010600040101010101" pitchFamily="2" charset="-122"/>
                    </a:rPr>
                    <a:t>(Hamiltonian)</a:t>
                  </a:r>
                  <a:r>
                    <a:rPr lang="zh-CN" altLang="en-US" dirty="0">
                      <a:latin typeface="华文楷体" panose="02010600040101010101" pitchFamily="2" charset="-122"/>
                      <a:ea typeface="华文楷体" panose="02010600040101010101" pitchFamily="2" charset="-122"/>
                    </a:rPr>
                    <a:t>和所有的转动变换对易。确实，对于所有自旋都沿某一方向排列的铁磁体，我们可以转动磁铁而得到无穷多个基态。</a:t>
                  </a:r>
                  <a:endParaRPr lang="en-US" altLang="zh-CN" dirty="0">
                    <a:latin typeface="华文楷体" panose="02010600040101010101" pitchFamily="2" charset="-122"/>
                    <a:ea typeface="华文楷体" panose="02010600040101010101" pitchFamily="2" charset="-122"/>
                  </a:endParaRPr>
                </a:p>
              </p:txBody>
            </p:sp>
          </mc:Choice>
          <mc:Fallback xmlns="">
            <p:sp>
              <p:nvSpPr>
                <p:cNvPr id="13" name="文本框 12">
                  <a:extLst>
                    <a:ext uri="{FF2B5EF4-FFF2-40B4-BE49-F238E27FC236}">
                      <a16:creationId xmlns:a16="http://schemas.microsoft.com/office/drawing/2014/main" id="{E06374BD-BF9A-DFCB-9CFD-DBFFEB4A88DF}"/>
                    </a:ext>
                  </a:extLst>
                </p:cNvPr>
                <p:cNvSpPr txBox="1">
                  <a:spLocks noRot="1" noChangeAspect="1" noMove="1" noResize="1" noEditPoints="1" noAdjustHandles="1" noChangeArrowheads="1" noChangeShapeType="1" noTextEdit="1"/>
                </p:cNvSpPr>
                <p:nvPr/>
              </p:nvSpPr>
              <p:spPr>
                <a:xfrm>
                  <a:off x="523654" y="1009016"/>
                  <a:ext cx="8096692" cy="4247317"/>
                </a:xfrm>
                <a:prstGeom prst="rect">
                  <a:avLst/>
                </a:prstGeom>
                <a:blipFill>
                  <a:blip r:embed="rId2"/>
                  <a:stretch>
                    <a:fillRect l="-678" t="-718" r="-1657" b="-1580"/>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4F8422EB-2055-5748-8F84-03FDD0F5C464}"/>
                </a:ext>
              </a:extLst>
            </p:cNvPr>
            <p:cNvPicPr>
              <a:picLocks noChangeAspect="1"/>
            </p:cNvPicPr>
            <p:nvPr/>
          </p:nvPicPr>
          <p:blipFill>
            <a:blip r:embed="rId3"/>
            <a:stretch>
              <a:fillRect/>
            </a:stretch>
          </p:blipFill>
          <p:spPr>
            <a:xfrm>
              <a:off x="639468" y="1068289"/>
              <a:ext cx="178409" cy="234962"/>
            </a:xfrm>
            <a:prstGeom prst="rect">
              <a:avLst/>
            </a:prstGeom>
          </p:spPr>
        </p:pic>
      </p:grpSp>
    </p:spTree>
    <p:extLst>
      <p:ext uri="{BB962C8B-B14F-4D97-AF65-F5344CB8AC3E}">
        <p14:creationId xmlns:p14="http://schemas.microsoft.com/office/powerpoint/2010/main" val="13591506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A3C51-52F2-0F13-720E-872FAF0CF70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611B636-D63F-3F01-6350-B239A423A8F7}"/>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DC5AFD0D-48D7-2C29-9E0C-C2BCEF021B02}"/>
              </a:ext>
            </a:extLst>
          </p:cNvPr>
          <p:cNvSpPr>
            <a:spLocks noGrp="1"/>
          </p:cNvSpPr>
          <p:nvPr>
            <p:ph type="sldNum" sz="quarter" idx="12"/>
          </p:nvPr>
        </p:nvSpPr>
        <p:spPr/>
        <p:txBody>
          <a:bodyPr/>
          <a:lstStyle/>
          <a:p>
            <a:fld id="{BEF7031F-3985-8841-9F96-93325AFB8D2A}" type="slidenum">
              <a:rPr lang="en-US" smtClean="0"/>
              <a:t>87</a:t>
            </a:fld>
            <a:endParaRPr lang="en-US"/>
          </a:p>
        </p:txBody>
      </p:sp>
      <p:grpSp>
        <p:nvGrpSpPr>
          <p:cNvPr id="6" name="组合 5">
            <a:extLst>
              <a:ext uri="{FF2B5EF4-FFF2-40B4-BE49-F238E27FC236}">
                <a16:creationId xmlns:a16="http://schemas.microsoft.com/office/drawing/2014/main" id="{4695D641-6A95-CF17-5D35-95EAB1E2275B}"/>
              </a:ext>
            </a:extLst>
          </p:cNvPr>
          <p:cNvGrpSpPr/>
          <p:nvPr/>
        </p:nvGrpSpPr>
        <p:grpSpPr>
          <a:xfrm>
            <a:off x="515354" y="1068289"/>
            <a:ext cx="8096692" cy="2862322"/>
            <a:chOff x="523654" y="1068289"/>
            <a:chExt cx="8096692" cy="2862322"/>
          </a:xfrm>
        </p:grpSpPr>
        <p:grpSp>
          <p:nvGrpSpPr>
            <p:cNvPr id="10" name="组合 9">
              <a:extLst>
                <a:ext uri="{FF2B5EF4-FFF2-40B4-BE49-F238E27FC236}">
                  <a16:creationId xmlns:a16="http://schemas.microsoft.com/office/drawing/2014/main" id="{15873BAE-FB24-F66D-17AA-479AC15004E4}"/>
                </a:ext>
              </a:extLst>
            </p:cNvPr>
            <p:cNvGrpSpPr/>
            <p:nvPr/>
          </p:nvGrpSpPr>
          <p:grpSpPr>
            <a:xfrm>
              <a:off x="523654" y="1068289"/>
              <a:ext cx="8096692" cy="2862322"/>
              <a:chOff x="523654" y="1009016"/>
              <a:chExt cx="8096692" cy="2862322"/>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FB553B70-A91D-A476-97AA-A2BDA031EF6B}"/>
                      </a:ext>
                    </a:extLst>
                  </p:cNvPr>
                  <p:cNvSpPr txBox="1"/>
                  <p:nvPr/>
                </p:nvSpPr>
                <p:spPr>
                  <a:xfrm>
                    <a:off x="523654" y="1009016"/>
                    <a:ext cx="8096692" cy="2862322"/>
                  </a:xfrm>
                  <a:prstGeom prst="rect">
                    <a:avLst/>
                  </a:prstGeom>
                  <a:noFill/>
                </p:spPr>
                <p:txBody>
                  <a:bodyPr wrap="square">
                    <a:spAutoFit/>
                  </a:bodyPr>
                  <a:lstStyle/>
                  <a:p>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南部阳一郎在</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1961</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年将凝聚态理论中起了重要作用的“对称性自发破缺”的概念引入到粒子物理中</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[113,114]</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从前面讨论，我们已经看到，定域规范不变的理论所涉及的规范场是无质量的。这对于电磁作用当然毫无问题，因它的规范场，光子本身是无质量的。但由于弱作用的短程性，传递它的规范粒子必须有较重的质量。</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故为了将弱作用纳入定域规范不变的理论，首先要解决的问题是如何使规范粒子获得质量。如果我们直接引入形式如</a:t>
                    </a:r>
                    <a14:m>
                      <m:oMath xmlns:m="http://schemas.openxmlformats.org/officeDocument/2006/math">
                        <m:r>
                          <a:rPr lang="en-US" altLang="zh-CN" b="1" i="1" dirty="0" smtClean="0">
                            <a:solidFill>
                              <a:srgbClr val="C00000"/>
                            </a:solidFill>
                            <a:latin typeface="Cambria Math" panose="02040503050406030204" pitchFamily="18" charset="0"/>
                          </a:rPr>
                          <m:t>𝑚</m:t>
                        </m:r>
                        <m:sSup>
                          <m:sSupPr>
                            <m:ctrlPr>
                              <a:rPr lang="en-US" altLang="zh-CN" b="1" i="1" dirty="0" smtClean="0">
                                <a:solidFill>
                                  <a:srgbClr val="C00000"/>
                                </a:solidFill>
                                <a:latin typeface="Cambria Math" panose="02040503050406030204" pitchFamily="18" charset="0"/>
                              </a:rPr>
                            </m:ctrlPr>
                          </m:sSupPr>
                          <m:e>
                            <m:r>
                              <a:rPr lang="en-US" altLang="zh-CN" b="1" i="1" dirty="0" smtClean="0">
                                <a:solidFill>
                                  <a:srgbClr val="C00000"/>
                                </a:solidFill>
                                <a:latin typeface="Cambria Math" panose="02040503050406030204" pitchFamily="18" charset="0"/>
                              </a:rPr>
                              <m:t>𝐴</m:t>
                            </m:r>
                          </m:e>
                          <m:sup>
                            <m:r>
                              <a:rPr lang="en-US" altLang="zh-CN" b="1" i="0" dirty="0" smtClean="0">
                                <a:solidFill>
                                  <a:srgbClr val="C00000"/>
                                </a:solidFill>
                                <a:latin typeface="Cambria Math" panose="02040503050406030204" pitchFamily="18" charset="0"/>
                              </a:rPr>
                              <m:t>2</m:t>
                            </m:r>
                          </m:sup>
                        </m:s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的质量项，则将明显破坏拉氏量的规范不变性，改变理论的高能行为</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其后果是破坏理论么正性，同时理论也是不可重整化的。这个问题的解决依赖于引入对称性自发破缺的思想</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FB553B70-A91D-A476-97AA-A2BDA031EF6B}"/>
                      </a:ext>
                    </a:extLst>
                  </p:cNvPr>
                  <p:cNvSpPr txBox="1">
                    <a:spLocks noRot="1" noChangeAspect="1" noMove="1" noResize="1" noEditPoints="1" noAdjustHandles="1" noChangeArrowheads="1" noChangeShapeType="1" noTextEdit="1"/>
                  </p:cNvSpPr>
                  <p:nvPr/>
                </p:nvSpPr>
                <p:spPr>
                  <a:xfrm>
                    <a:off x="523654" y="1009016"/>
                    <a:ext cx="8096692" cy="2862322"/>
                  </a:xfrm>
                  <a:prstGeom prst="rect">
                    <a:avLst/>
                  </a:prstGeom>
                  <a:blipFill>
                    <a:blip r:embed="rId2"/>
                    <a:stretch>
                      <a:fillRect l="-678" t="-851" b="-2553"/>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4DDC0684-5F11-6A7D-AE6A-DB84FC3202CB}"/>
                  </a:ext>
                </a:extLst>
              </p:cNvPr>
              <p:cNvPicPr>
                <a:picLocks noChangeAspect="1"/>
              </p:cNvPicPr>
              <p:nvPr/>
            </p:nvPicPr>
            <p:blipFill>
              <a:blip r:embed="rId3"/>
              <a:stretch>
                <a:fillRect/>
              </a:stretch>
            </p:blipFill>
            <p:spPr>
              <a:xfrm>
                <a:off x="639468" y="1068289"/>
                <a:ext cx="178409" cy="234962"/>
              </a:xfrm>
              <a:prstGeom prst="rect">
                <a:avLst/>
              </a:prstGeom>
            </p:spPr>
          </p:pic>
        </p:grpSp>
        <p:pic>
          <p:nvPicPr>
            <p:cNvPr id="3" name="图片 2">
              <a:extLst>
                <a:ext uri="{FF2B5EF4-FFF2-40B4-BE49-F238E27FC236}">
                  <a16:creationId xmlns:a16="http://schemas.microsoft.com/office/drawing/2014/main" id="{BC174B00-5DC9-1146-1134-67DBC88B66C3}"/>
                </a:ext>
              </a:extLst>
            </p:cNvPr>
            <p:cNvPicPr>
              <a:picLocks noChangeAspect="1"/>
            </p:cNvPicPr>
            <p:nvPr/>
          </p:nvPicPr>
          <p:blipFill>
            <a:blip r:embed="rId3"/>
            <a:stretch>
              <a:fillRect/>
            </a:stretch>
          </p:blipFill>
          <p:spPr>
            <a:xfrm>
              <a:off x="639468" y="2780694"/>
              <a:ext cx="178409" cy="234962"/>
            </a:xfrm>
            <a:prstGeom prst="rect">
              <a:avLst/>
            </a:prstGeom>
          </p:spPr>
        </p:pic>
      </p:grpSp>
    </p:spTree>
    <p:extLst>
      <p:ext uri="{BB962C8B-B14F-4D97-AF65-F5344CB8AC3E}">
        <p14:creationId xmlns:p14="http://schemas.microsoft.com/office/powerpoint/2010/main" val="18366319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9CB36-AAF5-34E2-80F8-DCA733E9612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222580C-6A0C-5F59-1555-1E876CFA97C7}"/>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A8C88E0D-0283-5617-3579-B1DA3DE66C71}"/>
              </a:ext>
            </a:extLst>
          </p:cNvPr>
          <p:cNvSpPr>
            <a:spLocks noGrp="1"/>
          </p:cNvSpPr>
          <p:nvPr>
            <p:ph type="sldNum" sz="quarter" idx="12"/>
          </p:nvPr>
        </p:nvSpPr>
        <p:spPr/>
        <p:txBody>
          <a:bodyPr/>
          <a:lstStyle/>
          <a:p>
            <a:fld id="{BEF7031F-3985-8841-9F96-93325AFB8D2A}" type="slidenum">
              <a:rPr lang="en-US" smtClean="0"/>
              <a:t>88</a:t>
            </a:fld>
            <a:endParaRPr lang="en-US"/>
          </a:p>
        </p:txBody>
      </p:sp>
      <p:grpSp>
        <p:nvGrpSpPr>
          <p:cNvPr id="16" name="组合 15">
            <a:extLst>
              <a:ext uri="{FF2B5EF4-FFF2-40B4-BE49-F238E27FC236}">
                <a16:creationId xmlns:a16="http://schemas.microsoft.com/office/drawing/2014/main" id="{FD5C6F52-F1DE-AFB9-81D2-D5DB754572EC}"/>
              </a:ext>
            </a:extLst>
          </p:cNvPr>
          <p:cNvGrpSpPr/>
          <p:nvPr/>
        </p:nvGrpSpPr>
        <p:grpSpPr>
          <a:xfrm>
            <a:off x="377505" y="1048624"/>
            <a:ext cx="8427399" cy="4851928"/>
            <a:chOff x="377505" y="1048624"/>
            <a:chExt cx="8427399" cy="4851928"/>
          </a:xfrm>
        </p:grpSpPr>
        <p:grpSp>
          <p:nvGrpSpPr>
            <p:cNvPr id="10" name="组合 9">
              <a:extLst>
                <a:ext uri="{FF2B5EF4-FFF2-40B4-BE49-F238E27FC236}">
                  <a16:creationId xmlns:a16="http://schemas.microsoft.com/office/drawing/2014/main" id="{47EAA931-ADC1-1A16-5336-894BEF0C6774}"/>
                </a:ext>
              </a:extLst>
            </p:cNvPr>
            <p:cNvGrpSpPr/>
            <p:nvPr/>
          </p:nvGrpSpPr>
          <p:grpSpPr>
            <a:xfrm>
              <a:off x="708212" y="1610003"/>
              <a:ext cx="8096692" cy="2031325"/>
              <a:chOff x="523654" y="1009016"/>
              <a:chExt cx="8096692" cy="2031325"/>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EE87541B-14E3-F50A-F068-3CE9ED81F176}"/>
                      </a:ext>
                    </a:extLst>
                  </p:cNvPr>
                  <p:cNvSpPr txBox="1"/>
                  <p:nvPr/>
                </p:nvSpPr>
                <p:spPr>
                  <a:xfrm>
                    <a:off x="523654" y="1009016"/>
                    <a:ext cx="8096692" cy="2031325"/>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作为一个简单例子</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考虑复标量场的</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𝜙</m:t>
                            </m:r>
                          </m:e>
                          <m:sup>
                            <m:r>
                              <a:rPr lang="en-US" altLang="zh-CN" b="1" i="0" dirty="0" smtClean="0">
                                <a:solidFill>
                                  <a:srgbClr val="0000CC"/>
                                </a:solidFill>
                                <a:latin typeface="Cambria Math" panose="02040503050406030204" pitchFamily="18" charset="0"/>
                              </a:rPr>
                              <m:t>4</m:t>
                            </m:r>
                          </m:sup>
                        </m:sSup>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理论，其拉氏量密度为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el-GR"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λ</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项表示自相互作用。显然</a:t>
                    </a:r>
                    <a14:m>
                      <m:oMath xmlns:m="http://schemas.openxmlformats.org/officeDocument/2006/math">
                        <m:r>
                          <a:rPr lang="zh-CN" altLang="en-US" i="0" dirty="0" smtClean="0">
                            <a:solidFill>
                              <a:srgbClr val="0000CC"/>
                            </a:solidFill>
                            <a:latin typeface="Cambria Math" panose="02040503050406030204" pitchFamily="18" charset="0"/>
                          </a:rPr>
                          <m:t>ℒ</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在整体规范变换</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下是不变的</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(Λ</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与</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x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无关</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EE87541B-14E3-F50A-F068-3CE9ED81F176}"/>
                      </a:ext>
                    </a:extLst>
                  </p:cNvPr>
                  <p:cNvSpPr txBox="1">
                    <a:spLocks noRot="1" noChangeAspect="1" noMove="1" noResize="1" noEditPoints="1" noAdjustHandles="1" noChangeArrowheads="1" noChangeShapeType="1" noTextEdit="1"/>
                  </p:cNvSpPr>
                  <p:nvPr/>
                </p:nvSpPr>
                <p:spPr>
                  <a:xfrm>
                    <a:off x="523654" y="1009016"/>
                    <a:ext cx="8096692" cy="2031325"/>
                  </a:xfrm>
                  <a:prstGeom prst="rect">
                    <a:avLst/>
                  </a:prstGeom>
                  <a:blipFill>
                    <a:blip r:embed="rId2"/>
                    <a:stretch>
                      <a:fillRect l="-602" t="-1201" b="-4204"/>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4E11AC11-56DA-1F77-B1A0-EFE3DE7DF23B}"/>
                  </a:ext>
                </a:extLst>
              </p:cNvPr>
              <p:cNvPicPr>
                <a:picLocks noChangeAspect="1"/>
              </p:cNvPicPr>
              <p:nvPr/>
            </p:nvPicPr>
            <p:blipFill>
              <a:blip r:embed="rId3"/>
              <a:stretch>
                <a:fillRect/>
              </a:stretch>
            </p:blipFill>
            <p:spPr>
              <a:xfrm>
                <a:off x="639468" y="1068289"/>
                <a:ext cx="178409" cy="234962"/>
              </a:xfrm>
              <a:prstGeom prst="rect">
                <a:avLst/>
              </a:prstGeom>
            </p:spPr>
          </p:pic>
        </p:grpSp>
        <p:sp>
          <p:nvSpPr>
            <p:cNvPr id="5" name="文本框 4">
              <a:extLst>
                <a:ext uri="{FF2B5EF4-FFF2-40B4-BE49-F238E27FC236}">
                  <a16:creationId xmlns:a16="http://schemas.microsoft.com/office/drawing/2014/main" id="{DCB91A07-1934-3CDB-CD69-F2436984A341}"/>
                </a:ext>
              </a:extLst>
            </p:cNvPr>
            <p:cNvSpPr txBox="1"/>
            <p:nvPr/>
          </p:nvSpPr>
          <p:spPr>
            <a:xfrm>
              <a:off x="377505" y="1048624"/>
              <a:ext cx="4379053" cy="461665"/>
            </a:xfrm>
            <a:prstGeom prst="rect">
              <a:avLst/>
            </a:prstGeom>
            <a:noFill/>
          </p:spPr>
          <p:txBody>
            <a:bodyPr wrap="square" rtlCol="0">
              <a:spAutoFit/>
            </a:bodyPr>
            <a:lstStyle/>
            <a:p>
              <a:r>
                <a:rPr lang="zh-CN" altLang="en-US" sz="2400" b="1" dirty="0">
                  <a:solidFill>
                    <a:srgbClr val="FF0000"/>
                  </a:solidFill>
                  <a:latin typeface="华文楷体" panose="02010600040101010101" pitchFamily="2" charset="-122"/>
                  <a:ea typeface="华文楷体" panose="02010600040101010101" pitchFamily="2" charset="-122"/>
                </a:rPr>
                <a:t>复标量场</a:t>
              </a:r>
              <a:r>
                <a:rPr lang="en-US" altLang="zh-CN" sz="2400" b="1" dirty="0">
                  <a:solidFill>
                    <a:srgbClr val="FF0000"/>
                  </a:solidFill>
                  <a:latin typeface="华文楷体" panose="02010600040101010101" pitchFamily="2" charset="-122"/>
                  <a:ea typeface="华文楷体" panose="02010600040101010101" pitchFamily="2" charset="-122"/>
                </a:rPr>
                <a:t>-U(1)</a:t>
              </a:r>
              <a:r>
                <a:rPr lang="zh-CN" altLang="en-US" sz="2400" b="1" dirty="0">
                  <a:solidFill>
                    <a:srgbClr val="FF0000"/>
                  </a:solidFill>
                  <a:latin typeface="华文楷体" panose="02010600040101010101" pitchFamily="2" charset="-122"/>
                  <a:ea typeface="华文楷体" panose="02010600040101010101" pitchFamily="2" charset="-122"/>
                </a:rPr>
                <a:t>整体规范变化</a:t>
              </a:r>
            </a:p>
          </p:txBody>
        </p:sp>
        <p:pic>
          <p:nvPicPr>
            <p:cNvPr id="9" name="图片 8">
              <a:extLst>
                <a:ext uri="{FF2B5EF4-FFF2-40B4-BE49-F238E27FC236}">
                  <a16:creationId xmlns:a16="http://schemas.microsoft.com/office/drawing/2014/main" id="{FC107B18-9FC1-BBA6-857B-CACFA51A4AF2}"/>
                </a:ext>
              </a:extLst>
            </p:cNvPr>
            <p:cNvPicPr>
              <a:picLocks noChangeAspect="1"/>
            </p:cNvPicPr>
            <p:nvPr/>
          </p:nvPicPr>
          <p:blipFill>
            <a:blip r:embed="rId4"/>
            <a:stretch>
              <a:fillRect/>
            </a:stretch>
          </p:blipFill>
          <p:spPr>
            <a:xfrm>
              <a:off x="2401182" y="1953546"/>
              <a:ext cx="3378374" cy="387370"/>
            </a:xfrm>
            <a:prstGeom prst="rect">
              <a:avLst/>
            </a:prstGeom>
          </p:spPr>
        </p:pic>
        <p:pic>
          <p:nvPicPr>
            <p:cNvPr id="12" name="图片 11">
              <a:extLst>
                <a:ext uri="{FF2B5EF4-FFF2-40B4-BE49-F238E27FC236}">
                  <a16:creationId xmlns:a16="http://schemas.microsoft.com/office/drawing/2014/main" id="{B1B3A769-650B-9CF3-86BD-11ED581E2C45}"/>
                </a:ext>
              </a:extLst>
            </p:cNvPr>
            <p:cNvPicPr>
              <a:picLocks noChangeAspect="1"/>
            </p:cNvPicPr>
            <p:nvPr/>
          </p:nvPicPr>
          <p:blipFill>
            <a:blip r:embed="rId5"/>
            <a:stretch>
              <a:fillRect/>
            </a:stretch>
          </p:blipFill>
          <p:spPr>
            <a:xfrm>
              <a:off x="3391833" y="2863141"/>
              <a:ext cx="1397072" cy="311166"/>
            </a:xfrm>
            <a:prstGeom prst="rect">
              <a:avLst/>
            </a:prstGeom>
          </p:spPr>
        </p:pic>
        <p:sp>
          <p:nvSpPr>
            <p:cNvPr id="15" name="文本框 14">
              <a:extLst>
                <a:ext uri="{FF2B5EF4-FFF2-40B4-BE49-F238E27FC236}">
                  <a16:creationId xmlns:a16="http://schemas.microsoft.com/office/drawing/2014/main" id="{8A94A9F1-E004-B257-9CD7-EA4458093303}"/>
                </a:ext>
              </a:extLst>
            </p:cNvPr>
            <p:cNvSpPr txBox="1"/>
            <p:nvPr/>
          </p:nvSpPr>
          <p:spPr>
            <a:xfrm>
              <a:off x="431978" y="3869227"/>
              <a:ext cx="7772400" cy="2031325"/>
            </a:xfrm>
            <a:prstGeom prst="rect">
              <a:avLst/>
            </a:prstGeom>
            <a:noFill/>
          </p:spPr>
          <p:txBody>
            <a:bodyPr wrap="square" rtlCol="0">
              <a:spAutoFit/>
            </a:bodyPr>
            <a:lstStyle/>
            <a:p>
              <a:r>
                <a:rPr lang="zh-CN" altLang="en-US" b="1" dirty="0">
                  <a:latin typeface="华文楷体" panose="02010600040101010101" pitchFamily="2" charset="-122"/>
                  <a:ea typeface="华文楷体" panose="02010600040101010101" pitchFamily="2" charset="-122"/>
                </a:rPr>
                <a:t>该变换是</a:t>
              </a:r>
              <a:r>
                <a:rPr lang="en-US" altLang="zh-CN" b="1" dirty="0">
                  <a:latin typeface="华文楷体" panose="02010600040101010101" pitchFamily="2" charset="-122"/>
                  <a:ea typeface="华文楷体" panose="02010600040101010101" pitchFamily="2" charset="-122"/>
                </a:rPr>
                <a:t>U(1)</a:t>
              </a:r>
              <a:r>
                <a:rPr lang="zh-CN" altLang="en-US" b="1" dirty="0">
                  <a:latin typeface="华文楷体" panose="02010600040101010101" pitchFamily="2" charset="-122"/>
                  <a:ea typeface="华文楷体" panose="02010600040101010101" pitchFamily="2" charset="-122"/>
                </a:rPr>
                <a:t>变化，可以看成是</a:t>
              </a:r>
              <a:r>
                <a:rPr lang="zh-CN" altLang="en-US" b="1" dirty="0">
                  <a:latin typeface="华文楷体" panose="02010600040101010101" pitchFamily="2" charset="-122"/>
                  <a:ea typeface="华文楷体" panose="02010600040101010101" pitchFamily="2" charset="-122"/>
                  <a:sym typeface="Symbol" panose="05050102010706020507" pitchFamily="18" charset="2"/>
                </a:rPr>
                <a:t>在二维复平面上的转动，和</a:t>
              </a:r>
              <a:r>
                <a:rPr lang="en-US" altLang="zh-CN" b="1" dirty="0">
                  <a:latin typeface="华文楷体" panose="02010600040101010101" pitchFamily="2" charset="-122"/>
                  <a:ea typeface="华文楷体" panose="02010600040101010101" pitchFamily="2" charset="-122"/>
                  <a:sym typeface="Symbol" panose="05050102010706020507" pitchFamily="18" charset="2"/>
                </a:rPr>
                <a:t>(2)</a:t>
              </a:r>
              <a:r>
                <a:rPr lang="zh-CN" altLang="en-US" b="1" dirty="0">
                  <a:latin typeface="华文楷体" panose="02010600040101010101" pitchFamily="2" charset="-122"/>
                  <a:ea typeface="华文楷体" panose="02010600040101010101" pitchFamily="2" charset="-122"/>
                  <a:sym typeface="Symbol" panose="05050102010706020507" pitchFamily="18" charset="2"/>
                </a:rPr>
                <a:t>群是等价的</a:t>
              </a:r>
              <a:endParaRPr lang="en-US" altLang="zh-CN" b="1" dirty="0">
                <a:latin typeface="华文楷体" panose="02010600040101010101" pitchFamily="2" charset="-122"/>
                <a:ea typeface="华文楷体" panose="02010600040101010101" pitchFamily="2" charset="-122"/>
                <a:sym typeface="Symbol" panose="05050102010706020507" pitchFamily="18" charset="2"/>
              </a:endParaRPr>
            </a:p>
            <a:p>
              <a:endParaRPr lang="en-US" altLang="zh-CN" b="1" dirty="0">
                <a:latin typeface="华文楷体" panose="02010600040101010101" pitchFamily="2" charset="-122"/>
                <a:ea typeface="华文楷体" panose="02010600040101010101" pitchFamily="2" charset="-122"/>
                <a:sym typeface="Symbol" panose="05050102010706020507" pitchFamily="18" charset="2"/>
              </a:endParaRPr>
            </a:p>
            <a:p>
              <a:r>
                <a:rPr lang="zh-CN" altLang="en-US" b="1" dirty="0">
                  <a:latin typeface="华文楷体" panose="02010600040101010101" pitchFamily="2" charset="-122"/>
                  <a:ea typeface="华文楷体" panose="02010600040101010101" pitchFamily="2" charset="-122"/>
                  <a:sym typeface="Symbol" panose="05050102010706020507" pitchFamily="18" charset="2"/>
                </a:rPr>
                <a:t>在这种形式下，可以把场量关于位势的极小常数值作掌控。这个极</a:t>
              </a:r>
              <a:r>
                <a:rPr lang="zh-CN" altLang="en-US" b="1" dirty="0">
                  <a:latin typeface="华文楷体" panose="02010600040101010101" pitchFamily="2" charset="-122"/>
                  <a:ea typeface="华文楷体" panose="02010600040101010101" pitchFamily="2" charset="-122"/>
                </a:rPr>
                <a:t>小值表征了系统的基态，如同铁磁铁磁性的基态。</a:t>
              </a:r>
              <a:r>
                <a:rPr lang="zh-CN" altLang="en-US" b="1" dirty="0">
                  <a:latin typeface="华文楷体" panose="02010600040101010101" pitchFamily="2" charset="-122"/>
                  <a:ea typeface="华文楷体" panose="02010600040101010101" pitchFamily="2" charset="-122"/>
                  <a:sym typeface="Symbol" panose="05050102010706020507" pitchFamily="18" charset="2"/>
                </a:rPr>
                <a:t>场围绕其典型值的涨落归于系统的动力学自由度，可以把这个自由度与粒子相关联，代表场的极小结构常数为真空期待值</a:t>
              </a:r>
              <a:endParaRPr lang="zh-CN" altLang="en-US" b="1" dirty="0">
                <a:latin typeface="华文楷体" panose="02010600040101010101" pitchFamily="2" charset="-122"/>
                <a:ea typeface="华文楷体" panose="02010600040101010101" pitchFamily="2" charset="-122"/>
              </a:endParaRPr>
            </a:p>
            <a:p>
              <a:endParaRPr lang="zh-CN" altLang="en-US" b="1" dirty="0">
                <a:latin typeface="华文楷体" panose="02010600040101010101" pitchFamily="2" charset="-122"/>
                <a:ea typeface="华文楷体" panose="02010600040101010101" pitchFamily="2" charset="-122"/>
              </a:endParaRPr>
            </a:p>
          </p:txBody>
        </p:sp>
      </p:grpSp>
    </p:spTree>
    <p:extLst>
      <p:ext uri="{BB962C8B-B14F-4D97-AF65-F5344CB8AC3E}">
        <p14:creationId xmlns:p14="http://schemas.microsoft.com/office/powerpoint/2010/main" val="33507755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B740F-4937-6130-BEA6-83BFF2B5448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389CA47-FA73-E666-7018-15DFB36956B9}"/>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EC0BDFDB-F45B-75D8-D8CC-EC6E1C937777}"/>
              </a:ext>
            </a:extLst>
          </p:cNvPr>
          <p:cNvSpPr>
            <a:spLocks noGrp="1"/>
          </p:cNvSpPr>
          <p:nvPr>
            <p:ph type="sldNum" sz="quarter" idx="12"/>
          </p:nvPr>
        </p:nvSpPr>
        <p:spPr/>
        <p:txBody>
          <a:bodyPr/>
          <a:lstStyle/>
          <a:p>
            <a:fld id="{BEF7031F-3985-8841-9F96-93325AFB8D2A}" type="slidenum">
              <a:rPr lang="en-US" smtClean="0"/>
              <a:t>89</a:t>
            </a:fld>
            <a:endParaRPr lang="en-US"/>
          </a:p>
        </p:txBody>
      </p:sp>
      <p:grpSp>
        <p:nvGrpSpPr>
          <p:cNvPr id="10" name="组合 9">
            <a:extLst>
              <a:ext uri="{FF2B5EF4-FFF2-40B4-BE49-F238E27FC236}">
                <a16:creationId xmlns:a16="http://schemas.microsoft.com/office/drawing/2014/main" id="{B06BDA32-C41E-BF63-2BA7-F4D6AE5156D3}"/>
              </a:ext>
            </a:extLst>
          </p:cNvPr>
          <p:cNvGrpSpPr/>
          <p:nvPr/>
        </p:nvGrpSpPr>
        <p:grpSpPr>
          <a:xfrm>
            <a:off x="431978" y="1073746"/>
            <a:ext cx="8096692" cy="2592441"/>
            <a:chOff x="523654" y="1009016"/>
            <a:chExt cx="8096692" cy="2592441"/>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2ACD8131-2D88-E912-2A32-564527D16073}"/>
                    </a:ext>
                  </a:extLst>
                </p:cNvPr>
                <p:cNvSpPr txBox="1"/>
                <p:nvPr/>
              </p:nvSpPr>
              <p:spPr>
                <a:xfrm>
                  <a:off x="523654" y="1009016"/>
                  <a:ext cx="8096692" cy="2592441"/>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该体系的势场密度为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能的最小值或真空态由下列条件确定</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当</a:t>
                  </a:r>
                  <a:r>
                    <a:rPr lang="el-GR"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μ</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&gt; 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时，</a:t>
                  </a:r>
                  <a14:m>
                    <m:oMath xmlns:m="http://schemas.openxmlformats.org/officeDocument/2006/math">
                      <m:sSup>
                        <m:sSupPr>
                          <m:ctrlPr>
                            <a:rPr lang="en-US" altLang="zh-CN" b="1" i="1" dirty="0" smtClean="0">
                              <a:solidFill>
                                <a:srgbClr val="0000CC"/>
                              </a:solidFill>
                              <a:latin typeface="Cambria Math" panose="02040503050406030204" pitchFamily="18" charset="0"/>
                            </a:rPr>
                          </m:ctrlPr>
                        </m:sSupPr>
                        <m:e>
                          <m:r>
                            <a:rPr lang="en-US" altLang="zh-CN" b="1" i="1" dirty="0" smtClean="0">
                              <a:solidFill>
                                <a:srgbClr val="0000CC"/>
                              </a:solidFill>
                              <a:latin typeface="Cambria Math" panose="02040503050406030204" pitchFamily="18" charset="0"/>
                            </a:rPr>
                            <m:t>𝜙</m:t>
                          </m:r>
                        </m:e>
                        <m:sup>
                          <m:r>
                            <a:rPr lang="en-US" altLang="zh-CN" b="1" i="0" dirty="0" smtClean="0">
                              <a:solidFill>
                                <a:srgbClr val="0000CC"/>
                              </a:solidFill>
                              <a:latin typeface="Cambria Math" panose="02040503050406030204" pitchFamily="18" charset="0"/>
                            </a:rPr>
                            <m:t>†</m:t>
                          </m:r>
                        </m:sup>
                      </m:sSup>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rPr>
                    <a:t> </a:t>
                  </a:r>
                  <a14:m>
                    <m:oMath xmlns:m="http://schemas.openxmlformats.org/officeDocument/2006/math">
                      <m:r>
                        <a:rPr lang="en-US" altLang="zh-CN" b="1" i="1" dirty="0" smtClean="0">
                          <a:solidFill>
                            <a:srgbClr val="0000CC"/>
                          </a:solidFill>
                          <a:latin typeface="Cambria Math" panose="02040503050406030204" pitchFamily="18" charset="0"/>
                        </a:rPr>
                        <m:t>𝜙</m:t>
                      </m:r>
                      <m:r>
                        <a:rPr lang="en-US" altLang="zh-CN" b="1" i="1" dirty="0" smtClean="0">
                          <a:solidFill>
                            <a:srgbClr val="0000CC"/>
                          </a:solidFill>
                          <a:latin typeface="Cambria Math" panose="02040503050406030204" pitchFamily="18" charset="0"/>
                        </a:rPr>
                        <m:t> </m:t>
                      </m:r>
                    </m:oMath>
                  </a14:m>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给出全空间的能量最小值</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2ACD8131-2D88-E912-2A32-564527D16073}"/>
                    </a:ext>
                  </a:extLst>
                </p:cNvPr>
                <p:cNvSpPr txBox="1">
                  <a:spLocks noRot="1" noChangeAspect="1" noMove="1" noResize="1" noEditPoints="1" noAdjustHandles="1" noChangeArrowheads="1" noChangeShapeType="1" noTextEdit="1"/>
                </p:cNvSpPr>
                <p:nvPr/>
              </p:nvSpPr>
              <p:spPr>
                <a:xfrm>
                  <a:off x="523654" y="1009016"/>
                  <a:ext cx="8096692" cy="2592441"/>
                </a:xfrm>
                <a:prstGeom prst="rect">
                  <a:avLst/>
                </a:prstGeom>
                <a:blipFill>
                  <a:blip r:embed="rId2"/>
                  <a:stretch>
                    <a:fillRect l="-678" t="-941" b="-3059"/>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795F9812-BE05-1C3F-A60A-402745F36EE8}"/>
                </a:ext>
              </a:extLst>
            </p:cNvPr>
            <p:cNvPicPr>
              <a:picLocks noChangeAspect="1"/>
            </p:cNvPicPr>
            <p:nvPr/>
          </p:nvPicPr>
          <p:blipFill>
            <a:blip r:embed="rId3"/>
            <a:stretch>
              <a:fillRect/>
            </a:stretch>
          </p:blipFill>
          <p:spPr>
            <a:xfrm>
              <a:off x="639468" y="1068289"/>
              <a:ext cx="178409" cy="234962"/>
            </a:xfrm>
            <a:prstGeom prst="rect">
              <a:avLst/>
            </a:prstGeom>
          </p:spPr>
        </p:pic>
      </p:grpSp>
      <p:pic>
        <p:nvPicPr>
          <p:cNvPr id="6" name="图片 5">
            <a:extLst>
              <a:ext uri="{FF2B5EF4-FFF2-40B4-BE49-F238E27FC236}">
                <a16:creationId xmlns:a16="http://schemas.microsoft.com/office/drawing/2014/main" id="{0514ACAD-4226-DCBF-39C5-644E50C24274}"/>
              </a:ext>
            </a:extLst>
          </p:cNvPr>
          <p:cNvPicPr>
            <a:picLocks noChangeAspect="1"/>
          </p:cNvPicPr>
          <p:nvPr/>
        </p:nvPicPr>
        <p:blipFill>
          <a:blip r:embed="rId4"/>
          <a:stretch>
            <a:fillRect/>
          </a:stretch>
        </p:blipFill>
        <p:spPr>
          <a:xfrm>
            <a:off x="3578174" y="1367981"/>
            <a:ext cx="1987652" cy="381020"/>
          </a:xfrm>
          <a:prstGeom prst="rect">
            <a:avLst/>
          </a:prstGeom>
        </p:spPr>
      </p:pic>
      <p:pic>
        <p:nvPicPr>
          <p:cNvPr id="8" name="图片 7">
            <a:extLst>
              <a:ext uri="{FF2B5EF4-FFF2-40B4-BE49-F238E27FC236}">
                <a16:creationId xmlns:a16="http://schemas.microsoft.com/office/drawing/2014/main" id="{641EC9B7-9F72-A448-890F-35E56CE3545F}"/>
              </a:ext>
            </a:extLst>
          </p:cNvPr>
          <p:cNvPicPr>
            <a:picLocks noChangeAspect="1"/>
          </p:cNvPicPr>
          <p:nvPr/>
        </p:nvPicPr>
        <p:blipFill>
          <a:blip r:embed="rId5"/>
          <a:stretch>
            <a:fillRect/>
          </a:stretch>
        </p:blipFill>
        <p:spPr>
          <a:xfrm>
            <a:off x="3127704" y="2217394"/>
            <a:ext cx="2705239" cy="1047804"/>
          </a:xfrm>
          <a:prstGeom prst="rect">
            <a:avLst/>
          </a:prstGeom>
        </p:spPr>
      </p:pic>
      <p:grpSp>
        <p:nvGrpSpPr>
          <p:cNvPr id="11" name="组合 10">
            <a:extLst>
              <a:ext uri="{FF2B5EF4-FFF2-40B4-BE49-F238E27FC236}">
                <a16:creationId xmlns:a16="http://schemas.microsoft.com/office/drawing/2014/main" id="{FAA4D480-19EF-FE67-55E5-D95B6B41D9AB}"/>
              </a:ext>
            </a:extLst>
          </p:cNvPr>
          <p:cNvGrpSpPr/>
          <p:nvPr/>
        </p:nvGrpSpPr>
        <p:grpSpPr>
          <a:xfrm>
            <a:off x="547792" y="3940978"/>
            <a:ext cx="6260488" cy="338554"/>
            <a:chOff x="478247" y="4479850"/>
            <a:chExt cx="6260488" cy="338554"/>
          </a:xfrm>
        </p:grpSpPr>
        <p:pic>
          <p:nvPicPr>
            <p:cNvPr id="17" name="图片 16">
              <a:extLst>
                <a:ext uri="{FF2B5EF4-FFF2-40B4-BE49-F238E27FC236}">
                  <a16:creationId xmlns:a16="http://schemas.microsoft.com/office/drawing/2014/main" id="{2A0ABE29-434A-5CB6-A33A-8D8DC3A8353B}"/>
                </a:ext>
              </a:extLst>
            </p:cNvPr>
            <p:cNvPicPr>
              <a:picLocks noChangeAspect="1"/>
            </p:cNvPicPr>
            <p:nvPr/>
          </p:nvPicPr>
          <p:blipFill>
            <a:blip r:embed="rId6"/>
            <a:stretch>
              <a:fillRect/>
            </a:stretch>
          </p:blipFill>
          <p:spPr>
            <a:xfrm>
              <a:off x="478247" y="4504175"/>
              <a:ext cx="1761722" cy="289904"/>
            </a:xfrm>
            <a:prstGeom prst="rect">
              <a:avLst/>
            </a:prstGeom>
          </p:spPr>
        </p:pic>
        <p:sp>
          <p:nvSpPr>
            <p:cNvPr id="18" name="文本框 17">
              <a:extLst>
                <a:ext uri="{FF2B5EF4-FFF2-40B4-BE49-F238E27FC236}">
                  <a16:creationId xmlns:a16="http://schemas.microsoft.com/office/drawing/2014/main" id="{9B31DA37-7400-90E7-8527-71CF9EBA2A37}"/>
                </a:ext>
              </a:extLst>
            </p:cNvPr>
            <p:cNvSpPr txBox="1"/>
            <p:nvPr/>
          </p:nvSpPr>
          <p:spPr>
            <a:xfrm>
              <a:off x="2412051" y="4479850"/>
              <a:ext cx="4326684" cy="338554"/>
            </a:xfrm>
            <a:prstGeom prst="rect">
              <a:avLst/>
            </a:prstGeom>
            <a:noFill/>
          </p:spPr>
          <p:txBody>
            <a:bodyPr wrap="square" rtlCol="0">
              <a:spAutoFit/>
            </a:bodyPr>
            <a:lstStyle/>
            <a:p>
              <a:r>
                <a:rPr lang="zh-CN" altLang="en-US" sz="1600" dirty="0">
                  <a:latin typeface="华文楷体" panose="02010600040101010101" pitchFamily="2" charset="-122"/>
                  <a:ea typeface="华文楷体" panose="02010600040101010101" pitchFamily="2" charset="-122"/>
                </a:rPr>
                <a:t>真空旋转不变，非简并的，具有严格的对称性</a:t>
              </a:r>
            </a:p>
          </p:txBody>
        </p:sp>
      </p:gr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3E01C02C-B759-6198-BEAE-5BF55F44B326}"/>
                  </a:ext>
                </a:extLst>
              </p:cNvPr>
              <p:cNvSpPr txBox="1"/>
              <p:nvPr/>
            </p:nvSpPr>
            <p:spPr>
              <a:xfrm>
                <a:off x="547792" y="4627405"/>
                <a:ext cx="6118254" cy="1077218"/>
              </a:xfrm>
              <a:prstGeom prst="rect">
                <a:avLst/>
              </a:prstGeom>
              <a:noFill/>
            </p:spPr>
            <p:txBody>
              <a:bodyPr wrap="square" rtlCol="0">
                <a:spAutoFit/>
              </a:bodyPr>
              <a:lstStyle/>
              <a:p>
                <a:r>
                  <a:rPr lang="zh-CN" altLang="en-US" sz="1600" dirty="0">
                    <a:latin typeface="华文楷体" panose="02010600040101010101" pitchFamily="2" charset="-122"/>
                    <a:ea typeface="华文楷体" panose="02010600040101010101" pitchFamily="2" charset="-122"/>
                  </a:rPr>
                  <a:t>这时</a:t>
                </a:r>
                <a:r>
                  <a:rPr lang="el-GR" altLang="zh-CN" sz="1600" dirty="0">
                    <a:latin typeface="华文楷体" panose="02010600040101010101" pitchFamily="2" charset="-122"/>
                    <a:ea typeface="华文楷体" panose="02010600040101010101" pitchFamily="2" charset="-122"/>
                  </a:rPr>
                  <a:t>μ</a:t>
                </a:r>
                <a:r>
                  <a:rPr lang="en-US" altLang="zh-CN" sz="1600" dirty="0">
                    <a:latin typeface="华文楷体" panose="02010600040101010101" pitchFamily="2" charset="-122"/>
                    <a:ea typeface="华文楷体" panose="02010600040101010101" pitchFamily="2" charset="-122"/>
                  </a:rPr>
                  <a:t>2</a:t>
                </a:r>
                <a:r>
                  <a:rPr lang="zh-CN" altLang="en-US" sz="1600" dirty="0">
                    <a:latin typeface="华文楷体" panose="02010600040101010101" pitchFamily="2" charset="-122"/>
                    <a:ea typeface="华文楷体" panose="02010600040101010101" pitchFamily="2" charset="-122"/>
                  </a:rPr>
                  <a:t>项可以被认定为</a:t>
                </a:r>
                <a14:m>
                  <m:oMath xmlns:m="http://schemas.openxmlformats.org/officeDocument/2006/math">
                    <m:r>
                      <a:rPr lang="en-US" altLang="zh-CN" sz="1600" dirty="0">
                        <a:latin typeface="Cambria Math" panose="02040503050406030204" pitchFamily="18" charset="0"/>
                        <a:ea typeface="华文楷体" panose="02010600040101010101" pitchFamily="2" charset="-122"/>
                      </a:rPr>
                      <m:t>𝜙</m:t>
                    </m:r>
                  </m:oMath>
                </a14:m>
                <a:r>
                  <a:rPr lang="zh-CN" altLang="en-US" sz="1600" dirty="0">
                    <a:latin typeface="华文楷体" panose="02010600040101010101" pitchFamily="2" charset="-122"/>
                    <a:ea typeface="华文楷体" panose="02010600040101010101" pitchFamily="2" charset="-122"/>
                  </a:rPr>
                  <a:t>场的质量项，由</a:t>
                </a:r>
                <a14:m>
                  <m:oMath xmlns:m="http://schemas.openxmlformats.org/officeDocument/2006/math">
                    <m:r>
                      <a:rPr lang="en-US" altLang="zh-CN" sz="1600" dirty="0">
                        <a:latin typeface="Cambria Math" panose="02040503050406030204" pitchFamily="18" charset="0"/>
                        <a:ea typeface="华文楷体" panose="02010600040101010101" pitchFamily="2" charset="-122"/>
                      </a:rPr>
                      <m:t>𝜙</m:t>
                    </m:r>
                  </m:oMath>
                </a14:m>
                <a:r>
                  <a:rPr lang="zh-CN" altLang="en-US" sz="1600" dirty="0">
                    <a:latin typeface="华文楷体" panose="02010600040101010101" pitchFamily="2" charset="-122"/>
                    <a:ea typeface="华文楷体" panose="02010600040101010101" pitchFamily="2" charset="-122"/>
                  </a:rPr>
                  <a:t>场的实部和虚部所代表的两类场粒子都具有质量</a:t>
                </a:r>
                <a:r>
                  <a:rPr lang="el-GR" altLang="zh-CN" sz="1600" dirty="0">
                    <a:latin typeface="华文楷体" panose="02010600040101010101" pitchFamily="2" charset="-122"/>
                    <a:ea typeface="华文楷体" panose="02010600040101010101" pitchFamily="2" charset="-122"/>
                  </a:rPr>
                  <a:t>μ </a:t>
                </a:r>
                <a:r>
                  <a:rPr lang="zh-CN" altLang="en-US" sz="1600" dirty="0">
                    <a:latin typeface="华文楷体" panose="02010600040101010101" pitchFamily="2" charset="-122"/>
                    <a:ea typeface="华文楷体" panose="02010600040101010101" pitchFamily="2" charset="-122"/>
                  </a:rPr>
                  <a:t>，因为它们具有复平面上的转动对称性。真空态对称不变。这种对称性实现的理论称为维格纳-外尔(Wigner-Weyl)模式。</a:t>
                </a:r>
              </a:p>
            </p:txBody>
          </p:sp>
        </mc:Choice>
        <mc:Fallback xmlns="">
          <p:sp>
            <p:nvSpPr>
              <p:cNvPr id="21" name="文本框 20">
                <a:extLst>
                  <a:ext uri="{FF2B5EF4-FFF2-40B4-BE49-F238E27FC236}">
                    <a16:creationId xmlns:a16="http://schemas.microsoft.com/office/drawing/2014/main" id="{3E01C02C-B759-6198-BEAE-5BF55F44B326}"/>
                  </a:ext>
                </a:extLst>
              </p:cNvPr>
              <p:cNvSpPr txBox="1">
                <a:spLocks noRot="1" noChangeAspect="1" noMove="1" noResize="1" noEditPoints="1" noAdjustHandles="1" noChangeArrowheads="1" noChangeShapeType="1" noTextEdit="1"/>
              </p:cNvSpPr>
              <p:nvPr/>
            </p:nvSpPr>
            <p:spPr>
              <a:xfrm>
                <a:off x="547792" y="4627405"/>
                <a:ext cx="6118254" cy="1077218"/>
              </a:xfrm>
              <a:prstGeom prst="rect">
                <a:avLst/>
              </a:prstGeom>
              <a:blipFill>
                <a:blip r:embed="rId7"/>
                <a:stretch>
                  <a:fillRect l="-598" t="-1130" r="-2291" b="-6780"/>
                </a:stretch>
              </a:blipFill>
            </p:spPr>
            <p:txBody>
              <a:bodyPr/>
              <a:lstStyle/>
              <a:p>
                <a:r>
                  <a:rPr lang="zh-CN" altLang="en-US">
                    <a:noFill/>
                  </a:rPr>
                  <a:t> </a:t>
                </a:r>
              </a:p>
            </p:txBody>
          </p:sp>
        </mc:Fallback>
      </mc:AlternateContent>
      <p:pic>
        <p:nvPicPr>
          <p:cNvPr id="22" name="图片 21">
            <a:extLst>
              <a:ext uri="{FF2B5EF4-FFF2-40B4-BE49-F238E27FC236}">
                <a16:creationId xmlns:a16="http://schemas.microsoft.com/office/drawing/2014/main" id="{7DE5CEC0-F613-0D2E-F7AC-AF177F3ABC91}"/>
              </a:ext>
            </a:extLst>
          </p:cNvPr>
          <p:cNvPicPr>
            <a:picLocks noChangeAspect="1"/>
          </p:cNvPicPr>
          <p:nvPr/>
        </p:nvPicPr>
        <p:blipFill>
          <a:blip r:embed="rId8"/>
          <a:stretch>
            <a:fillRect/>
          </a:stretch>
        </p:blipFill>
        <p:spPr>
          <a:xfrm>
            <a:off x="6808280" y="3623870"/>
            <a:ext cx="2082907" cy="2540495"/>
          </a:xfrm>
          <a:prstGeom prst="rect">
            <a:avLst/>
          </a:prstGeom>
        </p:spPr>
      </p:pic>
    </p:spTree>
    <p:extLst>
      <p:ext uri="{BB962C8B-B14F-4D97-AF65-F5344CB8AC3E}">
        <p14:creationId xmlns:p14="http://schemas.microsoft.com/office/powerpoint/2010/main" val="2328723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b="1" dirty="0">
                <a:solidFill>
                  <a:srgbClr val="000000"/>
                </a:solidFill>
                <a:ea typeface="华文楷体"/>
                <a:cs typeface="华文楷体"/>
              </a:rPr>
              <a:t>电弱统一理论</a:t>
            </a:r>
          </a:p>
        </p:txBody>
      </p:sp>
      <p:sp>
        <p:nvSpPr>
          <p:cNvPr id="4" name="灯片编号占位符 3"/>
          <p:cNvSpPr>
            <a:spLocks noGrp="1"/>
          </p:cNvSpPr>
          <p:nvPr>
            <p:ph type="sldNum" sz="quarter" idx="12"/>
          </p:nvPr>
        </p:nvSpPr>
        <p:spPr/>
        <p:txBody>
          <a:bodyPr/>
          <a:lstStyle/>
          <a:p>
            <a:fld id="{BEF7031F-3985-8841-9F96-93325AFB8D2A}" type="slidenum">
              <a:rPr lang="en-US" smtClean="0"/>
              <a:t>9</a:t>
            </a:fld>
            <a:endParaRPr lang="en-US"/>
          </a:p>
        </p:txBody>
      </p:sp>
      <p:sp>
        <p:nvSpPr>
          <p:cNvPr id="3" name="文本框 2"/>
          <p:cNvSpPr txBox="1"/>
          <p:nvPr/>
        </p:nvSpPr>
        <p:spPr>
          <a:xfrm>
            <a:off x="1443789" y="1318660"/>
            <a:ext cx="5967663" cy="3139321"/>
          </a:xfrm>
          <a:prstGeom prst="rect">
            <a:avLst/>
          </a:prstGeom>
          <a:noFill/>
        </p:spPr>
        <p:txBody>
          <a:bodyPr wrap="square" rtlCol="0">
            <a:spAutoFit/>
          </a:bodyPr>
          <a:lstStyle/>
          <a:p>
            <a:pPr marL="457200" indent="-457200">
              <a:lnSpc>
                <a:spcPct val="150000"/>
              </a:lnSpc>
              <a:buFont typeface="+mj-lt"/>
              <a:buAutoNum type="arabicPeriod"/>
            </a:pPr>
            <a:r>
              <a:rPr lang="zh-CN" altLang="en-US" sz="2200" b="1" dirty="0">
                <a:latin typeface="华文楷体" panose="02010600040101010101" pitchFamily="2" charset="-122"/>
                <a:ea typeface="华文楷体" panose="02010600040101010101" pitchFamily="2" charset="-122"/>
              </a:rPr>
              <a:t>电弱相互作用理论发展简史</a:t>
            </a:r>
            <a:endParaRPr lang="en-US" altLang="zh-CN" sz="2200" b="1" dirty="0">
              <a:latin typeface="华文楷体" panose="02010600040101010101" pitchFamily="2" charset="-122"/>
              <a:ea typeface="华文楷体" panose="02010600040101010101" pitchFamily="2" charset="-122"/>
            </a:endParaRPr>
          </a:p>
          <a:p>
            <a:pPr marL="457200" indent="-457200">
              <a:lnSpc>
                <a:spcPct val="150000"/>
              </a:lnSpc>
              <a:buFont typeface="+mj-lt"/>
              <a:buAutoNum type="arabicPeriod"/>
            </a:pPr>
            <a:r>
              <a:rPr lang="en-US" altLang="zh-CN" sz="2200" b="1" dirty="0">
                <a:latin typeface="华文楷体" panose="02010600040101010101" pitchFamily="2" charset="-122"/>
                <a:ea typeface="华文楷体" panose="02010600040101010101" pitchFamily="2" charset="-122"/>
              </a:rPr>
              <a:t>GIM</a:t>
            </a:r>
            <a:r>
              <a:rPr lang="zh-CN" altLang="en-US" sz="2200" b="1" dirty="0">
                <a:latin typeface="华文楷体" panose="02010600040101010101" pitchFamily="2" charset="-122"/>
                <a:ea typeface="华文楷体" panose="02010600040101010101" pitchFamily="2" charset="-122"/>
              </a:rPr>
              <a:t>机制和</a:t>
            </a:r>
            <a:r>
              <a:rPr lang="en-US" altLang="zh-CN" sz="2200" b="1" dirty="0">
                <a:latin typeface="华文楷体" panose="02010600040101010101" pitchFamily="2" charset="-122"/>
                <a:ea typeface="华文楷体" panose="02010600040101010101" pitchFamily="2" charset="-122"/>
              </a:rPr>
              <a:t>CKM</a:t>
            </a:r>
            <a:r>
              <a:rPr lang="zh-CN" altLang="en-US" sz="2200" b="1" dirty="0">
                <a:latin typeface="华文楷体" panose="02010600040101010101" pitchFamily="2" charset="-122"/>
                <a:ea typeface="华文楷体" panose="02010600040101010101" pitchFamily="2" charset="-122"/>
              </a:rPr>
              <a:t>矩阵</a:t>
            </a:r>
            <a:endParaRPr lang="en-US" altLang="zh-CN" sz="2200" b="1" dirty="0">
              <a:latin typeface="华文楷体" panose="02010600040101010101" pitchFamily="2" charset="-122"/>
              <a:ea typeface="华文楷体" panose="02010600040101010101" pitchFamily="2" charset="-122"/>
            </a:endParaRPr>
          </a:p>
          <a:p>
            <a:pPr marL="457200" indent="-457200">
              <a:lnSpc>
                <a:spcPct val="150000"/>
              </a:lnSpc>
              <a:buFont typeface="+mj-lt"/>
              <a:buAutoNum type="arabicPeriod"/>
            </a:pPr>
            <a:r>
              <a:rPr lang="zh-CN" altLang="en-US" sz="2200" b="1" dirty="0">
                <a:latin typeface="华文楷体" panose="02010600040101010101" pitchFamily="2" charset="-122"/>
                <a:ea typeface="华文楷体" panose="02010600040101010101" pitchFamily="2" charset="-122"/>
              </a:rPr>
              <a:t>电弱统一理论的群结构、拉氏量和粒子谱</a:t>
            </a:r>
            <a:endParaRPr lang="en-US" altLang="zh-CN" sz="2200" b="1" dirty="0">
              <a:latin typeface="华文楷体" panose="02010600040101010101" pitchFamily="2" charset="-122"/>
              <a:ea typeface="华文楷体" panose="02010600040101010101" pitchFamily="2" charset="-122"/>
            </a:endParaRPr>
          </a:p>
          <a:p>
            <a:pPr marL="457200" indent="-457200">
              <a:lnSpc>
                <a:spcPct val="150000"/>
              </a:lnSpc>
              <a:buFont typeface="+mj-lt"/>
              <a:buAutoNum type="arabicPeriod"/>
            </a:pPr>
            <a:r>
              <a:rPr lang="zh-CN" altLang="en-US" sz="2200" b="1" dirty="0">
                <a:latin typeface="华文楷体" panose="02010600040101010101" pitchFamily="2" charset="-122"/>
                <a:ea typeface="华文楷体" panose="02010600040101010101" pitchFamily="2" charset="-122"/>
              </a:rPr>
              <a:t>对称性破缺和</a:t>
            </a:r>
            <a:r>
              <a:rPr lang="en-US" altLang="zh-CN" sz="2200" b="1" dirty="0">
                <a:latin typeface="华文楷体" panose="02010600040101010101" pitchFamily="2" charset="-122"/>
                <a:ea typeface="华文楷体" panose="02010600040101010101" pitchFamily="2" charset="-122"/>
              </a:rPr>
              <a:t>Goldstone</a:t>
            </a:r>
            <a:r>
              <a:rPr lang="zh-CN" altLang="en-US" sz="2200" b="1" dirty="0">
                <a:latin typeface="华文楷体" panose="02010600040101010101" pitchFamily="2" charset="-122"/>
                <a:ea typeface="华文楷体" panose="02010600040101010101" pitchFamily="2" charset="-122"/>
              </a:rPr>
              <a:t>定理</a:t>
            </a:r>
            <a:endParaRPr lang="en-US" altLang="zh-CN" sz="2200" b="1" dirty="0">
              <a:latin typeface="华文楷体" panose="02010600040101010101" pitchFamily="2" charset="-122"/>
              <a:ea typeface="华文楷体" panose="02010600040101010101" pitchFamily="2" charset="-122"/>
            </a:endParaRPr>
          </a:p>
          <a:p>
            <a:pPr marL="457200" indent="-457200">
              <a:lnSpc>
                <a:spcPct val="150000"/>
              </a:lnSpc>
              <a:buFont typeface="+mj-lt"/>
              <a:buAutoNum type="arabicPeriod"/>
            </a:pPr>
            <a:r>
              <a:rPr lang="zh-CN" altLang="en-US" sz="2200" b="1" dirty="0">
                <a:latin typeface="华文楷体" panose="02010600040101010101" pitchFamily="2" charset="-122"/>
                <a:ea typeface="华文楷体" panose="02010600040101010101" pitchFamily="2" charset="-122"/>
              </a:rPr>
              <a:t>定域规范对称性和</a:t>
            </a:r>
            <a:r>
              <a:rPr lang="en-US" altLang="zh-CN" sz="2200" b="1" dirty="0" err="1">
                <a:latin typeface="华文楷体" panose="02010600040101010101" pitchFamily="2" charset="-122"/>
                <a:ea typeface="华文楷体" panose="02010600040101010101" pitchFamily="2" charset="-122"/>
              </a:rPr>
              <a:t>Brout</a:t>
            </a:r>
            <a:r>
              <a:rPr lang="en-US" altLang="zh-CN" sz="2200" b="1" dirty="0">
                <a:latin typeface="华文楷体" panose="02010600040101010101" pitchFamily="2" charset="-122"/>
                <a:ea typeface="华文楷体" panose="02010600040101010101" pitchFamily="2" charset="-122"/>
              </a:rPr>
              <a:t>-</a:t>
            </a:r>
            <a:r>
              <a:rPr lang="en-US" altLang="zh-CN" sz="2200" b="1" dirty="0" err="1">
                <a:latin typeface="华文楷体" panose="02010600040101010101" pitchFamily="2" charset="-122"/>
                <a:ea typeface="华文楷体" panose="02010600040101010101" pitchFamily="2" charset="-122"/>
              </a:rPr>
              <a:t>Englert</a:t>
            </a:r>
            <a:r>
              <a:rPr lang="en-US" altLang="zh-CN" sz="2200" b="1" dirty="0">
                <a:latin typeface="华文楷体" panose="02010600040101010101" pitchFamily="2" charset="-122"/>
                <a:ea typeface="华文楷体" panose="02010600040101010101" pitchFamily="2" charset="-122"/>
              </a:rPr>
              <a:t>-Higgs</a:t>
            </a:r>
            <a:r>
              <a:rPr lang="zh-CN" altLang="en-US" sz="2200" b="1" dirty="0">
                <a:latin typeface="华文楷体" panose="02010600040101010101" pitchFamily="2" charset="-122"/>
                <a:ea typeface="华文楷体" panose="02010600040101010101" pitchFamily="2" charset="-122"/>
              </a:rPr>
              <a:t>机制</a:t>
            </a:r>
            <a:endParaRPr lang="en-US" altLang="zh-CN" sz="2200" b="1" dirty="0">
              <a:latin typeface="华文楷体" panose="02010600040101010101" pitchFamily="2" charset="-122"/>
              <a:ea typeface="华文楷体" panose="02010600040101010101" pitchFamily="2" charset="-122"/>
            </a:endParaRPr>
          </a:p>
          <a:p>
            <a:pPr marL="457200" indent="-457200">
              <a:lnSpc>
                <a:spcPct val="150000"/>
              </a:lnSpc>
              <a:buFont typeface="+mj-lt"/>
              <a:buAutoNum type="arabicPeriod"/>
            </a:pPr>
            <a:r>
              <a:rPr lang="zh-CN" altLang="en-US" sz="2200" b="1" dirty="0">
                <a:latin typeface="华文楷体" panose="02010600040101010101" pitchFamily="2" charset="-122"/>
                <a:ea typeface="华文楷体" panose="02010600040101010101" pitchFamily="2" charset="-122"/>
                <a:sym typeface="Symbol" panose="05050102010706020507" pitchFamily="18" charset="2"/>
              </a:rPr>
              <a:t></a:t>
            </a:r>
            <a:r>
              <a:rPr lang="en-US" altLang="zh-CN" sz="2200" b="1" dirty="0">
                <a:latin typeface="华文楷体" panose="02010600040101010101" pitchFamily="2" charset="-122"/>
                <a:ea typeface="华文楷体" panose="02010600040101010101" pitchFamily="2" charset="-122"/>
                <a:sym typeface="Symbol" panose="05050102010706020507" pitchFamily="18" charset="2"/>
              </a:rPr>
              <a:t>(</a:t>
            </a:r>
            <a:r>
              <a:rPr lang="en-US" altLang="zh-CN" sz="2200"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sz="2200"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sz="2200" b="1" dirty="0" err="1">
                <a:latin typeface="华文楷体" panose="02010600040101010101" pitchFamily="2" charset="-122"/>
                <a:ea typeface="华文楷体" panose="02010600040101010101" pitchFamily="2" charset="-122"/>
                <a:sym typeface="Symbol" panose="05050102010706020507" pitchFamily="18" charset="2"/>
              </a:rPr>
              <a:t>e</a:t>
            </a:r>
            <a:r>
              <a:rPr lang="en-US" altLang="zh-CN" sz="2200"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sz="2200" b="1" dirty="0">
                <a:latin typeface="华文楷体" panose="02010600040101010101" pitchFamily="2" charset="-122"/>
                <a:ea typeface="华文楷体" panose="02010600040101010101" pitchFamily="2" charset="-122"/>
                <a:sym typeface="Symbol" panose="05050102010706020507" pitchFamily="18" charset="2"/>
              </a:rPr>
              <a:t></a:t>
            </a:r>
            <a:r>
              <a:rPr lang="en-US" altLang="zh-CN" sz="2200" b="1" dirty="0" err="1">
                <a:latin typeface="华文楷体" panose="02010600040101010101" pitchFamily="2" charset="-122"/>
                <a:ea typeface="华文楷体" panose="02010600040101010101" pitchFamily="2" charset="-122"/>
                <a:sym typeface="Symbol" panose="05050102010706020507" pitchFamily="18" charset="2"/>
              </a:rPr>
              <a:t>f</a:t>
            </a:r>
            <a:r>
              <a:rPr lang="en-US" altLang="zh-CN" sz="2200" b="1" baseline="30000" dirty="0" err="1">
                <a:latin typeface="华文楷体" panose="02010600040101010101" pitchFamily="2" charset="-122"/>
                <a:ea typeface="华文楷体" panose="02010600040101010101" pitchFamily="2" charset="-122"/>
                <a:sym typeface="Symbol" panose="05050102010706020507" pitchFamily="18" charset="2"/>
              </a:rPr>
              <a:t>+</a:t>
            </a:r>
            <a:r>
              <a:rPr lang="en-US" altLang="zh-CN" sz="2200" b="1" dirty="0" err="1">
                <a:latin typeface="华文楷体" panose="02010600040101010101" pitchFamily="2" charset="-122"/>
                <a:ea typeface="华文楷体" panose="02010600040101010101" pitchFamily="2" charset="-122"/>
                <a:sym typeface="Symbol" panose="05050102010706020507" pitchFamily="18" charset="2"/>
              </a:rPr>
              <a:t>f</a:t>
            </a:r>
            <a:r>
              <a:rPr lang="en-US" altLang="zh-CN" sz="2200" b="1" baseline="30000" dirty="0">
                <a:latin typeface="华文楷体" panose="02010600040101010101" pitchFamily="2" charset="-122"/>
                <a:ea typeface="华文楷体" panose="02010600040101010101" pitchFamily="2" charset="-122"/>
                <a:sym typeface="Symbol" panose="05050102010706020507" pitchFamily="18" charset="2"/>
              </a:rPr>
              <a:t>-</a:t>
            </a:r>
            <a:r>
              <a:rPr lang="en-US" altLang="zh-CN" sz="2200" b="1" dirty="0">
                <a:latin typeface="华文楷体" panose="02010600040101010101" pitchFamily="2" charset="-122"/>
                <a:ea typeface="华文楷体" panose="02010600040101010101" pitchFamily="2" charset="-122"/>
                <a:sym typeface="Symbol" panose="05050102010706020507" pitchFamily="18" charset="2"/>
              </a:rPr>
              <a:t>)</a:t>
            </a:r>
            <a:r>
              <a:rPr lang="zh-CN" altLang="en-US" sz="2200" b="1" dirty="0">
                <a:latin typeface="华文楷体" panose="02010600040101010101" pitchFamily="2" charset="-122"/>
                <a:ea typeface="华文楷体" panose="02010600040101010101" pitchFamily="2" charset="-122"/>
                <a:sym typeface="Symbol" panose="05050102010706020507" pitchFamily="18" charset="2"/>
              </a:rPr>
              <a:t>的计算</a:t>
            </a:r>
            <a:endParaRPr lang="zh-CN" altLang="en-US" sz="2200" b="1"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42944866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3CB93-542A-0E6E-1ED4-15F63AE71E6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29C115C-AD34-60F3-7AA1-F5823CA7A872}"/>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83A89233-C563-909F-F086-C132A68CF98C}"/>
              </a:ext>
            </a:extLst>
          </p:cNvPr>
          <p:cNvSpPr>
            <a:spLocks noGrp="1"/>
          </p:cNvSpPr>
          <p:nvPr>
            <p:ph type="sldNum" sz="quarter" idx="12"/>
          </p:nvPr>
        </p:nvSpPr>
        <p:spPr/>
        <p:txBody>
          <a:bodyPr/>
          <a:lstStyle/>
          <a:p>
            <a:fld id="{BEF7031F-3985-8841-9F96-93325AFB8D2A}" type="slidenum">
              <a:rPr lang="en-US" smtClean="0"/>
              <a:t>90</a:t>
            </a:fld>
            <a:endParaRPr lang="en-US"/>
          </a:p>
        </p:txBody>
      </p:sp>
      <p:grpSp>
        <p:nvGrpSpPr>
          <p:cNvPr id="29" name="组合 28">
            <a:extLst>
              <a:ext uri="{FF2B5EF4-FFF2-40B4-BE49-F238E27FC236}">
                <a16:creationId xmlns:a16="http://schemas.microsoft.com/office/drawing/2014/main" id="{B1BACAB0-2B2E-09DF-BFBB-7539CF45C70A}"/>
              </a:ext>
            </a:extLst>
          </p:cNvPr>
          <p:cNvGrpSpPr/>
          <p:nvPr/>
        </p:nvGrpSpPr>
        <p:grpSpPr>
          <a:xfrm>
            <a:off x="431978" y="899483"/>
            <a:ext cx="8539286" cy="5821992"/>
            <a:chOff x="431978" y="899483"/>
            <a:chExt cx="8539286" cy="5821992"/>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BC9CCDD7-734D-EED7-B017-D3AFED6F6650}"/>
                    </a:ext>
                  </a:extLst>
                </p:cNvPr>
                <p:cNvSpPr txBox="1"/>
                <p:nvPr/>
              </p:nvSpPr>
              <p:spPr>
                <a:xfrm>
                  <a:off x="431978" y="899483"/>
                  <a:ext cx="8096692" cy="5639429"/>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当</a:t>
                  </a:r>
                  <a:r>
                    <a:rPr lang="el-GR"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μ</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baseline="30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&lt; 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时，</a:t>
                  </a:r>
                  <a14:m>
                    <m:oMath xmlns:m="http://schemas.openxmlformats.org/officeDocument/2006/math">
                      <m:sSup>
                        <m:sSupPr>
                          <m:ctrlPr>
                            <a:rPr lang="en-US" altLang="zh-CN" b="1" i="1" dirty="0" smtClean="0">
                              <a:solidFill>
                                <a:srgbClr val="C00000"/>
                              </a:solidFill>
                              <a:latin typeface="Cambria Math" panose="02040503050406030204" pitchFamily="18" charset="0"/>
                            </a:rPr>
                          </m:ctrlPr>
                        </m:sSupPr>
                        <m:e>
                          <m:r>
                            <a:rPr lang="en-US" altLang="zh-CN" b="1" i="1" dirty="0" smtClean="0">
                              <a:solidFill>
                                <a:srgbClr val="C00000"/>
                              </a:solidFill>
                              <a:latin typeface="Cambria Math" panose="02040503050406030204" pitchFamily="18" charset="0"/>
                            </a:rPr>
                            <m:t>𝜙</m:t>
                          </m:r>
                        </m:e>
                        <m:sup>
                          <m:r>
                            <a:rPr lang="en-US" altLang="zh-CN" b="1" i="0" dirty="0" smtClean="0">
                              <a:solidFill>
                                <a:srgbClr val="C00000"/>
                              </a:solidFill>
                              <a:latin typeface="Cambria Math" panose="02040503050406030204" pitchFamily="18" charset="0"/>
                            </a:rPr>
                            <m:t>†</m:t>
                          </m:r>
                        </m:sup>
                      </m:sSup>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C00000"/>
                      </a:solidFill>
                    </a:rPr>
                    <a:t> </a:t>
                  </a:r>
                  <a14:m>
                    <m:oMath xmlns:m="http://schemas.openxmlformats.org/officeDocument/2006/math">
                      <m:r>
                        <a:rPr lang="en-US" altLang="zh-CN" b="1" i="1" dirty="0" smtClean="0">
                          <a:solidFill>
                            <a:srgbClr val="C00000"/>
                          </a:solidFill>
                          <a:latin typeface="Cambria Math" panose="02040503050406030204" pitchFamily="18" charset="0"/>
                        </a:rPr>
                        <m:t>𝜙</m:t>
                      </m:r>
                      <m:r>
                        <a:rPr lang="en-US" altLang="zh-CN" b="1" i="1" dirty="0" smtClean="0">
                          <a:solidFill>
                            <a:srgbClr val="C00000"/>
                          </a:solidFill>
                          <a:latin typeface="Cambria Math" panose="02040503050406030204" pitchFamily="18" charset="0"/>
                        </a:rPr>
                        <m:t> </m:t>
                      </m:r>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给出局部极大值，而最小值由</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这些极小值有无穷多个，处在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和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平面上</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的一个圆周上</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圆周上的每一点都可看成是真空，</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因此一般性地记为</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在 </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U </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整体规范变换下，圆周上的一个真空态变</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为另一个真空态，真空不再是不变的，故称模型</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具有自发破缺的对称性。</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在量子理论中，</a:t>
                  </a:r>
                  <a:r>
                    <a:rPr lang="en-US" altLang="zh-CN" b="1" dirty="0">
                      <a:solidFill>
                        <a:srgbClr val="0000CC"/>
                      </a:solidFill>
                    </a:rPr>
                    <a:t> </a:t>
                  </a:r>
                  <a14:m>
                    <m:oMath xmlns:m="http://schemas.openxmlformats.org/officeDocument/2006/math">
                      <m:r>
                        <a:rPr lang="en-US" altLang="zh-CN" b="1" i="1" dirty="0" smtClean="0">
                          <a:solidFill>
                            <a:srgbClr val="0000CC"/>
                          </a:solidFill>
                          <a:latin typeface="Cambria Math" panose="02040503050406030204" pitchFamily="18" charset="0"/>
                        </a:rPr>
                        <m:t>𝜙</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成为算符，上面式对应于不为零的真空期望值</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在所有的简并真空态中，物理真空态只能实现其中的一个，而物理的量子场是围绕物理真空的激发。设</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选择物理真空为</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BC9CCDD7-734D-EED7-B017-D3AFED6F6650}"/>
                    </a:ext>
                  </a:extLst>
                </p:cNvPr>
                <p:cNvSpPr txBox="1">
                  <a:spLocks noRot="1" noChangeAspect="1" noMove="1" noResize="1" noEditPoints="1" noAdjustHandles="1" noChangeArrowheads="1" noChangeShapeType="1" noTextEdit="1"/>
                </p:cNvSpPr>
                <p:nvPr/>
              </p:nvSpPr>
              <p:spPr>
                <a:xfrm>
                  <a:off x="431978" y="899483"/>
                  <a:ext cx="8096692" cy="5639429"/>
                </a:xfrm>
                <a:prstGeom prst="rect">
                  <a:avLst/>
                </a:prstGeom>
                <a:blipFill>
                  <a:blip r:embed="rId2"/>
                  <a:stretch>
                    <a:fillRect l="-678" t="-432" b="-865"/>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00AC1C42-9FFD-5EF9-DC27-FF006508FE8F}"/>
                </a:ext>
              </a:extLst>
            </p:cNvPr>
            <p:cNvPicPr>
              <a:picLocks noChangeAspect="1"/>
            </p:cNvPicPr>
            <p:nvPr/>
          </p:nvPicPr>
          <p:blipFill>
            <a:blip r:embed="rId3"/>
            <a:stretch>
              <a:fillRect/>
            </a:stretch>
          </p:blipFill>
          <p:spPr>
            <a:xfrm>
              <a:off x="588485" y="4244044"/>
              <a:ext cx="178409" cy="234962"/>
            </a:xfrm>
            <a:prstGeom prst="rect">
              <a:avLst/>
            </a:prstGeom>
          </p:spPr>
        </p:pic>
        <p:pic>
          <p:nvPicPr>
            <p:cNvPr id="5" name="图片 4">
              <a:extLst>
                <a:ext uri="{FF2B5EF4-FFF2-40B4-BE49-F238E27FC236}">
                  <a16:creationId xmlns:a16="http://schemas.microsoft.com/office/drawing/2014/main" id="{7E7F9759-A589-CF19-FB3D-D498C23C755E}"/>
                </a:ext>
              </a:extLst>
            </p:cNvPr>
            <p:cNvPicPr>
              <a:picLocks noChangeAspect="1"/>
            </p:cNvPicPr>
            <p:nvPr/>
          </p:nvPicPr>
          <p:blipFill>
            <a:blip r:embed="rId4"/>
            <a:stretch>
              <a:fillRect/>
            </a:stretch>
          </p:blipFill>
          <p:spPr>
            <a:xfrm>
              <a:off x="2263656" y="1217611"/>
              <a:ext cx="4616687" cy="514376"/>
            </a:xfrm>
            <a:prstGeom prst="rect">
              <a:avLst/>
            </a:prstGeom>
          </p:spPr>
        </p:pic>
        <p:pic>
          <p:nvPicPr>
            <p:cNvPr id="9" name="图片 8">
              <a:extLst>
                <a:ext uri="{FF2B5EF4-FFF2-40B4-BE49-F238E27FC236}">
                  <a16:creationId xmlns:a16="http://schemas.microsoft.com/office/drawing/2014/main" id="{675A7A1D-6D06-AEE4-6E9A-807B177685B9}"/>
                </a:ext>
              </a:extLst>
            </p:cNvPr>
            <p:cNvPicPr>
              <a:picLocks noChangeAspect="1"/>
            </p:cNvPicPr>
            <p:nvPr/>
          </p:nvPicPr>
          <p:blipFill>
            <a:blip r:embed="rId5"/>
            <a:stretch>
              <a:fillRect/>
            </a:stretch>
          </p:blipFill>
          <p:spPr>
            <a:xfrm>
              <a:off x="3521068" y="1802021"/>
              <a:ext cx="273064" cy="215911"/>
            </a:xfrm>
            <a:prstGeom prst="rect">
              <a:avLst/>
            </a:prstGeom>
          </p:spPr>
        </p:pic>
        <p:pic>
          <p:nvPicPr>
            <p:cNvPr id="15" name="图片 14">
              <a:extLst>
                <a:ext uri="{FF2B5EF4-FFF2-40B4-BE49-F238E27FC236}">
                  <a16:creationId xmlns:a16="http://schemas.microsoft.com/office/drawing/2014/main" id="{669BC8A2-3945-44A7-ED6B-73B5E4B0F2EC}"/>
                </a:ext>
              </a:extLst>
            </p:cNvPr>
            <p:cNvPicPr>
              <a:picLocks noChangeAspect="1"/>
            </p:cNvPicPr>
            <p:nvPr/>
          </p:nvPicPr>
          <p:blipFill>
            <a:blip r:embed="rId6"/>
            <a:stretch>
              <a:fillRect/>
            </a:stretch>
          </p:blipFill>
          <p:spPr>
            <a:xfrm>
              <a:off x="4019834" y="1795670"/>
              <a:ext cx="266714" cy="228612"/>
            </a:xfrm>
            <a:prstGeom prst="rect">
              <a:avLst/>
            </a:prstGeom>
          </p:spPr>
        </p:pic>
        <p:pic>
          <p:nvPicPr>
            <p:cNvPr id="19" name="图片 18">
              <a:extLst>
                <a:ext uri="{FF2B5EF4-FFF2-40B4-BE49-F238E27FC236}">
                  <a16:creationId xmlns:a16="http://schemas.microsoft.com/office/drawing/2014/main" id="{5D53037C-128D-134F-D7CA-CA3197F53474}"/>
                </a:ext>
              </a:extLst>
            </p:cNvPr>
            <p:cNvPicPr>
              <a:picLocks noChangeAspect="1"/>
            </p:cNvPicPr>
            <p:nvPr/>
          </p:nvPicPr>
          <p:blipFill>
            <a:blip r:embed="rId7"/>
            <a:stretch>
              <a:fillRect/>
            </a:stretch>
          </p:blipFill>
          <p:spPr>
            <a:xfrm>
              <a:off x="2174872" y="2581043"/>
              <a:ext cx="1066855" cy="501676"/>
            </a:xfrm>
            <a:prstGeom prst="rect">
              <a:avLst/>
            </a:prstGeom>
          </p:spPr>
        </p:pic>
        <p:pic>
          <p:nvPicPr>
            <p:cNvPr id="23" name="图片 22">
              <a:extLst>
                <a:ext uri="{FF2B5EF4-FFF2-40B4-BE49-F238E27FC236}">
                  <a16:creationId xmlns:a16="http://schemas.microsoft.com/office/drawing/2014/main" id="{EFE59BA1-8467-FFA2-FAEF-95C3DF49FDAA}"/>
                </a:ext>
              </a:extLst>
            </p:cNvPr>
            <p:cNvPicPr>
              <a:picLocks noChangeAspect="1"/>
            </p:cNvPicPr>
            <p:nvPr/>
          </p:nvPicPr>
          <p:blipFill>
            <a:blip r:embed="rId8"/>
            <a:stretch>
              <a:fillRect/>
            </a:stretch>
          </p:blipFill>
          <p:spPr>
            <a:xfrm>
              <a:off x="3407028" y="4536175"/>
              <a:ext cx="1759040" cy="482625"/>
            </a:xfrm>
            <a:prstGeom prst="rect">
              <a:avLst/>
            </a:prstGeom>
          </p:spPr>
        </p:pic>
        <p:pic>
          <p:nvPicPr>
            <p:cNvPr id="25" name="图片 24">
              <a:extLst>
                <a:ext uri="{FF2B5EF4-FFF2-40B4-BE49-F238E27FC236}">
                  <a16:creationId xmlns:a16="http://schemas.microsoft.com/office/drawing/2014/main" id="{E9803B17-94BD-31A5-404B-D318BB896134}"/>
                </a:ext>
              </a:extLst>
            </p:cNvPr>
            <p:cNvPicPr>
              <a:picLocks noChangeAspect="1"/>
            </p:cNvPicPr>
            <p:nvPr/>
          </p:nvPicPr>
          <p:blipFill>
            <a:blip r:embed="rId9"/>
            <a:stretch>
              <a:fillRect/>
            </a:stretch>
          </p:blipFill>
          <p:spPr>
            <a:xfrm>
              <a:off x="3241727" y="5629719"/>
              <a:ext cx="2463927" cy="514376"/>
            </a:xfrm>
            <a:prstGeom prst="rect">
              <a:avLst/>
            </a:prstGeom>
          </p:spPr>
        </p:pic>
        <p:pic>
          <p:nvPicPr>
            <p:cNvPr id="27" name="图片 26">
              <a:extLst>
                <a:ext uri="{FF2B5EF4-FFF2-40B4-BE49-F238E27FC236}">
                  <a16:creationId xmlns:a16="http://schemas.microsoft.com/office/drawing/2014/main" id="{3DA244B2-D069-EEF6-E90E-C3FF811B8FB9}"/>
                </a:ext>
              </a:extLst>
            </p:cNvPr>
            <p:cNvPicPr>
              <a:picLocks noChangeAspect="1"/>
            </p:cNvPicPr>
            <p:nvPr/>
          </p:nvPicPr>
          <p:blipFill>
            <a:blip r:embed="rId10"/>
            <a:stretch>
              <a:fillRect/>
            </a:stretch>
          </p:blipFill>
          <p:spPr>
            <a:xfrm>
              <a:off x="2829148" y="6372207"/>
              <a:ext cx="2648086" cy="349268"/>
            </a:xfrm>
            <a:prstGeom prst="rect">
              <a:avLst/>
            </a:prstGeom>
          </p:spPr>
        </p:pic>
        <p:pic>
          <p:nvPicPr>
            <p:cNvPr id="28" name="图片 27">
              <a:extLst>
                <a:ext uri="{FF2B5EF4-FFF2-40B4-BE49-F238E27FC236}">
                  <a16:creationId xmlns:a16="http://schemas.microsoft.com/office/drawing/2014/main" id="{53A8CCF5-1C9B-2E82-CE06-24FA378674A5}"/>
                </a:ext>
              </a:extLst>
            </p:cNvPr>
            <p:cNvPicPr>
              <a:picLocks noChangeAspect="1"/>
            </p:cNvPicPr>
            <p:nvPr/>
          </p:nvPicPr>
          <p:blipFill>
            <a:blip r:embed="rId11"/>
            <a:stretch>
              <a:fillRect/>
            </a:stretch>
          </p:blipFill>
          <p:spPr>
            <a:xfrm>
              <a:off x="6880343" y="1501762"/>
              <a:ext cx="2090921" cy="2542406"/>
            </a:xfrm>
            <a:prstGeom prst="rect">
              <a:avLst/>
            </a:prstGeom>
          </p:spPr>
        </p:pic>
      </p:grpSp>
    </p:spTree>
    <p:extLst>
      <p:ext uri="{BB962C8B-B14F-4D97-AF65-F5344CB8AC3E}">
        <p14:creationId xmlns:p14="http://schemas.microsoft.com/office/powerpoint/2010/main" val="302091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75DD8-6885-5FD8-047C-0EDDA367C83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AB1D417-11B7-3D37-5DEC-406F20672FDA}"/>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D4DC9958-826E-AFFD-B304-FB4524F7D042}"/>
              </a:ext>
            </a:extLst>
          </p:cNvPr>
          <p:cNvSpPr>
            <a:spLocks noGrp="1"/>
          </p:cNvSpPr>
          <p:nvPr>
            <p:ph type="sldNum" sz="quarter" idx="12"/>
          </p:nvPr>
        </p:nvSpPr>
        <p:spPr/>
        <p:txBody>
          <a:bodyPr/>
          <a:lstStyle/>
          <a:p>
            <a:fld id="{BEF7031F-3985-8841-9F96-93325AFB8D2A}" type="slidenum">
              <a:rPr lang="en-US" smtClean="0"/>
              <a:t>91</a:t>
            </a:fld>
            <a:endParaRPr lang="en-US"/>
          </a:p>
        </p:txBody>
      </p:sp>
      <p:grpSp>
        <p:nvGrpSpPr>
          <p:cNvPr id="11" name="组合 10">
            <a:extLst>
              <a:ext uri="{FF2B5EF4-FFF2-40B4-BE49-F238E27FC236}">
                <a16:creationId xmlns:a16="http://schemas.microsoft.com/office/drawing/2014/main" id="{F0C03872-44D1-5924-801C-D9E9013E88CD}"/>
              </a:ext>
            </a:extLst>
          </p:cNvPr>
          <p:cNvGrpSpPr/>
          <p:nvPr/>
        </p:nvGrpSpPr>
        <p:grpSpPr>
          <a:xfrm>
            <a:off x="523654" y="1145071"/>
            <a:ext cx="8096692" cy="3416320"/>
            <a:chOff x="523654" y="1082249"/>
            <a:chExt cx="8096692" cy="3416320"/>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DCDA52D2-5A76-BFC1-B3BF-6C3AA1497E3D}"/>
                    </a:ext>
                  </a:extLst>
                </p:cNvPr>
                <p:cNvSpPr txBox="1"/>
                <p:nvPr/>
              </p:nvSpPr>
              <p:spPr>
                <a:xfrm>
                  <a:off x="523654" y="1082249"/>
                  <a:ext cx="8096692" cy="3416320"/>
                </a:xfrm>
                <a:prstGeom prst="rect">
                  <a:avLst/>
                </a:prstGeom>
                <a:noFill/>
              </p:spPr>
              <p:txBody>
                <a:bodyPr wrap="square">
                  <a:spAutoFit/>
                </a:bodyPr>
                <a:lstStyle/>
                <a:p>
                  <a:r>
                    <a:rPr lang="zh-CN" altLang="en-US" dirty="0">
                      <a:solidFill>
                        <a:schemeClr val="tx1"/>
                      </a:solidFill>
                      <a:latin typeface="华文楷体" panose="02010600040101010101" pitchFamily="2" charset="-122"/>
                      <a:ea typeface="华文楷体" panose="02010600040101010101" pitchFamily="2" charset="-122"/>
                    </a:rPr>
                    <a:t>将 </a:t>
                  </a:r>
                  <a14:m>
                    <m:oMath xmlns:m="http://schemas.openxmlformats.org/officeDocument/2006/math">
                      <m:r>
                        <a:rPr lang="en-US" altLang="zh-CN" b="1" i="1" dirty="0" smtClean="0">
                          <a:solidFill>
                            <a:schemeClr val="tx1"/>
                          </a:solidFill>
                          <a:latin typeface="Cambria Math" panose="02040503050406030204" pitchFamily="18" charset="0"/>
                        </a:rPr>
                        <m:t>𝜙</m:t>
                      </m:r>
                    </m:oMath>
                  </a14:m>
                  <a:r>
                    <a:rPr lang="zh-CN" altLang="en-US" dirty="0">
                      <a:solidFill>
                        <a:schemeClr val="tx1"/>
                      </a:solidFill>
                      <a:latin typeface="华文楷体" panose="02010600040101010101" pitchFamily="2" charset="-122"/>
                      <a:ea typeface="华文楷体" panose="02010600040101010101" pitchFamily="2" charset="-122"/>
                    </a:rPr>
                    <a:t>场关于真空态展开为</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这里两个场量</a:t>
                  </a:r>
                  <a14:m>
                    <m:oMath xmlns:m="http://schemas.openxmlformats.org/officeDocument/2006/math">
                      <m:r>
                        <a:rPr lang="zh-CN" altLang="en-US" b="0" i="1" dirty="0" smtClean="0">
                          <a:solidFill>
                            <a:schemeClr val="tx1"/>
                          </a:solidFill>
                          <a:latin typeface="Cambria Math" panose="02040503050406030204" pitchFamily="18" charset="0"/>
                        </a:rPr>
                        <m:t>𝜃</m:t>
                      </m:r>
                      <m:d>
                        <m:dPr>
                          <m:ctrlPr>
                            <a:rPr lang="zh-CN" altLang="en-US" i="1" dirty="0" smtClean="0">
                              <a:solidFill>
                                <a:schemeClr val="tx1"/>
                              </a:solidFill>
                              <a:latin typeface="Cambria Math" panose="02040503050406030204" pitchFamily="18" charset="0"/>
                            </a:rPr>
                          </m:ctrlPr>
                        </m:dPr>
                        <m:e>
                          <m:r>
                            <a:rPr lang="zh-CN" altLang="en-US" b="0" i="1" dirty="0" smtClean="0">
                              <a:solidFill>
                                <a:schemeClr val="tx1"/>
                              </a:solidFill>
                              <a:latin typeface="Cambria Math" panose="02040503050406030204" pitchFamily="18" charset="0"/>
                            </a:rPr>
                            <m:t>𝑥</m:t>
                          </m:r>
                        </m:e>
                      </m:d>
                    </m:oMath>
                  </a14:m>
                  <a:r>
                    <a:rPr lang="zh-CN" altLang="en-US" i="1" dirty="0">
                      <a:solidFill>
                        <a:schemeClr val="tx1"/>
                      </a:solidFill>
                      <a:latin typeface="华文楷体" panose="02010600040101010101" pitchFamily="2" charset="-122"/>
                      <a:ea typeface="华文楷体" panose="02010600040101010101" pitchFamily="2" charset="-122"/>
                    </a:rPr>
                    <a:t>和 </a:t>
                  </a:r>
                  <a:r>
                    <a:rPr lang="en-US" altLang="zh-CN" i="1" dirty="0">
                      <a:solidFill>
                        <a:schemeClr val="tx1"/>
                      </a:solidFill>
                      <a:latin typeface="华文楷体" panose="02010600040101010101" pitchFamily="2" charset="-122"/>
                      <a:ea typeface="华文楷体" panose="02010600040101010101" pitchFamily="2" charset="-122"/>
                    </a:rPr>
                    <a:t>H</a:t>
                  </a:r>
                  <a:r>
                    <a:rPr lang="zh-CN" altLang="en-US" i="1" dirty="0">
                      <a:solidFill>
                        <a:schemeClr val="tx1"/>
                      </a:solidFill>
                    </a:rPr>
                    <a:t> </a:t>
                  </a:r>
                  <a14:m>
                    <m:oMath xmlns:m="http://schemas.openxmlformats.org/officeDocument/2006/math">
                      <m:d>
                        <m:dPr>
                          <m:ctrlPr>
                            <a:rPr lang="zh-CN" altLang="en-US" i="1" dirty="0">
                              <a:solidFill>
                                <a:schemeClr val="tx1"/>
                              </a:solidFill>
                              <a:latin typeface="Cambria Math" panose="02040503050406030204" pitchFamily="18" charset="0"/>
                            </a:rPr>
                          </m:ctrlPr>
                        </m:dPr>
                        <m:e>
                          <m:r>
                            <a:rPr lang="zh-CN" altLang="en-US" b="0" i="1" dirty="0">
                              <a:solidFill>
                                <a:schemeClr val="tx1"/>
                              </a:solidFill>
                              <a:latin typeface="Cambria Math" panose="02040503050406030204" pitchFamily="18" charset="0"/>
                            </a:rPr>
                            <m:t>𝑥</m:t>
                          </m:r>
                        </m:e>
                      </m:d>
                    </m:oMath>
                  </a14:m>
                  <a:r>
                    <a:rPr lang="zh-CN" altLang="en-US" dirty="0">
                      <a:solidFill>
                        <a:schemeClr val="tx1"/>
                      </a:solidFill>
                      <a:latin typeface="华文楷体" panose="02010600040101010101" pitchFamily="2" charset="-122"/>
                      <a:ea typeface="华文楷体" panose="02010600040101010101" pitchFamily="2" charset="-122"/>
                    </a:rPr>
                    <a:t>等价于 </a:t>
                  </a:r>
                  <a14:m>
                    <m:oMath xmlns:m="http://schemas.openxmlformats.org/officeDocument/2006/math">
                      <m:r>
                        <a:rPr lang="en-US" altLang="zh-CN" b="1" i="1" dirty="0">
                          <a:solidFill>
                            <a:schemeClr val="tx1"/>
                          </a:solidFill>
                          <a:latin typeface="Cambria Math" panose="02040503050406030204" pitchFamily="18" charset="0"/>
                        </a:rPr>
                        <m:t>𝜙</m:t>
                      </m:r>
                    </m:oMath>
                  </a14:m>
                  <a:r>
                    <a:rPr lang="zh-CN" altLang="en-US" dirty="0">
                      <a:solidFill>
                        <a:schemeClr val="tx1"/>
                      </a:solidFill>
                      <a:latin typeface="华文楷体" panose="02010600040101010101" pitchFamily="2" charset="-122"/>
                      <a:ea typeface="华文楷体" panose="02010600040101010101" pitchFamily="2" charset="-122"/>
                    </a:rPr>
                    <a:t>用它的实部和虚部来表示，都是两个实的场量。代入拉氏量式，忽略三阶以上小量得</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solidFill>
                      <a:schemeClr val="tx1"/>
                    </a:solidFill>
                    <a:latin typeface="华文楷体" panose="02010600040101010101" pitchFamily="2" charset="-122"/>
                    <a:ea typeface="华文楷体" panose="02010600040101010101" pitchFamily="2" charset="-122"/>
                  </a:endParaRPr>
                </a:p>
                <a:p>
                  <a:r>
                    <a:rPr lang="zh-CN" altLang="en-US" dirty="0">
                      <a:solidFill>
                        <a:schemeClr val="tx1"/>
                      </a:solidFill>
                      <a:latin typeface="华文楷体" panose="02010600040101010101" pitchFamily="2" charset="-122"/>
                      <a:ea typeface="华文楷体" panose="02010600040101010101" pitchFamily="2" charset="-122"/>
                    </a:rPr>
                    <a:t>进一步可化简为</a:t>
                  </a:r>
                  <a:endParaRPr lang="en-US" altLang="zh-CN" dirty="0">
                    <a:solidFill>
                      <a:schemeClr val="tx1"/>
                    </a:solidFill>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a:p>
                  <a:endParaRPr lang="en-US" altLang="zh-CN" dirty="0">
                    <a:latin typeface="华文楷体" panose="02010600040101010101" pitchFamily="2" charset="-122"/>
                    <a:ea typeface="华文楷体" panose="02010600040101010101" pitchFamily="2" charset="-122"/>
                  </a:endParaRPr>
                </a:p>
              </p:txBody>
            </p:sp>
          </mc:Choice>
          <mc:Fallback xmlns="">
            <p:sp>
              <p:nvSpPr>
                <p:cNvPr id="13" name="文本框 12">
                  <a:extLst>
                    <a:ext uri="{FF2B5EF4-FFF2-40B4-BE49-F238E27FC236}">
                      <a16:creationId xmlns:a16="http://schemas.microsoft.com/office/drawing/2014/main" id="{DCDA52D2-5A76-BFC1-B3BF-6C3AA1497E3D}"/>
                    </a:ext>
                  </a:extLst>
                </p:cNvPr>
                <p:cNvSpPr txBox="1">
                  <a:spLocks noRot="1" noChangeAspect="1" noMove="1" noResize="1" noEditPoints="1" noAdjustHandles="1" noChangeArrowheads="1" noChangeShapeType="1" noTextEdit="1"/>
                </p:cNvSpPr>
                <p:nvPr/>
              </p:nvSpPr>
              <p:spPr>
                <a:xfrm>
                  <a:off x="523654" y="1082249"/>
                  <a:ext cx="8096692" cy="3416320"/>
                </a:xfrm>
                <a:prstGeom prst="rect">
                  <a:avLst/>
                </a:prstGeom>
                <a:blipFill>
                  <a:blip r:embed="rId2"/>
                  <a:stretch>
                    <a:fillRect l="-678" t="-893" r="-602"/>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6F35B0AC-577E-4914-AF40-BAEEB0624C20}"/>
                </a:ext>
              </a:extLst>
            </p:cNvPr>
            <p:cNvPicPr>
              <a:picLocks noChangeAspect="1"/>
            </p:cNvPicPr>
            <p:nvPr/>
          </p:nvPicPr>
          <p:blipFill>
            <a:blip r:embed="rId3"/>
            <a:stretch>
              <a:fillRect/>
            </a:stretch>
          </p:blipFill>
          <p:spPr>
            <a:xfrm>
              <a:off x="2712580" y="1410845"/>
              <a:ext cx="3702240" cy="685835"/>
            </a:xfrm>
            <a:prstGeom prst="rect">
              <a:avLst/>
            </a:prstGeom>
          </p:spPr>
        </p:pic>
        <p:pic>
          <p:nvPicPr>
            <p:cNvPr id="7" name="图片 6">
              <a:extLst>
                <a:ext uri="{FF2B5EF4-FFF2-40B4-BE49-F238E27FC236}">
                  <a16:creationId xmlns:a16="http://schemas.microsoft.com/office/drawing/2014/main" id="{EFDEF312-B592-3427-0EBE-AF09CBB45C76}"/>
                </a:ext>
              </a:extLst>
            </p:cNvPr>
            <p:cNvPicPr>
              <a:picLocks noChangeAspect="1"/>
            </p:cNvPicPr>
            <p:nvPr/>
          </p:nvPicPr>
          <p:blipFill>
            <a:blip r:embed="rId4"/>
            <a:stretch>
              <a:fillRect/>
            </a:stretch>
          </p:blipFill>
          <p:spPr>
            <a:xfrm>
              <a:off x="2054095" y="2793967"/>
              <a:ext cx="5035809" cy="635033"/>
            </a:xfrm>
            <a:prstGeom prst="rect">
              <a:avLst/>
            </a:prstGeom>
          </p:spPr>
        </p:pic>
        <p:pic>
          <p:nvPicPr>
            <p:cNvPr id="9" name="图片 8">
              <a:extLst>
                <a:ext uri="{FF2B5EF4-FFF2-40B4-BE49-F238E27FC236}">
                  <a16:creationId xmlns:a16="http://schemas.microsoft.com/office/drawing/2014/main" id="{BBDCD564-E25C-C4DE-8A0C-DD01238B2264}"/>
                </a:ext>
              </a:extLst>
            </p:cNvPr>
            <p:cNvPicPr>
              <a:picLocks noChangeAspect="1"/>
            </p:cNvPicPr>
            <p:nvPr/>
          </p:nvPicPr>
          <p:blipFill>
            <a:blip r:embed="rId5"/>
            <a:stretch>
              <a:fillRect/>
            </a:stretch>
          </p:blipFill>
          <p:spPr>
            <a:xfrm>
              <a:off x="2438290" y="3808398"/>
              <a:ext cx="4267419" cy="635033"/>
            </a:xfrm>
            <a:prstGeom prst="rect">
              <a:avLst/>
            </a:prstGeom>
          </p:spPr>
        </p:pic>
      </p:grpSp>
    </p:spTree>
    <p:extLst>
      <p:ext uri="{BB962C8B-B14F-4D97-AF65-F5344CB8AC3E}">
        <p14:creationId xmlns:p14="http://schemas.microsoft.com/office/powerpoint/2010/main" val="16115107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6E75E-D92E-0CE2-84AD-42210480813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8FE393A-16B3-2551-A11C-124C1833D107}"/>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7C3A00B0-1412-62A4-6495-A382D53BEF43}"/>
              </a:ext>
            </a:extLst>
          </p:cNvPr>
          <p:cNvSpPr>
            <a:spLocks noGrp="1"/>
          </p:cNvSpPr>
          <p:nvPr>
            <p:ph type="sldNum" sz="quarter" idx="12"/>
          </p:nvPr>
        </p:nvSpPr>
        <p:spPr/>
        <p:txBody>
          <a:bodyPr/>
          <a:lstStyle/>
          <a:p>
            <a:fld id="{BEF7031F-3985-8841-9F96-93325AFB8D2A}" type="slidenum">
              <a:rPr lang="en-US" smtClean="0"/>
              <a:t>92</a:t>
            </a:fld>
            <a:endParaRPr lang="en-US"/>
          </a:p>
        </p:txBody>
      </p:sp>
      <p:grpSp>
        <p:nvGrpSpPr>
          <p:cNvPr id="19" name="组合 18">
            <a:extLst>
              <a:ext uri="{FF2B5EF4-FFF2-40B4-BE49-F238E27FC236}">
                <a16:creationId xmlns:a16="http://schemas.microsoft.com/office/drawing/2014/main" id="{D3775605-6B9E-55D1-FBA0-69F7582D753A}"/>
              </a:ext>
            </a:extLst>
          </p:cNvPr>
          <p:cNvGrpSpPr/>
          <p:nvPr/>
        </p:nvGrpSpPr>
        <p:grpSpPr>
          <a:xfrm>
            <a:off x="431978" y="1067876"/>
            <a:ext cx="8096692" cy="4837427"/>
            <a:chOff x="431978" y="1067876"/>
            <a:chExt cx="8096692" cy="4837427"/>
          </a:xfrm>
        </p:grpSpPr>
        <p:grpSp>
          <p:nvGrpSpPr>
            <p:cNvPr id="10" name="组合 9">
              <a:extLst>
                <a:ext uri="{FF2B5EF4-FFF2-40B4-BE49-F238E27FC236}">
                  <a16:creationId xmlns:a16="http://schemas.microsoft.com/office/drawing/2014/main" id="{3CDF2C44-7736-656E-753C-15CF6006D03E}"/>
                </a:ext>
              </a:extLst>
            </p:cNvPr>
            <p:cNvGrpSpPr/>
            <p:nvPr/>
          </p:nvGrpSpPr>
          <p:grpSpPr>
            <a:xfrm>
              <a:off x="431978" y="3873978"/>
              <a:ext cx="8096692" cy="2031325"/>
              <a:chOff x="523654" y="1009016"/>
              <a:chExt cx="8096692" cy="2031325"/>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76E6FE5-0883-2A5F-1EB9-02CA7ACAF244}"/>
                      </a:ext>
                    </a:extLst>
                  </p:cNvPr>
                  <p:cNvSpPr txBox="1"/>
                  <p:nvPr/>
                </p:nvSpPr>
                <p:spPr>
                  <a:xfrm>
                    <a:off x="523654" y="1009016"/>
                    <a:ext cx="8096692" cy="2031325"/>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不失一般性，考虑不同的规范对称群，自旋为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的标量场</a:t>
                    </a:r>
                    <a14:m>
                      <m:oMath xmlns:m="http://schemas.openxmlformats.org/officeDocument/2006/math">
                        <m:r>
                          <a:rPr lang="en-US" altLang="zh-CN" b="1" i="1" dirty="0">
                            <a:solidFill>
                              <a:srgbClr val="0000CC"/>
                            </a:solidFill>
                            <a:latin typeface="Cambria Math" panose="02040503050406030204" pitchFamily="18" charset="0"/>
                          </a:rPr>
                          <m:t>𝜙</m:t>
                        </m:r>
                        <m:d>
                          <m:dPr>
                            <m:ctrlPr>
                              <a:rPr lang="zh-CN" altLang="en-US" i="1" dirty="0" smtClean="0">
                                <a:solidFill>
                                  <a:srgbClr val="0000CC"/>
                                </a:solidFill>
                                <a:latin typeface="Cambria Math" panose="02040503050406030204" pitchFamily="18" charset="0"/>
                              </a:rPr>
                            </m:ctrlPr>
                          </m:dPr>
                          <m:e>
                            <m:r>
                              <a:rPr lang="zh-CN" altLang="en-US" b="0" i="1" dirty="0" smtClean="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在内部空间可能有多个分量，拉氏量可以修改为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根据前面的讨论，取</a:t>
                    </a:r>
                    <a:r>
                      <a:rPr lang="el-GR"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μ</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baseline="30000"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&lt; 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λ</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&gt;0</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上式中的势</a:t>
                    </a:r>
                    <a14:m>
                      <m:oMath xmlns:m="http://schemas.openxmlformats.org/officeDocument/2006/math">
                        <m:r>
                          <a:rPr lang="en-US" altLang="zh-CN" b="0" i="1" dirty="0" smtClean="0">
                            <a:solidFill>
                              <a:schemeClr val="tx1"/>
                            </a:solidFill>
                            <a:latin typeface="Cambria Math" panose="02040503050406030204" pitchFamily="18" charset="0"/>
                          </a:rPr>
                          <m:t>𝑉</m:t>
                        </m:r>
                        <m:d>
                          <m:dPr>
                            <m:ctrlPr>
                              <a:rPr lang="en-US" altLang="zh-CN"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𝜙</m:t>
                            </m:r>
                          </m:e>
                        </m:d>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在习惯上称之为“</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势”。类似地，对称性自发破缺后，将只有一个</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场分量获得质量，</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Higgs</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场的其它自由度都会变成戈德斯通粒子。</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776E6FE5-0883-2A5F-1EB9-02CA7ACAF244}"/>
                      </a:ext>
                    </a:extLst>
                  </p:cNvPr>
                  <p:cNvSpPr txBox="1">
                    <a:spLocks noRot="1" noChangeAspect="1" noMove="1" noResize="1" noEditPoints="1" noAdjustHandles="1" noChangeArrowheads="1" noChangeShapeType="1" noTextEdit="1"/>
                  </p:cNvSpPr>
                  <p:nvPr/>
                </p:nvSpPr>
                <p:spPr>
                  <a:xfrm>
                    <a:off x="523654" y="1009016"/>
                    <a:ext cx="8096692" cy="2031325"/>
                  </a:xfrm>
                  <a:prstGeom prst="rect">
                    <a:avLst/>
                  </a:prstGeom>
                  <a:blipFill>
                    <a:blip r:embed="rId2"/>
                    <a:stretch>
                      <a:fillRect l="-678" t="-1198" r="-602" b="-3892"/>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8017EE56-53A2-D952-88C0-11F594599A44}"/>
                  </a:ext>
                </a:extLst>
              </p:cNvPr>
              <p:cNvPicPr>
                <a:picLocks noChangeAspect="1"/>
              </p:cNvPicPr>
              <p:nvPr/>
            </p:nvPicPr>
            <p:blipFill>
              <a:blip r:embed="rId3"/>
              <a:stretch>
                <a:fillRect/>
              </a:stretch>
            </p:blipFill>
            <p:spPr>
              <a:xfrm>
                <a:off x="639468" y="1068289"/>
                <a:ext cx="178409" cy="234962"/>
              </a:xfrm>
              <a:prstGeom prst="rect">
                <a:avLst/>
              </a:prstGeom>
            </p:spPr>
          </p:pic>
        </p:grpSp>
        <p:grpSp>
          <p:nvGrpSpPr>
            <p:cNvPr id="12" name="组合 11">
              <a:extLst>
                <a:ext uri="{FF2B5EF4-FFF2-40B4-BE49-F238E27FC236}">
                  <a16:creationId xmlns:a16="http://schemas.microsoft.com/office/drawing/2014/main" id="{A072C6DE-4C6E-3AED-8AA4-B2A3839D5D4F}"/>
                </a:ext>
              </a:extLst>
            </p:cNvPr>
            <p:cNvGrpSpPr/>
            <p:nvPr/>
          </p:nvGrpSpPr>
          <p:grpSpPr>
            <a:xfrm>
              <a:off x="431978" y="1067876"/>
              <a:ext cx="8096692" cy="2554545"/>
              <a:chOff x="431978" y="1067876"/>
              <a:chExt cx="8096692" cy="2554545"/>
            </a:xfrm>
          </p:grpSpPr>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3F9559D1-DF07-05C9-5816-E7CE8A311E01}"/>
                      </a:ext>
                    </a:extLst>
                  </p:cNvPr>
                  <p:cNvSpPr txBox="1"/>
                  <p:nvPr/>
                </p:nvSpPr>
                <p:spPr>
                  <a:xfrm>
                    <a:off x="431978" y="1067876"/>
                    <a:ext cx="8096692" cy="2554545"/>
                  </a:xfrm>
                  <a:prstGeom prst="rect">
                    <a:avLst/>
                  </a:prstGeom>
                  <a:noFill/>
                </p:spPr>
                <p:txBody>
                  <a:bodyPr wrap="square" rtlCol="0">
                    <a:spAutoFit/>
                  </a:bodyPr>
                  <a:lstStyle/>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由此可见，</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理论中引入了一个有质量的标量场粒子</a:t>
                    </a:r>
                    <a:r>
                      <a:rPr lang="en-US" altLang="zh-CN" sz="1600" dirty="0">
                        <a:latin typeface="华文楷体" panose="02010600040101010101" pitchFamily="2" charset="-122"/>
                        <a:ea typeface="华文楷体" panose="02010600040101010101" pitchFamily="2" charset="-122"/>
                      </a:rPr>
                      <a:t>H</a:t>
                    </a:r>
                    <a:r>
                      <a:rPr lang="zh-CN" altLang="en-US" sz="1600" dirty="0">
                        <a:latin typeface="华文楷体" panose="02010600040101010101" pitchFamily="2" charset="-122"/>
                        <a:ea typeface="华文楷体" panose="02010600040101010101" pitchFamily="2" charset="-122"/>
                      </a:rPr>
                      <a:t>。另一个标量场粒子</a:t>
                    </a:r>
                    <a14:m>
                      <m:oMath xmlns:m="http://schemas.openxmlformats.org/officeDocument/2006/math">
                        <m:r>
                          <a:rPr lang="zh-CN" altLang="en-US" sz="1600" b="0" i="1" dirty="0" smtClean="0">
                            <a:solidFill>
                              <a:schemeClr val="tx1"/>
                            </a:solidFill>
                            <a:latin typeface="Cambria Math" panose="02040503050406030204" pitchFamily="18" charset="0"/>
                          </a:rPr>
                          <m:t>𝜃</m:t>
                        </m:r>
                      </m:oMath>
                    </a14:m>
                    <a:r>
                      <a:rPr lang="zh-CN" altLang="en-US" sz="1600" dirty="0">
                        <a:latin typeface="华文楷体" panose="02010600040101010101" pitchFamily="2" charset="-122"/>
                        <a:ea typeface="华文楷体" panose="02010600040101010101" pitchFamily="2" charset="-122"/>
                      </a:rPr>
                      <a:t>有由偏微分表示的动量项，但质量为零，称之为戈德斯通</a:t>
                    </a:r>
                    <a:r>
                      <a:rPr lang="en-US" altLang="zh-CN" sz="1600" dirty="0">
                        <a:latin typeface="华文楷体" panose="02010600040101010101" pitchFamily="2" charset="-122"/>
                        <a:ea typeface="华文楷体" panose="02010600040101010101" pitchFamily="2" charset="-122"/>
                      </a:rPr>
                      <a:t>(Goldstone)</a:t>
                    </a:r>
                    <a:r>
                      <a:rPr lang="zh-CN" altLang="en-US" sz="1600" dirty="0">
                        <a:latin typeface="华文楷体" panose="02010600040101010101" pitchFamily="2" charset="-122"/>
                        <a:ea typeface="华文楷体" panose="02010600040101010101" pitchFamily="2" charset="-122"/>
                      </a:rPr>
                      <a:t>粒子。一般的戈德斯通定理表述为</a:t>
                    </a:r>
                    <a:r>
                      <a:rPr lang="en-US" altLang="zh-CN" sz="1600" dirty="0">
                        <a:latin typeface="华文楷体" panose="02010600040101010101" pitchFamily="2" charset="-122"/>
                        <a:ea typeface="华文楷体" panose="02010600040101010101" pitchFamily="2" charset="-122"/>
                      </a:rPr>
                      <a:t>: </a:t>
                    </a:r>
                    <a:r>
                      <a:rPr lang="zh-CN" altLang="en-US" sz="1600" dirty="0">
                        <a:latin typeface="华文楷体" panose="02010600040101010101" pitchFamily="2" charset="-122"/>
                        <a:ea typeface="华文楷体" panose="02010600040101010101" pitchFamily="2" charset="-122"/>
                      </a:rPr>
                      <a:t>整体连续对称性的自发破缺，必然导致质量为零的标量粒子的存在，它的数目等于群的生成元的个数。</a:t>
                    </a:r>
                  </a:p>
                </p:txBody>
              </p:sp>
            </mc:Choice>
            <mc:Fallback xmlns="">
              <p:sp>
                <p:nvSpPr>
                  <p:cNvPr id="21" name="文本框 20">
                    <a:extLst>
                      <a:ext uri="{FF2B5EF4-FFF2-40B4-BE49-F238E27FC236}">
                        <a16:creationId xmlns:a16="http://schemas.microsoft.com/office/drawing/2014/main" id="{3F9559D1-DF07-05C9-5816-E7CE8A311E01}"/>
                      </a:ext>
                    </a:extLst>
                  </p:cNvPr>
                  <p:cNvSpPr txBox="1">
                    <a:spLocks noRot="1" noChangeAspect="1" noMove="1" noResize="1" noEditPoints="1" noAdjustHandles="1" noChangeArrowheads="1" noChangeShapeType="1" noTextEdit="1"/>
                  </p:cNvSpPr>
                  <p:nvPr/>
                </p:nvSpPr>
                <p:spPr>
                  <a:xfrm>
                    <a:off x="431978" y="1067876"/>
                    <a:ext cx="8096692" cy="2554545"/>
                  </a:xfrm>
                  <a:prstGeom prst="rect">
                    <a:avLst/>
                  </a:prstGeom>
                  <a:blipFill>
                    <a:blip r:embed="rId4"/>
                    <a:stretch>
                      <a:fillRect l="-452" r="-2937" b="-2387"/>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ACB71D53-3177-1370-34F5-FBC7604002B8}"/>
                  </a:ext>
                </a:extLst>
              </p:cNvPr>
              <p:cNvPicPr>
                <a:picLocks noChangeAspect="1"/>
              </p:cNvPicPr>
              <p:nvPr/>
            </p:nvPicPr>
            <p:blipFill>
              <a:blip r:embed="rId5"/>
              <a:stretch>
                <a:fillRect/>
              </a:stretch>
            </p:blipFill>
            <p:spPr>
              <a:xfrm>
                <a:off x="2703054" y="1067876"/>
                <a:ext cx="3721291" cy="596931"/>
              </a:xfrm>
              <a:prstGeom prst="rect">
                <a:avLst/>
              </a:prstGeom>
            </p:spPr>
          </p:pic>
          <p:pic>
            <p:nvPicPr>
              <p:cNvPr id="9" name="图片 8">
                <a:extLst>
                  <a:ext uri="{FF2B5EF4-FFF2-40B4-BE49-F238E27FC236}">
                    <a16:creationId xmlns:a16="http://schemas.microsoft.com/office/drawing/2014/main" id="{A969DB08-7793-AB7F-C196-BC5083302766}"/>
                  </a:ext>
                </a:extLst>
              </p:cNvPr>
              <p:cNvPicPr>
                <a:picLocks noChangeAspect="1"/>
              </p:cNvPicPr>
              <p:nvPr/>
            </p:nvPicPr>
            <p:blipFill>
              <a:blip r:embed="rId6"/>
              <a:stretch>
                <a:fillRect/>
              </a:stretch>
            </p:blipFill>
            <p:spPr>
              <a:xfrm>
                <a:off x="3312684" y="2012713"/>
                <a:ext cx="2502029" cy="444523"/>
              </a:xfrm>
              <a:prstGeom prst="rect">
                <a:avLst/>
              </a:prstGeom>
            </p:spPr>
          </p:pic>
        </p:grpSp>
        <p:pic>
          <p:nvPicPr>
            <p:cNvPr id="16" name="图片 15">
              <a:extLst>
                <a:ext uri="{FF2B5EF4-FFF2-40B4-BE49-F238E27FC236}">
                  <a16:creationId xmlns:a16="http://schemas.microsoft.com/office/drawing/2014/main" id="{8670C352-9EE8-63F7-F7D4-0EAC3C886F80}"/>
                </a:ext>
              </a:extLst>
            </p:cNvPr>
            <p:cNvPicPr>
              <a:picLocks noChangeAspect="1"/>
            </p:cNvPicPr>
            <p:nvPr/>
          </p:nvPicPr>
          <p:blipFill>
            <a:blip r:embed="rId7"/>
            <a:stretch>
              <a:fillRect/>
            </a:stretch>
          </p:blipFill>
          <p:spPr>
            <a:xfrm>
              <a:off x="2352561" y="4529411"/>
              <a:ext cx="4438878" cy="381020"/>
            </a:xfrm>
            <a:prstGeom prst="rect">
              <a:avLst/>
            </a:prstGeom>
          </p:spPr>
        </p:pic>
      </p:grpSp>
    </p:spTree>
    <p:extLst>
      <p:ext uri="{BB962C8B-B14F-4D97-AF65-F5344CB8AC3E}">
        <p14:creationId xmlns:p14="http://schemas.microsoft.com/office/powerpoint/2010/main" val="6967599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63D72-8AD2-6753-A8A7-F86791EC597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9F04DE6-8C17-7547-734D-681EA26D52AC}"/>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0D39C96F-1A45-BB5F-1761-0D8DA2FE5992}"/>
              </a:ext>
            </a:extLst>
          </p:cNvPr>
          <p:cNvSpPr>
            <a:spLocks noGrp="1"/>
          </p:cNvSpPr>
          <p:nvPr>
            <p:ph type="sldNum" sz="quarter" idx="12"/>
          </p:nvPr>
        </p:nvSpPr>
        <p:spPr/>
        <p:txBody>
          <a:bodyPr/>
          <a:lstStyle/>
          <a:p>
            <a:fld id="{BEF7031F-3985-8841-9F96-93325AFB8D2A}" type="slidenum">
              <a:rPr lang="en-US" smtClean="0"/>
              <a:t>93</a:t>
            </a:fld>
            <a:endParaRPr lang="en-US"/>
          </a:p>
        </p:txBody>
      </p:sp>
      <p:sp>
        <p:nvSpPr>
          <p:cNvPr id="3" name="文本框 2"/>
          <p:cNvSpPr txBox="1"/>
          <p:nvPr/>
        </p:nvSpPr>
        <p:spPr>
          <a:xfrm>
            <a:off x="318782" y="996417"/>
            <a:ext cx="3875713" cy="461665"/>
          </a:xfrm>
          <a:prstGeom prst="rect">
            <a:avLst/>
          </a:prstGeom>
          <a:noFill/>
        </p:spPr>
        <p:txBody>
          <a:bodyPr wrap="square" rtlCol="0">
            <a:spAutoFit/>
          </a:bodyPr>
          <a:lstStyle/>
          <a:p>
            <a:r>
              <a:rPr lang="zh-CN" altLang="en-US" sz="2400" b="1" dirty="0">
                <a:solidFill>
                  <a:srgbClr val="FF0000"/>
                </a:solidFill>
                <a:latin typeface="华文楷体" panose="02010600040101010101" pitchFamily="2" charset="-122"/>
                <a:ea typeface="华文楷体" panose="02010600040101010101" pitchFamily="2" charset="-122"/>
              </a:rPr>
              <a:t>非阿贝尔群规范变换：</a:t>
            </a:r>
          </a:p>
        </p:txBody>
      </p:sp>
      <p:grpSp>
        <p:nvGrpSpPr>
          <p:cNvPr id="22" name="组合 21">
            <a:extLst>
              <a:ext uri="{FF2B5EF4-FFF2-40B4-BE49-F238E27FC236}">
                <a16:creationId xmlns:a16="http://schemas.microsoft.com/office/drawing/2014/main" id="{D724325D-AC1B-A34B-7E5D-05A12BA4CE5F}"/>
              </a:ext>
            </a:extLst>
          </p:cNvPr>
          <p:cNvGrpSpPr/>
          <p:nvPr/>
        </p:nvGrpSpPr>
        <p:grpSpPr>
          <a:xfrm>
            <a:off x="440664" y="1577428"/>
            <a:ext cx="8096692" cy="5016758"/>
            <a:chOff x="431978" y="1689110"/>
            <a:chExt cx="8096692" cy="5016758"/>
          </a:xfrm>
        </p:grpSpPr>
        <p:sp>
          <p:nvSpPr>
            <p:cNvPr id="21" name="文本框 20">
              <a:extLst>
                <a:ext uri="{FF2B5EF4-FFF2-40B4-BE49-F238E27FC236}">
                  <a16:creationId xmlns:a16="http://schemas.microsoft.com/office/drawing/2014/main" id="{C0D13033-89B3-237F-0B1A-E05D4765F818}"/>
                </a:ext>
              </a:extLst>
            </p:cNvPr>
            <p:cNvSpPr txBox="1"/>
            <p:nvPr/>
          </p:nvSpPr>
          <p:spPr>
            <a:xfrm>
              <a:off x="431978" y="1689110"/>
              <a:ext cx="8096692" cy="5016758"/>
            </a:xfrm>
            <a:prstGeom prst="rect">
              <a:avLst/>
            </a:prstGeom>
            <a:noFill/>
          </p:spPr>
          <p:txBody>
            <a:bodyPr wrap="square" rtlCol="0">
              <a:spAutoFit/>
            </a:bodyPr>
            <a:lstStyle/>
            <a:p>
              <a:r>
                <a:rPr lang="zh-CN" altLang="en-US" sz="1600" dirty="0">
                  <a:latin typeface="华文楷体" panose="02010600040101010101" pitchFamily="2" charset="-122"/>
                  <a:ea typeface="华文楷体" panose="02010600040101010101" pitchFamily="2" charset="-122"/>
                </a:rPr>
                <a:t>让我们再来进一步讨论非阿贝尔群的情形。在</a:t>
              </a:r>
              <a:r>
                <a:rPr lang="en-US" altLang="zh-CN" sz="1600" i="1" dirty="0">
                  <a:latin typeface="华文楷体" panose="02010600040101010101" pitchFamily="2" charset="-122"/>
                  <a:ea typeface="华文楷体" panose="02010600040101010101" pitchFamily="2" charset="-122"/>
                </a:rPr>
                <a:t>SU </a:t>
              </a:r>
              <a:r>
                <a:rPr lang="en-US" altLang="zh-CN" sz="1600" dirty="0">
                  <a:latin typeface="华文楷体" panose="02010600040101010101" pitchFamily="2" charset="-122"/>
                  <a:ea typeface="华文楷体" panose="02010600040101010101" pitchFamily="2" charset="-122"/>
                </a:rPr>
                <a:t>(2)</a:t>
              </a:r>
              <a:r>
                <a:rPr lang="zh-CN" altLang="en-US" sz="1600" dirty="0">
                  <a:latin typeface="华文楷体" panose="02010600040101010101" pitchFamily="2" charset="-122"/>
                  <a:ea typeface="华文楷体" panose="02010600040101010101" pitchFamily="2" charset="-122"/>
                </a:rPr>
                <a:t>群下，可将复标量场表示为</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它的量子数列表如下</a:t>
              </a:r>
              <a:r>
                <a:rPr lang="en-US" altLang="zh-CN" sz="1600" dirty="0">
                  <a:latin typeface="华文楷体" panose="02010600040101010101" pitchFamily="2" charset="-122"/>
                  <a:ea typeface="华文楷体" panose="02010600040101010101" pitchFamily="2" charset="-122"/>
                </a:rPr>
                <a:t>:  </a:t>
              </a:r>
              <a:r>
                <a:rPr lang="zh-CN" altLang="en-US" sz="1600" b="1" dirty="0"/>
                <a:t>弱同位旋与弱超核</a:t>
              </a: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拉氏量写为</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对于 </a:t>
              </a:r>
              <a:r>
                <a:rPr lang="en-US" altLang="zh-CN" sz="1600" i="1" dirty="0">
                  <a:latin typeface="华文楷体" panose="02010600040101010101" pitchFamily="2" charset="-122"/>
                  <a:ea typeface="华文楷体" panose="02010600040101010101" pitchFamily="2" charset="-122"/>
                </a:rPr>
                <a:t>SU </a:t>
              </a:r>
              <a:r>
                <a:rPr lang="en-US" altLang="zh-CN" sz="1600" dirty="0">
                  <a:latin typeface="华文楷体" panose="02010600040101010101" pitchFamily="2" charset="-122"/>
                  <a:ea typeface="华文楷体" panose="02010600040101010101" pitchFamily="2" charset="-122"/>
                </a:rPr>
                <a:t>(2)</a:t>
              </a:r>
              <a:r>
                <a:rPr lang="zh-CN" altLang="en-US" sz="1600" dirty="0">
                  <a:latin typeface="华文楷体" panose="02010600040101010101" pitchFamily="2" charset="-122"/>
                  <a:ea typeface="华文楷体" panose="02010600040101010101" pitchFamily="2" charset="-122"/>
                </a:rPr>
                <a:t>整体规范变换的不变性是显然的。由于真空是无穷简并的，各个方向的真空等同，因而可以选定一个特殊方向的真空态</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p:txBody>
        </p:sp>
        <p:pic>
          <p:nvPicPr>
            <p:cNvPr id="7" name="图片 6">
              <a:extLst>
                <a:ext uri="{FF2B5EF4-FFF2-40B4-BE49-F238E27FC236}">
                  <a16:creationId xmlns:a16="http://schemas.microsoft.com/office/drawing/2014/main" id="{38E5549D-A193-CE3A-A846-B3A84F4B0D94}"/>
                </a:ext>
              </a:extLst>
            </p:cNvPr>
            <p:cNvPicPr>
              <a:picLocks noChangeAspect="1"/>
            </p:cNvPicPr>
            <p:nvPr/>
          </p:nvPicPr>
          <p:blipFill>
            <a:blip r:embed="rId2"/>
            <a:stretch>
              <a:fillRect/>
            </a:stretch>
          </p:blipFill>
          <p:spPr>
            <a:xfrm>
              <a:off x="2627722" y="2152656"/>
              <a:ext cx="3372023" cy="654084"/>
            </a:xfrm>
            <a:prstGeom prst="rect">
              <a:avLst/>
            </a:prstGeom>
          </p:spPr>
        </p:pic>
        <p:pic>
          <p:nvPicPr>
            <p:cNvPr id="11" name="图片 10">
              <a:extLst>
                <a:ext uri="{FF2B5EF4-FFF2-40B4-BE49-F238E27FC236}">
                  <a16:creationId xmlns:a16="http://schemas.microsoft.com/office/drawing/2014/main" id="{22905AC0-A3D3-DCB4-491F-575BFCFAAB2E}"/>
                </a:ext>
              </a:extLst>
            </p:cNvPr>
            <p:cNvPicPr>
              <a:picLocks noChangeAspect="1"/>
            </p:cNvPicPr>
            <p:nvPr/>
          </p:nvPicPr>
          <p:blipFill>
            <a:blip r:embed="rId3"/>
            <a:stretch>
              <a:fillRect/>
            </a:stretch>
          </p:blipFill>
          <p:spPr>
            <a:xfrm>
              <a:off x="2951588" y="3241486"/>
              <a:ext cx="2724290" cy="977950"/>
            </a:xfrm>
            <a:prstGeom prst="rect">
              <a:avLst/>
            </a:prstGeom>
          </p:spPr>
        </p:pic>
        <p:pic>
          <p:nvPicPr>
            <p:cNvPr id="17" name="图片 16">
              <a:extLst>
                <a:ext uri="{FF2B5EF4-FFF2-40B4-BE49-F238E27FC236}">
                  <a16:creationId xmlns:a16="http://schemas.microsoft.com/office/drawing/2014/main" id="{3B8CD93B-C516-5447-AB6E-C438CF763B01}"/>
                </a:ext>
              </a:extLst>
            </p:cNvPr>
            <p:cNvPicPr>
              <a:picLocks noChangeAspect="1"/>
            </p:cNvPicPr>
            <p:nvPr/>
          </p:nvPicPr>
          <p:blipFill>
            <a:blip r:embed="rId4"/>
            <a:stretch>
              <a:fillRect/>
            </a:stretch>
          </p:blipFill>
          <p:spPr>
            <a:xfrm>
              <a:off x="2791137" y="4450464"/>
              <a:ext cx="3378374" cy="342918"/>
            </a:xfrm>
            <a:prstGeom prst="rect">
              <a:avLst/>
            </a:prstGeom>
          </p:spPr>
        </p:pic>
        <p:pic>
          <p:nvPicPr>
            <p:cNvPr id="20" name="图片 19">
              <a:extLst>
                <a:ext uri="{FF2B5EF4-FFF2-40B4-BE49-F238E27FC236}">
                  <a16:creationId xmlns:a16="http://schemas.microsoft.com/office/drawing/2014/main" id="{A7D2FC7D-2C8A-338A-5810-FE3CE5B520E2}"/>
                </a:ext>
              </a:extLst>
            </p:cNvPr>
            <p:cNvPicPr>
              <a:picLocks noChangeAspect="1"/>
            </p:cNvPicPr>
            <p:nvPr/>
          </p:nvPicPr>
          <p:blipFill>
            <a:blip r:embed="rId5"/>
            <a:stretch>
              <a:fillRect/>
            </a:stretch>
          </p:blipFill>
          <p:spPr>
            <a:xfrm>
              <a:off x="3470558" y="5446782"/>
              <a:ext cx="1447874" cy="844593"/>
            </a:xfrm>
            <a:prstGeom prst="rect">
              <a:avLst/>
            </a:prstGeom>
          </p:spPr>
        </p:pic>
      </p:grpSp>
    </p:spTree>
    <p:extLst>
      <p:ext uri="{BB962C8B-B14F-4D97-AF65-F5344CB8AC3E}">
        <p14:creationId xmlns:p14="http://schemas.microsoft.com/office/powerpoint/2010/main" val="21501656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032DA-48B8-148E-9772-73F2BD079A1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10C9F64-20E8-C85C-8118-3431969F67F0}"/>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DB368754-DE88-6213-4495-FB3ECBB693E7}"/>
              </a:ext>
            </a:extLst>
          </p:cNvPr>
          <p:cNvSpPr>
            <a:spLocks noGrp="1"/>
          </p:cNvSpPr>
          <p:nvPr>
            <p:ph type="sldNum" sz="quarter" idx="12"/>
          </p:nvPr>
        </p:nvSpPr>
        <p:spPr/>
        <p:txBody>
          <a:bodyPr/>
          <a:lstStyle/>
          <a:p>
            <a:fld id="{BEF7031F-3985-8841-9F96-93325AFB8D2A}" type="slidenum">
              <a:rPr lang="en-US" smtClean="0"/>
              <a:t>94</a:t>
            </a:fld>
            <a:endParaRPr lang="en-US"/>
          </a:p>
        </p:txBody>
      </p:sp>
      <p:grpSp>
        <p:nvGrpSpPr>
          <p:cNvPr id="13" name="组合 12">
            <a:extLst>
              <a:ext uri="{FF2B5EF4-FFF2-40B4-BE49-F238E27FC236}">
                <a16:creationId xmlns:a16="http://schemas.microsoft.com/office/drawing/2014/main" id="{C4B64843-CD9D-6A6B-7EF6-B99EE2ED7691}"/>
              </a:ext>
            </a:extLst>
          </p:cNvPr>
          <p:cNvGrpSpPr/>
          <p:nvPr/>
        </p:nvGrpSpPr>
        <p:grpSpPr>
          <a:xfrm>
            <a:off x="440664" y="1157106"/>
            <a:ext cx="8096692" cy="4278094"/>
            <a:chOff x="440664" y="1157106"/>
            <a:chExt cx="8096692" cy="4278094"/>
          </a:xfrm>
        </p:grpSpPr>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B54374DC-8FD7-F024-C650-1FAC233F55AA}"/>
                    </a:ext>
                  </a:extLst>
                </p:cNvPr>
                <p:cNvSpPr txBox="1"/>
                <p:nvPr/>
              </p:nvSpPr>
              <p:spPr>
                <a:xfrm>
                  <a:off x="440664" y="1157106"/>
                  <a:ext cx="8096692" cy="4278094"/>
                </a:xfrm>
                <a:prstGeom prst="rect">
                  <a:avLst/>
                </a:prstGeom>
                <a:noFill/>
              </p:spPr>
              <p:txBody>
                <a:bodyPr wrap="square" rtlCol="0">
                  <a:spAutoFit/>
                </a:bodyPr>
                <a:lstStyle/>
                <a:p>
                  <a:r>
                    <a:rPr lang="zh-CN" altLang="en-US" sz="1600" dirty="0">
                      <a:latin typeface="华文楷体" panose="02010600040101010101" pitchFamily="2" charset="-122"/>
                      <a:ea typeface="华文楷体" panose="02010600040101010101" pitchFamily="2" charset="-122"/>
                    </a:rPr>
                    <a:t>将 </a:t>
                  </a:r>
                  <a14:m>
                    <m:oMath xmlns:m="http://schemas.openxmlformats.org/officeDocument/2006/math">
                      <m:r>
                        <a:rPr lang="en-US" altLang="zh-CN" sz="1600" b="1" i="1" dirty="0" smtClean="0">
                          <a:latin typeface="Cambria Math" panose="02040503050406030204" pitchFamily="18" charset="0"/>
                        </a:rPr>
                        <m:t>𝜙</m:t>
                      </m:r>
                    </m:oMath>
                  </a14:m>
                  <a:r>
                    <a:rPr lang="el-GR" altLang="zh-CN" sz="1600" dirty="0">
                      <a:latin typeface="华文楷体" panose="02010600040101010101" pitchFamily="2" charset="-122"/>
                      <a:ea typeface="华文楷体" panose="02010600040101010101" pitchFamily="2" charset="-122"/>
                    </a:rPr>
                    <a:t> </a:t>
                  </a:r>
                  <a:r>
                    <a:rPr lang="zh-CN" altLang="en-US" sz="1600" dirty="0">
                      <a:latin typeface="华文楷体" panose="02010600040101010101" pitchFamily="2" charset="-122"/>
                      <a:ea typeface="华文楷体" panose="02010600040101010101" pitchFamily="2" charset="-122"/>
                    </a:rPr>
                    <a:t>场展开为</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代入得</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因而有</a:t>
                  </a:r>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endParaRPr lang="en-US" altLang="zh-CN"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在一个标量粒子获得质量的同时，对应于</a:t>
                  </a:r>
                  <a:r>
                    <a:rPr lang="en-US" altLang="zh-CN" sz="1600" i="1" dirty="0">
                      <a:latin typeface="华文楷体" panose="02010600040101010101" pitchFamily="2" charset="-122"/>
                      <a:ea typeface="华文楷体" panose="02010600040101010101" pitchFamily="2" charset="-122"/>
                    </a:rPr>
                    <a:t>SU </a:t>
                  </a:r>
                  <a:r>
                    <a:rPr lang="en-US" altLang="zh-CN" sz="1600" dirty="0">
                      <a:latin typeface="华文楷体" panose="02010600040101010101" pitchFamily="2" charset="-122"/>
                      <a:ea typeface="华文楷体" panose="02010600040101010101" pitchFamily="2" charset="-122"/>
                    </a:rPr>
                    <a:t>(2)</a:t>
                  </a:r>
                  <a:r>
                    <a:rPr lang="zh-CN" altLang="en-US" sz="1600" dirty="0">
                      <a:latin typeface="华文楷体" panose="02010600040101010101" pitchFamily="2" charset="-122"/>
                      <a:ea typeface="华文楷体" panose="02010600040101010101" pitchFamily="2" charset="-122"/>
                    </a:rPr>
                    <a:t>群的三个生成元存在三个无质量的戈德斯通玻色子 </a:t>
                  </a:r>
                  <a14:m>
                    <m:oMath xmlns:m="http://schemas.openxmlformats.org/officeDocument/2006/math">
                      <m:sSub>
                        <m:sSubPr>
                          <m:ctrlPr>
                            <a:rPr lang="zh-CN" altLang="en-US" sz="1600" i="1" dirty="0" smtClean="0">
                              <a:solidFill>
                                <a:srgbClr val="836967"/>
                              </a:solidFill>
                              <a:latin typeface="Cambria Math" panose="02040503050406030204" pitchFamily="18" charset="0"/>
                            </a:rPr>
                          </m:ctrlPr>
                        </m:sSubPr>
                        <m:e>
                          <m:r>
                            <a:rPr lang="zh-CN" altLang="en-US" sz="1600" i="1" dirty="0">
                              <a:latin typeface="Cambria Math" panose="02040503050406030204" pitchFamily="18" charset="0"/>
                            </a:rPr>
                            <m:t>𝜉</m:t>
                          </m:r>
                        </m:e>
                        <m:sub>
                          <m:r>
                            <a:rPr lang="zh-CN" altLang="en-US" sz="1600" i="1" dirty="0">
                              <a:latin typeface="Cambria Math" panose="02040503050406030204" pitchFamily="18" charset="0"/>
                            </a:rPr>
                            <m:t>𝑖</m:t>
                          </m:r>
                        </m:sub>
                      </m:sSub>
                    </m:oMath>
                  </a14:m>
                  <a:r>
                    <a:rPr lang="en-US" altLang="zh-CN" sz="1600" dirty="0">
                      <a:latin typeface="华文楷体" panose="02010600040101010101" pitchFamily="2" charset="-122"/>
                      <a:ea typeface="华文楷体" panose="02010600040101010101" pitchFamily="2" charset="-122"/>
                    </a:rPr>
                    <a:t> </a:t>
                  </a:r>
                  <a:r>
                    <a:rPr lang="el-GR" altLang="zh-CN" sz="1600" dirty="0">
                      <a:latin typeface="华文楷体" panose="02010600040101010101" pitchFamily="2" charset="-122"/>
                      <a:ea typeface="华文楷体" panose="02010600040101010101" pitchFamily="2" charset="-122"/>
                    </a:rPr>
                    <a:t>(</a:t>
                  </a:r>
                  <a:r>
                    <a:rPr lang="en-US" altLang="zh-CN" sz="1600" dirty="0" err="1">
                      <a:latin typeface="华文楷体" panose="02010600040101010101" pitchFamily="2" charset="-122"/>
                      <a:ea typeface="华文楷体" panose="02010600040101010101" pitchFamily="2" charset="-122"/>
                    </a:rPr>
                    <a:t>i</a:t>
                  </a:r>
                  <a:r>
                    <a:rPr lang="en-US" altLang="zh-CN" sz="1600" dirty="0">
                      <a:latin typeface="华文楷体" panose="02010600040101010101" pitchFamily="2" charset="-122"/>
                      <a:ea typeface="华文楷体" panose="02010600040101010101" pitchFamily="2" charset="-122"/>
                    </a:rPr>
                    <a:t>= 1,2,3)</a:t>
                  </a:r>
                  <a:r>
                    <a:rPr lang="zh-CN" altLang="en-US" sz="1600" dirty="0">
                      <a:latin typeface="华文楷体" panose="02010600040101010101" pitchFamily="2" charset="-122"/>
                      <a:ea typeface="华文楷体" panose="02010600040101010101" pitchFamily="2" charset="-122"/>
                    </a:rPr>
                    <a:t>。</a:t>
                  </a:r>
                  <a:endParaRPr lang="en-US" altLang="zh-CN" sz="1600" dirty="0">
                    <a:latin typeface="华文楷体" panose="02010600040101010101" pitchFamily="2" charset="-122"/>
                    <a:ea typeface="华文楷体" panose="02010600040101010101" pitchFamily="2" charset="-122"/>
                  </a:endParaRPr>
                </a:p>
              </p:txBody>
            </p:sp>
          </mc:Choice>
          <mc:Fallback xmlns="">
            <p:sp>
              <p:nvSpPr>
                <p:cNvPr id="21" name="文本框 20">
                  <a:extLst>
                    <a:ext uri="{FF2B5EF4-FFF2-40B4-BE49-F238E27FC236}">
                      <a16:creationId xmlns:a16="http://schemas.microsoft.com/office/drawing/2014/main" id="{B54374DC-8FD7-F024-C650-1FAC233F55AA}"/>
                    </a:ext>
                  </a:extLst>
                </p:cNvPr>
                <p:cNvSpPr txBox="1">
                  <a:spLocks noRot="1" noChangeAspect="1" noMove="1" noResize="1" noEditPoints="1" noAdjustHandles="1" noChangeArrowheads="1" noChangeShapeType="1" noTextEdit="1"/>
                </p:cNvSpPr>
                <p:nvPr/>
              </p:nvSpPr>
              <p:spPr>
                <a:xfrm>
                  <a:off x="440664" y="1157106"/>
                  <a:ext cx="8096692" cy="4278094"/>
                </a:xfrm>
                <a:prstGeom prst="rect">
                  <a:avLst/>
                </a:prstGeom>
                <a:blipFill>
                  <a:blip r:embed="rId2"/>
                  <a:stretch>
                    <a:fillRect l="-377" t="-285" b="-997"/>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755F093A-1589-46DA-02D0-C229C2261864}"/>
                </a:ext>
              </a:extLst>
            </p:cNvPr>
            <p:cNvPicPr>
              <a:picLocks noChangeAspect="1"/>
            </p:cNvPicPr>
            <p:nvPr/>
          </p:nvPicPr>
          <p:blipFill>
            <a:blip r:embed="rId3"/>
            <a:stretch>
              <a:fillRect/>
            </a:stretch>
          </p:blipFill>
          <p:spPr>
            <a:xfrm>
              <a:off x="3247521" y="1463434"/>
              <a:ext cx="2482978" cy="901746"/>
            </a:xfrm>
            <a:prstGeom prst="rect">
              <a:avLst/>
            </a:prstGeom>
          </p:spPr>
        </p:pic>
        <p:pic>
          <p:nvPicPr>
            <p:cNvPr id="9" name="图片 8">
              <a:extLst>
                <a:ext uri="{FF2B5EF4-FFF2-40B4-BE49-F238E27FC236}">
                  <a16:creationId xmlns:a16="http://schemas.microsoft.com/office/drawing/2014/main" id="{B3C21567-309A-B84B-AE8E-B901282B7E2A}"/>
                </a:ext>
              </a:extLst>
            </p:cNvPr>
            <p:cNvPicPr>
              <a:picLocks noChangeAspect="1"/>
            </p:cNvPicPr>
            <p:nvPr/>
          </p:nvPicPr>
          <p:blipFill>
            <a:blip r:embed="rId4"/>
            <a:stretch>
              <a:fillRect/>
            </a:stretch>
          </p:blipFill>
          <p:spPr>
            <a:xfrm>
              <a:off x="2095372" y="2756897"/>
              <a:ext cx="4953255" cy="1162110"/>
            </a:xfrm>
            <a:prstGeom prst="rect">
              <a:avLst/>
            </a:prstGeom>
          </p:spPr>
        </p:pic>
        <p:pic>
          <p:nvPicPr>
            <p:cNvPr id="12" name="图片 11">
              <a:extLst>
                <a:ext uri="{FF2B5EF4-FFF2-40B4-BE49-F238E27FC236}">
                  <a16:creationId xmlns:a16="http://schemas.microsoft.com/office/drawing/2014/main" id="{735E6422-3D41-81AE-0EE7-FBAEB401B59C}"/>
                </a:ext>
              </a:extLst>
            </p:cNvPr>
            <p:cNvPicPr>
              <a:picLocks noChangeAspect="1"/>
            </p:cNvPicPr>
            <p:nvPr/>
          </p:nvPicPr>
          <p:blipFill>
            <a:blip r:embed="rId5"/>
            <a:stretch>
              <a:fillRect/>
            </a:stretch>
          </p:blipFill>
          <p:spPr>
            <a:xfrm>
              <a:off x="3207905" y="4361330"/>
              <a:ext cx="2711589" cy="400071"/>
            </a:xfrm>
            <a:prstGeom prst="rect">
              <a:avLst/>
            </a:prstGeom>
          </p:spPr>
        </p:pic>
      </p:grpSp>
    </p:spTree>
    <p:extLst>
      <p:ext uri="{BB962C8B-B14F-4D97-AF65-F5344CB8AC3E}">
        <p14:creationId xmlns:p14="http://schemas.microsoft.com/office/powerpoint/2010/main" val="42091923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CADB4-B734-F104-0D21-B7AC2BB40C5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E9D6274-2091-7894-FC06-305C77278E4B}"/>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EB2F07C4-49BE-F299-4517-D87BD1BE2725}"/>
              </a:ext>
            </a:extLst>
          </p:cNvPr>
          <p:cNvSpPr>
            <a:spLocks noGrp="1"/>
          </p:cNvSpPr>
          <p:nvPr>
            <p:ph type="sldNum" sz="quarter" idx="12"/>
          </p:nvPr>
        </p:nvSpPr>
        <p:spPr/>
        <p:txBody>
          <a:bodyPr/>
          <a:lstStyle/>
          <a:p>
            <a:fld id="{BEF7031F-3985-8841-9F96-93325AFB8D2A}" type="slidenum">
              <a:rPr lang="en-US" smtClean="0"/>
              <a:t>95</a:t>
            </a:fld>
            <a:endParaRPr lang="en-US"/>
          </a:p>
        </p:txBody>
      </p:sp>
      <p:grpSp>
        <p:nvGrpSpPr>
          <p:cNvPr id="20" name="组合 19">
            <a:extLst>
              <a:ext uri="{FF2B5EF4-FFF2-40B4-BE49-F238E27FC236}">
                <a16:creationId xmlns:a16="http://schemas.microsoft.com/office/drawing/2014/main" id="{B8539044-C444-019F-651C-72467F7D07F9}"/>
              </a:ext>
            </a:extLst>
          </p:cNvPr>
          <p:cNvGrpSpPr/>
          <p:nvPr/>
        </p:nvGrpSpPr>
        <p:grpSpPr>
          <a:xfrm>
            <a:off x="659351" y="994687"/>
            <a:ext cx="8096692" cy="5726788"/>
            <a:chOff x="757073" y="860896"/>
            <a:chExt cx="8096692" cy="5726788"/>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96EB77B5-08C3-6BAD-6F94-8BB7EBB05B23}"/>
                    </a:ext>
                  </a:extLst>
                </p:cNvPr>
                <p:cNvSpPr txBox="1"/>
                <p:nvPr/>
              </p:nvSpPr>
              <p:spPr>
                <a:xfrm>
                  <a:off x="757073" y="860896"/>
                  <a:ext cx="8096692" cy="5720027"/>
                </a:xfrm>
                <a:prstGeom prst="rect">
                  <a:avLst/>
                </a:prstGeom>
                <a:noFill/>
              </p:spPr>
              <p:txBody>
                <a:bodyPr wrap="square">
                  <a:spAutoFit/>
                </a:bodyPr>
                <a:lstStyle/>
                <a:p>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对称性破缺的程度</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我们考虑一般情况，假设</a:t>
                  </a:r>
                  <a14:m>
                    <m:oMath xmlns:m="http://schemas.openxmlformats.org/officeDocument/2006/math">
                      <m:r>
                        <a:rPr lang="en-US" altLang="zh-CN" b="1" i="1" dirty="0" smtClean="0">
                          <a:solidFill>
                            <a:srgbClr val="0000CC"/>
                          </a:solidFill>
                          <a:latin typeface="Cambria Math" panose="02040503050406030204" pitchFamily="18" charset="0"/>
                        </a:rPr>
                        <m:t>𝜙</m:t>
                      </m:r>
                      <m:d>
                        <m:dPr>
                          <m:ctrlPr>
                            <a:rPr lang="zh-CN" altLang="en-US" i="1" dirty="0" smtClean="0">
                              <a:solidFill>
                                <a:srgbClr val="0000CC"/>
                              </a:solidFill>
                              <a:latin typeface="Cambria Math" panose="02040503050406030204" pitchFamily="18" charset="0"/>
                            </a:rPr>
                          </m:ctrlPr>
                        </m:dPr>
                        <m:e>
                          <m:r>
                            <a:rPr lang="zh-CN" altLang="en-US" b="0" i="1" dirty="0" smtClean="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在内部空间有</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个实分量，</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那么有</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显然，</a:t>
                  </a:r>
                  <a:r>
                    <a:rPr lang="zh-CN" altLang="en-US" dirty="0">
                      <a:solidFill>
                        <a:schemeClr val="tx1"/>
                      </a:solidFill>
                    </a:rPr>
                    <a:t> </a:t>
                  </a:r>
                  <a14:m>
                    <m:oMath xmlns:m="http://schemas.openxmlformats.org/officeDocument/2006/math">
                      <m:r>
                        <a:rPr lang="zh-CN" altLang="en-US" i="0" dirty="0" smtClean="0">
                          <a:solidFill>
                            <a:schemeClr val="tx1"/>
                          </a:solidFill>
                          <a:latin typeface="Cambria Math" panose="02040503050406030204" pitchFamily="18" charset="0"/>
                        </a:rPr>
                        <m:t>ℒ</m:t>
                      </m:r>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在</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维内部空间的转动下是不变的。或者说，它在内部空间具有旋转对称性，即球对称性。</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实</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维空间的转动，可以用</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SO</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群来描述。</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SO</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群的基础表示是</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x </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，实正交归一矩阵，它有</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baseline="3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个元素。由于有</a:t>
                  </a:r>
                  <a14:m>
                    <m:oMath xmlns:m="http://schemas.openxmlformats.org/officeDocument/2006/math">
                      <m:f>
                        <m:fPr>
                          <m:ctrlPr>
                            <a:rPr lang="zh-CN" altLang="en-US" b="1" i="1" smtClean="0">
                              <a:solidFill>
                                <a:srgbClr val="0000CC"/>
                              </a:solidFill>
                              <a:latin typeface="Cambria Math" panose="02040503050406030204" pitchFamily="18" charset="0"/>
                            </a:rPr>
                          </m:ctrlPr>
                        </m:fPr>
                        <m:num>
                          <m:r>
                            <a:rPr lang="zh-CN" altLang="en-US" b="1" smtClean="0">
                              <a:solidFill>
                                <a:srgbClr val="0000CC"/>
                              </a:solidFill>
                              <a:latin typeface="Cambria Math" panose="02040503050406030204" pitchFamily="18" charset="0"/>
                            </a:rPr>
                            <m:t>1</m:t>
                          </m:r>
                        </m:num>
                        <m:den>
                          <m:r>
                            <a:rPr lang="zh-CN" altLang="en-US" b="1" i="0" smtClean="0">
                              <a:solidFill>
                                <a:srgbClr val="0000CC"/>
                              </a:solidFill>
                              <a:latin typeface="Cambria Math" panose="02040503050406030204" pitchFamily="18" charset="0"/>
                            </a:rPr>
                            <m:t>2</m:t>
                          </m:r>
                        </m:den>
                      </m:f>
                      <m:r>
                        <m:rPr>
                          <m:nor/>
                        </m:rP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n</m:t>
                      </m:r>
                      <m:r>
                        <m:rPr>
                          <m:nor/>
                        </m:rPr>
                        <a:rPr lang="en-US" altLang="zh-CN" b="1" i="1" dirty="0" smtClean="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 </m:t>
                      </m:r>
                      <m:d>
                        <m:dPr>
                          <m:ctrlPr>
                            <a:rPr lang="zh-CN" altLang="en-US" b="1" i="1" smtClean="0">
                              <a:solidFill>
                                <a:srgbClr val="0000CC"/>
                              </a:solidFill>
                              <a:latin typeface="Cambria Math" panose="02040503050406030204" pitchFamily="18" charset="0"/>
                            </a:rPr>
                          </m:ctrlPr>
                        </m:dPr>
                        <m:e>
                          <m:r>
                            <m:rPr>
                              <m:nor/>
                            </m:rP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n</m:t>
                          </m:r>
                          <m:r>
                            <a:rPr lang="zh-CN" altLang="en-US" b="1" i="0" smtClean="0">
                              <a:solidFill>
                                <a:srgbClr val="0000CC"/>
                              </a:solidFill>
                              <a:latin typeface="Cambria Math" panose="02040503050406030204" pitchFamily="18" charset="0"/>
                            </a:rPr>
                            <m:t>−</m:t>
                          </m:r>
                          <m:r>
                            <a:rPr lang="en-US" altLang="zh-CN" b="1" i="1">
                              <a:solidFill>
                                <a:srgbClr val="0000CC"/>
                              </a:solidFill>
                              <a:latin typeface="Cambria Math" panose="02040503050406030204" pitchFamily="18" charset="0"/>
                            </a:rPr>
                            <m:t>1</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个正交条件和</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个归一化条件的限制，独立的元素只有</a:t>
                  </a:r>
                  <a14:m>
                    <m:oMath xmlns:m="http://schemas.openxmlformats.org/officeDocument/2006/math">
                      <m:f>
                        <m:fPr>
                          <m:ctrlPr>
                            <a:rPr lang="zh-CN" altLang="en-US" b="1" i="1">
                              <a:solidFill>
                                <a:srgbClr val="0000CC"/>
                              </a:solidFill>
                              <a:latin typeface="Cambria Math" panose="02040503050406030204" pitchFamily="18" charset="0"/>
                            </a:rPr>
                          </m:ctrlPr>
                        </m:fPr>
                        <m:num>
                          <m:r>
                            <a:rPr lang="zh-CN" altLang="en-US" b="1">
                              <a:solidFill>
                                <a:srgbClr val="0000CC"/>
                              </a:solidFill>
                              <a:latin typeface="Cambria Math" panose="02040503050406030204" pitchFamily="18" charset="0"/>
                            </a:rPr>
                            <m:t>1</m:t>
                          </m:r>
                        </m:num>
                        <m:den>
                          <m:r>
                            <a:rPr lang="zh-CN" altLang="en-US" b="1">
                              <a:solidFill>
                                <a:srgbClr val="0000CC"/>
                              </a:solidFill>
                              <a:latin typeface="Cambria Math" panose="02040503050406030204" pitchFamily="18" charset="0"/>
                            </a:rPr>
                            <m:t>2</m:t>
                          </m:r>
                        </m:den>
                      </m:f>
                      <m:r>
                        <m:rPr>
                          <m:nor/>
                        </m:rP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n</m:t>
                      </m:r>
                      <m:r>
                        <m:rPr>
                          <m:nor/>
                        </m:rP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 </m:t>
                      </m:r>
                      <m:d>
                        <m:dPr>
                          <m:ctrlPr>
                            <a:rPr lang="zh-CN" altLang="en-US" b="1" i="1">
                              <a:solidFill>
                                <a:srgbClr val="0000CC"/>
                              </a:solidFill>
                              <a:latin typeface="Cambria Math" panose="02040503050406030204" pitchFamily="18" charset="0"/>
                            </a:rPr>
                          </m:ctrlPr>
                        </m:dPr>
                        <m:e>
                          <m:r>
                            <m:rPr>
                              <m:nor/>
                            </m:rP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n</m:t>
                          </m:r>
                          <m:r>
                            <a:rPr lang="zh-CN" altLang="en-US" b="1">
                              <a:solidFill>
                                <a:srgbClr val="0000CC"/>
                              </a:solidFill>
                              <a:latin typeface="Cambria Math" panose="02040503050406030204" pitchFamily="18" charset="0"/>
                            </a:rPr>
                            <m:t>−</m:t>
                          </m:r>
                          <m:r>
                            <a:rPr lang="en-US" altLang="zh-CN" b="1" i="1">
                              <a:solidFill>
                                <a:srgbClr val="0000CC"/>
                              </a:solidFill>
                              <a:latin typeface="Cambria Math" panose="02040503050406030204" pitchFamily="18" charset="0"/>
                            </a:rPr>
                            <m:t>1</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个。所以，</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SO</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群有</a:t>
                  </a:r>
                  <a: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rPr>
                    <a:t> </a:t>
                  </a:r>
                  <a14:m>
                    <m:oMath xmlns:m="http://schemas.openxmlformats.org/officeDocument/2006/math">
                      <m:f>
                        <m:fPr>
                          <m:ctrlPr>
                            <a:rPr lang="zh-CN" altLang="en-US" b="1" i="1">
                              <a:solidFill>
                                <a:srgbClr val="0000CC"/>
                              </a:solidFill>
                              <a:latin typeface="Cambria Math" panose="02040503050406030204" pitchFamily="18" charset="0"/>
                            </a:rPr>
                          </m:ctrlPr>
                        </m:fPr>
                        <m:num>
                          <m:r>
                            <a:rPr lang="zh-CN" altLang="en-US" b="1">
                              <a:solidFill>
                                <a:srgbClr val="0000CC"/>
                              </a:solidFill>
                              <a:latin typeface="Cambria Math" panose="02040503050406030204" pitchFamily="18" charset="0"/>
                            </a:rPr>
                            <m:t>1</m:t>
                          </m:r>
                        </m:num>
                        <m:den>
                          <m:r>
                            <a:rPr lang="zh-CN" altLang="en-US" b="1">
                              <a:solidFill>
                                <a:srgbClr val="0000CC"/>
                              </a:solidFill>
                              <a:latin typeface="Cambria Math" panose="02040503050406030204" pitchFamily="18" charset="0"/>
                            </a:rPr>
                            <m:t>2</m:t>
                          </m:r>
                        </m:den>
                      </m:f>
                      <m:r>
                        <m:rPr>
                          <m:nor/>
                        </m:rP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n</m:t>
                      </m:r>
                      <m:r>
                        <m:rPr>
                          <m:nor/>
                        </m:rP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 </m:t>
                      </m:r>
                      <m:d>
                        <m:dPr>
                          <m:ctrlPr>
                            <a:rPr lang="zh-CN" altLang="en-US" b="1" i="1">
                              <a:solidFill>
                                <a:srgbClr val="0000CC"/>
                              </a:solidFill>
                              <a:latin typeface="Cambria Math" panose="02040503050406030204" pitchFamily="18" charset="0"/>
                            </a:rPr>
                          </m:ctrlPr>
                        </m:dPr>
                        <m:e>
                          <m:r>
                            <m:rPr>
                              <m:nor/>
                            </m:rPr>
                            <a:rPr lang="en-US" altLang="zh-CN" b="1" i="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m:t>n</m:t>
                          </m:r>
                          <m:r>
                            <a:rPr lang="zh-CN" altLang="en-US" b="1">
                              <a:solidFill>
                                <a:srgbClr val="0000CC"/>
                              </a:solidFill>
                              <a:latin typeface="Cambria Math" panose="02040503050406030204" pitchFamily="18" charset="0"/>
                            </a:rPr>
                            <m:t>−</m:t>
                          </m:r>
                          <m:r>
                            <a:rPr lang="en-US" altLang="zh-CN" b="1" i="1">
                              <a:solidFill>
                                <a:srgbClr val="0000CC"/>
                              </a:solidFill>
                              <a:latin typeface="Cambria Math" panose="02040503050406030204" pitchFamily="18" charset="0"/>
                            </a:rPr>
                            <m:t>1</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个群参数和生成元。这些生成元的基本表示可以写成</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14:m>
                    <m:oMath xmlns:m="http://schemas.openxmlformats.org/officeDocument/2006/math">
                      <m:sSub>
                        <m:sSubPr>
                          <m:ctrlPr>
                            <a:rPr lang="zh-CN" altLang="en-US" b="1" i="1" dirty="0" smtClean="0">
                              <a:solidFill>
                                <a:srgbClr val="FF0000"/>
                              </a:solidFill>
                              <a:latin typeface="Cambria Math" panose="02040503050406030204" pitchFamily="18" charset="0"/>
                            </a:rPr>
                          </m:ctrlPr>
                        </m:sSubPr>
                        <m:e>
                          <m:r>
                            <a:rPr lang="zh-CN" altLang="en-US" b="1" i="1" dirty="0" smtClean="0">
                              <a:solidFill>
                                <a:srgbClr val="FF0000"/>
                              </a:solidFill>
                              <a:latin typeface="Cambria Math" panose="02040503050406030204" pitchFamily="18" charset="0"/>
                            </a:rPr>
                            <m:t>𝐸</m:t>
                          </m:r>
                        </m:e>
                        <m:sub>
                          <m:r>
                            <a:rPr lang="zh-CN" altLang="en-US" b="1" i="1" dirty="0" smtClean="0">
                              <a:solidFill>
                                <a:srgbClr val="FF0000"/>
                              </a:solidFill>
                              <a:latin typeface="Cambria Math" panose="02040503050406030204" pitchFamily="18" charset="0"/>
                            </a:rPr>
                            <m:t>𝑖𝑗</m:t>
                          </m:r>
                        </m:sub>
                      </m:sSub>
                    </m:oMath>
                  </a14:m>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是</a:t>
                  </a:r>
                  <a:r>
                    <a:rPr lang="en-US" altLang="zh-CN" b="1" i="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x </a:t>
                  </a:r>
                  <a:r>
                    <a:rPr lang="en-US" altLang="zh-CN" b="1" i="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矩阵，它的矩阵元和群元素是</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96EB77B5-08C3-6BAD-6F94-8BB7EBB05B23}"/>
                    </a:ext>
                  </a:extLst>
                </p:cNvPr>
                <p:cNvSpPr txBox="1">
                  <a:spLocks noRot="1" noChangeAspect="1" noMove="1" noResize="1" noEditPoints="1" noAdjustHandles="1" noChangeArrowheads="1" noChangeShapeType="1" noTextEdit="1"/>
                </p:cNvSpPr>
                <p:nvPr/>
              </p:nvSpPr>
              <p:spPr>
                <a:xfrm>
                  <a:off x="757073" y="860896"/>
                  <a:ext cx="8096692" cy="5720027"/>
                </a:xfrm>
                <a:prstGeom prst="rect">
                  <a:avLst/>
                </a:prstGeom>
                <a:blipFill>
                  <a:blip r:embed="rId2"/>
                  <a:stretch>
                    <a:fillRect l="-602" t="-426" r="-527"/>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D1D07908-4D6D-61AB-2E32-1C4E5E69245E}"/>
                </a:ext>
              </a:extLst>
            </p:cNvPr>
            <p:cNvPicPr>
              <a:picLocks noChangeAspect="1"/>
            </p:cNvPicPr>
            <p:nvPr/>
          </p:nvPicPr>
          <p:blipFill>
            <a:blip r:embed="rId3"/>
            <a:stretch>
              <a:fillRect/>
            </a:stretch>
          </p:blipFill>
          <p:spPr>
            <a:xfrm>
              <a:off x="3741332" y="1195913"/>
              <a:ext cx="1644735" cy="1054154"/>
            </a:xfrm>
            <a:prstGeom prst="rect">
              <a:avLst/>
            </a:prstGeom>
          </p:spPr>
        </p:pic>
        <p:pic>
          <p:nvPicPr>
            <p:cNvPr id="8" name="图片 7">
              <a:extLst>
                <a:ext uri="{FF2B5EF4-FFF2-40B4-BE49-F238E27FC236}">
                  <a16:creationId xmlns:a16="http://schemas.microsoft.com/office/drawing/2014/main" id="{04274A3E-17EB-C3EE-FC7F-2C82943411DE}"/>
                </a:ext>
              </a:extLst>
            </p:cNvPr>
            <p:cNvPicPr>
              <a:picLocks noChangeAspect="1"/>
            </p:cNvPicPr>
            <p:nvPr/>
          </p:nvPicPr>
          <p:blipFill>
            <a:blip r:embed="rId4"/>
            <a:stretch>
              <a:fillRect/>
            </a:stretch>
          </p:blipFill>
          <p:spPr>
            <a:xfrm>
              <a:off x="2703053" y="2585084"/>
              <a:ext cx="3721291" cy="673135"/>
            </a:xfrm>
            <a:prstGeom prst="rect">
              <a:avLst/>
            </a:prstGeom>
          </p:spPr>
        </p:pic>
        <p:pic>
          <p:nvPicPr>
            <p:cNvPr id="17" name="图片 16">
              <a:extLst>
                <a:ext uri="{FF2B5EF4-FFF2-40B4-BE49-F238E27FC236}">
                  <a16:creationId xmlns:a16="http://schemas.microsoft.com/office/drawing/2014/main" id="{2932A269-6FBB-4FE9-699D-EB0A5F3AC003}"/>
                </a:ext>
              </a:extLst>
            </p:cNvPr>
            <p:cNvPicPr>
              <a:picLocks noChangeAspect="1"/>
            </p:cNvPicPr>
            <p:nvPr/>
          </p:nvPicPr>
          <p:blipFill>
            <a:blip r:embed="rId5"/>
            <a:stretch>
              <a:fillRect/>
            </a:stretch>
          </p:blipFill>
          <p:spPr>
            <a:xfrm>
              <a:off x="3030503" y="5149684"/>
              <a:ext cx="3549832" cy="311166"/>
            </a:xfrm>
            <a:prstGeom prst="rect">
              <a:avLst/>
            </a:prstGeom>
          </p:spPr>
        </p:pic>
        <p:pic>
          <p:nvPicPr>
            <p:cNvPr id="19" name="图片 18">
              <a:extLst>
                <a:ext uri="{FF2B5EF4-FFF2-40B4-BE49-F238E27FC236}">
                  <a16:creationId xmlns:a16="http://schemas.microsoft.com/office/drawing/2014/main" id="{3660141D-B07A-9636-6E2E-F6212EC4EE18}"/>
                </a:ext>
              </a:extLst>
            </p:cNvPr>
            <p:cNvPicPr>
              <a:picLocks noChangeAspect="1"/>
            </p:cNvPicPr>
            <p:nvPr/>
          </p:nvPicPr>
          <p:blipFill>
            <a:blip r:embed="rId6"/>
            <a:stretch>
              <a:fillRect/>
            </a:stretch>
          </p:blipFill>
          <p:spPr>
            <a:xfrm>
              <a:off x="3843344" y="5997104"/>
              <a:ext cx="1924149" cy="590580"/>
            </a:xfrm>
            <a:prstGeom prst="rect">
              <a:avLst/>
            </a:prstGeom>
          </p:spPr>
        </p:pic>
      </p:grpSp>
    </p:spTree>
    <p:extLst>
      <p:ext uri="{BB962C8B-B14F-4D97-AF65-F5344CB8AC3E}">
        <p14:creationId xmlns:p14="http://schemas.microsoft.com/office/powerpoint/2010/main" val="24061169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AD555-D2D4-DFD1-E044-FE6D9BFF04D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F730D70-100E-E2F8-C060-B730E6F824B7}"/>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8929B3D2-C536-6A37-1EE0-E59DEDE669A2}"/>
              </a:ext>
            </a:extLst>
          </p:cNvPr>
          <p:cNvSpPr>
            <a:spLocks noGrp="1"/>
          </p:cNvSpPr>
          <p:nvPr>
            <p:ph type="sldNum" sz="quarter" idx="12"/>
          </p:nvPr>
        </p:nvSpPr>
        <p:spPr/>
        <p:txBody>
          <a:bodyPr/>
          <a:lstStyle/>
          <a:p>
            <a:fld id="{BEF7031F-3985-8841-9F96-93325AFB8D2A}" type="slidenum">
              <a:rPr lang="en-US" smtClean="0"/>
              <a:t>96</a:t>
            </a:fld>
            <a:endParaRPr lang="en-US"/>
          </a:p>
        </p:txBody>
      </p:sp>
      <p:grpSp>
        <p:nvGrpSpPr>
          <p:cNvPr id="16" name="组合 15">
            <a:extLst>
              <a:ext uri="{FF2B5EF4-FFF2-40B4-BE49-F238E27FC236}">
                <a16:creationId xmlns:a16="http://schemas.microsoft.com/office/drawing/2014/main" id="{F7B889C2-C0B6-90AC-3E84-E40584F7A324}"/>
              </a:ext>
            </a:extLst>
          </p:cNvPr>
          <p:cNvGrpSpPr/>
          <p:nvPr/>
        </p:nvGrpSpPr>
        <p:grpSpPr>
          <a:xfrm>
            <a:off x="515354" y="1068289"/>
            <a:ext cx="8096692" cy="5413726"/>
            <a:chOff x="515354" y="1068289"/>
            <a:chExt cx="8096692" cy="5413726"/>
          </a:xfrm>
        </p:grpSpPr>
        <p:grpSp>
          <p:nvGrpSpPr>
            <p:cNvPr id="10" name="组合 9">
              <a:extLst>
                <a:ext uri="{FF2B5EF4-FFF2-40B4-BE49-F238E27FC236}">
                  <a16:creationId xmlns:a16="http://schemas.microsoft.com/office/drawing/2014/main" id="{26A150EA-E524-DEE3-92D7-0D3B41A2AD17}"/>
                </a:ext>
              </a:extLst>
            </p:cNvPr>
            <p:cNvGrpSpPr/>
            <p:nvPr/>
          </p:nvGrpSpPr>
          <p:grpSpPr>
            <a:xfrm>
              <a:off x="515354" y="1068289"/>
              <a:ext cx="8096692" cy="5413726"/>
              <a:chOff x="523654" y="1009016"/>
              <a:chExt cx="8096692" cy="5413726"/>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D40BFD1-2FAA-073A-ECC9-70E3208E9E68}"/>
                      </a:ext>
                    </a:extLst>
                  </p:cNvPr>
                  <p:cNvSpPr txBox="1"/>
                  <p:nvPr/>
                </p:nvSpPr>
                <p:spPr>
                  <a:xfrm>
                    <a:off x="523654" y="1009016"/>
                    <a:ext cx="8096692" cy="5413726"/>
                  </a:xfrm>
                  <a:prstGeom prst="rect">
                    <a:avLst/>
                  </a:prstGeom>
                  <a:noFill/>
                </p:spPr>
                <p:txBody>
                  <a:bodyPr wrap="square">
                    <a:spAutoFit/>
                  </a:bodyPr>
                  <a:lstStyle/>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在此群的变换下，标量场的变换为</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所以，</a:t>
                    </a:r>
                    <a:r>
                      <a:rPr lang="zh-CN" altLang="en-US" sz="1800" b="1" dirty="0">
                        <a:solidFill>
                          <a:srgbClr val="0000CC"/>
                        </a:solidFill>
                        <a:latin typeface="华文楷体" panose="02010600040101010101" pitchFamily="2" charset="-122"/>
                        <a:ea typeface="华文楷体" panose="02010600040101010101" pitchFamily="2" charset="-122"/>
                      </a:rPr>
                      <a:t>拉氏量</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是不变的。</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仿照前面的讨论，可以推知，标量场在</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时，取能量最低状态。换句话说，其真空态是</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在</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n </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维内部空间，以</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v</a:t>
                    </a:r>
                    <a14:m>
                      <m:oMath xmlns:m="http://schemas.openxmlformats.org/officeDocument/2006/math">
                        <m:r>
                          <a:rPr lang="en-US" altLang="zh-CN" b="1" i="1" smtClean="0">
                            <a:solidFill>
                              <a:srgbClr val="C00000"/>
                            </a:solidFill>
                            <a:latin typeface="Cambria Math" panose="02040503050406030204" pitchFamily="18" charset="0"/>
                          </a:rPr>
                          <m:t> </m:t>
                        </m:r>
                        <m:r>
                          <a:rPr lang="zh-CN" altLang="en-US" b="1" i="0" smtClean="0">
                            <a:solidFill>
                              <a:srgbClr val="C00000"/>
                            </a:solidFill>
                            <a:latin typeface="Cambria Math" panose="02040503050406030204" pitchFamily="18" charset="0"/>
                          </a:rPr>
                          <m:t>=</m:t>
                        </m:r>
                        <m:rad>
                          <m:radPr>
                            <m:degHide m:val="on"/>
                            <m:ctrlPr>
                              <a:rPr lang="zh-CN" altLang="en-US" b="1" i="1" smtClean="0">
                                <a:solidFill>
                                  <a:srgbClr val="C00000"/>
                                </a:solidFill>
                                <a:latin typeface="Cambria Math" panose="02040503050406030204" pitchFamily="18" charset="0"/>
                              </a:rPr>
                            </m:ctrlPr>
                          </m:radPr>
                          <m:deg/>
                          <m:e>
                            <m:r>
                              <a:rPr lang="zh-CN" altLang="en-US" b="1" i="0" smtClean="0">
                                <a:solidFill>
                                  <a:srgbClr val="C00000"/>
                                </a:solidFill>
                                <a:latin typeface="Cambria Math" panose="02040503050406030204" pitchFamily="18" charset="0"/>
                              </a:rPr>
                              <m:t>−</m:t>
                            </m:r>
                            <m:f>
                              <m:fPr>
                                <m:type m:val="lin"/>
                                <m:ctrlPr>
                                  <a:rPr lang="zh-CN" altLang="en-US" b="1" i="1" smtClean="0">
                                    <a:solidFill>
                                      <a:srgbClr val="C00000"/>
                                    </a:solidFill>
                                    <a:latin typeface="Cambria Math" panose="02040503050406030204" pitchFamily="18" charset="0"/>
                                  </a:rPr>
                                </m:ctrlPr>
                              </m:fPr>
                              <m:num>
                                <m:sSup>
                                  <m:sSupPr>
                                    <m:ctrlPr>
                                      <a:rPr lang="zh-CN" altLang="en-US" b="1" i="1" smtClean="0">
                                        <a:solidFill>
                                          <a:srgbClr val="C00000"/>
                                        </a:solidFill>
                                        <a:latin typeface="Cambria Math" panose="02040503050406030204" pitchFamily="18" charset="0"/>
                                      </a:rPr>
                                    </m:ctrlPr>
                                  </m:sSupPr>
                                  <m:e>
                                    <m:r>
                                      <a:rPr lang="el-GR" altLang="zh-CN" b="0" i="1" smtClean="0">
                                        <a:solidFill>
                                          <a:srgbClr val="C00000"/>
                                        </a:solidFill>
                                        <a:latin typeface="Cambria Math" panose="02040503050406030204" pitchFamily="18" charset="0"/>
                                      </a:rPr>
                                      <m:t>𝜇</m:t>
                                    </m:r>
                                  </m:e>
                                  <m:sup>
                                    <m:r>
                                      <a:rPr lang="zh-CN" altLang="en-US" b="1" i="0" smtClean="0">
                                        <a:solidFill>
                                          <a:srgbClr val="C00000"/>
                                        </a:solidFill>
                                        <a:latin typeface="Cambria Math" panose="02040503050406030204" pitchFamily="18" charset="0"/>
                                      </a:rPr>
                                      <m:t>2</m:t>
                                    </m:r>
                                  </m:sup>
                                </m:sSup>
                              </m:num>
                              <m:den>
                                <m:r>
                                  <a:rPr lang="zh-CN" altLang="en-US" b="1" i="0" smtClean="0">
                                    <a:solidFill>
                                      <a:srgbClr val="C00000"/>
                                    </a:solidFill>
                                    <a:latin typeface="Cambria Math" panose="02040503050406030204" pitchFamily="18" charset="0"/>
                                  </a:rPr>
                                  <m:t>2</m:t>
                                </m:r>
                              </m:den>
                            </m:f>
                            <m:r>
                              <a:rPr lang="zh-CN" altLang="en-US" b="1" i="1" smtClean="0">
                                <a:solidFill>
                                  <a:srgbClr val="C00000"/>
                                </a:solidFill>
                                <a:latin typeface="Cambria Math" panose="02040503050406030204" pitchFamily="18" charset="0"/>
                              </a:rPr>
                              <m:t>𝜆</m:t>
                            </m:r>
                          </m:e>
                        </m:rad>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为半径的球面上，它取真空值。</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7D40BFD1-2FAA-073A-ECC9-70E3208E9E68}"/>
                      </a:ext>
                    </a:extLst>
                  </p:cNvPr>
                  <p:cNvSpPr txBox="1">
                    <a:spLocks noRot="1" noChangeAspect="1" noMove="1" noResize="1" noEditPoints="1" noAdjustHandles="1" noChangeArrowheads="1" noChangeShapeType="1" noTextEdit="1"/>
                  </p:cNvSpPr>
                  <p:nvPr/>
                </p:nvSpPr>
                <p:spPr>
                  <a:xfrm>
                    <a:off x="523654" y="1009016"/>
                    <a:ext cx="8096692" cy="5413726"/>
                  </a:xfrm>
                  <a:prstGeom prst="rect">
                    <a:avLst/>
                  </a:prstGeom>
                  <a:blipFill>
                    <a:blip r:embed="rId2"/>
                    <a:stretch>
                      <a:fillRect l="-678" t="-450" b="-11149"/>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3D18F189-BCEE-76E5-2158-3DBF0C94A4B7}"/>
                  </a:ext>
                </a:extLst>
              </p:cNvPr>
              <p:cNvPicPr>
                <a:picLocks noChangeAspect="1"/>
              </p:cNvPicPr>
              <p:nvPr/>
            </p:nvPicPr>
            <p:blipFill>
              <a:blip r:embed="rId3"/>
              <a:stretch>
                <a:fillRect/>
              </a:stretch>
            </p:blipFill>
            <p:spPr>
              <a:xfrm>
                <a:off x="639468" y="1068289"/>
                <a:ext cx="178409" cy="234962"/>
              </a:xfrm>
              <a:prstGeom prst="rect">
                <a:avLst/>
              </a:prstGeom>
            </p:spPr>
          </p:pic>
        </p:grpSp>
        <p:pic>
          <p:nvPicPr>
            <p:cNvPr id="5" name="图片 4">
              <a:extLst>
                <a:ext uri="{FF2B5EF4-FFF2-40B4-BE49-F238E27FC236}">
                  <a16:creationId xmlns:a16="http://schemas.microsoft.com/office/drawing/2014/main" id="{79FD9465-1596-B86A-1CC6-E791BE3902B2}"/>
                </a:ext>
              </a:extLst>
            </p:cNvPr>
            <p:cNvPicPr>
              <a:picLocks noChangeAspect="1"/>
            </p:cNvPicPr>
            <p:nvPr/>
          </p:nvPicPr>
          <p:blipFill>
            <a:blip r:embed="rId3"/>
            <a:stretch>
              <a:fillRect/>
            </a:stretch>
          </p:blipFill>
          <p:spPr>
            <a:xfrm>
              <a:off x="631167" y="2791774"/>
              <a:ext cx="178409" cy="234962"/>
            </a:xfrm>
            <a:prstGeom prst="rect">
              <a:avLst/>
            </a:prstGeom>
          </p:spPr>
        </p:pic>
        <p:pic>
          <p:nvPicPr>
            <p:cNvPr id="8" name="图片 7">
              <a:extLst>
                <a:ext uri="{FF2B5EF4-FFF2-40B4-BE49-F238E27FC236}">
                  <a16:creationId xmlns:a16="http://schemas.microsoft.com/office/drawing/2014/main" id="{84114602-D494-37E7-D85F-473256387392}"/>
                </a:ext>
              </a:extLst>
            </p:cNvPr>
            <p:cNvPicPr>
              <a:picLocks noChangeAspect="1"/>
            </p:cNvPicPr>
            <p:nvPr/>
          </p:nvPicPr>
          <p:blipFill>
            <a:blip r:embed="rId4"/>
            <a:stretch>
              <a:fillRect/>
            </a:stretch>
          </p:blipFill>
          <p:spPr>
            <a:xfrm>
              <a:off x="3206680" y="1466056"/>
              <a:ext cx="2730640" cy="673135"/>
            </a:xfrm>
            <a:prstGeom prst="rect">
              <a:avLst/>
            </a:prstGeom>
          </p:spPr>
        </p:pic>
        <p:pic>
          <p:nvPicPr>
            <p:cNvPr id="11" name="图片 10">
              <a:extLst>
                <a:ext uri="{FF2B5EF4-FFF2-40B4-BE49-F238E27FC236}">
                  <a16:creationId xmlns:a16="http://schemas.microsoft.com/office/drawing/2014/main" id="{31990733-BACC-FE02-EFED-778244D35435}"/>
                </a:ext>
              </a:extLst>
            </p:cNvPr>
            <p:cNvPicPr>
              <a:picLocks noChangeAspect="1"/>
            </p:cNvPicPr>
            <p:nvPr/>
          </p:nvPicPr>
          <p:blipFill>
            <a:blip r:embed="rId5"/>
            <a:stretch>
              <a:fillRect/>
            </a:stretch>
          </p:blipFill>
          <p:spPr>
            <a:xfrm>
              <a:off x="3695655" y="3070362"/>
              <a:ext cx="1752690" cy="520727"/>
            </a:xfrm>
            <a:prstGeom prst="rect">
              <a:avLst/>
            </a:prstGeom>
          </p:spPr>
        </p:pic>
        <p:pic>
          <p:nvPicPr>
            <p:cNvPr id="15" name="图片 14">
              <a:extLst>
                <a:ext uri="{FF2B5EF4-FFF2-40B4-BE49-F238E27FC236}">
                  <a16:creationId xmlns:a16="http://schemas.microsoft.com/office/drawing/2014/main" id="{49ECF9E9-02C3-AE72-C755-79DE11C6B19D}"/>
                </a:ext>
              </a:extLst>
            </p:cNvPr>
            <p:cNvPicPr>
              <a:picLocks noChangeAspect="1"/>
            </p:cNvPicPr>
            <p:nvPr/>
          </p:nvPicPr>
          <p:blipFill>
            <a:blip r:embed="rId6"/>
            <a:stretch>
              <a:fillRect/>
            </a:stretch>
          </p:blipFill>
          <p:spPr>
            <a:xfrm>
              <a:off x="2882813" y="3984731"/>
              <a:ext cx="3378374" cy="1854295"/>
            </a:xfrm>
            <a:prstGeom prst="rect">
              <a:avLst/>
            </a:prstGeom>
          </p:spPr>
        </p:pic>
      </p:grpSp>
    </p:spTree>
    <p:extLst>
      <p:ext uri="{BB962C8B-B14F-4D97-AF65-F5344CB8AC3E}">
        <p14:creationId xmlns:p14="http://schemas.microsoft.com/office/powerpoint/2010/main" val="26885880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5ED4-BB45-AA04-64B9-4A7733973FA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C6B34A8-A92B-9C79-CFEE-40259008C10B}"/>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048CBFC2-1A74-74B8-71FB-8EF619A30E21}"/>
              </a:ext>
            </a:extLst>
          </p:cNvPr>
          <p:cNvSpPr>
            <a:spLocks noGrp="1"/>
          </p:cNvSpPr>
          <p:nvPr>
            <p:ph type="sldNum" sz="quarter" idx="12"/>
          </p:nvPr>
        </p:nvSpPr>
        <p:spPr/>
        <p:txBody>
          <a:bodyPr/>
          <a:lstStyle/>
          <a:p>
            <a:fld id="{BEF7031F-3985-8841-9F96-93325AFB8D2A}" type="slidenum">
              <a:rPr lang="en-US" smtClean="0"/>
              <a:t>97</a:t>
            </a:fld>
            <a:endParaRPr lang="en-US"/>
          </a:p>
        </p:txBody>
      </p:sp>
      <p:grpSp>
        <p:nvGrpSpPr>
          <p:cNvPr id="21" name="组合 20">
            <a:extLst>
              <a:ext uri="{FF2B5EF4-FFF2-40B4-BE49-F238E27FC236}">
                <a16:creationId xmlns:a16="http://schemas.microsoft.com/office/drawing/2014/main" id="{CFA49DEC-2C7D-B373-9C43-2B686C2BE4F9}"/>
              </a:ext>
            </a:extLst>
          </p:cNvPr>
          <p:cNvGrpSpPr/>
          <p:nvPr/>
        </p:nvGrpSpPr>
        <p:grpSpPr>
          <a:xfrm>
            <a:off x="515354" y="918022"/>
            <a:ext cx="8096692" cy="5953938"/>
            <a:chOff x="515354" y="984528"/>
            <a:chExt cx="8096692" cy="5953938"/>
          </a:xfrm>
        </p:grpSpPr>
        <p:grpSp>
          <p:nvGrpSpPr>
            <p:cNvPr id="10" name="组合 9">
              <a:extLst>
                <a:ext uri="{FF2B5EF4-FFF2-40B4-BE49-F238E27FC236}">
                  <a16:creationId xmlns:a16="http://schemas.microsoft.com/office/drawing/2014/main" id="{7D9841EE-D0F6-F8FE-A036-9DCA90B5FD21}"/>
                </a:ext>
              </a:extLst>
            </p:cNvPr>
            <p:cNvGrpSpPr/>
            <p:nvPr/>
          </p:nvGrpSpPr>
          <p:grpSpPr>
            <a:xfrm>
              <a:off x="515354" y="984528"/>
              <a:ext cx="8096692" cy="5953938"/>
              <a:chOff x="523654" y="1009016"/>
              <a:chExt cx="8096692" cy="5953938"/>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8DB1599-A86B-3320-FC8B-951F98C1E6D2}"/>
                      </a:ext>
                    </a:extLst>
                  </p:cNvPr>
                  <p:cNvSpPr txBox="1"/>
                  <p:nvPr/>
                </p:nvSpPr>
                <p:spPr>
                  <a:xfrm>
                    <a:off x="523654" y="1009016"/>
                    <a:ext cx="8096692" cy="5953938"/>
                  </a:xfrm>
                  <a:prstGeom prst="rect">
                    <a:avLst/>
                  </a:prstGeom>
                  <a:noFill/>
                </p:spPr>
                <p:txBody>
                  <a:bodyPr wrap="square">
                    <a:spAutoFit/>
                  </a:bodyPr>
                  <a:lstStyle/>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如果我们以</a:t>
                    </a:r>
                    <a14:m>
                      <m:oMath xmlns:m="http://schemas.openxmlformats.org/officeDocument/2006/math">
                        <m:sSub>
                          <m:sSubPr>
                            <m:ctrlPr>
                              <a:rPr lang="en-US" altLang="zh-CN" b="1" i="1" dirty="0" smtClean="0">
                                <a:solidFill>
                                  <a:srgbClr val="0000CC"/>
                                </a:solidFill>
                                <a:latin typeface="Cambria Math" panose="02040503050406030204" pitchFamily="18" charset="0"/>
                              </a:rPr>
                            </m:ctrlPr>
                          </m:sSubPr>
                          <m:e>
                            <m:r>
                              <a:rPr lang="en-US" altLang="zh-CN" b="1" i="1" dirty="0">
                                <a:solidFill>
                                  <a:srgbClr val="0000CC"/>
                                </a:solidFill>
                                <a:latin typeface="Cambria Math" panose="02040503050406030204" pitchFamily="18" charset="0"/>
                              </a:rPr>
                              <m:t>𝜙</m:t>
                            </m:r>
                          </m:e>
                          <m:sub>
                            <m:r>
                              <a:rPr lang="en-US" altLang="zh-CN" b="1" i="0" dirty="0" smtClean="0">
                                <a:solidFill>
                                  <a:srgbClr val="0000CC"/>
                                </a:solidFill>
                                <a:latin typeface="Cambria Math" panose="02040503050406030204" pitchFamily="18" charset="0"/>
                              </a:rPr>
                              <m:t>1</m:t>
                            </m:r>
                          </m:sub>
                        </m:sSub>
                        <m:d>
                          <m:dPr>
                            <m:ctrlPr>
                              <a:rPr lang="en-US" altLang="zh-CN" b="1" i="1" dirty="0" smtClean="0">
                                <a:solidFill>
                                  <a:srgbClr val="0000CC"/>
                                </a:solidFill>
                                <a:latin typeface="Cambria Math" panose="02040503050406030204" pitchFamily="18" charset="0"/>
                              </a:rPr>
                            </m:ctrlPr>
                          </m:dPr>
                          <m:e>
                            <m:r>
                              <a:rPr lang="en-US" altLang="zh-CN" b="1" i="1" dirty="0" smtClean="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rPr>
                      <a:t> </a:t>
                    </a:r>
                    <a14:m>
                      <m:oMath xmlns:m="http://schemas.openxmlformats.org/officeDocument/2006/math">
                        <m:sSub>
                          <m:sSubPr>
                            <m:ctrlPr>
                              <a:rPr lang="en-US" altLang="zh-CN" b="1" i="1" dirty="0">
                                <a:solidFill>
                                  <a:srgbClr val="0000CC"/>
                                </a:solidFill>
                                <a:latin typeface="Cambria Math" panose="02040503050406030204" pitchFamily="18" charset="0"/>
                              </a:rPr>
                            </m:ctrlPr>
                          </m:sSubPr>
                          <m:e>
                            <m:r>
                              <a:rPr lang="en-US" altLang="zh-CN" b="1" i="1" dirty="0">
                                <a:solidFill>
                                  <a:srgbClr val="0000CC"/>
                                </a:solidFill>
                                <a:latin typeface="Cambria Math" panose="02040503050406030204" pitchFamily="18" charset="0"/>
                              </a:rPr>
                              <m:t>𝜙</m:t>
                            </m:r>
                          </m:e>
                          <m:sub>
                            <m:r>
                              <a:rPr lang="en-US" altLang="zh-CN" b="1" i="1" dirty="0">
                                <a:solidFill>
                                  <a:srgbClr val="0000CC"/>
                                </a:solidFill>
                                <a:latin typeface="Cambria Math" panose="02040503050406030204" pitchFamily="18" charset="0"/>
                              </a:rPr>
                              <m:t>2</m:t>
                            </m:r>
                          </m:sub>
                        </m:sSub>
                        <m:d>
                          <m:dPr>
                            <m:ctrlPr>
                              <a:rPr lang="en-US" altLang="zh-CN" b="1" i="1" dirty="0">
                                <a:solidFill>
                                  <a:srgbClr val="0000CC"/>
                                </a:solidFill>
                                <a:latin typeface="Cambria Math" panose="02040503050406030204" pitchFamily="18" charset="0"/>
                              </a:rPr>
                            </m:ctrlPr>
                          </m:dPr>
                          <m:e>
                            <m:r>
                              <a:rPr lang="en-US" altLang="zh-CN" b="1" i="1" dirty="0">
                                <a:solidFill>
                                  <a:srgbClr val="0000CC"/>
                                </a:solidFill>
                                <a:latin typeface="Cambria Math" panose="02040503050406030204" pitchFamily="18" charset="0"/>
                              </a:rPr>
                              <m:t>𝑥</m:t>
                            </m:r>
                          </m:e>
                        </m:d>
                        <m:r>
                          <a:rPr lang="en-US" altLang="zh-CN" b="1" i="1" dirty="0">
                            <a:solidFill>
                              <a:srgbClr val="0000CC"/>
                            </a:solidFill>
                            <a:latin typeface="Cambria Math" panose="02040503050406030204" pitchFamily="18" charset="0"/>
                          </a:rPr>
                          <m:t> </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dirty="0">
                        <a:solidFill>
                          <a:srgbClr val="0000CC"/>
                        </a:solidFill>
                      </a:rPr>
                      <a:t> </a:t>
                    </a:r>
                    <a14:m>
                      <m:oMath xmlns:m="http://schemas.openxmlformats.org/officeDocument/2006/math">
                        <m:sSub>
                          <m:sSubPr>
                            <m:ctrlPr>
                              <a:rPr lang="en-US" altLang="zh-CN" b="1" i="1" dirty="0">
                                <a:solidFill>
                                  <a:srgbClr val="0000CC"/>
                                </a:solidFill>
                                <a:latin typeface="Cambria Math" panose="02040503050406030204" pitchFamily="18" charset="0"/>
                              </a:rPr>
                            </m:ctrlPr>
                          </m:sSubPr>
                          <m:e>
                            <m:r>
                              <a:rPr lang="en-US" altLang="zh-CN" b="1" i="1" dirty="0">
                                <a:solidFill>
                                  <a:srgbClr val="0000CC"/>
                                </a:solidFill>
                                <a:latin typeface="Cambria Math" panose="02040503050406030204" pitchFamily="18" charset="0"/>
                              </a:rPr>
                              <m:t>𝜙</m:t>
                            </m:r>
                          </m:e>
                          <m:sub>
                            <m:r>
                              <a:rPr lang="en-US" altLang="zh-CN" b="0" i="1" dirty="0">
                                <a:solidFill>
                                  <a:srgbClr val="0000CC"/>
                                </a:solidFill>
                                <a:latin typeface="Cambria Math" panose="02040503050406030204" pitchFamily="18" charset="0"/>
                              </a:rPr>
                              <m:t>𝑛</m:t>
                            </m:r>
                          </m:sub>
                        </m:sSub>
                        <m:d>
                          <m:dPr>
                            <m:ctrlPr>
                              <a:rPr lang="en-US" altLang="zh-CN" b="1" i="1" dirty="0">
                                <a:solidFill>
                                  <a:srgbClr val="0000CC"/>
                                </a:solidFill>
                                <a:latin typeface="Cambria Math" panose="02040503050406030204" pitchFamily="18" charset="0"/>
                              </a:rPr>
                            </m:ctrlPr>
                          </m:dPr>
                          <m:e>
                            <m:r>
                              <a:rPr lang="en-US" altLang="zh-CN" b="1" i="1" dirty="0">
                                <a:solidFill>
                                  <a:srgbClr val="0000CC"/>
                                </a:solidFill>
                                <a:latin typeface="Cambria Math" panose="02040503050406030204" pitchFamily="18" charset="0"/>
                              </a:rPr>
                              <m:t>𝑥</m:t>
                            </m:r>
                          </m:e>
                        </m:d>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为</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n</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维空间的坐标轴，并把物理真空取在</a:t>
                    </a:r>
                    <a14:m>
                      <m:oMath xmlns:m="http://schemas.openxmlformats.org/officeDocument/2006/math">
                        <m:sSub>
                          <m:sSubPr>
                            <m:ctrlPr>
                              <a:rPr lang="en-US" altLang="zh-CN" b="1" i="1" dirty="0">
                                <a:solidFill>
                                  <a:srgbClr val="0000CC"/>
                                </a:solidFill>
                                <a:latin typeface="Cambria Math" panose="02040503050406030204" pitchFamily="18" charset="0"/>
                              </a:rPr>
                            </m:ctrlPr>
                          </m:sSubPr>
                          <m:e>
                            <m:r>
                              <a:rPr lang="en-US" altLang="zh-CN" b="1" i="1" dirty="0">
                                <a:solidFill>
                                  <a:srgbClr val="0000CC"/>
                                </a:solidFill>
                                <a:latin typeface="Cambria Math" panose="02040503050406030204" pitchFamily="18" charset="0"/>
                              </a:rPr>
                              <m:t>𝜙</m:t>
                            </m:r>
                          </m:e>
                          <m:sub>
                            <m:r>
                              <a:rPr lang="en-US" altLang="zh-CN" i="1" dirty="0">
                                <a:solidFill>
                                  <a:srgbClr val="0000CC"/>
                                </a:solidFill>
                                <a:latin typeface="Cambria Math" panose="02040503050406030204" pitchFamily="18" charset="0"/>
                              </a:rPr>
                              <m:t>𝑛</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轴上，即令</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显然，这样的真空在</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SO</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latin typeface="华文楷体" panose="02010600040101010101" pitchFamily="2" charset="-122"/>
                        <a:ea typeface="华文楷体" panose="02010600040101010101" pitchFamily="2" charset="-122"/>
                        <a:cs typeface="Times New Roman" panose="02020603050405020304" pitchFamily="18" charset="0"/>
                      </a:rPr>
                      <a:t>n</a:t>
                    </a:r>
                    <a:r>
                      <a:rPr lang="en-US" altLang="zh-CN"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群的转动下不是不变的。</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    为了进一步分析真空破缺的情况，我们把由生成元</a:t>
                    </a:r>
                    <a14:m>
                      <m:oMath xmlns:m="http://schemas.openxmlformats.org/officeDocument/2006/math">
                        <m:sSub>
                          <m:sSubPr>
                            <m:ctrlPr>
                              <a:rPr lang="zh-CN" altLang="en-US" i="1" dirty="0" smtClean="0">
                                <a:solidFill>
                                  <a:srgbClr val="0000CC"/>
                                </a:solidFill>
                                <a:latin typeface="Cambria Math" panose="02040503050406030204" pitchFamily="18" charset="0"/>
                              </a:rPr>
                            </m:ctrlPr>
                          </m:sSubPr>
                          <m:e>
                            <m:r>
                              <a:rPr lang="en-US" altLang="zh-CN" b="0" i="1" dirty="0" smtClean="0">
                                <a:solidFill>
                                  <a:srgbClr val="0000CC"/>
                                </a:solidFill>
                                <a:latin typeface="Cambria Math" panose="02040503050406030204" pitchFamily="18" charset="0"/>
                              </a:rPr>
                              <m:t>𝐿</m:t>
                            </m:r>
                          </m:e>
                          <m:sub>
                            <m:r>
                              <a:rPr lang="zh-CN" altLang="en-US" b="0" i="1" dirty="0" smtClean="0">
                                <a:solidFill>
                                  <a:srgbClr val="0000CC"/>
                                </a:solidFill>
                                <a:latin typeface="Cambria Math" panose="02040503050406030204" pitchFamily="18" charset="0"/>
                              </a:rPr>
                              <m:t>𝑖𝑗</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是分成两组</a:t>
                    </a:r>
                    <a14:m>
                      <m:oMath xmlns:m="http://schemas.openxmlformats.org/officeDocument/2006/math">
                        <m:sSub>
                          <m:sSubPr>
                            <m:ctrlPr>
                              <a:rPr lang="zh-CN" altLang="en-US" i="1" dirty="0">
                                <a:solidFill>
                                  <a:srgbClr val="0000CC"/>
                                </a:solidFill>
                                <a:latin typeface="Cambria Math" panose="02040503050406030204" pitchFamily="18" charset="0"/>
                              </a:rPr>
                            </m:ctrlPr>
                          </m:sSubPr>
                          <m:e>
                            <m:r>
                              <a:rPr lang="en-US" altLang="zh-CN" i="1" dirty="0" smtClean="0">
                                <a:solidFill>
                                  <a:srgbClr val="0000CC"/>
                                </a:solidFill>
                                <a:latin typeface="Cambria Math" panose="02040503050406030204" pitchFamily="18" charset="0"/>
                              </a:rPr>
                              <m:t>𝑙</m:t>
                            </m:r>
                          </m:e>
                          <m:sub>
                            <m:r>
                              <a:rPr lang="zh-CN" altLang="en-US" i="1" dirty="0">
                                <a:solidFill>
                                  <a:srgbClr val="0000CC"/>
                                </a:solidFill>
                                <a:latin typeface="Cambria Math" panose="02040503050406030204" pitchFamily="18" charset="0"/>
                              </a:rPr>
                              <m:t>𝑖𝑗</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a:t>
                    </a:r>
                    <a14:m>
                      <m:oMath xmlns:m="http://schemas.openxmlformats.org/officeDocument/2006/math">
                        <m:sSub>
                          <m:sSubPr>
                            <m:ctrlPr>
                              <a:rPr lang="zh-CN" altLang="en-US" i="1" dirty="0">
                                <a:solidFill>
                                  <a:srgbClr val="0000CC"/>
                                </a:solidFill>
                                <a:latin typeface="Cambria Math" panose="02040503050406030204" pitchFamily="18" charset="0"/>
                              </a:rPr>
                            </m:ctrlPr>
                          </m:sSubPr>
                          <m:e>
                            <m:r>
                              <a:rPr lang="en-US" altLang="zh-CN" b="0" i="1" dirty="0" smtClean="0">
                                <a:solidFill>
                                  <a:srgbClr val="0000CC"/>
                                </a:solidFill>
                                <a:latin typeface="Cambria Math" panose="02040503050406030204" pitchFamily="18" charset="0"/>
                              </a:rPr>
                              <m:t>𝐾</m:t>
                            </m:r>
                          </m:e>
                          <m:sub>
                            <m:r>
                              <a:rPr lang="zh-CN" altLang="en-US" i="1" dirty="0">
                                <a:solidFill>
                                  <a:srgbClr val="0000CC"/>
                                </a:solidFill>
                                <a:latin typeface="Cambria Math" panose="02040503050406030204" pitchFamily="18" charset="0"/>
                              </a:rPr>
                              <m:t>𝑖</m:t>
                            </m:r>
                          </m:sub>
                        </m:sSub>
                        <m:r>
                          <a:rPr lang="zh-CN" altLang="en-US" i="1" dirty="0">
                            <a:solidFill>
                              <a:srgbClr val="0000CC"/>
                            </a:solidFill>
                            <a:latin typeface="Cambria Math" panose="02040503050406030204" pitchFamily="18" charset="0"/>
                          </a:rPr>
                          <m:t> </m:t>
                        </m:r>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显然，</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从而</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这表明，由</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-2)/2</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个生成元</a:t>
                    </a:r>
                    <a14:m>
                      <m:oMath xmlns:m="http://schemas.openxmlformats.org/officeDocument/2006/math">
                        <m:sSub>
                          <m:sSubPr>
                            <m:ctrlPr>
                              <a:rPr lang="zh-CN" altLang="en-US" i="1" dirty="0" smtClean="0">
                                <a:solidFill>
                                  <a:srgbClr val="C00000"/>
                                </a:solidFill>
                                <a:latin typeface="Cambria Math" panose="02040503050406030204" pitchFamily="18" charset="0"/>
                              </a:rPr>
                            </m:ctrlPr>
                          </m:sSubPr>
                          <m:e>
                            <m:r>
                              <a:rPr lang="en-US" altLang="zh-CN" i="1" dirty="0" smtClean="0">
                                <a:solidFill>
                                  <a:srgbClr val="C00000"/>
                                </a:solidFill>
                                <a:latin typeface="Cambria Math" panose="02040503050406030204" pitchFamily="18" charset="0"/>
                              </a:rPr>
                              <m:t>𝑙</m:t>
                            </m:r>
                          </m:e>
                          <m:sub>
                            <m:r>
                              <a:rPr lang="zh-CN" altLang="en-US" i="1" dirty="0">
                                <a:solidFill>
                                  <a:srgbClr val="C00000"/>
                                </a:solidFill>
                                <a:latin typeface="Cambria Math" panose="02040503050406030204" pitchFamily="18" charset="0"/>
                              </a:rPr>
                              <m:t>𝑖𝑗</m:t>
                            </m:r>
                          </m:sub>
                        </m:sSub>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生成的变换，仍然保持真空不变。破坏真空对称的只有</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个生成元</a:t>
                    </a:r>
                    <a14:m>
                      <m:oMath xmlns:m="http://schemas.openxmlformats.org/officeDocument/2006/math">
                        <m:sSub>
                          <m:sSubPr>
                            <m:ctrlPr>
                              <a:rPr lang="zh-CN" altLang="en-US" i="1" dirty="0">
                                <a:solidFill>
                                  <a:srgbClr val="C00000"/>
                                </a:solidFill>
                                <a:latin typeface="Cambria Math" panose="02040503050406030204" pitchFamily="18" charset="0"/>
                              </a:rPr>
                            </m:ctrlPr>
                          </m:sSubPr>
                          <m:e>
                            <m:r>
                              <a:rPr lang="en-US" altLang="zh-CN" i="1" dirty="0">
                                <a:solidFill>
                                  <a:srgbClr val="C00000"/>
                                </a:solidFill>
                                <a:latin typeface="Cambria Math" panose="02040503050406030204" pitchFamily="18" charset="0"/>
                              </a:rPr>
                              <m:t>𝐾</m:t>
                            </m:r>
                          </m:e>
                          <m:sub>
                            <m:r>
                              <a:rPr lang="zh-CN" altLang="en-US" i="1" dirty="0">
                                <a:solidFill>
                                  <a:srgbClr val="C00000"/>
                                </a:solidFill>
                                <a:latin typeface="Cambria Math" panose="02040503050406030204" pitchFamily="18" charset="0"/>
                              </a:rPr>
                              <m:t>𝑖</m:t>
                            </m:r>
                          </m:sub>
                        </m:sSub>
                        <m:r>
                          <a:rPr lang="zh-CN" altLang="en-US" i="1" dirty="0">
                            <a:solidFill>
                              <a:srgbClr val="C00000"/>
                            </a:solidFill>
                            <a:latin typeface="Cambria Math" panose="02040503050406030204" pitchFamily="18" charset="0"/>
                          </a:rPr>
                          <m:t> </m:t>
                        </m:r>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58DB1599-A86B-3320-FC8B-951F98C1E6D2}"/>
                      </a:ext>
                    </a:extLst>
                  </p:cNvPr>
                  <p:cNvSpPr txBox="1">
                    <a:spLocks noRot="1" noChangeAspect="1" noMove="1" noResize="1" noEditPoints="1" noAdjustHandles="1" noChangeArrowheads="1" noChangeShapeType="1" noTextEdit="1"/>
                  </p:cNvSpPr>
                  <p:nvPr/>
                </p:nvSpPr>
                <p:spPr>
                  <a:xfrm>
                    <a:off x="523654" y="1009016"/>
                    <a:ext cx="8096692" cy="5953938"/>
                  </a:xfrm>
                  <a:prstGeom prst="rect">
                    <a:avLst/>
                  </a:prstGeom>
                  <a:blipFill>
                    <a:blip r:embed="rId2"/>
                    <a:stretch>
                      <a:fillRect l="-678" t="-512" b="-820"/>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AEA7DA20-1857-E785-66FD-38C98BC22D9E}"/>
                  </a:ext>
                </a:extLst>
              </p:cNvPr>
              <p:cNvPicPr>
                <a:picLocks noChangeAspect="1"/>
              </p:cNvPicPr>
              <p:nvPr/>
            </p:nvPicPr>
            <p:blipFill>
              <a:blip r:embed="rId3"/>
              <a:stretch>
                <a:fillRect/>
              </a:stretch>
            </p:blipFill>
            <p:spPr>
              <a:xfrm>
                <a:off x="639468" y="1068289"/>
                <a:ext cx="178409" cy="234962"/>
              </a:xfrm>
              <a:prstGeom prst="rect">
                <a:avLst/>
              </a:prstGeom>
            </p:spPr>
          </p:pic>
        </p:grpSp>
        <p:pic>
          <p:nvPicPr>
            <p:cNvPr id="3" name="图片 2">
              <a:extLst>
                <a:ext uri="{FF2B5EF4-FFF2-40B4-BE49-F238E27FC236}">
                  <a16:creationId xmlns:a16="http://schemas.microsoft.com/office/drawing/2014/main" id="{DD1EFE3E-41B6-EB9F-519C-4A0FCD6C9BD5}"/>
                </a:ext>
              </a:extLst>
            </p:cNvPr>
            <p:cNvPicPr>
              <a:picLocks noChangeAspect="1"/>
            </p:cNvPicPr>
            <p:nvPr/>
          </p:nvPicPr>
          <p:blipFill>
            <a:blip r:embed="rId3"/>
            <a:stretch>
              <a:fillRect/>
            </a:stretch>
          </p:blipFill>
          <p:spPr>
            <a:xfrm>
              <a:off x="631167" y="2976292"/>
              <a:ext cx="178409" cy="234962"/>
            </a:xfrm>
            <a:prstGeom prst="rect">
              <a:avLst/>
            </a:prstGeom>
          </p:spPr>
        </p:pic>
        <p:pic>
          <p:nvPicPr>
            <p:cNvPr id="7" name="图片 6">
              <a:extLst>
                <a:ext uri="{FF2B5EF4-FFF2-40B4-BE49-F238E27FC236}">
                  <a16:creationId xmlns:a16="http://schemas.microsoft.com/office/drawing/2014/main" id="{ABB2F4C6-E713-956E-B3A2-5C069DA6F57F}"/>
                </a:ext>
              </a:extLst>
            </p:cNvPr>
            <p:cNvPicPr>
              <a:picLocks noChangeAspect="1"/>
            </p:cNvPicPr>
            <p:nvPr/>
          </p:nvPicPr>
          <p:blipFill>
            <a:blip r:embed="rId4"/>
            <a:stretch>
              <a:fillRect/>
            </a:stretch>
          </p:blipFill>
          <p:spPr>
            <a:xfrm>
              <a:off x="3449217" y="1494555"/>
              <a:ext cx="2228965" cy="825542"/>
            </a:xfrm>
            <a:prstGeom prst="rect">
              <a:avLst/>
            </a:prstGeom>
          </p:spPr>
        </p:pic>
        <p:pic>
          <p:nvPicPr>
            <p:cNvPr id="12" name="图片 11">
              <a:extLst>
                <a:ext uri="{FF2B5EF4-FFF2-40B4-BE49-F238E27FC236}">
                  <a16:creationId xmlns:a16="http://schemas.microsoft.com/office/drawing/2014/main" id="{AF016A76-1461-9BB8-FC32-EA0785CD3366}"/>
                </a:ext>
              </a:extLst>
            </p:cNvPr>
            <p:cNvPicPr>
              <a:picLocks noChangeAspect="1"/>
            </p:cNvPicPr>
            <p:nvPr/>
          </p:nvPicPr>
          <p:blipFill>
            <a:blip r:embed="rId5"/>
            <a:stretch>
              <a:fillRect/>
            </a:stretch>
          </p:blipFill>
          <p:spPr>
            <a:xfrm>
              <a:off x="2458566" y="3384675"/>
              <a:ext cx="4210266" cy="571529"/>
            </a:xfrm>
            <a:prstGeom prst="rect">
              <a:avLst/>
            </a:prstGeom>
          </p:spPr>
        </p:pic>
        <p:pic>
          <p:nvPicPr>
            <p:cNvPr id="18" name="图片 17">
              <a:extLst>
                <a:ext uri="{FF2B5EF4-FFF2-40B4-BE49-F238E27FC236}">
                  <a16:creationId xmlns:a16="http://schemas.microsoft.com/office/drawing/2014/main" id="{C8AF6F9B-9DCE-FBDC-5991-141F45826E2E}"/>
                </a:ext>
              </a:extLst>
            </p:cNvPr>
            <p:cNvPicPr>
              <a:picLocks noChangeAspect="1"/>
            </p:cNvPicPr>
            <p:nvPr/>
          </p:nvPicPr>
          <p:blipFill>
            <a:blip r:embed="rId6"/>
            <a:stretch>
              <a:fillRect/>
            </a:stretch>
          </p:blipFill>
          <p:spPr>
            <a:xfrm>
              <a:off x="3495619" y="4260881"/>
              <a:ext cx="2152761" cy="895396"/>
            </a:xfrm>
            <a:prstGeom prst="rect">
              <a:avLst/>
            </a:prstGeom>
          </p:spPr>
        </p:pic>
        <p:pic>
          <p:nvPicPr>
            <p:cNvPr id="20" name="图片 19">
              <a:extLst>
                <a:ext uri="{FF2B5EF4-FFF2-40B4-BE49-F238E27FC236}">
                  <a16:creationId xmlns:a16="http://schemas.microsoft.com/office/drawing/2014/main" id="{53031039-DC1F-375D-0F4C-1D9B0916F919}"/>
                </a:ext>
              </a:extLst>
            </p:cNvPr>
            <p:cNvPicPr>
              <a:picLocks noChangeAspect="1"/>
            </p:cNvPicPr>
            <p:nvPr/>
          </p:nvPicPr>
          <p:blipFill>
            <a:blip r:embed="rId7"/>
            <a:stretch>
              <a:fillRect/>
            </a:stretch>
          </p:blipFill>
          <p:spPr>
            <a:xfrm>
              <a:off x="2515719" y="5402187"/>
              <a:ext cx="4153113" cy="844593"/>
            </a:xfrm>
            <a:prstGeom prst="rect">
              <a:avLst/>
            </a:prstGeom>
          </p:spPr>
        </p:pic>
      </p:grpSp>
    </p:spTree>
    <p:extLst>
      <p:ext uri="{BB962C8B-B14F-4D97-AF65-F5344CB8AC3E}">
        <p14:creationId xmlns:p14="http://schemas.microsoft.com/office/powerpoint/2010/main" val="34497255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76A66-2DC3-C287-734C-0EDAE777A6C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31D7267-8B75-2C37-556F-4E1AD9798718}"/>
              </a:ext>
            </a:extLst>
          </p:cNvPr>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a:extLst>
              <a:ext uri="{FF2B5EF4-FFF2-40B4-BE49-F238E27FC236}">
                <a16:creationId xmlns:a16="http://schemas.microsoft.com/office/drawing/2014/main" id="{4E5A947F-4673-A867-8279-A0D3C7ECC3BF}"/>
              </a:ext>
            </a:extLst>
          </p:cNvPr>
          <p:cNvSpPr>
            <a:spLocks noGrp="1"/>
          </p:cNvSpPr>
          <p:nvPr>
            <p:ph type="sldNum" sz="quarter" idx="12"/>
          </p:nvPr>
        </p:nvSpPr>
        <p:spPr/>
        <p:txBody>
          <a:bodyPr/>
          <a:lstStyle/>
          <a:p>
            <a:fld id="{BEF7031F-3985-8841-9F96-93325AFB8D2A}" type="slidenum">
              <a:rPr lang="en-US" smtClean="0"/>
              <a:t>98</a:t>
            </a:fld>
            <a:endParaRPr lang="en-US"/>
          </a:p>
        </p:txBody>
      </p:sp>
      <p:grpSp>
        <p:nvGrpSpPr>
          <p:cNvPr id="18" name="组合 17">
            <a:extLst>
              <a:ext uri="{FF2B5EF4-FFF2-40B4-BE49-F238E27FC236}">
                <a16:creationId xmlns:a16="http://schemas.microsoft.com/office/drawing/2014/main" id="{C5A7ABD3-9723-6464-08DC-195CAC2212EA}"/>
              </a:ext>
            </a:extLst>
          </p:cNvPr>
          <p:cNvGrpSpPr/>
          <p:nvPr/>
        </p:nvGrpSpPr>
        <p:grpSpPr>
          <a:xfrm>
            <a:off x="659351" y="994687"/>
            <a:ext cx="8096692" cy="5726788"/>
            <a:chOff x="659351" y="994687"/>
            <a:chExt cx="8096692" cy="5726788"/>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908F516-A77D-B236-C823-2C205650468F}"/>
                    </a:ext>
                  </a:extLst>
                </p:cNvPr>
                <p:cNvSpPr txBox="1"/>
                <p:nvPr/>
              </p:nvSpPr>
              <p:spPr>
                <a:xfrm>
                  <a:off x="659351" y="994687"/>
                  <a:ext cx="8096692" cy="5654625"/>
                </a:xfrm>
                <a:prstGeom prst="rect">
                  <a:avLst/>
                </a:prstGeom>
                <a:noFill/>
              </p:spPr>
              <p:txBody>
                <a:bodyPr wrap="square">
                  <a:spAutoFit/>
                </a:bodyPr>
                <a:lstStyle/>
                <a:p>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对称子群和破缺陪集</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把上述的真空态</a:t>
                  </a:r>
                  <a14:m>
                    <m:oMath xmlns:m="http://schemas.openxmlformats.org/officeDocument/2006/math">
                      <m:r>
                        <a:rPr lang="en-US" altLang="zh-CN" b="1" i="1" dirty="0" smtClean="0">
                          <a:solidFill>
                            <a:srgbClr val="0000CC"/>
                          </a:solidFill>
                          <a:latin typeface="Cambria Math" panose="02040503050406030204" pitchFamily="18" charset="0"/>
                        </a:rPr>
                        <m:t>𝜙</m:t>
                      </m:r>
                    </m:oMath>
                  </a14:m>
                  <a:r>
                    <a:rPr lang="en-US" altLang="zh-CN" b="1" baseline="-10000"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0 </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和生成元</a:t>
                  </a:r>
                  <a14:m>
                    <m:oMath xmlns:m="http://schemas.openxmlformats.org/officeDocument/2006/math">
                      <m:sSub>
                        <m:sSubPr>
                          <m:ctrlPr>
                            <a:rPr lang="zh-CN" altLang="en-US" i="1" dirty="0">
                              <a:solidFill>
                                <a:srgbClr val="0000CC"/>
                              </a:solidFill>
                              <a:latin typeface="Cambria Math" panose="02040503050406030204" pitchFamily="18" charset="0"/>
                            </a:rPr>
                          </m:ctrlPr>
                        </m:sSubPr>
                        <m:e>
                          <m:r>
                            <a:rPr lang="en-US" altLang="zh-CN" i="1" dirty="0">
                              <a:solidFill>
                                <a:srgbClr val="0000CC"/>
                              </a:solidFill>
                              <a:latin typeface="Cambria Math" panose="02040503050406030204" pitchFamily="18" charset="0"/>
                            </a:rPr>
                            <m:t>𝐿</m:t>
                          </m:r>
                        </m:e>
                        <m:sub>
                          <m:r>
                            <a:rPr lang="zh-CN" altLang="en-US" i="1" dirty="0">
                              <a:solidFill>
                                <a:srgbClr val="0000CC"/>
                              </a:solidFill>
                              <a:latin typeface="Cambria Math" panose="02040503050406030204" pitchFamily="18" charset="0"/>
                            </a:rPr>
                            <m:t>𝑖𝑗</m:t>
                          </m:r>
                        </m:sub>
                      </m:sSub>
                    </m:oMath>
                  </a14:m>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做一个相似变换</a:t>
                  </a:r>
                  <a:r>
                    <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rPr>
                    <a:t>那么真空态和生成元的表示形式就将不同，但把保持真空不变的生成元和破坏真空的生成元分开来的性质仍然存在。而且，这种性质还可以推广到一般情况。所以在一般情况下，我们可以用</a:t>
                  </a:r>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表示标量场</a:t>
                  </a:r>
                  <a14:m>
                    <m:oMath xmlns:m="http://schemas.openxmlformats.org/officeDocument/2006/math">
                      <m:r>
                        <a:rPr lang="en-US" altLang="zh-CN" b="1" i="1" dirty="0" smtClean="0">
                          <a:solidFill>
                            <a:schemeClr val="tx1"/>
                          </a:solidFill>
                          <a:latin typeface="Cambria Math" panose="02040503050406030204" pitchFamily="18" charset="0"/>
                        </a:rPr>
                        <m:t>𝜙</m:t>
                      </m:r>
                      <m:d>
                        <m:dPr>
                          <m:ctrlPr>
                            <a:rPr lang="zh-CN" altLang="en-US" i="1" dirty="0" smtClean="0">
                              <a:solidFill>
                                <a:schemeClr val="tx1"/>
                              </a:solidFill>
                              <a:latin typeface="Cambria Math" panose="02040503050406030204" pitchFamily="18" charset="0"/>
                            </a:rPr>
                          </m:ctrlPr>
                        </m:dPr>
                        <m:e>
                          <m:r>
                            <a:rPr lang="zh-CN" altLang="en-US" b="0" i="1" dirty="0" smtClean="0">
                              <a:solidFill>
                                <a:schemeClr val="tx1"/>
                              </a:solidFill>
                              <a:latin typeface="Cambria Math" panose="02040503050406030204" pitchFamily="18" charset="0"/>
                            </a:rPr>
                            <m:t>𝑥</m:t>
                          </m:r>
                        </m:e>
                      </m:d>
                    </m:oMath>
                  </a14:m>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的真空态矢量，用</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表示规范变换群的生成元。其中有</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M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个生成元保持真空不变</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另外</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M </a:t>
                  </a:r>
                  <a:r>
                    <a:rPr lang="zh-CN" altLang="en-US"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个生成元破坏真空对称性</a:t>
                  </a:r>
                  <a:endParaRPr lang="en-US" altLang="zh-CN"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0000CC"/>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可以证明</a:t>
                  </a: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保持真空不变的生成元构成子群，破坏真空不变的生成元构成相应的陪集。可知，</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5908F516-A77D-B236-C823-2C205650468F}"/>
                    </a:ext>
                  </a:extLst>
                </p:cNvPr>
                <p:cNvSpPr txBox="1">
                  <a:spLocks noRot="1" noChangeAspect="1" noMove="1" noResize="1" noEditPoints="1" noAdjustHandles="1" noChangeArrowheads="1" noChangeShapeType="1" noTextEdit="1"/>
                </p:cNvSpPr>
                <p:nvPr/>
              </p:nvSpPr>
              <p:spPr>
                <a:xfrm>
                  <a:off x="659351" y="994687"/>
                  <a:ext cx="8096692" cy="5654625"/>
                </a:xfrm>
                <a:prstGeom prst="rect">
                  <a:avLst/>
                </a:prstGeom>
                <a:blipFill>
                  <a:blip r:embed="rId2"/>
                  <a:stretch>
                    <a:fillRect l="-602" t="-323"/>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029BF56B-C917-0128-8541-A0D8FA50D3B8}"/>
                </a:ext>
              </a:extLst>
            </p:cNvPr>
            <p:cNvPicPr>
              <a:picLocks noChangeAspect="1"/>
            </p:cNvPicPr>
            <p:nvPr/>
          </p:nvPicPr>
          <p:blipFill>
            <a:blip r:embed="rId3"/>
            <a:stretch>
              <a:fillRect/>
            </a:stretch>
          </p:blipFill>
          <p:spPr>
            <a:xfrm>
              <a:off x="3960419" y="2148067"/>
              <a:ext cx="1206562" cy="1054154"/>
            </a:xfrm>
            <a:prstGeom prst="rect">
              <a:avLst/>
            </a:prstGeom>
          </p:spPr>
        </p:pic>
        <p:pic>
          <p:nvPicPr>
            <p:cNvPr id="9" name="图片 8">
              <a:extLst>
                <a:ext uri="{FF2B5EF4-FFF2-40B4-BE49-F238E27FC236}">
                  <a16:creationId xmlns:a16="http://schemas.microsoft.com/office/drawing/2014/main" id="{9D5529A8-A920-08E7-BB51-94203E742FB8}"/>
                </a:ext>
              </a:extLst>
            </p:cNvPr>
            <p:cNvPicPr>
              <a:picLocks noChangeAspect="1"/>
            </p:cNvPicPr>
            <p:nvPr/>
          </p:nvPicPr>
          <p:blipFill>
            <a:blip r:embed="rId4"/>
            <a:stretch>
              <a:fillRect/>
            </a:stretch>
          </p:blipFill>
          <p:spPr>
            <a:xfrm>
              <a:off x="3709562" y="3655780"/>
              <a:ext cx="1892397" cy="234962"/>
            </a:xfrm>
            <a:prstGeom prst="rect">
              <a:avLst/>
            </a:prstGeom>
          </p:spPr>
        </p:pic>
        <p:pic>
          <p:nvPicPr>
            <p:cNvPr id="11" name="图片 10">
              <a:extLst>
                <a:ext uri="{FF2B5EF4-FFF2-40B4-BE49-F238E27FC236}">
                  <a16:creationId xmlns:a16="http://schemas.microsoft.com/office/drawing/2014/main" id="{BA09B942-BCB5-C9A0-256A-D1E190BF11C3}"/>
                </a:ext>
              </a:extLst>
            </p:cNvPr>
            <p:cNvPicPr>
              <a:picLocks noChangeAspect="1"/>
            </p:cNvPicPr>
            <p:nvPr/>
          </p:nvPicPr>
          <p:blipFill>
            <a:blip r:embed="rId5"/>
            <a:stretch>
              <a:fillRect/>
            </a:stretch>
          </p:blipFill>
          <p:spPr>
            <a:xfrm>
              <a:off x="3370953" y="4476549"/>
              <a:ext cx="2673487" cy="292115"/>
            </a:xfrm>
            <a:prstGeom prst="rect">
              <a:avLst/>
            </a:prstGeom>
          </p:spPr>
        </p:pic>
        <p:pic>
          <p:nvPicPr>
            <p:cNvPr id="14" name="图片 13">
              <a:extLst>
                <a:ext uri="{FF2B5EF4-FFF2-40B4-BE49-F238E27FC236}">
                  <a16:creationId xmlns:a16="http://schemas.microsoft.com/office/drawing/2014/main" id="{45B68734-B5CE-6EF3-6A05-D9DE8220E80F}"/>
                </a:ext>
              </a:extLst>
            </p:cNvPr>
            <p:cNvPicPr>
              <a:picLocks noChangeAspect="1"/>
            </p:cNvPicPr>
            <p:nvPr/>
          </p:nvPicPr>
          <p:blipFill>
            <a:blip r:embed="rId6"/>
            <a:stretch>
              <a:fillRect/>
            </a:stretch>
          </p:blipFill>
          <p:spPr>
            <a:xfrm>
              <a:off x="3123289" y="5283701"/>
              <a:ext cx="3168813" cy="311166"/>
            </a:xfrm>
            <a:prstGeom prst="rect">
              <a:avLst/>
            </a:prstGeom>
          </p:spPr>
        </p:pic>
        <p:pic>
          <p:nvPicPr>
            <p:cNvPr id="16" name="图片 15">
              <a:extLst>
                <a:ext uri="{FF2B5EF4-FFF2-40B4-BE49-F238E27FC236}">
                  <a16:creationId xmlns:a16="http://schemas.microsoft.com/office/drawing/2014/main" id="{8E7E0D4C-5B36-6376-530A-BA810D38EC14}"/>
                </a:ext>
              </a:extLst>
            </p:cNvPr>
            <p:cNvPicPr>
              <a:picLocks noChangeAspect="1"/>
            </p:cNvPicPr>
            <p:nvPr/>
          </p:nvPicPr>
          <p:blipFill>
            <a:blip r:embed="rId7"/>
            <a:stretch>
              <a:fillRect/>
            </a:stretch>
          </p:blipFill>
          <p:spPr>
            <a:xfrm>
              <a:off x="3228906" y="6321404"/>
              <a:ext cx="2686188" cy="400071"/>
            </a:xfrm>
            <a:prstGeom prst="rect">
              <a:avLst/>
            </a:prstGeom>
          </p:spPr>
        </p:pic>
      </p:grpSp>
    </p:spTree>
    <p:extLst>
      <p:ext uri="{BB962C8B-B14F-4D97-AF65-F5344CB8AC3E}">
        <p14:creationId xmlns:p14="http://schemas.microsoft.com/office/powerpoint/2010/main" val="42857045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华文楷体" panose="02010600040101010101" pitchFamily="2" charset="-122"/>
                <a:ea typeface="华文楷体" panose="02010600040101010101" pitchFamily="2" charset="-122"/>
              </a:rPr>
              <a:t>4. </a:t>
            </a:r>
            <a:r>
              <a:rPr lang="zh-CN" altLang="en-US" b="1" dirty="0">
                <a:latin typeface="华文楷体" panose="02010600040101010101" pitchFamily="2" charset="-122"/>
                <a:ea typeface="华文楷体" panose="02010600040101010101" pitchFamily="2" charset="-122"/>
              </a:rPr>
              <a:t>对称性自发破缺</a:t>
            </a:r>
            <a:endParaRPr lang="zh-CN" altLang="en-US" dirty="0"/>
          </a:p>
        </p:txBody>
      </p:sp>
      <p:sp>
        <p:nvSpPr>
          <p:cNvPr id="4" name="灯片编号占位符 3"/>
          <p:cNvSpPr>
            <a:spLocks noGrp="1"/>
          </p:cNvSpPr>
          <p:nvPr>
            <p:ph type="sldNum" sz="quarter" idx="12"/>
          </p:nvPr>
        </p:nvSpPr>
        <p:spPr/>
        <p:txBody>
          <a:bodyPr/>
          <a:lstStyle/>
          <a:p>
            <a:fld id="{BEF7031F-3985-8841-9F96-93325AFB8D2A}" type="slidenum">
              <a:rPr lang="en-US" smtClean="0"/>
              <a:t>99</a:t>
            </a:fld>
            <a:endParaRPr lang="en-US"/>
          </a:p>
        </p:txBody>
      </p:sp>
      <p:grpSp>
        <p:nvGrpSpPr>
          <p:cNvPr id="11" name="组合 10">
            <a:extLst>
              <a:ext uri="{FF2B5EF4-FFF2-40B4-BE49-F238E27FC236}">
                <a16:creationId xmlns:a16="http://schemas.microsoft.com/office/drawing/2014/main" id="{EF2004ED-FCA6-F508-94D1-5E6EAABE4F3D}"/>
              </a:ext>
            </a:extLst>
          </p:cNvPr>
          <p:cNvGrpSpPr/>
          <p:nvPr/>
        </p:nvGrpSpPr>
        <p:grpSpPr>
          <a:xfrm>
            <a:off x="659351" y="1169191"/>
            <a:ext cx="8096692" cy="3152273"/>
            <a:chOff x="659351" y="994687"/>
            <a:chExt cx="8096692" cy="3152273"/>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2E6C926-26D0-13C3-74D4-4044A2564461}"/>
                    </a:ext>
                  </a:extLst>
                </p:cNvPr>
                <p:cNvSpPr txBox="1"/>
                <p:nvPr/>
              </p:nvSpPr>
              <p:spPr>
                <a:xfrm>
                  <a:off x="659351" y="994687"/>
                  <a:ext cx="8096692" cy="3152273"/>
                </a:xfrm>
                <a:prstGeom prst="rect">
                  <a:avLst/>
                </a:prstGeom>
                <a:noFill/>
              </p:spPr>
              <p:txBody>
                <a:bodyPr wrap="square">
                  <a:spAutoFit/>
                </a:bodyPr>
                <a:lstStyle/>
                <a:p>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另一方面，从生成元的对易关系得</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这就是说，</a:t>
                  </a:r>
                  <a14:m>
                    <m:oMath xmlns:m="http://schemas.openxmlformats.org/officeDocument/2006/math">
                      <m:sSup>
                        <m:sSupPr>
                          <m:ctrlPr>
                            <a:rPr lang="en-US" altLang="zh-CN" b="1" i="1" dirty="0" smtClean="0">
                              <a:solidFill>
                                <a:srgbClr val="C00000"/>
                              </a:solidFill>
                              <a:latin typeface="Cambria Math" panose="02040503050406030204" pitchFamily="18" charset="0"/>
                            </a:rPr>
                          </m:ctrlPr>
                        </m:sSupPr>
                        <m:e>
                          <m:r>
                            <a:rPr lang="en-US" altLang="zh-CN" b="1" i="1" dirty="0" smtClean="0">
                              <a:solidFill>
                                <a:srgbClr val="C00000"/>
                              </a:solidFill>
                              <a:latin typeface="Cambria Math" panose="02040503050406030204" pitchFamily="18" charset="0"/>
                            </a:rPr>
                            <m:t>𝑙</m:t>
                          </m:r>
                        </m:e>
                        <m:sup>
                          <m:r>
                            <m:rPr>
                              <m:sty m:val="p"/>
                            </m:rPr>
                            <a:rPr lang="el-GR" altLang="zh-CN" b="1" i="1" dirty="0" smtClean="0">
                              <a:solidFill>
                                <a:srgbClr val="C00000"/>
                              </a:solidFill>
                              <a:latin typeface="Cambria Math" panose="02040503050406030204" pitchFamily="18" charset="0"/>
                            </a:rPr>
                            <m:t>α</m:t>
                          </m:r>
                        </m:sup>
                      </m:sSup>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α</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=1,2,··,</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生成的群元素构成子群</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对称子群</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保持标量场</a:t>
                  </a:r>
                  <a14:m>
                    <m:oMath xmlns:m="http://schemas.openxmlformats.org/officeDocument/2006/math">
                      <m:r>
                        <a:rPr lang="en-US" altLang="zh-CN" b="1" i="1" dirty="0">
                          <a:solidFill>
                            <a:srgbClr val="C00000"/>
                          </a:solidFill>
                          <a:latin typeface="Cambria Math" panose="02040503050406030204" pitchFamily="18" charset="0"/>
                        </a:rPr>
                        <m:t>𝜙</m:t>
                      </m:r>
                      <m:d>
                        <m:dPr>
                          <m:ctrlPr>
                            <a:rPr lang="zh-CN" altLang="en-US" i="1" dirty="0">
                              <a:solidFill>
                                <a:srgbClr val="C00000"/>
                              </a:solidFill>
                              <a:latin typeface="Cambria Math" panose="02040503050406030204" pitchFamily="18" charset="0"/>
                            </a:rPr>
                          </m:ctrlPr>
                        </m:dPr>
                        <m:e>
                          <m:r>
                            <a:rPr lang="zh-CN" altLang="en-US" i="1" dirty="0">
                              <a:solidFill>
                                <a:srgbClr val="C00000"/>
                              </a:solidFill>
                              <a:latin typeface="Cambria Math" panose="02040503050406030204" pitchFamily="18" charset="0"/>
                            </a:rPr>
                            <m:t>𝑥</m:t>
                          </m:r>
                        </m:e>
                      </m:d>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对称性的子群</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。而</a:t>
                  </a:r>
                  <a14:m>
                    <m:oMath xmlns:m="http://schemas.openxmlformats.org/officeDocument/2006/math">
                      <m:sSup>
                        <m:sSupPr>
                          <m:ctrlPr>
                            <a:rPr lang="en-US" altLang="zh-CN" b="1" i="1" dirty="0">
                              <a:solidFill>
                                <a:srgbClr val="C00000"/>
                              </a:solidFill>
                              <a:latin typeface="Cambria Math" panose="02040503050406030204" pitchFamily="18" charset="0"/>
                            </a:rPr>
                          </m:ctrlPr>
                        </m:sSupPr>
                        <m:e>
                          <m:r>
                            <a:rPr lang="en-US" altLang="zh-CN" b="0" i="1" dirty="0" smtClean="0">
                              <a:solidFill>
                                <a:srgbClr val="C00000"/>
                              </a:solidFill>
                              <a:latin typeface="Cambria Math" panose="02040503050406030204" pitchFamily="18" charset="0"/>
                            </a:rPr>
                            <m:t>𝐾</m:t>
                          </m:r>
                        </m:e>
                        <m:sup>
                          <m:r>
                            <a:rPr lang="el-GR" altLang="zh-CN" b="0" i="1" dirty="0" smtClean="0">
                              <a:solidFill>
                                <a:srgbClr val="C00000"/>
                              </a:solidFill>
                              <a:latin typeface="Cambria Math" panose="02040503050406030204" pitchFamily="18" charset="0"/>
                            </a:rPr>
                            <m:t>𝛽</m:t>
                          </m:r>
                        </m:sup>
                      </m:sSup>
                    </m:oMath>
                  </a14:m>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el-GR"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β</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=1,2.…·,</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N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b="1" i="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M </a:t>
                  </a:r>
                  <a:r>
                    <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生成的群元素构成相应的陪集，我们把它叫做破缺陪集。有时，我们也把</a:t>
                  </a:r>
                  <a14:m>
                    <m:oMath xmlns:m="http://schemas.openxmlformats.org/officeDocument/2006/math">
                      <m:sSup>
                        <m:sSupPr>
                          <m:ctrlPr>
                            <a:rPr lang="en-US" altLang="zh-CN" b="1" i="1" dirty="0">
                              <a:solidFill>
                                <a:srgbClr val="C00000"/>
                              </a:solidFill>
                              <a:latin typeface="Cambria Math" panose="02040503050406030204" pitchFamily="18" charset="0"/>
                            </a:rPr>
                          </m:ctrlPr>
                        </m:sSupPr>
                        <m:e>
                          <m:r>
                            <a:rPr lang="en-US" altLang="zh-CN" b="1" i="1" dirty="0">
                              <a:solidFill>
                                <a:srgbClr val="C00000"/>
                              </a:solidFill>
                              <a:latin typeface="Cambria Math" panose="02040503050406030204" pitchFamily="18" charset="0"/>
                            </a:rPr>
                            <m:t>𝑙</m:t>
                          </m:r>
                        </m:e>
                        <m:sup>
                          <m:r>
                            <m:rPr>
                              <m:sty m:val="p"/>
                            </m:rPr>
                            <a:rPr lang="el-GR" altLang="zh-CN" b="1" i="1" dirty="0">
                              <a:solidFill>
                                <a:srgbClr val="C00000"/>
                              </a:solidFill>
                              <a:latin typeface="Cambria Math" panose="02040503050406030204" pitchFamily="18" charset="0"/>
                            </a:rPr>
                            <m:t>α</m:t>
                          </m:r>
                        </m:sup>
                      </m:s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叫做对称生成元，把</a:t>
                  </a:r>
                  <a14:m>
                    <m:oMath xmlns:m="http://schemas.openxmlformats.org/officeDocument/2006/math">
                      <m:sSup>
                        <m:sSupPr>
                          <m:ctrlPr>
                            <a:rPr lang="en-US" altLang="zh-CN" b="1" i="1" dirty="0">
                              <a:solidFill>
                                <a:srgbClr val="C00000"/>
                              </a:solidFill>
                              <a:latin typeface="Cambria Math" panose="02040503050406030204" pitchFamily="18" charset="0"/>
                            </a:rPr>
                          </m:ctrlPr>
                        </m:sSupPr>
                        <m:e>
                          <m:r>
                            <a:rPr lang="en-US" altLang="zh-CN" i="1" dirty="0">
                              <a:solidFill>
                                <a:srgbClr val="C00000"/>
                              </a:solidFill>
                              <a:latin typeface="Cambria Math" panose="02040503050406030204" pitchFamily="18" charset="0"/>
                            </a:rPr>
                            <m:t>𝐾</m:t>
                          </m:r>
                        </m:e>
                        <m:sup>
                          <m:r>
                            <a:rPr lang="el-GR" altLang="zh-CN" i="1" dirty="0">
                              <a:solidFill>
                                <a:srgbClr val="C00000"/>
                              </a:solidFill>
                              <a:latin typeface="Cambria Math" panose="02040503050406030204" pitchFamily="18" charset="0"/>
                            </a:rPr>
                            <m:t>𝛽</m:t>
                          </m:r>
                        </m:sup>
                      </m:sSup>
                    </m:oMath>
                  </a14:m>
                  <a:r>
                    <a:rPr lang="zh-CN" altLang="en-US"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rPr>
                    <a:t>叫做破缺生成元。</a:t>
                  </a:r>
                  <a:endParaRPr lang="en-US" altLang="zh-CN" b="1" dirty="0">
                    <a:solidFill>
                      <a:srgbClr val="C00000"/>
                    </a:solidFill>
                    <a:latin typeface="华文楷体" panose="02010600040101010101" pitchFamily="2" charset="-122"/>
                    <a:ea typeface="华文楷体" panose="02010600040101010101" pitchFamily="2"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B2E6C926-26D0-13C3-74D4-4044A2564461}"/>
                    </a:ext>
                  </a:extLst>
                </p:cNvPr>
                <p:cNvSpPr txBox="1">
                  <a:spLocks noRot="1" noChangeAspect="1" noMove="1" noResize="1" noEditPoints="1" noAdjustHandles="1" noChangeArrowheads="1" noChangeShapeType="1" noTextEdit="1"/>
                </p:cNvSpPr>
                <p:nvPr/>
              </p:nvSpPr>
              <p:spPr>
                <a:xfrm>
                  <a:off x="659351" y="994687"/>
                  <a:ext cx="8096692" cy="3152273"/>
                </a:xfrm>
                <a:prstGeom prst="rect">
                  <a:avLst/>
                </a:prstGeom>
                <a:blipFill>
                  <a:blip r:embed="rId2"/>
                  <a:stretch>
                    <a:fillRect l="-602" t="-967" b="-2708"/>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BDB38F53-1C59-8719-401A-1FED83F816B8}"/>
                </a:ext>
              </a:extLst>
            </p:cNvPr>
            <p:cNvPicPr>
              <a:picLocks noChangeAspect="1"/>
            </p:cNvPicPr>
            <p:nvPr/>
          </p:nvPicPr>
          <p:blipFill>
            <a:blip r:embed="rId3"/>
            <a:stretch>
              <a:fillRect/>
            </a:stretch>
          </p:blipFill>
          <p:spPr>
            <a:xfrm>
              <a:off x="1053623" y="1533427"/>
              <a:ext cx="4426177" cy="1263715"/>
            </a:xfrm>
            <a:prstGeom prst="rect">
              <a:avLst/>
            </a:prstGeom>
          </p:spPr>
        </p:pic>
      </p:grpSp>
    </p:spTree>
    <p:extLst>
      <p:ext uri="{BB962C8B-B14F-4D97-AF65-F5344CB8AC3E}">
        <p14:creationId xmlns:p14="http://schemas.microsoft.com/office/powerpoint/2010/main" val="2867811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66366</TotalTime>
  <Words>30247</Words>
  <Application>Microsoft Office PowerPoint</Application>
  <PresentationFormat>全屏显示(4:3)</PresentationFormat>
  <Paragraphs>2783</Paragraphs>
  <Slides>216</Slides>
  <Notes>13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216</vt:i4>
      </vt:variant>
    </vt:vector>
  </HeadingPairs>
  <TitlesOfParts>
    <vt:vector size="230" baseType="lpstr">
      <vt:lpstr>UD Digi Kyokasho N-R</vt:lpstr>
      <vt:lpstr>等线</vt:lpstr>
      <vt:lpstr>华文楷体</vt:lpstr>
      <vt:lpstr>宋体</vt:lpstr>
      <vt:lpstr>微软雅黑</vt:lpstr>
      <vt:lpstr>Arial</vt:lpstr>
      <vt:lpstr>Bradley Hand ITC</vt:lpstr>
      <vt:lpstr>Calibri</vt:lpstr>
      <vt:lpstr>Cambria Math</vt:lpstr>
      <vt:lpstr>Cascadia Code ExtraLight</vt:lpstr>
      <vt:lpstr>Symbol</vt:lpstr>
      <vt:lpstr>Times New Roman</vt:lpstr>
      <vt:lpstr>Wingdings</vt:lpstr>
      <vt:lpstr>Office Theme</vt:lpstr>
      <vt:lpstr>PowerPoint 演示文稿</vt:lpstr>
      <vt:lpstr>对撞物理</vt:lpstr>
      <vt:lpstr>物理学理论模型</vt:lpstr>
      <vt:lpstr>微观物质世界：标准模型</vt:lpstr>
      <vt:lpstr>微观物质世界：标准模型</vt:lpstr>
      <vt:lpstr>标准模型：不是终极模型！</vt:lpstr>
      <vt:lpstr>电弱统一理论</vt:lpstr>
      <vt:lpstr>电弱统一理论</vt:lpstr>
      <vt:lpstr>电弱统一理论</vt:lpstr>
      <vt:lpstr>1.电弱相互作用理论发展简史</vt:lpstr>
      <vt:lpstr>1.电弱相互作用理论发展简史</vt:lpstr>
      <vt:lpstr>1.电弱相互作用理论发展简史</vt:lpstr>
      <vt:lpstr>1.电弱相互作用理论发展简史</vt:lpstr>
      <vt:lpstr>1.电弱相互作用理论发展简史</vt:lpstr>
      <vt:lpstr>1.电弱相互作用理论发展简史</vt:lpstr>
      <vt:lpstr>1.电弱相互作用理论发展简史</vt:lpstr>
      <vt:lpstr>1.电弱相互作用理论发展简史</vt:lpstr>
      <vt:lpstr>1.电弱相互作用理论发展简史</vt:lpstr>
      <vt:lpstr>1.电弱相互作用理论发展简史</vt:lpstr>
      <vt:lpstr>1.电弱相互作用理论发展简史</vt:lpstr>
      <vt:lpstr>1.电弱相互作用理论发展简史</vt:lpstr>
      <vt:lpstr>1.电弱相互作用理论发展简史</vt:lpstr>
      <vt:lpstr>1.电弱相互作用理论发展简史</vt:lpstr>
      <vt:lpstr>1.电弱相互作用理论发展简史</vt:lpstr>
      <vt:lpstr>1.电弱相互作用理论发展简史</vt:lpstr>
      <vt:lpstr>2. GIM机制和CKM矩阵</vt:lpstr>
      <vt:lpstr>2. 1 夸克混合</vt:lpstr>
      <vt:lpstr>2. 1 夸克混合</vt:lpstr>
      <vt:lpstr>2. 2 GIM 机制</vt:lpstr>
      <vt:lpstr>2. 2 GIM 机制</vt:lpstr>
      <vt:lpstr>2. 2 GIM 机制</vt:lpstr>
      <vt:lpstr>2. 2 GIM 机制</vt:lpstr>
      <vt:lpstr>2.3 CKM夸克混合矩阵</vt:lpstr>
      <vt:lpstr>2.3 CKM夸克混合矩阵</vt:lpstr>
      <vt:lpstr>2.3 CKM夸克混合矩阵</vt:lpstr>
      <vt:lpstr>2.3 CKM夸克混合矩阵</vt:lpstr>
      <vt:lpstr>2.3 CKM夸克混合矩阵</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3.电弱统一理论的群结构、拉氏量和粒子谱</vt:lpstr>
      <vt:lpstr>3.0 U(1)定域规范不变性</vt:lpstr>
      <vt:lpstr>3.0 U(1)定域规范不变性</vt:lpstr>
      <vt:lpstr>3.0 U(1)定域规范不变性</vt:lpstr>
      <vt:lpstr>3.0 U(1)定域规范不变性</vt:lpstr>
      <vt:lpstr>3.0 U(1)定域规范不变性</vt:lpstr>
      <vt:lpstr>3.0 U(n)定域规范不变性</vt:lpstr>
      <vt:lpstr>3.0 U(n)定域规范不变性</vt:lpstr>
      <vt:lpstr>3.0 U(n)定域规范不变性</vt:lpstr>
      <vt:lpstr>3.0 U(n)定域规范不变性</vt:lpstr>
      <vt:lpstr>3.0 U(n)定域规范不变性</vt:lpstr>
      <vt:lpstr>3.0 U(n)定域规范不变性</vt:lpstr>
      <vt:lpstr>3.0 U(n)定域规范不变性</vt:lpstr>
      <vt:lpstr>3.0 U(n)定域规范不变性</vt:lpstr>
      <vt:lpstr>3.1 Yang-Mills场：非阿贝尔定域规范对称性</vt:lpstr>
      <vt:lpstr>3.1 Yang-Mills场：非阿贝尔定域规范对称性</vt:lpstr>
      <vt:lpstr>3.1 Yang-Mills场：非阿贝尔定域规范对称性</vt:lpstr>
      <vt:lpstr>3.1 Yang-Mills场：非阿贝尔定域规范对称性</vt:lpstr>
      <vt:lpstr>3.1 Yang-Mills场：非阿贝尔定域规范对称性</vt:lpstr>
      <vt:lpstr>3.1 Yang-Mills场：非阿贝尔定域规范对称性</vt:lpstr>
      <vt:lpstr>3.1 Yang-Mills场：非阿贝尔定域规范对称性</vt:lpstr>
      <vt:lpstr>3.2规范对称性一般情况</vt:lpstr>
      <vt:lpstr>3.2规范对称性一般情况</vt:lpstr>
      <vt:lpstr>3.2规范对称性一般情况</vt:lpstr>
      <vt:lpstr>3.3 无破缺的SU(2)LU(1)Y规范理论</vt:lpstr>
      <vt:lpstr>3.3 无破缺的SU(2)LU(1)Y规范理论</vt:lpstr>
      <vt:lpstr>3.3 无破缺的SU(2)LU(1)Y规范理论</vt:lpstr>
      <vt:lpstr>3.3 无破缺的SU(2)LU(1)Y规范理论</vt:lpstr>
      <vt:lpstr>3.3 无破缺的SU(2)LU(1)Y规范理论</vt:lpstr>
      <vt:lpstr>3.3 无破缺的SU(2)LU(1)Y规范理论</vt:lpstr>
      <vt:lpstr>3.3 无破缺的SU(2)LU(1)Y规范理论</vt:lpstr>
      <vt:lpstr>3.3 无破缺的SU(2)LU(1)Y规范理论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4. 对称性自发破缺</vt:lpstr>
      <vt:lpstr>5. Brout-Englert-Higgs机制</vt:lpstr>
      <vt:lpstr>5. Brout-Englert-Higgs机制</vt:lpstr>
      <vt:lpstr>5. Brout-Englert-Higgs机制</vt:lpstr>
      <vt:lpstr>5. Brout-Englert-Higgs机制</vt:lpstr>
      <vt:lpstr>5. Brout-Englert-Higgs机制</vt:lpstr>
      <vt:lpstr>5. Brout-Englert-Higgs机制</vt:lpstr>
      <vt:lpstr>5. Brout-Englert-Higgs机制</vt:lpstr>
      <vt:lpstr>5. Brout-Englert-Higgs机制</vt:lpstr>
      <vt:lpstr>5. Brout-Englert-Higgs机制</vt:lpstr>
      <vt:lpstr>5. Brout-Englert-Higgs机制</vt:lpstr>
      <vt:lpstr>5. Brout-Englert-Higgs机制</vt:lpstr>
      <vt:lpstr>5. Brout-Englert-Higgs机制</vt:lpstr>
      <vt:lpstr>5. Brout-Englert-Higgs机制</vt:lpstr>
      <vt:lpstr>5. Brout-Englert-Higgs机制</vt:lpstr>
      <vt:lpstr>5. Brout-Englert-Higgs机制</vt:lpstr>
      <vt:lpstr>5. Brout-Englert-Higgs机制</vt:lpstr>
      <vt:lpstr>6. (e+e-f+f-)的计算</vt:lpstr>
      <vt:lpstr>6.1 (e+e-f+f-)：有极化情况</vt:lpstr>
      <vt:lpstr>6.1 (e+e-f+f-)：有极化情况</vt:lpstr>
      <vt:lpstr>6.1 (e+e-f+f-)：有极化情况</vt:lpstr>
      <vt:lpstr>6.2 (e+e-+-)：光子传播子贡献</vt:lpstr>
      <vt:lpstr>6.2 (e+e-+-)：光子传播子贡献</vt:lpstr>
      <vt:lpstr>6.2 (e+e-+-)：光子传播子贡献</vt:lpstr>
      <vt:lpstr>6.2 (e+e-+-)：光子传播子贡献</vt:lpstr>
      <vt:lpstr>6.2 (e+e-+-)：光子传播子贡献</vt:lpstr>
      <vt:lpstr>6.3 (e+e-+-)：和Z0贡献</vt:lpstr>
      <vt:lpstr>6.3 (e+e-+-)：和Z0贡献</vt:lpstr>
      <vt:lpstr>6.3 (e+e-+-)：和Z0贡献</vt:lpstr>
      <vt:lpstr>6.4 (e+e-qq)（hadrons）</vt:lpstr>
      <vt:lpstr>6.4 (e+e-qq)（hadrons）</vt:lpstr>
      <vt:lpstr>6.4 (e+e-qq)（hadrons）</vt:lpstr>
      <vt:lpstr>6.4 (e+e-qq)（hadrons）</vt:lpstr>
      <vt:lpstr>6.4 (e+e-qq)（hadrons）</vt:lpstr>
      <vt:lpstr>量子色动力学</vt:lpstr>
      <vt:lpstr>量子色动力学理论</vt:lpstr>
      <vt:lpstr>1.强相互作用的拉氏量</vt:lpstr>
      <vt:lpstr>1.强相互作用的拉氏量</vt:lpstr>
      <vt:lpstr>1.强相互作用的拉氏量</vt:lpstr>
      <vt:lpstr>1.强相互作用的拉氏量</vt:lpstr>
      <vt:lpstr>1.强相互作用的拉氏量</vt:lpstr>
      <vt:lpstr>1.强相互作用的拉氏量</vt:lpstr>
      <vt:lpstr>1.强相互作用的拉氏量</vt:lpstr>
      <vt:lpstr>1强相互作用的拉氏量</vt:lpstr>
      <vt:lpstr>1强相互作用的拉氏量</vt:lpstr>
      <vt:lpstr>2 色因子和位势</vt:lpstr>
      <vt:lpstr>2 色因子和位势</vt:lpstr>
      <vt:lpstr>2 色因子和位势</vt:lpstr>
      <vt:lpstr>2 色因子和位势</vt:lpstr>
      <vt:lpstr>2 色因子和位势</vt:lpstr>
      <vt:lpstr>2 色因子和位势</vt:lpstr>
      <vt:lpstr>2 色因子和位势</vt:lpstr>
      <vt:lpstr>2 色因子和位势</vt:lpstr>
      <vt:lpstr>2 色因子和位势</vt:lpstr>
      <vt:lpstr>3 正规化和重整化</vt:lpstr>
      <vt:lpstr>3 正规化和重整化</vt:lpstr>
      <vt:lpstr>3 正规化和重整化</vt:lpstr>
      <vt:lpstr>3 正规化和重整化</vt:lpstr>
      <vt:lpstr>3 正规化和重整化</vt:lpstr>
      <vt:lpstr>3 正规化和重整化</vt:lpstr>
      <vt:lpstr>3 正规化和重整化</vt:lpstr>
      <vt:lpstr>3 正规化和重整化</vt:lpstr>
      <vt:lpstr>3 正规化和重整化</vt:lpstr>
      <vt:lpstr>3 正规化和重整化</vt:lpstr>
      <vt:lpstr>3 正规化和重整化</vt:lpstr>
      <vt:lpstr>3 正规化和重整化</vt:lpstr>
      <vt:lpstr>3 正规化和重整化</vt:lpstr>
      <vt:lpstr>3 正规化和重整化</vt:lpstr>
      <vt:lpstr>3 正规化和重整化</vt:lpstr>
      <vt:lpstr>3 正规化和重整化</vt:lpstr>
      <vt:lpstr>4 跑动耦合常数s</vt:lpstr>
      <vt:lpstr>4 跑动耦合常数s</vt:lpstr>
      <vt:lpstr>4 跑动耦合常数s</vt:lpstr>
      <vt:lpstr>4 跑动耦合常数s</vt:lpstr>
      <vt:lpstr>4 跑动耦合常数s</vt:lpstr>
      <vt:lpstr>4 跑动耦合常数s</vt:lpstr>
      <vt:lpstr>4 跑动耦合常数s</vt:lpstr>
      <vt:lpstr>4 跑动耦合常数s</vt:lpstr>
      <vt:lpstr>4 跑动耦合常数s</vt:lpstr>
      <vt:lpstr>4 跑动耦合常数s</vt:lpstr>
      <vt:lpstr>5. 重整化群的不变性</vt:lpstr>
      <vt:lpstr>5.重整化群的不变性</vt:lpstr>
      <vt:lpstr>5.重整化群的不变性</vt:lpstr>
      <vt:lpstr>5.重整化群的不变性</vt:lpstr>
      <vt:lpstr>5.重整化群的不变性</vt:lpstr>
      <vt:lpstr>6. 软胶子辐射</vt:lpstr>
      <vt:lpstr>6. 软胶子辐射</vt:lpstr>
      <vt:lpstr>6. 软胶子辐射</vt:lpstr>
      <vt:lpstr>6. 软胶子辐射</vt:lpstr>
      <vt:lpstr>6. 软胶子辐射</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7. 三喷注物理及胶子的发现</vt:lpstr>
      <vt:lpstr>重离子碰撞实验</vt:lpstr>
      <vt:lpstr>重离子碰撞实验</vt:lpstr>
      <vt:lpstr>重离子碰撞实验</vt:lpstr>
      <vt:lpstr>重离子碰撞实验</vt:lpstr>
    </vt:vector>
  </TitlesOfParts>
  <Company>ustc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zhaozg</dc:creator>
  <cp:lastModifiedBy>penghp</cp:lastModifiedBy>
  <cp:revision>1618</cp:revision>
  <dcterms:created xsi:type="dcterms:W3CDTF">2012-07-20T12:09:59Z</dcterms:created>
  <dcterms:modified xsi:type="dcterms:W3CDTF">2026-05-16T07:34:19Z</dcterms:modified>
</cp:coreProperties>
</file>