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60" r:id="rId3"/>
    <p:sldId id="459" r:id="rId5"/>
    <p:sldId id="410" r:id="rId6"/>
    <p:sldId id="429" r:id="rId7"/>
    <p:sldId id="430" r:id="rId8"/>
    <p:sldId id="437" r:id="rId9"/>
    <p:sldId id="439" r:id="rId10"/>
    <p:sldId id="440" r:id="rId11"/>
    <p:sldId id="351" r:id="rId12"/>
    <p:sldId id="436" r:id="rId13"/>
    <p:sldId id="423" r:id="rId14"/>
    <p:sldId id="424" r:id="rId15"/>
    <p:sldId id="438" r:id="rId16"/>
    <p:sldId id="426" r:id="rId17"/>
    <p:sldId id="441" r:id="rId18"/>
    <p:sldId id="415" r:id="rId19"/>
    <p:sldId id="416" r:id="rId20"/>
    <p:sldId id="417" r:id="rId21"/>
    <p:sldId id="394" r:id="rId22"/>
    <p:sldId id="444" r:id="rId23"/>
    <p:sldId id="446" r:id="rId24"/>
    <p:sldId id="445" r:id="rId25"/>
    <p:sldId id="447" r:id="rId26"/>
    <p:sldId id="450" r:id="rId27"/>
    <p:sldId id="449" r:id="rId28"/>
    <p:sldId id="452" r:id="rId29"/>
    <p:sldId id="453" r:id="rId30"/>
    <p:sldId id="451" r:id="rId31"/>
    <p:sldId id="454" r:id="rId32"/>
    <p:sldId id="455" r:id="rId33"/>
    <p:sldId id="456" r:id="rId34"/>
    <p:sldId id="458" r:id="rId35"/>
    <p:sldId id="443" r:id="rId36"/>
  </p:sldIdLst>
  <p:sldSz cx="12192000" cy="6858000"/>
  <p:notesSz cx="6858000" cy="9144000"/>
  <p:custDataLst>
    <p:tags r:id="rId4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047034615" name="Eris" initials="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43152"/>
    <a:srgbClr val="253355"/>
    <a:srgbClr val="1C2640"/>
    <a:srgbClr val="E7EDF1"/>
    <a:srgbClr val="ECF1F4"/>
    <a:srgbClr val="D3D3D3"/>
    <a:srgbClr val="2E406B"/>
    <a:srgbClr val="EEF2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71" autoAdjust="0"/>
    <p:restoredTop sz="94660"/>
  </p:normalViewPr>
  <p:slideViewPr>
    <p:cSldViewPr snapToGrid="0" showGuides="1">
      <p:cViewPr varScale="1">
        <p:scale>
          <a:sx n="115" d="100"/>
          <a:sy n="115" d="100"/>
        </p:scale>
        <p:origin x="462" y="96"/>
      </p:cViewPr>
      <p:guideLst>
        <p:guide orient="horz" pos="2160"/>
        <p:guide pos="3840"/>
      </p:guideLst>
    </p:cSldViewPr>
  </p:slideViewPr>
  <p:notesTextViewPr>
    <p:cViewPr>
      <p:scale>
        <a:sx n="1" d="1"/>
        <a:sy n="1" d="1"/>
      </p:scale>
      <p:origin x="0" y="0"/>
    </p:cViewPr>
  </p:notesTextViewPr>
  <p:sorterViewPr>
    <p:cViewPr>
      <p:scale>
        <a:sx n="75" d="100"/>
        <a:sy n="75" d="100"/>
      </p:scale>
      <p:origin x="0" y="0"/>
    </p:cViewPr>
  </p:sorter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1" Type="http://schemas.openxmlformats.org/officeDocument/2006/relationships/tags" Target="tags/tag47.xml"/><Relationship Id="rId40" Type="http://schemas.openxmlformats.org/officeDocument/2006/relationships/commentAuthors" Target="commentAuthors.xml"/><Relationship Id="rId4" Type="http://schemas.openxmlformats.org/officeDocument/2006/relationships/notesMaster" Target="notesMasters/notesMaster1.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Today, I will present my work on improving the ECAL energy resolution using machine learning.</a:t>
            </a:r>
            <a:endParaRPr lang="en-US" altLang="zh-C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We also explored a deep learning approach using a CNN+LSTM network to directly process hit energy images. The goal is to learn the spatial and longitudinal development of the clusters. However, due to computational constraints, this initial test was limited to a dataset of 12,000 samples.</a:t>
            </a:r>
            <a:endParaRPr lang="en-US" altLang="zh-C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sym typeface="+mn-ea"/>
              </a:rPr>
              <a:t>When comparing both models trained on the same restricted 12,000-sample dataset, the CNN+LSTM architecture demonstrates a clear advantage over the standard MLP. Despite the limitations of data starvation, the CNN+LSTM model achieves better energy resolution and more stable linearity. This suggests a potentially superior capability in extracting complex spatial and longitudinal shower features directly from the raw hit data.</a:t>
            </a:r>
            <a:endParaRPr lang="en-US" alt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Turning to the linearity evaluation on the same 12,000-sample dataset, the CNN+LSTM model once again outperforms the standard MLP. While both models exhibit some residual fluctuations due to the limited data volume, the CNN+LSTM maintains a noticeably more stable and accurate linear response across the energy spectrum. This further confirms its superior capability to capture complex physical correlations directly from the raw hit-level data</a:t>
            </a:r>
            <a:endParaRPr lang="en-US" altLang="zh-CN"/>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In contrast to the resolution, no comparable enhancement was observed in the energy linearity.</a:t>
            </a:r>
            <a:endParaRPr lang="en-US" altLang="zh-C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We also explored a deep learning approach using a CNN+LSTM network to directly process hit energy images. The goal is to learn the spatial and longitudinal development of the clusters. However, due to computational constraints, this initial test was limited to a dataset of 12,000 samples.</a:t>
            </a:r>
            <a:endParaRPr lang="en-US" altLang="zh-C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We also explored a deep learning approach using a CNN+LSTM network to directly process hit energy images. The goal is to learn the spatial and longitudinal development of the clusters. However, due to computational constraints, this initial test was limited to a dataset of 12,000 samples.</a:t>
            </a:r>
            <a:endParaRPr lang="en-US" altLang="zh-CN"/>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As you can see here, the MLP model gives much better energy resolution than the baseline, which I labeled as 'truth'. If you look at the bottom panel,we see a consistent improvement of about 5% across discrete energy points. Overall, this gives us a total resolution boost of 9%.</a:t>
            </a:r>
            <a:endParaRPr lang="en-US" altLang="zh-CN"/>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In contrast to the resolution, no comparable enhancement was observed in the energy linearity.</a:t>
            </a:r>
            <a:endParaRPr lang="en-US" altLang="zh-CN"/>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In contrast to the resolution, no comparable enhancement was observed in the energy linearity.</a:t>
            </a:r>
            <a:endParaRPr lang="en-US" altLang="zh-CN"/>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In conclusion, while the hit-level CNN+LSTM architecture demonstrates significant theoretical potential, sample size remains the absolute decisive factor for performance. Moving forward, we plan to scale our CNN+LSTM training to 1.2 million samples and explore Transformer-based architectures</a:t>
            </a:r>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algn="l"/>
            <a:r>
              <a:rPr lang="en-US" altLang="zh-CN"/>
              <a:t>Our primary objective is to enhance the ECAL energy resolution using machine learning techniques. We evaluate two parallel strategies: a layer-level Multi-Layer Perceptron (MLP) and a hit-level CNN+LSTM architecture. We then compare their performance against the standard energy-sum method</a:t>
            </a:r>
            <a:endParaRPr lang="en-US" altLang="zh-CN"/>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In contrast to the resolution, no comparable enhancement was observed in the energy linearity.</a:t>
            </a:r>
            <a:endParaRPr lang="en-US" altLang="zh-CN"/>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In contrast to the resolution, no comparable enhancement was observed in the energy linearity.</a:t>
            </a:r>
            <a:endParaRPr lang="en-US" altLang="zh-CN"/>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In contrast to the resolution, no comparable enhancement was observed in the energy linearity.</a:t>
            </a:r>
            <a:endParaRPr lang="en-US" altLang="zh-CN"/>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sym typeface="+mn-ea"/>
              </a:rPr>
              <a:t>When comparing both models trained on the same restricted 12,000-sample dataset, the CNN+LSTM architecture demonstrates a clear advantage over the standard MLP. Despite the limitations of data starvation, the CNN+LSTM model achieves better energy resolution and more stable linearity. This suggests a potentially superior capability in extracting complex spatial and longitudinal shower features directly from the raw hit data.</a:t>
            </a:r>
            <a:endParaRPr lang="en-US" altLang="zh-CN"/>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sym typeface="+mn-ea"/>
              </a:rPr>
              <a:t>When comparing both models trained on the same restricted 12,000-sample dataset, the CNN+LSTM architecture demonstrates a clear advantage over the standard MLP. Despite the limitations of data starvation, the CNN+LSTM model achieves better energy resolution and more stable linearity. This suggests a potentially superior capability in extracting complex spatial and longitudinal shower features directly from the raw hit data.</a:t>
            </a:r>
            <a:endParaRPr lang="en-US" altLang="zh-CN"/>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In contrast to the resolution, no comparable enhancement was observed in the energy linearity.</a:t>
            </a:r>
            <a:endParaRPr lang="en-US" altLang="zh-CN"/>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sym typeface="+mn-ea"/>
              </a:rPr>
              <a:t>When comparing both models trained on the same restricted 12,000-sample dataset, the CNN+LSTM architecture demonstrates a clear advantage over the standard MLP. Despite the limitations of data starvation, the CNN+LSTM model achieves better energy resolution and more stable linearity. This suggests a potentially superior capability in extracting complex spatial and longitudinal shower features directly from the raw hit data.</a:t>
            </a:r>
            <a:endParaRPr lang="en-US" altLang="zh-CN"/>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sym typeface="+mn-ea"/>
              </a:rPr>
              <a:t>When comparing both models trained on the same restricted 12,000-sample dataset, the CNN+LSTM architecture demonstrates a clear advantage over the standard MLP. Despite the limitations of data starvation, the CNN+LSTM model achieves better energy resolution and more stable linearity. This suggests a potentially superior capability in extracting complex spatial and longitudinal shower features directly from the raw hit data.</a:t>
            </a:r>
            <a:endParaRPr lang="en-US" altLang="zh-CN"/>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In contrast to the resolution, no comparable enhancement was observed in the energy linearity.</a:t>
            </a:r>
            <a:endParaRPr lang="en-US" altLang="zh-CN"/>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sym typeface="+mn-ea"/>
              </a:rPr>
              <a:t>When comparing both models trained on the same restricted 12,000-sample dataset, the CNN+LSTM architecture demonstrates a clear advantage over the standard MLP. Despite the limitations of data starvation, the CNN+LSTM model achieves better energy resolution and more stable linearity. This suggests a potentially superior capability in extracting complex spatial and longitudinal shower features directly from the raw hit data.</a:t>
            </a:r>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algn="l"/>
            <a:r>
              <a:rPr lang="en-US" altLang="zh-CN"/>
              <a:t>Our primary objective is to enhance the ECAL energy resolution using machine learning techniques. We evaluate two parallel strategies: a layer-level Multi-Layer Perceptron (MLP) and a hit-level CNN+LSTM architecture. We then compare their performance against the standard energy-sum method</a:t>
            </a:r>
            <a:endParaRPr lang="en-US" altLang="zh-CN"/>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sym typeface="+mn-ea"/>
              </a:rPr>
              <a:t>When comparing both models trained on the same restricted 12,000-sample dataset, the CNN+LSTM architecture demonstrates a clear advantage over the standard MLP. Despite the limitations of data starvation, the CNN+LSTM model achieves better energy resolution and more stable linearity. This suggests a potentially superior capability in extracting complex spatial and longitudinal shower features directly from the raw hit data.</a:t>
            </a:r>
            <a:endParaRPr lang="en-US" altLang="zh-CN"/>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In contrast to the resolution, no comparable enhancement was observed in the energy linearity.</a:t>
            </a:r>
            <a:endParaRPr lang="en-US" altLang="zh-CN"/>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In conclusion, while the hit-level CNN+LSTM architecture demonstrates significant theoretical potential, sample size remains the absolute decisive factor for performance. Moving forward, we plan to scale our CNN+LSTM training to 1.2 million samples and explore Transformer-based architectures</a:t>
            </a:r>
            <a:endParaRPr lang="en-US" altLang="zh-CN"/>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In contrast to the resolution, no comparable enhancement was observed in the energy linearity.</a:t>
            </a:r>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For the layer-wise MLP model, the inputs consist of 97 features: energy, hit counts, and energy-to-hit ratios for each of the 32 layers, plus the total deposited energy. To ensure robust learning, the model is trained on a comprehensive dataset of 12 million continuous Monte Carlo samples ranging from 1 to 120 GeV.</a:t>
            </a:r>
            <a:endParaRPr lang="en-US"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We also explored a deep learning approach using a CNN+LSTM network to directly process hit energy images. The goal is to learn the spatial and longitudinal development of the clusters. However, due to computational constraints, this initial test was limited to a dataset of 12,000 samples.</a:t>
            </a:r>
            <a:endParaRPr lang="en-US"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sym typeface="+mn-ea"/>
              </a:rPr>
              <a:t>When comparing both models trained on the same restricted 12,000-sample dataset, the CNN+LSTM architecture demonstrates a clear advantage over the standard MLP. Despite the limitations of data starvation, the CNN+LSTM model achieves better energy resolution and more stable linearity. This suggests a potentially superior capability in extracting complex spatial and longitudinal shower features directly from the raw hit data.</a:t>
            </a:r>
            <a:endParaRPr lang="en-US" alt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Turning to the linearity evaluation on the same 12,000-sample dataset, the CNN+LSTM model once again outperforms the standard MLP. While both models exhibit some residual fluctuations due to the limited data volume, the CNN+LSTM maintains a noticeably more stable and accurate linear response across the energy spectrum. This further confirms its superior capability to capture complex physical correlations directly from the raw hit-level data</a:t>
            </a:r>
            <a:endParaRPr lang="en-US" altLang="zh-C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In contrast to the resolution, no comparable enhancement was observed in the energy linearity.</a:t>
            </a:r>
            <a:endParaRPr lang="en-US" alt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We also explored a deep learning approach using a CNN+LSTM network to directly process hit energy images. The goal is to learn the spatial and longitudinal development of the clusters. However, due to computational constraints, this initial test was limited to a dataset of 12,000 samples.</a:t>
            </a:r>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66401A7D-0318-488A-AEF4-61BDD6D1503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ECEAADD-04E7-4E9A-9769-230A8A5E70EE}" type="slidenum">
              <a:rPr lang="zh-CN" altLang="en-US" smtClean="0"/>
            </a:fld>
            <a:endParaRPr lang="zh-CN" altLang="en-US"/>
          </a:p>
        </p:txBody>
      </p:sp>
    </p:spTree>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6401A7D-0318-488A-AEF4-61BDD6D1503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ECEAADD-04E7-4E9A-9769-230A8A5E70EE}" type="slidenum">
              <a:rPr lang="zh-CN" altLang="en-US" smtClean="0"/>
            </a:fld>
            <a:endParaRPr lang="zh-CN" altLang="en-US"/>
          </a:p>
        </p:txBody>
      </p:sp>
    </p:spTree>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6401A7D-0318-488A-AEF4-61BDD6D1503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ECEAADD-04E7-4E9A-9769-230A8A5E70EE}" type="slidenum">
              <a:rPr lang="zh-CN" altLang="en-US" smtClean="0"/>
            </a:fld>
            <a:endParaRPr lang="zh-CN" altLang="en-US"/>
          </a:p>
        </p:txBody>
      </p:sp>
    </p:spTree>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6401A7D-0318-488A-AEF4-61BDD6D1503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ECEAADD-04E7-4E9A-9769-230A8A5E70EE}" type="slidenum">
              <a:rPr lang="zh-CN" altLang="en-US" smtClean="0"/>
            </a:fld>
            <a:endParaRPr lang="zh-CN" altLang="en-US"/>
          </a:p>
        </p:txBody>
      </p:sp>
    </p:spTree>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66401A7D-0318-488A-AEF4-61BDD6D1503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ECEAADD-04E7-4E9A-9769-230A8A5E70EE}" type="slidenum">
              <a:rPr lang="zh-CN" altLang="en-US" smtClean="0"/>
            </a:fld>
            <a:endParaRPr lang="zh-CN" altLang="en-US"/>
          </a:p>
        </p:txBody>
      </p:sp>
    </p:spTree>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66401A7D-0318-488A-AEF4-61BDD6D1503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ECEAADD-04E7-4E9A-9769-230A8A5E70EE}" type="slidenum">
              <a:rPr lang="zh-CN" altLang="en-US" smtClean="0"/>
            </a:fld>
            <a:endParaRPr lang="zh-CN" altLang="en-US"/>
          </a:p>
        </p:txBody>
      </p:sp>
    </p:spTree>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66401A7D-0318-488A-AEF4-61BDD6D15036}"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ECEAADD-04E7-4E9A-9769-230A8A5E70EE}" type="slidenum">
              <a:rPr lang="zh-CN" altLang="en-US" smtClean="0"/>
            </a:fld>
            <a:endParaRPr lang="zh-CN" altLang="en-US"/>
          </a:p>
        </p:txBody>
      </p:sp>
    </p:spTree>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6401A7D-0318-488A-AEF4-61BDD6D15036}"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ECEAADD-04E7-4E9A-9769-230A8A5E70EE}" type="slidenum">
              <a:rPr lang="zh-CN" altLang="en-US" smtClean="0"/>
            </a:fld>
            <a:endParaRPr lang="zh-CN" altLang="en-US"/>
          </a:p>
        </p:txBody>
      </p:sp>
    </p:spTree>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6401A7D-0318-488A-AEF4-61BDD6D15036}"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ECEAADD-04E7-4E9A-9769-230A8A5E70EE}" type="slidenum">
              <a:rPr lang="zh-CN" altLang="en-US" smtClean="0"/>
            </a:fld>
            <a:endParaRPr lang="zh-CN" altLang="en-US"/>
          </a:p>
        </p:txBody>
      </p:sp>
    </p:spTree>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66401A7D-0318-488A-AEF4-61BDD6D1503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ECEAADD-04E7-4E9A-9769-230A8A5E70EE}" type="slidenum">
              <a:rPr lang="zh-CN" altLang="en-US" smtClean="0"/>
            </a:fld>
            <a:endParaRPr lang="zh-CN" altLang="en-US"/>
          </a:p>
        </p:txBody>
      </p:sp>
    </p:spTree>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66401A7D-0318-488A-AEF4-61BDD6D1503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ECEAADD-04E7-4E9A-9769-230A8A5E70EE}" type="slidenum">
              <a:rPr lang="zh-CN" altLang="en-US" smtClean="0"/>
            </a:fld>
            <a:endParaRPr lang="zh-CN" altLang="en-US"/>
          </a:p>
        </p:txBody>
      </p:sp>
    </p:spTree>
  </p:cSld>
  <p:clrMapOvr>
    <a:masterClrMapping/>
  </p:clrMapOvr>
  <p:hf hd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401A7D-0318-488A-AEF4-61BDD6D15036}"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CEAADD-04E7-4E9A-9769-230A8A5E70EE}"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1.png"/><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1.xml"/><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1.xml"/><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1.xml"/><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1.xml"/><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14.xml"/><Relationship Id="rId6"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1.xml"/><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1.xml"/><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1.xml"/><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1.xml"/><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1.xml"/><Relationship Id="rId2" Type="http://schemas.openxmlformats.org/officeDocument/2006/relationships/image" Target="../media/image1.png"/><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xml"/><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1.xml"/><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1.xml"/><Relationship Id="rId3"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1.xml"/><Relationship Id="rId3" Type="http://schemas.openxmlformats.org/officeDocument/2006/relationships/image" Target="../media/image24.jpeg"/><Relationship Id="rId2" Type="http://schemas.openxmlformats.org/officeDocument/2006/relationships/image" Target="../media/image1.png"/><Relationship Id="rId1" Type="http://schemas.openxmlformats.org/officeDocument/2006/relationships/tags" Target="../tags/tag22.xml"/></Relationships>
</file>

<file path=ppt/slides/_rels/slide23.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27.xml"/><Relationship Id="rId7" Type="http://schemas.openxmlformats.org/officeDocument/2006/relationships/image" Target="../media/image6.png"/><Relationship Id="rId6" Type="http://schemas.openxmlformats.org/officeDocument/2006/relationships/tags" Target="../tags/tag26.xml"/><Relationship Id="rId5" Type="http://schemas.openxmlformats.org/officeDocument/2006/relationships/image" Target="../media/image25.png"/><Relationship Id="rId4" Type="http://schemas.openxmlformats.org/officeDocument/2006/relationships/tags" Target="../tags/tag25.xml"/><Relationship Id="rId3" Type="http://schemas.openxmlformats.org/officeDocument/2006/relationships/tags" Target="../tags/tag24.xml"/><Relationship Id="rId2" Type="http://schemas.openxmlformats.org/officeDocument/2006/relationships/image" Target="../media/image1.png"/><Relationship Id="rId10" Type="http://schemas.openxmlformats.org/officeDocument/2006/relationships/notesSlide" Target="../notesSlides/notesSlide23.xml"/><Relationship Id="rId1" Type="http://schemas.openxmlformats.org/officeDocument/2006/relationships/tags" Target="../tags/tag23.xml"/></Relationships>
</file>

<file path=ppt/slides/_rels/slide24.xml.rels><?xml version="1.0" encoding="UTF-8" standalone="yes"?>
<Relationships xmlns="http://schemas.openxmlformats.org/package/2006/relationships"><Relationship Id="rId7" Type="http://schemas.openxmlformats.org/officeDocument/2006/relationships/notesSlide" Target="../notesSlides/notesSlide24.xml"/><Relationship Id="rId6"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7.png"/><Relationship Id="rId3" Type="http://schemas.openxmlformats.org/officeDocument/2006/relationships/tags" Target="../tags/tag29.xml"/><Relationship Id="rId2" Type="http://schemas.openxmlformats.org/officeDocument/2006/relationships/image" Target="../media/image1.png"/><Relationship Id="rId1" Type="http://schemas.openxmlformats.org/officeDocument/2006/relationships/tags" Target="../tags/tag28.xml"/></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1.xml"/><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tags" Target="../tags/tag30.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6.xml"/><Relationship Id="rId7"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28.png"/><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image" Target="../media/image1.png"/><Relationship Id="rId1" Type="http://schemas.openxmlformats.org/officeDocument/2006/relationships/tags" Target="../tags/tag31.xml"/></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27.xml"/><Relationship Id="rId7"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14.png"/><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image" Target="../media/image1.png"/><Relationship Id="rId1" Type="http://schemas.openxmlformats.org/officeDocument/2006/relationships/tags" Target="../tags/tag34.xml"/></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28.xml"/><Relationship Id="rId4" Type="http://schemas.openxmlformats.org/officeDocument/2006/relationships/slideLayout" Target="../slideLayouts/slideLayout1.xml"/><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tags" Target="../tags/tag37.xml"/></Relationships>
</file>

<file path=ppt/slides/_rels/slide29.xml.rels><?xml version="1.0" encoding="UTF-8" standalone="yes"?>
<Relationships xmlns="http://schemas.openxmlformats.org/package/2006/relationships"><Relationship Id="rId8" Type="http://schemas.openxmlformats.org/officeDocument/2006/relationships/notesSlide" Target="../notesSlides/notesSlide29.xml"/><Relationship Id="rId7"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31.png"/><Relationship Id="rId4" Type="http://schemas.openxmlformats.org/officeDocument/2006/relationships/tags" Target="../tags/tag40.xml"/><Relationship Id="rId3" Type="http://schemas.openxmlformats.org/officeDocument/2006/relationships/tags" Target="../tags/tag39.xml"/><Relationship Id="rId2" Type="http://schemas.openxmlformats.org/officeDocument/2006/relationships/image" Target="../media/image1.png"/><Relationship Id="rId1" Type="http://schemas.openxmlformats.org/officeDocument/2006/relationships/tags" Target="../tags/tag38.xml"/></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xml"/><Relationship Id="rId2" Type="http://schemas.openxmlformats.org/officeDocument/2006/relationships/image" Target="../media/image1.png"/><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8" Type="http://schemas.openxmlformats.org/officeDocument/2006/relationships/notesSlide" Target="../notesSlides/notesSlide30.xml"/><Relationship Id="rId7"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32.png"/><Relationship Id="rId4" Type="http://schemas.openxmlformats.org/officeDocument/2006/relationships/tags" Target="../tags/tag43.xml"/><Relationship Id="rId3" Type="http://schemas.openxmlformats.org/officeDocument/2006/relationships/tags" Target="../tags/tag42.xml"/><Relationship Id="rId2" Type="http://schemas.openxmlformats.org/officeDocument/2006/relationships/image" Target="../media/image1.png"/><Relationship Id="rId1" Type="http://schemas.openxmlformats.org/officeDocument/2006/relationships/tags" Target="../tags/tag41.xml"/></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31.xml"/><Relationship Id="rId4" Type="http://schemas.openxmlformats.org/officeDocument/2006/relationships/slideLayout" Target="../slideLayouts/slideLayout1.xml"/><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tags" Target="../tags/tag44.xml"/></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32.xml"/><Relationship Id="rId3" Type="http://schemas.openxmlformats.org/officeDocument/2006/relationships/slideLayout" Target="../slideLayouts/slideLayout1.xml"/><Relationship Id="rId2" Type="http://schemas.openxmlformats.org/officeDocument/2006/relationships/image" Target="../media/image1.png"/><Relationship Id="rId1" Type="http://schemas.openxmlformats.org/officeDocument/2006/relationships/tags" Target="../tags/tag45.xml"/></Relationships>
</file>

<file path=ppt/slides/_rels/slide33.xml.rels><?xml version="1.0" encoding="UTF-8" standalone="yes"?>
<Relationships xmlns="http://schemas.openxmlformats.org/package/2006/relationships"><Relationship Id="rId5" Type="http://schemas.openxmlformats.org/officeDocument/2006/relationships/notesSlide" Target="../notesSlides/notesSlide33.xml"/><Relationship Id="rId4" Type="http://schemas.openxmlformats.org/officeDocument/2006/relationships/slideLayout" Target="../slideLayouts/slideLayout1.xml"/><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tags" Target="../tags/tag46.xml"/></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1.xml"/><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1.xml"/><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1.xml"/><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1.xml"/><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1.xml"/><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grpSp>
        <p:nvGrpSpPr>
          <p:cNvPr id="21" name="组合 20"/>
          <p:cNvGrpSpPr/>
          <p:nvPr/>
        </p:nvGrpSpPr>
        <p:grpSpPr>
          <a:xfrm>
            <a:off x="-214590" y="2749592"/>
            <a:ext cx="3000475" cy="1404242"/>
            <a:chOff x="0" y="880508"/>
            <a:chExt cx="3000475" cy="1404242"/>
          </a:xfrm>
        </p:grpSpPr>
        <p:sp>
          <p:nvSpPr>
            <p:cNvPr id="3" name="矩形 2"/>
            <p:cNvSpPr/>
            <p:nvPr/>
          </p:nvSpPr>
          <p:spPr>
            <a:xfrm>
              <a:off x="0" y="880508"/>
              <a:ext cx="2324100" cy="1404242"/>
            </a:xfrm>
            <a:prstGeom prst="rect">
              <a:avLst/>
            </a:prstGeom>
            <a:solidFill>
              <a:srgbClr val="D3D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1596475" y="880750"/>
              <a:ext cx="1404000" cy="1404000"/>
            </a:xfrm>
            <a:prstGeom prst="ellipse">
              <a:avLst/>
            </a:prstGeom>
            <a:solidFill>
              <a:srgbClr val="D3D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文本框 4"/>
          <p:cNvSpPr txBox="1"/>
          <p:nvPr/>
        </p:nvSpPr>
        <p:spPr>
          <a:xfrm>
            <a:off x="2928152" y="2414084"/>
            <a:ext cx="7206770" cy="175323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5400" dirty="0">
                <a:solidFill>
                  <a:schemeClr val="bg1"/>
                </a:solidFill>
                <a:latin typeface="微软雅黑" panose="020B0503020204020204" pitchFamily="34" charset="-122"/>
                <a:ea typeface="微软雅黑" panose="020B0503020204020204" pitchFamily="34" charset="-122"/>
              </a:rPr>
              <a:t>CEPC AHCAL Energy </a:t>
            </a:r>
            <a:r>
              <a:rPr lang="en-US" altLang="zh-CN" sz="5400" dirty="0">
                <a:solidFill>
                  <a:schemeClr val="bg1"/>
                </a:solidFill>
                <a:latin typeface="微软雅黑" panose="020B0503020204020204" pitchFamily="34" charset="-122"/>
                <a:ea typeface="微软雅黑" panose="020B0503020204020204" pitchFamily="34" charset="-122"/>
              </a:rPr>
              <a:t>Resolution </a:t>
            </a:r>
            <a:endParaRPr lang="en-US" altLang="zh-CN" sz="5400" dirty="0">
              <a:solidFill>
                <a:schemeClr val="bg1"/>
              </a:solidFill>
              <a:latin typeface="微软雅黑" panose="020B0503020204020204" pitchFamily="34" charset="-122"/>
              <a:ea typeface="微软雅黑" panose="020B0503020204020204" pitchFamily="34" charset="-122"/>
            </a:endParaRPr>
          </a:p>
        </p:txBody>
      </p:sp>
      <p:sp>
        <p:nvSpPr>
          <p:cNvPr id="7" name="文本框 7"/>
          <p:cNvSpPr txBox="1"/>
          <p:nvPr/>
        </p:nvSpPr>
        <p:spPr>
          <a:xfrm>
            <a:off x="7428230" y="4366895"/>
            <a:ext cx="1896745" cy="337185"/>
          </a:xfrm>
          <a:prstGeom prst="rect">
            <a:avLst/>
          </a:prstGeom>
          <a:solidFill>
            <a:schemeClr val="bg1"/>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600" dirty="0">
                <a:solidFill>
                  <a:srgbClr val="243152"/>
                </a:solidFill>
                <a:latin typeface="微软雅黑" panose="020B0503020204020204" pitchFamily="34" charset="-122"/>
                <a:ea typeface="微软雅黑" panose="020B0503020204020204" pitchFamily="34" charset="-122"/>
              </a:rPr>
              <a:t>2025.5.14</a:t>
            </a:r>
            <a:endParaRPr lang="en-US" altLang="zh-CN" sz="1600" dirty="0">
              <a:solidFill>
                <a:srgbClr val="243152"/>
              </a:solidFill>
              <a:latin typeface="微软雅黑" panose="020B0503020204020204" pitchFamily="34" charset="-122"/>
              <a:ea typeface="微软雅黑" panose="020B0503020204020204" pitchFamily="34" charset="-122"/>
            </a:endParaRPr>
          </a:p>
        </p:txBody>
      </p:sp>
      <p:grpSp>
        <p:nvGrpSpPr>
          <p:cNvPr id="9" name="组合 8"/>
          <p:cNvGrpSpPr/>
          <p:nvPr/>
        </p:nvGrpSpPr>
        <p:grpSpPr>
          <a:xfrm>
            <a:off x="1406855" y="2773316"/>
            <a:ext cx="1354060" cy="1356796"/>
            <a:chOff x="10265088" y="255018"/>
            <a:chExt cx="1570606" cy="1573782"/>
          </a:xfrm>
        </p:grpSpPr>
        <p:grpSp>
          <p:nvGrpSpPr>
            <p:cNvPr id="10" name="Group 32"/>
            <p:cNvGrpSpPr/>
            <p:nvPr/>
          </p:nvGrpSpPr>
          <p:grpSpPr>
            <a:xfrm>
              <a:off x="10265088" y="255018"/>
              <a:ext cx="1570606" cy="1573782"/>
              <a:chOff x="3692576" y="1742634"/>
              <a:chExt cx="2790379" cy="2796023"/>
            </a:xfrm>
          </p:grpSpPr>
          <p:grpSp>
            <p:nvGrpSpPr>
              <p:cNvPr id="16" name="组合 79"/>
              <p:cNvGrpSpPr/>
              <p:nvPr/>
            </p:nvGrpSpPr>
            <p:grpSpPr bwMode="auto">
              <a:xfrm>
                <a:off x="3692576" y="1742634"/>
                <a:ext cx="2790379" cy="2796023"/>
                <a:chOff x="6379729" y="2488774"/>
                <a:chExt cx="2513016" cy="2513016"/>
              </a:xfrm>
            </p:grpSpPr>
            <p:sp>
              <p:nvSpPr>
                <p:cNvPr id="18"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Arial" panose="020B0604020202020204"/>
                    <a:ea typeface="宋体" panose="02010600030101010101" pitchFamily="2" charset="-122"/>
                  </a:endParaRPr>
                </a:p>
              </p:txBody>
            </p:sp>
            <p:sp>
              <p:nvSpPr>
                <p:cNvPr id="19" name="任意多边形 83"/>
                <p:cNvSpPr/>
                <p:nvPr/>
              </p:nvSpPr>
              <p:spPr>
                <a:xfrm rot="16377237">
                  <a:off x="6409518" y="2506881"/>
                  <a:ext cx="2476803" cy="247680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smtClean="0">
                    <a:ln>
                      <a:noFill/>
                    </a:ln>
                    <a:solidFill>
                      <a:srgbClr val="FFFFFF"/>
                    </a:solidFill>
                    <a:effectLst/>
                    <a:uLnTx/>
                    <a:uFillTx/>
                    <a:latin typeface="Arial" panose="020B0604020202020204" pitchFamily="34" charset="0"/>
                    <a:ea typeface="宋体" panose="02010600030101010101" pitchFamily="2" charset="-122"/>
                  </a:endParaRPr>
                </a:p>
              </p:txBody>
            </p:sp>
          </p:grpSp>
          <p:sp>
            <p:nvSpPr>
              <p:cNvPr id="17" name="椭圆 80"/>
              <p:cNvSpPr/>
              <p:nvPr/>
            </p:nvSpPr>
            <p:spPr bwMode="auto">
              <a:xfrm>
                <a:off x="4101618" y="2137562"/>
                <a:ext cx="2016471" cy="2020558"/>
              </a:xfrm>
              <a:prstGeom prst="ellipse">
                <a:avLst/>
              </a:prstGeom>
              <a:solidFill>
                <a:srgbClr val="243152"/>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smtClean="0">
                  <a:ln>
                    <a:noFill/>
                  </a:ln>
                  <a:solidFill>
                    <a:srgbClr val="FFFFFF"/>
                  </a:solidFill>
                  <a:effectLst/>
                  <a:uLnTx/>
                  <a:uFillTx/>
                  <a:latin typeface="Arial" panose="020B0604020202020204" pitchFamily="34" charset="0"/>
                  <a:ea typeface="宋体" panose="02010600030101010101" pitchFamily="2" charset="-122"/>
                </a:endParaRPr>
              </a:p>
            </p:txBody>
          </p:sp>
        </p:grpSp>
        <p:grpSp>
          <p:nvGrpSpPr>
            <p:cNvPr id="11" name="组合 10"/>
            <p:cNvGrpSpPr/>
            <p:nvPr/>
          </p:nvGrpSpPr>
          <p:grpSpPr>
            <a:xfrm>
              <a:off x="10638670" y="749095"/>
              <a:ext cx="823442" cy="585626"/>
              <a:chOff x="1743075" y="720725"/>
              <a:chExt cx="5573713" cy="3963988"/>
            </a:xfrm>
            <a:solidFill>
              <a:schemeClr val="bg1"/>
            </a:solidFill>
          </p:grpSpPr>
          <p:sp>
            <p:nvSpPr>
              <p:cNvPr id="12" name="Freeform 27"/>
              <p:cNvSpPr/>
              <p:nvPr/>
            </p:nvSpPr>
            <p:spPr bwMode="auto">
              <a:xfrm>
                <a:off x="1743075" y="720725"/>
                <a:ext cx="5573713" cy="2676525"/>
              </a:xfrm>
              <a:custGeom>
                <a:avLst/>
                <a:gdLst>
                  <a:gd name="T0" fmla="*/ 944 w 2050"/>
                  <a:gd name="T1" fmla="*/ 28 h 988"/>
                  <a:gd name="T2" fmla="*/ 1101 w 2050"/>
                  <a:gd name="T3" fmla="*/ 25 h 988"/>
                  <a:gd name="T4" fmla="*/ 2021 w 2050"/>
                  <a:gd name="T5" fmla="*/ 464 h 988"/>
                  <a:gd name="T6" fmla="*/ 2049 w 2050"/>
                  <a:gd name="T7" fmla="*/ 497 h 988"/>
                  <a:gd name="T8" fmla="*/ 2022 w 2050"/>
                  <a:gd name="T9" fmla="*/ 526 h 988"/>
                  <a:gd name="T10" fmla="*/ 1090 w 2050"/>
                  <a:gd name="T11" fmla="*/ 970 h 988"/>
                  <a:gd name="T12" fmla="*/ 966 w 2050"/>
                  <a:gd name="T13" fmla="*/ 973 h 988"/>
                  <a:gd name="T14" fmla="*/ 637 w 2050"/>
                  <a:gd name="T15" fmla="*/ 817 h 988"/>
                  <a:gd name="T16" fmla="*/ 573 w 2050"/>
                  <a:gd name="T17" fmla="*/ 784 h 988"/>
                  <a:gd name="T18" fmla="*/ 579 w 2050"/>
                  <a:gd name="T19" fmla="*/ 763 h 988"/>
                  <a:gd name="T20" fmla="*/ 972 w 2050"/>
                  <a:gd name="T21" fmla="*/ 559 h 988"/>
                  <a:gd name="T22" fmla="*/ 1099 w 2050"/>
                  <a:gd name="T23" fmla="*/ 550 h 988"/>
                  <a:gd name="T24" fmla="*/ 1138 w 2050"/>
                  <a:gd name="T25" fmla="*/ 500 h 988"/>
                  <a:gd name="T26" fmla="*/ 1110 w 2050"/>
                  <a:gd name="T27" fmla="*/ 448 h 988"/>
                  <a:gd name="T28" fmla="*/ 996 w 2050"/>
                  <a:gd name="T29" fmla="*/ 427 h 988"/>
                  <a:gd name="T30" fmla="*/ 922 w 2050"/>
                  <a:gd name="T31" fmla="*/ 466 h 988"/>
                  <a:gd name="T32" fmla="*/ 916 w 2050"/>
                  <a:gd name="T33" fmla="*/ 516 h 988"/>
                  <a:gd name="T34" fmla="*/ 521 w 2050"/>
                  <a:gd name="T35" fmla="*/ 721 h 988"/>
                  <a:gd name="T36" fmla="*/ 500 w 2050"/>
                  <a:gd name="T37" fmla="*/ 749 h 988"/>
                  <a:gd name="T38" fmla="*/ 269 w 2050"/>
                  <a:gd name="T39" fmla="*/ 641 h 988"/>
                  <a:gd name="T40" fmla="*/ 28 w 2050"/>
                  <a:gd name="T41" fmla="*/ 526 h 988"/>
                  <a:gd name="T42" fmla="*/ 1 w 2050"/>
                  <a:gd name="T43" fmla="*/ 493 h 988"/>
                  <a:gd name="T44" fmla="*/ 31 w 2050"/>
                  <a:gd name="T45" fmla="*/ 463 h 988"/>
                  <a:gd name="T46" fmla="*/ 944 w 2050"/>
                  <a:gd name="T47" fmla="*/ 28 h 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50" h="988">
                    <a:moveTo>
                      <a:pt x="944" y="28"/>
                    </a:moveTo>
                    <a:cubicBezTo>
                      <a:pt x="992" y="1"/>
                      <a:pt x="1053" y="0"/>
                      <a:pt x="1101" y="25"/>
                    </a:cubicBezTo>
                    <a:cubicBezTo>
                      <a:pt x="1408" y="172"/>
                      <a:pt x="1715" y="318"/>
                      <a:pt x="2021" y="464"/>
                    </a:cubicBezTo>
                    <a:cubicBezTo>
                      <a:pt x="2035" y="470"/>
                      <a:pt x="2050" y="481"/>
                      <a:pt x="2049" y="497"/>
                    </a:cubicBezTo>
                    <a:cubicBezTo>
                      <a:pt x="2047" y="512"/>
                      <a:pt x="2034" y="521"/>
                      <a:pt x="2022" y="526"/>
                    </a:cubicBezTo>
                    <a:cubicBezTo>
                      <a:pt x="1711" y="674"/>
                      <a:pt x="1400" y="822"/>
                      <a:pt x="1090" y="970"/>
                    </a:cubicBezTo>
                    <a:cubicBezTo>
                      <a:pt x="1051" y="988"/>
                      <a:pt x="1005" y="988"/>
                      <a:pt x="966" y="973"/>
                    </a:cubicBezTo>
                    <a:cubicBezTo>
                      <a:pt x="856" y="921"/>
                      <a:pt x="747" y="869"/>
                      <a:pt x="637" y="817"/>
                    </a:cubicBezTo>
                    <a:cubicBezTo>
                      <a:pt x="616" y="806"/>
                      <a:pt x="594" y="797"/>
                      <a:pt x="573" y="784"/>
                    </a:cubicBezTo>
                    <a:cubicBezTo>
                      <a:pt x="567" y="777"/>
                      <a:pt x="570" y="766"/>
                      <a:pt x="579" y="763"/>
                    </a:cubicBezTo>
                    <a:cubicBezTo>
                      <a:pt x="710" y="695"/>
                      <a:pt x="841" y="627"/>
                      <a:pt x="972" y="559"/>
                    </a:cubicBezTo>
                    <a:cubicBezTo>
                      <a:pt x="1013" y="572"/>
                      <a:pt x="1060" y="570"/>
                      <a:pt x="1099" y="550"/>
                    </a:cubicBezTo>
                    <a:cubicBezTo>
                      <a:pt x="1118" y="540"/>
                      <a:pt x="1136" y="523"/>
                      <a:pt x="1138" y="500"/>
                    </a:cubicBezTo>
                    <a:cubicBezTo>
                      <a:pt x="1141" y="479"/>
                      <a:pt x="1126" y="460"/>
                      <a:pt x="1110" y="448"/>
                    </a:cubicBezTo>
                    <a:cubicBezTo>
                      <a:pt x="1077" y="426"/>
                      <a:pt x="1035" y="421"/>
                      <a:pt x="996" y="427"/>
                    </a:cubicBezTo>
                    <a:cubicBezTo>
                      <a:pt x="968" y="432"/>
                      <a:pt x="940" y="443"/>
                      <a:pt x="922" y="466"/>
                    </a:cubicBezTo>
                    <a:cubicBezTo>
                      <a:pt x="911" y="480"/>
                      <a:pt x="908" y="499"/>
                      <a:pt x="916" y="516"/>
                    </a:cubicBezTo>
                    <a:cubicBezTo>
                      <a:pt x="784" y="584"/>
                      <a:pt x="652" y="652"/>
                      <a:pt x="521" y="721"/>
                    </a:cubicBezTo>
                    <a:cubicBezTo>
                      <a:pt x="509" y="725"/>
                      <a:pt x="500" y="736"/>
                      <a:pt x="500" y="749"/>
                    </a:cubicBezTo>
                    <a:cubicBezTo>
                      <a:pt x="422" y="715"/>
                      <a:pt x="346" y="677"/>
                      <a:pt x="269" y="641"/>
                    </a:cubicBezTo>
                    <a:cubicBezTo>
                      <a:pt x="189" y="602"/>
                      <a:pt x="108" y="564"/>
                      <a:pt x="28" y="526"/>
                    </a:cubicBezTo>
                    <a:cubicBezTo>
                      <a:pt x="15" y="520"/>
                      <a:pt x="0" y="509"/>
                      <a:pt x="1" y="493"/>
                    </a:cubicBezTo>
                    <a:cubicBezTo>
                      <a:pt x="3" y="478"/>
                      <a:pt x="18" y="469"/>
                      <a:pt x="31" y="463"/>
                    </a:cubicBezTo>
                    <a:cubicBezTo>
                      <a:pt x="335" y="318"/>
                      <a:pt x="640" y="173"/>
                      <a:pt x="944" y="28"/>
                    </a:cubicBezTo>
                    <a:close/>
                  </a:path>
                </a:pathLst>
              </a:custGeom>
              <a:grpFill/>
              <a:ln>
                <a:noFill/>
              </a:ln>
            </p:spPr>
            <p:txBody>
              <a:bodyPr vert="horz" wrap="square" lIns="91440" tIns="45720" rIns="91440" bIns="45720" numCol="1" anchor="t" anchorCtr="0" compatLnSpc="1"/>
              <a:lstStyle/>
              <a:p>
                <a:endParaRPr lang="zh-CN" altLang="en-US"/>
              </a:p>
            </p:txBody>
          </p:sp>
          <p:sp>
            <p:nvSpPr>
              <p:cNvPr id="13" name="Freeform 28"/>
              <p:cNvSpPr/>
              <p:nvPr/>
            </p:nvSpPr>
            <p:spPr bwMode="auto">
              <a:xfrm>
                <a:off x="2773363" y="2760663"/>
                <a:ext cx="236538" cy="971550"/>
              </a:xfrm>
              <a:custGeom>
                <a:avLst/>
                <a:gdLst>
                  <a:gd name="T0" fmla="*/ 0 w 87"/>
                  <a:gd name="T1" fmla="*/ 0 h 359"/>
                  <a:gd name="T2" fmla="*/ 87 w 87"/>
                  <a:gd name="T3" fmla="*/ 42 h 359"/>
                  <a:gd name="T4" fmla="*/ 48 w 87"/>
                  <a:gd name="T5" fmla="*/ 359 h 359"/>
                  <a:gd name="T6" fmla="*/ 0 w 87"/>
                  <a:gd name="T7" fmla="*/ 252 h 359"/>
                  <a:gd name="T8" fmla="*/ 0 w 87"/>
                  <a:gd name="T9" fmla="*/ 0 h 359"/>
                </a:gdLst>
                <a:ahLst/>
                <a:cxnLst>
                  <a:cxn ang="0">
                    <a:pos x="T0" y="T1"/>
                  </a:cxn>
                  <a:cxn ang="0">
                    <a:pos x="T2" y="T3"/>
                  </a:cxn>
                  <a:cxn ang="0">
                    <a:pos x="T4" y="T5"/>
                  </a:cxn>
                  <a:cxn ang="0">
                    <a:pos x="T6" y="T7"/>
                  </a:cxn>
                  <a:cxn ang="0">
                    <a:pos x="T8" y="T9"/>
                  </a:cxn>
                </a:cxnLst>
                <a:rect l="0" t="0" r="r" b="b"/>
                <a:pathLst>
                  <a:path w="87" h="359">
                    <a:moveTo>
                      <a:pt x="0" y="0"/>
                    </a:moveTo>
                    <a:cubicBezTo>
                      <a:pt x="29" y="14"/>
                      <a:pt x="58" y="28"/>
                      <a:pt x="87" y="42"/>
                    </a:cubicBezTo>
                    <a:cubicBezTo>
                      <a:pt x="74" y="148"/>
                      <a:pt x="61" y="253"/>
                      <a:pt x="48" y="359"/>
                    </a:cubicBezTo>
                    <a:cubicBezTo>
                      <a:pt x="23" y="328"/>
                      <a:pt x="0" y="293"/>
                      <a:pt x="0" y="252"/>
                    </a:cubicBezTo>
                    <a:cubicBezTo>
                      <a:pt x="1" y="168"/>
                      <a:pt x="0" y="84"/>
                      <a:pt x="0" y="0"/>
                    </a:cubicBezTo>
                    <a:close/>
                  </a:path>
                </a:pathLst>
              </a:custGeom>
              <a:grpFill/>
              <a:ln>
                <a:noFill/>
              </a:ln>
            </p:spPr>
            <p:txBody>
              <a:bodyPr vert="horz" wrap="square" lIns="91440" tIns="45720" rIns="91440" bIns="45720" numCol="1" anchor="t" anchorCtr="0" compatLnSpc="1"/>
              <a:lstStyle/>
              <a:p>
                <a:endParaRPr lang="zh-CN" altLang="en-US"/>
              </a:p>
            </p:txBody>
          </p:sp>
          <p:sp>
            <p:nvSpPr>
              <p:cNvPr id="14" name="Freeform 29"/>
              <p:cNvSpPr/>
              <p:nvPr/>
            </p:nvSpPr>
            <p:spPr bwMode="auto">
              <a:xfrm>
                <a:off x="3363913" y="2768600"/>
                <a:ext cx="2900363" cy="1693863"/>
              </a:xfrm>
              <a:custGeom>
                <a:avLst/>
                <a:gdLst>
                  <a:gd name="T0" fmla="*/ 496 w 1067"/>
                  <a:gd name="T1" fmla="*/ 275 h 625"/>
                  <a:gd name="T2" fmla="*/ 1067 w 1067"/>
                  <a:gd name="T3" fmla="*/ 0 h 625"/>
                  <a:gd name="T4" fmla="*/ 1067 w 1067"/>
                  <a:gd name="T5" fmla="*/ 253 h 625"/>
                  <a:gd name="T6" fmla="*/ 1022 w 1067"/>
                  <a:gd name="T7" fmla="*/ 353 h 625"/>
                  <a:gd name="T8" fmla="*/ 871 w 1067"/>
                  <a:gd name="T9" fmla="*/ 479 h 625"/>
                  <a:gd name="T10" fmla="*/ 285 w 1067"/>
                  <a:gd name="T11" fmla="*/ 591 h 625"/>
                  <a:gd name="T12" fmla="*/ 52 w 1067"/>
                  <a:gd name="T13" fmla="*/ 518 h 625"/>
                  <a:gd name="T14" fmla="*/ 0 w 1067"/>
                  <a:gd name="T15" fmla="*/ 101 h 625"/>
                  <a:gd name="T16" fmla="*/ 356 w 1067"/>
                  <a:gd name="T17" fmla="*/ 273 h 625"/>
                  <a:gd name="T18" fmla="*/ 496 w 1067"/>
                  <a:gd name="T19" fmla="*/ 275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7" h="625">
                    <a:moveTo>
                      <a:pt x="496" y="275"/>
                    </a:moveTo>
                    <a:cubicBezTo>
                      <a:pt x="686" y="184"/>
                      <a:pt x="876" y="92"/>
                      <a:pt x="1067" y="0"/>
                    </a:cubicBezTo>
                    <a:cubicBezTo>
                      <a:pt x="1066" y="85"/>
                      <a:pt x="1067" y="169"/>
                      <a:pt x="1067" y="253"/>
                    </a:cubicBezTo>
                    <a:cubicBezTo>
                      <a:pt x="1065" y="291"/>
                      <a:pt x="1044" y="324"/>
                      <a:pt x="1022" y="353"/>
                    </a:cubicBezTo>
                    <a:cubicBezTo>
                      <a:pt x="980" y="404"/>
                      <a:pt x="927" y="445"/>
                      <a:pt x="871" y="479"/>
                    </a:cubicBezTo>
                    <a:cubicBezTo>
                      <a:pt x="697" y="583"/>
                      <a:pt x="486" y="625"/>
                      <a:pt x="285" y="591"/>
                    </a:cubicBezTo>
                    <a:cubicBezTo>
                      <a:pt x="204" y="578"/>
                      <a:pt x="126" y="552"/>
                      <a:pt x="52" y="518"/>
                    </a:cubicBezTo>
                    <a:cubicBezTo>
                      <a:pt x="34" y="379"/>
                      <a:pt x="17" y="240"/>
                      <a:pt x="0" y="101"/>
                    </a:cubicBezTo>
                    <a:cubicBezTo>
                      <a:pt x="118" y="159"/>
                      <a:pt x="238" y="216"/>
                      <a:pt x="356" y="273"/>
                    </a:cubicBezTo>
                    <a:cubicBezTo>
                      <a:pt x="400" y="295"/>
                      <a:pt x="452" y="297"/>
                      <a:pt x="496" y="275"/>
                    </a:cubicBezTo>
                    <a:close/>
                  </a:path>
                </a:pathLst>
              </a:custGeom>
              <a:grpFill/>
              <a:ln>
                <a:noFill/>
              </a:ln>
            </p:spPr>
            <p:txBody>
              <a:bodyPr vert="horz" wrap="square" lIns="91440" tIns="45720" rIns="91440" bIns="45720" numCol="1" anchor="t" anchorCtr="0" compatLnSpc="1"/>
              <a:lstStyle/>
              <a:p>
                <a:endParaRPr lang="zh-CN" altLang="en-US"/>
              </a:p>
            </p:txBody>
          </p:sp>
          <p:sp>
            <p:nvSpPr>
              <p:cNvPr id="15" name="Freeform 30"/>
              <p:cNvSpPr/>
              <p:nvPr/>
            </p:nvSpPr>
            <p:spPr bwMode="auto">
              <a:xfrm>
                <a:off x="2974975" y="2955925"/>
                <a:ext cx="404813" cy="1728788"/>
              </a:xfrm>
              <a:custGeom>
                <a:avLst/>
                <a:gdLst>
                  <a:gd name="T0" fmla="*/ 0 w 149"/>
                  <a:gd name="T1" fmla="*/ 568 h 638"/>
                  <a:gd name="T2" fmla="*/ 74 w 149"/>
                  <a:gd name="T3" fmla="*/ 0 h 638"/>
                  <a:gd name="T4" fmla="*/ 145 w 149"/>
                  <a:gd name="T5" fmla="*/ 538 h 638"/>
                  <a:gd name="T6" fmla="*/ 149 w 149"/>
                  <a:gd name="T7" fmla="*/ 572 h 638"/>
                  <a:gd name="T8" fmla="*/ 101 w 149"/>
                  <a:gd name="T9" fmla="*/ 629 h 638"/>
                  <a:gd name="T10" fmla="*/ 27 w 149"/>
                  <a:gd name="T11" fmla="*/ 617 h 638"/>
                  <a:gd name="T12" fmla="*/ 0 w 149"/>
                  <a:gd name="T13" fmla="*/ 568 h 638"/>
                </a:gdLst>
                <a:ahLst/>
                <a:cxnLst>
                  <a:cxn ang="0">
                    <a:pos x="T0" y="T1"/>
                  </a:cxn>
                  <a:cxn ang="0">
                    <a:pos x="T2" y="T3"/>
                  </a:cxn>
                  <a:cxn ang="0">
                    <a:pos x="T4" y="T5"/>
                  </a:cxn>
                  <a:cxn ang="0">
                    <a:pos x="T6" y="T7"/>
                  </a:cxn>
                  <a:cxn ang="0">
                    <a:pos x="T8" y="T9"/>
                  </a:cxn>
                  <a:cxn ang="0">
                    <a:pos x="T10" y="T11"/>
                  </a:cxn>
                  <a:cxn ang="0">
                    <a:pos x="T12" y="T13"/>
                  </a:cxn>
                </a:cxnLst>
                <a:rect l="0" t="0" r="r" b="b"/>
                <a:pathLst>
                  <a:path w="149" h="638">
                    <a:moveTo>
                      <a:pt x="0" y="568"/>
                    </a:moveTo>
                    <a:cubicBezTo>
                      <a:pt x="24" y="379"/>
                      <a:pt x="49" y="190"/>
                      <a:pt x="74" y="0"/>
                    </a:cubicBezTo>
                    <a:cubicBezTo>
                      <a:pt x="98" y="180"/>
                      <a:pt x="121" y="359"/>
                      <a:pt x="145" y="538"/>
                    </a:cubicBezTo>
                    <a:cubicBezTo>
                      <a:pt x="146" y="549"/>
                      <a:pt x="148" y="560"/>
                      <a:pt x="149" y="572"/>
                    </a:cubicBezTo>
                    <a:cubicBezTo>
                      <a:pt x="142" y="596"/>
                      <a:pt x="126" y="620"/>
                      <a:pt x="101" y="629"/>
                    </a:cubicBezTo>
                    <a:cubicBezTo>
                      <a:pt x="77" y="638"/>
                      <a:pt x="47" y="635"/>
                      <a:pt x="27" y="617"/>
                    </a:cubicBezTo>
                    <a:cubicBezTo>
                      <a:pt x="13" y="605"/>
                      <a:pt x="2" y="587"/>
                      <a:pt x="0" y="568"/>
                    </a:cubicBezTo>
                    <a:close/>
                  </a:path>
                </a:pathLst>
              </a:custGeom>
              <a:grpFill/>
              <a:ln>
                <a:noFill/>
              </a:ln>
            </p:spPr>
            <p:txBody>
              <a:bodyPr vert="horz" wrap="square" lIns="91440" tIns="45720" rIns="91440" bIns="45720" numCol="1" anchor="t" anchorCtr="0" compatLnSpc="1"/>
              <a:lstStyle/>
              <a:p>
                <a:endParaRPr lang="zh-CN" altLang="en-US"/>
              </a:p>
            </p:txBody>
          </p:sp>
        </p:grpSp>
      </p:grpSp>
      <p:sp>
        <p:nvSpPr>
          <p:cNvPr id="2" name="矩形 1"/>
          <p:cNvSpPr/>
          <p:nvPr/>
        </p:nvSpPr>
        <p:spPr>
          <a:xfrm>
            <a:off x="1104900" y="1114019"/>
            <a:ext cx="9982200" cy="4629962"/>
          </a:xfrm>
          <a:prstGeom prst="rect">
            <a:avLst/>
          </a:prstGeom>
          <a:no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527134" y="111338"/>
            <a:ext cx="2559535" cy="1002485"/>
          </a:xfrm>
          <a:prstGeom prst="rect">
            <a:avLst/>
          </a:prstGeom>
        </p:spPr>
      </p:pic>
      <p:sp>
        <p:nvSpPr>
          <p:cNvPr id="5" name="文本框 7"/>
          <p:cNvSpPr txBox="1"/>
          <p:nvPr/>
        </p:nvSpPr>
        <p:spPr>
          <a:xfrm>
            <a:off x="3843020" y="4366895"/>
            <a:ext cx="1896745" cy="337185"/>
          </a:xfrm>
          <a:prstGeom prst="rect">
            <a:avLst/>
          </a:prstGeom>
          <a:solidFill>
            <a:schemeClr val="bg1"/>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600" dirty="0">
                <a:solidFill>
                  <a:srgbClr val="243152"/>
                </a:solidFill>
                <a:latin typeface="微软雅黑" panose="020B0503020204020204" pitchFamily="34" charset="-122"/>
                <a:ea typeface="微软雅黑" panose="020B0503020204020204" pitchFamily="34" charset="-122"/>
              </a:rPr>
              <a:t>李想</a:t>
            </a:r>
            <a:r>
              <a:rPr lang="en-US" altLang="zh-CN" sz="1600" dirty="0">
                <a:solidFill>
                  <a:srgbClr val="243152"/>
                </a:solidFill>
                <a:latin typeface="微软雅黑" panose="020B0503020204020204" pitchFamily="34" charset="-122"/>
                <a:ea typeface="微软雅黑" panose="020B0503020204020204" pitchFamily="34" charset="-122"/>
              </a:rPr>
              <a:t> </a:t>
            </a:r>
            <a:endParaRPr lang="zh-CN" altLang="en-US" sz="1600" dirty="0">
              <a:solidFill>
                <a:srgbClr val="243152"/>
              </a:solidFill>
              <a:latin typeface="微软雅黑" panose="020B0503020204020204" pitchFamily="34" charset="-122"/>
              <a:ea typeface="微软雅黑" panose="020B0503020204020204" pitchFamily="34" charset="-122"/>
            </a:endParaRPr>
          </a:p>
        </p:txBody>
      </p:sp>
      <p:sp>
        <p:nvSpPr>
          <p:cNvPr id="6" name="灯片编号占位符 5"/>
          <p:cNvSpPr>
            <a:spLocks noGrp="1"/>
          </p:cNvSpPr>
          <p:nvPr>
            <p:ph type="sldNum" sz="quarter" idx="12"/>
          </p:nvPr>
        </p:nvSpPr>
        <p:spPr/>
        <p:txBody>
          <a:bodyPr/>
          <a:p>
            <a:fld id="{DECEAADD-04E7-4E9A-9769-230A8A5E70EE}" type="slidenum">
              <a:rPr lang="zh-CN" altLang="en-US" smtClean="0"/>
            </a:fld>
            <a:endParaRPr lang="zh-CN" altLang="en-US"/>
          </a:p>
        </p:txBody>
      </p:sp>
      <p:sp>
        <p:nvSpPr>
          <p:cNvPr id="22" name="页脚占位符 21"/>
          <p:cNvSpPr>
            <a:spLocks noGrp="1"/>
          </p:cNvSpPr>
          <p:nvPr>
            <p:ph type="ftr" sz="quarter" idx="11"/>
          </p:nvPr>
        </p:nvSpPr>
        <p:spPr/>
        <p:txBody>
          <a:bodyPr/>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sp>
        <p:nvSpPr>
          <p:cNvPr id="12" name="文本框 11"/>
          <p:cNvSpPr txBox="1"/>
          <p:nvPr/>
        </p:nvSpPr>
        <p:spPr>
          <a:xfrm>
            <a:off x="687070" y="356870"/>
            <a:ext cx="6389370" cy="583565"/>
          </a:xfrm>
          <a:prstGeom prst="rect">
            <a:avLst/>
          </a:prstGeom>
        </p:spPr>
        <p:txBody>
          <a:bodyPr wrap="square">
            <a:spAutoFit/>
          </a:bodyPr>
          <a:p>
            <a:pPr marL="0" indent="0">
              <a:spcBef>
                <a:spcPct val="0"/>
              </a:spcBef>
              <a:spcAft>
                <a:spcPct val="0"/>
              </a:spcAft>
            </a:pPr>
            <a:r>
              <a:rPr lang="en-US" altLang="zh-CN" sz="3200">
                <a:solidFill>
                  <a:schemeClr val="bg1"/>
                </a:solidFill>
                <a:sym typeface="+mn-ea"/>
              </a:rPr>
              <a:t>CNN+LSTM</a:t>
            </a:r>
            <a:r>
              <a:rPr lang="en-US" altLang="zh-CN" sz="3200" b="0" i="0">
                <a:solidFill>
                  <a:schemeClr val="bg1"/>
                </a:solidFill>
                <a:ea typeface="微软雅黑" panose="020B0503020204020204" pitchFamily="34" charset="-122"/>
                <a:cs typeface="+mn-lt"/>
              </a:rPr>
              <a:t> </a:t>
            </a:r>
            <a:r>
              <a:rPr lang="en-US" altLang="zh-CN" sz="3200" b="0" i="0">
                <a:solidFill>
                  <a:schemeClr val="accent2"/>
                </a:solidFill>
                <a:ea typeface="微软雅黑" panose="020B0503020204020204" pitchFamily="34" charset="-122"/>
                <a:cs typeface="+mn-lt"/>
              </a:rPr>
              <a:t>Trian </a:t>
            </a:r>
            <a:r>
              <a:rPr lang="en-US" altLang="zh-CN" sz="3200">
                <a:solidFill>
                  <a:srgbClr val="FF0000"/>
                </a:solidFill>
                <a:sym typeface="+mn-ea"/>
              </a:rPr>
              <a:t>(2000000)</a:t>
            </a:r>
            <a:endParaRPr lang="en-US" altLang="zh-CN" sz="3200" b="0" i="0">
              <a:solidFill>
                <a:schemeClr val="accent2"/>
              </a:solidFill>
              <a:ea typeface="微软雅黑" panose="020B0503020204020204" pitchFamily="34" charset="-122"/>
              <a:cs typeface="+mn-lt"/>
            </a:endParaRPr>
          </a:p>
        </p:txBody>
      </p:sp>
      <p:pic>
        <p:nvPicPr>
          <p:cNvPr id="2" name="图片 1"/>
          <p:cNvPicPr>
            <a:picLocks noChangeAspect="1"/>
          </p:cNvPicPr>
          <p:nvPr/>
        </p:nvPicPr>
        <p:blipFill>
          <a:blip r:embed="rId3"/>
          <a:stretch>
            <a:fillRect/>
          </a:stretch>
        </p:blipFill>
        <p:spPr>
          <a:xfrm>
            <a:off x="1047750" y="1219200"/>
            <a:ext cx="9753600" cy="532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sp>
        <p:nvSpPr>
          <p:cNvPr id="9" name="文本框 8"/>
          <p:cNvSpPr txBox="1"/>
          <p:nvPr/>
        </p:nvSpPr>
        <p:spPr>
          <a:xfrm>
            <a:off x="751205" y="426085"/>
            <a:ext cx="10010775" cy="1076325"/>
          </a:xfrm>
          <a:prstGeom prst="rect">
            <a:avLst/>
          </a:prstGeom>
          <a:noFill/>
        </p:spPr>
        <p:txBody>
          <a:bodyPr wrap="square" rtlCol="0" anchor="t">
            <a:spAutoFit/>
          </a:bodyPr>
          <a:p>
            <a:pPr marL="0" indent="0">
              <a:spcBef>
                <a:spcPct val="0"/>
              </a:spcBef>
              <a:spcAft>
                <a:spcPct val="0"/>
              </a:spcAft>
            </a:pPr>
            <a:r>
              <a:rPr lang="en-US" altLang="zh-CN" sz="3200">
                <a:solidFill>
                  <a:schemeClr val="bg1"/>
                </a:solidFill>
                <a:ea typeface="微软雅黑" panose="020B0503020204020204" pitchFamily="34" charset="-122"/>
                <a:cs typeface="+mn-lt"/>
                <a:sym typeface="+mn-ea"/>
              </a:rPr>
              <a:t> </a:t>
            </a:r>
            <a:r>
              <a:rPr lang="en-US" altLang="zh-CN" sz="3200">
                <a:solidFill>
                  <a:schemeClr val="bg1"/>
                </a:solidFill>
                <a:sym typeface="+mn-ea"/>
              </a:rPr>
              <a:t>CNN+LSTM</a:t>
            </a:r>
            <a:r>
              <a:rPr lang="en-US" altLang="zh-CN" sz="3200">
                <a:solidFill>
                  <a:schemeClr val="bg1"/>
                </a:solidFill>
                <a:ea typeface="微软雅黑" panose="020B0503020204020204" pitchFamily="34" charset="-122"/>
                <a:cs typeface="+mn-lt"/>
                <a:sym typeface="+mn-ea"/>
              </a:rPr>
              <a:t> </a:t>
            </a:r>
            <a:r>
              <a:rPr lang="en-US" altLang="zh-CN" sz="3200">
                <a:solidFill>
                  <a:schemeClr val="accent2"/>
                </a:solidFill>
                <a:ea typeface="微软雅黑" panose="020B0503020204020204" pitchFamily="34" charset="-122"/>
                <a:cs typeface="+mn-lt"/>
                <a:sym typeface="+mn-ea"/>
              </a:rPr>
              <a:t>Result </a:t>
            </a:r>
            <a:r>
              <a:rPr lang="en-US" altLang="zh-CN" sz="3200">
                <a:solidFill>
                  <a:schemeClr val="accent2"/>
                </a:solidFill>
                <a:ea typeface="微软雅黑" panose="020B0503020204020204" pitchFamily="34" charset="-122"/>
                <a:cs typeface="+mn-lt"/>
                <a:sym typeface="+mn-ea"/>
              </a:rPr>
              <a:t>Result </a:t>
            </a:r>
            <a:r>
              <a:rPr lang="en-US" altLang="zh-CN" sz="3200">
                <a:solidFill>
                  <a:srgbClr val="FF0000"/>
                </a:solidFill>
                <a:ea typeface="微软雅黑" panose="020B0503020204020204" pitchFamily="34" charset="-122"/>
                <a:cs typeface="+mn-lt"/>
                <a:sym typeface="+mn-ea"/>
              </a:rPr>
              <a:t>H</a:t>
            </a:r>
            <a:r>
              <a:rPr lang="en-US" altLang="zh-CN" sz="3200">
                <a:solidFill>
                  <a:srgbClr val="FF0000"/>
                </a:solidFill>
                <a:sym typeface="+mn-ea"/>
              </a:rPr>
              <a:t>CAL</a:t>
            </a:r>
            <a:r>
              <a:rPr lang="en-US" altLang="zh-CN" sz="3200">
                <a:solidFill>
                  <a:schemeClr val="accent2"/>
                </a:solidFill>
                <a:ea typeface="微软雅黑" panose="020B0503020204020204" pitchFamily="34" charset="-122"/>
                <a:cs typeface="+mn-lt"/>
                <a:sym typeface="+mn-ea"/>
              </a:rPr>
              <a:t> </a:t>
            </a:r>
            <a:endParaRPr lang="en-US" altLang="zh-CN" sz="3200">
              <a:solidFill>
                <a:schemeClr val="bg1"/>
              </a:solidFill>
              <a:ea typeface="微软雅黑" panose="020B0503020204020204" pitchFamily="34" charset="-122"/>
              <a:cs typeface="+mn-lt"/>
              <a:sym typeface="+mn-ea"/>
            </a:endParaRPr>
          </a:p>
          <a:p>
            <a:pPr marL="0" indent="0">
              <a:spcBef>
                <a:spcPct val="0"/>
              </a:spcBef>
              <a:spcAft>
                <a:spcPct val="0"/>
              </a:spcAft>
            </a:pPr>
            <a:r>
              <a:rPr lang="en-US" altLang="zh-CN" sz="3200">
                <a:solidFill>
                  <a:schemeClr val="accent2"/>
                </a:solidFill>
                <a:ea typeface="微软雅黑" panose="020B0503020204020204" pitchFamily="34" charset="-122"/>
                <a:cs typeface="+mn-lt"/>
                <a:sym typeface="+mn-ea"/>
              </a:rPr>
              <a:t> </a:t>
            </a:r>
            <a:endParaRPr lang="en-US" altLang="zh-CN" sz="3200">
              <a:solidFill>
                <a:schemeClr val="bg1"/>
              </a:solidFill>
              <a:ea typeface="微软雅黑" panose="020B0503020204020204" pitchFamily="34" charset="-122"/>
              <a:cs typeface="+mn-lt"/>
              <a:sym typeface="+mn-ea"/>
            </a:endParaRPr>
          </a:p>
        </p:txBody>
      </p:sp>
      <p:sp>
        <p:nvSpPr>
          <p:cNvPr id="11" name="文本框 10"/>
          <p:cNvSpPr txBox="1"/>
          <p:nvPr/>
        </p:nvSpPr>
        <p:spPr>
          <a:xfrm>
            <a:off x="1801495" y="1177290"/>
            <a:ext cx="4108450" cy="368300"/>
          </a:xfrm>
          <a:prstGeom prst="rect">
            <a:avLst/>
          </a:prstGeom>
          <a:noFill/>
        </p:spPr>
        <p:txBody>
          <a:bodyPr wrap="square" rtlCol="0">
            <a:spAutoFit/>
          </a:bodyPr>
          <a:p>
            <a:r>
              <a:rPr lang="en-US" altLang="zh-CN">
                <a:solidFill>
                  <a:schemeClr val="bg1"/>
                </a:solidFill>
              </a:rPr>
              <a:t>Energy Resolution </a:t>
            </a:r>
            <a:r>
              <a:rPr lang="en-US" altLang="zh-CN">
                <a:solidFill>
                  <a:schemeClr val="accent2"/>
                </a:solidFill>
                <a:sym typeface="+mn-ea"/>
              </a:rPr>
              <a:t>CNN+LSTM</a:t>
            </a:r>
            <a:r>
              <a:rPr lang="en-US" altLang="zh-CN">
                <a:solidFill>
                  <a:schemeClr val="bg1"/>
                </a:solidFill>
              </a:rPr>
              <a:t> </a:t>
            </a:r>
            <a:endParaRPr lang="en-US" altLang="zh-CN">
              <a:solidFill>
                <a:schemeClr val="bg1"/>
              </a:solidFill>
            </a:endParaRPr>
          </a:p>
        </p:txBody>
      </p:sp>
      <p:sp>
        <p:nvSpPr>
          <p:cNvPr id="12" name="文本框 11"/>
          <p:cNvSpPr txBox="1"/>
          <p:nvPr/>
        </p:nvSpPr>
        <p:spPr>
          <a:xfrm>
            <a:off x="6847205" y="3844925"/>
            <a:ext cx="4868545" cy="2368550"/>
          </a:xfrm>
          <a:prstGeom prst="rect">
            <a:avLst/>
          </a:prstGeom>
          <a:noFill/>
        </p:spPr>
        <p:txBody>
          <a:bodyPr wrap="square" rtlCol="0" anchor="t">
            <a:spAutoFit/>
          </a:bodyPr>
          <a:p>
            <a:r>
              <a:rPr lang="en-US" altLang="zh-CN" sz="2400">
                <a:solidFill>
                  <a:schemeClr val="bg1"/>
                </a:solidFill>
                <a:sym typeface="+mn-ea"/>
              </a:rPr>
              <a:t> Improvement:</a:t>
            </a:r>
            <a:endParaRPr lang="en-US" altLang="zh-CN" sz="2400">
              <a:solidFill>
                <a:schemeClr val="bg1"/>
              </a:solidFill>
              <a:sym typeface="+mn-ea"/>
            </a:endParaRPr>
          </a:p>
          <a:p>
            <a:endParaRPr lang="en-US" altLang="zh-CN" sz="2400">
              <a:solidFill>
                <a:schemeClr val="bg1"/>
              </a:solidFill>
              <a:sym typeface="+mn-ea"/>
            </a:endParaRPr>
          </a:p>
          <a:p>
            <a:pPr marL="285750" indent="-285750">
              <a:buFont typeface="Wingdings" panose="05000000000000000000" charset="0"/>
              <a:buChar char="Ø"/>
            </a:pPr>
            <a:r>
              <a:rPr lang="en-US" altLang="zh-CN" sz="2000">
                <a:solidFill>
                  <a:schemeClr val="bg1"/>
                </a:solidFill>
                <a:sym typeface="+mn-ea"/>
              </a:rPr>
              <a:t>M</a:t>
            </a:r>
            <a:r>
              <a:rPr lang="en-US" altLang="zh-CN" sz="2000">
                <a:solidFill>
                  <a:schemeClr val="bg1"/>
                </a:solidFill>
                <a:sym typeface="+mn-ea"/>
              </a:rPr>
              <a:t>ax resolution boost (MC_digi): ~60%</a:t>
            </a:r>
            <a:endParaRPr lang="en-US" altLang="zh-CN" sz="2000">
              <a:solidFill>
                <a:schemeClr val="bg1"/>
              </a:solidFill>
              <a:sym typeface="+mn-ea"/>
            </a:endParaRPr>
          </a:p>
          <a:p>
            <a:pPr marL="285750" indent="-285750">
              <a:buFont typeface="Wingdings" panose="05000000000000000000" charset="0"/>
              <a:buChar char="Ø"/>
            </a:pPr>
            <a:r>
              <a:rPr lang="en-US" altLang="zh-CN" sz="2000">
                <a:solidFill>
                  <a:schemeClr val="bg1"/>
                </a:solidFill>
              </a:rPr>
              <a:t>No improvement (data)</a:t>
            </a:r>
            <a:endParaRPr lang="en-US" altLang="zh-CN" sz="2000">
              <a:solidFill>
                <a:schemeClr val="bg1"/>
              </a:solidFill>
            </a:endParaRPr>
          </a:p>
          <a:p>
            <a:pPr marL="285750" indent="-285750">
              <a:buFont typeface="Wingdings" panose="05000000000000000000" charset="0"/>
              <a:buChar char="Ø"/>
            </a:pPr>
            <a:r>
              <a:rPr lang="en-US" altLang="zh-CN" sz="2000">
                <a:solidFill>
                  <a:schemeClr val="bg1"/>
                </a:solidFill>
              </a:rPr>
              <a:t>Large difference between data and MC_digi</a:t>
            </a:r>
            <a:endParaRPr lang="en-US" altLang="zh-CN" sz="2000">
              <a:solidFill>
                <a:schemeClr val="bg1"/>
              </a:solidFill>
            </a:endParaRPr>
          </a:p>
          <a:p>
            <a:endParaRPr lang="en-US" altLang="zh-CN" sz="2000">
              <a:solidFill>
                <a:schemeClr val="bg1"/>
              </a:solidFill>
              <a:sym typeface="+mn-ea"/>
            </a:endParaRPr>
          </a:p>
        </p:txBody>
      </p:sp>
      <p:sp>
        <p:nvSpPr>
          <p:cNvPr id="5" name="文本框 4"/>
          <p:cNvSpPr txBox="1"/>
          <p:nvPr/>
        </p:nvSpPr>
        <p:spPr>
          <a:xfrm>
            <a:off x="6776085" y="1477645"/>
            <a:ext cx="5269865" cy="2922905"/>
          </a:xfrm>
          <a:prstGeom prst="rect">
            <a:avLst/>
          </a:prstGeom>
        </p:spPr>
        <p:txBody>
          <a:bodyPr wrap="square">
            <a:spAutoFit/>
          </a:bodyPr>
          <a:p>
            <a:r>
              <a:rPr lang="en-US" altLang="zh-CN" sz="2400">
                <a:solidFill>
                  <a:schemeClr val="bg1"/>
                </a:solidFill>
              </a:rPr>
              <a:t>Discrete energy points</a:t>
            </a:r>
            <a:r>
              <a:rPr lang="zh-CN" altLang="en-US" sz="2400">
                <a:solidFill>
                  <a:schemeClr val="bg1"/>
                </a:solidFill>
              </a:rPr>
              <a:t>：</a:t>
            </a:r>
            <a:endParaRPr lang="zh-CN" altLang="en-US" sz="2400">
              <a:solidFill>
                <a:schemeClr val="bg1"/>
              </a:solidFill>
            </a:endParaRPr>
          </a:p>
          <a:p>
            <a:endParaRPr lang="zh-CN" altLang="en-US" sz="2000">
              <a:solidFill>
                <a:schemeClr val="bg1"/>
              </a:solidFill>
            </a:endParaRPr>
          </a:p>
          <a:p>
            <a:r>
              <a:rPr lang="en-US" altLang="zh-CN" sz="2000">
                <a:solidFill>
                  <a:schemeClr val="bg1"/>
                </a:solidFill>
              </a:rPr>
              <a:t>[ 2.0,3.0,4.0,5.0,10.0, 20.0,  30.0, 40.0, 50.0, 60.0, 70.0, 80.0,  100.0, ]GeV</a:t>
            </a:r>
            <a:endParaRPr lang="en-US" altLang="zh-CN" sz="2000">
              <a:solidFill>
                <a:schemeClr val="bg1"/>
              </a:solidFill>
            </a:endParaRPr>
          </a:p>
          <a:p>
            <a:endParaRPr lang="en-US" altLang="zh-CN" sz="2000">
              <a:solidFill>
                <a:schemeClr val="bg1"/>
              </a:solidFill>
            </a:endParaRPr>
          </a:p>
          <a:p>
            <a:r>
              <a:rPr lang="en-US" altLang="zh-CN" sz="2000">
                <a:solidFill>
                  <a:schemeClr val="bg1"/>
                </a:solidFill>
              </a:rPr>
              <a:t>MC_digi = Total deposited energy (</a:t>
            </a:r>
            <a:r>
              <a:rPr lang="en-US" altLang="zh-CN" sz="2000">
                <a:solidFill>
                  <a:schemeClr val="accent2"/>
                </a:solidFill>
              </a:rPr>
              <a:t>MC_digi</a:t>
            </a:r>
            <a:r>
              <a:rPr lang="en-US" altLang="zh-CN" sz="2000">
                <a:solidFill>
                  <a:schemeClr val="bg1"/>
                </a:solidFill>
              </a:rPr>
              <a:t>)</a:t>
            </a:r>
            <a:endParaRPr lang="en-US" altLang="zh-CN" sz="2000">
              <a:solidFill>
                <a:schemeClr val="bg1"/>
              </a:solidFill>
            </a:endParaRPr>
          </a:p>
          <a:p>
            <a:r>
              <a:rPr lang="en-US" altLang="zh-CN" sz="2000">
                <a:solidFill>
                  <a:schemeClr val="bg1"/>
                </a:solidFill>
              </a:rPr>
              <a:t>Data =</a:t>
            </a:r>
            <a:r>
              <a:rPr lang="en-US" altLang="zh-CN" sz="2000">
                <a:solidFill>
                  <a:schemeClr val="bg1"/>
                </a:solidFill>
                <a:sym typeface="+mn-ea"/>
              </a:rPr>
              <a:t> Total deposited energy (SPS:10-100</a:t>
            </a:r>
            <a:r>
              <a:rPr lang="en-US" altLang="zh-CN" sz="2000">
                <a:solidFill>
                  <a:schemeClr val="bg1"/>
                </a:solidFill>
                <a:sym typeface="+mn-ea"/>
              </a:rPr>
              <a:t>GeV)</a:t>
            </a:r>
            <a:endParaRPr lang="en-US" altLang="zh-CN" sz="2000">
              <a:solidFill>
                <a:schemeClr val="bg1"/>
              </a:solidFill>
              <a:sym typeface="+mn-ea"/>
            </a:endParaRPr>
          </a:p>
          <a:p>
            <a:pPr marL="2743200" lvl="6" indent="457200"/>
            <a:r>
              <a:rPr lang="en-US" altLang="zh-CN" sz="2000">
                <a:solidFill>
                  <a:schemeClr val="bg1"/>
                </a:solidFill>
              </a:rPr>
              <a:t>(PS:2-5GeV)</a:t>
            </a:r>
            <a:endParaRPr lang="en-US" altLang="zh-CN" sz="2000">
              <a:solidFill>
                <a:schemeClr val="bg1"/>
              </a:solidFill>
            </a:endParaRPr>
          </a:p>
          <a:p>
            <a:endParaRPr lang="en-US" altLang="zh-CN" sz="2000">
              <a:solidFill>
                <a:schemeClr val="bg1"/>
              </a:solidFill>
            </a:endParaRPr>
          </a:p>
        </p:txBody>
      </p:sp>
      <p:pic>
        <p:nvPicPr>
          <p:cNvPr id="6" name="图片 5"/>
          <p:cNvPicPr>
            <a:picLocks noChangeAspect="1"/>
          </p:cNvPicPr>
          <p:nvPr/>
        </p:nvPicPr>
        <p:blipFill>
          <a:blip r:embed="rId3"/>
          <a:stretch>
            <a:fillRect/>
          </a:stretch>
        </p:blipFill>
        <p:spPr>
          <a:xfrm>
            <a:off x="751205" y="1545590"/>
            <a:ext cx="5227955" cy="50958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sp>
        <p:nvSpPr>
          <p:cNvPr id="9" name="文本框 8"/>
          <p:cNvSpPr txBox="1"/>
          <p:nvPr/>
        </p:nvSpPr>
        <p:spPr>
          <a:xfrm>
            <a:off x="751205" y="426085"/>
            <a:ext cx="10010775" cy="1076325"/>
          </a:xfrm>
          <a:prstGeom prst="rect">
            <a:avLst/>
          </a:prstGeom>
          <a:noFill/>
        </p:spPr>
        <p:txBody>
          <a:bodyPr wrap="square" rtlCol="0" anchor="t">
            <a:spAutoFit/>
          </a:bodyPr>
          <a:p>
            <a:pPr marL="0" indent="0">
              <a:spcBef>
                <a:spcPct val="0"/>
              </a:spcBef>
              <a:spcAft>
                <a:spcPct val="0"/>
              </a:spcAft>
            </a:pPr>
            <a:r>
              <a:rPr lang="en-US" altLang="zh-CN" sz="3200">
                <a:solidFill>
                  <a:schemeClr val="bg1"/>
                </a:solidFill>
                <a:ea typeface="微软雅黑" panose="020B0503020204020204" pitchFamily="34" charset="-122"/>
                <a:cs typeface="+mn-lt"/>
                <a:sym typeface="+mn-ea"/>
              </a:rPr>
              <a:t> </a:t>
            </a:r>
            <a:r>
              <a:rPr lang="en-US" altLang="zh-CN" sz="3200">
                <a:solidFill>
                  <a:schemeClr val="bg1"/>
                </a:solidFill>
                <a:sym typeface="+mn-ea"/>
              </a:rPr>
              <a:t>CNN+LSTM</a:t>
            </a:r>
            <a:r>
              <a:rPr lang="en-US" altLang="zh-CN" sz="3200">
                <a:solidFill>
                  <a:schemeClr val="bg1"/>
                </a:solidFill>
                <a:ea typeface="微软雅黑" panose="020B0503020204020204" pitchFamily="34" charset="-122"/>
                <a:cs typeface="+mn-lt"/>
                <a:sym typeface="+mn-ea"/>
              </a:rPr>
              <a:t> </a:t>
            </a:r>
            <a:r>
              <a:rPr lang="en-US" altLang="zh-CN" sz="3200">
                <a:solidFill>
                  <a:schemeClr val="accent2"/>
                </a:solidFill>
                <a:ea typeface="微软雅黑" panose="020B0503020204020204" pitchFamily="34" charset="-122"/>
                <a:cs typeface="+mn-lt"/>
                <a:sym typeface="+mn-ea"/>
              </a:rPr>
              <a:t>Result </a:t>
            </a:r>
            <a:r>
              <a:rPr lang="en-US" altLang="zh-CN" sz="3200">
                <a:solidFill>
                  <a:schemeClr val="accent2"/>
                </a:solidFill>
                <a:ea typeface="微软雅黑" panose="020B0503020204020204" pitchFamily="34" charset="-122"/>
                <a:cs typeface="+mn-lt"/>
                <a:sym typeface="+mn-ea"/>
              </a:rPr>
              <a:t>Result </a:t>
            </a:r>
            <a:r>
              <a:rPr lang="en-US" altLang="zh-CN" sz="3200">
                <a:solidFill>
                  <a:srgbClr val="FF0000"/>
                </a:solidFill>
                <a:ea typeface="微软雅黑" panose="020B0503020204020204" pitchFamily="34" charset="-122"/>
                <a:cs typeface="+mn-lt"/>
                <a:sym typeface="+mn-ea"/>
              </a:rPr>
              <a:t>H</a:t>
            </a:r>
            <a:r>
              <a:rPr lang="en-US" altLang="zh-CN" sz="3200">
                <a:solidFill>
                  <a:srgbClr val="FF0000"/>
                </a:solidFill>
                <a:sym typeface="+mn-ea"/>
              </a:rPr>
              <a:t>CAL</a:t>
            </a:r>
            <a:r>
              <a:rPr lang="en-US" altLang="zh-CN" sz="3200">
                <a:solidFill>
                  <a:schemeClr val="accent2"/>
                </a:solidFill>
                <a:ea typeface="微软雅黑" panose="020B0503020204020204" pitchFamily="34" charset="-122"/>
                <a:cs typeface="+mn-lt"/>
                <a:sym typeface="+mn-ea"/>
              </a:rPr>
              <a:t> </a:t>
            </a:r>
            <a:endParaRPr lang="en-US" altLang="zh-CN" sz="3200">
              <a:solidFill>
                <a:schemeClr val="bg1"/>
              </a:solidFill>
              <a:ea typeface="微软雅黑" panose="020B0503020204020204" pitchFamily="34" charset="-122"/>
              <a:cs typeface="+mn-lt"/>
              <a:sym typeface="+mn-ea"/>
            </a:endParaRPr>
          </a:p>
          <a:p>
            <a:pPr marL="0" indent="0">
              <a:spcBef>
                <a:spcPct val="0"/>
              </a:spcBef>
              <a:spcAft>
                <a:spcPct val="0"/>
              </a:spcAft>
            </a:pPr>
            <a:r>
              <a:rPr lang="en-US" altLang="zh-CN" sz="3200">
                <a:solidFill>
                  <a:schemeClr val="accent2"/>
                </a:solidFill>
                <a:ea typeface="微软雅黑" panose="020B0503020204020204" pitchFamily="34" charset="-122"/>
                <a:cs typeface="+mn-lt"/>
                <a:sym typeface="+mn-ea"/>
              </a:rPr>
              <a:t> </a:t>
            </a:r>
            <a:endParaRPr lang="en-US" altLang="zh-CN" sz="3200">
              <a:solidFill>
                <a:schemeClr val="bg1"/>
              </a:solidFill>
              <a:ea typeface="微软雅黑" panose="020B0503020204020204" pitchFamily="34" charset="-122"/>
              <a:cs typeface="+mn-lt"/>
              <a:sym typeface="+mn-ea"/>
            </a:endParaRPr>
          </a:p>
        </p:txBody>
      </p:sp>
      <p:sp>
        <p:nvSpPr>
          <p:cNvPr id="11" name="文本框 10"/>
          <p:cNvSpPr txBox="1"/>
          <p:nvPr/>
        </p:nvSpPr>
        <p:spPr>
          <a:xfrm>
            <a:off x="1801495" y="1177290"/>
            <a:ext cx="4108450" cy="368300"/>
          </a:xfrm>
          <a:prstGeom prst="rect">
            <a:avLst/>
          </a:prstGeom>
          <a:noFill/>
        </p:spPr>
        <p:txBody>
          <a:bodyPr wrap="square" rtlCol="0">
            <a:spAutoFit/>
          </a:bodyPr>
          <a:p>
            <a:r>
              <a:rPr lang="en-US" altLang="zh-CN">
                <a:solidFill>
                  <a:schemeClr val="bg1"/>
                </a:solidFill>
                <a:sym typeface="+mn-ea"/>
              </a:rPr>
              <a:t>Linearity</a:t>
            </a:r>
            <a:r>
              <a:rPr lang="en-US" altLang="zh-CN">
                <a:solidFill>
                  <a:schemeClr val="bg1"/>
                </a:solidFill>
              </a:rPr>
              <a:t> </a:t>
            </a:r>
            <a:r>
              <a:rPr lang="en-US" altLang="zh-CN">
                <a:solidFill>
                  <a:schemeClr val="accent2"/>
                </a:solidFill>
                <a:sym typeface="+mn-ea"/>
              </a:rPr>
              <a:t>CNN+LSTM</a:t>
            </a:r>
            <a:r>
              <a:rPr lang="en-US" altLang="zh-CN">
                <a:solidFill>
                  <a:schemeClr val="bg1"/>
                </a:solidFill>
              </a:rPr>
              <a:t> </a:t>
            </a:r>
            <a:endParaRPr lang="en-US" altLang="zh-CN">
              <a:solidFill>
                <a:schemeClr val="bg1"/>
              </a:solidFill>
            </a:endParaRPr>
          </a:p>
        </p:txBody>
      </p:sp>
      <p:sp>
        <p:nvSpPr>
          <p:cNvPr id="7" name="文本框 6"/>
          <p:cNvSpPr txBox="1"/>
          <p:nvPr/>
        </p:nvSpPr>
        <p:spPr>
          <a:xfrm>
            <a:off x="6847205" y="3844925"/>
            <a:ext cx="4868545" cy="1137285"/>
          </a:xfrm>
          <a:prstGeom prst="rect">
            <a:avLst/>
          </a:prstGeom>
          <a:noFill/>
        </p:spPr>
        <p:txBody>
          <a:bodyPr wrap="square" rtlCol="0" anchor="t">
            <a:spAutoFit/>
          </a:bodyPr>
          <a:p>
            <a:r>
              <a:rPr lang="en-US" altLang="zh-CN" sz="2400">
                <a:solidFill>
                  <a:schemeClr val="bg1"/>
                </a:solidFill>
                <a:sym typeface="+mn-ea"/>
              </a:rPr>
              <a:t>No Improvement:</a:t>
            </a:r>
            <a:endParaRPr lang="en-US" altLang="zh-CN" sz="2400">
              <a:solidFill>
                <a:schemeClr val="bg1"/>
              </a:solidFill>
              <a:sym typeface="+mn-ea"/>
            </a:endParaRPr>
          </a:p>
          <a:p>
            <a:endParaRPr lang="en-US" altLang="zh-CN" sz="2400">
              <a:solidFill>
                <a:schemeClr val="bg1"/>
              </a:solidFill>
              <a:sym typeface="+mn-ea"/>
            </a:endParaRPr>
          </a:p>
          <a:p>
            <a:endParaRPr lang="en-US" altLang="zh-CN" sz="2000">
              <a:solidFill>
                <a:schemeClr val="bg1"/>
              </a:solidFill>
              <a:sym typeface="+mn-ea"/>
            </a:endParaRPr>
          </a:p>
        </p:txBody>
      </p:sp>
      <p:sp>
        <p:nvSpPr>
          <p:cNvPr id="5" name="文本框 4"/>
          <p:cNvSpPr txBox="1"/>
          <p:nvPr/>
        </p:nvSpPr>
        <p:spPr>
          <a:xfrm>
            <a:off x="6776085" y="1477645"/>
            <a:ext cx="5269865" cy="2922905"/>
          </a:xfrm>
          <a:prstGeom prst="rect">
            <a:avLst/>
          </a:prstGeom>
        </p:spPr>
        <p:txBody>
          <a:bodyPr wrap="square">
            <a:spAutoFit/>
          </a:bodyPr>
          <a:p>
            <a:r>
              <a:rPr lang="en-US" altLang="zh-CN" sz="2400">
                <a:solidFill>
                  <a:schemeClr val="bg1"/>
                </a:solidFill>
              </a:rPr>
              <a:t>Discrete energy points</a:t>
            </a:r>
            <a:r>
              <a:rPr lang="zh-CN" altLang="en-US" sz="2400">
                <a:solidFill>
                  <a:schemeClr val="bg1"/>
                </a:solidFill>
              </a:rPr>
              <a:t>：</a:t>
            </a:r>
            <a:endParaRPr lang="zh-CN" altLang="en-US" sz="2400">
              <a:solidFill>
                <a:schemeClr val="bg1"/>
              </a:solidFill>
            </a:endParaRPr>
          </a:p>
          <a:p>
            <a:endParaRPr lang="zh-CN" altLang="en-US" sz="2000">
              <a:solidFill>
                <a:schemeClr val="bg1"/>
              </a:solidFill>
            </a:endParaRPr>
          </a:p>
          <a:p>
            <a:r>
              <a:rPr lang="en-US" altLang="zh-CN" sz="2000">
                <a:solidFill>
                  <a:schemeClr val="bg1"/>
                </a:solidFill>
              </a:rPr>
              <a:t>[ 2.0,3.0,4.0,5.0,10.0, 20.0,  30.0, 40.0, 50.0, 60.0, 70.0, 80.0,  100.0, ]GeV</a:t>
            </a:r>
            <a:endParaRPr lang="en-US" altLang="zh-CN" sz="2000">
              <a:solidFill>
                <a:schemeClr val="bg1"/>
              </a:solidFill>
            </a:endParaRPr>
          </a:p>
          <a:p>
            <a:endParaRPr lang="en-US" altLang="zh-CN" sz="2000">
              <a:solidFill>
                <a:schemeClr val="bg1"/>
              </a:solidFill>
            </a:endParaRPr>
          </a:p>
          <a:p>
            <a:r>
              <a:rPr lang="en-US" altLang="zh-CN" sz="2000">
                <a:solidFill>
                  <a:schemeClr val="bg1"/>
                </a:solidFill>
              </a:rPr>
              <a:t>MC_digi = Total deposited energy (</a:t>
            </a:r>
            <a:r>
              <a:rPr lang="en-US" altLang="zh-CN" sz="2000">
                <a:solidFill>
                  <a:schemeClr val="accent2"/>
                </a:solidFill>
              </a:rPr>
              <a:t>MC_digi</a:t>
            </a:r>
            <a:r>
              <a:rPr lang="en-US" altLang="zh-CN" sz="2000">
                <a:solidFill>
                  <a:schemeClr val="bg1"/>
                </a:solidFill>
              </a:rPr>
              <a:t>)</a:t>
            </a:r>
            <a:endParaRPr lang="en-US" altLang="zh-CN" sz="2000">
              <a:solidFill>
                <a:schemeClr val="bg1"/>
              </a:solidFill>
            </a:endParaRPr>
          </a:p>
          <a:p>
            <a:r>
              <a:rPr lang="en-US" altLang="zh-CN" sz="2000">
                <a:solidFill>
                  <a:schemeClr val="bg1"/>
                </a:solidFill>
              </a:rPr>
              <a:t>Data =</a:t>
            </a:r>
            <a:r>
              <a:rPr lang="en-US" altLang="zh-CN" sz="2000">
                <a:solidFill>
                  <a:schemeClr val="bg1"/>
                </a:solidFill>
                <a:sym typeface="+mn-ea"/>
              </a:rPr>
              <a:t> Total deposited energy (SPS:10-100</a:t>
            </a:r>
            <a:r>
              <a:rPr lang="en-US" altLang="zh-CN" sz="2000">
                <a:solidFill>
                  <a:schemeClr val="bg1"/>
                </a:solidFill>
                <a:sym typeface="+mn-ea"/>
              </a:rPr>
              <a:t>GeV)</a:t>
            </a:r>
            <a:endParaRPr lang="en-US" altLang="zh-CN" sz="2000">
              <a:solidFill>
                <a:schemeClr val="bg1"/>
              </a:solidFill>
              <a:sym typeface="+mn-ea"/>
            </a:endParaRPr>
          </a:p>
          <a:p>
            <a:pPr marL="2743200" lvl="6" indent="457200"/>
            <a:r>
              <a:rPr lang="en-US" altLang="zh-CN" sz="2000">
                <a:solidFill>
                  <a:schemeClr val="bg1"/>
                </a:solidFill>
              </a:rPr>
              <a:t>(PS:2-5GeV)</a:t>
            </a:r>
            <a:endParaRPr lang="en-US" altLang="zh-CN" sz="2000">
              <a:solidFill>
                <a:schemeClr val="bg1"/>
              </a:solidFill>
            </a:endParaRPr>
          </a:p>
          <a:p>
            <a:endParaRPr lang="en-US" altLang="zh-CN" sz="2000">
              <a:solidFill>
                <a:schemeClr val="bg1"/>
              </a:solidFill>
            </a:endParaRPr>
          </a:p>
        </p:txBody>
      </p:sp>
      <p:pic>
        <p:nvPicPr>
          <p:cNvPr id="6" name="图片 5"/>
          <p:cNvPicPr>
            <a:picLocks noChangeAspect="1"/>
          </p:cNvPicPr>
          <p:nvPr/>
        </p:nvPicPr>
        <p:blipFill>
          <a:blip r:embed="rId3"/>
          <a:stretch>
            <a:fillRect/>
          </a:stretch>
        </p:blipFill>
        <p:spPr>
          <a:xfrm>
            <a:off x="827405" y="1674495"/>
            <a:ext cx="4996180" cy="5009515"/>
          </a:xfrm>
          <a:prstGeom prst="rect">
            <a:avLst/>
          </a:prstGeom>
        </p:spPr>
      </p:pic>
      <p:sp>
        <p:nvSpPr>
          <p:cNvPr id="2" name="文本框 1"/>
          <p:cNvSpPr txBox="1"/>
          <p:nvPr/>
        </p:nvSpPr>
        <p:spPr>
          <a:xfrm>
            <a:off x="6847205" y="4658995"/>
            <a:ext cx="6096000" cy="398780"/>
          </a:xfrm>
          <a:prstGeom prst="rect">
            <a:avLst/>
          </a:prstGeom>
          <a:noFill/>
        </p:spPr>
        <p:txBody>
          <a:bodyPr wrap="square" rtlCol="0" anchor="t">
            <a:spAutoFit/>
          </a:bodyPr>
          <a:p>
            <a:pPr marL="285750" indent="-285750">
              <a:buFont typeface="Wingdings" panose="05000000000000000000" charset="0"/>
              <a:buChar char="Ø"/>
            </a:pPr>
            <a:r>
              <a:rPr lang="en-US" altLang="zh-CN" sz="2000">
                <a:solidFill>
                  <a:schemeClr val="bg1"/>
                </a:solidFill>
                <a:sym typeface="+mn-ea"/>
              </a:rPr>
              <a:t>Large difference between data and MC_digi</a:t>
            </a:r>
            <a:endParaRPr lang="en-US" altLang="zh-CN" sz="2000">
              <a:solidFill>
                <a:schemeClr val="bg1"/>
              </a:solidFill>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sp>
        <p:nvSpPr>
          <p:cNvPr id="9" name="文本框 8"/>
          <p:cNvSpPr txBox="1"/>
          <p:nvPr/>
        </p:nvSpPr>
        <p:spPr>
          <a:xfrm>
            <a:off x="751205" y="426085"/>
            <a:ext cx="8101330" cy="583565"/>
          </a:xfrm>
          <a:prstGeom prst="rect">
            <a:avLst/>
          </a:prstGeom>
          <a:noFill/>
        </p:spPr>
        <p:txBody>
          <a:bodyPr wrap="square" rtlCol="0" anchor="t">
            <a:spAutoFit/>
          </a:bodyPr>
          <a:p>
            <a:pPr marL="0" indent="0">
              <a:spcBef>
                <a:spcPct val="0"/>
              </a:spcBef>
              <a:spcAft>
                <a:spcPct val="0"/>
              </a:spcAft>
            </a:pPr>
            <a:r>
              <a:rPr lang="en-US" altLang="zh-CN" sz="3200">
                <a:solidFill>
                  <a:schemeClr val="bg1"/>
                </a:solidFill>
                <a:ea typeface="微软雅黑" panose="020B0503020204020204" pitchFamily="34" charset="-122"/>
                <a:cs typeface="+mn-lt"/>
                <a:sym typeface="+mn-ea"/>
              </a:rPr>
              <a:t> </a:t>
            </a:r>
            <a:r>
              <a:rPr lang="en-US" altLang="zh-CN" sz="3200">
                <a:solidFill>
                  <a:schemeClr val="bg1"/>
                </a:solidFill>
                <a:sym typeface="+mn-ea"/>
              </a:rPr>
              <a:t>CNN+LSTM</a:t>
            </a:r>
            <a:r>
              <a:rPr lang="en-US" altLang="zh-CN" sz="3200">
                <a:solidFill>
                  <a:schemeClr val="bg1"/>
                </a:solidFill>
                <a:ea typeface="微软雅黑" panose="020B0503020204020204" pitchFamily="34" charset="-122"/>
                <a:cs typeface="+mn-lt"/>
                <a:sym typeface="+mn-ea"/>
              </a:rPr>
              <a:t> </a:t>
            </a:r>
            <a:r>
              <a:rPr lang="en-US" altLang="zh-CN" sz="3200">
                <a:solidFill>
                  <a:schemeClr val="accent2"/>
                </a:solidFill>
                <a:ea typeface="微软雅黑" panose="020B0503020204020204" pitchFamily="34" charset="-122"/>
                <a:cs typeface="+mn-lt"/>
                <a:sym typeface="+mn-ea"/>
              </a:rPr>
              <a:t>Result </a:t>
            </a:r>
            <a:r>
              <a:rPr lang="en-US" altLang="zh-CN" sz="3200">
                <a:solidFill>
                  <a:srgbClr val="FF0000"/>
                </a:solidFill>
                <a:ea typeface="微软雅黑" panose="020B0503020204020204" pitchFamily="34" charset="-122"/>
                <a:cs typeface="+mn-lt"/>
                <a:sym typeface="+mn-ea"/>
              </a:rPr>
              <a:t>H</a:t>
            </a:r>
            <a:r>
              <a:rPr lang="en-US" altLang="zh-CN" sz="3200">
                <a:solidFill>
                  <a:srgbClr val="FF0000"/>
                </a:solidFill>
                <a:sym typeface="+mn-ea"/>
              </a:rPr>
              <a:t>CAL</a:t>
            </a:r>
            <a:endParaRPr lang="en-US" altLang="zh-CN" sz="3200">
              <a:solidFill>
                <a:schemeClr val="bg1"/>
              </a:solidFill>
              <a:ea typeface="微软雅黑" panose="020B0503020204020204" pitchFamily="34" charset="-122"/>
              <a:cs typeface="+mn-lt"/>
              <a:sym typeface="+mn-ea"/>
            </a:endParaRPr>
          </a:p>
        </p:txBody>
      </p:sp>
      <p:pic>
        <p:nvPicPr>
          <p:cNvPr id="5" name="图片 4"/>
          <p:cNvPicPr>
            <a:picLocks noChangeAspect="1"/>
          </p:cNvPicPr>
          <p:nvPr/>
        </p:nvPicPr>
        <p:blipFill>
          <a:blip r:embed="rId3"/>
          <a:stretch>
            <a:fillRect/>
          </a:stretch>
        </p:blipFill>
        <p:spPr>
          <a:xfrm>
            <a:off x="384810" y="1219200"/>
            <a:ext cx="9615805" cy="539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sp>
        <p:nvSpPr>
          <p:cNvPr id="6" name="文本框 5"/>
          <p:cNvSpPr txBox="1"/>
          <p:nvPr/>
        </p:nvSpPr>
        <p:spPr>
          <a:xfrm>
            <a:off x="687070" y="549275"/>
            <a:ext cx="6389370" cy="583565"/>
          </a:xfrm>
          <a:prstGeom prst="rect">
            <a:avLst/>
          </a:prstGeom>
        </p:spPr>
        <p:txBody>
          <a:bodyPr wrap="square">
            <a:spAutoFit/>
          </a:bodyPr>
          <a:p>
            <a:pPr marL="0" indent="0">
              <a:spcBef>
                <a:spcPct val="0"/>
              </a:spcBef>
              <a:spcAft>
                <a:spcPct val="0"/>
              </a:spcAft>
            </a:pPr>
            <a:r>
              <a:rPr lang="en-US" altLang="zh-CN" sz="3200">
                <a:solidFill>
                  <a:schemeClr val="bg1"/>
                </a:solidFill>
                <a:sym typeface="+mn-ea"/>
              </a:rPr>
              <a:t>CNN+</a:t>
            </a:r>
            <a:r>
              <a:rPr lang="en-US" altLang="zh-CN" sz="3200">
                <a:solidFill>
                  <a:schemeClr val="bg1"/>
                </a:solidFill>
                <a:sym typeface="+mn-ea"/>
              </a:rPr>
              <a:t>Transformer</a:t>
            </a:r>
            <a:r>
              <a:rPr lang="en-US" altLang="zh-CN" sz="3200" b="0" i="0">
                <a:solidFill>
                  <a:schemeClr val="bg1"/>
                </a:solidFill>
                <a:ea typeface="微软雅黑" panose="020B0503020204020204" pitchFamily="34" charset="-122"/>
                <a:cs typeface="+mn-lt"/>
              </a:rPr>
              <a:t> </a:t>
            </a:r>
            <a:r>
              <a:rPr lang="en-US" altLang="zh-CN" sz="3200" b="0" i="0">
                <a:solidFill>
                  <a:schemeClr val="accent2"/>
                </a:solidFill>
                <a:ea typeface="微软雅黑" panose="020B0503020204020204" pitchFamily="34" charset="-122"/>
                <a:cs typeface="+mn-lt"/>
              </a:rPr>
              <a:t>Trian </a:t>
            </a:r>
            <a:r>
              <a:rPr lang="en-US" altLang="zh-CN" sz="3200">
                <a:solidFill>
                  <a:srgbClr val="FF0000"/>
                </a:solidFill>
                <a:sym typeface="+mn-ea"/>
              </a:rPr>
              <a:t>(2000000)</a:t>
            </a:r>
            <a:endParaRPr lang="en-US" altLang="zh-CN" sz="3200" b="0" i="0">
              <a:solidFill>
                <a:schemeClr val="accent2"/>
              </a:solidFill>
              <a:ea typeface="微软雅黑" panose="020B0503020204020204" pitchFamily="34" charset="-122"/>
              <a:cs typeface="+mn-lt"/>
            </a:endParaRPr>
          </a:p>
        </p:txBody>
      </p:sp>
      <p:sp>
        <p:nvSpPr>
          <p:cNvPr id="9" name="文本框 8"/>
          <p:cNvSpPr txBox="1"/>
          <p:nvPr/>
        </p:nvSpPr>
        <p:spPr>
          <a:xfrm>
            <a:off x="6012180" y="1219200"/>
            <a:ext cx="3080385" cy="2807970"/>
          </a:xfrm>
          <a:prstGeom prst="rect">
            <a:avLst/>
          </a:prstGeom>
          <a:noFill/>
        </p:spPr>
        <p:txBody>
          <a:bodyPr wrap="square" rtlCol="0">
            <a:noAutofit/>
          </a:bodyPr>
          <a:p>
            <a:pPr indent="0">
              <a:buFont typeface="Wingdings" panose="05000000000000000000" charset="0"/>
              <a:buNone/>
            </a:pPr>
            <a:endParaRPr lang="en-US" altLang="zh-CN">
              <a:solidFill>
                <a:schemeClr val="bg1"/>
              </a:solidFill>
            </a:endParaRPr>
          </a:p>
          <a:p>
            <a:pPr marL="285750" indent="-285750">
              <a:buFont typeface="Wingdings" panose="05000000000000000000" charset="0"/>
              <a:buChar char="Ø"/>
            </a:pPr>
            <a:r>
              <a:rPr lang="en-US" altLang="zh-CN">
                <a:solidFill>
                  <a:schemeClr val="bg1"/>
                </a:solidFill>
              </a:rPr>
              <a:t>Input(hit level data):</a:t>
            </a:r>
            <a:endParaRPr lang="en-US" altLang="zh-CN">
              <a:solidFill>
                <a:schemeClr val="bg1"/>
              </a:solidFill>
            </a:endParaRPr>
          </a:p>
          <a:p>
            <a:pPr marL="285750" indent="-285750">
              <a:buFont typeface="Wingdings" panose="05000000000000000000" charset="0"/>
              <a:buChar char="Ø"/>
            </a:pPr>
            <a:endParaRPr lang="en-US" altLang="zh-CN">
              <a:solidFill>
                <a:schemeClr val="bg1"/>
              </a:solidFill>
            </a:endParaRPr>
          </a:p>
          <a:p>
            <a:pPr indent="0">
              <a:buFont typeface="Wingdings" panose="05000000000000000000" charset="0"/>
              <a:buNone/>
            </a:pPr>
            <a:r>
              <a:rPr lang="en-US" altLang="zh-CN">
                <a:solidFill>
                  <a:schemeClr val="bg1"/>
                </a:solidFill>
              </a:rPr>
              <a:t>HIt_ENERGY</a:t>
            </a:r>
            <a:endParaRPr lang="en-US" altLang="zh-CN">
              <a:solidFill>
                <a:schemeClr val="bg1"/>
              </a:solidFill>
            </a:endParaRPr>
          </a:p>
          <a:p>
            <a:pPr marL="285750" indent="-285750">
              <a:buFont typeface="Wingdings" panose="05000000000000000000" charset="0"/>
              <a:buChar char="Ø"/>
            </a:pPr>
            <a:endParaRPr lang="en-US" altLang="zh-CN">
              <a:solidFill>
                <a:schemeClr val="bg1"/>
              </a:solidFill>
            </a:endParaRPr>
          </a:p>
          <a:p>
            <a:pPr marL="285750" indent="-285750">
              <a:buFont typeface="Wingdings" panose="05000000000000000000" charset="0"/>
              <a:buChar char="Ø"/>
            </a:pPr>
            <a:r>
              <a:rPr lang="en-US" altLang="zh-CN">
                <a:solidFill>
                  <a:schemeClr val="bg1"/>
                </a:solidFill>
              </a:rPr>
              <a:t>Output:</a:t>
            </a:r>
            <a:endParaRPr lang="en-US" altLang="zh-CN">
              <a:solidFill>
                <a:schemeClr val="bg1"/>
              </a:solidFill>
            </a:endParaRPr>
          </a:p>
          <a:p>
            <a:pPr marL="285750" indent="-285750">
              <a:buFont typeface="Wingdings" panose="05000000000000000000" charset="0"/>
              <a:buChar char="Ø"/>
            </a:pPr>
            <a:endParaRPr lang="en-US" altLang="zh-CN">
              <a:solidFill>
                <a:schemeClr val="bg1"/>
              </a:solidFill>
            </a:endParaRPr>
          </a:p>
          <a:p>
            <a:pPr lvl="1" indent="0">
              <a:buNone/>
            </a:pPr>
            <a:r>
              <a:rPr lang="en-US" altLang="zh-CN">
                <a:solidFill>
                  <a:schemeClr val="bg1"/>
                </a:solidFill>
              </a:rPr>
              <a:t>Predicted Energy</a:t>
            </a:r>
            <a:endParaRPr lang="en-US" altLang="zh-CN">
              <a:solidFill>
                <a:schemeClr val="bg1"/>
              </a:solidFill>
            </a:endParaRPr>
          </a:p>
          <a:p>
            <a:endParaRPr lang="en-US" altLang="zh-CN">
              <a:solidFill>
                <a:schemeClr val="bg1"/>
              </a:solidFill>
            </a:endParaRPr>
          </a:p>
          <a:p>
            <a:endParaRPr lang="en-US" altLang="zh-CN">
              <a:solidFill>
                <a:schemeClr val="bg1"/>
              </a:solidFill>
            </a:endParaRPr>
          </a:p>
          <a:p>
            <a:endParaRPr lang="en-US" altLang="zh-CN">
              <a:solidFill>
                <a:schemeClr val="bg1"/>
              </a:solidFill>
            </a:endParaRPr>
          </a:p>
          <a:p>
            <a:endParaRPr lang="en-US" altLang="zh-CN">
              <a:solidFill>
                <a:schemeClr val="bg1"/>
              </a:solidFill>
            </a:endParaRPr>
          </a:p>
          <a:p>
            <a:endParaRPr lang="en-US" altLang="zh-CN">
              <a:solidFill>
                <a:schemeClr val="bg1"/>
              </a:solidFill>
            </a:endParaRPr>
          </a:p>
        </p:txBody>
      </p:sp>
      <p:sp>
        <p:nvSpPr>
          <p:cNvPr id="4" name="文本框 3"/>
          <p:cNvSpPr txBox="1"/>
          <p:nvPr/>
        </p:nvSpPr>
        <p:spPr>
          <a:xfrm>
            <a:off x="9312910" y="4983480"/>
            <a:ext cx="3074670" cy="1004570"/>
          </a:xfrm>
          <a:prstGeom prst="rect">
            <a:avLst/>
          </a:prstGeom>
        </p:spPr>
        <p:txBody>
          <a:bodyPr wrap="square">
            <a:spAutoFit/>
          </a:bodyPr>
          <a:p>
            <a:pPr>
              <a:lnSpc>
                <a:spcPts val="1425"/>
              </a:lnSpc>
            </a:pPr>
            <a:r>
              <a:rPr lang="en-US" altLang="zh-CN" sz="1600" b="0">
                <a:solidFill>
                  <a:srgbClr val="E4E4E4"/>
                </a:solidFill>
                <a:latin typeface="Consolas" panose="020B0609020204030204"/>
                <a:ea typeface="Consolas" panose="020B0609020204030204"/>
              </a:rPr>
              <a:t>    lr </a:t>
            </a:r>
            <a:r>
              <a:rPr lang="en-US" altLang="zh-CN" sz="1600" b="0">
                <a:solidFill>
                  <a:srgbClr val="D6D6DD"/>
                </a:solidFill>
                <a:latin typeface="Consolas" panose="020B0609020204030204"/>
                <a:ea typeface="Consolas" panose="020B0609020204030204"/>
              </a:rPr>
              <a:t>=1</a:t>
            </a:r>
            <a:r>
              <a:rPr lang="en-US" altLang="zh-CN" sz="1600" b="0">
                <a:solidFill>
                  <a:srgbClr val="EBC88D"/>
                </a:solidFill>
                <a:latin typeface="Consolas" panose="020B0609020204030204"/>
                <a:ea typeface="Consolas" panose="020B0609020204030204"/>
              </a:rPr>
              <a:t>e-4</a:t>
            </a:r>
            <a:endParaRPr lang="en-US" altLang="zh-CN" sz="1600" b="0">
              <a:solidFill>
                <a:srgbClr val="EBC88D"/>
              </a:solidFill>
              <a:latin typeface="Consolas" panose="020B0609020204030204"/>
              <a:ea typeface="Consolas" panose="020B0609020204030204"/>
            </a:endParaRPr>
          </a:p>
          <a:p>
            <a:pPr>
              <a:lnSpc>
                <a:spcPts val="1425"/>
              </a:lnSpc>
            </a:pPr>
            <a:r>
              <a:rPr lang="en-US" altLang="zh-CN" sz="1600" b="0">
                <a:solidFill>
                  <a:srgbClr val="E4E4E4"/>
                </a:solidFill>
                <a:latin typeface="Consolas" panose="020B0609020204030204"/>
                <a:ea typeface="Consolas" panose="020B0609020204030204"/>
              </a:rPr>
              <a:t>    batch_size </a:t>
            </a:r>
            <a:r>
              <a:rPr lang="en-US" altLang="zh-CN" sz="1600" b="0">
                <a:solidFill>
                  <a:srgbClr val="D6D6DD"/>
                </a:solidFill>
                <a:latin typeface="Consolas" panose="020B0609020204030204"/>
                <a:ea typeface="Consolas" panose="020B0609020204030204"/>
              </a:rPr>
              <a:t>=256</a:t>
            </a:r>
            <a:endParaRPr lang="en-US" altLang="zh-CN" sz="1600" b="0">
              <a:solidFill>
                <a:srgbClr val="EBC88D"/>
              </a:solidFill>
              <a:latin typeface="Consolas" panose="020B0609020204030204"/>
              <a:ea typeface="Consolas" panose="020B0609020204030204"/>
            </a:endParaRPr>
          </a:p>
          <a:p>
            <a:pPr>
              <a:lnSpc>
                <a:spcPts val="1425"/>
              </a:lnSpc>
            </a:pPr>
            <a:r>
              <a:rPr lang="en-US" altLang="zh-CN" sz="1600" b="0">
                <a:solidFill>
                  <a:srgbClr val="E4E4E4"/>
                </a:solidFill>
                <a:latin typeface="Consolas" panose="020B0609020204030204"/>
                <a:ea typeface="Consolas" panose="020B0609020204030204"/>
              </a:rPr>
              <a:t>    epochs </a:t>
            </a:r>
            <a:r>
              <a:rPr lang="en-US" altLang="zh-CN" sz="1600" b="0">
                <a:solidFill>
                  <a:srgbClr val="D6D6DD"/>
                </a:solidFill>
                <a:latin typeface="Consolas" panose="020B0609020204030204"/>
                <a:ea typeface="Consolas" panose="020B0609020204030204"/>
              </a:rPr>
              <a:t>=</a:t>
            </a:r>
            <a:r>
              <a:rPr lang="en-US" altLang="zh-CN" sz="1600" b="0">
                <a:solidFill>
                  <a:srgbClr val="EBC88D"/>
                </a:solidFill>
                <a:latin typeface="Consolas" panose="020B0609020204030204"/>
                <a:ea typeface="Consolas" panose="020B0609020204030204"/>
              </a:rPr>
              <a:t>150</a:t>
            </a:r>
            <a:endParaRPr lang="en-US" altLang="zh-CN" sz="1600" b="0">
              <a:solidFill>
                <a:srgbClr val="EBC88D"/>
              </a:solidFill>
              <a:latin typeface="Consolas" panose="020B0609020204030204"/>
              <a:ea typeface="Consolas" panose="020B0609020204030204"/>
            </a:endParaRPr>
          </a:p>
          <a:p>
            <a:pPr>
              <a:lnSpc>
                <a:spcPts val="1425"/>
              </a:lnSpc>
            </a:pPr>
            <a:r>
              <a:rPr lang="en-US" altLang="zh-CN" sz="1600" b="0">
                <a:solidFill>
                  <a:srgbClr val="E4E4E4"/>
                </a:solidFill>
                <a:latin typeface="Consolas" panose="020B0609020204030204"/>
                <a:ea typeface="Consolas" panose="020B0609020204030204"/>
              </a:rPr>
              <a:t>    weight_decay </a:t>
            </a:r>
            <a:r>
              <a:rPr lang="en-US" altLang="zh-CN" sz="1600" b="0">
                <a:solidFill>
                  <a:srgbClr val="D6D6DD"/>
                </a:solidFill>
                <a:latin typeface="Consolas" panose="020B0609020204030204"/>
                <a:ea typeface="Consolas" panose="020B0609020204030204"/>
              </a:rPr>
              <a:t>=</a:t>
            </a:r>
            <a:r>
              <a:rPr lang="en-US" altLang="zh-CN" sz="1600" b="0">
                <a:solidFill>
                  <a:srgbClr val="EBC88D"/>
                </a:solidFill>
                <a:latin typeface="Consolas" panose="020B0609020204030204"/>
                <a:ea typeface="Consolas" panose="020B0609020204030204"/>
              </a:rPr>
              <a:t>1e-4</a:t>
            </a:r>
            <a:endParaRPr lang="en-US" altLang="zh-CN" sz="1600" b="0">
              <a:solidFill>
                <a:srgbClr val="EBC88D"/>
              </a:solidFill>
              <a:latin typeface="Consolas" panose="020B0609020204030204"/>
              <a:ea typeface="Consolas" panose="020B0609020204030204"/>
            </a:endParaRPr>
          </a:p>
          <a:p>
            <a:pPr>
              <a:lnSpc>
                <a:spcPts val="1425"/>
              </a:lnSpc>
            </a:pPr>
            <a:r>
              <a:rPr lang="en-US" altLang="zh-CN" sz="1600" b="0">
                <a:solidFill>
                  <a:srgbClr val="E4E4E4"/>
                </a:solidFill>
                <a:latin typeface="Consolas" panose="020B0609020204030204"/>
                <a:ea typeface="Consolas" panose="020B0609020204030204"/>
              </a:rPr>
              <a:t>    optimizer </a:t>
            </a:r>
            <a:r>
              <a:rPr lang="en-US" altLang="zh-CN" sz="1600" b="0">
                <a:solidFill>
                  <a:srgbClr val="D6D6DD"/>
                </a:solidFill>
                <a:latin typeface="Consolas" panose="020B0609020204030204"/>
                <a:ea typeface="Consolas" panose="020B0609020204030204"/>
              </a:rPr>
              <a:t>=</a:t>
            </a:r>
            <a:r>
              <a:rPr lang="en-US" altLang="zh-CN" sz="1600" b="0">
                <a:solidFill>
                  <a:srgbClr val="E394DC"/>
                </a:solidFill>
                <a:latin typeface="Consolas" panose="020B0609020204030204"/>
                <a:ea typeface="Consolas" panose="020B0609020204030204"/>
              </a:rPr>
              <a:t>"adamw"</a:t>
            </a:r>
            <a:r>
              <a:rPr lang="en-US" altLang="zh-CN" sz="1600" b="0">
                <a:solidFill>
                  <a:srgbClr val="E4E4E4"/>
                </a:solidFill>
                <a:latin typeface="Consolas" panose="020B0609020204030204"/>
                <a:ea typeface="Consolas" panose="020B0609020204030204"/>
              </a:rPr>
              <a:t>   </a:t>
            </a:r>
            <a:endParaRPr lang="en-US" altLang="zh-CN" sz="1600" b="0">
              <a:solidFill>
                <a:srgbClr val="E4E4E4"/>
              </a:solidFill>
              <a:latin typeface="Consolas" panose="020B0609020204030204"/>
              <a:ea typeface="Consolas" panose="020B0609020204030204"/>
            </a:endParaRPr>
          </a:p>
        </p:txBody>
      </p:sp>
      <p:sp>
        <p:nvSpPr>
          <p:cNvPr id="5" name="矩形 4"/>
          <p:cNvSpPr/>
          <p:nvPr/>
        </p:nvSpPr>
        <p:spPr>
          <a:xfrm>
            <a:off x="9611360" y="4961890"/>
            <a:ext cx="2326640" cy="1026160"/>
          </a:xfrm>
          <a:prstGeom prst="rect">
            <a:avLst/>
          </a:prstGeom>
          <a:noFill/>
          <a:ln>
            <a:solidFill>
              <a:srgbClr val="FFC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3" name="文本框 12"/>
          <p:cNvSpPr txBox="1"/>
          <p:nvPr/>
        </p:nvSpPr>
        <p:spPr>
          <a:xfrm>
            <a:off x="5952490" y="6212840"/>
            <a:ext cx="3996055" cy="443865"/>
          </a:xfrm>
          <a:prstGeom prst="rect">
            <a:avLst/>
          </a:prstGeom>
          <a:noFill/>
        </p:spPr>
        <p:txBody>
          <a:bodyPr wrap="square" rtlCol="0">
            <a:noAutofit/>
          </a:bodyPr>
          <a:p>
            <a:r>
              <a:rPr lang="en-US" altLang="zh-CN">
                <a:solidFill>
                  <a:schemeClr val="bg1"/>
                </a:solidFill>
              </a:rPr>
              <a:t>Input and Output</a:t>
            </a:r>
            <a:r>
              <a:rPr lang="zh-CN" altLang="en-US">
                <a:solidFill>
                  <a:schemeClr val="bg1"/>
                </a:solidFill>
                <a:sym typeface="+mn-ea"/>
              </a:rPr>
              <a:t>（</a:t>
            </a:r>
            <a:r>
              <a:rPr lang="en-US" altLang="zh-CN">
                <a:solidFill>
                  <a:schemeClr val="bg1"/>
                </a:solidFill>
                <a:sym typeface="+mn-ea"/>
              </a:rPr>
              <a:t>rellative error &lt;1%</a:t>
            </a:r>
            <a:r>
              <a:rPr lang="zh-CN" altLang="en-US">
                <a:solidFill>
                  <a:schemeClr val="bg1"/>
                </a:solidFill>
                <a:sym typeface="+mn-ea"/>
              </a:rPr>
              <a:t>）</a:t>
            </a:r>
            <a:endParaRPr lang="zh-CN" altLang="en-US">
              <a:solidFill>
                <a:schemeClr val="bg1"/>
              </a:solidFill>
            </a:endParaRPr>
          </a:p>
          <a:p>
            <a:endParaRPr lang="en-US" altLang="zh-CN">
              <a:solidFill>
                <a:schemeClr val="bg1"/>
              </a:solidFill>
            </a:endParaRPr>
          </a:p>
        </p:txBody>
      </p:sp>
      <p:sp>
        <p:nvSpPr>
          <p:cNvPr id="14" name="文本框 13"/>
          <p:cNvSpPr txBox="1"/>
          <p:nvPr/>
        </p:nvSpPr>
        <p:spPr>
          <a:xfrm>
            <a:off x="9386570" y="1564640"/>
            <a:ext cx="2592070" cy="2938145"/>
          </a:xfrm>
          <a:prstGeom prst="rect">
            <a:avLst/>
          </a:prstGeom>
          <a:noFill/>
        </p:spPr>
        <p:txBody>
          <a:bodyPr wrap="square" rtlCol="0">
            <a:spAutoFit/>
          </a:bodyPr>
          <a:p>
            <a:pPr marL="285750" indent="-285750">
              <a:buFont typeface="Wingdings" panose="05000000000000000000" charset="0"/>
              <a:buChar char="Ø"/>
            </a:pPr>
            <a:r>
              <a:rPr lang="en-US" altLang="zh-CN">
                <a:solidFill>
                  <a:schemeClr val="bg1"/>
                </a:solidFill>
                <a:sym typeface="+mn-ea"/>
              </a:rPr>
              <a:t>Samples:</a:t>
            </a:r>
            <a:endParaRPr lang="en-US" altLang="zh-CN">
              <a:solidFill>
                <a:schemeClr val="bg1"/>
              </a:solidFill>
            </a:endParaRPr>
          </a:p>
          <a:p>
            <a:pPr marL="285750" indent="-285750">
              <a:buFont typeface="Wingdings" panose="05000000000000000000" charset="0"/>
              <a:buChar char="Ø"/>
            </a:pPr>
            <a:r>
              <a:rPr lang="en-US" altLang="zh-CN">
                <a:solidFill>
                  <a:schemeClr val="bg1"/>
                </a:solidFill>
                <a:sym typeface="+mn-ea"/>
              </a:rPr>
              <a:t>MC: 1-120GeV</a:t>
            </a:r>
            <a:r>
              <a:rPr lang="en-US" altLang="zh-CN">
                <a:solidFill>
                  <a:srgbClr val="FF0000"/>
                </a:solidFill>
                <a:sym typeface="+mn-ea"/>
              </a:rPr>
              <a:t> (2000000) </a:t>
            </a:r>
            <a:r>
              <a:rPr lang="en-US" altLang="zh-CN">
                <a:solidFill>
                  <a:schemeClr val="accent2"/>
                </a:solidFill>
                <a:sym typeface="+mn-ea"/>
              </a:rPr>
              <a:t>Continuous e-</a:t>
            </a:r>
            <a:endParaRPr lang="en-US" altLang="zh-CN">
              <a:solidFill>
                <a:schemeClr val="accent2"/>
              </a:solidFill>
              <a:sym typeface="+mn-ea"/>
            </a:endParaRPr>
          </a:p>
          <a:p>
            <a:pPr marL="285750" indent="-285750">
              <a:buFont typeface="Wingdings" panose="05000000000000000000" charset="0"/>
              <a:buChar char="Ø"/>
            </a:pPr>
            <a:endParaRPr lang="en-US" altLang="zh-CN">
              <a:solidFill>
                <a:schemeClr val="accent2"/>
              </a:solidFill>
              <a:sym typeface="+mn-ea"/>
            </a:endParaRPr>
          </a:p>
          <a:p>
            <a:pPr marL="285750" indent="-285750">
              <a:buFont typeface="Wingdings" panose="05000000000000000000" charset="0"/>
              <a:buChar char="Ø"/>
            </a:pPr>
            <a:r>
              <a:rPr lang="en-US" altLang="zh-CN">
                <a:solidFill>
                  <a:schemeClr val="bg1"/>
                </a:solidFill>
              </a:rPr>
              <a:t>Data split</a:t>
            </a:r>
            <a:endParaRPr lang="en-US" altLang="zh-CN">
              <a:solidFill>
                <a:schemeClr val="bg1"/>
              </a:solidFill>
            </a:endParaRPr>
          </a:p>
          <a:p>
            <a:pPr marL="228600" indent="0" latinLnBrk="1">
              <a:spcBef>
                <a:spcPts val="100"/>
              </a:spcBef>
              <a:spcAft>
                <a:spcPts val="100"/>
              </a:spcAft>
              <a:buNone/>
            </a:pPr>
            <a:r>
              <a:rPr lang="en-US" altLang="zh-CN">
                <a:solidFill>
                  <a:schemeClr val="bg1"/>
                </a:solidFill>
                <a:latin typeface="Consolas" panose="020B0609020204030204"/>
                <a:ea typeface="Consolas" panose="020B0609020204030204"/>
                <a:sym typeface="+mn-ea"/>
              </a:rPr>
              <a:t> train_frac = 0.7</a:t>
            </a:r>
            <a:endParaRPr lang="zh-CN" altLang="en-US" b="0" i="0">
              <a:solidFill>
                <a:schemeClr val="bg1"/>
              </a:solidFill>
              <a:latin typeface="Segoe WPC"/>
              <a:ea typeface="Segoe WPC"/>
            </a:endParaRPr>
          </a:p>
          <a:p>
            <a:pPr marL="228600" indent="0" latinLnBrk="1">
              <a:spcBef>
                <a:spcPts val="100"/>
              </a:spcBef>
              <a:spcAft>
                <a:spcPts val="100"/>
              </a:spcAft>
              <a:buNone/>
            </a:pPr>
            <a:r>
              <a:rPr lang="en-US" altLang="zh-CN">
                <a:solidFill>
                  <a:schemeClr val="bg1"/>
                </a:solidFill>
                <a:latin typeface="Consolas" panose="020B0609020204030204"/>
                <a:ea typeface="Consolas" panose="020B0609020204030204"/>
                <a:sym typeface="+mn-ea"/>
              </a:rPr>
              <a:t> val_frac = 0.15</a:t>
            </a:r>
            <a:endParaRPr lang="zh-CN" altLang="en-US" b="0" i="0">
              <a:solidFill>
                <a:schemeClr val="bg1"/>
              </a:solidFill>
              <a:latin typeface="Segoe WPC"/>
              <a:ea typeface="Segoe WPC"/>
            </a:endParaRPr>
          </a:p>
          <a:p>
            <a:pPr marL="228600" indent="0" latinLnBrk="1">
              <a:spcBef>
                <a:spcPts val="100"/>
              </a:spcBef>
              <a:spcAft>
                <a:spcPts val="100"/>
              </a:spcAft>
              <a:buNone/>
            </a:pPr>
            <a:r>
              <a:rPr lang="en-US" altLang="zh-CN">
                <a:solidFill>
                  <a:schemeClr val="bg1"/>
                </a:solidFill>
                <a:latin typeface="Consolas" panose="020B0609020204030204"/>
                <a:ea typeface="Consolas" panose="020B0609020204030204"/>
                <a:sym typeface="+mn-ea"/>
              </a:rPr>
              <a:t> test_frac = 0.15</a:t>
            </a:r>
            <a:endParaRPr lang="en-US" altLang="zh-CN" b="0" i="0">
              <a:solidFill>
                <a:schemeClr val="bg1"/>
              </a:solidFill>
              <a:latin typeface="Consolas" panose="020B0609020204030204"/>
              <a:ea typeface="Consolas" panose="020B0609020204030204"/>
            </a:endParaRPr>
          </a:p>
          <a:p>
            <a:endParaRPr lang="zh-CN" altLang="en-US"/>
          </a:p>
        </p:txBody>
      </p:sp>
      <p:sp>
        <p:nvSpPr>
          <p:cNvPr id="15" name="文本框 14"/>
          <p:cNvSpPr txBox="1"/>
          <p:nvPr/>
        </p:nvSpPr>
        <p:spPr>
          <a:xfrm>
            <a:off x="687070" y="1531620"/>
            <a:ext cx="4694555" cy="398780"/>
          </a:xfrm>
          <a:prstGeom prst="rect">
            <a:avLst/>
          </a:prstGeom>
          <a:noFill/>
        </p:spPr>
        <p:txBody>
          <a:bodyPr wrap="square" rtlCol="0" anchor="t">
            <a:spAutoFit/>
          </a:bodyPr>
          <a:p>
            <a:r>
              <a:rPr lang="en-US" altLang="zh-CN" sz="2000">
                <a:solidFill>
                  <a:schemeClr val="bg1"/>
                </a:solidFill>
                <a:sym typeface="+mn-ea"/>
              </a:rPr>
              <a:t>CNN (Convolutional Neural Network)</a:t>
            </a:r>
            <a:endParaRPr lang="zh-CN" altLang="en-US" sz="2000">
              <a:solidFill>
                <a:schemeClr val="bg1"/>
              </a:solidFill>
              <a:sym typeface="+mn-ea"/>
            </a:endParaRPr>
          </a:p>
        </p:txBody>
      </p:sp>
      <p:sp>
        <p:nvSpPr>
          <p:cNvPr id="16" name="文本框 15"/>
          <p:cNvSpPr txBox="1"/>
          <p:nvPr/>
        </p:nvSpPr>
        <p:spPr>
          <a:xfrm>
            <a:off x="687070" y="4065270"/>
            <a:ext cx="6096000" cy="398780"/>
          </a:xfrm>
          <a:prstGeom prst="rect">
            <a:avLst/>
          </a:prstGeom>
          <a:noFill/>
        </p:spPr>
        <p:txBody>
          <a:bodyPr wrap="square" rtlCol="0" anchor="t">
            <a:spAutoFit/>
          </a:bodyPr>
          <a:p>
            <a:r>
              <a:rPr lang="en-US" altLang="zh-CN" sz="2000">
                <a:solidFill>
                  <a:schemeClr val="bg1"/>
                </a:solidFill>
                <a:sym typeface="+mn-ea"/>
              </a:rPr>
              <a:t>Transformer</a:t>
            </a:r>
            <a:endParaRPr lang="en-US" altLang="zh-CN" sz="2000">
              <a:solidFill>
                <a:schemeClr val="bg1"/>
              </a:solidFill>
              <a:sym typeface="+mn-ea"/>
            </a:endParaRPr>
          </a:p>
        </p:txBody>
      </p:sp>
      <p:pic>
        <p:nvPicPr>
          <p:cNvPr id="18" name="图片 17"/>
          <p:cNvPicPr>
            <a:picLocks noChangeAspect="1"/>
          </p:cNvPicPr>
          <p:nvPr/>
        </p:nvPicPr>
        <p:blipFill>
          <a:blip r:embed="rId3"/>
          <a:stretch>
            <a:fillRect/>
          </a:stretch>
        </p:blipFill>
        <p:spPr>
          <a:xfrm>
            <a:off x="1494790" y="2088515"/>
            <a:ext cx="1857375" cy="1938020"/>
          </a:xfrm>
          <a:prstGeom prst="rect">
            <a:avLst/>
          </a:prstGeom>
        </p:spPr>
      </p:pic>
      <p:sp>
        <p:nvSpPr>
          <p:cNvPr id="19" name="文本框 18"/>
          <p:cNvSpPr txBox="1"/>
          <p:nvPr/>
        </p:nvSpPr>
        <p:spPr>
          <a:xfrm>
            <a:off x="3697605" y="2648585"/>
            <a:ext cx="2314575" cy="645160"/>
          </a:xfrm>
          <a:prstGeom prst="rect">
            <a:avLst/>
          </a:prstGeom>
          <a:noFill/>
        </p:spPr>
        <p:txBody>
          <a:bodyPr wrap="square" rtlCol="0" anchor="t">
            <a:spAutoFit/>
          </a:bodyPr>
          <a:p>
            <a:r>
              <a:rPr lang="en-US" altLang="zh-CN">
                <a:solidFill>
                  <a:schemeClr val="bg1"/>
                </a:solidFill>
              </a:rPr>
              <a:t>Read the hit image of the super layer</a:t>
            </a:r>
            <a:endParaRPr lang="en-US" altLang="zh-CN">
              <a:solidFill>
                <a:schemeClr val="bg1"/>
              </a:solidFill>
            </a:endParaRPr>
          </a:p>
        </p:txBody>
      </p:sp>
      <p:sp>
        <p:nvSpPr>
          <p:cNvPr id="21" name="文本框 20"/>
          <p:cNvSpPr txBox="1"/>
          <p:nvPr/>
        </p:nvSpPr>
        <p:spPr>
          <a:xfrm>
            <a:off x="4174490" y="4809490"/>
            <a:ext cx="1920240" cy="1198880"/>
          </a:xfrm>
          <a:prstGeom prst="rect">
            <a:avLst/>
          </a:prstGeom>
          <a:noFill/>
        </p:spPr>
        <p:txBody>
          <a:bodyPr wrap="square" rtlCol="0" anchor="t">
            <a:spAutoFit/>
          </a:bodyPr>
          <a:p>
            <a:r>
              <a:rPr lang="en-US" altLang="zh-CN">
                <a:solidFill>
                  <a:schemeClr val="bg1"/>
                </a:solidFill>
              </a:rPr>
              <a:t>Learn the development of </a:t>
            </a:r>
            <a:r>
              <a:rPr lang="en-US" altLang="zh-CN">
                <a:solidFill>
                  <a:schemeClr val="bg1"/>
                </a:solidFill>
              </a:rPr>
              <a:t>shower at different levels</a:t>
            </a:r>
            <a:endParaRPr lang="en-US" altLang="zh-CN">
              <a:solidFill>
                <a:schemeClr val="bg1"/>
              </a:solidFill>
            </a:endParaRPr>
          </a:p>
        </p:txBody>
      </p:sp>
      <p:pic>
        <p:nvPicPr>
          <p:cNvPr id="2" name="图片 1"/>
          <p:cNvPicPr/>
          <p:nvPr/>
        </p:nvPicPr>
        <p:blipFill>
          <a:blip r:embed="rId4"/>
          <a:stretch>
            <a:fillRect/>
          </a:stretch>
        </p:blipFill>
        <p:spPr>
          <a:xfrm>
            <a:off x="1396365" y="4559300"/>
            <a:ext cx="2054860" cy="2097405"/>
          </a:xfrm>
          <a:prstGeom prst="rect">
            <a:avLst/>
          </a:prstGeom>
        </p:spPr>
      </p:pic>
      <p:pic>
        <p:nvPicPr>
          <p:cNvPr id="11" name="图片 10"/>
          <p:cNvPicPr>
            <a:picLocks noChangeAspect="1"/>
          </p:cNvPicPr>
          <p:nvPr/>
        </p:nvPicPr>
        <p:blipFill>
          <a:blip r:embed="rId5"/>
          <a:stretch>
            <a:fillRect/>
          </a:stretch>
        </p:blipFill>
        <p:spPr>
          <a:xfrm>
            <a:off x="6094730" y="4069080"/>
            <a:ext cx="3381375" cy="21012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sp>
        <p:nvSpPr>
          <p:cNvPr id="6" name="文本框 5"/>
          <p:cNvSpPr txBox="1"/>
          <p:nvPr/>
        </p:nvSpPr>
        <p:spPr>
          <a:xfrm>
            <a:off x="687070" y="549275"/>
            <a:ext cx="6389370" cy="583565"/>
          </a:xfrm>
          <a:prstGeom prst="rect">
            <a:avLst/>
          </a:prstGeom>
        </p:spPr>
        <p:txBody>
          <a:bodyPr wrap="square">
            <a:spAutoFit/>
          </a:bodyPr>
          <a:p>
            <a:pPr marL="0" indent="0">
              <a:spcBef>
                <a:spcPct val="0"/>
              </a:spcBef>
              <a:spcAft>
                <a:spcPct val="0"/>
              </a:spcAft>
            </a:pPr>
            <a:r>
              <a:rPr lang="en-US" altLang="zh-CN" sz="3200">
                <a:solidFill>
                  <a:schemeClr val="bg1"/>
                </a:solidFill>
                <a:sym typeface="+mn-ea"/>
              </a:rPr>
              <a:t>CNN+</a:t>
            </a:r>
            <a:r>
              <a:rPr lang="en-US" altLang="zh-CN" sz="3200">
                <a:solidFill>
                  <a:schemeClr val="bg1"/>
                </a:solidFill>
                <a:sym typeface="+mn-ea"/>
              </a:rPr>
              <a:t>Transformer</a:t>
            </a:r>
            <a:r>
              <a:rPr lang="en-US" altLang="zh-CN" sz="3200" b="0" i="0">
                <a:solidFill>
                  <a:schemeClr val="bg1"/>
                </a:solidFill>
                <a:ea typeface="微软雅黑" panose="020B0503020204020204" pitchFamily="34" charset="-122"/>
                <a:cs typeface="+mn-lt"/>
              </a:rPr>
              <a:t> </a:t>
            </a:r>
            <a:r>
              <a:rPr lang="en-US" altLang="zh-CN" sz="3200" b="0" i="0">
                <a:solidFill>
                  <a:schemeClr val="accent2"/>
                </a:solidFill>
                <a:ea typeface="微软雅黑" panose="020B0503020204020204" pitchFamily="34" charset="-122"/>
                <a:cs typeface="+mn-lt"/>
              </a:rPr>
              <a:t>Trian </a:t>
            </a:r>
            <a:r>
              <a:rPr lang="en-US" altLang="zh-CN" sz="3200">
                <a:solidFill>
                  <a:srgbClr val="FF0000"/>
                </a:solidFill>
                <a:sym typeface="+mn-ea"/>
              </a:rPr>
              <a:t>(2000000)</a:t>
            </a:r>
            <a:endParaRPr lang="en-US" altLang="zh-CN" sz="3200" b="0" i="0">
              <a:solidFill>
                <a:schemeClr val="accent2"/>
              </a:solidFill>
              <a:ea typeface="微软雅黑" panose="020B0503020204020204" pitchFamily="34" charset="-122"/>
              <a:cs typeface="+mn-lt"/>
            </a:endParaRPr>
          </a:p>
        </p:txBody>
      </p:sp>
      <p:pic>
        <p:nvPicPr>
          <p:cNvPr id="7" name="图片 6" descr="Gemini_Generated_Image_a48397a48397a483"/>
          <p:cNvPicPr>
            <a:picLocks noChangeAspect="1"/>
          </p:cNvPicPr>
          <p:nvPr/>
        </p:nvPicPr>
        <p:blipFill>
          <a:blip r:embed="rId3"/>
          <a:stretch>
            <a:fillRect/>
          </a:stretch>
        </p:blipFill>
        <p:spPr>
          <a:xfrm>
            <a:off x="498475" y="1395095"/>
            <a:ext cx="9542780" cy="52050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sp>
        <p:nvSpPr>
          <p:cNvPr id="9" name="文本框 8"/>
          <p:cNvSpPr txBox="1"/>
          <p:nvPr/>
        </p:nvSpPr>
        <p:spPr>
          <a:xfrm>
            <a:off x="751205" y="426085"/>
            <a:ext cx="7859395" cy="583565"/>
          </a:xfrm>
          <a:prstGeom prst="rect">
            <a:avLst/>
          </a:prstGeom>
          <a:noFill/>
        </p:spPr>
        <p:txBody>
          <a:bodyPr wrap="square" rtlCol="0" anchor="t">
            <a:spAutoFit/>
          </a:bodyPr>
          <a:p>
            <a:pPr marL="0" indent="0">
              <a:spcBef>
                <a:spcPct val="0"/>
              </a:spcBef>
              <a:spcAft>
                <a:spcPct val="0"/>
              </a:spcAft>
            </a:pPr>
            <a:r>
              <a:rPr lang="en-US" altLang="zh-CN" sz="3200">
                <a:solidFill>
                  <a:schemeClr val="bg1"/>
                </a:solidFill>
                <a:ea typeface="微软雅黑" panose="020B0503020204020204" pitchFamily="34" charset="-122"/>
                <a:cs typeface="+mn-lt"/>
                <a:sym typeface="+mn-ea"/>
              </a:rPr>
              <a:t> </a:t>
            </a:r>
            <a:r>
              <a:rPr lang="en-US" altLang="zh-CN" sz="3200">
                <a:solidFill>
                  <a:schemeClr val="bg1"/>
                </a:solidFill>
                <a:sym typeface="+mn-ea"/>
              </a:rPr>
              <a:t>CNN+Transformer</a:t>
            </a:r>
            <a:r>
              <a:rPr lang="en-US" altLang="zh-CN" sz="3200">
                <a:solidFill>
                  <a:schemeClr val="bg1"/>
                </a:solidFill>
                <a:ea typeface="微软雅黑" panose="020B0503020204020204" pitchFamily="34" charset="-122"/>
                <a:cs typeface="+mn-lt"/>
                <a:sym typeface="+mn-ea"/>
              </a:rPr>
              <a:t> </a:t>
            </a:r>
            <a:r>
              <a:rPr lang="en-US" altLang="zh-CN" sz="3200">
                <a:solidFill>
                  <a:schemeClr val="accent2"/>
                </a:solidFill>
                <a:ea typeface="微软雅黑" panose="020B0503020204020204" pitchFamily="34" charset="-122"/>
                <a:cs typeface="+mn-lt"/>
                <a:sym typeface="+mn-ea"/>
              </a:rPr>
              <a:t>Result </a:t>
            </a:r>
            <a:r>
              <a:rPr lang="en-US" altLang="zh-CN" sz="3200">
                <a:solidFill>
                  <a:srgbClr val="FF0000"/>
                </a:solidFill>
                <a:ea typeface="微软雅黑" panose="020B0503020204020204" pitchFamily="34" charset="-122"/>
                <a:cs typeface="+mn-lt"/>
                <a:sym typeface="+mn-ea"/>
              </a:rPr>
              <a:t>H</a:t>
            </a:r>
            <a:r>
              <a:rPr lang="en-US" altLang="zh-CN" sz="3200">
                <a:solidFill>
                  <a:srgbClr val="FF0000"/>
                </a:solidFill>
                <a:sym typeface="+mn-ea"/>
              </a:rPr>
              <a:t>CAL</a:t>
            </a:r>
            <a:r>
              <a:rPr lang="en-US" altLang="zh-CN" sz="3200">
                <a:solidFill>
                  <a:schemeClr val="accent2"/>
                </a:solidFill>
                <a:ea typeface="微软雅黑" panose="020B0503020204020204" pitchFamily="34" charset="-122"/>
                <a:cs typeface="+mn-lt"/>
                <a:sym typeface="+mn-ea"/>
              </a:rPr>
              <a:t> </a:t>
            </a:r>
            <a:endParaRPr lang="en-US" altLang="zh-CN" sz="3200">
              <a:solidFill>
                <a:schemeClr val="accent2"/>
              </a:solidFill>
              <a:ea typeface="微软雅黑" panose="020B0503020204020204" pitchFamily="34" charset="-122"/>
              <a:cs typeface="+mn-lt"/>
              <a:sym typeface="+mn-ea"/>
            </a:endParaRPr>
          </a:p>
        </p:txBody>
      </p:sp>
      <p:sp>
        <p:nvSpPr>
          <p:cNvPr id="11" name="文本框 10"/>
          <p:cNvSpPr txBox="1"/>
          <p:nvPr/>
        </p:nvSpPr>
        <p:spPr>
          <a:xfrm>
            <a:off x="2207895" y="1042670"/>
            <a:ext cx="2524760" cy="368300"/>
          </a:xfrm>
          <a:prstGeom prst="rect">
            <a:avLst/>
          </a:prstGeom>
          <a:noFill/>
        </p:spPr>
        <p:txBody>
          <a:bodyPr wrap="square" rtlCol="0">
            <a:spAutoFit/>
          </a:bodyPr>
          <a:p>
            <a:r>
              <a:rPr lang="en-US" altLang="zh-CN">
                <a:solidFill>
                  <a:schemeClr val="bg1"/>
                </a:solidFill>
              </a:rPr>
              <a:t>Energy Resolution</a:t>
            </a:r>
            <a:endParaRPr lang="en-US" altLang="zh-CN">
              <a:solidFill>
                <a:schemeClr val="bg1"/>
              </a:solidFill>
            </a:endParaRPr>
          </a:p>
        </p:txBody>
      </p:sp>
      <p:sp>
        <p:nvSpPr>
          <p:cNvPr id="5" name="文本框 4"/>
          <p:cNvSpPr txBox="1"/>
          <p:nvPr/>
        </p:nvSpPr>
        <p:spPr>
          <a:xfrm>
            <a:off x="6776085" y="1477645"/>
            <a:ext cx="5269865" cy="2922905"/>
          </a:xfrm>
          <a:prstGeom prst="rect">
            <a:avLst/>
          </a:prstGeom>
        </p:spPr>
        <p:txBody>
          <a:bodyPr wrap="square">
            <a:spAutoFit/>
          </a:bodyPr>
          <a:p>
            <a:r>
              <a:rPr lang="en-US" altLang="zh-CN" sz="2400">
                <a:solidFill>
                  <a:schemeClr val="bg1"/>
                </a:solidFill>
              </a:rPr>
              <a:t>Discrete energy points</a:t>
            </a:r>
            <a:r>
              <a:rPr lang="zh-CN" altLang="en-US" sz="2400">
                <a:solidFill>
                  <a:schemeClr val="bg1"/>
                </a:solidFill>
              </a:rPr>
              <a:t>：</a:t>
            </a:r>
            <a:endParaRPr lang="zh-CN" altLang="en-US" sz="2400">
              <a:solidFill>
                <a:schemeClr val="bg1"/>
              </a:solidFill>
            </a:endParaRPr>
          </a:p>
          <a:p>
            <a:endParaRPr lang="zh-CN" altLang="en-US" sz="2000">
              <a:solidFill>
                <a:schemeClr val="bg1"/>
              </a:solidFill>
            </a:endParaRPr>
          </a:p>
          <a:p>
            <a:r>
              <a:rPr lang="en-US" altLang="zh-CN" sz="2000">
                <a:solidFill>
                  <a:schemeClr val="bg1"/>
                </a:solidFill>
              </a:rPr>
              <a:t>[ 2.0,3.0,4.0,5.0,10.0, 20.0,  30.0, 40.0, 50.0, 60.0, 70.0, 80.0,  100.0, ]GeV</a:t>
            </a:r>
            <a:endParaRPr lang="en-US" altLang="zh-CN" sz="2000">
              <a:solidFill>
                <a:schemeClr val="bg1"/>
              </a:solidFill>
            </a:endParaRPr>
          </a:p>
          <a:p>
            <a:endParaRPr lang="en-US" altLang="zh-CN" sz="2000">
              <a:solidFill>
                <a:schemeClr val="bg1"/>
              </a:solidFill>
            </a:endParaRPr>
          </a:p>
          <a:p>
            <a:r>
              <a:rPr lang="en-US" altLang="zh-CN" sz="2000">
                <a:solidFill>
                  <a:schemeClr val="bg1"/>
                </a:solidFill>
              </a:rPr>
              <a:t>MC_digi = Total deposited energy (</a:t>
            </a:r>
            <a:r>
              <a:rPr lang="en-US" altLang="zh-CN" sz="2000">
                <a:solidFill>
                  <a:schemeClr val="accent2"/>
                </a:solidFill>
              </a:rPr>
              <a:t>MC_digi</a:t>
            </a:r>
            <a:r>
              <a:rPr lang="en-US" altLang="zh-CN" sz="2000">
                <a:solidFill>
                  <a:schemeClr val="bg1"/>
                </a:solidFill>
              </a:rPr>
              <a:t>)</a:t>
            </a:r>
            <a:endParaRPr lang="en-US" altLang="zh-CN" sz="2000">
              <a:solidFill>
                <a:schemeClr val="bg1"/>
              </a:solidFill>
            </a:endParaRPr>
          </a:p>
          <a:p>
            <a:r>
              <a:rPr lang="en-US" altLang="zh-CN" sz="2000">
                <a:solidFill>
                  <a:schemeClr val="bg1"/>
                </a:solidFill>
              </a:rPr>
              <a:t>Data =</a:t>
            </a:r>
            <a:r>
              <a:rPr lang="en-US" altLang="zh-CN" sz="2000">
                <a:solidFill>
                  <a:schemeClr val="bg1"/>
                </a:solidFill>
                <a:sym typeface="+mn-ea"/>
              </a:rPr>
              <a:t> Total deposited energy (SPS:10-100</a:t>
            </a:r>
            <a:r>
              <a:rPr lang="en-US" altLang="zh-CN" sz="2000">
                <a:solidFill>
                  <a:schemeClr val="bg1"/>
                </a:solidFill>
                <a:sym typeface="+mn-ea"/>
              </a:rPr>
              <a:t>GeV)</a:t>
            </a:r>
            <a:endParaRPr lang="en-US" altLang="zh-CN" sz="2000">
              <a:solidFill>
                <a:schemeClr val="bg1"/>
              </a:solidFill>
              <a:sym typeface="+mn-ea"/>
            </a:endParaRPr>
          </a:p>
          <a:p>
            <a:pPr marL="2743200" lvl="6" indent="457200"/>
            <a:r>
              <a:rPr lang="en-US" altLang="zh-CN" sz="2000">
                <a:solidFill>
                  <a:schemeClr val="bg1"/>
                </a:solidFill>
              </a:rPr>
              <a:t>(PS:2-5GeV)</a:t>
            </a:r>
            <a:endParaRPr lang="en-US" altLang="zh-CN" sz="2000">
              <a:solidFill>
                <a:schemeClr val="bg1"/>
              </a:solidFill>
            </a:endParaRPr>
          </a:p>
          <a:p>
            <a:endParaRPr lang="en-US" altLang="zh-CN" sz="2000">
              <a:solidFill>
                <a:schemeClr val="bg1"/>
              </a:solidFill>
            </a:endParaRPr>
          </a:p>
        </p:txBody>
      </p:sp>
      <p:sp>
        <p:nvSpPr>
          <p:cNvPr id="7" name="文本框 6"/>
          <p:cNvSpPr txBox="1"/>
          <p:nvPr/>
        </p:nvSpPr>
        <p:spPr>
          <a:xfrm>
            <a:off x="6776085" y="4316095"/>
            <a:ext cx="4868545" cy="2676525"/>
          </a:xfrm>
          <a:prstGeom prst="rect">
            <a:avLst/>
          </a:prstGeom>
          <a:noFill/>
        </p:spPr>
        <p:txBody>
          <a:bodyPr wrap="square" rtlCol="0" anchor="t">
            <a:spAutoFit/>
          </a:bodyPr>
          <a:p>
            <a:r>
              <a:rPr lang="en-US" altLang="zh-CN" sz="2400">
                <a:solidFill>
                  <a:schemeClr val="bg1"/>
                </a:solidFill>
                <a:sym typeface="+mn-ea"/>
              </a:rPr>
              <a:t> Improvement:</a:t>
            </a:r>
            <a:endParaRPr lang="en-US" altLang="zh-CN" sz="2400">
              <a:solidFill>
                <a:schemeClr val="bg1"/>
              </a:solidFill>
              <a:sym typeface="+mn-ea"/>
            </a:endParaRPr>
          </a:p>
          <a:p>
            <a:endParaRPr lang="en-US" altLang="zh-CN" sz="2400">
              <a:solidFill>
                <a:schemeClr val="bg1"/>
              </a:solidFill>
              <a:sym typeface="+mn-ea"/>
            </a:endParaRPr>
          </a:p>
          <a:p>
            <a:pPr marL="285750" indent="-285750">
              <a:buFont typeface="Wingdings" panose="05000000000000000000" charset="0"/>
              <a:buChar char="Ø"/>
            </a:pPr>
            <a:r>
              <a:rPr lang="en-US" altLang="zh-CN" sz="2000">
                <a:solidFill>
                  <a:schemeClr val="bg1"/>
                </a:solidFill>
                <a:sym typeface="+mn-ea"/>
              </a:rPr>
              <a:t>M</a:t>
            </a:r>
            <a:r>
              <a:rPr lang="en-US" altLang="zh-CN" sz="2000">
                <a:solidFill>
                  <a:schemeClr val="bg1"/>
                </a:solidFill>
                <a:sym typeface="+mn-ea"/>
              </a:rPr>
              <a:t>ax resolution boost (MC_digi): ~50%</a:t>
            </a:r>
            <a:endParaRPr lang="en-US" altLang="zh-CN" sz="2000">
              <a:solidFill>
                <a:schemeClr val="bg1"/>
              </a:solidFill>
              <a:sym typeface="+mn-ea"/>
            </a:endParaRPr>
          </a:p>
          <a:p>
            <a:pPr marL="285750" indent="-285750">
              <a:buFont typeface="Wingdings" panose="05000000000000000000" charset="0"/>
              <a:buChar char="Ø"/>
            </a:pPr>
            <a:r>
              <a:rPr lang="en-US" altLang="zh-CN" sz="2000">
                <a:solidFill>
                  <a:schemeClr val="bg1"/>
                </a:solidFill>
              </a:rPr>
              <a:t>No improvement (data)</a:t>
            </a:r>
            <a:endParaRPr lang="en-US" altLang="zh-CN" sz="2000">
              <a:solidFill>
                <a:schemeClr val="bg1"/>
              </a:solidFill>
            </a:endParaRPr>
          </a:p>
          <a:p>
            <a:pPr marL="285750" indent="-285750">
              <a:buFont typeface="Wingdings" panose="05000000000000000000" charset="0"/>
              <a:buChar char="Ø"/>
            </a:pPr>
            <a:r>
              <a:rPr lang="en-US" altLang="zh-CN" sz="2000">
                <a:solidFill>
                  <a:schemeClr val="bg1"/>
                </a:solidFill>
                <a:sym typeface="+mn-ea"/>
              </a:rPr>
              <a:t>Large difference between data and MC_digi</a:t>
            </a:r>
            <a:endParaRPr lang="en-US" altLang="zh-CN" sz="2000">
              <a:solidFill>
                <a:schemeClr val="bg1"/>
              </a:solidFill>
            </a:endParaRPr>
          </a:p>
          <a:p>
            <a:pPr marL="285750" indent="-285750">
              <a:buFont typeface="Wingdings" panose="05000000000000000000" charset="0"/>
              <a:buChar char="Ø"/>
            </a:pPr>
            <a:endParaRPr lang="en-US" altLang="zh-CN" sz="2000">
              <a:solidFill>
                <a:schemeClr val="bg1"/>
              </a:solidFill>
            </a:endParaRPr>
          </a:p>
          <a:p>
            <a:endParaRPr lang="en-US" altLang="zh-CN" sz="2000">
              <a:solidFill>
                <a:schemeClr val="bg1"/>
              </a:solidFill>
              <a:sym typeface="+mn-ea"/>
            </a:endParaRPr>
          </a:p>
        </p:txBody>
      </p:sp>
      <p:pic>
        <p:nvPicPr>
          <p:cNvPr id="2" name="图片 1"/>
          <p:cNvPicPr>
            <a:picLocks noChangeAspect="1"/>
          </p:cNvPicPr>
          <p:nvPr/>
        </p:nvPicPr>
        <p:blipFill>
          <a:blip r:embed="rId3"/>
          <a:stretch>
            <a:fillRect/>
          </a:stretch>
        </p:blipFill>
        <p:spPr>
          <a:xfrm>
            <a:off x="751205" y="1549400"/>
            <a:ext cx="5158105" cy="51720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sp>
        <p:nvSpPr>
          <p:cNvPr id="9" name="文本框 8"/>
          <p:cNvSpPr txBox="1"/>
          <p:nvPr/>
        </p:nvSpPr>
        <p:spPr>
          <a:xfrm>
            <a:off x="751205" y="426085"/>
            <a:ext cx="8155940" cy="583565"/>
          </a:xfrm>
          <a:prstGeom prst="rect">
            <a:avLst/>
          </a:prstGeom>
          <a:noFill/>
        </p:spPr>
        <p:txBody>
          <a:bodyPr wrap="square" rtlCol="0" anchor="t">
            <a:spAutoFit/>
          </a:bodyPr>
          <a:p>
            <a:pPr marL="0" indent="0">
              <a:spcBef>
                <a:spcPct val="0"/>
              </a:spcBef>
              <a:spcAft>
                <a:spcPct val="0"/>
              </a:spcAft>
            </a:pPr>
            <a:r>
              <a:rPr lang="en-US" altLang="zh-CN" sz="3200">
                <a:solidFill>
                  <a:schemeClr val="bg1"/>
                </a:solidFill>
                <a:ea typeface="微软雅黑" panose="020B0503020204020204" pitchFamily="34" charset="-122"/>
                <a:cs typeface="+mn-lt"/>
                <a:sym typeface="+mn-ea"/>
              </a:rPr>
              <a:t> </a:t>
            </a:r>
            <a:r>
              <a:rPr lang="en-US" altLang="zh-CN" sz="3200">
                <a:solidFill>
                  <a:schemeClr val="bg1"/>
                </a:solidFill>
                <a:sym typeface="+mn-ea"/>
              </a:rPr>
              <a:t>CNN+Transformer</a:t>
            </a:r>
            <a:r>
              <a:rPr lang="en-US" altLang="zh-CN" sz="3200">
                <a:solidFill>
                  <a:schemeClr val="bg1"/>
                </a:solidFill>
                <a:ea typeface="微软雅黑" panose="020B0503020204020204" pitchFamily="34" charset="-122"/>
                <a:cs typeface="+mn-lt"/>
                <a:sym typeface="+mn-ea"/>
              </a:rPr>
              <a:t> </a:t>
            </a:r>
            <a:r>
              <a:rPr lang="en-US" altLang="zh-CN" sz="3200">
                <a:solidFill>
                  <a:schemeClr val="accent2"/>
                </a:solidFill>
                <a:ea typeface="微软雅黑" panose="020B0503020204020204" pitchFamily="34" charset="-122"/>
                <a:cs typeface="+mn-lt"/>
                <a:sym typeface="+mn-ea"/>
              </a:rPr>
              <a:t>Result </a:t>
            </a:r>
            <a:r>
              <a:rPr lang="en-US" altLang="zh-CN" sz="3200">
                <a:solidFill>
                  <a:srgbClr val="FF0000"/>
                </a:solidFill>
                <a:ea typeface="微软雅黑" panose="020B0503020204020204" pitchFamily="34" charset="-122"/>
                <a:cs typeface="+mn-lt"/>
                <a:sym typeface="+mn-ea"/>
              </a:rPr>
              <a:t>H</a:t>
            </a:r>
            <a:r>
              <a:rPr lang="en-US" altLang="zh-CN" sz="3200">
                <a:solidFill>
                  <a:srgbClr val="FF0000"/>
                </a:solidFill>
                <a:sym typeface="+mn-ea"/>
              </a:rPr>
              <a:t>CAL</a:t>
            </a:r>
            <a:r>
              <a:rPr lang="en-US" altLang="zh-CN" sz="3200">
                <a:solidFill>
                  <a:schemeClr val="accent2"/>
                </a:solidFill>
                <a:ea typeface="微软雅黑" panose="020B0503020204020204" pitchFamily="34" charset="-122"/>
                <a:cs typeface="+mn-lt"/>
                <a:sym typeface="+mn-ea"/>
              </a:rPr>
              <a:t> </a:t>
            </a:r>
            <a:endParaRPr lang="en-US" altLang="zh-CN" sz="3200">
              <a:solidFill>
                <a:schemeClr val="bg1"/>
              </a:solidFill>
              <a:ea typeface="微软雅黑" panose="020B0503020204020204" pitchFamily="34" charset="-122"/>
              <a:cs typeface="+mn-lt"/>
              <a:sym typeface="+mn-ea"/>
            </a:endParaRPr>
          </a:p>
        </p:txBody>
      </p:sp>
      <p:sp>
        <p:nvSpPr>
          <p:cNvPr id="12" name="文本框 11"/>
          <p:cNvSpPr txBox="1"/>
          <p:nvPr/>
        </p:nvSpPr>
        <p:spPr>
          <a:xfrm>
            <a:off x="2439035" y="1219200"/>
            <a:ext cx="1369695" cy="368300"/>
          </a:xfrm>
          <a:prstGeom prst="rect">
            <a:avLst/>
          </a:prstGeom>
          <a:noFill/>
        </p:spPr>
        <p:txBody>
          <a:bodyPr wrap="square" rtlCol="0">
            <a:spAutoFit/>
          </a:bodyPr>
          <a:p>
            <a:r>
              <a:rPr lang="en-US" altLang="zh-CN">
                <a:solidFill>
                  <a:schemeClr val="bg1"/>
                </a:solidFill>
              </a:rPr>
              <a:t>Linearity</a:t>
            </a:r>
            <a:endParaRPr lang="en-US" altLang="zh-CN">
              <a:solidFill>
                <a:schemeClr val="bg1"/>
              </a:solidFill>
            </a:endParaRPr>
          </a:p>
        </p:txBody>
      </p:sp>
      <p:sp>
        <p:nvSpPr>
          <p:cNvPr id="2" name="文本框 1"/>
          <p:cNvSpPr txBox="1"/>
          <p:nvPr/>
        </p:nvSpPr>
        <p:spPr>
          <a:xfrm>
            <a:off x="6776085" y="1477645"/>
            <a:ext cx="5269865" cy="2922905"/>
          </a:xfrm>
          <a:prstGeom prst="rect">
            <a:avLst/>
          </a:prstGeom>
        </p:spPr>
        <p:txBody>
          <a:bodyPr wrap="square">
            <a:spAutoFit/>
          </a:bodyPr>
          <a:p>
            <a:r>
              <a:rPr lang="en-US" altLang="zh-CN" sz="2400">
                <a:solidFill>
                  <a:schemeClr val="bg1"/>
                </a:solidFill>
              </a:rPr>
              <a:t>Discrete energy points</a:t>
            </a:r>
            <a:r>
              <a:rPr lang="zh-CN" altLang="en-US" sz="2400">
                <a:solidFill>
                  <a:schemeClr val="bg1"/>
                </a:solidFill>
              </a:rPr>
              <a:t>：</a:t>
            </a:r>
            <a:endParaRPr lang="zh-CN" altLang="en-US" sz="2400">
              <a:solidFill>
                <a:schemeClr val="bg1"/>
              </a:solidFill>
            </a:endParaRPr>
          </a:p>
          <a:p>
            <a:endParaRPr lang="zh-CN" altLang="en-US" sz="2000">
              <a:solidFill>
                <a:schemeClr val="bg1"/>
              </a:solidFill>
            </a:endParaRPr>
          </a:p>
          <a:p>
            <a:r>
              <a:rPr lang="en-US" altLang="zh-CN" sz="2000">
                <a:solidFill>
                  <a:schemeClr val="bg1"/>
                </a:solidFill>
              </a:rPr>
              <a:t>[ 2.0,3.0,4.0,5.0,10.0, 20.0,  30.0, 40.0, 50.0, 60.0, 70.0, 80.0,  100.0, ]GeV</a:t>
            </a:r>
            <a:endParaRPr lang="en-US" altLang="zh-CN" sz="2000">
              <a:solidFill>
                <a:schemeClr val="bg1"/>
              </a:solidFill>
            </a:endParaRPr>
          </a:p>
          <a:p>
            <a:endParaRPr lang="en-US" altLang="zh-CN" sz="2000">
              <a:solidFill>
                <a:schemeClr val="bg1"/>
              </a:solidFill>
            </a:endParaRPr>
          </a:p>
          <a:p>
            <a:r>
              <a:rPr lang="en-US" altLang="zh-CN" sz="2000">
                <a:solidFill>
                  <a:schemeClr val="bg1"/>
                </a:solidFill>
              </a:rPr>
              <a:t>MC_digi = Total deposited energy (</a:t>
            </a:r>
            <a:r>
              <a:rPr lang="en-US" altLang="zh-CN" sz="2000">
                <a:solidFill>
                  <a:schemeClr val="accent2"/>
                </a:solidFill>
              </a:rPr>
              <a:t>MC_digi</a:t>
            </a:r>
            <a:r>
              <a:rPr lang="en-US" altLang="zh-CN" sz="2000">
                <a:solidFill>
                  <a:schemeClr val="bg1"/>
                </a:solidFill>
              </a:rPr>
              <a:t>)</a:t>
            </a:r>
            <a:endParaRPr lang="en-US" altLang="zh-CN" sz="2000">
              <a:solidFill>
                <a:schemeClr val="bg1"/>
              </a:solidFill>
            </a:endParaRPr>
          </a:p>
          <a:p>
            <a:r>
              <a:rPr lang="en-US" altLang="zh-CN" sz="2000">
                <a:solidFill>
                  <a:schemeClr val="bg1"/>
                </a:solidFill>
              </a:rPr>
              <a:t>Data =</a:t>
            </a:r>
            <a:r>
              <a:rPr lang="en-US" altLang="zh-CN" sz="2000">
                <a:solidFill>
                  <a:schemeClr val="bg1"/>
                </a:solidFill>
                <a:sym typeface="+mn-ea"/>
              </a:rPr>
              <a:t> Total deposited energy (SPS:10-100</a:t>
            </a:r>
            <a:r>
              <a:rPr lang="en-US" altLang="zh-CN" sz="2000">
                <a:solidFill>
                  <a:schemeClr val="bg1"/>
                </a:solidFill>
                <a:sym typeface="+mn-ea"/>
              </a:rPr>
              <a:t>GeV)</a:t>
            </a:r>
            <a:endParaRPr lang="en-US" altLang="zh-CN" sz="2000">
              <a:solidFill>
                <a:schemeClr val="bg1"/>
              </a:solidFill>
              <a:sym typeface="+mn-ea"/>
            </a:endParaRPr>
          </a:p>
          <a:p>
            <a:pPr marL="2743200" lvl="6" indent="457200"/>
            <a:r>
              <a:rPr lang="en-US" altLang="zh-CN" sz="2000">
                <a:solidFill>
                  <a:schemeClr val="bg1"/>
                </a:solidFill>
              </a:rPr>
              <a:t>(PS:2-5GeV)</a:t>
            </a:r>
            <a:endParaRPr lang="en-US" altLang="zh-CN" sz="2000">
              <a:solidFill>
                <a:schemeClr val="bg1"/>
              </a:solidFill>
            </a:endParaRPr>
          </a:p>
          <a:p>
            <a:endParaRPr lang="en-US" altLang="zh-CN" sz="2000">
              <a:solidFill>
                <a:schemeClr val="bg1"/>
              </a:solidFill>
            </a:endParaRPr>
          </a:p>
        </p:txBody>
      </p:sp>
      <p:pic>
        <p:nvPicPr>
          <p:cNvPr id="4" name="图片 3"/>
          <p:cNvPicPr>
            <a:picLocks noChangeAspect="1"/>
          </p:cNvPicPr>
          <p:nvPr/>
        </p:nvPicPr>
        <p:blipFill>
          <a:blip r:embed="rId3"/>
          <a:stretch>
            <a:fillRect/>
          </a:stretch>
        </p:blipFill>
        <p:spPr>
          <a:xfrm>
            <a:off x="838835" y="1797050"/>
            <a:ext cx="4839335" cy="4839335"/>
          </a:xfrm>
          <a:prstGeom prst="rect">
            <a:avLst/>
          </a:prstGeom>
        </p:spPr>
      </p:pic>
      <p:sp>
        <p:nvSpPr>
          <p:cNvPr id="5" name="文本框 4"/>
          <p:cNvSpPr txBox="1"/>
          <p:nvPr/>
        </p:nvSpPr>
        <p:spPr>
          <a:xfrm>
            <a:off x="6776085" y="4658995"/>
            <a:ext cx="6096000" cy="398780"/>
          </a:xfrm>
          <a:prstGeom prst="rect">
            <a:avLst/>
          </a:prstGeom>
          <a:noFill/>
        </p:spPr>
        <p:txBody>
          <a:bodyPr wrap="square" rtlCol="0" anchor="t">
            <a:spAutoFit/>
          </a:bodyPr>
          <a:p>
            <a:pPr marL="285750" indent="-285750">
              <a:buFont typeface="Wingdings" panose="05000000000000000000" charset="0"/>
              <a:buChar char="Ø"/>
            </a:pPr>
            <a:r>
              <a:rPr lang="en-US" altLang="zh-CN" sz="2000">
                <a:solidFill>
                  <a:schemeClr val="bg1"/>
                </a:solidFill>
                <a:sym typeface="+mn-ea"/>
              </a:rPr>
              <a:t>Large difference between data and MC_digi</a:t>
            </a:r>
            <a:endParaRPr lang="en-US" altLang="zh-CN" sz="2000">
              <a:solidFill>
                <a:schemeClr val="bg1"/>
              </a:solidFill>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sp>
        <p:nvSpPr>
          <p:cNvPr id="9" name="文本框 8"/>
          <p:cNvSpPr txBox="1"/>
          <p:nvPr/>
        </p:nvSpPr>
        <p:spPr>
          <a:xfrm>
            <a:off x="751205" y="426085"/>
            <a:ext cx="8101330" cy="583565"/>
          </a:xfrm>
          <a:prstGeom prst="rect">
            <a:avLst/>
          </a:prstGeom>
          <a:noFill/>
        </p:spPr>
        <p:txBody>
          <a:bodyPr wrap="square" rtlCol="0" anchor="t">
            <a:spAutoFit/>
          </a:bodyPr>
          <a:p>
            <a:pPr marL="0" indent="0">
              <a:spcBef>
                <a:spcPct val="0"/>
              </a:spcBef>
              <a:spcAft>
                <a:spcPct val="0"/>
              </a:spcAft>
            </a:pPr>
            <a:r>
              <a:rPr lang="en-US" altLang="zh-CN" sz="3200">
                <a:solidFill>
                  <a:schemeClr val="bg1"/>
                </a:solidFill>
                <a:ea typeface="微软雅黑" panose="020B0503020204020204" pitchFamily="34" charset="-122"/>
                <a:cs typeface="+mn-lt"/>
                <a:sym typeface="+mn-ea"/>
              </a:rPr>
              <a:t> </a:t>
            </a:r>
            <a:r>
              <a:rPr lang="en-US" altLang="zh-CN" sz="3200">
                <a:solidFill>
                  <a:schemeClr val="bg1"/>
                </a:solidFill>
                <a:sym typeface="+mn-ea"/>
              </a:rPr>
              <a:t>CNN+Transformer</a:t>
            </a:r>
            <a:r>
              <a:rPr lang="en-US" altLang="zh-CN" sz="3200">
                <a:solidFill>
                  <a:schemeClr val="bg1"/>
                </a:solidFill>
                <a:ea typeface="微软雅黑" panose="020B0503020204020204" pitchFamily="34" charset="-122"/>
                <a:cs typeface="+mn-lt"/>
                <a:sym typeface="+mn-ea"/>
              </a:rPr>
              <a:t> </a:t>
            </a:r>
            <a:r>
              <a:rPr lang="en-US" altLang="zh-CN" sz="3200">
                <a:solidFill>
                  <a:schemeClr val="accent2"/>
                </a:solidFill>
                <a:ea typeface="微软雅黑" panose="020B0503020204020204" pitchFamily="34" charset="-122"/>
                <a:cs typeface="+mn-lt"/>
                <a:sym typeface="+mn-ea"/>
              </a:rPr>
              <a:t>Result </a:t>
            </a:r>
            <a:r>
              <a:rPr lang="en-US" altLang="zh-CN" sz="3200">
                <a:solidFill>
                  <a:srgbClr val="FF0000"/>
                </a:solidFill>
                <a:ea typeface="微软雅黑" panose="020B0503020204020204" pitchFamily="34" charset="-122"/>
                <a:cs typeface="+mn-lt"/>
                <a:sym typeface="+mn-ea"/>
              </a:rPr>
              <a:t>H</a:t>
            </a:r>
            <a:r>
              <a:rPr lang="en-US" altLang="zh-CN" sz="3200">
                <a:solidFill>
                  <a:srgbClr val="FF0000"/>
                </a:solidFill>
                <a:sym typeface="+mn-ea"/>
              </a:rPr>
              <a:t>CAL</a:t>
            </a:r>
            <a:endParaRPr lang="en-US" altLang="zh-CN" sz="3200">
              <a:solidFill>
                <a:schemeClr val="bg1"/>
              </a:solidFill>
              <a:ea typeface="微软雅黑" panose="020B0503020204020204" pitchFamily="34" charset="-122"/>
              <a:cs typeface="+mn-lt"/>
              <a:sym typeface="+mn-ea"/>
            </a:endParaRPr>
          </a:p>
        </p:txBody>
      </p:sp>
      <p:pic>
        <p:nvPicPr>
          <p:cNvPr id="4" name="图片 3"/>
          <p:cNvPicPr>
            <a:picLocks noChangeAspect="1"/>
          </p:cNvPicPr>
          <p:nvPr/>
        </p:nvPicPr>
        <p:blipFill>
          <a:blip r:embed="rId3"/>
          <a:stretch>
            <a:fillRect/>
          </a:stretch>
        </p:blipFill>
        <p:spPr>
          <a:xfrm>
            <a:off x="751205" y="1101725"/>
            <a:ext cx="9812655" cy="56197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4"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6" name="文本框 5"/>
          <p:cNvSpPr txBox="1"/>
          <p:nvPr/>
        </p:nvSpPr>
        <p:spPr>
          <a:xfrm>
            <a:off x="648335" y="498475"/>
            <a:ext cx="11057255" cy="3882390"/>
          </a:xfrm>
          <a:prstGeom prst="rect">
            <a:avLst/>
          </a:prstGeom>
          <a:noFill/>
        </p:spPr>
        <p:txBody>
          <a:bodyPr wrap="square" rtlCol="0">
            <a:spAutoFit/>
          </a:bodyPr>
          <a:p>
            <a:pPr>
              <a:lnSpc>
                <a:spcPct val="120000"/>
              </a:lnSpc>
            </a:pPr>
            <a:r>
              <a:rPr lang="en-US" altLang="zh-CN" sz="3200">
                <a:solidFill>
                  <a:schemeClr val="bg1"/>
                </a:solidFill>
              </a:rPr>
              <a:t> Summ</a:t>
            </a:r>
            <a:r>
              <a:rPr lang="en-US" altLang="zh-CN" sz="3200">
                <a:solidFill>
                  <a:schemeClr val="bg1"/>
                </a:solidFill>
              </a:rPr>
              <a:t>ary</a:t>
            </a:r>
            <a:endParaRPr lang="en-US" altLang="zh-CN" sz="3200">
              <a:solidFill>
                <a:schemeClr val="bg1"/>
              </a:solidFill>
            </a:endParaRPr>
          </a:p>
          <a:p>
            <a:pPr marL="342900" indent="-342900" algn="l">
              <a:lnSpc>
                <a:spcPct val="120000"/>
              </a:lnSpc>
              <a:buFont typeface="Arial" panose="020B0604020202020204" pitchFamily="34" charset="0"/>
              <a:buChar char="•"/>
            </a:pPr>
            <a:r>
              <a:rPr lang="en-US" altLang="zh-CN" sz="2000">
                <a:solidFill>
                  <a:schemeClr val="accent2"/>
                </a:solidFill>
              </a:rPr>
              <a:t>Boundary Effects:</a:t>
            </a:r>
            <a:r>
              <a:rPr lang="en-US" altLang="zh-CN" sz="2000">
                <a:solidFill>
                  <a:schemeClr val="bg1"/>
                </a:solidFill>
              </a:rPr>
              <a:t> HCAL's boundary effect is significantly larger than ECAL's, likely attributed to HCAL's structural design.</a:t>
            </a:r>
            <a:endParaRPr lang="en-US" altLang="zh-CN" sz="2000">
              <a:solidFill>
                <a:schemeClr val="bg1"/>
              </a:solidFill>
            </a:endParaRPr>
          </a:p>
          <a:p>
            <a:pPr marL="342900" indent="-342900" algn="l">
              <a:buFont typeface="Arial" panose="020B0604020202020204" pitchFamily="34" charset="0"/>
              <a:buChar char="•"/>
            </a:pPr>
            <a:endParaRPr lang="en-US" altLang="zh-CN" sz="2000">
              <a:solidFill>
                <a:schemeClr val="bg1"/>
              </a:solidFill>
            </a:endParaRPr>
          </a:p>
          <a:p>
            <a:pPr marL="342900" indent="-342900" algn="l">
              <a:buFont typeface="Arial" panose="020B0604020202020204" pitchFamily="34" charset="0"/>
              <a:buChar char="•"/>
            </a:pPr>
            <a:r>
              <a:rPr lang="en-US" altLang="zh-CN" sz="2000">
                <a:solidFill>
                  <a:schemeClr val="accent2"/>
                </a:solidFill>
              </a:rPr>
              <a:t>Model Performance:</a:t>
            </a:r>
            <a:r>
              <a:rPr lang="en-US" altLang="zh-CN" sz="2000">
                <a:solidFill>
                  <a:schemeClr val="bg1"/>
                </a:solidFill>
              </a:rPr>
              <a:t> Both CNN+LSTM and CNN+Transformer outperform MLP, demonstrating that hit-level data contains richer information.</a:t>
            </a:r>
            <a:endParaRPr lang="en-US" altLang="zh-CN" sz="2000">
              <a:solidFill>
                <a:schemeClr val="bg1"/>
              </a:solidFill>
            </a:endParaRPr>
          </a:p>
          <a:p>
            <a:pPr indent="0" algn="l">
              <a:buFont typeface="Arial" panose="020B0604020202020204" pitchFamily="34" charset="0"/>
              <a:buNone/>
            </a:pPr>
            <a:endParaRPr lang="en-US" altLang="zh-CN" sz="2000">
              <a:solidFill>
                <a:schemeClr val="bg1"/>
              </a:solidFill>
            </a:endParaRPr>
          </a:p>
          <a:p>
            <a:pPr marL="342900" indent="-342900" algn="l">
              <a:buFont typeface="Arial" panose="020B0604020202020204" pitchFamily="34" charset="0"/>
              <a:buChar char="•"/>
            </a:pPr>
            <a:r>
              <a:rPr lang="en-US" altLang="zh-CN" sz="2000">
                <a:solidFill>
                  <a:schemeClr val="accent2"/>
                </a:solidFill>
              </a:rPr>
              <a:t>Future Comparison:</a:t>
            </a:r>
            <a:r>
              <a:rPr lang="en-US" altLang="zh-CN" sz="2000">
                <a:solidFill>
                  <a:schemeClr val="bg1"/>
                </a:solidFill>
              </a:rPr>
              <a:t> It remains unclear which is better between CNN+LSTM and CNN + Transformer, as the results are highly sensitive to hyperparameter tuning.</a:t>
            </a:r>
            <a:endParaRPr lang="en-US" altLang="zh-CN" sz="2000">
              <a:solidFill>
                <a:schemeClr val="bg1"/>
              </a:solidFill>
            </a:endParaRPr>
          </a:p>
          <a:p>
            <a:pPr indent="0" algn="l">
              <a:buFont typeface="Arial" panose="020B0604020202020204" pitchFamily="34" charset="0"/>
              <a:buNone/>
            </a:pPr>
            <a:endParaRPr lang="en-US" altLang="zh-CN" sz="2000">
              <a:solidFill>
                <a:schemeClr val="bg1"/>
              </a:solidFill>
            </a:endParaRPr>
          </a:p>
          <a:p>
            <a:pPr marL="342900" indent="-342900" algn="l">
              <a:buFont typeface="Arial" panose="020B0604020202020204" pitchFamily="34" charset="0"/>
              <a:buChar char="•"/>
            </a:pPr>
            <a:r>
              <a:rPr lang="en-US" altLang="zh-CN" sz="2000">
                <a:solidFill>
                  <a:schemeClr val="accent2"/>
                </a:solidFill>
              </a:rPr>
              <a:t>Problem: </a:t>
            </a:r>
            <a:r>
              <a:rPr lang="en-US" altLang="zh-CN" sz="2000">
                <a:solidFill>
                  <a:schemeClr val="bg1"/>
                </a:solidFill>
              </a:rPr>
              <a:t>The predictions on real data are much worse than those on simulation.</a:t>
            </a:r>
            <a:endParaRPr lang="en-US" altLang="zh-CN" sz="2000">
              <a:solidFill>
                <a:schemeClr val="bg1"/>
              </a:solidFill>
            </a:endParaRPr>
          </a:p>
        </p:txBody>
      </p:sp>
      <p:sp>
        <p:nvSpPr>
          <p:cNvPr id="7" name="灯片编号占位符 6"/>
          <p:cNvSpPr>
            <a:spLocks noGrp="1"/>
          </p:cNvSpPr>
          <p:nvPr>
            <p:ph type="sldNum" sz="quarter" idx="12"/>
          </p:nvPr>
        </p:nvSpPr>
        <p:spPr/>
        <p:txBody>
          <a:bodyPr/>
          <a:p>
            <a:fld id="{DECEAADD-04E7-4E9A-9769-230A8A5E70EE}" type="slidenum">
              <a:rPr lang="zh-CN" altLang="en-US" smtClean="0"/>
            </a:fld>
            <a:endParaRPr lang="zh-CN" altLang="en-US"/>
          </a:p>
        </p:txBody>
      </p:sp>
      <p:sp>
        <p:nvSpPr>
          <p:cNvPr id="10" name="页脚占位符 9"/>
          <p:cNvSpPr>
            <a:spLocks noGrp="1"/>
          </p:cNvSpPr>
          <p:nvPr>
            <p:ph type="ftr" sz="quarter" idx="11"/>
          </p:nvPr>
        </p:nvSpPr>
        <p:spPr/>
        <p:txBody>
          <a:bodyPr/>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pic>
        <p:nvPicPr>
          <p:cNvPr id="2" name="图片 1"/>
          <p:cNvPicPr>
            <a:picLocks noChangeAspect="1"/>
          </p:cNvPicPr>
          <p:nvPr/>
        </p:nvPicPr>
        <p:blipFill>
          <a:blip r:embed="rId3"/>
          <a:stretch>
            <a:fillRect/>
          </a:stretch>
        </p:blipFill>
        <p:spPr>
          <a:xfrm>
            <a:off x="297815" y="1978660"/>
            <a:ext cx="6421755" cy="3495040"/>
          </a:xfrm>
          <a:prstGeom prst="rect">
            <a:avLst/>
          </a:prstGeom>
        </p:spPr>
      </p:pic>
      <p:sp>
        <p:nvSpPr>
          <p:cNvPr id="4" name="文本框 3"/>
          <p:cNvSpPr txBox="1"/>
          <p:nvPr/>
        </p:nvSpPr>
        <p:spPr>
          <a:xfrm>
            <a:off x="623570" y="618490"/>
            <a:ext cx="6096000" cy="953135"/>
          </a:xfrm>
          <a:prstGeom prst="rect">
            <a:avLst/>
          </a:prstGeom>
          <a:noFill/>
        </p:spPr>
        <p:txBody>
          <a:bodyPr wrap="square" rtlCol="0" anchor="t">
            <a:spAutoFit/>
          </a:bodyPr>
          <a:p>
            <a:pPr>
              <a:lnSpc>
                <a:spcPct val="140000"/>
              </a:lnSpc>
            </a:pPr>
            <a:r>
              <a:rPr lang="en-US" altLang="zh-CN" sz="4000">
                <a:solidFill>
                  <a:schemeClr val="bg1"/>
                </a:solidFill>
                <a:sym typeface="+mn-ea"/>
              </a:rPr>
              <a:t>AHCAL</a:t>
            </a:r>
            <a:r>
              <a:rPr lang="zh-CN" altLang="en-US" sz="4000">
                <a:solidFill>
                  <a:schemeClr val="bg1"/>
                </a:solidFill>
                <a:sym typeface="+mn-ea"/>
              </a:rPr>
              <a:t>：</a:t>
            </a:r>
            <a:endParaRPr lang="zh-CN" altLang="en-US" sz="4000">
              <a:solidFill>
                <a:schemeClr val="bg1"/>
              </a:solidFill>
              <a:sym typeface="+mn-ea"/>
            </a:endParaRPr>
          </a:p>
        </p:txBody>
      </p:sp>
      <p:sp>
        <p:nvSpPr>
          <p:cNvPr id="6" name="文本框 5"/>
          <p:cNvSpPr txBox="1"/>
          <p:nvPr/>
        </p:nvSpPr>
        <p:spPr>
          <a:xfrm>
            <a:off x="6990715" y="1505903"/>
            <a:ext cx="5080000" cy="5015865"/>
          </a:xfrm>
          <a:prstGeom prst="rect">
            <a:avLst/>
          </a:prstGeom>
        </p:spPr>
        <p:txBody>
          <a:bodyPr>
            <a:spAutoFit/>
          </a:bodyPr>
          <a:p>
            <a:pPr>
              <a:lnSpc>
                <a:spcPct val="160000"/>
              </a:lnSpc>
            </a:pPr>
            <a:r>
              <a:rPr lang="en-US" altLang="zh-CN" sz="2000" b="1">
                <a:solidFill>
                  <a:schemeClr val="bg1"/>
                </a:solidFill>
              </a:rPr>
              <a:t>AHCAL Standalone Geometry Model:</a:t>
            </a:r>
            <a:endParaRPr lang="en-US" altLang="zh-CN" sz="2000" b="1">
              <a:solidFill>
                <a:schemeClr val="bg1"/>
              </a:solidFill>
            </a:endParaRPr>
          </a:p>
          <a:p>
            <a:pPr>
              <a:lnSpc>
                <a:spcPct val="160000"/>
              </a:lnSpc>
              <a:buFont typeface="Arial" panose="020B0604020202020204"/>
              <a:buChar char="•"/>
            </a:pPr>
            <a:r>
              <a:rPr lang="en-US" altLang="zh-CN" sz="2000" b="1">
                <a:solidFill>
                  <a:schemeClr val="bg1"/>
                </a:solidFill>
              </a:rPr>
              <a:t>Total Layers:</a:t>
            </a:r>
            <a:r>
              <a:rPr lang="en-US" altLang="zh-CN" sz="2000">
                <a:solidFill>
                  <a:schemeClr val="bg1"/>
                </a:solidFill>
              </a:rPr>
              <a:t> 40 sampling layers.</a:t>
            </a:r>
            <a:endParaRPr lang="en-US" altLang="zh-CN" sz="2000">
              <a:solidFill>
                <a:schemeClr val="bg1"/>
              </a:solidFill>
            </a:endParaRPr>
          </a:p>
          <a:p>
            <a:pPr>
              <a:lnSpc>
                <a:spcPct val="160000"/>
              </a:lnSpc>
              <a:buFont typeface="Arial" panose="020B0604020202020204"/>
              <a:buChar char="•"/>
            </a:pPr>
            <a:r>
              <a:rPr lang="en-US" altLang="zh-CN" sz="2000" b="1">
                <a:solidFill>
                  <a:schemeClr val="bg1"/>
                </a:solidFill>
              </a:rPr>
              <a:t>Layer Components:</a:t>
            </a:r>
            <a:r>
              <a:rPr lang="en-US" altLang="zh-CN" sz="2000">
                <a:solidFill>
                  <a:schemeClr val="bg1"/>
                </a:solidFill>
              </a:rPr>
              <a:t> Absorber, plastic scintillator tiles, and PCB.</a:t>
            </a:r>
            <a:endParaRPr lang="en-US" altLang="zh-CN" sz="2000">
              <a:solidFill>
                <a:schemeClr val="bg1"/>
              </a:solidFill>
            </a:endParaRPr>
          </a:p>
          <a:p>
            <a:pPr>
              <a:lnSpc>
                <a:spcPct val="160000"/>
              </a:lnSpc>
              <a:buFont typeface="Arial" panose="020B0604020202020204"/>
              <a:buChar char="•"/>
            </a:pPr>
            <a:r>
              <a:rPr lang="en-US" altLang="zh-CN" sz="2000" b="1">
                <a:solidFill>
                  <a:schemeClr val="bg1"/>
                </a:solidFill>
              </a:rPr>
              <a:t>Sensitive Area:720 × 720 mm²</a:t>
            </a:r>
            <a:r>
              <a:rPr lang="en-US" altLang="zh-CN" sz="2000">
                <a:solidFill>
                  <a:schemeClr val="bg1"/>
                </a:solidFill>
              </a:rPr>
              <a:t> (populated by 324 scintillator tiles, each </a:t>
            </a:r>
            <a:r>
              <a:rPr lang="en-US" altLang="zh-CN" sz="2000" b="1">
                <a:solidFill>
                  <a:schemeClr val="bg1"/>
                </a:solidFill>
              </a:rPr>
              <a:t>40 × 40 × 3 mm³</a:t>
            </a:r>
            <a:r>
              <a:rPr lang="en-US" altLang="zh-CN" sz="2000">
                <a:solidFill>
                  <a:schemeClr val="bg1"/>
                </a:solidFill>
              </a:rPr>
              <a:t>).</a:t>
            </a:r>
            <a:endParaRPr lang="en-US" altLang="zh-CN" sz="2000">
              <a:solidFill>
                <a:schemeClr val="bg1"/>
              </a:solidFill>
            </a:endParaRPr>
          </a:p>
          <a:p>
            <a:pPr>
              <a:lnSpc>
                <a:spcPct val="160000"/>
              </a:lnSpc>
              <a:buFont typeface="Arial" panose="020B0604020202020204"/>
              <a:buChar char="•"/>
            </a:pPr>
            <a:r>
              <a:rPr lang="en-US" altLang="zh-CN" sz="2000" b="1">
                <a:solidFill>
                  <a:schemeClr val="bg1"/>
                </a:solidFill>
              </a:rPr>
              <a:t>Absorber:20-mm-thick</a:t>
            </a:r>
            <a:r>
              <a:rPr lang="en-US" altLang="zh-CN" sz="2000">
                <a:solidFill>
                  <a:schemeClr val="bg1"/>
                </a:solidFill>
              </a:rPr>
              <a:t> iron plate.</a:t>
            </a:r>
            <a:endParaRPr lang="en-US" altLang="zh-CN" sz="2000">
              <a:solidFill>
                <a:schemeClr val="bg1"/>
              </a:solidFill>
            </a:endParaRPr>
          </a:p>
          <a:p>
            <a:pPr>
              <a:lnSpc>
                <a:spcPct val="160000"/>
              </a:lnSpc>
              <a:buFont typeface="Arial" panose="020B0604020202020204"/>
              <a:buChar char="•"/>
            </a:pPr>
            <a:r>
              <a:rPr lang="en-US" altLang="zh-CN" sz="2000" b="1">
                <a:solidFill>
                  <a:schemeClr val="bg1"/>
                </a:solidFill>
              </a:rPr>
              <a:t>PCB:2-mm-thick</a:t>
            </a:r>
            <a:r>
              <a:rPr lang="en-US" altLang="zh-CN" sz="2000">
                <a:solidFill>
                  <a:schemeClr val="bg1"/>
                </a:solidFill>
              </a:rPr>
              <a:t> G4_KAPTON.</a:t>
            </a:r>
            <a:endParaRPr lang="en-US" altLang="zh-CN" sz="2000">
              <a:solidFill>
                <a:schemeClr val="bg1"/>
              </a:solidFill>
            </a:endParaRPr>
          </a:p>
          <a:p>
            <a:pPr>
              <a:lnSpc>
                <a:spcPct val="160000"/>
              </a:lnSpc>
              <a:buFont typeface="Arial" panose="020B0604020202020204"/>
              <a:buChar char="•"/>
            </a:pPr>
            <a:r>
              <a:rPr lang="en-US" altLang="zh-CN" sz="2000" i="1">
                <a:solidFill>
                  <a:schemeClr val="bg1"/>
                </a:solidFill>
              </a:rPr>
              <a:t>Note:</a:t>
            </a:r>
            <a:r>
              <a:rPr lang="en-US" altLang="zh-CN" sz="2000">
                <a:solidFill>
                  <a:schemeClr val="bg1"/>
                </a:solidFill>
              </a:rPr>
              <a:t> The absorber and PCB have the exact same area as the sensitive region.</a:t>
            </a:r>
            <a:endParaRPr lang="en-US" altLang="zh-CN" sz="200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sp>
        <p:nvSpPr>
          <p:cNvPr id="5" name="文本框 4"/>
          <p:cNvSpPr txBox="1"/>
          <p:nvPr/>
        </p:nvSpPr>
        <p:spPr>
          <a:xfrm>
            <a:off x="802640" y="426085"/>
            <a:ext cx="8155940" cy="583565"/>
          </a:xfrm>
          <a:prstGeom prst="rect">
            <a:avLst/>
          </a:prstGeom>
          <a:noFill/>
        </p:spPr>
        <p:txBody>
          <a:bodyPr wrap="square" rtlCol="0" anchor="t">
            <a:spAutoFit/>
          </a:bodyPr>
          <a:p>
            <a:pPr marL="0" indent="0">
              <a:spcBef>
                <a:spcPct val="0"/>
              </a:spcBef>
              <a:spcAft>
                <a:spcPct val="0"/>
              </a:spcAft>
            </a:pPr>
            <a:r>
              <a:rPr lang="en-US" altLang="zh-CN" sz="3200">
                <a:solidFill>
                  <a:schemeClr val="bg1"/>
                </a:solidFill>
                <a:ea typeface="微软雅黑" panose="020B0503020204020204" pitchFamily="34" charset="-122"/>
                <a:cs typeface="+mn-lt"/>
                <a:sym typeface="+mn-ea"/>
              </a:rPr>
              <a:t> </a:t>
            </a:r>
            <a:r>
              <a:rPr lang="en-US" altLang="zh-CN" sz="3200">
                <a:solidFill>
                  <a:schemeClr val="accent2"/>
                </a:solidFill>
                <a:ea typeface="微软雅黑" panose="020B0503020204020204" pitchFamily="34" charset="-122"/>
                <a:cs typeface="+mn-lt"/>
                <a:sym typeface="+mn-ea"/>
              </a:rPr>
              <a:t> </a:t>
            </a:r>
            <a:endParaRPr lang="en-US" altLang="zh-CN" sz="3200">
              <a:solidFill>
                <a:schemeClr val="bg1"/>
              </a:solidFill>
              <a:ea typeface="微软雅黑" panose="020B0503020204020204" pitchFamily="34" charset="-122"/>
              <a:cs typeface="+mn-lt"/>
              <a:sym typeface="+mn-ea"/>
            </a:endParaRPr>
          </a:p>
        </p:txBody>
      </p:sp>
      <p:sp>
        <p:nvSpPr>
          <p:cNvPr id="7" name="文本框 6"/>
          <p:cNvSpPr txBox="1"/>
          <p:nvPr/>
        </p:nvSpPr>
        <p:spPr>
          <a:xfrm>
            <a:off x="297180" y="216535"/>
            <a:ext cx="8101330" cy="1076325"/>
          </a:xfrm>
          <a:prstGeom prst="rect">
            <a:avLst/>
          </a:prstGeom>
          <a:noFill/>
        </p:spPr>
        <p:txBody>
          <a:bodyPr wrap="square" rtlCol="0" anchor="t">
            <a:spAutoFit/>
          </a:bodyPr>
          <a:p>
            <a:pPr marL="0" indent="0">
              <a:spcBef>
                <a:spcPct val="0"/>
              </a:spcBef>
              <a:spcAft>
                <a:spcPct val="0"/>
              </a:spcAft>
            </a:pPr>
            <a:r>
              <a:rPr lang="en-US" altLang="zh-CN" sz="3200">
                <a:solidFill>
                  <a:schemeClr val="bg1"/>
                </a:solidFill>
                <a:ea typeface="微软雅黑" panose="020B0503020204020204" pitchFamily="34" charset="-122"/>
                <a:cs typeface="+mn-lt"/>
                <a:sym typeface="+mn-ea"/>
              </a:rPr>
              <a:t> Sim-to-Real Gap</a:t>
            </a:r>
            <a:endParaRPr lang="en-US" altLang="zh-CN" sz="3200">
              <a:solidFill>
                <a:schemeClr val="bg1"/>
              </a:solidFill>
              <a:ea typeface="微软雅黑" panose="020B0503020204020204" pitchFamily="34" charset="-122"/>
              <a:cs typeface="+mn-lt"/>
              <a:sym typeface="+mn-ea"/>
            </a:endParaRPr>
          </a:p>
          <a:p>
            <a:pPr marL="0" indent="0">
              <a:spcBef>
                <a:spcPct val="0"/>
              </a:spcBef>
              <a:spcAft>
                <a:spcPct val="0"/>
              </a:spcAft>
            </a:pPr>
            <a:endParaRPr lang="en-US" altLang="zh-CN" sz="3200">
              <a:solidFill>
                <a:schemeClr val="bg1"/>
              </a:solidFill>
              <a:ea typeface="微软雅黑" panose="020B0503020204020204" pitchFamily="34" charset="-122"/>
              <a:cs typeface="+mn-lt"/>
              <a:sym typeface="+mn-ea"/>
            </a:endParaRPr>
          </a:p>
        </p:txBody>
      </p:sp>
      <p:pic>
        <p:nvPicPr>
          <p:cNvPr id="4" name="图片 3" descr="70740e73-2134-4dc8-b766-7bdfe9291277"/>
          <p:cNvPicPr>
            <a:picLocks noChangeAspect="1"/>
          </p:cNvPicPr>
          <p:nvPr/>
        </p:nvPicPr>
        <p:blipFill>
          <a:blip r:embed="rId3"/>
          <a:stretch>
            <a:fillRect/>
          </a:stretch>
        </p:blipFill>
        <p:spPr>
          <a:xfrm>
            <a:off x="976630" y="1033780"/>
            <a:ext cx="9874885" cy="53905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sp>
        <p:nvSpPr>
          <p:cNvPr id="5" name="文本框 4"/>
          <p:cNvSpPr txBox="1"/>
          <p:nvPr/>
        </p:nvSpPr>
        <p:spPr>
          <a:xfrm>
            <a:off x="802640" y="426085"/>
            <a:ext cx="8155940" cy="583565"/>
          </a:xfrm>
          <a:prstGeom prst="rect">
            <a:avLst/>
          </a:prstGeom>
          <a:noFill/>
        </p:spPr>
        <p:txBody>
          <a:bodyPr wrap="square" rtlCol="0" anchor="t">
            <a:spAutoFit/>
          </a:bodyPr>
          <a:p>
            <a:pPr marL="0" indent="0">
              <a:spcBef>
                <a:spcPct val="0"/>
              </a:spcBef>
              <a:spcAft>
                <a:spcPct val="0"/>
              </a:spcAft>
            </a:pPr>
            <a:r>
              <a:rPr lang="en-US" altLang="zh-CN" sz="3200">
                <a:solidFill>
                  <a:schemeClr val="bg1"/>
                </a:solidFill>
                <a:ea typeface="微软雅黑" panose="020B0503020204020204" pitchFamily="34" charset="-122"/>
                <a:cs typeface="+mn-lt"/>
                <a:sym typeface="+mn-ea"/>
              </a:rPr>
              <a:t> </a:t>
            </a:r>
            <a:r>
              <a:rPr lang="en-US" altLang="zh-CN" sz="3200">
                <a:solidFill>
                  <a:schemeClr val="accent2"/>
                </a:solidFill>
                <a:ea typeface="微软雅黑" panose="020B0503020204020204" pitchFamily="34" charset="-122"/>
                <a:cs typeface="+mn-lt"/>
                <a:sym typeface="+mn-ea"/>
              </a:rPr>
              <a:t> </a:t>
            </a:r>
            <a:endParaRPr lang="en-US" altLang="zh-CN" sz="3200">
              <a:solidFill>
                <a:schemeClr val="bg1"/>
              </a:solidFill>
              <a:ea typeface="微软雅黑" panose="020B0503020204020204" pitchFamily="34" charset="-122"/>
              <a:cs typeface="+mn-lt"/>
              <a:sym typeface="+mn-ea"/>
            </a:endParaRPr>
          </a:p>
        </p:txBody>
      </p:sp>
      <p:sp>
        <p:nvSpPr>
          <p:cNvPr id="7" name="文本框 6"/>
          <p:cNvSpPr txBox="1"/>
          <p:nvPr/>
        </p:nvSpPr>
        <p:spPr>
          <a:xfrm>
            <a:off x="751205" y="426085"/>
            <a:ext cx="8101330" cy="583565"/>
          </a:xfrm>
          <a:prstGeom prst="rect">
            <a:avLst/>
          </a:prstGeom>
          <a:noFill/>
        </p:spPr>
        <p:txBody>
          <a:bodyPr wrap="square" rtlCol="0" anchor="t">
            <a:spAutoFit/>
          </a:bodyPr>
          <a:p>
            <a:pPr marL="0" indent="0">
              <a:spcBef>
                <a:spcPct val="0"/>
              </a:spcBef>
              <a:spcAft>
                <a:spcPct val="0"/>
              </a:spcAft>
            </a:pPr>
            <a:r>
              <a:rPr lang="en-US" altLang="zh-CN" sz="3200">
                <a:solidFill>
                  <a:schemeClr val="bg1"/>
                </a:solidFill>
                <a:ea typeface="微软雅黑" panose="020B0503020204020204" pitchFamily="34" charset="-122"/>
                <a:cs typeface="+mn-lt"/>
                <a:sym typeface="+mn-ea"/>
              </a:rPr>
              <a:t>Transfer Learning</a:t>
            </a:r>
            <a:endParaRPr lang="en-US" altLang="zh-CN" sz="3200">
              <a:solidFill>
                <a:schemeClr val="bg1"/>
              </a:solidFill>
              <a:ea typeface="微软雅黑" panose="020B0503020204020204" pitchFamily="34" charset="-122"/>
              <a:cs typeface="+mn-lt"/>
              <a:sym typeface="+mn-ea"/>
            </a:endParaRPr>
          </a:p>
        </p:txBody>
      </p:sp>
      <p:pic>
        <p:nvPicPr>
          <p:cNvPr id="4" name="图片 3" descr="c265f547-e373-4114-b6de-eb64ea7acbe7"/>
          <p:cNvPicPr>
            <a:picLocks noChangeAspect="1"/>
          </p:cNvPicPr>
          <p:nvPr/>
        </p:nvPicPr>
        <p:blipFill>
          <a:blip r:embed="rId3"/>
          <a:stretch>
            <a:fillRect/>
          </a:stretch>
        </p:blipFill>
        <p:spPr>
          <a:xfrm>
            <a:off x="1219200" y="1219200"/>
            <a:ext cx="9753600" cy="53149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sp>
        <p:nvSpPr>
          <p:cNvPr id="5" name="文本框 4"/>
          <p:cNvSpPr txBox="1"/>
          <p:nvPr/>
        </p:nvSpPr>
        <p:spPr>
          <a:xfrm>
            <a:off x="802640" y="426085"/>
            <a:ext cx="8155940" cy="583565"/>
          </a:xfrm>
          <a:prstGeom prst="rect">
            <a:avLst/>
          </a:prstGeom>
          <a:noFill/>
        </p:spPr>
        <p:txBody>
          <a:bodyPr wrap="square" rtlCol="0" anchor="t">
            <a:spAutoFit/>
          </a:bodyPr>
          <a:p>
            <a:pPr marL="0" indent="0">
              <a:spcBef>
                <a:spcPct val="0"/>
              </a:spcBef>
              <a:spcAft>
                <a:spcPct val="0"/>
              </a:spcAft>
            </a:pPr>
            <a:r>
              <a:rPr lang="en-US" altLang="zh-CN" sz="3200">
                <a:solidFill>
                  <a:schemeClr val="bg1"/>
                </a:solidFill>
                <a:ea typeface="微软雅黑" panose="020B0503020204020204" pitchFamily="34" charset="-122"/>
                <a:cs typeface="+mn-lt"/>
                <a:sym typeface="+mn-ea"/>
              </a:rPr>
              <a:t> </a:t>
            </a:r>
            <a:r>
              <a:rPr lang="en-US" altLang="zh-CN" sz="3200">
                <a:solidFill>
                  <a:schemeClr val="accent2"/>
                </a:solidFill>
                <a:ea typeface="微软雅黑" panose="020B0503020204020204" pitchFamily="34" charset="-122"/>
                <a:cs typeface="+mn-lt"/>
                <a:sym typeface="+mn-ea"/>
              </a:rPr>
              <a:t> </a:t>
            </a:r>
            <a:endParaRPr lang="en-US" altLang="zh-CN" sz="3200">
              <a:solidFill>
                <a:schemeClr val="bg1"/>
              </a:solidFill>
              <a:ea typeface="微软雅黑" panose="020B0503020204020204" pitchFamily="34" charset="-122"/>
              <a:cs typeface="+mn-lt"/>
              <a:sym typeface="+mn-ea"/>
            </a:endParaRPr>
          </a:p>
        </p:txBody>
      </p:sp>
      <p:sp>
        <p:nvSpPr>
          <p:cNvPr id="7" name="文本框 6"/>
          <p:cNvSpPr txBox="1"/>
          <p:nvPr/>
        </p:nvSpPr>
        <p:spPr>
          <a:xfrm>
            <a:off x="751205" y="426085"/>
            <a:ext cx="8101330" cy="583565"/>
          </a:xfrm>
          <a:prstGeom prst="rect">
            <a:avLst/>
          </a:prstGeom>
          <a:noFill/>
        </p:spPr>
        <p:txBody>
          <a:bodyPr wrap="square" rtlCol="0" anchor="t">
            <a:spAutoFit/>
          </a:bodyPr>
          <a:p>
            <a:pPr marL="0" indent="0">
              <a:spcBef>
                <a:spcPct val="0"/>
              </a:spcBef>
              <a:spcAft>
                <a:spcPct val="0"/>
              </a:spcAft>
            </a:pPr>
            <a:r>
              <a:rPr lang="en-US" altLang="zh-CN" sz="3200">
                <a:solidFill>
                  <a:schemeClr val="bg1"/>
                </a:solidFill>
                <a:ea typeface="微软雅黑" panose="020B0503020204020204" pitchFamily="34" charset="-122"/>
                <a:cs typeface="+mn-lt"/>
                <a:sym typeface="+mn-ea"/>
              </a:rPr>
              <a:t>Transfer Learning</a:t>
            </a:r>
            <a:endParaRPr lang="en-US" altLang="zh-CN" sz="3200">
              <a:solidFill>
                <a:schemeClr val="bg1"/>
              </a:solidFill>
              <a:ea typeface="微软雅黑" panose="020B0503020204020204" pitchFamily="34" charset="-122"/>
              <a:cs typeface="+mn-lt"/>
              <a:sym typeface="+mn-ea"/>
            </a:endParaRPr>
          </a:p>
        </p:txBody>
      </p:sp>
      <p:sp>
        <p:nvSpPr>
          <p:cNvPr id="4" name="文本框 3"/>
          <p:cNvSpPr txBox="1"/>
          <p:nvPr/>
        </p:nvSpPr>
        <p:spPr>
          <a:xfrm>
            <a:off x="1322705" y="1423035"/>
            <a:ext cx="4110990" cy="368300"/>
          </a:xfrm>
          <a:prstGeom prst="rect">
            <a:avLst/>
          </a:prstGeom>
          <a:noFill/>
        </p:spPr>
        <p:txBody>
          <a:bodyPr wrap="square" rtlCol="0">
            <a:spAutoFit/>
          </a:bodyPr>
          <a:p>
            <a:endParaRPr lang="zh-CN" altLang="en-US"/>
          </a:p>
        </p:txBody>
      </p:sp>
      <p:pic>
        <p:nvPicPr>
          <p:cNvPr id="12" name="图片 11" descr="5568a521-5cfa-437b-a975-6c63a36823db"/>
          <p:cNvPicPr>
            <a:picLocks noChangeAspect="1"/>
          </p:cNvPicPr>
          <p:nvPr/>
        </p:nvPicPr>
        <p:blipFill>
          <a:blip r:embed="rId3"/>
          <a:stretch>
            <a:fillRect/>
          </a:stretch>
        </p:blipFill>
        <p:spPr>
          <a:xfrm>
            <a:off x="313055" y="1423035"/>
            <a:ext cx="6593205" cy="5093335"/>
          </a:xfrm>
          <a:prstGeom prst="rect">
            <a:avLst/>
          </a:prstGeom>
        </p:spPr>
      </p:pic>
      <p:sp>
        <p:nvSpPr>
          <p:cNvPr id="13" name="文本框 12"/>
          <p:cNvSpPr txBox="1"/>
          <p:nvPr/>
        </p:nvSpPr>
        <p:spPr>
          <a:xfrm>
            <a:off x="7474585" y="1903730"/>
            <a:ext cx="4575175" cy="1039495"/>
          </a:xfrm>
          <a:prstGeom prst="rect">
            <a:avLst/>
          </a:prstGeom>
          <a:noFill/>
        </p:spPr>
        <p:txBody>
          <a:bodyPr wrap="square" rtlCol="0">
            <a:noAutofit/>
          </a:bodyPr>
          <a:p>
            <a:pPr>
              <a:lnSpc>
                <a:spcPct val="110000"/>
              </a:lnSpc>
            </a:pPr>
            <a:r>
              <a:rPr lang="en-US" altLang="zh-CN" sz="2000">
                <a:solidFill>
                  <a:schemeClr val="bg1"/>
                </a:solidFill>
              </a:rPr>
              <a:t>Transfer Leaning: Only changed Fully 		Conneted Layer. </a:t>
            </a:r>
            <a:endParaRPr lang="en-US" altLang="zh-CN" sz="2000">
              <a:solidFill>
                <a:schemeClr val="bg1"/>
              </a:solidFill>
            </a:endParaRPr>
          </a:p>
        </p:txBody>
      </p:sp>
      <p:sp>
        <p:nvSpPr>
          <p:cNvPr id="2" name="文本框 1"/>
          <p:cNvSpPr txBox="1"/>
          <p:nvPr/>
        </p:nvSpPr>
        <p:spPr>
          <a:xfrm>
            <a:off x="7777480" y="2574925"/>
            <a:ext cx="3211830" cy="368300"/>
          </a:xfrm>
          <a:prstGeom prst="rect">
            <a:avLst/>
          </a:prstGeom>
          <a:noFill/>
        </p:spPr>
        <p:txBody>
          <a:bodyPr wrap="square" rtlCol="0">
            <a:spAutoFit/>
          </a:bodyPr>
          <a:p>
            <a:endParaRPr lang="zh-CN" altLang="en-US"/>
          </a:p>
        </p:txBody>
      </p:sp>
      <p:sp>
        <p:nvSpPr>
          <p:cNvPr id="6" name="文本框 5"/>
          <p:cNvSpPr txBox="1"/>
          <p:nvPr/>
        </p:nvSpPr>
        <p:spPr>
          <a:xfrm>
            <a:off x="7656195" y="3190875"/>
            <a:ext cx="4150995" cy="1807210"/>
          </a:xfrm>
          <a:prstGeom prst="rect">
            <a:avLst/>
          </a:prstGeom>
          <a:noFill/>
        </p:spPr>
        <p:txBody>
          <a:bodyPr wrap="square" rtlCol="0">
            <a:spAutoFit/>
          </a:bodyPr>
          <a:p>
            <a:pPr>
              <a:lnSpc>
                <a:spcPct val="130000"/>
              </a:lnSpc>
            </a:pPr>
            <a:r>
              <a:rPr lang="en-US" altLang="zh-CN">
                <a:solidFill>
                  <a:schemeClr val="bg1"/>
                </a:solidFill>
              </a:rPr>
              <a:t>Data</a:t>
            </a:r>
            <a:r>
              <a:rPr lang="zh-CN" altLang="en-US">
                <a:solidFill>
                  <a:schemeClr val="bg1"/>
                </a:solidFill>
              </a:rPr>
              <a:t>：</a:t>
            </a:r>
            <a:r>
              <a:rPr lang="en-US" altLang="zh-CN">
                <a:solidFill>
                  <a:schemeClr val="bg1"/>
                </a:solidFill>
              </a:rPr>
              <a:t>Sample_200000 from PS and SPS</a:t>
            </a:r>
            <a:endParaRPr lang="en-US" altLang="zh-CN">
              <a:solidFill>
                <a:schemeClr val="bg1"/>
              </a:solidFill>
            </a:endParaRPr>
          </a:p>
          <a:p>
            <a:pPr>
              <a:lnSpc>
                <a:spcPct val="130000"/>
              </a:lnSpc>
            </a:pPr>
            <a:r>
              <a:rPr lang="en-US" altLang="zh-CN">
                <a:solidFill>
                  <a:schemeClr val="bg1"/>
                </a:solidFill>
                <a:sym typeface="+mn-ea"/>
              </a:rPr>
              <a:t>[ 2.0,3.0,4.0,5.0,10.0, 20.0,  30.0, 40.0, 50.0, 60.0, 70.0, 80.0,  100.0, ]GeV </a:t>
            </a:r>
            <a:r>
              <a:rPr lang="en-US" altLang="zh-CN">
                <a:solidFill>
                  <a:schemeClr val="accent2"/>
                </a:solidFill>
              </a:rPr>
              <a:t>Uniformly mixed</a:t>
            </a:r>
            <a:endParaRPr lang="en-US" altLang="zh-CN">
              <a:solidFill>
                <a:schemeClr val="bg1"/>
              </a:solidFill>
            </a:endParaRPr>
          </a:p>
          <a:p>
            <a:endParaRPr lang="en-US" altLang="zh-CN">
              <a:solidFill>
                <a:schemeClr val="bg1"/>
              </a:solidFill>
            </a:endParaRPr>
          </a:p>
        </p:txBody>
      </p:sp>
      <p:cxnSp>
        <p:nvCxnSpPr>
          <p:cNvPr id="9" name="直接连接符 8"/>
          <p:cNvCxnSpPr/>
          <p:nvPr/>
        </p:nvCxnSpPr>
        <p:spPr>
          <a:xfrm>
            <a:off x="6464300" y="3736340"/>
            <a:ext cx="151130" cy="292735"/>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sp>
        <p:nvSpPr>
          <p:cNvPr id="9" name="文本框 8"/>
          <p:cNvSpPr txBox="1"/>
          <p:nvPr/>
        </p:nvSpPr>
        <p:spPr>
          <a:xfrm>
            <a:off x="751205" y="426085"/>
            <a:ext cx="10010775" cy="583565"/>
          </a:xfrm>
          <a:prstGeom prst="rect">
            <a:avLst/>
          </a:prstGeom>
          <a:noFill/>
        </p:spPr>
        <p:txBody>
          <a:bodyPr wrap="square" rtlCol="0" anchor="t">
            <a:spAutoFit/>
          </a:bodyPr>
          <a:p>
            <a:pPr marL="0" indent="0">
              <a:spcBef>
                <a:spcPct val="0"/>
              </a:spcBef>
              <a:spcAft>
                <a:spcPct val="0"/>
              </a:spcAft>
            </a:pPr>
            <a:r>
              <a:rPr lang="en-US" altLang="zh-CN" sz="3200">
                <a:solidFill>
                  <a:schemeClr val="bg1"/>
                </a:solidFill>
                <a:ea typeface="微软雅黑" panose="020B0503020204020204" pitchFamily="34" charset="-122"/>
                <a:cs typeface="+mn-lt"/>
                <a:sym typeface="+mn-ea"/>
              </a:rPr>
              <a:t> MLP </a:t>
            </a:r>
            <a:r>
              <a:rPr lang="en-US" altLang="zh-CN" sz="3200">
                <a:solidFill>
                  <a:schemeClr val="accent2"/>
                </a:solidFill>
                <a:ea typeface="微软雅黑" panose="020B0503020204020204" pitchFamily="34" charset="-122"/>
                <a:cs typeface="+mn-lt"/>
                <a:sym typeface="+mn-ea"/>
              </a:rPr>
              <a:t>Result_</a:t>
            </a:r>
            <a:r>
              <a:rPr lang="en-US" altLang="zh-CN" sz="3200">
                <a:solidFill>
                  <a:schemeClr val="bg1"/>
                </a:solidFill>
                <a:sym typeface="+mn-ea"/>
              </a:rPr>
              <a:t>Energy Resolution</a:t>
            </a:r>
            <a:r>
              <a:rPr lang="en-US" altLang="zh-CN" sz="3200">
                <a:solidFill>
                  <a:schemeClr val="accent2"/>
                </a:solidFill>
                <a:ea typeface="微软雅黑" panose="020B0503020204020204" pitchFamily="34" charset="-122"/>
                <a:cs typeface="+mn-lt"/>
                <a:sym typeface="+mn-ea"/>
              </a:rPr>
              <a:t> </a:t>
            </a:r>
            <a:endParaRPr lang="en-US" altLang="zh-CN" sz="3200">
              <a:solidFill>
                <a:schemeClr val="bg1"/>
              </a:solidFill>
              <a:ea typeface="微软雅黑" panose="020B0503020204020204" pitchFamily="34" charset="-122"/>
              <a:cs typeface="+mn-lt"/>
              <a:sym typeface="+mn-ea"/>
            </a:endParaRPr>
          </a:p>
        </p:txBody>
      </p:sp>
      <p:sp>
        <p:nvSpPr>
          <p:cNvPr id="11" name="文本框 10"/>
          <p:cNvSpPr txBox="1"/>
          <p:nvPr>
            <p:custDataLst>
              <p:tags r:id="rId3"/>
            </p:custDataLst>
          </p:nvPr>
        </p:nvSpPr>
        <p:spPr>
          <a:xfrm>
            <a:off x="1801495" y="1177290"/>
            <a:ext cx="4108450" cy="368300"/>
          </a:xfrm>
          <a:prstGeom prst="rect">
            <a:avLst/>
          </a:prstGeom>
          <a:noFill/>
        </p:spPr>
        <p:txBody>
          <a:bodyPr wrap="square" rtlCol="0">
            <a:spAutoFit/>
          </a:bodyPr>
          <a:p>
            <a:r>
              <a:rPr lang="en-US" altLang="zh-CN">
                <a:solidFill>
                  <a:schemeClr val="bg1"/>
                </a:solidFill>
              </a:rPr>
              <a:t>Transfer Learning</a:t>
            </a:r>
            <a:endParaRPr lang="en-US" altLang="zh-CN">
              <a:solidFill>
                <a:schemeClr val="bg1"/>
              </a:solidFill>
            </a:endParaRPr>
          </a:p>
        </p:txBody>
      </p:sp>
      <p:pic>
        <p:nvPicPr>
          <p:cNvPr id="2" name="图片 1"/>
          <p:cNvPicPr>
            <a:picLocks noChangeAspect="1"/>
          </p:cNvPicPr>
          <p:nvPr>
            <p:custDataLst>
              <p:tags r:id="rId4"/>
            </p:custDataLst>
          </p:nvPr>
        </p:nvPicPr>
        <p:blipFill>
          <a:blip r:embed="rId5"/>
          <a:stretch>
            <a:fillRect/>
          </a:stretch>
        </p:blipFill>
        <p:spPr>
          <a:xfrm>
            <a:off x="629285" y="1624965"/>
            <a:ext cx="4874895" cy="5000625"/>
          </a:xfrm>
          <a:prstGeom prst="rect">
            <a:avLst/>
          </a:prstGeom>
        </p:spPr>
      </p:pic>
      <p:pic>
        <p:nvPicPr>
          <p:cNvPr id="4" name="图片 3"/>
          <p:cNvPicPr>
            <a:picLocks noChangeAspect="1"/>
          </p:cNvPicPr>
          <p:nvPr>
            <p:custDataLst>
              <p:tags r:id="rId6"/>
            </p:custDataLst>
          </p:nvPr>
        </p:nvPicPr>
        <p:blipFill>
          <a:blip r:embed="rId7"/>
          <a:stretch>
            <a:fillRect/>
          </a:stretch>
        </p:blipFill>
        <p:spPr>
          <a:xfrm>
            <a:off x="6108700" y="1624965"/>
            <a:ext cx="5118100" cy="5000625"/>
          </a:xfrm>
          <a:prstGeom prst="rect">
            <a:avLst/>
          </a:prstGeom>
        </p:spPr>
      </p:pic>
      <p:sp>
        <p:nvSpPr>
          <p:cNvPr id="7" name="文本框 6"/>
          <p:cNvSpPr txBox="1"/>
          <p:nvPr>
            <p:custDataLst>
              <p:tags r:id="rId8"/>
            </p:custDataLst>
          </p:nvPr>
        </p:nvSpPr>
        <p:spPr>
          <a:xfrm>
            <a:off x="7613650" y="1177290"/>
            <a:ext cx="2107565" cy="368300"/>
          </a:xfrm>
          <a:prstGeom prst="rect">
            <a:avLst/>
          </a:prstGeom>
          <a:noFill/>
        </p:spPr>
        <p:txBody>
          <a:bodyPr wrap="square" rtlCol="0">
            <a:spAutoFit/>
          </a:bodyPr>
          <a:p>
            <a:r>
              <a:rPr lang="en-US" altLang="zh-CN">
                <a:solidFill>
                  <a:schemeClr val="bg1"/>
                </a:solidFill>
              </a:rPr>
              <a:t>Pre-trained model</a:t>
            </a:r>
            <a:endParaRPr lang="en-US" altLang="zh-CN">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sp>
        <p:nvSpPr>
          <p:cNvPr id="9" name="文本框 8"/>
          <p:cNvSpPr txBox="1"/>
          <p:nvPr/>
        </p:nvSpPr>
        <p:spPr>
          <a:xfrm>
            <a:off x="751205" y="426085"/>
            <a:ext cx="10010775" cy="583565"/>
          </a:xfrm>
          <a:prstGeom prst="rect">
            <a:avLst/>
          </a:prstGeom>
          <a:noFill/>
        </p:spPr>
        <p:txBody>
          <a:bodyPr wrap="square" rtlCol="0" anchor="t">
            <a:spAutoFit/>
          </a:bodyPr>
          <a:p>
            <a:pPr marL="0" indent="0">
              <a:spcBef>
                <a:spcPct val="0"/>
              </a:spcBef>
              <a:spcAft>
                <a:spcPct val="0"/>
              </a:spcAft>
            </a:pPr>
            <a:r>
              <a:rPr lang="en-US" altLang="zh-CN" sz="3200">
                <a:solidFill>
                  <a:schemeClr val="bg1"/>
                </a:solidFill>
                <a:ea typeface="微软雅黑" panose="020B0503020204020204" pitchFamily="34" charset="-122"/>
                <a:cs typeface="+mn-lt"/>
                <a:sym typeface="+mn-ea"/>
              </a:rPr>
              <a:t> MLP </a:t>
            </a:r>
            <a:r>
              <a:rPr lang="en-US" altLang="zh-CN" sz="3200">
                <a:solidFill>
                  <a:schemeClr val="accent2"/>
                </a:solidFill>
                <a:ea typeface="微软雅黑" panose="020B0503020204020204" pitchFamily="34" charset="-122"/>
                <a:cs typeface="+mn-lt"/>
                <a:sym typeface="+mn-ea"/>
              </a:rPr>
              <a:t>Result_</a:t>
            </a:r>
            <a:r>
              <a:rPr lang="en-US" altLang="zh-CN" sz="3200">
                <a:solidFill>
                  <a:schemeClr val="bg1"/>
                </a:solidFill>
                <a:sym typeface="+mn-ea"/>
              </a:rPr>
              <a:t>Linearity</a:t>
            </a:r>
            <a:r>
              <a:rPr lang="en-US" altLang="zh-CN" sz="3200">
                <a:solidFill>
                  <a:schemeClr val="accent2"/>
                </a:solidFill>
                <a:ea typeface="微软雅黑" panose="020B0503020204020204" pitchFamily="34" charset="-122"/>
                <a:cs typeface="+mn-lt"/>
                <a:sym typeface="+mn-ea"/>
              </a:rPr>
              <a:t> </a:t>
            </a:r>
            <a:endParaRPr lang="en-US" altLang="zh-CN" sz="3200">
              <a:solidFill>
                <a:schemeClr val="bg1"/>
              </a:solidFill>
              <a:ea typeface="微软雅黑" panose="020B0503020204020204" pitchFamily="34" charset="-122"/>
              <a:cs typeface="+mn-lt"/>
              <a:sym typeface="+mn-ea"/>
            </a:endParaRPr>
          </a:p>
        </p:txBody>
      </p:sp>
      <p:sp>
        <p:nvSpPr>
          <p:cNvPr id="5" name="文本框 4"/>
          <p:cNvSpPr txBox="1"/>
          <p:nvPr/>
        </p:nvSpPr>
        <p:spPr>
          <a:xfrm>
            <a:off x="1801495" y="1177290"/>
            <a:ext cx="4108450" cy="368300"/>
          </a:xfrm>
          <a:prstGeom prst="rect">
            <a:avLst/>
          </a:prstGeom>
          <a:noFill/>
        </p:spPr>
        <p:txBody>
          <a:bodyPr wrap="square" rtlCol="0">
            <a:spAutoFit/>
          </a:bodyPr>
          <a:p>
            <a:r>
              <a:rPr lang="en-US" altLang="zh-CN">
                <a:solidFill>
                  <a:schemeClr val="bg1"/>
                </a:solidFill>
              </a:rPr>
              <a:t>Transfer Learning</a:t>
            </a:r>
            <a:endParaRPr lang="en-US" altLang="zh-CN">
              <a:solidFill>
                <a:schemeClr val="bg1"/>
              </a:solidFill>
            </a:endParaRPr>
          </a:p>
        </p:txBody>
      </p:sp>
      <p:sp>
        <p:nvSpPr>
          <p:cNvPr id="6" name="文本框 5"/>
          <p:cNvSpPr txBox="1"/>
          <p:nvPr>
            <p:custDataLst>
              <p:tags r:id="rId3"/>
            </p:custDataLst>
          </p:nvPr>
        </p:nvSpPr>
        <p:spPr>
          <a:xfrm>
            <a:off x="7613650" y="1177290"/>
            <a:ext cx="2107565" cy="368300"/>
          </a:xfrm>
          <a:prstGeom prst="rect">
            <a:avLst/>
          </a:prstGeom>
          <a:noFill/>
        </p:spPr>
        <p:txBody>
          <a:bodyPr wrap="square" rtlCol="0">
            <a:spAutoFit/>
          </a:bodyPr>
          <a:p>
            <a:r>
              <a:rPr lang="en-US" altLang="zh-CN">
                <a:solidFill>
                  <a:schemeClr val="bg1"/>
                </a:solidFill>
              </a:rPr>
              <a:t>Pre-trained model</a:t>
            </a:r>
            <a:endParaRPr lang="en-US" altLang="zh-CN">
              <a:solidFill>
                <a:schemeClr val="bg1"/>
              </a:solidFill>
            </a:endParaRPr>
          </a:p>
        </p:txBody>
      </p:sp>
      <p:pic>
        <p:nvPicPr>
          <p:cNvPr id="10" name="图片 9"/>
          <p:cNvPicPr>
            <a:picLocks noChangeAspect="1"/>
          </p:cNvPicPr>
          <p:nvPr/>
        </p:nvPicPr>
        <p:blipFill>
          <a:blip r:embed="rId4"/>
          <a:stretch>
            <a:fillRect/>
          </a:stretch>
        </p:blipFill>
        <p:spPr>
          <a:xfrm>
            <a:off x="6609715" y="1713230"/>
            <a:ext cx="4856480" cy="4869815"/>
          </a:xfrm>
          <a:prstGeom prst="rect">
            <a:avLst/>
          </a:prstGeom>
        </p:spPr>
      </p:pic>
      <p:pic>
        <p:nvPicPr>
          <p:cNvPr id="12" name="图片 11"/>
          <p:cNvPicPr>
            <a:picLocks noChangeAspect="1"/>
          </p:cNvPicPr>
          <p:nvPr/>
        </p:nvPicPr>
        <p:blipFill>
          <a:blip r:embed="rId5"/>
          <a:stretch>
            <a:fillRect/>
          </a:stretch>
        </p:blipFill>
        <p:spPr>
          <a:xfrm>
            <a:off x="626745" y="1664970"/>
            <a:ext cx="4890135" cy="49237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sp>
        <p:nvSpPr>
          <p:cNvPr id="9" name="文本框 8"/>
          <p:cNvSpPr txBox="1"/>
          <p:nvPr/>
        </p:nvSpPr>
        <p:spPr>
          <a:xfrm>
            <a:off x="751205" y="426085"/>
            <a:ext cx="8101330" cy="1076325"/>
          </a:xfrm>
          <a:prstGeom prst="rect">
            <a:avLst/>
          </a:prstGeom>
          <a:noFill/>
        </p:spPr>
        <p:txBody>
          <a:bodyPr wrap="square" rtlCol="0" anchor="t">
            <a:spAutoFit/>
          </a:bodyPr>
          <a:p>
            <a:pPr marL="0" indent="0">
              <a:spcBef>
                <a:spcPct val="0"/>
              </a:spcBef>
              <a:spcAft>
                <a:spcPct val="0"/>
              </a:spcAft>
            </a:pPr>
            <a:r>
              <a:rPr lang="en-US" altLang="zh-CN" sz="3200">
                <a:solidFill>
                  <a:schemeClr val="bg1"/>
                </a:solidFill>
                <a:ea typeface="微软雅黑" panose="020B0503020204020204" pitchFamily="34" charset="-122"/>
                <a:cs typeface="+mn-lt"/>
                <a:sym typeface="+mn-ea"/>
              </a:rPr>
              <a:t> MLP </a:t>
            </a:r>
            <a:r>
              <a:rPr lang="en-US" altLang="zh-CN" sz="3200">
                <a:solidFill>
                  <a:schemeClr val="accent2"/>
                </a:solidFill>
                <a:ea typeface="微软雅黑" panose="020B0503020204020204" pitchFamily="34" charset="-122"/>
                <a:cs typeface="+mn-lt"/>
                <a:sym typeface="+mn-ea"/>
              </a:rPr>
              <a:t>Result </a:t>
            </a:r>
            <a:r>
              <a:rPr lang="en-US" altLang="zh-CN" sz="3200">
                <a:solidFill>
                  <a:srgbClr val="FF0000"/>
                </a:solidFill>
                <a:ea typeface="微软雅黑" panose="020B0503020204020204" pitchFamily="34" charset="-122"/>
                <a:cs typeface="+mn-lt"/>
                <a:sym typeface="+mn-ea"/>
              </a:rPr>
              <a:t>H</a:t>
            </a:r>
            <a:r>
              <a:rPr lang="en-US" altLang="zh-CN" sz="3200">
                <a:solidFill>
                  <a:srgbClr val="FF0000"/>
                </a:solidFill>
                <a:sym typeface="+mn-ea"/>
              </a:rPr>
              <a:t>CAL </a:t>
            </a:r>
            <a:r>
              <a:rPr lang="en-US" altLang="zh-CN" sz="3200">
                <a:solidFill>
                  <a:schemeClr val="bg1"/>
                </a:solidFill>
                <a:sym typeface="+mn-ea"/>
              </a:rPr>
              <a:t>Transfer Learning</a:t>
            </a:r>
            <a:endParaRPr lang="en-US" altLang="zh-CN" sz="3200">
              <a:solidFill>
                <a:schemeClr val="bg1"/>
              </a:solidFill>
            </a:endParaRPr>
          </a:p>
          <a:p>
            <a:pPr marL="0" indent="0">
              <a:spcBef>
                <a:spcPct val="0"/>
              </a:spcBef>
              <a:spcAft>
                <a:spcPct val="0"/>
              </a:spcAft>
            </a:pPr>
            <a:endParaRPr lang="en-US" altLang="zh-CN" sz="3200">
              <a:solidFill>
                <a:schemeClr val="bg1"/>
              </a:solidFill>
              <a:ea typeface="微软雅黑" panose="020B0503020204020204" pitchFamily="34" charset="-122"/>
              <a:cs typeface="+mn-lt"/>
              <a:sym typeface="+mn-ea"/>
            </a:endParaRPr>
          </a:p>
        </p:txBody>
      </p:sp>
      <p:pic>
        <p:nvPicPr>
          <p:cNvPr id="2" name="图片 1"/>
          <p:cNvPicPr>
            <a:picLocks noChangeAspect="1"/>
          </p:cNvPicPr>
          <p:nvPr/>
        </p:nvPicPr>
        <p:blipFill>
          <a:blip r:embed="rId3"/>
          <a:stretch>
            <a:fillRect/>
          </a:stretch>
        </p:blipFill>
        <p:spPr>
          <a:xfrm>
            <a:off x="598170" y="1033780"/>
            <a:ext cx="10235565" cy="56876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sp>
        <p:nvSpPr>
          <p:cNvPr id="9" name="文本框 8"/>
          <p:cNvSpPr txBox="1"/>
          <p:nvPr/>
        </p:nvSpPr>
        <p:spPr>
          <a:xfrm>
            <a:off x="751205" y="426085"/>
            <a:ext cx="10010775" cy="583565"/>
          </a:xfrm>
          <a:prstGeom prst="rect">
            <a:avLst/>
          </a:prstGeom>
          <a:noFill/>
        </p:spPr>
        <p:txBody>
          <a:bodyPr wrap="square" rtlCol="0" anchor="t">
            <a:spAutoFit/>
          </a:bodyPr>
          <a:p>
            <a:pPr marL="0" indent="0">
              <a:spcBef>
                <a:spcPct val="0"/>
              </a:spcBef>
              <a:spcAft>
                <a:spcPct val="0"/>
              </a:spcAft>
            </a:pPr>
            <a:r>
              <a:rPr lang="en-US" altLang="zh-CN" sz="3200">
                <a:solidFill>
                  <a:schemeClr val="bg1"/>
                </a:solidFill>
                <a:ea typeface="微软雅黑" panose="020B0503020204020204" pitchFamily="34" charset="-122"/>
                <a:cs typeface="+mn-lt"/>
                <a:sym typeface="+mn-ea"/>
              </a:rPr>
              <a:t> </a:t>
            </a:r>
            <a:r>
              <a:rPr lang="en-US" altLang="zh-CN" sz="3200">
                <a:solidFill>
                  <a:schemeClr val="bg1"/>
                </a:solidFill>
                <a:sym typeface="+mn-ea"/>
              </a:rPr>
              <a:t>CNN+LSTM</a:t>
            </a:r>
            <a:r>
              <a:rPr lang="en-US" altLang="zh-CN" sz="3200">
                <a:solidFill>
                  <a:schemeClr val="bg1"/>
                </a:solidFill>
                <a:ea typeface="微软雅黑" panose="020B0503020204020204" pitchFamily="34" charset="-122"/>
                <a:cs typeface="+mn-lt"/>
                <a:sym typeface="+mn-ea"/>
              </a:rPr>
              <a:t> </a:t>
            </a:r>
            <a:r>
              <a:rPr lang="en-US" altLang="zh-CN" sz="3200">
                <a:solidFill>
                  <a:schemeClr val="accent2"/>
                </a:solidFill>
                <a:ea typeface="微软雅黑" panose="020B0503020204020204" pitchFamily="34" charset="-122"/>
                <a:cs typeface="+mn-lt"/>
                <a:sym typeface="+mn-ea"/>
              </a:rPr>
              <a:t>Result_</a:t>
            </a:r>
            <a:r>
              <a:rPr lang="en-US" altLang="zh-CN" sz="3200">
                <a:solidFill>
                  <a:schemeClr val="bg1"/>
                </a:solidFill>
                <a:sym typeface="+mn-ea"/>
              </a:rPr>
              <a:t>Energy Resolution</a:t>
            </a:r>
            <a:r>
              <a:rPr lang="en-US" altLang="zh-CN" sz="3200">
                <a:solidFill>
                  <a:schemeClr val="accent2"/>
                </a:solidFill>
                <a:ea typeface="微软雅黑" panose="020B0503020204020204" pitchFamily="34" charset="-122"/>
                <a:cs typeface="+mn-lt"/>
                <a:sym typeface="+mn-ea"/>
              </a:rPr>
              <a:t> </a:t>
            </a:r>
            <a:endParaRPr lang="en-US" altLang="zh-CN" sz="3200">
              <a:solidFill>
                <a:schemeClr val="bg1"/>
              </a:solidFill>
              <a:ea typeface="微软雅黑" panose="020B0503020204020204" pitchFamily="34" charset="-122"/>
              <a:cs typeface="+mn-lt"/>
              <a:sym typeface="+mn-ea"/>
            </a:endParaRPr>
          </a:p>
        </p:txBody>
      </p:sp>
      <p:sp>
        <p:nvSpPr>
          <p:cNvPr id="11" name="文本框 10"/>
          <p:cNvSpPr txBox="1"/>
          <p:nvPr>
            <p:custDataLst>
              <p:tags r:id="rId3"/>
            </p:custDataLst>
          </p:nvPr>
        </p:nvSpPr>
        <p:spPr>
          <a:xfrm>
            <a:off x="1801495" y="1177290"/>
            <a:ext cx="4108450" cy="368300"/>
          </a:xfrm>
          <a:prstGeom prst="rect">
            <a:avLst/>
          </a:prstGeom>
          <a:noFill/>
        </p:spPr>
        <p:txBody>
          <a:bodyPr wrap="square" rtlCol="0">
            <a:spAutoFit/>
          </a:bodyPr>
          <a:p>
            <a:r>
              <a:rPr lang="en-US" altLang="zh-CN">
                <a:solidFill>
                  <a:schemeClr val="bg1"/>
                </a:solidFill>
              </a:rPr>
              <a:t>Transfer Learning</a:t>
            </a:r>
            <a:endParaRPr lang="en-US" altLang="zh-CN">
              <a:solidFill>
                <a:schemeClr val="bg1"/>
              </a:solidFill>
            </a:endParaRPr>
          </a:p>
        </p:txBody>
      </p:sp>
      <p:sp>
        <p:nvSpPr>
          <p:cNvPr id="7" name="文本框 6"/>
          <p:cNvSpPr txBox="1"/>
          <p:nvPr>
            <p:custDataLst>
              <p:tags r:id="rId4"/>
            </p:custDataLst>
          </p:nvPr>
        </p:nvSpPr>
        <p:spPr>
          <a:xfrm>
            <a:off x="7613650" y="1177290"/>
            <a:ext cx="2107565" cy="368300"/>
          </a:xfrm>
          <a:prstGeom prst="rect">
            <a:avLst/>
          </a:prstGeom>
          <a:noFill/>
        </p:spPr>
        <p:txBody>
          <a:bodyPr wrap="square" rtlCol="0">
            <a:spAutoFit/>
          </a:bodyPr>
          <a:p>
            <a:r>
              <a:rPr lang="en-US" altLang="zh-CN">
                <a:solidFill>
                  <a:schemeClr val="bg1"/>
                </a:solidFill>
              </a:rPr>
              <a:t>Pre-trained model</a:t>
            </a:r>
            <a:endParaRPr lang="en-US" altLang="zh-CN">
              <a:solidFill>
                <a:schemeClr val="bg1"/>
              </a:solidFill>
            </a:endParaRPr>
          </a:p>
        </p:txBody>
      </p:sp>
      <p:pic>
        <p:nvPicPr>
          <p:cNvPr id="5" name="图片 4"/>
          <p:cNvPicPr>
            <a:picLocks noChangeAspect="1"/>
          </p:cNvPicPr>
          <p:nvPr/>
        </p:nvPicPr>
        <p:blipFill>
          <a:blip r:embed="rId5"/>
          <a:stretch>
            <a:fillRect/>
          </a:stretch>
        </p:blipFill>
        <p:spPr>
          <a:xfrm>
            <a:off x="699770" y="1545590"/>
            <a:ext cx="5051425" cy="5095240"/>
          </a:xfrm>
          <a:prstGeom prst="rect">
            <a:avLst/>
          </a:prstGeom>
        </p:spPr>
      </p:pic>
      <p:pic>
        <p:nvPicPr>
          <p:cNvPr id="6" name="图片 5"/>
          <p:cNvPicPr>
            <a:picLocks noChangeAspect="1"/>
          </p:cNvPicPr>
          <p:nvPr/>
        </p:nvPicPr>
        <p:blipFill>
          <a:blip r:embed="rId6"/>
          <a:stretch>
            <a:fillRect/>
          </a:stretch>
        </p:blipFill>
        <p:spPr>
          <a:xfrm>
            <a:off x="6464300" y="1545590"/>
            <a:ext cx="5227955" cy="50958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sp>
        <p:nvSpPr>
          <p:cNvPr id="9" name="文本框 8"/>
          <p:cNvSpPr txBox="1"/>
          <p:nvPr/>
        </p:nvSpPr>
        <p:spPr>
          <a:xfrm>
            <a:off x="751205" y="426085"/>
            <a:ext cx="10010775" cy="583565"/>
          </a:xfrm>
          <a:prstGeom prst="rect">
            <a:avLst/>
          </a:prstGeom>
          <a:noFill/>
        </p:spPr>
        <p:txBody>
          <a:bodyPr wrap="square" rtlCol="0" anchor="t">
            <a:spAutoFit/>
          </a:bodyPr>
          <a:p>
            <a:pPr marL="0" indent="0">
              <a:spcBef>
                <a:spcPct val="0"/>
              </a:spcBef>
              <a:spcAft>
                <a:spcPct val="0"/>
              </a:spcAft>
            </a:pPr>
            <a:r>
              <a:rPr lang="en-US" altLang="zh-CN" sz="3200">
                <a:solidFill>
                  <a:schemeClr val="bg1"/>
                </a:solidFill>
                <a:sym typeface="+mn-ea"/>
              </a:rPr>
              <a:t>CNN+LSTM</a:t>
            </a:r>
            <a:r>
              <a:rPr lang="en-US" altLang="zh-CN" sz="3200">
                <a:solidFill>
                  <a:schemeClr val="bg1"/>
                </a:solidFill>
                <a:ea typeface="微软雅黑" panose="020B0503020204020204" pitchFamily="34" charset="-122"/>
                <a:cs typeface="+mn-lt"/>
                <a:sym typeface="+mn-ea"/>
              </a:rPr>
              <a:t> </a:t>
            </a:r>
            <a:r>
              <a:rPr lang="en-US" altLang="zh-CN" sz="3200">
                <a:solidFill>
                  <a:schemeClr val="accent2"/>
                </a:solidFill>
                <a:ea typeface="微软雅黑" panose="020B0503020204020204" pitchFamily="34" charset="-122"/>
                <a:cs typeface="+mn-lt"/>
                <a:sym typeface="+mn-ea"/>
              </a:rPr>
              <a:t>Result_</a:t>
            </a:r>
            <a:r>
              <a:rPr lang="en-US" altLang="zh-CN" sz="3200">
                <a:solidFill>
                  <a:schemeClr val="bg1"/>
                </a:solidFill>
                <a:sym typeface="+mn-ea"/>
              </a:rPr>
              <a:t>Linearity</a:t>
            </a:r>
            <a:r>
              <a:rPr lang="en-US" altLang="zh-CN" sz="3200">
                <a:solidFill>
                  <a:schemeClr val="accent2"/>
                </a:solidFill>
                <a:ea typeface="微软雅黑" panose="020B0503020204020204" pitchFamily="34" charset="-122"/>
                <a:cs typeface="+mn-lt"/>
                <a:sym typeface="+mn-ea"/>
              </a:rPr>
              <a:t> </a:t>
            </a:r>
            <a:endParaRPr lang="en-US" altLang="zh-CN" sz="3200">
              <a:solidFill>
                <a:schemeClr val="bg1"/>
              </a:solidFill>
              <a:ea typeface="微软雅黑" panose="020B0503020204020204" pitchFamily="34" charset="-122"/>
              <a:cs typeface="+mn-lt"/>
              <a:sym typeface="+mn-ea"/>
            </a:endParaRPr>
          </a:p>
        </p:txBody>
      </p:sp>
      <p:sp>
        <p:nvSpPr>
          <p:cNvPr id="5" name="文本框 4"/>
          <p:cNvSpPr txBox="1"/>
          <p:nvPr>
            <p:custDataLst>
              <p:tags r:id="rId3"/>
            </p:custDataLst>
          </p:nvPr>
        </p:nvSpPr>
        <p:spPr>
          <a:xfrm>
            <a:off x="1801495" y="1177290"/>
            <a:ext cx="4108450" cy="368300"/>
          </a:xfrm>
          <a:prstGeom prst="rect">
            <a:avLst/>
          </a:prstGeom>
          <a:noFill/>
        </p:spPr>
        <p:txBody>
          <a:bodyPr wrap="square" rtlCol="0">
            <a:spAutoFit/>
          </a:bodyPr>
          <a:p>
            <a:r>
              <a:rPr lang="en-US" altLang="zh-CN">
                <a:solidFill>
                  <a:schemeClr val="bg1"/>
                </a:solidFill>
              </a:rPr>
              <a:t>Transfer Learning</a:t>
            </a:r>
            <a:endParaRPr lang="en-US" altLang="zh-CN">
              <a:solidFill>
                <a:schemeClr val="bg1"/>
              </a:solidFill>
            </a:endParaRPr>
          </a:p>
        </p:txBody>
      </p:sp>
      <p:sp>
        <p:nvSpPr>
          <p:cNvPr id="6" name="文本框 5"/>
          <p:cNvSpPr txBox="1"/>
          <p:nvPr>
            <p:custDataLst>
              <p:tags r:id="rId4"/>
            </p:custDataLst>
          </p:nvPr>
        </p:nvSpPr>
        <p:spPr>
          <a:xfrm>
            <a:off x="7613650" y="1177290"/>
            <a:ext cx="2107565" cy="368300"/>
          </a:xfrm>
          <a:prstGeom prst="rect">
            <a:avLst/>
          </a:prstGeom>
          <a:noFill/>
        </p:spPr>
        <p:txBody>
          <a:bodyPr wrap="square" rtlCol="0">
            <a:spAutoFit/>
          </a:bodyPr>
          <a:p>
            <a:r>
              <a:rPr lang="en-US" altLang="zh-CN">
                <a:solidFill>
                  <a:schemeClr val="bg1"/>
                </a:solidFill>
              </a:rPr>
              <a:t>Pre-trained model</a:t>
            </a:r>
            <a:endParaRPr lang="en-US" altLang="zh-CN">
              <a:solidFill>
                <a:schemeClr val="bg1"/>
              </a:solidFill>
            </a:endParaRPr>
          </a:p>
        </p:txBody>
      </p:sp>
      <p:pic>
        <p:nvPicPr>
          <p:cNvPr id="2" name="图片 1"/>
          <p:cNvPicPr>
            <a:picLocks noChangeAspect="1"/>
          </p:cNvPicPr>
          <p:nvPr/>
        </p:nvPicPr>
        <p:blipFill>
          <a:blip r:embed="rId5"/>
          <a:stretch>
            <a:fillRect/>
          </a:stretch>
        </p:blipFill>
        <p:spPr>
          <a:xfrm>
            <a:off x="6169660" y="1674495"/>
            <a:ext cx="4996180" cy="5009515"/>
          </a:xfrm>
          <a:prstGeom prst="rect">
            <a:avLst/>
          </a:prstGeom>
        </p:spPr>
      </p:pic>
      <p:pic>
        <p:nvPicPr>
          <p:cNvPr id="4" name="图片 3"/>
          <p:cNvPicPr>
            <a:picLocks noChangeAspect="1"/>
          </p:cNvPicPr>
          <p:nvPr/>
        </p:nvPicPr>
        <p:blipFill>
          <a:blip r:embed="rId6"/>
          <a:stretch>
            <a:fillRect/>
          </a:stretch>
        </p:blipFill>
        <p:spPr>
          <a:xfrm>
            <a:off x="606425" y="1674495"/>
            <a:ext cx="5034915" cy="50095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sp>
        <p:nvSpPr>
          <p:cNvPr id="9" name="文本框 8"/>
          <p:cNvSpPr txBox="1"/>
          <p:nvPr/>
        </p:nvSpPr>
        <p:spPr>
          <a:xfrm>
            <a:off x="751205" y="426085"/>
            <a:ext cx="8101330" cy="1076325"/>
          </a:xfrm>
          <a:prstGeom prst="rect">
            <a:avLst/>
          </a:prstGeom>
          <a:noFill/>
        </p:spPr>
        <p:txBody>
          <a:bodyPr wrap="square" rtlCol="0" anchor="t">
            <a:spAutoFit/>
          </a:bodyPr>
          <a:p>
            <a:pPr marL="0" indent="0">
              <a:spcBef>
                <a:spcPct val="0"/>
              </a:spcBef>
              <a:spcAft>
                <a:spcPct val="0"/>
              </a:spcAft>
            </a:pPr>
            <a:r>
              <a:rPr lang="en-US" altLang="zh-CN" sz="3200">
                <a:solidFill>
                  <a:schemeClr val="bg1"/>
                </a:solidFill>
                <a:ea typeface="微软雅黑" panose="020B0503020204020204" pitchFamily="34" charset="-122"/>
                <a:cs typeface="+mn-lt"/>
                <a:sym typeface="+mn-ea"/>
              </a:rPr>
              <a:t> </a:t>
            </a:r>
            <a:r>
              <a:rPr lang="en-US" altLang="zh-CN" sz="3200">
                <a:solidFill>
                  <a:schemeClr val="bg1"/>
                </a:solidFill>
                <a:sym typeface="+mn-ea"/>
              </a:rPr>
              <a:t>CNN+LSTM</a:t>
            </a:r>
            <a:r>
              <a:rPr lang="en-US" altLang="zh-CN" sz="3200">
                <a:solidFill>
                  <a:schemeClr val="bg1"/>
                </a:solidFill>
                <a:ea typeface="微软雅黑" panose="020B0503020204020204" pitchFamily="34" charset="-122"/>
                <a:cs typeface="+mn-lt"/>
                <a:sym typeface="+mn-ea"/>
              </a:rPr>
              <a:t> </a:t>
            </a:r>
            <a:r>
              <a:rPr lang="en-US" altLang="zh-CN" sz="3200">
                <a:solidFill>
                  <a:schemeClr val="accent2"/>
                </a:solidFill>
                <a:ea typeface="微软雅黑" panose="020B0503020204020204" pitchFamily="34" charset="-122"/>
                <a:cs typeface="+mn-lt"/>
                <a:sym typeface="+mn-ea"/>
              </a:rPr>
              <a:t>Result </a:t>
            </a:r>
            <a:r>
              <a:rPr lang="en-US" altLang="zh-CN" sz="3200">
                <a:solidFill>
                  <a:srgbClr val="FF0000"/>
                </a:solidFill>
                <a:ea typeface="微软雅黑" panose="020B0503020204020204" pitchFamily="34" charset="-122"/>
                <a:cs typeface="+mn-lt"/>
                <a:sym typeface="+mn-ea"/>
              </a:rPr>
              <a:t>H</a:t>
            </a:r>
            <a:r>
              <a:rPr lang="en-US" altLang="zh-CN" sz="3200">
                <a:solidFill>
                  <a:srgbClr val="FF0000"/>
                </a:solidFill>
                <a:sym typeface="+mn-ea"/>
              </a:rPr>
              <a:t>CAL </a:t>
            </a:r>
            <a:r>
              <a:rPr lang="en-US" altLang="zh-CN" sz="3200">
                <a:solidFill>
                  <a:schemeClr val="bg1"/>
                </a:solidFill>
                <a:sym typeface="+mn-ea"/>
              </a:rPr>
              <a:t>Transfer Learning</a:t>
            </a:r>
            <a:endParaRPr lang="en-US" altLang="zh-CN" sz="3200">
              <a:solidFill>
                <a:schemeClr val="bg1"/>
              </a:solidFill>
            </a:endParaRPr>
          </a:p>
          <a:p>
            <a:pPr marL="0" indent="0">
              <a:spcBef>
                <a:spcPct val="0"/>
              </a:spcBef>
              <a:spcAft>
                <a:spcPct val="0"/>
              </a:spcAft>
            </a:pPr>
            <a:endParaRPr lang="en-US" altLang="zh-CN" sz="3200">
              <a:solidFill>
                <a:schemeClr val="bg1"/>
              </a:solidFill>
              <a:ea typeface="微软雅黑" panose="020B0503020204020204" pitchFamily="34" charset="-122"/>
              <a:cs typeface="+mn-lt"/>
              <a:sym typeface="+mn-ea"/>
            </a:endParaRPr>
          </a:p>
        </p:txBody>
      </p:sp>
      <p:pic>
        <p:nvPicPr>
          <p:cNvPr id="4" name="图片 3"/>
          <p:cNvPicPr>
            <a:picLocks noChangeAspect="1"/>
          </p:cNvPicPr>
          <p:nvPr/>
        </p:nvPicPr>
        <p:blipFill>
          <a:blip r:embed="rId3"/>
          <a:stretch>
            <a:fillRect/>
          </a:stretch>
        </p:blipFill>
        <p:spPr>
          <a:xfrm>
            <a:off x="687070" y="1085850"/>
            <a:ext cx="9817735" cy="55486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sp>
        <p:nvSpPr>
          <p:cNvPr id="9" name="文本框 8"/>
          <p:cNvSpPr txBox="1"/>
          <p:nvPr/>
        </p:nvSpPr>
        <p:spPr>
          <a:xfrm>
            <a:off x="751205" y="426085"/>
            <a:ext cx="10010775" cy="583565"/>
          </a:xfrm>
          <a:prstGeom prst="rect">
            <a:avLst/>
          </a:prstGeom>
          <a:noFill/>
        </p:spPr>
        <p:txBody>
          <a:bodyPr wrap="square" rtlCol="0" anchor="t">
            <a:spAutoFit/>
          </a:bodyPr>
          <a:p>
            <a:pPr marL="0" indent="0">
              <a:spcBef>
                <a:spcPct val="0"/>
              </a:spcBef>
              <a:spcAft>
                <a:spcPct val="0"/>
              </a:spcAft>
            </a:pPr>
            <a:r>
              <a:rPr lang="en-US" altLang="zh-CN" sz="3200">
                <a:solidFill>
                  <a:schemeClr val="bg1"/>
                </a:solidFill>
                <a:ea typeface="微软雅黑" panose="020B0503020204020204" pitchFamily="34" charset="-122"/>
                <a:cs typeface="+mn-lt"/>
                <a:sym typeface="+mn-ea"/>
              </a:rPr>
              <a:t> </a:t>
            </a:r>
            <a:r>
              <a:rPr lang="en-US" altLang="zh-CN" sz="3200">
                <a:solidFill>
                  <a:schemeClr val="bg1"/>
                </a:solidFill>
                <a:sym typeface="+mn-ea"/>
              </a:rPr>
              <a:t>CNN+Transformer</a:t>
            </a:r>
            <a:r>
              <a:rPr lang="en-US" altLang="zh-CN" sz="3200">
                <a:solidFill>
                  <a:schemeClr val="bg1"/>
                </a:solidFill>
                <a:ea typeface="微软雅黑" panose="020B0503020204020204" pitchFamily="34" charset="-122"/>
                <a:cs typeface="+mn-lt"/>
                <a:sym typeface="+mn-ea"/>
              </a:rPr>
              <a:t> </a:t>
            </a:r>
            <a:r>
              <a:rPr lang="en-US" altLang="zh-CN" sz="3200">
                <a:solidFill>
                  <a:schemeClr val="accent2"/>
                </a:solidFill>
                <a:ea typeface="微软雅黑" panose="020B0503020204020204" pitchFamily="34" charset="-122"/>
                <a:cs typeface="+mn-lt"/>
                <a:sym typeface="+mn-ea"/>
              </a:rPr>
              <a:t>Result_</a:t>
            </a:r>
            <a:r>
              <a:rPr lang="en-US" altLang="zh-CN" sz="3200">
                <a:solidFill>
                  <a:schemeClr val="bg1"/>
                </a:solidFill>
                <a:sym typeface="+mn-ea"/>
              </a:rPr>
              <a:t>Energy Resolution</a:t>
            </a:r>
            <a:r>
              <a:rPr lang="en-US" altLang="zh-CN" sz="3200">
                <a:solidFill>
                  <a:schemeClr val="accent2"/>
                </a:solidFill>
                <a:ea typeface="微软雅黑" panose="020B0503020204020204" pitchFamily="34" charset="-122"/>
                <a:cs typeface="+mn-lt"/>
                <a:sym typeface="+mn-ea"/>
              </a:rPr>
              <a:t> </a:t>
            </a:r>
            <a:endParaRPr lang="en-US" altLang="zh-CN" sz="3200">
              <a:solidFill>
                <a:schemeClr val="bg1"/>
              </a:solidFill>
              <a:ea typeface="微软雅黑" panose="020B0503020204020204" pitchFamily="34" charset="-122"/>
              <a:cs typeface="+mn-lt"/>
              <a:sym typeface="+mn-ea"/>
            </a:endParaRPr>
          </a:p>
        </p:txBody>
      </p:sp>
      <p:sp>
        <p:nvSpPr>
          <p:cNvPr id="11" name="文本框 10"/>
          <p:cNvSpPr txBox="1"/>
          <p:nvPr>
            <p:custDataLst>
              <p:tags r:id="rId3"/>
            </p:custDataLst>
          </p:nvPr>
        </p:nvSpPr>
        <p:spPr>
          <a:xfrm>
            <a:off x="1801495" y="1177290"/>
            <a:ext cx="4108450" cy="368300"/>
          </a:xfrm>
          <a:prstGeom prst="rect">
            <a:avLst/>
          </a:prstGeom>
          <a:noFill/>
        </p:spPr>
        <p:txBody>
          <a:bodyPr wrap="square" rtlCol="0">
            <a:spAutoFit/>
          </a:bodyPr>
          <a:p>
            <a:r>
              <a:rPr lang="en-US" altLang="zh-CN">
                <a:solidFill>
                  <a:schemeClr val="bg1"/>
                </a:solidFill>
              </a:rPr>
              <a:t>Transfer Learning</a:t>
            </a:r>
            <a:endParaRPr lang="en-US" altLang="zh-CN">
              <a:solidFill>
                <a:schemeClr val="bg1"/>
              </a:solidFill>
            </a:endParaRPr>
          </a:p>
        </p:txBody>
      </p:sp>
      <p:sp>
        <p:nvSpPr>
          <p:cNvPr id="7" name="文本框 6"/>
          <p:cNvSpPr txBox="1"/>
          <p:nvPr>
            <p:custDataLst>
              <p:tags r:id="rId4"/>
            </p:custDataLst>
          </p:nvPr>
        </p:nvSpPr>
        <p:spPr>
          <a:xfrm>
            <a:off x="7613650" y="1177290"/>
            <a:ext cx="2107565" cy="368300"/>
          </a:xfrm>
          <a:prstGeom prst="rect">
            <a:avLst/>
          </a:prstGeom>
          <a:noFill/>
        </p:spPr>
        <p:txBody>
          <a:bodyPr wrap="square" rtlCol="0">
            <a:spAutoFit/>
          </a:bodyPr>
          <a:p>
            <a:r>
              <a:rPr lang="en-US" altLang="zh-CN">
                <a:solidFill>
                  <a:schemeClr val="bg1"/>
                </a:solidFill>
              </a:rPr>
              <a:t>Pre-trained model</a:t>
            </a:r>
            <a:endParaRPr lang="en-US" altLang="zh-CN">
              <a:solidFill>
                <a:schemeClr val="bg1"/>
              </a:solidFill>
            </a:endParaRPr>
          </a:p>
        </p:txBody>
      </p:sp>
      <p:pic>
        <p:nvPicPr>
          <p:cNvPr id="2" name="图片 1"/>
          <p:cNvPicPr>
            <a:picLocks noChangeAspect="1"/>
          </p:cNvPicPr>
          <p:nvPr/>
        </p:nvPicPr>
        <p:blipFill>
          <a:blip r:embed="rId5"/>
          <a:stretch>
            <a:fillRect/>
          </a:stretch>
        </p:blipFill>
        <p:spPr>
          <a:xfrm>
            <a:off x="648970" y="1683385"/>
            <a:ext cx="5038090" cy="5038090"/>
          </a:xfrm>
          <a:prstGeom prst="rect">
            <a:avLst/>
          </a:prstGeom>
        </p:spPr>
      </p:pic>
      <p:pic>
        <p:nvPicPr>
          <p:cNvPr id="4" name="图片 3"/>
          <p:cNvPicPr>
            <a:picLocks noChangeAspect="1"/>
          </p:cNvPicPr>
          <p:nvPr/>
        </p:nvPicPr>
        <p:blipFill>
          <a:blip r:embed="rId6"/>
          <a:stretch>
            <a:fillRect/>
          </a:stretch>
        </p:blipFill>
        <p:spPr>
          <a:xfrm>
            <a:off x="6503670" y="1683385"/>
            <a:ext cx="5022215" cy="50361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sp>
        <p:nvSpPr>
          <p:cNvPr id="5" name="文本框 4"/>
          <p:cNvSpPr txBox="1"/>
          <p:nvPr/>
        </p:nvSpPr>
        <p:spPr>
          <a:xfrm>
            <a:off x="405765" y="708660"/>
            <a:ext cx="11364595" cy="5617845"/>
          </a:xfrm>
          <a:prstGeom prst="rect">
            <a:avLst/>
          </a:prstGeom>
          <a:noFill/>
        </p:spPr>
        <p:txBody>
          <a:bodyPr wrap="square" rtlCol="0">
            <a:noAutofit/>
          </a:bodyPr>
          <a:lstStyle/>
          <a:p>
            <a:pPr>
              <a:lnSpc>
                <a:spcPct val="140000"/>
              </a:lnSpc>
            </a:pPr>
            <a:r>
              <a:rPr lang="en-US" altLang="zh-CN" sz="4000">
                <a:solidFill>
                  <a:schemeClr val="bg1"/>
                </a:solidFill>
              </a:rPr>
              <a:t>motivation</a:t>
            </a:r>
            <a:r>
              <a:rPr lang="zh-CN" altLang="en-US" sz="4000">
                <a:solidFill>
                  <a:schemeClr val="bg1"/>
                </a:solidFill>
              </a:rPr>
              <a:t>：</a:t>
            </a:r>
            <a:endParaRPr lang="zh-CN" altLang="en-US" sz="4000">
              <a:solidFill>
                <a:schemeClr val="bg1"/>
              </a:solidFill>
            </a:endParaRPr>
          </a:p>
          <a:p>
            <a:pPr marL="571500" indent="-571500">
              <a:lnSpc>
                <a:spcPct val="140000"/>
              </a:lnSpc>
              <a:buFont typeface="Wingdings" panose="05000000000000000000" charset="0"/>
              <a:buChar char="Ø"/>
            </a:pPr>
            <a:r>
              <a:rPr lang="en-US" altLang="zh-CN" sz="2400">
                <a:solidFill>
                  <a:schemeClr val="bg1"/>
                </a:solidFill>
              </a:rPr>
              <a:t>Attempt to improve the HCAL  e- energy resolution using </a:t>
            </a:r>
            <a:r>
              <a:rPr lang="en-US" altLang="zh-CN" sz="2400">
                <a:solidFill>
                  <a:schemeClr val="bg1"/>
                </a:solidFill>
              </a:rPr>
              <a:t>ML</a:t>
            </a:r>
            <a:endParaRPr lang="en-US" altLang="zh-CN" sz="2400">
              <a:solidFill>
                <a:schemeClr val="bg1"/>
              </a:solidFill>
            </a:endParaRPr>
          </a:p>
          <a:p>
            <a:pPr indent="0">
              <a:lnSpc>
                <a:spcPct val="140000"/>
              </a:lnSpc>
              <a:buFont typeface="Wingdings" panose="05000000000000000000" charset="0"/>
              <a:buNone/>
            </a:pPr>
            <a:r>
              <a:rPr lang="en-US" altLang="zh-CN" sz="4000">
                <a:solidFill>
                  <a:schemeClr val="bg1"/>
                </a:solidFill>
              </a:rPr>
              <a:t>strategy:</a:t>
            </a:r>
            <a:endParaRPr lang="en-US" altLang="zh-CN" sz="4000">
              <a:solidFill>
                <a:schemeClr val="bg1"/>
              </a:solidFill>
            </a:endParaRPr>
          </a:p>
          <a:p>
            <a:pPr marL="571500" indent="-571500">
              <a:lnSpc>
                <a:spcPct val="140000"/>
              </a:lnSpc>
              <a:buFont typeface="Wingdings" panose="05000000000000000000" charset="0"/>
              <a:buChar char="Ø"/>
            </a:pPr>
            <a:r>
              <a:rPr lang="en-US" altLang="zh-CN" sz="2400">
                <a:solidFill>
                  <a:schemeClr val="bg1"/>
                </a:solidFill>
              </a:rPr>
              <a:t>Layer level data:Train an MLP;</a:t>
            </a:r>
            <a:endParaRPr lang="en-US" altLang="zh-CN" sz="2400">
              <a:solidFill>
                <a:schemeClr val="bg1"/>
              </a:solidFill>
            </a:endParaRPr>
          </a:p>
          <a:p>
            <a:pPr marL="571500" indent="-571500">
              <a:lnSpc>
                <a:spcPct val="140000"/>
              </a:lnSpc>
              <a:buFont typeface="Wingdings" panose="05000000000000000000" charset="0"/>
              <a:buChar char="Ø"/>
            </a:pPr>
            <a:r>
              <a:rPr lang="en-US" altLang="zh-CN" sz="2400">
                <a:solidFill>
                  <a:schemeClr val="bg1"/>
                </a:solidFill>
              </a:rPr>
              <a:t>Hit level data: Train a CNN+LSTM,CNN+</a:t>
            </a:r>
            <a:r>
              <a:rPr lang="en-US" altLang="zh-CN" sz="2400">
                <a:solidFill>
                  <a:schemeClr val="bg1"/>
                </a:solidFill>
                <a:sym typeface="+mn-ea"/>
              </a:rPr>
              <a:t>Transformer</a:t>
            </a:r>
            <a:r>
              <a:rPr lang="en-US" altLang="zh-CN" sz="2400">
                <a:solidFill>
                  <a:schemeClr val="bg1"/>
                </a:solidFill>
              </a:rPr>
              <a:t>;</a:t>
            </a:r>
            <a:endParaRPr lang="en-US" altLang="zh-CN" sz="2400">
              <a:solidFill>
                <a:schemeClr val="bg1"/>
              </a:solidFill>
            </a:endParaRPr>
          </a:p>
          <a:p>
            <a:pPr marL="571500" indent="-571500">
              <a:lnSpc>
                <a:spcPct val="140000"/>
              </a:lnSpc>
              <a:buFont typeface="Wingdings" panose="05000000000000000000" charset="0"/>
              <a:buChar char="Ø"/>
            </a:pPr>
            <a:r>
              <a:rPr lang="en-US" altLang="zh-CN" sz="2400">
                <a:solidFill>
                  <a:schemeClr val="bg1"/>
                </a:solidFill>
              </a:rPr>
              <a:t>Evaluate the performance in terms of </a:t>
            </a:r>
            <a:r>
              <a:rPr lang="en-US" altLang="zh-CN" sz="2400">
                <a:solidFill>
                  <a:srgbClr val="FF0000"/>
                </a:solidFill>
              </a:rPr>
              <a:t>energy resolution and linearity</a:t>
            </a:r>
            <a:endParaRPr lang="en-US" altLang="zh-CN" sz="240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sp>
        <p:nvSpPr>
          <p:cNvPr id="9" name="文本框 8"/>
          <p:cNvSpPr txBox="1"/>
          <p:nvPr/>
        </p:nvSpPr>
        <p:spPr>
          <a:xfrm>
            <a:off x="751205" y="426085"/>
            <a:ext cx="10010775" cy="583565"/>
          </a:xfrm>
          <a:prstGeom prst="rect">
            <a:avLst/>
          </a:prstGeom>
          <a:noFill/>
        </p:spPr>
        <p:txBody>
          <a:bodyPr wrap="square" rtlCol="0" anchor="t">
            <a:spAutoFit/>
          </a:bodyPr>
          <a:p>
            <a:pPr marL="0" indent="0">
              <a:spcBef>
                <a:spcPct val="0"/>
              </a:spcBef>
              <a:spcAft>
                <a:spcPct val="0"/>
              </a:spcAft>
            </a:pPr>
            <a:r>
              <a:rPr lang="en-US" altLang="zh-CN" sz="3200">
                <a:solidFill>
                  <a:schemeClr val="bg1"/>
                </a:solidFill>
                <a:ea typeface="微软雅黑" panose="020B0503020204020204" pitchFamily="34" charset="-122"/>
                <a:cs typeface="+mn-lt"/>
                <a:sym typeface="+mn-ea"/>
              </a:rPr>
              <a:t> </a:t>
            </a:r>
            <a:r>
              <a:rPr lang="en-US" altLang="zh-CN" sz="3200">
                <a:solidFill>
                  <a:schemeClr val="bg1"/>
                </a:solidFill>
                <a:sym typeface="+mn-ea"/>
              </a:rPr>
              <a:t>CNN+Transformer</a:t>
            </a:r>
            <a:r>
              <a:rPr lang="en-US" altLang="zh-CN" sz="3200">
                <a:solidFill>
                  <a:schemeClr val="bg1"/>
                </a:solidFill>
                <a:ea typeface="微软雅黑" panose="020B0503020204020204" pitchFamily="34" charset="-122"/>
                <a:cs typeface="+mn-lt"/>
                <a:sym typeface="+mn-ea"/>
              </a:rPr>
              <a:t> </a:t>
            </a:r>
            <a:r>
              <a:rPr lang="en-US" altLang="zh-CN" sz="3200">
                <a:solidFill>
                  <a:schemeClr val="accent2"/>
                </a:solidFill>
                <a:ea typeface="微软雅黑" panose="020B0503020204020204" pitchFamily="34" charset="-122"/>
                <a:cs typeface="+mn-lt"/>
                <a:sym typeface="+mn-ea"/>
              </a:rPr>
              <a:t>Result_</a:t>
            </a:r>
            <a:r>
              <a:rPr lang="en-US" altLang="zh-CN" sz="3200">
                <a:solidFill>
                  <a:schemeClr val="bg1"/>
                </a:solidFill>
                <a:sym typeface="+mn-ea"/>
              </a:rPr>
              <a:t>Linearity</a:t>
            </a:r>
            <a:r>
              <a:rPr lang="en-US" altLang="zh-CN" sz="3200">
                <a:solidFill>
                  <a:schemeClr val="accent2"/>
                </a:solidFill>
                <a:ea typeface="微软雅黑" panose="020B0503020204020204" pitchFamily="34" charset="-122"/>
                <a:cs typeface="+mn-lt"/>
                <a:sym typeface="+mn-ea"/>
              </a:rPr>
              <a:t> </a:t>
            </a:r>
            <a:endParaRPr lang="en-US" altLang="zh-CN" sz="3200">
              <a:solidFill>
                <a:schemeClr val="bg1"/>
              </a:solidFill>
              <a:ea typeface="微软雅黑" panose="020B0503020204020204" pitchFamily="34" charset="-122"/>
              <a:cs typeface="+mn-lt"/>
              <a:sym typeface="+mn-ea"/>
            </a:endParaRPr>
          </a:p>
        </p:txBody>
      </p:sp>
      <p:sp>
        <p:nvSpPr>
          <p:cNvPr id="5" name="文本框 4"/>
          <p:cNvSpPr txBox="1"/>
          <p:nvPr>
            <p:custDataLst>
              <p:tags r:id="rId3"/>
            </p:custDataLst>
          </p:nvPr>
        </p:nvSpPr>
        <p:spPr>
          <a:xfrm>
            <a:off x="1801495" y="1177290"/>
            <a:ext cx="4108450" cy="368300"/>
          </a:xfrm>
          <a:prstGeom prst="rect">
            <a:avLst/>
          </a:prstGeom>
          <a:noFill/>
        </p:spPr>
        <p:txBody>
          <a:bodyPr wrap="square" rtlCol="0">
            <a:spAutoFit/>
          </a:bodyPr>
          <a:p>
            <a:r>
              <a:rPr lang="en-US" altLang="zh-CN">
                <a:solidFill>
                  <a:schemeClr val="bg1"/>
                </a:solidFill>
              </a:rPr>
              <a:t>Transfer Learning</a:t>
            </a:r>
            <a:endParaRPr lang="en-US" altLang="zh-CN">
              <a:solidFill>
                <a:schemeClr val="bg1"/>
              </a:solidFill>
            </a:endParaRPr>
          </a:p>
        </p:txBody>
      </p:sp>
      <p:sp>
        <p:nvSpPr>
          <p:cNvPr id="6" name="文本框 5"/>
          <p:cNvSpPr txBox="1"/>
          <p:nvPr>
            <p:custDataLst>
              <p:tags r:id="rId4"/>
            </p:custDataLst>
          </p:nvPr>
        </p:nvSpPr>
        <p:spPr>
          <a:xfrm>
            <a:off x="7613650" y="1177290"/>
            <a:ext cx="2107565" cy="368300"/>
          </a:xfrm>
          <a:prstGeom prst="rect">
            <a:avLst/>
          </a:prstGeom>
          <a:noFill/>
        </p:spPr>
        <p:txBody>
          <a:bodyPr wrap="square" rtlCol="0">
            <a:spAutoFit/>
          </a:bodyPr>
          <a:p>
            <a:r>
              <a:rPr lang="en-US" altLang="zh-CN">
                <a:solidFill>
                  <a:schemeClr val="bg1"/>
                </a:solidFill>
              </a:rPr>
              <a:t>Pre-trained model</a:t>
            </a:r>
            <a:endParaRPr lang="en-US" altLang="zh-CN">
              <a:solidFill>
                <a:schemeClr val="bg1"/>
              </a:solidFill>
            </a:endParaRPr>
          </a:p>
        </p:txBody>
      </p:sp>
      <p:pic>
        <p:nvPicPr>
          <p:cNvPr id="2" name="图片 1"/>
          <p:cNvPicPr>
            <a:picLocks noChangeAspect="1"/>
          </p:cNvPicPr>
          <p:nvPr/>
        </p:nvPicPr>
        <p:blipFill>
          <a:blip r:embed="rId5"/>
          <a:stretch>
            <a:fillRect/>
          </a:stretch>
        </p:blipFill>
        <p:spPr>
          <a:xfrm>
            <a:off x="843915" y="1635125"/>
            <a:ext cx="5066030" cy="5086350"/>
          </a:xfrm>
          <a:prstGeom prst="rect">
            <a:avLst/>
          </a:prstGeom>
        </p:spPr>
      </p:pic>
      <p:pic>
        <p:nvPicPr>
          <p:cNvPr id="4" name="图片 3"/>
          <p:cNvPicPr>
            <a:picLocks noChangeAspect="1"/>
          </p:cNvPicPr>
          <p:nvPr/>
        </p:nvPicPr>
        <p:blipFill>
          <a:blip r:embed="rId6"/>
          <a:stretch>
            <a:fillRect/>
          </a:stretch>
        </p:blipFill>
        <p:spPr>
          <a:xfrm>
            <a:off x="6623050" y="1613535"/>
            <a:ext cx="5107305" cy="51073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sp>
        <p:nvSpPr>
          <p:cNvPr id="9" name="文本框 8"/>
          <p:cNvSpPr txBox="1"/>
          <p:nvPr/>
        </p:nvSpPr>
        <p:spPr>
          <a:xfrm>
            <a:off x="751205" y="426085"/>
            <a:ext cx="9882505" cy="1076325"/>
          </a:xfrm>
          <a:prstGeom prst="rect">
            <a:avLst/>
          </a:prstGeom>
          <a:noFill/>
        </p:spPr>
        <p:txBody>
          <a:bodyPr wrap="square" rtlCol="0" anchor="t">
            <a:spAutoFit/>
          </a:bodyPr>
          <a:p>
            <a:pPr marL="0" indent="0">
              <a:spcBef>
                <a:spcPct val="0"/>
              </a:spcBef>
              <a:spcAft>
                <a:spcPct val="0"/>
              </a:spcAft>
            </a:pPr>
            <a:r>
              <a:rPr lang="en-US" altLang="zh-CN" sz="3200">
                <a:solidFill>
                  <a:schemeClr val="bg1"/>
                </a:solidFill>
                <a:ea typeface="微软雅黑" panose="020B0503020204020204" pitchFamily="34" charset="-122"/>
                <a:cs typeface="+mn-lt"/>
                <a:sym typeface="+mn-ea"/>
              </a:rPr>
              <a:t> </a:t>
            </a:r>
            <a:r>
              <a:rPr lang="en-US" altLang="zh-CN" sz="3200">
                <a:solidFill>
                  <a:schemeClr val="bg1"/>
                </a:solidFill>
                <a:sym typeface="+mn-ea"/>
              </a:rPr>
              <a:t>CNN+Transformer</a:t>
            </a:r>
            <a:r>
              <a:rPr lang="en-US" altLang="zh-CN" sz="3200">
                <a:solidFill>
                  <a:schemeClr val="bg1"/>
                </a:solidFill>
                <a:ea typeface="微软雅黑" panose="020B0503020204020204" pitchFamily="34" charset="-122"/>
                <a:cs typeface="+mn-lt"/>
                <a:sym typeface="+mn-ea"/>
              </a:rPr>
              <a:t> </a:t>
            </a:r>
            <a:r>
              <a:rPr lang="en-US" altLang="zh-CN" sz="3200">
                <a:solidFill>
                  <a:schemeClr val="accent2"/>
                </a:solidFill>
                <a:ea typeface="微软雅黑" panose="020B0503020204020204" pitchFamily="34" charset="-122"/>
                <a:cs typeface="+mn-lt"/>
                <a:sym typeface="+mn-ea"/>
              </a:rPr>
              <a:t>Result </a:t>
            </a:r>
            <a:r>
              <a:rPr lang="en-US" altLang="zh-CN" sz="3200">
                <a:solidFill>
                  <a:srgbClr val="FF0000"/>
                </a:solidFill>
                <a:ea typeface="微软雅黑" panose="020B0503020204020204" pitchFamily="34" charset="-122"/>
                <a:cs typeface="+mn-lt"/>
                <a:sym typeface="+mn-ea"/>
              </a:rPr>
              <a:t>H</a:t>
            </a:r>
            <a:r>
              <a:rPr lang="en-US" altLang="zh-CN" sz="3200">
                <a:solidFill>
                  <a:srgbClr val="FF0000"/>
                </a:solidFill>
                <a:sym typeface="+mn-ea"/>
              </a:rPr>
              <a:t>CAL </a:t>
            </a:r>
            <a:r>
              <a:rPr lang="en-US" altLang="zh-CN" sz="3200">
                <a:solidFill>
                  <a:schemeClr val="bg1"/>
                </a:solidFill>
                <a:sym typeface="+mn-ea"/>
              </a:rPr>
              <a:t>Transfer Learning</a:t>
            </a:r>
            <a:endParaRPr lang="en-US" altLang="zh-CN" sz="3200">
              <a:solidFill>
                <a:schemeClr val="bg1"/>
              </a:solidFill>
            </a:endParaRPr>
          </a:p>
          <a:p>
            <a:pPr marL="0" indent="0">
              <a:spcBef>
                <a:spcPct val="0"/>
              </a:spcBef>
              <a:spcAft>
                <a:spcPct val="0"/>
              </a:spcAft>
            </a:pPr>
            <a:endParaRPr lang="en-US" altLang="zh-CN" sz="3200">
              <a:solidFill>
                <a:schemeClr val="bg1"/>
              </a:solidFill>
              <a:ea typeface="微软雅黑" panose="020B0503020204020204" pitchFamily="34" charset="-122"/>
              <a:cs typeface="+mn-lt"/>
              <a:sym typeface="+mn-ea"/>
            </a:endParaRPr>
          </a:p>
        </p:txBody>
      </p:sp>
      <p:pic>
        <p:nvPicPr>
          <p:cNvPr id="2" name="图片 1"/>
          <p:cNvPicPr>
            <a:picLocks noChangeAspect="1"/>
          </p:cNvPicPr>
          <p:nvPr/>
        </p:nvPicPr>
        <p:blipFill>
          <a:blip r:embed="rId3"/>
          <a:stretch>
            <a:fillRect/>
          </a:stretch>
        </p:blipFill>
        <p:spPr>
          <a:xfrm>
            <a:off x="954405" y="1090930"/>
            <a:ext cx="9911080" cy="55454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4"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6" name="文本框 5"/>
          <p:cNvSpPr txBox="1"/>
          <p:nvPr/>
        </p:nvSpPr>
        <p:spPr>
          <a:xfrm>
            <a:off x="648335" y="498475"/>
            <a:ext cx="11057255" cy="4067175"/>
          </a:xfrm>
          <a:prstGeom prst="rect">
            <a:avLst/>
          </a:prstGeom>
          <a:noFill/>
        </p:spPr>
        <p:txBody>
          <a:bodyPr wrap="square" rtlCol="0">
            <a:spAutoFit/>
          </a:bodyPr>
          <a:p>
            <a:pPr>
              <a:lnSpc>
                <a:spcPct val="120000"/>
              </a:lnSpc>
            </a:pPr>
            <a:r>
              <a:rPr lang="en-US" altLang="zh-CN" sz="3200">
                <a:solidFill>
                  <a:schemeClr val="bg1"/>
                </a:solidFill>
              </a:rPr>
              <a:t> Summ</a:t>
            </a:r>
            <a:r>
              <a:rPr lang="en-US" altLang="zh-CN" sz="3200">
                <a:solidFill>
                  <a:schemeClr val="bg1"/>
                </a:solidFill>
              </a:rPr>
              <a:t>ary</a:t>
            </a:r>
            <a:endParaRPr lang="en-US" altLang="zh-CN" sz="3200">
              <a:solidFill>
                <a:schemeClr val="bg1"/>
              </a:solidFill>
            </a:endParaRPr>
          </a:p>
          <a:p>
            <a:pPr indent="0" algn="l">
              <a:buFont typeface="Arial" panose="020B0604020202020204" pitchFamily="34" charset="0"/>
              <a:buNone/>
            </a:pPr>
            <a:endParaRPr lang="en-US" altLang="zh-CN" sz="2000">
              <a:solidFill>
                <a:schemeClr val="bg1"/>
              </a:solidFill>
            </a:endParaRPr>
          </a:p>
          <a:p>
            <a:pPr marL="342900" indent="-342900" algn="l">
              <a:buFont typeface="Arial" panose="020B0604020202020204" pitchFamily="34" charset="0"/>
              <a:buChar char="•"/>
            </a:pPr>
            <a:r>
              <a:rPr lang="en-US" altLang="zh-CN" sz="2000">
                <a:solidFill>
                  <a:schemeClr val="accent2"/>
                </a:solidFill>
              </a:rPr>
              <a:t>Model Performance:</a:t>
            </a:r>
            <a:r>
              <a:rPr lang="en-US" altLang="zh-CN" sz="2000">
                <a:solidFill>
                  <a:schemeClr val="bg1"/>
                </a:solidFill>
              </a:rPr>
              <a:t> Both CNN+LSTM and CNN+Transformer outperform MLP, demonstrating that hit-level data contains richer information. </a:t>
            </a:r>
            <a:r>
              <a:rPr lang="en-US" altLang="zh-CN" sz="2000">
                <a:solidFill>
                  <a:schemeClr val="bg1"/>
                </a:solidFill>
                <a:sym typeface="+mn-ea"/>
              </a:rPr>
              <a:t>CNN+LSTM also better than CNN+Transformer, </a:t>
            </a:r>
            <a:r>
              <a:rPr lang="en-US" altLang="zh-CN" sz="2000">
                <a:solidFill>
                  <a:schemeClr val="bg1"/>
                </a:solidFill>
              </a:rPr>
              <a:t>likely because shower development exhibits a distinct sequential order across layers. This structural characteristic favors the recurrent nature of LSTMs over the multi-head attention mechanism of Transformers.</a:t>
            </a:r>
            <a:endParaRPr lang="en-US" altLang="zh-CN" sz="2000">
              <a:solidFill>
                <a:schemeClr val="bg1"/>
              </a:solidFill>
            </a:endParaRPr>
          </a:p>
          <a:p>
            <a:pPr indent="0" algn="l">
              <a:buFont typeface="Arial" panose="020B0604020202020204" pitchFamily="34" charset="0"/>
              <a:buNone/>
            </a:pPr>
            <a:endParaRPr lang="en-US" altLang="zh-CN" sz="2000">
              <a:solidFill>
                <a:schemeClr val="bg1"/>
              </a:solidFill>
            </a:endParaRPr>
          </a:p>
          <a:p>
            <a:pPr marL="342900" indent="-342900" algn="l">
              <a:buFont typeface="Arial" panose="020B0604020202020204" pitchFamily="34" charset="0"/>
              <a:buChar char="•"/>
            </a:pPr>
            <a:r>
              <a:rPr lang="en-US" altLang="zh-CN" sz="2000">
                <a:solidFill>
                  <a:schemeClr val="accent2"/>
                </a:solidFill>
                <a:sym typeface="+mn-ea"/>
              </a:rPr>
              <a:t>Transfer learning:</a:t>
            </a:r>
            <a:r>
              <a:rPr lang="en-US" altLang="zh-CN" sz="2000">
                <a:solidFill>
                  <a:schemeClr val="bg1"/>
                </a:solidFill>
                <a:sym typeface="+mn-ea"/>
              </a:rPr>
              <a:t> </a:t>
            </a:r>
            <a:r>
              <a:rPr lang="en-US" altLang="zh-CN" sz="2000">
                <a:solidFill>
                  <a:schemeClr val="bg1"/>
                </a:solidFill>
              </a:rPr>
              <a:t>Following the application of transfer learning, both the linearity and energy resolution of the data exhibited significant improvements.</a:t>
            </a:r>
            <a:endParaRPr lang="en-US" altLang="zh-CN" sz="2000">
              <a:solidFill>
                <a:schemeClr val="bg1"/>
              </a:solidFill>
            </a:endParaRPr>
          </a:p>
          <a:p>
            <a:pPr marL="342900" indent="-342900" algn="l">
              <a:buFont typeface="Arial" panose="020B0604020202020204" pitchFamily="34" charset="0"/>
              <a:buChar char="•"/>
            </a:pPr>
            <a:endParaRPr lang="en-US" altLang="zh-CN" sz="2000">
              <a:solidFill>
                <a:schemeClr val="bg1"/>
              </a:solidFill>
            </a:endParaRPr>
          </a:p>
          <a:p>
            <a:pPr marL="342900" indent="-342900" algn="l">
              <a:buFont typeface="Arial" panose="020B0604020202020204" pitchFamily="34" charset="0"/>
              <a:buChar char="•"/>
            </a:pPr>
            <a:r>
              <a:rPr lang="en-US" altLang="zh-CN" sz="2000">
                <a:solidFill>
                  <a:schemeClr val="accent2"/>
                </a:solidFill>
              </a:rPr>
              <a:t>Concern:  </a:t>
            </a:r>
            <a:r>
              <a:rPr lang="en-US" altLang="zh-CN" sz="2000">
                <a:solidFill>
                  <a:schemeClr val="bg1"/>
                </a:solidFill>
              </a:rPr>
              <a:t>Risk of Overfitting: May over-optimize on isolated energy points.</a:t>
            </a:r>
            <a:endParaRPr lang="en-US" altLang="zh-CN" sz="2000">
              <a:solidFill>
                <a:schemeClr val="bg1"/>
              </a:solidFill>
            </a:endParaRPr>
          </a:p>
          <a:p>
            <a:pPr lvl="3" indent="0" algn="l">
              <a:buFont typeface="Arial" panose="020B0604020202020204" pitchFamily="34" charset="0"/>
              <a:buNone/>
            </a:pPr>
            <a:r>
              <a:rPr lang="en-US" altLang="zh-CN" sz="2000">
                <a:solidFill>
                  <a:schemeClr val="bg1"/>
                </a:solidFill>
              </a:rPr>
              <a:t>Generalization Concern: Risk of non-physical "hallucinations" at unseen energies.</a:t>
            </a:r>
            <a:endParaRPr lang="en-US" altLang="zh-CN" sz="2000">
              <a:solidFill>
                <a:schemeClr val="bg1"/>
              </a:solidFill>
            </a:endParaRPr>
          </a:p>
        </p:txBody>
      </p:sp>
      <p:sp>
        <p:nvSpPr>
          <p:cNvPr id="7" name="灯片编号占位符 6"/>
          <p:cNvSpPr>
            <a:spLocks noGrp="1"/>
          </p:cNvSpPr>
          <p:nvPr>
            <p:ph type="sldNum" sz="quarter" idx="12"/>
          </p:nvPr>
        </p:nvSpPr>
        <p:spPr/>
        <p:txBody>
          <a:bodyPr/>
          <a:p>
            <a:fld id="{DECEAADD-04E7-4E9A-9769-230A8A5E70EE}" type="slidenum">
              <a:rPr lang="zh-CN" altLang="en-US" smtClean="0"/>
            </a:fld>
            <a:endParaRPr lang="zh-CN" altLang="en-US"/>
          </a:p>
        </p:txBody>
      </p:sp>
      <p:sp>
        <p:nvSpPr>
          <p:cNvPr id="10" name="页脚占位符 9"/>
          <p:cNvSpPr>
            <a:spLocks noGrp="1"/>
          </p:cNvSpPr>
          <p:nvPr>
            <p:ph type="ftr" sz="quarter" idx="11"/>
          </p:nvPr>
        </p:nvSpPr>
        <p:spPr/>
        <p:txBody>
          <a:bodyPr/>
          <a:p>
            <a:endParaRPr lang="zh-CN" altLang="en-US"/>
          </a:p>
        </p:txBody>
      </p:sp>
      <p:sp>
        <p:nvSpPr>
          <p:cNvPr id="13" name="文本框 12"/>
          <p:cNvSpPr txBox="1"/>
          <p:nvPr/>
        </p:nvSpPr>
        <p:spPr>
          <a:xfrm>
            <a:off x="603250" y="4799965"/>
            <a:ext cx="8303895" cy="1445260"/>
          </a:xfrm>
          <a:prstGeom prst="rect">
            <a:avLst/>
          </a:prstGeom>
          <a:noFill/>
        </p:spPr>
        <p:txBody>
          <a:bodyPr wrap="square" rtlCol="0">
            <a:spAutoFit/>
          </a:bodyPr>
          <a:p>
            <a:r>
              <a:rPr lang="en-US" altLang="zh-CN" sz="3200">
                <a:solidFill>
                  <a:schemeClr val="bg1"/>
                </a:solidFill>
              </a:rPr>
              <a:t>Next step</a:t>
            </a:r>
            <a:endParaRPr lang="en-US" altLang="zh-CN" sz="3200">
              <a:solidFill>
                <a:schemeClr val="bg1"/>
              </a:solidFill>
            </a:endParaRPr>
          </a:p>
          <a:p>
            <a:endParaRPr lang="en-US" altLang="zh-CN" sz="3200">
              <a:solidFill>
                <a:schemeClr val="bg1"/>
              </a:solidFill>
            </a:endParaRPr>
          </a:p>
          <a:p>
            <a:pPr indent="0">
              <a:buFont typeface="Wingdings" panose="05000000000000000000" charset="0"/>
              <a:buNone/>
            </a:pPr>
            <a:r>
              <a:rPr lang="en-US" altLang="zh-CN" sz="2400">
                <a:solidFill>
                  <a:schemeClr val="bg1"/>
                </a:solidFill>
              </a:rPr>
              <a:t> </a:t>
            </a:r>
            <a:endParaRPr lang="en-US" altLang="zh-CN" sz="2400">
              <a:solidFill>
                <a:schemeClr val="bg1"/>
              </a:solidFill>
            </a:endParaRPr>
          </a:p>
        </p:txBody>
      </p:sp>
      <p:sp>
        <p:nvSpPr>
          <p:cNvPr id="14" name="文本框 13"/>
          <p:cNvSpPr txBox="1"/>
          <p:nvPr/>
        </p:nvSpPr>
        <p:spPr>
          <a:xfrm>
            <a:off x="648335" y="5144770"/>
            <a:ext cx="10175240" cy="755650"/>
          </a:xfrm>
          <a:prstGeom prst="rect">
            <a:avLst/>
          </a:prstGeom>
          <a:noFill/>
        </p:spPr>
        <p:txBody>
          <a:bodyPr wrap="square" rtlCol="0" anchor="t">
            <a:spAutoFit/>
          </a:bodyPr>
          <a:p>
            <a:pPr marL="285750" indent="-285750">
              <a:lnSpc>
                <a:spcPct val="240000"/>
              </a:lnSpc>
              <a:buFont typeface="Arial" panose="020B0604020202020204" pitchFamily="34" charset="0"/>
              <a:buChar char="•"/>
            </a:pPr>
            <a:r>
              <a:rPr lang="en-US" altLang="zh-CN">
                <a:solidFill>
                  <a:schemeClr val="bg1"/>
                </a:solidFill>
              </a:rPr>
              <a:t>Update </a:t>
            </a:r>
            <a:r>
              <a:rPr lang="en-US" altLang="zh-CN">
                <a:solidFill>
                  <a:schemeClr val="bg1"/>
                </a:solidFill>
                <a:sym typeface="+mn-ea"/>
              </a:rPr>
              <a:t>CNN+</a:t>
            </a:r>
            <a:r>
              <a:rPr lang="en-US" altLang="zh-CN">
                <a:solidFill>
                  <a:schemeClr val="bg1"/>
                </a:solidFill>
              </a:rPr>
              <a:t>Tramsformer </a:t>
            </a:r>
            <a:r>
              <a:rPr lang="en-US" altLang="zh-CN">
                <a:solidFill>
                  <a:schemeClr val="bg1"/>
                </a:solidFill>
                <a:sym typeface="+mn-ea"/>
              </a:rPr>
              <a:t>CNN+LSTM and Transfer learning.</a:t>
            </a:r>
            <a:endParaRPr lang="en-US" altLang="zh-CN">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sp>
        <p:nvSpPr>
          <p:cNvPr id="5" name="文本框 4"/>
          <p:cNvSpPr txBox="1"/>
          <p:nvPr/>
        </p:nvSpPr>
        <p:spPr>
          <a:xfrm>
            <a:off x="802640" y="426085"/>
            <a:ext cx="8155940" cy="583565"/>
          </a:xfrm>
          <a:prstGeom prst="rect">
            <a:avLst/>
          </a:prstGeom>
          <a:noFill/>
        </p:spPr>
        <p:txBody>
          <a:bodyPr wrap="square" rtlCol="0" anchor="t">
            <a:spAutoFit/>
          </a:bodyPr>
          <a:p>
            <a:pPr marL="0" indent="0">
              <a:spcBef>
                <a:spcPct val="0"/>
              </a:spcBef>
              <a:spcAft>
                <a:spcPct val="0"/>
              </a:spcAft>
            </a:pPr>
            <a:r>
              <a:rPr lang="en-US" altLang="zh-CN" sz="3200">
                <a:solidFill>
                  <a:schemeClr val="bg1"/>
                </a:solidFill>
                <a:ea typeface="微软雅黑" panose="020B0503020204020204" pitchFamily="34" charset="-122"/>
                <a:cs typeface="+mn-lt"/>
                <a:sym typeface="+mn-ea"/>
              </a:rPr>
              <a:t> </a:t>
            </a:r>
            <a:r>
              <a:rPr lang="en-US" altLang="zh-CN" sz="3200">
                <a:solidFill>
                  <a:schemeClr val="accent2"/>
                </a:solidFill>
                <a:ea typeface="微软雅黑" panose="020B0503020204020204" pitchFamily="34" charset="-122"/>
                <a:cs typeface="+mn-lt"/>
                <a:sym typeface="+mn-ea"/>
              </a:rPr>
              <a:t> </a:t>
            </a:r>
            <a:endParaRPr lang="en-US" altLang="zh-CN" sz="3200">
              <a:solidFill>
                <a:schemeClr val="bg1"/>
              </a:solidFill>
              <a:ea typeface="微软雅黑" panose="020B0503020204020204" pitchFamily="34" charset="-122"/>
              <a:cs typeface="+mn-lt"/>
              <a:sym typeface="+mn-ea"/>
            </a:endParaRPr>
          </a:p>
        </p:txBody>
      </p:sp>
      <p:pic>
        <p:nvPicPr>
          <p:cNvPr id="6" name="图片 5" descr="Gemini_Generated_Image_swz185swz185swz1"/>
          <p:cNvPicPr>
            <a:picLocks noChangeAspect="1"/>
          </p:cNvPicPr>
          <p:nvPr/>
        </p:nvPicPr>
        <p:blipFill>
          <a:blip r:embed="rId3"/>
          <a:stretch>
            <a:fillRect/>
          </a:stretch>
        </p:blipFill>
        <p:spPr>
          <a:xfrm>
            <a:off x="1010285" y="1150620"/>
            <a:ext cx="9742170" cy="5314315"/>
          </a:xfrm>
          <a:prstGeom prst="rect">
            <a:avLst/>
          </a:prstGeom>
        </p:spPr>
      </p:pic>
      <p:sp>
        <p:nvSpPr>
          <p:cNvPr id="7" name="文本框 6"/>
          <p:cNvSpPr txBox="1"/>
          <p:nvPr/>
        </p:nvSpPr>
        <p:spPr>
          <a:xfrm>
            <a:off x="751205" y="426085"/>
            <a:ext cx="8101330" cy="583565"/>
          </a:xfrm>
          <a:prstGeom prst="rect">
            <a:avLst/>
          </a:prstGeom>
          <a:noFill/>
        </p:spPr>
        <p:txBody>
          <a:bodyPr wrap="square" rtlCol="0" anchor="t">
            <a:spAutoFit/>
          </a:bodyPr>
          <a:p>
            <a:pPr marL="0" indent="0">
              <a:spcBef>
                <a:spcPct val="0"/>
              </a:spcBef>
              <a:spcAft>
                <a:spcPct val="0"/>
              </a:spcAft>
            </a:pPr>
            <a:r>
              <a:rPr lang="en-US" altLang="zh-CN" sz="3200">
                <a:solidFill>
                  <a:schemeClr val="bg1"/>
                </a:solidFill>
                <a:ea typeface="微软雅黑" panose="020B0503020204020204" pitchFamily="34" charset="-122"/>
                <a:cs typeface="+mn-lt"/>
                <a:sym typeface="+mn-ea"/>
              </a:rPr>
              <a:t>Generative Adversarial Network</a:t>
            </a:r>
            <a:endParaRPr lang="en-US" altLang="zh-CN" sz="3200">
              <a:solidFill>
                <a:schemeClr val="bg1"/>
              </a:solidFill>
              <a:ea typeface="微软雅黑" panose="020B0503020204020204" pitchFamily="34" charset="-122"/>
              <a:cs typeface="+mn-lt"/>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sp>
        <p:nvSpPr>
          <p:cNvPr id="6" name="文本框 5"/>
          <p:cNvSpPr txBox="1"/>
          <p:nvPr/>
        </p:nvSpPr>
        <p:spPr>
          <a:xfrm>
            <a:off x="687070" y="549275"/>
            <a:ext cx="6389370" cy="583565"/>
          </a:xfrm>
          <a:prstGeom prst="rect">
            <a:avLst/>
          </a:prstGeom>
        </p:spPr>
        <p:txBody>
          <a:bodyPr wrap="square">
            <a:spAutoFit/>
          </a:bodyPr>
          <a:p>
            <a:pPr marL="0" indent="0">
              <a:spcBef>
                <a:spcPct val="0"/>
              </a:spcBef>
              <a:spcAft>
                <a:spcPct val="0"/>
              </a:spcAft>
            </a:pPr>
            <a:r>
              <a:rPr lang="en-US" altLang="zh-CN" sz="3200" b="0" i="0">
                <a:solidFill>
                  <a:schemeClr val="bg1"/>
                </a:solidFill>
                <a:ea typeface="微软雅黑" panose="020B0503020204020204" pitchFamily="34" charset="-122"/>
                <a:cs typeface="+mn-lt"/>
              </a:rPr>
              <a:t>M(ulti) L(ayer) P(erceptron) </a:t>
            </a:r>
            <a:r>
              <a:rPr lang="en-US" altLang="zh-CN" sz="3200" b="0" i="0">
                <a:solidFill>
                  <a:schemeClr val="accent2"/>
                </a:solidFill>
                <a:ea typeface="微软雅黑" panose="020B0503020204020204" pitchFamily="34" charset="-122"/>
                <a:cs typeface="+mn-lt"/>
              </a:rPr>
              <a:t>Trian</a:t>
            </a:r>
            <a:endParaRPr lang="en-US" altLang="zh-CN" sz="3200" b="0" i="0">
              <a:solidFill>
                <a:schemeClr val="accent2"/>
              </a:solidFill>
              <a:ea typeface="微软雅黑" panose="020B0503020204020204" pitchFamily="34" charset="-122"/>
              <a:cs typeface="+mn-lt"/>
            </a:endParaRPr>
          </a:p>
        </p:txBody>
      </p:sp>
      <p:pic>
        <p:nvPicPr>
          <p:cNvPr id="7" name="图片 6"/>
          <p:cNvPicPr>
            <a:picLocks noChangeAspect="1"/>
          </p:cNvPicPr>
          <p:nvPr/>
        </p:nvPicPr>
        <p:blipFill>
          <a:blip r:embed="rId3"/>
          <a:stretch>
            <a:fillRect/>
          </a:stretch>
        </p:blipFill>
        <p:spPr>
          <a:xfrm>
            <a:off x="815340" y="1564640"/>
            <a:ext cx="4584700" cy="4304030"/>
          </a:xfrm>
          <a:prstGeom prst="rect">
            <a:avLst/>
          </a:prstGeom>
        </p:spPr>
      </p:pic>
      <p:sp>
        <p:nvSpPr>
          <p:cNvPr id="9" name="文本框 8"/>
          <p:cNvSpPr txBox="1"/>
          <p:nvPr/>
        </p:nvSpPr>
        <p:spPr>
          <a:xfrm>
            <a:off x="6012180" y="1219200"/>
            <a:ext cx="3080385" cy="2807970"/>
          </a:xfrm>
          <a:prstGeom prst="rect">
            <a:avLst/>
          </a:prstGeom>
          <a:noFill/>
        </p:spPr>
        <p:txBody>
          <a:bodyPr wrap="square" rtlCol="0">
            <a:noAutofit/>
          </a:bodyPr>
          <a:p>
            <a:pPr indent="0">
              <a:buFont typeface="Wingdings" panose="05000000000000000000" charset="0"/>
              <a:buNone/>
            </a:pPr>
            <a:endParaRPr lang="en-US" altLang="zh-CN">
              <a:solidFill>
                <a:schemeClr val="bg1"/>
              </a:solidFill>
            </a:endParaRPr>
          </a:p>
          <a:p>
            <a:pPr marL="285750" indent="-285750">
              <a:buFont typeface="Wingdings" panose="05000000000000000000" charset="0"/>
              <a:buChar char="Ø"/>
            </a:pPr>
            <a:r>
              <a:rPr lang="en-US" altLang="zh-CN">
                <a:solidFill>
                  <a:schemeClr val="bg1"/>
                </a:solidFill>
              </a:rPr>
              <a:t>Input(</a:t>
            </a:r>
            <a:r>
              <a:rPr lang="en-US" altLang="zh-CN">
                <a:solidFill>
                  <a:schemeClr val="bg1"/>
                </a:solidFill>
                <a:sym typeface="+mn-ea"/>
              </a:rPr>
              <a:t>Layer level data)</a:t>
            </a:r>
            <a:r>
              <a:rPr lang="en-US" altLang="zh-CN">
                <a:solidFill>
                  <a:schemeClr val="bg1"/>
                </a:solidFill>
              </a:rPr>
              <a:t>:</a:t>
            </a:r>
            <a:endParaRPr lang="en-US" altLang="zh-CN">
              <a:solidFill>
                <a:schemeClr val="bg1"/>
              </a:solidFill>
            </a:endParaRPr>
          </a:p>
          <a:p>
            <a:pPr marL="285750" indent="-285750">
              <a:buFont typeface="Wingdings" panose="05000000000000000000" charset="0"/>
              <a:buChar char="Ø"/>
            </a:pPr>
            <a:endParaRPr lang="en-US" altLang="zh-CN">
              <a:solidFill>
                <a:schemeClr val="bg1"/>
              </a:solidFill>
            </a:endParaRPr>
          </a:p>
          <a:p>
            <a:pPr lvl="1" indent="0">
              <a:buNone/>
            </a:pPr>
            <a:r>
              <a:rPr lang="en-US" altLang="zh-CN">
                <a:solidFill>
                  <a:schemeClr val="bg1"/>
                </a:solidFill>
              </a:rPr>
              <a:t>Energy(E) of per layer(40)</a:t>
            </a:r>
            <a:endParaRPr lang="en-US" altLang="zh-CN">
              <a:solidFill>
                <a:schemeClr val="bg1"/>
              </a:solidFill>
            </a:endParaRPr>
          </a:p>
          <a:p>
            <a:pPr lvl="1" indent="0">
              <a:buNone/>
            </a:pPr>
            <a:r>
              <a:rPr lang="en-US" altLang="zh-CN">
                <a:solidFill>
                  <a:schemeClr val="bg1"/>
                </a:solidFill>
              </a:rPr>
              <a:t>Hit_no(N) of per layer(40)</a:t>
            </a:r>
            <a:endParaRPr lang="en-US" altLang="zh-CN">
              <a:solidFill>
                <a:schemeClr val="bg1"/>
              </a:solidFill>
            </a:endParaRPr>
          </a:p>
          <a:p>
            <a:pPr lvl="1" indent="0">
              <a:buNone/>
            </a:pPr>
            <a:r>
              <a:rPr lang="en-US" altLang="zh-CN">
                <a:solidFill>
                  <a:schemeClr val="bg1"/>
                </a:solidFill>
              </a:rPr>
              <a:t>E/N of perlayer(40)</a:t>
            </a:r>
            <a:endParaRPr lang="en-US" altLang="zh-CN">
              <a:solidFill>
                <a:schemeClr val="bg1"/>
              </a:solidFill>
            </a:endParaRPr>
          </a:p>
          <a:p>
            <a:pPr lvl="1" indent="0">
              <a:buNone/>
            </a:pPr>
            <a:r>
              <a:rPr lang="en-US" altLang="zh-CN">
                <a:solidFill>
                  <a:schemeClr val="bg1"/>
                </a:solidFill>
              </a:rPr>
              <a:t>Total_deposited_energy(1)</a:t>
            </a:r>
            <a:endParaRPr lang="en-US" altLang="zh-CN">
              <a:solidFill>
                <a:schemeClr val="bg1"/>
              </a:solidFill>
            </a:endParaRPr>
          </a:p>
          <a:p>
            <a:pPr marL="285750" indent="-285750">
              <a:buFont typeface="Wingdings" panose="05000000000000000000" charset="0"/>
              <a:buChar char="Ø"/>
            </a:pPr>
            <a:endParaRPr lang="en-US" altLang="zh-CN">
              <a:solidFill>
                <a:schemeClr val="bg1"/>
              </a:solidFill>
            </a:endParaRPr>
          </a:p>
          <a:p>
            <a:pPr marL="285750" indent="-285750">
              <a:buFont typeface="Wingdings" panose="05000000000000000000" charset="0"/>
              <a:buChar char="Ø"/>
            </a:pPr>
            <a:r>
              <a:rPr lang="en-US" altLang="zh-CN">
                <a:solidFill>
                  <a:schemeClr val="bg1"/>
                </a:solidFill>
              </a:rPr>
              <a:t>Output:</a:t>
            </a:r>
            <a:endParaRPr lang="en-US" altLang="zh-CN">
              <a:solidFill>
                <a:schemeClr val="bg1"/>
              </a:solidFill>
            </a:endParaRPr>
          </a:p>
          <a:p>
            <a:pPr marL="285750" indent="-285750">
              <a:buFont typeface="Wingdings" panose="05000000000000000000" charset="0"/>
              <a:buChar char="Ø"/>
            </a:pPr>
            <a:endParaRPr lang="en-US" altLang="zh-CN">
              <a:solidFill>
                <a:schemeClr val="bg1"/>
              </a:solidFill>
            </a:endParaRPr>
          </a:p>
          <a:p>
            <a:pPr lvl="1" indent="0">
              <a:buNone/>
            </a:pPr>
            <a:r>
              <a:rPr lang="en-US" altLang="zh-CN">
                <a:solidFill>
                  <a:schemeClr val="bg1"/>
                </a:solidFill>
              </a:rPr>
              <a:t>Predicted </a:t>
            </a:r>
            <a:r>
              <a:rPr lang="en-US" altLang="zh-CN">
                <a:solidFill>
                  <a:schemeClr val="bg1"/>
                </a:solidFill>
              </a:rPr>
              <a:t>Partical Energy</a:t>
            </a:r>
            <a:endParaRPr lang="en-US" altLang="zh-CN">
              <a:solidFill>
                <a:schemeClr val="bg1"/>
              </a:solidFill>
            </a:endParaRPr>
          </a:p>
          <a:p>
            <a:endParaRPr lang="en-US" altLang="zh-CN">
              <a:solidFill>
                <a:schemeClr val="bg1"/>
              </a:solidFill>
            </a:endParaRPr>
          </a:p>
          <a:p>
            <a:endParaRPr lang="en-US" altLang="zh-CN">
              <a:solidFill>
                <a:schemeClr val="bg1"/>
              </a:solidFill>
            </a:endParaRPr>
          </a:p>
          <a:p>
            <a:endParaRPr lang="en-US" altLang="zh-CN">
              <a:solidFill>
                <a:schemeClr val="bg1"/>
              </a:solidFill>
            </a:endParaRPr>
          </a:p>
          <a:p>
            <a:endParaRPr lang="en-US" altLang="zh-CN">
              <a:solidFill>
                <a:schemeClr val="bg1"/>
              </a:solidFill>
            </a:endParaRPr>
          </a:p>
          <a:p>
            <a:endParaRPr lang="en-US" altLang="zh-CN">
              <a:solidFill>
                <a:schemeClr val="bg1"/>
              </a:solidFill>
            </a:endParaRPr>
          </a:p>
        </p:txBody>
      </p:sp>
      <p:sp>
        <p:nvSpPr>
          <p:cNvPr id="2" name="文本框 1"/>
          <p:cNvSpPr txBox="1"/>
          <p:nvPr/>
        </p:nvSpPr>
        <p:spPr>
          <a:xfrm>
            <a:off x="2030095" y="1877060"/>
            <a:ext cx="2569845" cy="273685"/>
          </a:xfrm>
          <a:prstGeom prst="rect">
            <a:avLst/>
          </a:prstGeom>
        </p:spPr>
        <p:txBody>
          <a:bodyPr wrap="square">
            <a:spAutoFit/>
          </a:bodyPr>
          <a:p>
            <a:pPr>
              <a:lnSpc>
                <a:spcPts val="1425"/>
              </a:lnSpc>
            </a:pPr>
            <a:r>
              <a:rPr lang="en-US" altLang="zh-CN" sz="1600" b="0">
                <a:solidFill>
                  <a:srgbClr val="D6D6DD"/>
                </a:solidFill>
                <a:latin typeface="Consolas" panose="020B0609020204030204"/>
                <a:ea typeface="Consolas" panose="020B0609020204030204"/>
              </a:rPr>
              <a:t>[</a:t>
            </a:r>
            <a:r>
              <a:rPr lang="en-US" altLang="zh-CN" sz="1600" b="0">
                <a:solidFill>
                  <a:srgbClr val="EBC88D"/>
                </a:solidFill>
                <a:latin typeface="Consolas" panose="020B0609020204030204"/>
                <a:ea typeface="Consolas" panose="020B0609020204030204"/>
              </a:rPr>
              <a:t>1024</a:t>
            </a:r>
            <a:r>
              <a:rPr lang="en-US" altLang="zh-CN" sz="1600" b="0">
                <a:solidFill>
                  <a:srgbClr val="D6D6DD"/>
                </a:solidFill>
                <a:latin typeface="Consolas" panose="020B0609020204030204"/>
                <a:ea typeface="Consolas" panose="020B0609020204030204"/>
              </a:rPr>
              <a:t>,</a:t>
            </a:r>
            <a:r>
              <a:rPr lang="en-US" altLang="zh-CN" sz="1600" b="0">
                <a:solidFill>
                  <a:srgbClr val="EBC88D"/>
                </a:solidFill>
                <a:latin typeface="Consolas" panose="020B0609020204030204"/>
                <a:ea typeface="Consolas" panose="020B0609020204030204"/>
              </a:rPr>
              <a:t>512</a:t>
            </a:r>
            <a:r>
              <a:rPr lang="en-US" altLang="zh-CN" sz="1600" b="0">
                <a:solidFill>
                  <a:srgbClr val="D6D6DD"/>
                </a:solidFill>
                <a:latin typeface="Consolas" panose="020B0609020204030204"/>
                <a:ea typeface="Consolas" panose="020B0609020204030204"/>
              </a:rPr>
              <a:t>,</a:t>
            </a:r>
            <a:r>
              <a:rPr lang="en-US" altLang="zh-CN" sz="1600" b="0">
                <a:solidFill>
                  <a:srgbClr val="EBC88D"/>
                </a:solidFill>
                <a:latin typeface="Consolas" panose="020B0609020204030204"/>
                <a:ea typeface="Consolas" panose="020B0609020204030204"/>
              </a:rPr>
              <a:t>256</a:t>
            </a:r>
            <a:r>
              <a:rPr lang="en-US" altLang="zh-CN" sz="1600" b="0">
                <a:solidFill>
                  <a:srgbClr val="D6D6DD"/>
                </a:solidFill>
                <a:latin typeface="Consolas" panose="020B0609020204030204"/>
                <a:ea typeface="Consolas" panose="020B0609020204030204"/>
              </a:rPr>
              <a:t>,</a:t>
            </a:r>
            <a:r>
              <a:rPr lang="en-US" altLang="zh-CN" sz="1600" b="0">
                <a:solidFill>
                  <a:srgbClr val="EBC88D"/>
                </a:solidFill>
                <a:latin typeface="Consolas" panose="020B0609020204030204"/>
                <a:ea typeface="Consolas" panose="020B0609020204030204"/>
              </a:rPr>
              <a:t>128</a:t>
            </a:r>
            <a:r>
              <a:rPr lang="en-US" altLang="zh-CN" sz="1600" b="0">
                <a:solidFill>
                  <a:srgbClr val="D6D6DD"/>
                </a:solidFill>
                <a:latin typeface="Consolas" panose="020B0609020204030204"/>
                <a:ea typeface="Consolas" panose="020B0609020204030204"/>
              </a:rPr>
              <a:t>]</a:t>
            </a:r>
            <a:endParaRPr lang="en-US" altLang="zh-CN" sz="1600" b="0">
              <a:solidFill>
                <a:srgbClr val="D6D6DD"/>
              </a:solidFill>
              <a:latin typeface="Consolas" panose="020B0609020204030204"/>
              <a:ea typeface="Consolas" panose="020B0609020204030204"/>
            </a:endParaRPr>
          </a:p>
        </p:txBody>
      </p:sp>
      <p:sp>
        <p:nvSpPr>
          <p:cNvPr id="4" name="文本框 3"/>
          <p:cNvSpPr txBox="1"/>
          <p:nvPr/>
        </p:nvSpPr>
        <p:spPr>
          <a:xfrm>
            <a:off x="9312910" y="4983480"/>
            <a:ext cx="3074670" cy="1004570"/>
          </a:xfrm>
          <a:prstGeom prst="rect">
            <a:avLst/>
          </a:prstGeom>
        </p:spPr>
        <p:txBody>
          <a:bodyPr wrap="square">
            <a:spAutoFit/>
          </a:bodyPr>
          <a:p>
            <a:pPr>
              <a:lnSpc>
                <a:spcPts val="1425"/>
              </a:lnSpc>
            </a:pPr>
            <a:r>
              <a:rPr lang="en-US" altLang="zh-CN" sz="1600" b="0">
                <a:solidFill>
                  <a:srgbClr val="E4E4E4"/>
                </a:solidFill>
                <a:latin typeface="Consolas" panose="020B0609020204030204"/>
                <a:ea typeface="Consolas" panose="020B0609020204030204"/>
              </a:rPr>
              <a:t>    lr </a:t>
            </a:r>
            <a:r>
              <a:rPr lang="en-US" altLang="zh-CN" sz="1600" b="0">
                <a:solidFill>
                  <a:srgbClr val="D6D6DD"/>
                </a:solidFill>
                <a:latin typeface="Consolas" panose="020B0609020204030204"/>
                <a:ea typeface="Consolas" panose="020B0609020204030204"/>
              </a:rPr>
              <a:t>=</a:t>
            </a:r>
            <a:r>
              <a:rPr lang="en-US" altLang="zh-CN" sz="1600" b="0">
                <a:solidFill>
                  <a:srgbClr val="EBC88D"/>
                </a:solidFill>
                <a:latin typeface="Consolas" panose="020B0609020204030204"/>
                <a:ea typeface="Consolas" panose="020B0609020204030204"/>
              </a:rPr>
              <a:t>0.5e-4</a:t>
            </a:r>
            <a:endParaRPr lang="en-US" altLang="zh-CN" sz="1600" b="0">
              <a:solidFill>
                <a:srgbClr val="EBC88D"/>
              </a:solidFill>
              <a:latin typeface="Consolas" panose="020B0609020204030204"/>
              <a:ea typeface="Consolas" panose="020B0609020204030204"/>
            </a:endParaRPr>
          </a:p>
          <a:p>
            <a:pPr>
              <a:lnSpc>
                <a:spcPts val="1425"/>
              </a:lnSpc>
            </a:pPr>
            <a:r>
              <a:rPr lang="en-US" altLang="zh-CN" sz="1600" b="0">
                <a:solidFill>
                  <a:srgbClr val="E4E4E4"/>
                </a:solidFill>
                <a:latin typeface="Consolas" panose="020B0609020204030204"/>
                <a:ea typeface="Consolas" panose="020B0609020204030204"/>
              </a:rPr>
              <a:t>    batch_size </a:t>
            </a:r>
            <a:r>
              <a:rPr lang="en-US" altLang="zh-CN" sz="1600" b="0">
                <a:solidFill>
                  <a:srgbClr val="D6D6DD"/>
                </a:solidFill>
                <a:latin typeface="Consolas" panose="020B0609020204030204"/>
                <a:ea typeface="Consolas" panose="020B0609020204030204"/>
              </a:rPr>
              <a:t>=</a:t>
            </a:r>
            <a:r>
              <a:rPr lang="en-US" altLang="zh-CN" sz="1600" b="0">
                <a:solidFill>
                  <a:srgbClr val="EBC88D"/>
                </a:solidFill>
                <a:latin typeface="Consolas" panose="020B0609020204030204"/>
                <a:ea typeface="Consolas" panose="020B0609020204030204"/>
              </a:rPr>
              <a:t>64</a:t>
            </a:r>
            <a:endParaRPr lang="en-US" altLang="zh-CN" sz="1600" b="0">
              <a:solidFill>
                <a:srgbClr val="EBC88D"/>
              </a:solidFill>
              <a:latin typeface="Consolas" panose="020B0609020204030204"/>
              <a:ea typeface="Consolas" panose="020B0609020204030204"/>
            </a:endParaRPr>
          </a:p>
          <a:p>
            <a:pPr>
              <a:lnSpc>
                <a:spcPts val="1425"/>
              </a:lnSpc>
            </a:pPr>
            <a:r>
              <a:rPr lang="en-US" altLang="zh-CN" sz="1600" b="0">
                <a:solidFill>
                  <a:srgbClr val="E4E4E4"/>
                </a:solidFill>
                <a:latin typeface="Consolas" panose="020B0609020204030204"/>
                <a:ea typeface="Consolas" panose="020B0609020204030204"/>
              </a:rPr>
              <a:t>    epochs </a:t>
            </a:r>
            <a:r>
              <a:rPr lang="en-US" altLang="zh-CN" sz="1600" b="0">
                <a:solidFill>
                  <a:srgbClr val="D6D6DD"/>
                </a:solidFill>
                <a:latin typeface="Consolas" panose="020B0609020204030204"/>
                <a:ea typeface="Consolas" panose="020B0609020204030204"/>
              </a:rPr>
              <a:t>=</a:t>
            </a:r>
            <a:r>
              <a:rPr lang="en-US" altLang="zh-CN" sz="1600" b="0">
                <a:solidFill>
                  <a:srgbClr val="EBC88D"/>
                </a:solidFill>
                <a:latin typeface="Consolas" panose="020B0609020204030204"/>
                <a:ea typeface="Consolas" panose="020B0609020204030204"/>
              </a:rPr>
              <a:t>100</a:t>
            </a:r>
            <a:endParaRPr lang="en-US" altLang="zh-CN" sz="1600" b="0">
              <a:solidFill>
                <a:srgbClr val="EBC88D"/>
              </a:solidFill>
              <a:latin typeface="Consolas" panose="020B0609020204030204"/>
              <a:ea typeface="Consolas" panose="020B0609020204030204"/>
            </a:endParaRPr>
          </a:p>
          <a:p>
            <a:pPr>
              <a:lnSpc>
                <a:spcPts val="1425"/>
              </a:lnSpc>
            </a:pPr>
            <a:r>
              <a:rPr lang="en-US" altLang="zh-CN" sz="1600" b="0">
                <a:solidFill>
                  <a:srgbClr val="E4E4E4"/>
                </a:solidFill>
                <a:latin typeface="Consolas" panose="020B0609020204030204"/>
                <a:ea typeface="Consolas" panose="020B0609020204030204"/>
              </a:rPr>
              <a:t>    weight_decay </a:t>
            </a:r>
            <a:r>
              <a:rPr lang="en-US" altLang="zh-CN" sz="1600" b="0">
                <a:solidFill>
                  <a:srgbClr val="D6D6DD"/>
                </a:solidFill>
                <a:latin typeface="Consolas" panose="020B0609020204030204"/>
                <a:ea typeface="Consolas" panose="020B0609020204030204"/>
              </a:rPr>
              <a:t>=</a:t>
            </a:r>
            <a:r>
              <a:rPr lang="en-US" altLang="zh-CN" sz="1600" b="0">
                <a:solidFill>
                  <a:srgbClr val="EBC88D"/>
                </a:solidFill>
                <a:latin typeface="Consolas" panose="020B0609020204030204"/>
                <a:ea typeface="Consolas" panose="020B0609020204030204"/>
              </a:rPr>
              <a:t>1e-4</a:t>
            </a:r>
            <a:endParaRPr lang="en-US" altLang="zh-CN" sz="1600" b="0">
              <a:solidFill>
                <a:srgbClr val="EBC88D"/>
              </a:solidFill>
              <a:latin typeface="Consolas" panose="020B0609020204030204"/>
              <a:ea typeface="Consolas" panose="020B0609020204030204"/>
            </a:endParaRPr>
          </a:p>
          <a:p>
            <a:pPr>
              <a:lnSpc>
                <a:spcPts val="1425"/>
              </a:lnSpc>
            </a:pPr>
            <a:r>
              <a:rPr lang="en-US" altLang="zh-CN" sz="1600" b="0">
                <a:solidFill>
                  <a:srgbClr val="E4E4E4"/>
                </a:solidFill>
                <a:latin typeface="Consolas" panose="020B0609020204030204"/>
                <a:ea typeface="Consolas" panose="020B0609020204030204"/>
              </a:rPr>
              <a:t>    optimizer </a:t>
            </a:r>
            <a:r>
              <a:rPr lang="en-US" altLang="zh-CN" sz="1600" b="0">
                <a:solidFill>
                  <a:srgbClr val="D6D6DD"/>
                </a:solidFill>
                <a:latin typeface="Consolas" panose="020B0609020204030204"/>
                <a:ea typeface="Consolas" panose="020B0609020204030204"/>
              </a:rPr>
              <a:t>=</a:t>
            </a:r>
            <a:r>
              <a:rPr lang="en-US" altLang="zh-CN" sz="1600" b="0">
                <a:solidFill>
                  <a:srgbClr val="E394DC"/>
                </a:solidFill>
                <a:latin typeface="Consolas" panose="020B0609020204030204"/>
                <a:ea typeface="Consolas" panose="020B0609020204030204"/>
              </a:rPr>
              <a:t>"adamw"</a:t>
            </a:r>
            <a:r>
              <a:rPr lang="en-US" altLang="zh-CN" sz="1600" b="0">
                <a:solidFill>
                  <a:srgbClr val="E4E4E4"/>
                </a:solidFill>
                <a:latin typeface="Consolas" panose="020B0609020204030204"/>
                <a:ea typeface="Consolas" panose="020B0609020204030204"/>
              </a:rPr>
              <a:t>   </a:t>
            </a:r>
            <a:endParaRPr lang="en-US" altLang="zh-CN" sz="1600" b="0">
              <a:solidFill>
                <a:srgbClr val="E4E4E4"/>
              </a:solidFill>
              <a:latin typeface="Consolas" panose="020B0609020204030204"/>
              <a:ea typeface="Consolas" panose="020B0609020204030204"/>
            </a:endParaRPr>
          </a:p>
        </p:txBody>
      </p:sp>
      <p:sp>
        <p:nvSpPr>
          <p:cNvPr id="5" name="矩形 4"/>
          <p:cNvSpPr/>
          <p:nvPr/>
        </p:nvSpPr>
        <p:spPr>
          <a:xfrm>
            <a:off x="9611360" y="4961890"/>
            <a:ext cx="2326640" cy="1026160"/>
          </a:xfrm>
          <a:prstGeom prst="rect">
            <a:avLst/>
          </a:prstGeom>
          <a:noFill/>
          <a:ln>
            <a:solidFill>
              <a:srgbClr val="FFC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3" name="文本框 12"/>
          <p:cNvSpPr txBox="1"/>
          <p:nvPr/>
        </p:nvSpPr>
        <p:spPr>
          <a:xfrm>
            <a:off x="5714365" y="6353175"/>
            <a:ext cx="4263390" cy="368300"/>
          </a:xfrm>
          <a:prstGeom prst="rect">
            <a:avLst/>
          </a:prstGeom>
          <a:noFill/>
        </p:spPr>
        <p:txBody>
          <a:bodyPr wrap="square" rtlCol="0">
            <a:spAutoFit/>
          </a:bodyPr>
          <a:p>
            <a:r>
              <a:rPr lang="en-US" altLang="zh-CN">
                <a:solidFill>
                  <a:schemeClr val="bg1"/>
                </a:solidFill>
              </a:rPr>
              <a:t>Input and Output</a:t>
            </a:r>
            <a:r>
              <a:rPr lang="zh-CN" altLang="en-US">
                <a:solidFill>
                  <a:schemeClr val="bg1"/>
                </a:solidFill>
              </a:rPr>
              <a:t>（</a:t>
            </a:r>
            <a:r>
              <a:rPr lang="en-US" altLang="zh-CN">
                <a:solidFill>
                  <a:schemeClr val="bg1"/>
                </a:solidFill>
              </a:rPr>
              <a:t>relative error &lt;2%</a:t>
            </a:r>
            <a:r>
              <a:rPr lang="zh-CN" altLang="en-US">
                <a:solidFill>
                  <a:schemeClr val="bg1"/>
                </a:solidFill>
              </a:rPr>
              <a:t>）</a:t>
            </a:r>
            <a:endParaRPr lang="zh-CN" altLang="en-US">
              <a:solidFill>
                <a:schemeClr val="bg1"/>
              </a:solidFill>
            </a:endParaRPr>
          </a:p>
        </p:txBody>
      </p:sp>
      <p:sp>
        <p:nvSpPr>
          <p:cNvPr id="14" name="文本框 13"/>
          <p:cNvSpPr txBox="1"/>
          <p:nvPr/>
        </p:nvSpPr>
        <p:spPr>
          <a:xfrm>
            <a:off x="9386570" y="1564640"/>
            <a:ext cx="2592070" cy="3215005"/>
          </a:xfrm>
          <a:prstGeom prst="rect">
            <a:avLst/>
          </a:prstGeom>
          <a:noFill/>
        </p:spPr>
        <p:txBody>
          <a:bodyPr wrap="square" rtlCol="0">
            <a:spAutoFit/>
          </a:bodyPr>
          <a:p>
            <a:pPr marL="285750" indent="-285750">
              <a:buFont typeface="Wingdings" panose="05000000000000000000" charset="0"/>
              <a:buChar char="Ø"/>
            </a:pPr>
            <a:r>
              <a:rPr lang="en-US" altLang="zh-CN">
                <a:solidFill>
                  <a:schemeClr val="bg1"/>
                </a:solidFill>
                <a:sym typeface="+mn-ea"/>
              </a:rPr>
              <a:t>Samples:</a:t>
            </a:r>
            <a:endParaRPr lang="en-US" altLang="zh-CN">
              <a:solidFill>
                <a:schemeClr val="bg1"/>
              </a:solidFill>
            </a:endParaRPr>
          </a:p>
          <a:p>
            <a:pPr marL="285750" indent="-285750">
              <a:buFont typeface="Wingdings" panose="05000000000000000000" charset="0"/>
              <a:buChar char="Ø"/>
            </a:pPr>
            <a:endParaRPr lang="en-US" altLang="zh-CN">
              <a:solidFill>
                <a:schemeClr val="bg1"/>
              </a:solidFill>
            </a:endParaRPr>
          </a:p>
          <a:p>
            <a:pPr marL="285750" indent="-285750">
              <a:buFont typeface="Wingdings" panose="05000000000000000000" charset="0"/>
              <a:buChar char="Ø"/>
            </a:pPr>
            <a:r>
              <a:rPr lang="en-US" altLang="zh-CN">
                <a:solidFill>
                  <a:schemeClr val="bg1"/>
                </a:solidFill>
                <a:sym typeface="+mn-ea"/>
              </a:rPr>
              <a:t>MC: 1-120GeV e-(20000000) </a:t>
            </a:r>
            <a:r>
              <a:rPr lang="en-US" altLang="zh-CN">
                <a:solidFill>
                  <a:schemeClr val="accent2"/>
                </a:solidFill>
                <a:sym typeface="+mn-ea"/>
              </a:rPr>
              <a:t>Continuous</a:t>
            </a:r>
            <a:endParaRPr lang="en-US" altLang="zh-CN">
              <a:solidFill>
                <a:schemeClr val="accent2"/>
              </a:solidFill>
              <a:sym typeface="+mn-ea"/>
            </a:endParaRPr>
          </a:p>
          <a:p>
            <a:pPr marL="285750" indent="-285750">
              <a:buFont typeface="Wingdings" panose="05000000000000000000" charset="0"/>
              <a:buChar char="Ø"/>
            </a:pPr>
            <a:endParaRPr lang="en-US" altLang="zh-CN">
              <a:solidFill>
                <a:schemeClr val="accent2"/>
              </a:solidFill>
              <a:sym typeface="+mn-ea"/>
            </a:endParaRPr>
          </a:p>
          <a:p>
            <a:pPr marL="285750" indent="-285750">
              <a:buFont typeface="Wingdings" panose="05000000000000000000" charset="0"/>
              <a:buChar char="Ø"/>
            </a:pPr>
            <a:r>
              <a:rPr lang="en-US" altLang="zh-CN">
                <a:solidFill>
                  <a:schemeClr val="bg1"/>
                </a:solidFill>
              </a:rPr>
              <a:t>Data split</a:t>
            </a:r>
            <a:endParaRPr lang="en-US" altLang="zh-CN">
              <a:solidFill>
                <a:schemeClr val="bg1"/>
              </a:solidFill>
            </a:endParaRPr>
          </a:p>
          <a:p>
            <a:pPr marL="228600" indent="0" latinLnBrk="1">
              <a:spcBef>
                <a:spcPts val="100"/>
              </a:spcBef>
              <a:spcAft>
                <a:spcPts val="100"/>
              </a:spcAft>
              <a:buNone/>
            </a:pPr>
            <a:r>
              <a:rPr lang="en-US" altLang="zh-CN">
                <a:solidFill>
                  <a:schemeClr val="bg1"/>
                </a:solidFill>
                <a:latin typeface="Consolas" panose="020B0609020204030204"/>
                <a:ea typeface="Consolas" panose="020B0609020204030204"/>
                <a:sym typeface="+mn-ea"/>
              </a:rPr>
              <a:t> train_frac = 0.7</a:t>
            </a:r>
            <a:endParaRPr lang="zh-CN" altLang="en-US" b="0" i="0">
              <a:solidFill>
                <a:schemeClr val="bg1"/>
              </a:solidFill>
              <a:latin typeface="Segoe WPC"/>
              <a:ea typeface="Segoe WPC"/>
            </a:endParaRPr>
          </a:p>
          <a:p>
            <a:pPr marL="228600" indent="0" latinLnBrk="1">
              <a:spcBef>
                <a:spcPts val="100"/>
              </a:spcBef>
              <a:spcAft>
                <a:spcPts val="100"/>
              </a:spcAft>
              <a:buNone/>
            </a:pPr>
            <a:r>
              <a:rPr lang="en-US" altLang="zh-CN">
                <a:solidFill>
                  <a:schemeClr val="bg1"/>
                </a:solidFill>
                <a:latin typeface="Consolas" panose="020B0609020204030204"/>
                <a:ea typeface="Consolas" panose="020B0609020204030204"/>
                <a:sym typeface="+mn-ea"/>
              </a:rPr>
              <a:t> val_frac = 0.15</a:t>
            </a:r>
            <a:endParaRPr lang="zh-CN" altLang="en-US" b="0" i="0">
              <a:solidFill>
                <a:schemeClr val="bg1"/>
              </a:solidFill>
              <a:latin typeface="Segoe WPC"/>
              <a:ea typeface="Segoe WPC"/>
            </a:endParaRPr>
          </a:p>
          <a:p>
            <a:pPr marL="228600" indent="0" latinLnBrk="1">
              <a:spcBef>
                <a:spcPts val="100"/>
              </a:spcBef>
              <a:spcAft>
                <a:spcPts val="100"/>
              </a:spcAft>
              <a:buNone/>
            </a:pPr>
            <a:r>
              <a:rPr lang="en-US" altLang="zh-CN">
                <a:solidFill>
                  <a:schemeClr val="bg1"/>
                </a:solidFill>
                <a:latin typeface="Consolas" panose="020B0609020204030204"/>
                <a:ea typeface="Consolas" panose="020B0609020204030204"/>
                <a:sym typeface="+mn-ea"/>
              </a:rPr>
              <a:t> test_frac = 0.15</a:t>
            </a:r>
            <a:endParaRPr lang="en-US" altLang="zh-CN" b="0" i="0">
              <a:solidFill>
                <a:schemeClr val="bg1"/>
              </a:solidFill>
              <a:latin typeface="Consolas" panose="020B0609020204030204"/>
              <a:ea typeface="Consolas" panose="020B0609020204030204"/>
            </a:endParaRPr>
          </a:p>
          <a:p>
            <a:endParaRPr lang="zh-CN" altLang="en-US"/>
          </a:p>
        </p:txBody>
      </p:sp>
      <p:pic>
        <p:nvPicPr>
          <p:cNvPr id="10" name="图片 9"/>
          <p:cNvPicPr>
            <a:picLocks noChangeAspect="1"/>
          </p:cNvPicPr>
          <p:nvPr/>
        </p:nvPicPr>
        <p:blipFill>
          <a:blip r:embed="rId4"/>
          <a:stretch>
            <a:fillRect/>
          </a:stretch>
        </p:blipFill>
        <p:spPr>
          <a:xfrm>
            <a:off x="6319520" y="4502150"/>
            <a:ext cx="2773045" cy="17297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sp>
        <p:nvSpPr>
          <p:cNvPr id="12" name="文本框 11"/>
          <p:cNvSpPr txBox="1"/>
          <p:nvPr/>
        </p:nvSpPr>
        <p:spPr>
          <a:xfrm>
            <a:off x="687070" y="356870"/>
            <a:ext cx="6389370" cy="583565"/>
          </a:xfrm>
          <a:prstGeom prst="rect">
            <a:avLst/>
          </a:prstGeom>
        </p:spPr>
        <p:txBody>
          <a:bodyPr wrap="square">
            <a:spAutoFit/>
          </a:bodyPr>
          <a:p>
            <a:pPr marL="0" indent="0">
              <a:spcBef>
                <a:spcPct val="0"/>
              </a:spcBef>
              <a:spcAft>
                <a:spcPct val="0"/>
              </a:spcAft>
            </a:pPr>
            <a:r>
              <a:rPr lang="en-US" altLang="zh-CN" sz="3200" b="0" i="0">
                <a:solidFill>
                  <a:schemeClr val="bg1"/>
                </a:solidFill>
                <a:ea typeface="微软雅黑" panose="020B0503020204020204" pitchFamily="34" charset="-122"/>
                <a:cs typeface="+mn-lt"/>
              </a:rPr>
              <a:t>MLP </a:t>
            </a:r>
            <a:r>
              <a:rPr lang="en-US" altLang="zh-CN" sz="3200" b="0" i="0">
                <a:solidFill>
                  <a:schemeClr val="accent2"/>
                </a:solidFill>
                <a:ea typeface="微软雅黑" panose="020B0503020204020204" pitchFamily="34" charset="-122"/>
                <a:cs typeface="+mn-lt"/>
              </a:rPr>
              <a:t>Trian </a:t>
            </a:r>
            <a:r>
              <a:rPr lang="en-US" altLang="zh-CN" sz="3200">
                <a:solidFill>
                  <a:srgbClr val="FF0000"/>
                </a:solidFill>
                <a:sym typeface="+mn-ea"/>
              </a:rPr>
              <a:t>(2000000)</a:t>
            </a:r>
            <a:endParaRPr lang="en-US" altLang="zh-CN" sz="3200" b="0" i="0">
              <a:solidFill>
                <a:schemeClr val="accent2"/>
              </a:solidFill>
              <a:ea typeface="微软雅黑" panose="020B0503020204020204" pitchFamily="34" charset="-122"/>
              <a:cs typeface="+mn-lt"/>
            </a:endParaRPr>
          </a:p>
        </p:txBody>
      </p:sp>
      <p:pic>
        <p:nvPicPr>
          <p:cNvPr id="4" name="图片 3" descr="Gemini_Generated_Image_ui795kui795kui79"/>
          <p:cNvPicPr>
            <a:picLocks noChangeAspect="1"/>
          </p:cNvPicPr>
          <p:nvPr/>
        </p:nvPicPr>
        <p:blipFill>
          <a:blip r:embed="rId3"/>
          <a:stretch>
            <a:fillRect/>
          </a:stretch>
        </p:blipFill>
        <p:spPr>
          <a:xfrm>
            <a:off x="470535" y="1186180"/>
            <a:ext cx="9478645" cy="51701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sp>
        <p:nvSpPr>
          <p:cNvPr id="9" name="文本框 8"/>
          <p:cNvSpPr txBox="1"/>
          <p:nvPr/>
        </p:nvSpPr>
        <p:spPr>
          <a:xfrm>
            <a:off x="751205" y="426085"/>
            <a:ext cx="10010775" cy="583565"/>
          </a:xfrm>
          <a:prstGeom prst="rect">
            <a:avLst/>
          </a:prstGeom>
          <a:noFill/>
        </p:spPr>
        <p:txBody>
          <a:bodyPr wrap="square" rtlCol="0" anchor="t">
            <a:spAutoFit/>
          </a:bodyPr>
          <a:p>
            <a:pPr marL="0" indent="0">
              <a:spcBef>
                <a:spcPct val="0"/>
              </a:spcBef>
              <a:spcAft>
                <a:spcPct val="0"/>
              </a:spcAft>
            </a:pPr>
            <a:r>
              <a:rPr lang="en-US" altLang="zh-CN" sz="3200">
                <a:solidFill>
                  <a:schemeClr val="bg1"/>
                </a:solidFill>
                <a:ea typeface="微软雅黑" panose="020B0503020204020204" pitchFamily="34" charset="-122"/>
                <a:cs typeface="+mn-lt"/>
                <a:sym typeface="+mn-ea"/>
              </a:rPr>
              <a:t> </a:t>
            </a:r>
            <a:r>
              <a:rPr lang="en-US" altLang="zh-CN" sz="3200">
                <a:solidFill>
                  <a:schemeClr val="bg1"/>
                </a:solidFill>
                <a:ea typeface="微软雅黑" panose="020B0503020204020204" pitchFamily="34" charset="-122"/>
                <a:cs typeface="+mn-lt"/>
                <a:sym typeface="+mn-ea"/>
              </a:rPr>
              <a:t>MLP</a:t>
            </a:r>
            <a:r>
              <a:rPr lang="en-US" altLang="zh-CN" sz="3200">
                <a:solidFill>
                  <a:schemeClr val="bg1"/>
                </a:solidFill>
                <a:ea typeface="微软雅黑" panose="020B0503020204020204" pitchFamily="34" charset="-122"/>
                <a:cs typeface="+mn-lt"/>
                <a:sym typeface="+mn-ea"/>
              </a:rPr>
              <a:t> </a:t>
            </a:r>
            <a:r>
              <a:rPr lang="en-US" altLang="zh-CN" sz="3200">
                <a:solidFill>
                  <a:schemeClr val="accent2"/>
                </a:solidFill>
                <a:ea typeface="微软雅黑" panose="020B0503020204020204" pitchFamily="34" charset="-122"/>
                <a:cs typeface="+mn-lt"/>
                <a:sym typeface="+mn-ea"/>
              </a:rPr>
              <a:t>Result </a:t>
            </a:r>
            <a:endParaRPr lang="en-US" altLang="zh-CN" sz="3200">
              <a:solidFill>
                <a:schemeClr val="bg1"/>
              </a:solidFill>
              <a:ea typeface="微软雅黑" panose="020B0503020204020204" pitchFamily="34" charset="-122"/>
              <a:cs typeface="+mn-lt"/>
              <a:sym typeface="+mn-ea"/>
            </a:endParaRPr>
          </a:p>
        </p:txBody>
      </p:sp>
      <p:sp>
        <p:nvSpPr>
          <p:cNvPr id="11" name="文本框 10"/>
          <p:cNvSpPr txBox="1"/>
          <p:nvPr/>
        </p:nvSpPr>
        <p:spPr>
          <a:xfrm>
            <a:off x="1801495" y="1177290"/>
            <a:ext cx="4108450" cy="368300"/>
          </a:xfrm>
          <a:prstGeom prst="rect">
            <a:avLst/>
          </a:prstGeom>
          <a:noFill/>
        </p:spPr>
        <p:txBody>
          <a:bodyPr wrap="square" rtlCol="0">
            <a:spAutoFit/>
          </a:bodyPr>
          <a:p>
            <a:r>
              <a:rPr lang="en-US" altLang="zh-CN">
                <a:solidFill>
                  <a:schemeClr val="bg1"/>
                </a:solidFill>
              </a:rPr>
              <a:t>Energy Resolution </a:t>
            </a:r>
            <a:r>
              <a:rPr lang="en-US" altLang="zh-CN">
                <a:solidFill>
                  <a:schemeClr val="bg1"/>
                </a:solidFill>
                <a:ea typeface="微软雅黑" panose="020B0503020204020204" pitchFamily="34" charset="-122"/>
                <a:cs typeface="+mn-lt"/>
                <a:sym typeface="+mn-ea"/>
              </a:rPr>
              <a:t>MLP</a:t>
            </a:r>
            <a:endParaRPr lang="en-US" altLang="zh-CN">
              <a:solidFill>
                <a:schemeClr val="bg1"/>
              </a:solidFill>
            </a:endParaRPr>
          </a:p>
        </p:txBody>
      </p:sp>
      <p:sp>
        <p:nvSpPr>
          <p:cNvPr id="12" name="文本框 11"/>
          <p:cNvSpPr txBox="1"/>
          <p:nvPr/>
        </p:nvSpPr>
        <p:spPr>
          <a:xfrm>
            <a:off x="6847205" y="3844925"/>
            <a:ext cx="4868545" cy="1753235"/>
          </a:xfrm>
          <a:prstGeom prst="rect">
            <a:avLst/>
          </a:prstGeom>
          <a:noFill/>
        </p:spPr>
        <p:txBody>
          <a:bodyPr wrap="square" rtlCol="0" anchor="t">
            <a:spAutoFit/>
          </a:bodyPr>
          <a:p>
            <a:r>
              <a:rPr lang="en-US" altLang="zh-CN" sz="2400">
                <a:solidFill>
                  <a:schemeClr val="bg1"/>
                </a:solidFill>
                <a:sym typeface="+mn-ea"/>
              </a:rPr>
              <a:t> Improvement:</a:t>
            </a:r>
            <a:endParaRPr lang="en-US" altLang="zh-CN" sz="2400">
              <a:solidFill>
                <a:schemeClr val="bg1"/>
              </a:solidFill>
              <a:sym typeface="+mn-ea"/>
            </a:endParaRPr>
          </a:p>
          <a:p>
            <a:endParaRPr lang="en-US" altLang="zh-CN" sz="2400">
              <a:solidFill>
                <a:schemeClr val="bg1"/>
              </a:solidFill>
              <a:sym typeface="+mn-ea"/>
            </a:endParaRPr>
          </a:p>
          <a:p>
            <a:pPr marL="285750" indent="-285750">
              <a:buFont typeface="Wingdings" panose="05000000000000000000" charset="0"/>
              <a:buChar char="Ø"/>
            </a:pPr>
            <a:r>
              <a:rPr lang="en-US" altLang="zh-CN" sz="2000">
                <a:solidFill>
                  <a:schemeClr val="bg1"/>
                </a:solidFill>
                <a:sym typeface="+mn-ea"/>
              </a:rPr>
              <a:t>M</a:t>
            </a:r>
            <a:r>
              <a:rPr lang="en-US" altLang="zh-CN" sz="2000">
                <a:solidFill>
                  <a:schemeClr val="bg1"/>
                </a:solidFill>
                <a:sym typeface="+mn-ea"/>
              </a:rPr>
              <a:t>ax resolution boost (MC_digi): 30%</a:t>
            </a:r>
            <a:endParaRPr lang="en-US" altLang="zh-CN" sz="2000">
              <a:solidFill>
                <a:schemeClr val="bg1"/>
              </a:solidFill>
              <a:sym typeface="+mn-ea"/>
            </a:endParaRPr>
          </a:p>
          <a:p>
            <a:pPr marL="285750" indent="-285750">
              <a:buFont typeface="Wingdings" panose="05000000000000000000" charset="0"/>
              <a:buChar char="Ø"/>
            </a:pPr>
            <a:r>
              <a:rPr lang="en-US" altLang="zh-CN" sz="2000">
                <a:solidFill>
                  <a:schemeClr val="bg1"/>
                </a:solidFill>
              </a:rPr>
              <a:t>No improvement (data)</a:t>
            </a:r>
            <a:endParaRPr lang="en-US" altLang="zh-CN" sz="2000">
              <a:solidFill>
                <a:schemeClr val="bg1"/>
              </a:solidFill>
            </a:endParaRPr>
          </a:p>
          <a:p>
            <a:endParaRPr lang="en-US" altLang="zh-CN" sz="2000">
              <a:solidFill>
                <a:schemeClr val="bg1"/>
              </a:solidFill>
              <a:sym typeface="+mn-ea"/>
            </a:endParaRPr>
          </a:p>
        </p:txBody>
      </p:sp>
      <p:sp>
        <p:nvSpPr>
          <p:cNvPr id="5" name="文本框 4"/>
          <p:cNvSpPr txBox="1"/>
          <p:nvPr/>
        </p:nvSpPr>
        <p:spPr>
          <a:xfrm>
            <a:off x="6776085" y="1477645"/>
            <a:ext cx="5269865" cy="2922905"/>
          </a:xfrm>
          <a:prstGeom prst="rect">
            <a:avLst/>
          </a:prstGeom>
        </p:spPr>
        <p:txBody>
          <a:bodyPr wrap="square">
            <a:spAutoFit/>
          </a:bodyPr>
          <a:p>
            <a:r>
              <a:rPr lang="en-US" altLang="zh-CN" sz="2400">
                <a:solidFill>
                  <a:schemeClr val="bg1"/>
                </a:solidFill>
              </a:rPr>
              <a:t>Discrete energy points</a:t>
            </a:r>
            <a:r>
              <a:rPr lang="zh-CN" altLang="en-US" sz="2400">
                <a:solidFill>
                  <a:schemeClr val="bg1"/>
                </a:solidFill>
              </a:rPr>
              <a:t>：</a:t>
            </a:r>
            <a:endParaRPr lang="zh-CN" altLang="en-US" sz="2400">
              <a:solidFill>
                <a:schemeClr val="bg1"/>
              </a:solidFill>
            </a:endParaRPr>
          </a:p>
          <a:p>
            <a:endParaRPr lang="zh-CN" altLang="en-US" sz="2000">
              <a:solidFill>
                <a:schemeClr val="bg1"/>
              </a:solidFill>
            </a:endParaRPr>
          </a:p>
          <a:p>
            <a:r>
              <a:rPr lang="en-US" altLang="zh-CN" sz="2000">
                <a:solidFill>
                  <a:schemeClr val="bg1"/>
                </a:solidFill>
              </a:rPr>
              <a:t>[ 2.0,3.0,4.0,5.0,10.0, 20.0,  30.0, 40.0, 50.0, 60.0, 70.0, 80.0,  100.0, ]GeV</a:t>
            </a:r>
            <a:endParaRPr lang="en-US" altLang="zh-CN" sz="2000">
              <a:solidFill>
                <a:schemeClr val="bg1"/>
              </a:solidFill>
            </a:endParaRPr>
          </a:p>
          <a:p>
            <a:endParaRPr lang="en-US" altLang="zh-CN" sz="2000">
              <a:solidFill>
                <a:schemeClr val="bg1"/>
              </a:solidFill>
            </a:endParaRPr>
          </a:p>
          <a:p>
            <a:r>
              <a:rPr lang="en-US" altLang="zh-CN" sz="2000">
                <a:solidFill>
                  <a:schemeClr val="bg1"/>
                </a:solidFill>
              </a:rPr>
              <a:t>MC_digi = Total deposited energy (</a:t>
            </a:r>
            <a:r>
              <a:rPr lang="en-US" altLang="zh-CN" sz="2000">
                <a:solidFill>
                  <a:schemeClr val="accent2"/>
                </a:solidFill>
              </a:rPr>
              <a:t>MC_digi</a:t>
            </a:r>
            <a:r>
              <a:rPr lang="en-US" altLang="zh-CN" sz="2000">
                <a:solidFill>
                  <a:schemeClr val="bg1"/>
                </a:solidFill>
              </a:rPr>
              <a:t>)</a:t>
            </a:r>
            <a:endParaRPr lang="en-US" altLang="zh-CN" sz="2000">
              <a:solidFill>
                <a:schemeClr val="bg1"/>
              </a:solidFill>
            </a:endParaRPr>
          </a:p>
          <a:p>
            <a:r>
              <a:rPr lang="en-US" altLang="zh-CN" sz="2000">
                <a:solidFill>
                  <a:schemeClr val="bg1"/>
                </a:solidFill>
              </a:rPr>
              <a:t>Data =</a:t>
            </a:r>
            <a:r>
              <a:rPr lang="en-US" altLang="zh-CN" sz="2000">
                <a:solidFill>
                  <a:schemeClr val="bg1"/>
                </a:solidFill>
                <a:sym typeface="+mn-ea"/>
              </a:rPr>
              <a:t> Total deposited energy (SPS:10-100</a:t>
            </a:r>
            <a:r>
              <a:rPr lang="en-US" altLang="zh-CN" sz="2000">
                <a:solidFill>
                  <a:schemeClr val="bg1"/>
                </a:solidFill>
                <a:sym typeface="+mn-ea"/>
              </a:rPr>
              <a:t>GeV)</a:t>
            </a:r>
            <a:endParaRPr lang="en-US" altLang="zh-CN" sz="2000">
              <a:solidFill>
                <a:schemeClr val="bg1"/>
              </a:solidFill>
              <a:sym typeface="+mn-ea"/>
            </a:endParaRPr>
          </a:p>
          <a:p>
            <a:pPr marL="2743200" lvl="6" indent="457200"/>
            <a:r>
              <a:rPr lang="en-US" altLang="zh-CN" sz="2000">
                <a:solidFill>
                  <a:schemeClr val="bg1"/>
                </a:solidFill>
              </a:rPr>
              <a:t>(PS:2-5GeV)</a:t>
            </a:r>
            <a:endParaRPr lang="en-US" altLang="zh-CN" sz="2000">
              <a:solidFill>
                <a:schemeClr val="bg1"/>
              </a:solidFill>
            </a:endParaRPr>
          </a:p>
          <a:p>
            <a:endParaRPr lang="en-US" altLang="zh-CN" sz="2000">
              <a:solidFill>
                <a:schemeClr val="bg1"/>
              </a:solidFill>
            </a:endParaRPr>
          </a:p>
        </p:txBody>
      </p:sp>
      <p:pic>
        <p:nvPicPr>
          <p:cNvPr id="6" name="图片 5"/>
          <p:cNvPicPr>
            <a:picLocks noChangeAspect="1"/>
          </p:cNvPicPr>
          <p:nvPr/>
        </p:nvPicPr>
        <p:blipFill>
          <a:blip r:embed="rId3"/>
          <a:stretch>
            <a:fillRect/>
          </a:stretch>
        </p:blipFill>
        <p:spPr>
          <a:xfrm>
            <a:off x="751205" y="1607185"/>
            <a:ext cx="4984750" cy="48698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sp>
        <p:nvSpPr>
          <p:cNvPr id="9" name="文本框 8"/>
          <p:cNvSpPr txBox="1"/>
          <p:nvPr/>
        </p:nvSpPr>
        <p:spPr>
          <a:xfrm>
            <a:off x="751205" y="426085"/>
            <a:ext cx="10010775" cy="1076325"/>
          </a:xfrm>
          <a:prstGeom prst="rect">
            <a:avLst/>
          </a:prstGeom>
          <a:noFill/>
        </p:spPr>
        <p:txBody>
          <a:bodyPr wrap="square" rtlCol="0" anchor="t">
            <a:spAutoFit/>
          </a:bodyPr>
          <a:p>
            <a:pPr marL="0" indent="0">
              <a:spcBef>
                <a:spcPct val="0"/>
              </a:spcBef>
              <a:spcAft>
                <a:spcPct val="0"/>
              </a:spcAft>
            </a:pPr>
            <a:r>
              <a:rPr lang="en-US" altLang="zh-CN" sz="3200">
                <a:solidFill>
                  <a:schemeClr val="bg1"/>
                </a:solidFill>
                <a:ea typeface="微软雅黑" panose="020B0503020204020204" pitchFamily="34" charset="-122"/>
                <a:cs typeface="+mn-lt"/>
                <a:sym typeface="+mn-ea"/>
              </a:rPr>
              <a:t> </a:t>
            </a:r>
            <a:r>
              <a:rPr lang="en-US" altLang="zh-CN" sz="3200">
                <a:solidFill>
                  <a:schemeClr val="bg1"/>
                </a:solidFill>
                <a:ea typeface="微软雅黑" panose="020B0503020204020204" pitchFamily="34" charset="-122"/>
                <a:cs typeface="+mn-lt"/>
                <a:sym typeface="+mn-ea"/>
              </a:rPr>
              <a:t>MLP</a:t>
            </a:r>
            <a:r>
              <a:rPr lang="en-US" altLang="zh-CN" sz="3200">
                <a:solidFill>
                  <a:schemeClr val="bg1"/>
                </a:solidFill>
                <a:ea typeface="微软雅黑" panose="020B0503020204020204" pitchFamily="34" charset="-122"/>
                <a:cs typeface="+mn-lt"/>
                <a:sym typeface="+mn-ea"/>
              </a:rPr>
              <a:t> </a:t>
            </a:r>
            <a:r>
              <a:rPr lang="en-US" altLang="zh-CN" sz="3200">
                <a:solidFill>
                  <a:schemeClr val="accent2"/>
                </a:solidFill>
                <a:ea typeface="微软雅黑" panose="020B0503020204020204" pitchFamily="34" charset="-122"/>
                <a:cs typeface="+mn-lt"/>
                <a:sym typeface="+mn-ea"/>
              </a:rPr>
              <a:t>Result </a:t>
            </a:r>
            <a:r>
              <a:rPr lang="en-US" altLang="zh-CN" sz="3200">
                <a:solidFill>
                  <a:schemeClr val="accent2"/>
                </a:solidFill>
                <a:ea typeface="微软雅黑" panose="020B0503020204020204" pitchFamily="34" charset="-122"/>
                <a:cs typeface="+mn-lt"/>
                <a:sym typeface="+mn-ea"/>
              </a:rPr>
              <a:t>Result </a:t>
            </a:r>
            <a:r>
              <a:rPr lang="en-US" altLang="zh-CN" sz="3200">
                <a:solidFill>
                  <a:srgbClr val="FF0000"/>
                </a:solidFill>
                <a:ea typeface="微软雅黑" panose="020B0503020204020204" pitchFamily="34" charset="-122"/>
                <a:cs typeface="+mn-lt"/>
                <a:sym typeface="+mn-ea"/>
              </a:rPr>
              <a:t>H</a:t>
            </a:r>
            <a:r>
              <a:rPr lang="en-US" altLang="zh-CN" sz="3200">
                <a:solidFill>
                  <a:srgbClr val="FF0000"/>
                </a:solidFill>
                <a:sym typeface="+mn-ea"/>
              </a:rPr>
              <a:t>CAL</a:t>
            </a:r>
            <a:r>
              <a:rPr lang="en-US" altLang="zh-CN" sz="3200">
                <a:solidFill>
                  <a:schemeClr val="accent2"/>
                </a:solidFill>
                <a:ea typeface="微软雅黑" panose="020B0503020204020204" pitchFamily="34" charset="-122"/>
                <a:cs typeface="+mn-lt"/>
                <a:sym typeface="+mn-ea"/>
              </a:rPr>
              <a:t> </a:t>
            </a:r>
            <a:endParaRPr lang="en-US" altLang="zh-CN" sz="3200">
              <a:solidFill>
                <a:schemeClr val="bg1"/>
              </a:solidFill>
              <a:ea typeface="微软雅黑" panose="020B0503020204020204" pitchFamily="34" charset="-122"/>
              <a:cs typeface="+mn-lt"/>
              <a:sym typeface="+mn-ea"/>
            </a:endParaRPr>
          </a:p>
          <a:p>
            <a:pPr marL="0" indent="0">
              <a:spcBef>
                <a:spcPct val="0"/>
              </a:spcBef>
              <a:spcAft>
                <a:spcPct val="0"/>
              </a:spcAft>
            </a:pPr>
            <a:r>
              <a:rPr lang="en-US" altLang="zh-CN" sz="3200">
                <a:solidFill>
                  <a:schemeClr val="accent2"/>
                </a:solidFill>
                <a:ea typeface="微软雅黑" panose="020B0503020204020204" pitchFamily="34" charset="-122"/>
                <a:cs typeface="+mn-lt"/>
                <a:sym typeface="+mn-ea"/>
              </a:rPr>
              <a:t> </a:t>
            </a:r>
            <a:endParaRPr lang="en-US" altLang="zh-CN" sz="3200">
              <a:solidFill>
                <a:schemeClr val="bg1"/>
              </a:solidFill>
              <a:ea typeface="微软雅黑" panose="020B0503020204020204" pitchFamily="34" charset="-122"/>
              <a:cs typeface="+mn-lt"/>
              <a:sym typeface="+mn-ea"/>
            </a:endParaRPr>
          </a:p>
        </p:txBody>
      </p:sp>
      <p:sp>
        <p:nvSpPr>
          <p:cNvPr id="11" name="文本框 10"/>
          <p:cNvSpPr txBox="1"/>
          <p:nvPr/>
        </p:nvSpPr>
        <p:spPr>
          <a:xfrm>
            <a:off x="1801495" y="1177290"/>
            <a:ext cx="4108450" cy="368300"/>
          </a:xfrm>
          <a:prstGeom prst="rect">
            <a:avLst/>
          </a:prstGeom>
          <a:noFill/>
        </p:spPr>
        <p:txBody>
          <a:bodyPr wrap="square" rtlCol="0">
            <a:spAutoFit/>
          </a:bodyPr>
          <a:p>
            <a:r>
              <a:rPr lang="en-US" altLang="zh-CN">
                <a:solidFill>
                  <a:schemeClr val="bg1"/>
                </a:solidFill>
                <a:sym typeface="+mn-ea"/>
              </a:rPr>
              <a:t>Linearity</a:t>
            </a:r>
            <a:r>
              <a:rPr lang="en-US" altLang="zh-CN">
                <a:solidFill>
                  <a:schemeClr val="bg1"/>
                </a:solidFill>
              </a:rPr>
              <a:t> </a:t>
            </a:r>
            <a:r>
              <a:rPr lang="en-US" altLang="zh-CN">
                <a:solidFill>
                  <a:schemeClr val="bg1"/>
                </a:solidFill>
                <a:ea typeface="微软雅黑" panose="020B0503020204020204" pitchFamily="34" charset="-122"/>
                <a:cs typeface="+mn-lt"/>
                <a:sym typeface="+mn-ea"/>
              </a:rPr>
              <a:t>MLP</a:t>
            </a:r>
            <a:endParaRPr lang="en-US" altLang="zh-CN">
              <a:solidFill>
                <a:schemeClr val="bg1"/>
              </a:solidFill>
            </a:endParaRPr>
          </a:p>
        </p:txBody>
      </p:sp>
      <p:sp>
        <p:nvSpPr>
          <p:cNvPr id="7" name="文本框 6"/>
          <p:cNvSpPr txBox="1"/>
          <p:nvPr/>
        </p:nvSpPr>
        <p:spPr>
          <a:xfrm>
            <a:off x="6351905" y="5429885"/>
            <a:ext cx="4868545" cy="1137285"/>
          </a:xfrm>
          <a:prstGeom prst="rect">
            <a:avLst/>
          </a:prstGeom>
          <a:noFill/>
        </p:spPr>
        <p:txBody>
          <a:bodyPr wrap="square" rtlCol="0" anchor="t">
            <a:spAutoFit/>
          </a:bodyPr>
          <a:p>
            <a:r>
              <a:rPr lang="en-US" altLang="zh-CN" sz="2400">
                <a:solidFill>
                  <a:schemeClr val="bg1"/>
                </a:solidFill>
                <a:sym typeface="+mn-ea"/>
              </a:rPr>
              <a:t>No Improvement:</a:t>
            </a:r>
            <a:endParaRPr lang="en-US" altLang="zh-CN" sz="2400">
              <a:solidFill>
                <a:schemeClr val="bg1"/>
              </a:solidFill>
              <a:sym typeface="+mn-ea"/>
            </a:endParaRPr>
          </a:p>
          <a:p>
            <a:endParaRPr lang="en-US" altLang="zh-CN" sz="2400">
              <a:solidFill>
                <a:schemeClr val="bg1"/>
              </a:solidFill>
              <a:sym typeface="+mn-ea"/>
            </a:endParaRPr>
          </a:p>
          <a:p>
            <a:endParaRPr lang="en-US" altLang="zh-CN" sz="2000">
              <a:solidFill>
                <a:schemeClr val="bg1"/>
              </a:solidFill>
              <a:sym typeface="+mn-ea"/>
            </a:endParaRPr>
          </a:p>
        </p:txBody>
      </p:sp>
      <p:sp>
        <p:nvSpPr>
          <p:cNvPr id="5" name="文本框 4"/>
          <p:cNvSpPr txBox="1"/>
          <p:nvPr/>
        </p:nvSpPr>
        <p:spPr>
          <a:xfrm>
            <a:off x="6351905" y="1304925"/>
            <a:ext cx="5269865" cy="3837305"/>
          </a:xfrm>
          <a:prstGeom prst="rect">
            <a:avLst/>
          </a:prstGeom>
        </p:spPr>
        <p:txBody>
          <a:bodyPr wrap="square">
            <a:noAutofit/>
          </a:bodyPr>
          <a:p>
            <a:r>
              <a:rPr lang="en-US" altLang="zh-CN" sz="2400">
                <a:solidFill>
                  <a:schemeClr val="bg1"/>
                </a:solidFill>
              </a:rPr>
              <a:t>Discrete energy points</a:t>
            </a:r>
            <a:r>
              <a:rPr lang="zh-CN" altLang="en-US" sz="2400">
                <a:solidFill>
                  <a:schemeClr val="bg1"/>
                </a:solidFill>
              </a:rPr>
              <a:t>：</a:t>
            </a:r>
            <a:endParaRPr lang="zh-CN" altLang="en-US" sz="2400">
              <a:solidFill>
                <a:schemeClr val="bg1"/>
              </a:solidFill>
            </a:endParaRPr>
          </a:p>
          <a:p>
            <a:endParaRPr lang="zh-CN" altLang="en-US" sz="2000">
              <a:solidFill>
                <a:schemeClr val="bg1"/>
              </a:solidFill>
            </a:endParaRPr>
          </a:p>
          <a:p>
            <a:r>
              <a:rPr lang="en-US" altLang="zh-CN" sz="2000">
                <a:solidFill>
                  <a:schemeClr val="bg1"/>
                </a:solidFill>
              </a:rPr>
              <a:t>[ 2.0,3.0,4.0,5.0,10.0, 20.0,  30.0, 40.0, 50.0, 60.0, 70.0, 80.0,  100.0, ]GeV</a:t>
            </a:r>
            <a:endParaRPr lang="en-US" altLang="zh-CN" sz="2000">
              <a:solidFill>
                <a:schemeClr val="bg1"/>
              </a:solidFill>
            </a:endParaRPr>
          </a:p>
          <a:p>
            <a:endParaRPr lang="en-US" altLang="zh-CN" sz="2000">
              <a:solidFill>
                <a:schemeClr val="bg1"/>
              </a:solidFill>
            </a:endParaRPr>
          </a:p>
          <a:p>
            <a:r>
              <a:rPr lang="en-US" altLang="zh-CN" sz="2000">
                <a:solidFill>
                  <a:schemeClr val="bg1"/>
                </a:solidFill>
              </a:rPr>
              <a:t>MC_digi = Total deposited energy (</a:t>
            </a:r>
            <a:r>
              <a:rPr lang="en-US" altLang="zh-CN" sz="2000">
                <a:solidFill>
                  <a:schemeClr val="accent2"/>
                </a:solidFill>
              </a:rPr>
              <a:t>MC_digi</a:t>
            </a:r>
            <a:r>
              <a:rPr lang="en-US" altLang="zh-CN" sz="2000">
                <a:solidFill>
                  <a:schemeClr val="bg1"/>
                </a:solidFill>
              </a:rPr>
              <a:t>)</a:t>
            </a:r>
            <a:endParaRPr lang="en-US" altLang="zh-CN" sz="2000">
              <a:solidFill>
                <a:schemeClr val="bg1"/>
              </a:solidFill>
            </a:endParaRPr>
          </a:p>
          <a:p>
            <a:endParaRPr lang="en-US" altLang="zh-CN" sz="2000">
              <a:solidFill>
                <a:schemeClr val="bg1"/>
              </a:solidFill>
            </a:endParaRPr>
          </a:p>
          <a:p>
            <a:r>
              <a:rPr lang="en-US" altLang="zh-CN" sz="2000">
                <a:solidFill>
                  <a:schemeClr val="bg1"/>
                </a:solidFill>
              </a:rPr>
              <a:t>Data =</a:t>
            </a:r>
            <a:r>
              <a:rPr lang="en-US" altLang="zh-CN" sz="2000">
                <a:solidFill>
                  <a:schemeClr val="bg1"/>
                </a:solidFill>
                <a:sym typeface="+mn-ea"/>
              </a:rPr>
              <a:t> Total deposited energy (SPS:10-100</a:t>
            </a:r>
            <a:r>
              <a:rPr lang="en-US" altLang="zh-CN" sz="2000">
                <a:solidFill>
                  <a:schemeClr val="bg1"/>
                </a:solidFill>
                <a:sym typeface="+mn-ea"/>
              </a:rPr>
              <a:t>GeV)</a:t>
            </a:r>
            <a:endParaRPr lang="en-US" altLang="zh-CN" sz="2000">
              <a:solidFill>
                <a:schemeClr val="bg1"/>
              </a:solidFill>
              <a:sym typeface="+mn-ea"/>
            </a:endParaRPr>
          </a:p>
          <a:p>
            <a:pPr marL="2743200" lvl="6" indent="457200"/>
            <a:r>
              <a:rPr lang="en-US" altLang="zh-CN" sz="2000">
                <a:solidFill>
                  <a:schemeClr val="bg1"/>
                </a:solidFill>
              </a:rPr>
              <a:t>(PS:2-5GeV)</a:t>
            </a:r>
            <a:endParaRPr lang="en-US" altLang="zh-CN" sz="2000">
              <a:solidFill>
                <a:schemeClr val="bg1"/>
              </a:solidFill>
            </a:endParaRPr>
          </a:p>
          <a:p>
            <a:pPr marL="2743200" lvl="6" indent="457200"/>
            <a:endParaRPr lang="en-US" altLang="zh-CN" sz="2000">
              <a:solidFill>
                <a:schemeClr val="bg1"/>
              </a:solidFill>
            </a:endParaRPr>
          </a:p>
          <a:p>
            <a:r>
              <a:rPr lang="en-US" altLang="zh-CN" sz="2000">
                <a:solidFill>
                  <a:schemeClr val="bg1"/>
                </a:solidFill>
              </a:rPr>
              <a:t>Linearity fit Seprate: low_energy(2-30GeV)</a:t>
            </a:r>
            <a:endParaRPr lang="en-US" altLang="zh-CN" sz="2000">
              <a:solidFill>
                <a:schemeClr val="bg1"/>
              </a:solidFill>
            </a:endParaRPr>
          </a:p>
          <a:p>
            <a:pPr marL="1828800" lvl="4" indent="457200"/>
            <a:r>
              <a:rPr lang="en-US" altLang="zh-CN" sz="2000">
                <a:solidFill>
                  <a:schemeClr val="bg1"/>
                </a:solidFill>
              </a:rPr>
              <a:t>high_energy(30-100GeV)</a:t>
            </a:r>
            <a:endParaRPr lang="en-US" altLang="zh-CN" sz="2000">
              <a:solidFill>
                <a:schemeClr val="bg1"/>
              </a:solidFill>
            </a:endParaRPr>
          </a:p>
          <a:p>
            <a:pPr marL="1828800" lvl="4" indent="457200"/>
            <a:endParaRPr lang="en-US" altLang="zh-CN" sz="2000">
              <a:solidFill>
                <a:schemeClr val="bg1"/>
              </a:solidFill>
            </a:endParaRPr>
          </a:p>
          <a:p>
            <a:pPr marL="1828800" lvl="4" indent="457200" algn="l"/>
            <a:endParaRPr lang="en-US" altLang="zh-CN" sz="2000">
              <a:solidFill>
                <a:schemeClr val="bg1"/>
              </a:solidFill>
            </a:endParaRPr>
          </a:p>
        </p:txBody>
      </p:sp>
      <p:pic>
        <p:nvPicPr>
          <p:cNvPr id="4" name="图片 3"/>
          <p:cNvPicPr>
            <a:picLocks noChangeAspect="1"/>
          </p:cNvPicPr>
          <p:nvPr/>
        </p:nvPicPr>
        <p:blipFill>
          <a:blip r:embed="rId3"/>
          <a:stretch>
            <a:fillRect/>
          </a:stretch>
        </p:blipFill>
        <p:spPr>
          <a:xfrm>
            <a:off x="751205" y="1697355"/>
            <a:ext cx="4856480" cy="48698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sp>
        <p:nvSpPr>
          <p:cNvPr id="9" name="文本框 8"/>
          <p:cNvSpPr txBox="1"/>
          <p:nvPr/>
        </p:nvSpPr>
        <p:spPr>
          <a:xfrm>
            <a:off x="751205" y="426085"/>
            <a:ext cx="8101330" cy="583565"/>
          </a:xfrm>
          <a:prstGeom prst="rect">
            <a:avLst/>
          </a:prstGeom>
          <a:noFill/>
        </p:spPr>
        <p:txBody>
          <a:bodyPr wrap="square" rtlCol="0" anchor="t">
            <a:spAutoFit/>
          </a:bodyPr>
          <a:p>
            <a:pPr marL="0" indent="0">
              <a:spcBef>
                <a:spcPct val="0"/>
              </a:spcBef>
              <a:spcAft>
                <a:spcPct val="0"/>
              </a:spcAft>
            </a:pPr>
            <a:r>
              <a:rPr lang="en-US" altLang="zh-CN" sz="3200">
                <a:solidFill>
                  <a:schemeClr val="bg1"/>
                </a:solidFill>
                <a:ea typeface="微软雅黑" panose="020B0503020204020204" pitchFamily="34" charset="-122"/>
                <a:cs typeface="+mn-lt"/>
                <a:sym typeface="+mn-ea"/>
              </a:rPr>
              <a:t> </a:t>
            </a:r>
            <a:r>
              <a:rPr lang="en-US" altLang="zh-CN" sz="3200">
                <a:solidFill>
                  <a:schemeClr val="bg1"/>
                </a:solidFill>
                <a:ea typeface="微软雅黑" panose="020B0503020204020204" pitchFamily="34" charset="-122"/>
                <a:cs typeface="+mn-lt"/>
                <a:sym typeface="+mn-ea"/>
              </a:rPr>
              <a:t>MLP</a:t>
            </a:r>
            <a:r>
              <a:rPr lang="en-US" altLang="zh-CN" sz="3200">
                <a:solidFill>
                  <a:schemeClr val="bg1"/>
                </a:solidFill>
                <a:ea typeface="微软雅黑" panose="020B0503020204020204" pitchFamily="34" charset="-122"/>
                <a:cs typeface="+mn-lt"/>
                <a:sym typeface="+mn-ea"/>
              </a:rPr>
              <a:t> </a:t>
            </a:r>
            <a:r>
              <a:rPr lang="en-US" altLang="zh-CN" sz="3200">
                <a:solidFill>
                  <a:schemeClr val="accent2"/>
                </a:solidFill>
                <a:ea typeface="微软雅黑" panose="020B0503020204020204" pitchFamily="34" charset="-122"/>
                <a:cs typeface="+mn-lt"/>
                <a:sym typeface="+mn-ea"/>
              </a:rPr>
              <a:t>Result </a:t>
            </a:r>
            <a:r>
              <a:rPr lang="en-US" altLang="zh-CN" sz="3200">
                <a:solidFill>
                  <a:srgbClr val="FF0000"/>
                </a:solidFill>
                <a:ea typeface="微软雅黑" panose="020B0503020204020204" pitchFamily="34" charset="-122"/>
                <a:cs typeface="+mn-lt"/>
                <a:sym typeface="+mn-ea"/>
              </a:rPr>
              <a:t>H</a:t>
            </a:r>
            <a:r>
              <a:rPr lang="en-US" altLang="zh-CN" sz="3200">
                <a:solidFill>
                  <a:srgbClr val="FF0000"/>
                </a:solidFill>
                <a:sym typeface="+mn-ea"/>
              </a:rPr>
              <a:t>CAL</a:t>
            </a:r>
            <a:endParaRPr lang="en-US" altLang="zh-CN" sz="3200">
              <a:solidFill>
                <a:schemeClr val="bg1"/>
              </a:solidFill>
              <a:ea typeface="微软雅黑" panose="020B0503020204020204" pitchFamily="34" charset="-122"/>
              <a:cs typeface="+mn-lt"/>
              <a:sym typeface="+mn-ea"/>
            </a:endParaRPr>
          </a:p>
        </p:txBody>
      </p:sp>
      <p:pic>
        <p:nvPicPr>
          <p:cNvPr id="5" name="图片 4"/>
          <p:cNvPicPr>
            <a:picLocks noChangeAspect="1"/>
          </p:cNvPicPr>
          <p:nvPr/>
        </p:nvPicPr>
        <p:blipFill>
          <a:blip r:embed="rId3"/>
          <a:stretch>
            <a:fillRect/>
          </a:stretch>
        </p:blipFill>
        <p:spPr>
          <a:xfrm>
            <a:off x="488950" y="1219200"/>
            <a:ext cx="9553575" cy="53708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sp>
        <p:nvSpPr>
          <p:cNvPr id="6" name="文本框 5"/>
          <p:cNvSpPr txBox="1"/>
          <p:nvPr/>
        </p:nvSpPr>
        <p:spPr>
          <a:xfrm>
            <a:off x="687070" y="549275"/>
            <a:ext cx="6389370" cy="583565"/>
          </a:xfrm>
          <a:prstGeom prst="rect">
            <a:avLst/>
          </a:prstGeom>
        </p:spPr>
        <p:txBody>
          <a:bodyPr wrap="square">
            <a:spAutoFit/>
          </a:bodyPr>
          <a:p>
            <a:pPr marL="0" indent="0">
              <a:spcBef>
                <a:spcPct val="0"/>
              </a:spcBef>
              <a:spcAft>
                <a:spcPct val="0"/>
              </a:spcAft>
            </a:pPr>
            <a:r>
              <a:rPr lang="en-US" altLang="zh-CN" sz="3200">
                <a:solidFill>
                  <a:schemeClr val="bg1"/>
                </a:solidFill>
                <a:sym typeface="+mn-ea"/>
              </a:rPr>
              <a:t>CNN+LSTM</a:t>
            </a:r>
            <a:r>
              <a:rPr lang="en-US" altLang="zh-CN" sz="3200" b="0" i="0">
                <a:solidFill>
                  <a:schemeClr val="bg1"/>
                </a:solidFill>
                <a:ea typeface="微软雅黑" panose="020B0503020204020204" pitchFamily="34" charset="-122"/>
                <a:cs typeface="+mn-lt"/>
              </a:rPr>
              <a:t> </a:t>
            </a:r>
            <a:r>
              <a:rPr lang="en-US" altLang="zh-CN" sz="3200" b="0" i="0">
                <a:solidFill>
                  <a:schemeClr val="accent2"/>
                </a:solidFill>
                <a:ea typeface="微软雅黑" panose="020B0503020204020204" pitchFamily="34" charset="-122"/>
                <a:cs typeface="+mn-lt"/>
              </a:rPr>
              <a:t>Trian </a:t>
            </a:r>
            <a:r>
              <a:rPr lang="en-US" altLang="zh-CN" sz="3200">
                <a:solidFill>
                  <a:srgbClr val="FF0000"/>
                </a:solidFill>
                <a:sym typeface="+mn-ea"/>
              </a:rPr>
              <a:t>(2000000)</a:t>
            </a:r>
            <a:endParaRPr lang="en-US" altLang="zh-CN" sz="3200" b="0" i="0">
              <a:solidFill>
                <a:schemeClr val="accent2"/>
              </a:solidFill>
              <a:ea typeface="微软雅黑" panose="020B0503020204020204" pitchFamily="34" charset="-122"/>
              <a:cs typeface="+mn-lt"/>
            </a:endParaRPr>
          </a:p>
        </p:txBody>
      </p:sp>
      <p:sp>
        <p:nvSpPr>
          <p:cNvPr id="9" name="文本框 8"/>
          <p:cNvSpPr txBox="1"/>
          <p:nvPr/>
        </p:nvSpPr>
        <p:spPr>
          <a:xfrm>
            <a:off x="6012180" y="1219200"/>
            <a:ext cx="3080385" cy="2807970"/>
          </a:xfrm>
          <a:prstGeom prst="rect">
            <a:avLst/>
          </a:prstGeom>
          <a:noFill/>
        </p:spPr>
        <p:txBody>
          <a:bodyPr wrap="square" rtlCol="0">
            <a:noAutofit/>
          </a:bodyPr>
          <a:p>
            <a:pPr indent="0">
              <a:buFont typeface="Wingdings" panose="05000000000000000000" charset="0"/>
              <a:buNone/>
            </a:pPr>
            <a:endParaRPr lang="en-US" altLang="zh-CN">
              <a:solidFill>
                <a:schemeClr val="bg1"/>
              </a:solidFill>
            </a:endParaRPr>
          </a:p>
          <a:p>
            <a:pPr marL="285750" indent="-285750">
              <a:buFont typeface="Wingdings" panose="05000000000000000000" charset="0"/>
              <a:buChar char="Ø"/>
            </a:pPr>
            <a:r>
              <a:rPr lang="en-US" altLang="zh-CN">
                <a:solidFill>
                  <a:schemeClr val="bg1"/>
                </a:solidFill>
              </a:rPr>
              <a:t>Input(hit level data):</a:t>
            </a:r>
            <a:endParaRPr lang="en-US" altLang="zh-CN">
              <a:solidFill>
                <a:schemeClr val="bg1"/>
              </a:solidFill>
            </a:endParaRPr>
          </a:p>
          <a:p>
            <a:pPr marL="285750" indent="-285750">
              <a:buFont typeface="Wingdings" panose="05000000000000000000" charset="0"/>
              <a:buChar char="Ø"/>
            </a:pPr>
            <a:endParaRPr lang="en-US" altLang="zh-CN">
              <a:solidFill>
                <a:schemeClr val="bg1"/>
              </a:solidFill>
            </a:endParaRPr>
          </a:p>
          <a:p>
            <a:pPr indent="0">
              <a:buFont typeface="Wingdings" panose="05000000000000000000" charset="0"/>
              <a:buNone/>
            </a:pPr>
            <a:r>
              <a:rPr lang="en-US" altLang="zh-CN">
                <a:solidFill>
                  <a:schemeClr val="bg1"/>
                </a:solidFill>
              </a:rPr>
              <a:t>HIt_ENERGY</a:t>
            </a:r>
            <a:endParaRPr lang="en-US" altLang="zh-CN">
              <a:solidFill>
                <a:schemeClr val="bg1"/>
              </a:solidFill>
            </a:endParaRPr>
          </a:p>
          <a:p>
            <a:pPr marL="285750" indent="-285750">
              <a:buFont typeface="Wingdings" panose="05000000000000000000" charset="0"/>
              <a:buChar char="Ø"/>
            </a:pPr>
            <a:endParaRPr lang="en-US" altLang="zh-CN">
              <a:solidFill>
                <a:schemeClr val="bg1"/>
              </a:solidFill>
            </a:endParaRPr>
          </a:p>
          <a:p>
            <a:pPr marL="285750" indent="-285750">
              <a:buFont typeface="Wingdings" panose="05000000000000000000" charset="0"/>
              <a:buChar char="Ø"/>
            </a:pPr>
            <a:r>
              <a:rPr lang="en-US" altLang="zh-CN">
                <a:solidFill>
                  <a:schemeClr val="bg1"/>
                </a:solidFill>
              </a:rPr>
              <a:t>Output:</a:t>
            </a:r>
            <a:endParaRPr lang="en-US" altLang="zh-CN">
              <a:solidFill>
                <a:schemeClr val="bg1"/>
              </a:solidFill>
            </a:endParaRPr>
          </a:p>
          <a:p>
            <a:pPr marL="285750" indent="-285750">
              <a:buFont typeface="Wingdings" panose="05000000000000000000" charset="0"/>
              <a:buChar char="Ø"/>
            </a:pPr>
            <a:endParaRPr lang="en-US" altLang="zh-CN">
              <a:solidFill>
                <a:schemeClr val="bg1"/>
              </a:solidFill>
            </a:endParaRPr>
          </a:p>
          <a:p>
            <a:pPr lvl="1" indent="0">
              <a:buNone/>
            </a:pPr>
            <a:r>
              <a:rPr lang="en-US" altLang="zh-CN">
                <a:solidFill>
                  <a:schemeClr val="bg1"/>
                </a:solidFill>
              </a:rPr>
              <a:t>Predicted Energy</a:t>
            </a:r>
            <a:endParaRPr lang="en-US" altLang="zh-CN">
              <a:solidFill>
                <a:schemeClr val="bg1"/>
              </a:solidFill>
            </a:endParaRPr>
          </a:p>
          <a:p>
            <a:endParaRPr lang="en-US" altLang="zh-CN">
              <a:solidFill>
                <a:schemeClr val="bg1"/>
              </a:solidFill>
            </a:endParaRPr>
          </a:p>
          <a:p>
            <a:endParaRPr lang="en-US" altLang="zh-CN">
              <a:solidFill>
                <a:schemeClr val="bg1"/>
              </a:solidFill>
            </a:endParaRPr>
          </a:p>
          <a:p>
            <a:endParaRPr lang="en-US" altLang="zh-CN">
              <a:solidFill>
                <a:schemeClr val="bg1"/>
              </a:solidFill>
            </a:endParaRPr>
          </a:p>
          <a:p>
            <a:endParaRPr lang="en-US" altLang="zh-CN">
              <a:solidFill>
                <a:schemeClr val="bg1"/>
              </a:solidFill>
            </a:endParaRPr>
          </a:p>
          <a:p>
            <a:endParaRPr lang="en-US" altLang="zh-CN">
              <a:solidFill>
                <a:schemeClr val="bg1"/>
              </a:solidFill>
            </a:endParaRPr>
          </a:p>
        </p:txBody>
      </p:sp>
      <p:sp>
        <p:nvSpPr>
          <p:cNvPr id="4" name="文本框 3"/>
          <p:cNvSpPr txBox="1"/>
          <p:nvPr/>
        </p:nvSpPr>
        <p:spPr>
          <a:xfrm>
            <a:off x="9312910" y="4983480"/>
            <a:ext cx="3074670" cy="1004570"/>
          </a:xfrm>
          <a:prstGeom prst="rect">
            <a:avLst/>
          </a:prstGeom>
        </p:spPr>
        <p:txBody>
          <a:bodyPr wrap="square">
            <a:spAutoFit/>
          </a:bodyPr>
          <a:p>
            <a:pPr>
              <a:lnSpc>
                <a:spcPts val="1425"/>
              </a:lnSpc>
            </a:pPr>
            <a:r>
              <a:rPr lang="en-US" altLang="zh-CN" sz="1600" b="0">
                <a:solidFill>
                  <a:srgbClr val="E4E4E4"/>
                </a:solidFill>
                <a:latin typeface="Consolas" panose="020B0609020204030204"/>
                <a:ea typeface="Consolas" panose="020B0609020204030204"/>
              </a:rPr>
              <a:t>    lr </a:t>
            </a:r>
            <a:r>
              <a:rPr lang="en-US" altLang="zh-CN" sz="1600" b="0">
                <a:solidFill>
                  <a:srgbClr val="D6D6DD"/>
                </a:solidFill>
                <a:latin typeface="Consolas" panose="020B0609020204030204"/>
                <a:ea typeface="Consolas" panose="020B0609020204030204"/>
              </a:rPr>
              <a:t>=1</a:t>
            </a:r>
            <a:r>
              <a:rPr lang="en-US" altLang="zh-CN" sz="1600" b="0">
                <a:solidFill>
                  <a:srgbClr val="EBC88D"/>
                </a:solidFill>
                <a:latin typeface="Consolas" panose="020B0609020204030204"/>
                <a:ea typeface="Consolas" panose="020B0609020204030204"/>
              </a:rPr>
              <a:t>e-4</a:t>
            </a:r>
            <a:endParaRPr lang="en-US" altLang="zh-CN" sz="1600" b="0">
              <a:solidFill>
                <a:srgbClr val="EBC88D"/>
              </a:solidFill>
              <a:latin typeface="Consolas" panose="020B0609020204030204"/>
              <a:ea typeface="Consolas" panose="020B0609020204030204"/>
            </a:endParaRPr>
          </a:p>
          <a:p>
            <a:pPr>
              <a:lnSpc>
                <a:spcPts val="1425"/>
              </a:lnSpc>
            </a:pPr>
            <a:r>
              <a:rPr lang="en-US" altLang="zh-CN" sz="1600" b="0">
                <a:solidFill>
                  <a:srgbClr val="E4E4E4"/>
                </a:solidFill>
                <a:latin typeface="Consolas" panose="020B0609020204030204"/>
                <a:ea typeface="Consolas" panose="020B0609020204030204"/>
              </a:rPr>
              <a:t>    batch_size </a:t>
            </a:r>
            <a:r>
              <a:rPr lang="en-US" altLang="zh-CN" sz="1600" b="0">
                <a:solidFill>
                  <a:srgbClr val="D6D6DD"/>
                </a:solidFill>
                <a:latin typeface="Consolas" panose="020B0609020204030204"/>
                <a:ea typeface="Consolas" panose="020B0609020204030204"/>
              </a:rPr>
              <a:t>=256</a:t>
            </a:r>
            <a:endParaRPr lang="en-US" altLang="zh-CN" sz="1600" b="0">
              <a:solidFill>
                <a:srgbClr val="EBC88D"/>
              </a:solidFill>
              <a:latin typeface="Consolas" panose="020B0609020204030204"/>
              <a:ea typeface="Consolas" panose="020B0609020204030204"/>
            </a:endParaRPr>
          </a:p>
          <a:p>
            <a:pPr>
              <a:lnSpc>
                <a:spcPts val="1425"/>
              </a:lnSpc>
            </a:pPr>
            <a:r>
              <a:rPr lang="en-US" altLang="zh-CN" sz="1600" b="0">
                <a:solidFill>
                  <a:srgbClr val="E4E4E4"/>
                </a:solidFill>
                <a:latin typeface="Consolas" panose="020B0609020204030204"/>
                <a:ea typeface="Consolas" panose="020B0609020204030204"/>
              </a:rPr>
              <a:t>    epochs </a:t>
            </a:r>
            <a:r>
              <a:rPr lang="en-US" altLang="zh-CN" sz="1600" b="0">
                <a:solidFill>
                  <a:srgbClr val="D6D6DD"/>
                </a:solidFill>
                <a:latin typeface="Consolas" panose="020B0609020204030204"/>
                <a:ea typeface="Consolas" panose="020B0609020204030204"/>
              </a:rPr>
              <a:t>=</a:t>
            </a:r>
            <a:r>
              <a:rPr lang="en-US" altLang="zh-CN" sz="1600" b="0">
                <a:solidFill>
                  <a:srgbClr val="EBC88D"/>
                </a:solidFill>
                <a:latin typeface="Consolas" panose="020B0609020204030204"/>
                <a:ea typeface="Consolas" panose="020B0609020204030204"/>
              </a:rPr>
              <a:t>150</a:t>
            </a:r>
            <a:endParaRPr lang="en-US" altLang="zh-CN" sz="1600" b="0">
              <a:solidFill>
                <a:srgbClr val="EBC88D"/>
              </a:solidFill>
              <a:latin typeface="Consolas" panose="020B0609020204030204"/>
              <a:ea typeface="Consolas" panose="020B0609020204030204"/>
            </a:endParaRPr>
          </a:p>
          <a:p>
            <a:pPr>
              <a:lnSpc>
                <a:spcPts val="1425"/>
              </a:lnSpc>
            </a:pPr>
            <a:r>
              <a:rPr lang="en-US" altLang="zh-CN" sz="1600" b="0">
                <a:solidFill>
                  <a:srgbClr val="E4E4E4"/>
                </a:solidFill>
                <a:latin typeface="Consolas" panose="020B0609020204030204"/>
                <a:ea typeface="Consolas" panose="020B0609020204030204"/>
              </a:rPr>
              <a:t>    weight_decay </a:t>
            </a:r>
            <a:r>
              <a:rPr lang="en-US" altLang="zh-CN" sz="1600" b="0">
                <a:solidFill>
                  <a:srgbClr val="D6D6DD"/>
                </a:solidFill>
                <a:latin typeface="Consolas" panose="020B0609020204030204"/>
                <a:ea typeface="Consolas" panose="020B0609020204030204"/>
              </a:rPr>
              <a:t>=</a:t>
            </a:r>
            <a:r>
              <a:rPr lang="en-US" altLang="zh-CN" sz="1600" b="0">
                <a:solidFill>
                  <a:srgbClr val="EBC88D"/>
                </a:solidFill>
                <a:latin typeface="Consolas" panose="020B0609020204030204"/>
                <a:ea typeface="Consolas" panose="020B0609020204030204"/>
              </a:rPr>
              <a:t>1e-4</a:t>
            </a:r>
            <a:endParaRPr lang="en-US" altLang="zh-CN" sz="1600" b="0">
              <a:solidFill>
                <a:srgbClr val="EBC88D"/>
              </a:solidFill>
              <a:latin typeface="Consolas" panose="020B0609020204030204"/>
              <a:ea typeface="Consolas" panose="020B0609020204030204"/>
            </a:endParaRPr>
          </a:p>
          <a:p>
            <a:pPr>
              <a:lnSpc>
                <a:spcPts val="1425"/>
              </a:lnSpc>
            </a:pPr>
            <a:r>
              <a:rPr lang="en-US" altLang="zh-CN" sz="1600" b="0">
                <a:solidFill>
                  <a:srgbClr val="E4E4E4"/>
                </a:solidFill>
                <a:latin typeface="Consolas" panose="020B0609020204030204"/>
                <a:ea typeface="Consolas" panose="020B0609020204030204"/>
              </a:rPr>
              <a:t>    optimizer </a:t>
            </a:r>
            <a:r>
              <a:rPr lang="en-US" altLang="zh-CN" sz="1600" b="0">
                <a:solidFill>
                  <a:srgbClr val="D6D6DD"/>
                </a:solidFill>
                <a:latin typeface="Consolas" panose="020B0609020204030204"/>
                <a:ea typeface="Consolas" panose="020B0609020204030204"/>
              </a:rPr>
              <a:t>=</a:t>
            </a:r>
            <a:r>
              <a:rPr lang="en-US" altLang="zh-CN" sz="1600" b="0">
                <a:solidFill>
                  <a:srgbClr val="E394DC"/>
                </a:solidFill>
                <a:latin typeface="Consolas" panose="020B0609020204030204"/>
                <a:ea typeface="Consolas" panose="020B0609020204030204"/>
              </a:rPr>
              <a:t>"adamw"</a:t>
            </a:r>
            <a:r>
              <a:rPr lang="en-US" altLang="zh-CN" sz="1600" b="0">
                <a:solidFill>
                  <a:srgbClr val="E4E4E4"/>
                </a:solidFill>
                <a:latin typeface="Consolas" panose="020B0609020204030204"/>
                <a:ea typeface="Consolas" panose="020B0609020204030204"/>
              </a:rPr>
              <a:t>   </a:t>
            </a:r>
            <a:endParaRPr lang="en-US" altLang="zh-CN" sz="1600" b="0">
              <a:solidFill>
                <a:srgbClr val="E4E4E4"/>
              </a:solidFill>
              <a:latin typeface="Consolas" panose="020B0609020204030204"/>
              <a:ea typeface="Consolas" panose="020B0609020204030204"/>
            </a:endParaRPr>
          </a:p>
        </p:txBody>
      </p:sp>
      <p:sp>
        <p:nvSpPr>
          <p:cNvPr id="5" name="矩形 4"/>
          <p:cNvSpPr/>
          <p:nvPr/>
        </p:nvSpPr>
        <p:spPr>
          <a:xfrm>
            <a:off x="9611360" y="4961890"/>
            <a:ext cx="2326640" cy="1026160"/>
          </a:xfrm>
          <a:prstGeom prst="rect">
            <a:avLst/>
          </a:prstGeom>
          <a:noFill/>
          <a:ln>
            <a:solidFill>
              <a:srgbClr val="FFC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3" name="文本框 12"/>
          <p:cNvSpPr txBox="1"/>
          <p:nvPr/>
        </p:nvSpPr>
        <p:spPr>
          <a:xfrm>
            <a:off x="5952490" y="6212840"/>
            <a:ext cx="3996055" cy="443865"/>
          </a:xfrm>
          <a:prstGeom prst="rect">
            <a:avLst/>
          </a:prstGeom>
          <a:noFill/>
        </p:spPr>
        <p:txBody>
          <a:bodyPr wrap="square" rtlCol="0">
            <a:noAutofit/>
          </a:bodyPr>
          <a:p>
            <a:r>
              <a:rPr lang="en-US" altLang="zh-CN">
                <a:solidFill>
                  <a:schemeClr val="bg1"/>
                </a:solidFill>
              </a:rPr>
              <a:t>Input and Output</a:t>
            </a:r>
            <a:r>
              <a:rPr lang="zh-CN" altLang="en-US">
                <a:solidFill>
                  <a:schemeClr val="bg1"/>
                </a:solidFill>
                <a:sym typeface="+mn-ea"/>
              </a:rPr>
              <a:t>（</a:t>
            </a:r>
            <a:r>
              <a:rPr lang="en-US" altLang="zh-CN">
                <a:solidFill>
                  <a:schemeClr val="bg1"/>
                </a:solidFill>
                <a:sym typeface="+mn-ea"/>
              </a:rPr>
              <a:t>rellative error &lt;2%</a:t>
            </a:r>
            <a:r>
              <a:rPr lang="zh-CN" altLang="en-US">
                <a:solidFill>
                  <a:schemeClr val="bg1"/>
                </a:solidFill>
                <a:sym typeface="+mn-ea"/>
              </a:rPr>
              <a:t>）</a:t>
            </a:r>
            <a:endParaRPr lang="zh-CN" altLang="en-US">
              <a:solidFill>
                <a:schemeClr val="bg1"/>
              </a:solidFill>
            </a:endParaRPr>
          </a:p>
          <a:p>
            <a:endParaRPr lang="en-US" altLang="zh-CN">
              <a:solidFill>
                <a:schemeClr val="bg1"/>
              </a:solidFill>
            </a:endParaRPr>
          </a:p>
        </p:txBody>
      </p:sp>
      <p:sp>
        <p:nvSpPr>
          <p:cNvPr id="14" name="文本框 13"/>
          <p:cNvSpPr txBox="1"/>
          <p:nvPr/>
        </p:nvSpPr>
        <p:spPr>
          <a:xfrm>
            <a:off x="9386570" y="1564640"/>
            <a:ext cx="2592070" cy="2938145"/>
          </a:xfrm>
          <a:prstGeom prst="rect">
            <a:avLst/>
          </a:prstGeom>
          <a:noFill/>
        </p:spPr>
        <p:txBody>
          <a:bodyPr wrap="square" rtlCol="0">
            <a:spAutoFit/>
          </a:bodyPr>
          <a:p>
            <a:pPr marL="285750" indent="-285750">
              <a:buFont typeface="Wingdings" panose="05000000000000000000" charset="0"/>
              <a:buChar char="Ø"/>
            </a:pPr>
            <a:r>
              <a:rPr lang="en-US" altLang="zh-CN">
                <a:solidFill>
                  <a:schemeClr val="bg1"/>
                </a:solidFill>
                <a:sym typeface="+mn-ea"/>
              </a:rPr>
              <a:t>Samples:</a:t>
            </a:r>
            <a:endParaRPr lang="en-US" altLang="zh-CN">
              <a:solidFill>
                <a:schemeClr val="bg1"/>
              </a:solidFill>
            </a:endParaRPr>
          </a:p>
          <a:p>
            <a:pPr marL="285750" indent="-285750">
              <a:buFont typeface="Wingdings" panose="05000000000000000000" charset="0"/>
              <a:buChar char="Ø"/>
            </a:pPr>
            <a:r>
              <a:rPr lang="en-US" altLang="zh-CN">
                <a:solidFill>
                  <a:schemeClr val="bg1"/>
                </a:solidFill>
                <a:sym typeface="+mn-ea"/>
              </a:rPr>
              <a:t>MC: 1-120GeV</a:t>
            </a:r>
            <a:r>
              <a:rPr lang="en-US" altLang="zh-CN">
                <a:solidFill>
                  <a:srgbClr val="FF0000"/>
                </a:solidFill>
                <a:sym typeface="+mn-ea"/>
              </a:rPr>
              <a:t> (2000000) </a:t>
            </a:r>
            <a:r>
              <a:rPr lang="en-US" altLang="zh-CN">
                <a:solidFill>
                  <a:schemeClr val="accent2"/>
                </a:solidFill>
                <a:sym typeface="+mn-ea"/>
              </a:rPr>
              <a:t>Continuous e-</a:t>
            </a:r>
            <a:endParaRPr lang="en-US" altLang="zh-CN">
              <a:solidFill>
                <a:schemeClr val="accent2"/>
              </a:solidFill>
              <a:sym typeface="+mn-ea"/>
            </a:endParaRPr>
          </a:p>
          <a:p>
            <a:pPr marL="285750" indent="-285750">
              <a:buFont typeface="Wingdings" panose="05000000000000000000" charset="0"/>
              <a:buChar char="Ø"/>
            </a:pPr>
            <a:endParaRPr lang="en-US" altLang="zh-CN">
              <a:solidFill>
                <a:schemeClr val="accent2"/>
              </a:solidFill>
              <a:sym typeface="+mn-ea"/>
            </a:endParaRPr>
          </a:p>
          <a:p>
            <a:pPr marL="285750" indent="-285750">
              <a:buFont typeface="Wingdings" panose="05000000000000000000" charset="0"/>
              <a:buChar char="Ø"/>
            </a:pPr>
            <a:r>
              <a:rPr lang="en-US" altLang="zh-CN">
                <a:solidFill>
                  <a:schemeClr val="bg1"/>
                </a:solidFill>
              </a:rPr>
              <a:t>Data split</a:t>
            </a:r>
            <a:endParaRPr lang="en-US" altLang="zh-CN">
              <a:solidFill>
                <a:schemeClr val="bg1"/>
              </a:solidFill>
            </a:endParaRPr>
          </a:p>
          <a:p>
            <a:pPr marL="228600" indent="0" latinLnBrk="1">
              <a:spcBef>
                <a:spcPts val="100"/>
              </a:spcBef>
              <a:spcAft>
                <a:spcPts val="100"/>
              </a:spcAft>
              <a:buNone/>
            </a:pPr>
            <a:r>
              <a:rPr lang="en-US" altLang="zh-CN">
                <a:solidFill>
                  <a:schemeClr val="bg1"/>
                </a:solidFill>
                <a:latin typeface="Consolas" panose="020B0609020204030204"/>
                <a:ea typeface="Consolas" panose="020B0609020204030204"/>
                <a:sym typeface="+mn-ea"/>
              </a:rPr>
              <a:t> train_frac = 0.7</a:t>
            </a:r>
            <a:endParaRPr lang="zh-CN" altLang="en-US" b="0" i="0">
              <a:solidFill>
                <a:schemeClr val="bg1"/>
              </a:solidFill>
              <a:latin typeface="Segoe WPC"/>
              <a:ea typeface="Segoe WPC"/>
            </a:endParaRPr>
          </a:p>
          <a:p>
            <a:pPr marL="228600" indent="0" latinLnBrk="1">
              <a:spcBef>
                <a:spcPts val="100"/>
              </a:spcBef>
              <a:spcAft>
                <a:spcPts val="100"/>
              </a:spcAft>
              <a:buNone/>
            </a:pPr>
            <a:r>
              <a:rPr lang="en-US" altLang="zh-CN">
                <a:solidFill>
                  <a:schemeClr val="bg1"/>
                </a:solidFill>
                <a:latin typeface="Consolas" panose="020B0609020204030204"/>
                <a:ea typeface="Consolas" panose="020B0609020204030204"/>
                <a:sym typeface="+mn-ea"/>
              </a:rPr>
              <a:t> val_frac = 0.15</a:t>
            </a:r>
            <a:endParaRPr lang="zh-CN" altLang="en-US" b="0" i="0">
              <a:solidFill>
                <a:schemeClr val="bg1"/>
              </a:solidFill>
              <a:latin typeface="Segoe WPC"/>
              <a:ea typeface="Segoe WPC"/>
            </a:endParaRPr>
          </a:p>
          <a:p>
            <a:pPr marL="228600" indent="0" latinLnBrk="1">
              <a:spcBef>
                <a:spcPts val="100"/>
              </a:spcBef>
              <a:spcAft>
                <a:spcPts val="100"/>
              </a:spcAft>
              <a:buNone/>
            </a:pPr>
            <a:r>
              <a:rPr lang="en-US" altLang="zh-CN">
                <a:solidFill>
                  <a:schemeClr val="bg1"/>
                </a:solidFill>
                <a:latin typeface="Consolas" panose="020B0609020204030204"/>
                <a:ea typeface="Consolas" panose="020B0609020204030204"/>
                <a:sym typeface="+mn-ea"/>
              </a:rPr>
              <a:t> test_frac = 0.15</a:t>
            </a:r>
            <a:endParaRPr lang="en-US" altLang="zh-CN" b="0" i="0">
              <a:solidFill>
                <a:schemeClr val="bg1"/>
              </a:solidFill>
              <a:latin typeface="Consolas" panose="020B0609020204030204"/>
              <a:ea typeface="Consolas" panose="020B0609020204030204"/>
            </a:endParaRPr>
          </a:p>
          <a:p>
            <a:endParaRPr lang="zh-CN" altLang="en-US"/>
          </a:p>
        </p:txBody>
      </p:sp>
      <p:sp>
        <p:nvSpPr>
          <p:cNvPr id="15" name="文本框 14"/>
          <p:cNvSpPr txBox="1"/>
          <p:nvPr/>
        </p:nvSpPr>
        <p:spPr>
          <a:xfrm>
            <a:off x="687070" y="1531620"/>
            <a:ext cx="4694555" cy="398780"/>
          </a:xfrm>
          <a:prstGeom prst="rect">
            <a:avLst/>
          </a:prstGeom>
          <a:noFill/>
        </p:spPr>
        <p:txBody>
          <a:bodyPr wrap="square" rtlCol="0" anchor="t">
            <a:spAutoFit/>
          </a:bodyPr>
          <a:p>
            <a:r>
              <a:rPr lang="en-US" altLang="zh-CN" sz="2000">
                <a:solidFill>
                  <a:schemeClr val="bg1"/>
                </a:solidFill>
                <a:sym typeface="+mn-ea"/>
              </a:rPr>
              <a:t>CNN (Convolutional Neural Network)</a:t>
            </a:r>
            <a:endParaRPr lang="zh-CN" altLang="en-US" sz="2000">
              <a:solidFill>
                <a:schemeClr val="bg1"/>
              </a:solidFill>
              <a:sym typeface="+mn-ea"/>
            </a:endParaRPr>
          </a:p>
        </p:txBody>
      </p:sp>
      <p:sp>
        <p:nvSpPr>
          <p:cNvPr id="16" name="文本框 15"/>
          <p:cNvSpPr txBox="1"/>
          <p:nvPr/>
        </p:nvSpPr>
        <p:spPr>
          <a:xfrm>
            <a:off x="687070" y="4065270"/>
            <a:ext cx="6096000" cy="398780"/>
          </a:xfrm>
          <a:prstGeom prst="rect">
            <a:avLst/>
          </a:prstGeom>
          <a:noFill/>
        </p:spPr>
        <p:txBody>
          <a:bodyPr wrap="square" rtlCol="0" anchor="t">
            <a:spAutoFit/>
          </a:bodyPr>
          <a:p>
            <a:r>
              <a:rPr lang="en-US" altLang="zh-CN" sz="2000">
                <a:solidFill>
                  <a:schemeClr val="bg1"/>
                </a:solidFill>
                <a:sym typeface="+mn-ea"/>
              </a:rPr>
              <a:t>LSTM (Long Short-Term Memory)</a:t>
            </a:r>
            <a:endParaRPr lang="en-US" altLang="zh-CN" sz="2000">
              <a:solidFill>
                <a:schemeClr val="bg1"/>
              </a:solidFill>
              <a:sym typeface="+mn-ea"/>
            </a:endParaRPr>
          </a:p>
        </p:txBody>
      </p:sp>
      <p:pic>
        <p:nvPicPr>
          <p:cNvPr id="18" name="图片 17"/>
          <p:cNvPicPr>
            <a:picLocks noChangeAspect="1"/>
          </p:cNvPicPr>
          <p:nvPr/>
        </p:nvPicPr>
        <p:blipFill>
          <a:blip r:embed="rId3"/>
          <a:stretch>
            <a:fillRect/>
          </a:stretch>
        </p:blipFill>
        <p:spPr>
          <a:xfrm>
            <a:off x="1494790" y="2088515"/>
            <a:ext cx="1857375" cy="1938020"/>
          </a:xfrm>
          <a:prstGeom prst="rect">
            <a:avLst/>
          </a:prstGeom>
        </p:spPr>
      </p:pic>
      <p:sp>
        <p:nvSpPr>
          <p:cNvPr id="19" name="文本框 18"/>
          <p:cNvSpPr txBox="1"/>
          <p:nvPr/>
        </p:nvSpPr>
        <p:spPr>
          <a:xfrm>
            <a:off x="3697605" y="2648585"/>
            <a:ext cx="2314575" cy="645160"/>
          </a:xfrm>
          <a:prstGeom prst="rect">
            <a:avLst/>
          </a:prstGeom>
          <a:noFill/>
        </p:spPr>
        <p:txBody>
          <a:bodyPr wrap="square" rtlCol="0" anchor="t">
            <a:spAutoFit/>
          </a:bodyPr>
          <a:p>
            <a:r>
              <a:rPr lang="en-US" altLang="zh-CN">
                <a:solidFill>
                  <a:schemeClr val="bg1"/>
                </a:solidFill>
              </a:rPr>
              <a:t>Read the hit image of the super layer</a:t>
            </a:r>
            <a:endParaRPr lang="en-US" altLang="zh-CN">
              <a:solidFill>
                <a:schemeClr val="bg1"/>
              </a:solidFill>
            </a:endParaRPr>
          </a:p>
        </p:txBody>
      </p:sp>
      <p:pic>
        <p:nvPicPr>
          <p:cNvPr id="20" name="图片 19"/>
          <p:cNvPicPr>
            <a:picLocks noChangeAspect="1"/>
          </p:cNvPicPr>
          <p:nvPr/>
        </p:nvPicPr>
        <p:blipFill>
          <a:blip r:embed="rId4"/>
          <a:stretch>
            <a:fillRect/>
          </a:stretch>
        </p:blipFill>
        <p:spPr>
          <a:xfrm>
            <a:off x="848995" y="4502785"/>
            <a:ext cx="3148965" cy="1779905"/>
          </a:xfrm>
          <a:prstGeom prst="rect">
            <a:avLst/>
          </a:prstGeom>
        </p:spPr>
      </p:pic>
      <p:sp>
        <p:nvSpPr>
          <p:cNvPr id="21" name="文本框 20"/>
          <p:cNvSpPr txBox="1"/>
          <p:nvPr/>
        </p:nvSpPr>
        <p:spPr>
          <a:xfrm>
            <a:off x="4174490" y="4809490"/>
            <a:ext cx="1920240" cy="1198880"/>
          </a:xfrm>
          <a:prstGeom prst="rect">
            <a:avLst/>
          </a:prstGeom>
          <a:noFill/>
        </p:spPr>
        <p:txBody>
          <a:bodyPr wrap="square" rtlCol="0" anchor="t">
            <a:spAutoFit/>
          </a:bodyPr>
          <a:p>
            <a:r>
              <a:rPr lang="en-US" altLang="zh-CN">
                <a:solidFill>
                  <a:schemeClr val="bg1"/>
                </a:solidFill>
              </a:rPr>
              <a:t>Learn the development of </a:t>
            </a:r>
            <a:r>
              <a:rPr lang="en-US" altLang="zh-CN">
                <a:solidFill>
                  <a:schemeClr val="bg1"/>
                </a:solidFill>
              </a:rPr>
              <a:t>shower at different levels</a:t>
            </a:r>
            <a:endParaRPr lang="en-US" altLang="zh-CN">
              <a:solidFill>
                <a:schemeClr val="bg1"/>
              </a:solidFill>
            </a:endParaRPr>
          </a:p>
        </p:txBody>
      </p:sp>
      <p:pic>
        <p:nvPicPr>
          <p:cNvPr id="2" name="图片 1"/>
          <p:cNvPicPr>
            <a:picLocks noChangeAspect="1"/>
          </p:cNvPicPr>
          <p:nvPr/>
        </p:nvPicPr>
        <p:blipFill>
          <a:blip r:embed="rId5"/>
          <a:stretch>
            <a:fillRect/>
          </a:stretch>
        </p:blipFill>
        <p:spPr>
          <a:xfrm>
            <a:off x="6101080" y="4113530"/>
            <a:ext cx="3278505" cy="20408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PA" val="v5.2.10"/>
</p:tagLst>
</file>

<file path=ppt/tags/tag10.xml><?xml version="1.0" encoding="utf-8"?>
<p:tagLst xmlns:p="http://schemas.openxmlformats.org/presentationml/2006/main">
  <p:tag name="PA" val="v5.2.10"/>
</p:tagLst>
</file>

<file path=ppt/tags/tag11.xml><?xml version="1.0" encoding="utf-8"?>
<p:tagLst xmlns:p="http://schemas.openxmlformats.org/presentationml/2006/main">
  <p:tag name="PA" val="v5.2.10"/>
</p:tagLst>
</file>

<file path=ppt/tags/tag12.xml><?xml version="1.0" encoding="utf-8"?>
<p:tagLst xmlns:p="http://schemas.openxmlformats.org/presentationml/2006/main">
  <p:tag name="PA" val="v5.2.10"/>
</p:tagLst>
</file>

<file path=ppt/tags/tag13.xml><?xml version="1.0" encoding="utf-8"?>
<p:tagLst xmlns:p="http://schemas.openxmlformats.org/presentationml/2006/main">
  <p:tag name="PA" val="v5.2.10"/>
</p:tagLst>
</file>

<file path=ppt/tags/tag14.xml><?xml version="1.0" encoding="utf-8"?>
<p:tagLst xmlns:p="http://schemas.openxmlformats.org/presentationml/2006/main">
  <p:tag name="PA" val="v5.2.10"/>
</p:tagLst>
</file>

<file path=ppt/tags/tag15.xml><?xml version="1.0" encoding="utf-8"?>
<p:tagLst xmlns:p="http://schemas.openxmlformats.org/presentationml/2006/main">
  <p:tag name="PA" val="v5.2.10"/>
</p:tagLst>
</file>

<file path=ppt/tags/tag16.xml><?xml version="1.0" encoding="utf-8"?>
<p:tagLst xmlns:p="http://schemas.openxmlformats.org/presentationml/2006/main">
  <p:tag name="PA" val="v5.2.10"/>
</p:tagLst>
</file>

<file path=ppt/tags/tag17.xml><?xml version="1.0" encoding="utf-8"?>
<p:tagLst xmlns:p="http://schemas.openxmlformats.org/presentationml/2006/main">
  <p:tag name="PA" val="v5.2.10"/>
</p:tagLst>
</file>

<file path=ppt/tags/tag18.xml><?xml version="1.0" encoding="utf-8"?>
<p:tagLst xmlns:p="http://schemas.openxmlformats.org/presentationml/2006/main">
  <p:tag name="PA" val="v5.2.10"/>
</p:tagLst>
</file>

<file path=ppt/tags/tag19.xml><?xml version="1.0" encoding="utf-8"?>
<p:tagLst xmlns:p="http://schemas.openxmlformats.org/presentationml/2006/main">
  <p:tag name="PA" val="v5.2.10"/>
</p:tagLst>
</file>

<file path=ppt/tags/tag2.xml><?xml version="1.0" encoding="utf-8"?>
<p:tagLst xmlns:p="http://schemas.openxmlformats.org/presentationml/2006/main">
  <p:tag name="PA" val="v5.2.10"/>
</p:tagLst>
</file>

<file path=ppt/tags/tag20.xml><?xml version="1.0" encoding="utf-8"?>
<p:tagLst xmlns:p="http://schemas.openxmlformats.org/presentationml/2006/main">
  <p:tag name="PA" val="v5.2.10"/>
</p:tagLst>
</file>

<file path=ppt/tags/tag21.xml><?xml version="1.0" encoding="utf-8"?>
<p:tagLst xmlns:p="http://schemas.openxmlformats.org/presentationml/2006/main">
  <p:tag name="PA" val="v5.2.10"/>
</p:tagLst>
</file>

<file path=ppt/tags/tag22.xml><?xml version="1.0" encoding="utf-8"?>
<p:tagLst xmlns:p="http://schemas.openxmlformats.org/presentationml/2006/main">
  <p:tag name="PA" val="v5.2.10"/>
</p:tagLst>
</file>

<file path=ppt/tags/tag23.xml><?xml version="1.0" encoding="utf-8"?>
<p:tagLst xmlns:p="http://schemas.openxmlformats.org/presentationml/2006/main">
  <p:tag name="PA" val="v5.2.10"/>
</p:tagLst>
</file>

<file path=ppt/tags/tag24.xml><?xml version="1.0" encoding="utf-8"?>
<p:tagLst xmlns:p="http://schemas.openxmlformats.org/presentationml/2006/main">
  <p:tag name="KSO_WM_DIAGRAM_VIRTUALLY_FRAME" val="{&quot;height&quot;:429,&quot;left&quot;:49.55,&quot;top&quot;:92.7,&quot;width&quot;:834.45}"/>
</p:tagLst>
</file>

<file path=ppt/tags/tag25.xml><?xml version="1.0" encoding="utf-8"?>
<p:tagLst xmlns:p="http://schemas.openxmlformats.org/presentationml/2006/main">
  <p:tag name="KSO_WM_DIAGRAM_VIRTUALLY_FRAME" val="{&quot;height&quot;:429,&quot;left&quot;:49.55,&quot;top&quot;:92.7,&quot;width&quot;:834.45}"/>
</p:tagLst>
</file>

<file path=ppt/tags/tag26.xml><?xml version="1.0" encoding="utf-8"?>
<p:tagLst xmlns:p="http://schemas.openxmlformats.org/presentationml/2006/main">
  <p:tag name="KSO_WM_DIAGRAM_VIRTUALLY_FRAME" val="{&quot;height&quot;:429,&quot;left&quot;:49.55,&quot;top&quot;:92.7,&quot;width&quot;:834.45}"/>
</p:tagLst>
</file>

<file path=ppt/tags/tag27.xml><?xml version="1.0" encoding="utf-8"?>
<p:tagLst xmlns:p="http://schemas.openxmlformats.org/presentationml/2006/main">
  <p:tag name="KSO_WM_DIAGRAM_VIRTUALLY_FRAME" val="{&quot;height&quot;:429,&quot;left&quot;:49.55,&quot;top&quot;:92.7,&quot;width&quot;:834.45}"/>
</p:tagLst>
</file>

<file path=ppt/tags/tag28.xml><?xml version="1.0" encoding="utf-8"?>
<p:tagLst xmlns:p="http://schemas.openxmlformats.org/presentationml/2006/main">
  <p:tag name="PA" val="v5.2.10"/>
</p:tagLst>
</file>

<file path=ppt/tags/tag29.xml><?xml version="1.0" encoding="utf-8"?>
<p:tagLst xmlns:p="http://schemas.openxmlformats.org/presentationml/2006/main">
  <p:tag name="KSO_WM_DIAGRAM_VIRTUALLY_FRAME" val="{&quot;height&quot;:429,&quot;left&quot;:49.55,&quot;top&quot;:92.7,&quot;width&quot;:834.45}"/>
</p:tagLst>
</file>

<file path=ppt/tags/tag3.xml><?xml version="1.0" encoding="utf-8"?>
<p:tagLst xmlns:p="http://schemas.openxmlformats.org/presentationml/2006/main">
  <p:tag name="PA" val="v5.2.10"/>
</p:tagLst>
</file>

<file path=ppt/tags/tag30.xml><?xml version="1.0" encoding="utf-8"?>
<p:tagLst xmlns:p="http://schemas.openxmlformats.org/presentationml/2006/main">
  <p:tag name="PA" val="v5.2.10"/>
</p:tagLst>
</file>

<file path=ppt/tags/tag31.xml><?xml version="1.0" encoding="utf-8"?>
<p:tagLst xmlns:p="http://schemas.openxmlformats.org/presentationml/2006/main">
  <p:tag name="PA" val="v5.2.10"/>
</p:tagLst>
</file>

<file path=ppt/tags/tag32.xml><?xml version="1.0" encoding="utf-8"?>
<p:tagLst xmlns:p="http://schemas.openxmlformats.org/presentationml/2006/main">
  <p:tag name="KSO_WM_DIAGRAM_VIRTUALLY_FRAME" val="{&quot;height&quot;:429,&quot;left&quot;:49.55,&quot;top&quot;:92.7,&quot;width&quot;:834.45}"/>
</p:tagLst>
</file>

<file path=ppt/tags/tag33.xml><?xml version="1.0" encoding="utf-8"?>
<p:tagLst xmlns:p="http://schemas.openxmlformats.org/presentationml/2006/main">
  <p:tag name="KSO_WM_DIAGRAM_VIRTUALLY_FRAME" val="{&quot;height&quot;:429,&quot;left&quot;:49.55,&quot;top&quot;:92.7,&quot;width&quot;:834.45}"/>
</p:tagLst>
</file>

<file path=ppt/tags/tag34.xml><?xml version="1.0" encoding="utf-8"?>
<p:tagLst xmlns:p="http://schemas.openxmlformats.org/presentationml/2006/main">
  <p:tag name="PA" val="v5.2.10"/>
</p:tagLst>
</file>

<file path=ppt/tags/tag35.xml><?xml version="1.0" encoding="utf-8"?>
<p:tagLst xmlns:p="http://schemas.openxmlformats.org/presentationml/2006/main">
  <p:tag name="KSO_WM_DIAGRAM_VIRTUALLY_FRAME" val="{&quot;height&quot;:429,&quot;left&quot;:49.35,&quot;top&quot;:92.7,&quot;width&quot;:853.5}"/>
</p:tagLst>
</file>

<file path=ppt/tags/tag36.xml><?xml version="1.0" encoding="utf-8"?>
<p:tagLst xmlns:p="http://schemas.openxmlformats.org/presentationml/2006/main">
  <p:tag name="KSO_WM_DIAGRAM_VIRTUALLY_FRAME" val="{&quot;height&quot;:429,&quot;left&quot;:49.35,&quot;top&quot;:92.7,&quot;width&quot;:853.5}"/>
</p:tagLst>
</file>

<file path=ppt/tags/tag37.xml><?xml version="1.0" encoding="utf-8"?>
<p:tagLst xmlns:p="http://schemas.openxmlformats.org/presentationml/2006/main">
  <p:tag name="PA" val="v5.2.10"/>
</p:tagLst>
</file>

<file path=ppt/tags/tag38.xml><?xml version="1.0" encoding="utf-8"?>
<p:tagLst xmlns:p="http://schemas.openxmlformats.org/presentationml/2006/main">
  <p:tag name="PA" val="v5.2.10"/>
</p:tagLst>
</file>

<file path=ppt/tags/tag39.xml><?xml version="1.0" encoding="utf-8"?>
<p:tagLst xmlns:p="http://schemas.openxmlformats.org/presentationml/2006/main">
  <p:tag name="KSO_WM_DIAGRAM_VIRTUALLY_FRAME" val="{&quot;height&quot;:429,&quot;left&quot;:49.55,&quot;top&quot;:92.7,&quot;width&quot;:834.45}"/>
</p:tagLst>
</file>

<file path=ppt/tags/tag4.xml><?xml version="1.0" encoding="utf-8"?>
<p:tagLst xmlns:p="http://schemas.openxmlformats.org/presentationml/2006/main">
  <p:tag name="PA" val="v5.2.10"/>
</p:tagLst>
</file>

<file path=ppt/tags/tag40.xml><?xml version="1.0" encoding="utf-8"?>
<p:tagLst xmlns:p="http://schemas.openxmlformats.org/presentationml/2006/main">
  <p:tag name="KSO_WM_DIAGRAM_VIRTUALLY_FRAME" val="{&quot;height&quot;:429,&quot;left&quot;:49.55,&quot;top&quot;:92.7,&quot;width&quot;:834.45}"/>
</p:tagLst>
</file>

<file path=ppt/tags/tag41.xml><?xml version="1.0" encoding="utf-8"?>
<p:tagLst xmlns:p="http://schemas.openxmlformats.org/presentationml/2006/main">
  <p:tag name="PA" val="v5.2.10"/>
</p:tagLst>
</file>

<file path=ppt/tags/tag42.xml><?xml version="1.0" encoding="utf-8"?>
<p:tagLst xmlns:p="http://schemas.openxmlformats.org/presentationml/2006/main">
  <p:tag name="KSO_WM_DIAGRAM_VIRTUALLY_FRAME" val="{&quot;height&quot;:429,&quot;left&quot;:49.35,&quot;top&quot;:92.7,&quot;width&quot;:853.5}"/>
</p:tagLst>
</file>

<file path=ppt/tags/tag43.xml><?xml version="1.0" encoding="utf-8"?>
<p:tagLst xmlns:p="http://schemas.openxmlformats.org/presentationml/2006/main">
  <p:tag name="KSO_WM_DIAGRAM_VIRTUALLY_FRAME" val="{&quot;height&quot;:429,&quot;left&quot;:49.35,&quot;top&quot;:92.7,&quot;width&quot;:853.5}"/>
</p:tagLst>
</file>

<file path=ppt/tags/tag44.xml><?xml version="1.0" encoding="utf-8"?>
<p:tagLst xmlns:p="http://schemas.openxmlformats.org/presentationml/2006/main">
  <p:tag name="PA" val="v5.2.10"/>
</p:tagLst>
</file>

<file path=ppt/tags/tag45.xml><?xml version="1.0" encoding="utf-8"?>
<p:tagLst xmlns:p="http://schemas.openxmlformats.org/presentationml/2006/main">
  <p:tag name="PA" val="v5.2.10"/>
</p:tagLst>
</file>

<file path=ppt/tags/tag46.xml><?xml version="1.0" encoding="utf-8"?>
<p:tagLst xmlns:p="http://schemas.openxmlformats.org/presentationml/2006/main">
  <p:tag name="PA" val="v5.2.10"/>
</p:tagLst>
</file>

<file path=ppt/tags/tag47.xml><?xml version="1.0" encoding="utf-8"?>
<p:tagLst xmlns:p="http://schemas.openxmlformats.org/presentationml/2006/main">
  <p:tag name="COMMONDATA" val="eyJoZGlkIjoiNDdiNTYwMTY1NWM5NjljZjUyN2I0YjkyZWMzZmJiM2IifQ=="/>
</p:tagLst>
</file>

<file path=ppt/tags/tag5.xml><?xml version="1.0" encoding="utf-8"?>
<p:tagLst xmlns:p="http://schemas.openxmlformats.org/presentationml/2006/main">
  <p:tag name="PA" val="v5.2.10"/>
</p:tagLst>
</file>

<file path=ppt/tags/tag6.xml><?xml version="1.0" encoding="utf-8"?>
<p:tagLst xmlns:p="http://schemas.openxmlformats.org/presentationml/2006/main">
  <p:tag name="PA" val="v5.2.10"/>
</p:tagLst>
</file>

<file path=ppt/tags/tag7.xml><?xml version="1.0" encoding="utf-8"?>
<p:tagLst xmlns:p="http://schemas.openxmlformats.org/presentationml/2006/main">
  <p:tag name="PA" val="v5.2.10"/>
</p:tagLst>
</file>

<file path=ppt/tags/tag8.xml><?xml version="1.0" encoding="utf-8"?>
<p:tagLst xmlns:p="http://schemas.openxmlformats.org/presentationml/2006/main">
  <p:tag name="PA" val="v5.2.10"/>
</p:tagLst>
</file>

<file path=ppt/tags/tag9.xml><?xml version="1.0" encoding="utf-8"?>
<p:tagLst xmlns:p="http://schemas.openxmlformats.org/presentationml/2006/main">
  <p:tag name="PA" val="v5.2.1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6129</Words>
  <Application>WPS 演示</Application>
  <PresentationFormat>宽屏</PresentationFormat>
  <Paragraphs>432</Paragraphs>
  <Slides>33</Slides>
  <Notes>5</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33</vt:i4>
      </vt:variant>
    </vt:vector>
  </HeadingPairs>
  <TitlesOfParts>
    <vt:vector size="49" baseType="lpstr">
      <vt:lpstr>Arial</vt:lpstr>
      <vt:lpstr>宋体</vt:lpstr>
      <vt:lpstr>Wingdings</vt:lpstr>
      <vt:lpstr>微软雅黑</vt:lpstr>
      <vt:lpstr>Arial</vt:lpstr>
      <vt:lpstr>Wingdings</vt:lpstr>
      <vt:lpstr>Consolas</vt:lpstr>
      <vt:lpstr>Segoe WPC</vt:lpstr>
      <vt:lpstr>Segoe Print</vt:lpstr>
      <vt:lpstr>Calibri</vt:lpstr>
      <vt:lpstr>Arial Unicode MS</vt:lpstr>
      <vt:lpstr>Calibri Light</vt:lpstr>
      <vt:lpstr>Consolas</vt:lpstr>
      <vt:lpstr>Segoe WPC</vt:lpstr>
      <vt:lpstr>SJBesse</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Eris</cp:lastModifiedBy>
  <cp:revision>284</cp:revision>
  <dcterms:created xsi:type="dcterms:W3CDTF">2017-05-16T12:52:00Z</dcterms:created>
  <dcterms:modified xsi:type="dcterms:W3CDTF">2026-05-14T09:12:36Z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2052-12.1.0.26375</vt:lpwstr>
  </property>
  <property fmtid="{D5CDD505-2E9C-101B-9397-08002B2CF9AE}" pid="3" name="ICV">
    <vt:lpwstr>2DB443B2FDF84DE5BF5336A020D86A72_12</vt:lpwstr>
  </property>
</Properties>
</file>