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4"/>
  </p:notesMasterIdLst>
  <p:handoutMasterIdLst>
    <p:handoutMasterId r:id="rId15"/>
  </p:handoutMasterIdLst>
  <p:sldIdLst>
    <p:sldId id="586" r:id="rId3"/>
    <p:sldId id="1209" r:id="rId4"/>
    <p:sldId id="1177" r:id="rId5"/>
    <p:sldId id="1205" r:id="rId6"/>
    <p:sldId id="1206" r:id="rId7"/>
    <p:sldId id="1207" r:id="rId8"/>
    <p:sldId id="1210" r:id="rId9"/>
    <p:sldId id="1212" r:id="rId10"/>
    <p:sldId id="1211" r:id="rId11"/>
    <p:sldId id="461" r:id="rId12"/>
    <p:sldId id="120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2271" autoAdjust="0"/>
  </p:normalViewPr>
  <p:slideViewPr>
    <p:cSldViewPr showGuides="1">
      <p:cViewPr varScale="1">
        <p:scale>
          <a:sx n="104" d="100"/>
          <a:sy n="104" d="100"/>
        </p:scale>
        <p:origin x="8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24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12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04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9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64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897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9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6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2026/5/13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2026/5/13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实时触发算法研究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2026-05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神经网络结果</a:t>
            </a:r>
          </a:p>
        </p:txBody>
      </p:sp>
    </p:spTree>
    <p:extLst>
      <p:ext uri="{BB962C8B-B14F-4D97-AF65-F5344CB8AC3E}">
        <p14:creationId xmlns:p14="http://schemas.microsoft.com/office/powerpoint/2010/main" val="338196814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时间窗口选择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79FA34-8C46-4231-89E0-F9E283726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0" y="3429000"/>
            <a:ext cx="5212824" cy="33812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055C64-872D-47D4-9D1D-8059289E1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1043543"/>
            <a:ext cx="5561378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9755D-CB5D-46C7-8203-D433490F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780" y="1029429"/>
            <a:ext cx="5307692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3D5CA99-5E6E-482E-AEC3-3BC129577746}"/>
              </a:ext>
            </a:extLst>
          </p:cNvPr>
          <p:cNvSpPr txBox="1"/>
          <p:nvPr/>
        </p:nvSpPr>
        <p:spPr>
          <a:xfrm>
            <a:off x="5513242" y="3842890"/>
            <a:ext cx="6596728" cy="264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结论：后续选择 1 ms 时间窗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时域波形中，</a:t>
            </a:r>
            <a:r>
              <a:rPr lang="en-US" altLang="zh-CN" sz="1600" dirty="0"/>
              <a:t>5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</a:t>
            </a:r>
            <a:r>
              <a:rPr lang="zh-CN" altLang="en-US" sz="1600" dirty="0"/>
              <a:t>（对应</a:t>
            </a:r>
            <a:r>
              <a:rPr lang="en-US" altLang="zh-CN" sz="1600" dirty="0"/>
              <a:t>10ms </a:t>
            </a:r>
            <a:r>
              <a:rPr lang="zh-CN" altLang="en-US" sz="1600" dirty="0"/>
              <a:t>的时间窗）处放大仍然可以观察到震荡信号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SNR </a:t>
            </a:r>
            <a:r>
              <a:rPr lang="zh-CN" altLang="en-US" sz="1600" dirty="0"/>
              <a:t>分析中， </a:t>
            </a:r>
            <a:r>
              <a:rPr lang="en-US" altLang="zh-CN" sz="1600" dirty="0"/>
              <a:t>0.1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</a:t>
            </a:r>
            <a:r>
              <a:rPr lang="zh-CN" altLang="en-US" sz="1600" dirty="0"/>
              <a:t>的时间窗截断才会造成</a:t>
            </a:r>
            <a:r>
              <a:rPr lang="en-US" altLang="zh-CN" sz="1600" dirty="0"/>
              <a:t>SNR </a:t>
            </a:r>
            <a:r>
              <a:rPr lang="zh-CN" altLang="en-US" sz="1600" dirty="0"/>
              <a:t>的小幅下降，此时已经有明显的信号截断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可以选择时间窗口为</a:t>
            </a:r>
            <a:r>
              <a:rPr lang="en-US" altLang="zh-CN" sz="1600" dirty="0"/>
              <a:t>1 </a:t>
            </a:r>
            <a:r>
              <a:rPr lang="en-US" altLang="zh-CN" sz="1600" dirty="0" err="1"/>
              <a:t>ms</a:t>
            </a:r>
            <a:r>
              <a:rPr lang="zh-CN" altLang="en-US" sz="1600" dirty="0"/>
              <a:t>，保留裕量并且能保证</a:t>
            </a:r>
            <a:r>
              <a:rPr lang="en-US" altLang="zh-CN" sz="1600" dirty="0"/>
              <a:t>SNR </a:t>
            </a:r>
            <a:r>
              <a:rPr lang="zh-CN" altLang="en-US" sz="1600" dirty="0"/>
              <a:t>不发生损失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（不同线圈的震荡衰减时间不同）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2BEAF5-462A-4006-8DD8-FE612605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20" y="1772816"/>
            <a:ext cx="2513427" cy="1221744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67A142B-91B6-4A85-9F60-A0C0BB0FDA85}"/>
              </a:ext>
            </a:extLst>
          </p:cNvPr>
          <p:cNvSpPr/>
          <p:nvPr/>
        </p:nvSpPr>
        <p:spPr>
          <a:xfrm>
            <a:off x="11496600" y="3064679"/>
            <a:ext cx="144016" cy="14829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7BA983A-D831-4A9E-8B0F-625D4F331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58" y="1008296"/>
            <a:ext cx="5387101" cy="259049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DAA0D5D-9C10-4E1A-9BEC-3179BA39890C}"/>
              </a:ext>
            </a:extLst>
          </p:cNvPr>
          <p:cNvSpPr/>
          <p:nvPr/>
        </p:nvSpPr>
        <p:spPr>
          <a:xfrm>
            <a:off x="1559496" y="1340768"/>
            <a:ext cx="648072" cy="19442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2C2D4FD-367E-432B-B1C5-D9A298BC5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918" y="0"/>
            <a:ext cx="5212824" cy="39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7229"/>
      </p:ext>
    </p:extLst>
  </p:cSld>
  <p:clrMapOvr>
    <a:masterClrMapping/>
  </p:clrMapOvr>
  <p:transition advTm="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模板库作用：</a:t>
            </a:r>
            <a:r>
              <a:rPr lang="zh-CN" altLang="en-US" sz="18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模板库用于近似覆盖信号波形族，提高目标信号的检出概率</a:t>
            </a:r>
            <a:endParaRPr lang="en-US" altLang="zh-CN" sz="18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候选集生成：在目标参数空间内采样候选参数点，构成候选模板信号集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测试集生成：用于计算 </a:t>
            </a:r>
            <a:r>
              <a:rPr lang="en-US" altLang="zh-CN" dirty="0"/>
              <a:t>DET </a:t>
            </a:r>
            <a:r>
              <a:rPr lang="zh-CN" altLang="en-US" dirty="0"/>
              <a:t>曲线及 </a:t>
            </a:r>
            <a:r>
              <a:rPr lang="en-US" altLang="zh-CN" dirty="0"/>
              <a:t>fixed-FPR </a:t>
            </a:r>
            <a:r>
              <a:rPr lang="zh-CN" altLang="en-US" dirty="0"/>
              <a:t>检测指标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Center signal + noise: 50%</a:t>
            </a:r>
            <a:r>
              <a:rPr lang="zh-CN" altLang="en-US" dirty="0"/>
              <a:t>；</a:t>
            </a:r>
            <a:r>
              <a:rPr lang="en-US" altLang="zh-CN" dirty="0"/>
              <a:t>Shift signal + noise: 50% ( 0&lt;|Shift|&lt;5)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负样本：</a:t>
            </a:r>
            <a:r>
              <a:rPr lang="en-US" altLang="zh-CN" dirty="0"/>
              <a:t>Noise: 50%</a:t>
            </a:r>
            <a:r>
              <a:rPr lang="zh-CN" altLang="en-US" dirty="0"/>
              <a:t>；</a:t>
            </a:r>
            <a:r>
              <a:rPr lang="en-US" altLang="zh-CN" dirty="0"/>
              <a:t>Shift signal + noise: 50% (|Shift|&gt;50)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b="1" dirty="0">
                <a:solidFill>
                  <a:srgbClr val="FF0000"/>
                </a:solidFill>
              </a:rPr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迭代扩展：重复上述过程，直至新增模板不带来性能提升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06084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/>
              <p:nvPr/>
            </p:nvSpPr>
            <p:spPr>
              <a:xfrm>
                <a:off x="191344" y="1196752"/>
                <a:ext cx="7116734" cy="545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实验设置：</a:t>
                </a:r>
                <a:r>
                  <a:rPr lang="en-US" altLang="zh-CN" dirty="0"/>
                  <a:t>SNR0 = 4.5</a:t>
                </a:r>
                <a:r>
                  <a:rPr lang="zh-CN" altLang="en-US" dirty="0"/>
                  <a:t>，评价指标为 </a:t>
                </a:r>
                <a:r>
                  <a:rPr lang="en-US" altLang="zh-CN" dirty="0"/>
                  <a:t>FNR @ FPR = 1e-4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单模板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2.5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0, 0, 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𝑭𝑵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𝟏𝟖𝟗𝟕𝟗</m:t>
                      </m:r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模板库：</a:t>
                </a:r>
                <a:r>
                  <a:rPr lang="pt-BR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首个模板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2.5039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0.02631, 1.09906,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3.47373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对应的结果为：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=0.18870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继续扩展模板库后，</a:t>
                </a:r>
                <a:r>
                  <a:rPr lang="en-US" altLang="zh-CN" dirty="0"/>
                  <a:t>FNR </a:t>
                </a:r>
                <a:r>
                  <a:rPr lang="zh-CN" altLang="en-US" dirty="0"/>
                  <a:t>快速下降：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𝑭𝑵𝑹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𝟏𝟓𝟐𝟓𝟏</m:t>
                      </m:r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=12: 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=0.15246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模板库在相同模板数下始终优于速度扫描基线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当 </a:t>
                </a:r>
                <a:r>
                  <a:rPr lang="en-US" altLang="zh-CN" b="1" dirty="0"/>
                  <a:t>N&gt;6 </a:t>
                </a:r>
                <a:r>
                  <a:rPr lang="zh-CN" altLang="en-US" b="1" dirty="0"/>
                  <a:t>后，</a:t>
                </a:r>
                <a:r>
                  <a:rPr lang="en-US" altLang="zh-CN" b="1" dirty="0"/>
                  <a:t>FNR </a:t>
                </a:r>
                <a:r>
                  <a:rPr lang="zh-CN" altLang="en-US" b="1" dirty="0"/>
                  <a:t>改善幅度已低于 </a:t>
                </a:r>
                <a:r>
                  <a:rPr lang="en-US" altLang="zh-CN" b="1" dirty="0"/>
                  <a:t>0.1%</a:t>
                </a:r>
                <a:r>
                  <a:rPr lang="zh-CN" altLang="en-US" b="1" dirty="0"/>
                  <a:t>，说明模板库基本进入收敛阶段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采用 </a:t>
                </a:r>
                <a:r>
                  <a:rPr lang="en-US" altLang="zh-CN" b="1" dirty="0"/>
                  <a:t>N=6 </a:t>
                </a:r>
                <a:r>
                  <a:rPr lang="zh-CN" altLang="en-US" b="1" dirty="0"/>
                  <a:t>为最终的模板库选择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196752"/>
                <a:ext cx="7116734" cy="5450851"/>
              </a:xfrm>
              <a:prstGeom prst="rect">
                <a:avLst/>
              </a:prstGeom>
              <a:blipFill>
                <a:blip r:embed="rId3"/>
                <a:stretch>
                  <a:fillRect l="-685" r="-685" b="-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24CD93F-6412-4120-9DA8-E56BFFB24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80" y="1036767"/>
            <a:ext cx="4693333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9C0F26-2387-4350-9C4D-B03068947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938628"/>
            <a:ext cx="46933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1050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A1876537-30B1-42D1-8266-4305EEA68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03" y="4488713"/>
            <a:ext cx="3672408" cy="22952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神经网络结果</a:t>
            </a:r>
          </a:p>
        </p:txBody>
      </p:sp>
      <p:sp>
        <p:nvSpPr>
          <p:cNvPr id="7" name="section label arch">
            <a:extLst>
              <a:ext uri="{FF2B5EF4-FFF2-40B4-BE49-F238E27FC236}">
                <a16:creationId xmlns:a16="http://schemas.microsoft.com/office/drawing/2014/main" id="{07B3AF4F-29EC-434F-B6CD-50D8887878C4}"/>
              </a:ext>
            </a:extLst>
          </p:cNvPr>
          <p:cNvSpPr/>
          <p:nvPr/>
        </p:nvSpPr>
        <p:spPr>
          <a:xfrm>
            <a:off x="262582" y="1039288"/>
            <a:ext cx="2593057" cy="7090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lnSpc>
                <a:spcPct val="150000"/>
              </a:lnSpc>
              <a:buNone/>
            </a:pPr>
            <a:r>
              <a:rPr 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网络结构：</a:t>
            </a:r>
            <a:endParaRPr lang="en-US" altLang="zh-CN" sz="1600" b="1" dirty="0">
              <a:solidFill>
                <a:srgbClr val="0B3A67"/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20001</a:t>
            </a:r>
            <a:r>
              <a:rPr lang="zh-CN" alt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→</a:t>
            </a:r>
            <a:r>
              <a:rPr 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6→</a:t>
            </a:r>
            <a:r>
              <a:rPr lang="en-US" alt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(</a:t>
            </a:r>
            <a:r>
              <a:rPr 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12→6→3→1</a:t>
            </a:r>
            <a:r>
              <a:rPr lang="en-US" alt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)</a:t>
            </a:r>
            <a:endParaRPr lang="zh-CN" sz="1600" dirty="0"/>
          </a:p>
        </p:txBody>
      </p:sp>
      <p:sp>
        <p:nvSpPr>
          <p:cNvPr id="27" name="data heading">
            <a:extLst>
              <a:ext uri="{FF2B5EF4-FFF2-40B4-BE49-F238E27FC236}">
                <a16:creationId xmlns:a16="http://schemas.microsoft.com/office/drawing/2014/main" id="{A898407F-8134-4476-8194-976E3B043EFD}"/>
              </a:ext>
            </a:extLst>
          </p:cNvPr>
          <p:cNvSpPr/>
          <p:nvPr/>
        </p:nvSpPr>
        <p:spPr>
          <a:xfrm>
            <a:off x="266246" y="3152767"/>
            <a:ext cx="4173570" cy="351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lnSpc>
                <a:spcPct val="150000"/>
              </a:lnSpc>
              <a:buNone/>
            </a:pPr>
            <a:r>
              <a:rPr lang="zh-CN" sz="1600" b="1" dirty="0">
                <a:solidFill>
                  <a:srgbClr val="0B3A67"/>
                </a:solidFill>
                <a:latin typeface="Microsoft YaHei"/>
                <a:ea typeface="Microsoft YaHei"/>
                <a:cs typeface="Microsoft YaHei"/>
              </a:rPr>
              <a:t>训练数据</a:t>
            </a:r>
            <a:endParaRPr lang="en-US" altLang="zh-CN" sz="1600" b="1" dirty="0">
              <a:solidFill>
                <a:srgbClr val="0B3A67"/>
              </a:solidFill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train: 2.0E6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，正负各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50%</a:t>
            </a: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400" dirty="0">
                <a:solidFill>
                  <a:srgbClr val="0F172A"/>
                </a:solidFill>
                <a:latin typeface="Microsoft YaHei"/>
                <a:ea typeface="Microsoft YaHei"/>
                <a:cs typeface="Microsoft YaHei"/>
              </a:rPr>
              <a:t>val: 5.0E5，正样本 1%，负样本 99%</a:t>
            </a:r>
            <a:endParaRPr lang="en-US" altLang="zh-CN" sz="1400" dirty="0">
              <a:solidFill>
                <a:srgbClr val="0F172A"/>
              </a:solidFill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400" dirty="0">
                <a:solidFill>
                  <a:srgbClr val="0F172A"/>
                </a:solidFill>
                <a:latin typeface="Microsoft YaHei"/>
                <a:ea typeface="Microsoft YaHei"/>
                <a:cs typeface="Microsoft YaHei"/>
              </a:rPr>
              <a:t>test: 1.0E6，正样本 1%，负样本 99%</a:t>
            </a:r>
            <a:endParaRPr lang="en-US" altLang="zh-CN" sz="1400" dirty="0">
              <a:solidFill>
                <a:srgbClr val="0F172A"/>
              </a:solidFill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400" dirty="0">
                <a:solidFill>
                  <a:srgbClr val="0F172A"/>
                </a:solidFill>
                <a:latin typeface="Microsoft YaHei"/>
                <a:ea typeface="Microsoft YaHei"/>
                <a:cs typeface="Microsoft YaHei"/>
              </a:rPr>
              <a:t>正样本: center/shift&lt;5 各 50%</a:t>
            </a:r>
            <a:endParaRPr lang="en-US" altLang="zh-CN" sz="1400" dirty="0">
              <a:solidFill>
                <a:srgbClr val="0F172A"/>
              </a:solidFill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400" dirty="0">
                <a:solidFill>
                  <a:srgbClr val="0F172A"/>
                </a:solidFill>
                <a:latin typeface="Microsoft YaHei"/>
                <a:ea typeface="Microsoft YaHei"/>
                <a:cs typeface="Microsoft YaHei"/>
              </a:rPr>
              <a:t>负样本: noise/shift&gt;50 各 50%</a:t>
            </a:r>
            <a:endParaRPr lang="en-US" altLang="zh-CN" sz="1400" dirty="0">
              <a:solidFill>
                <a:srgbClr val="0F172A"/>
              </a:solidFill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400" dirty="0">
                <a:solidFill>
                  <a:srgbClr val="0F172A"/>
                </a:solidFill>
                <a:latin typeface="Microsoft YaHei"/>
                <a:ea typeface="Microsoft YaHei"/>
                <a:cs typeface="Microsoft YaHei"/>
              </a:rPr>
              <a:t>速度范围: 2.5e-4c ~ 1e-1c</a:t>
            </a:r>
            <a:endParaRPr lang="en-US" altLang="zh-CN" sz="1400" dirty="0">
              <a:solidFill>
                <a:srgbClr val="0F172A"/>
              </a:solidFill>
              <a:latin typeface="Microsoft YaHei"/>
              <a:ea typeface="Microsoft YaHei"/>
              <a:cs typeface="Microsoft YaHei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3A67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优化设置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B3A67"/>
              </a:solidFill>
              <a:effectLst/>
              <a:uLnTx/>
              <a:uFillTx/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loss: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BCEWithLogitsLoss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F172A"/>
              </a:solidFill>
              <a:effectLst/>
              <a:uLnTx/>
              <a:uFillTx/>
              <a:latin typeface="Microsoft YaHei"/>
              <a:ea typeface="Microsoft YaHei"/>
              <a:cs typeface="Microsoft YaHe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optimizer: Adam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；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learning rate: 5e-6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C13249-0EE8-4A4D-996F-A9B0AF89C56B}"/>
              </a:ext>
            </a:extLst>
          </p:cNvPr>
          <p:cNvSpPr txBox="1"/>
          <p:nvPr/>
        </p:nvSpPr>
        <p:spPr>
          <a:xfrm>
            <a:off x="3837204" y="2996952"/>
            <a:ext cx="8206018" cy="1757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3A67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优化预期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B3A67"/>
              </a:solidFill>
              <a:effectLst/>
              <a:uLnTx/>
              <a:uFillTx/>
              <a:latin typeface="Microsoft YaHei"/>
              <a:ea typeface="Microsoft YaHei"/>
              <a:cs typeface="Microsoft YaHe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</a:rPr>
              <a:t>模板的权重会因为训练优化，因为当前模板库构建可能不是最优的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F172A"/>
              </a:solidFill>
              <a:effectLst/>
              <a:uLnTx/>
              <a:uFillTx/>
              <a:latin typeface="Microsoft YaHei"/>
              <a:ea typeface="Microsoft YaHei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</a:rPr>
              <a:t>利用多层全连接神经网络，试图对</a:t>
            </a:r>
            <a:r>
              <a:rPr lang="zh-CN" altLang="en-US" sz="1400" dirty="0">
                <a:solidFill>
                  <a:srgbClr val="0F172A"/>
                </a:solidFill>
                <a:latin typeface="Microsoft YaHei"/>
                <a:ea typeface="Microsoft YaHei"/>
              </a:rPr>
              <a:t>所有模板的输出结果进行统筹考虑，该</a:t>
            </a:r>
            <a:r>
              <a:rPr lang="en-US" altLang="zh-CN" sz="1400" dirty="0">
                <a:solidFill>
                  <a:srgbClr val="0F172A"/>
                </a:solidFill>
                <a:latin typeface="Microsoft YaHei"/>
                <a:ea typeface="Microsoft YaHei"/>
              </a:rPr>
              <a:t>MLP </a:t>
            </a:r>
            <a:r>
              <a:rPr lang="zh-CN" altLang="en-US" sz="1400" dirty="0">
                <a:solidFill>
                  <a:srgbClr val="0F172A"/>
                </a:solidFill>
                <a:latin typeface="Microsoft YaHei"/>
                <a:ea typeface="Microsoft YaHei"/>
              </a:rPr>
              <a:t>初始化为</a:t>
            </a:r>
            <a:r>
              <a:rPr lang="en-US" altLang="zh-CN" sz="1400" dirty="0">
                <a:solidFill>
                  <a:srgbClr val="0F172A"/>
                </a:solidFill>
                <a:latin typeface="Microsoft YaHei"/>
                <a:ea typeface="Microsoft YaHei"/>
              </a:rPr>
              <a:t>max</a:t>
            </a:r>
            <a:r>
              <a:rPr lang="zh-CN" altLang="en-US" sz="1400" dirty="0">
                <a:solidFill>
                  <a:srgbClr val="0F172A"/>
                </a:solidFill>
                <a:latin typeface="Microsoft YaHei"/>
                <a:ea typeface="Microsoft YaHei"/>
              </a:rPr>
              <a:t>，</a:t>
            </a:r>
            <a:r>
              <a:rPr lang="en-US" altLang="zh-CN" sz="1400" dirty="0">
                <a:solidFill>
                  <a:srgbClr val="0F172A"/>
                </a:solidFill>
                <a:latin typeface="Microsoft YaHei"/>
                <a:ea typeface="Microsoft YaHei"/>
              </a:rPr>
              <a:t> </a:t>
            </a:r>
            <a:r>
              <a:rPr lang="zh-CN" altLang="en-US" sz="1400" dirty="0">
                <a:solidFill>
                  <a:srgbClr val="0F172A"/>
                </a:solidFill>
                <a:latin typeface="Microsoft YaHei"/>
                <a:ea typeface="Microsoft YaHei"/>
              </a:rPr>
              <a:t>从一个较好的起点开始训练</a:t>
            </a:r>
            <a:endParaRPr lang="en-US" altLang="zh-CN" sz="1400" b="1" dirty="0">
              <a:solidFill>
                <a:srgbClr val="0B3A67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3A67"/>
                </a:solidFill>
                <a:latin typeface="Microsoft YaHei"/>
                <a:ea typeface="Microsoft YaHei"/>
              </a:rPr>
              <a:t>训练结果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969338B-FA35-4CB3-8AFC-2FD6752E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" y="1991620"/>
            <a:ext cx="12072664" cy="84867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D030450B-100A-4E5B-98D7-F8F50D26EA06}"/>
              </a:ext>
            </a:extLst>
          </p:cNvPr>
          <p:cNvSpPr txBox="1"/>
          <p:nvPr/>
        </p:nvSpPr>
        <p:spPr>
          <a:xfrm>
            <a:off x="9910798" y="5443798"/>
            <a:ext cx="186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训练反而劣化</a:t>
            </a:r>
          </a:p>
        </p:txBody>
      </p:sp>
    </p:spTree>
    <p:extLst>
      <p:ext uri="{BB962C8B-B14F-4D97-AF65-F5344CB8AC3E}">
        <p14:creationId xmlns:p14="http://schemas.microsoft.com/office/powerpoint/2010/main" val="2625937995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固定模板响应下的特征补充</a:t>
            </a:r>
          </a:p>
        </p:txBody>
      </p:sp>
      <p:sp>
        <p:nvSpPr>
          <p:cNvPr id="46" name="section label arch">
            <a:extLst>
              <a:ext uri="{FF2B5EF4-FFF2-40B4-BE49-F238E27FC236}">
                <a16:creationId xmlns:a16="http://schemas.microsoft.com/office/drawing/2014/main" id="{ED9DC756-FB63-468F-8183-2788380A6028}"/>
              </a:ext>
            </a:extLst>
          </p:cNvPr>
          <p:cNvSpPr/>
          <p:nvPr/>
        </p:nvSpPr>
        <p:spPr>
          <a:xfrm>
            <a:off x="263352" y="1074878"/>
            <a:ext cx="11233248" cy="3218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lnSpc>
                <a:spcPct val="150000"/>
              </a:lnSpc>
              <a:buNone/>
            </a:pPr>
            <a:r>
              <a:rPr lang="zh-CN" altLang="en-US" sz="1600" b="1" dirty="0">
                <a:latin typeface="Microsoft YaHei"/>
                <a:ea typeface="Microsoft YaHei"/>
                <a:cs typeface="Microsoft YaHei"/>
              </a:rPr>
              <a:t>先前神经</a:t>
            </a:r>
            <a:r>
              <a:rPr lang="zh-CN" sz="1600" b="1" dirty="0">
                <a:latin typeface="Microsoft YaHei"/>
                <a:ea typeface="Microsoft YaHei"/>
                <a:cs typeface="Microsoft YaHei"/>
              </a:rPr>
              <a:t>网络结构：</a:t>
            </a:r>
            <a:endParaRPr lang="en-US" altLang="zh-CN" sz="1600" b="1" dirty="0">
              <a:latin typeface="Microsoft YaHei"/>
              <a:ea typeface="Microsoft YaHei"/>
              <a:cs typeface="Microsoft YaHe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Microsoft YaHei"/>
                <a:ea typeface="Microsoft YaHei"/>
              </a:rPr>
              <a:t>权重参与训练（</a:t>
            </a:r>
            <a:r>
              <a:rPr lang="en-US" altLang="zh-CN" sz="1600" b="1" dirty="0">
                <a:latin typeface="Microsoft YaHei"/>
                <a:ea typeface="Microsoft YaHei"/>
              </a:rPr>
              <a:t>6×R</a:t>
            </a:r>
            <a:r>
              <a:rPr lang="en-US" altLang="zh-CN" sz="1600" b="1" baseline="30000" dirty="0">
                <a:latin typeface="Microsoft YaHei"/>
                <a:ea typeface="Microsoft YaHei"/>
              </a:rPr>
              <a:t>20001</a:t>
            </a:r>
            <a:r>
              <a:rPr lang="zh-CN" altLang="en-US" sz="1600" b="1" dirty="0">
                <a:latin typeface="Microsoft YaHei"/>
                <a:ea typeface="Microsoft YaHei"/>
              </a:rPr>
              <a:t>），神经网络结构不合理，训练之后反而劣化了性能</a:t>
            </a:r>
            <a:endParaRPr lang="en-US" altLang="zh-CN" sz="1600" b="1" dirty="0"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Microsoft YaHei"/>
                <a:ea typeface="Microsoft YaHei"/>
              </a:rPr>
              <a:t>调整神经网络结构：</a:t>
            </a:r>
            <a:endParaRPr lang="en-US" altLang="zh-CN" sz="1600" b="1" dirty="0">
              <a:latin typeface="Microsoft YaHei"/>
              <a:ea typeface="Microsoft YaHe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Microsoft YaHei"/>
                <a:ea typeface="Microsoft YaHei"/>
                <a:cs typeface="Microsoft YaHei"/>
              </a:rPr>
              <a:t>权重不参与训练，避免训练之后劣化神经网络</a:t>
            </a:r>
            <a:endParaRPr lang="en-US" altLang="zh-CN" sz="1600" b="1" dirty="0">
              <a:latin typeface="Microsoft YaHei"/>
              <a:ea typeface="Microsoft YaHei"/>
              <a:cs typeface="Microsoft YaHe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Microsoft YaHei"/>
                <a:ea typeface="Microsoft YaHei"/>
                <a:cs typeface="Microsoft YaHei"/>
              </a:rPr>
              <a:t>并且额外补充信息</a:t>
            </a:r>
            <a:endParaRPr lang="en-US" altLang="zh-CN" sz="1600" b="1" dirty="0"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Microsoft YaHei"/>
                <a:ea typeface="Microsoft YaHei"/>
                <a:cs typeface="Microsoft YaHei"/>
              </a:rPr>
              <a:t>中心响应下的模板触发个数分布：</a:t>
            </a:r>
            <a:endParaRPr lang="en-US" altLang="zh-CN" sz="1600" b="1" dirty="0">
              <a:solidFill>
                <a:srgbClr val="C00000"/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Microsoft YaHei"/>
                <a:ea typeface="Microsoft YaHei"/>
                <a:cs typeface="Microsoft YaHei"/>
              </a:rPr>
              <a:t>真实信号通常表现为多模板协同触发，而噪声误触发更分散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8AF2995D-1AD6-4CAF-A020-CD0DE9BCD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90" y="3782348"/>
            <a:ext cx="3925518" cy="279148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BB1C5E54-3BC9-4498-834E-F577A51A2942}"/>
              </a:ext>
            </a:extLst>
          </p:cNvPr>
          <p:cNvSpPr txBox="1"/>
          <p:nvPr/>
        </p:nvSpPr>
        <p:spPr>
          <a:xfrm>
            <a:off x="6725890" y="2852936"/>
            <a:ext cx="4842718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Microsoft YaHei"/>
                <a:ea typeface="Microsoft YaHei"/>
              </a:rPr>
              <a:t>局部平移响应中的峰值位置分布：</a:t>
            </a:r>
            <a:endParaRPr lang="en-US" altLang="zh-CN" sz="1600" b="1" dirty="0">
              <a:solidFill>
                <a:srgbClr val="C00000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Microsoft YaHei"/>
                <a:ea typeface="Microsoft YaHei"/>
                <a:cs typeface="Microsoft YaHei"/>
              </a:rPr>
              <a:t>center </a:t>
            </a:r>
            <a:r>
              <a:rPr lang="zh-CN" altLang="en-US" sz="1600" b="1" dirty="0">
                <a:latin typeface="Microsoft YaHei"/>
                <a:ea typeface="Microsoft YaHei"/>
                <a:cs typeface="Microsoft YaHei"/>
              </a:rPr>
              <a:t>正样本的最大响应位置高度集中在中心附近</a:t>
            </a:r>
            <a:endParaRPr lang="en-US" altLang="zh-CN" sz="1600" b="1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CCFB105-65F3-4234-9F16-E709CCA9E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1" y="3883958"/>
            <a:ext cx="4601352" cy="25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1034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Shift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信息的使用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D3A8E4-266C-4417-8AC1-3ACE7809CB38}"/>
              </a:ext>
            </a:extLst>
          </p:cNvPr>
          <p:cNvSpPr txBox="1"/>
          <p:nvPr/>
        </p:nvSpPr>
        <p:spPr>
          <a:xfrm>
            <a:off x="191344" y="1196752"/>
            <a:ext cx="613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S_R(x) = max</a:t>
            </a:r>
            <a:r>
              <a:rPr lang="en-US" altLang="zh-CN" dirty="0"/>
              <a:t>{</a:t>
            </a:r>
            <a:r>
              <a:rPr lang="zh-CN" altLang="en-US" dirty="0"/>
              <a:t>Z[t,k]</a:t>
            </a:r>
            <a:r>
              <a:rPr lang="en-US" altLang="zh-CN" dirty="0"/>
              <a:t>}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DCEF39-0E78-42C5-8517-C14F26771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204864"/>
            <a:ext cx="5949287" cy="38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3054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优化神经网络结构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EA29FD-2CE6-42D0-8AB2-B2980449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1797"/>
            <a:ext cx="12192000" cy="1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8643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硬件资源分析</a:t>
            </a:r>
          </a:p>
        </p:txBody>
      </p:sp>
    </p:spTree>
    <p:extLst>
      <p:ext uri="{BB962C8B-B14F-4D97-AF65-F5344CB8AC3E}">
        <p14:creationId xmlns:p14="http://schemas.microsoft.com/office/powerpoint/2010/main" val="1945380219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227731</TotalTime>
  <Words>749</Words>
  <Application>Microsoft Office PowerPoint</Application>
  <PresentationFormat>宽屏</PresentationFormat>
  <Paragraphs>85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华文行楷</vt:lpstr>
      <vt:lpstr>微软雅黑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磁单极子感应探测 实时触发算法研究</vt:lpstr>
      <vt:lpstr>时间窗口选择</vt:lpstr>
      <vt:lpstr>模板库构建策略</vt:lpstr>
      <vt:lpstr>模板库构建结果</vt:lpstr>
      <vt:lpstr>神经网络结果</vt:lpstr>
      <vt:lpstr>固定模板响应下的特征补充</vt:lpstr>
      <vt:lpstr>Shift 信息的使用</vt:lpstr>
      <vt:lpstr>优化神经网络结构</vt:lpstr>
      <vt:lpstr>硬件资源分析</vt:lpstr>
      <vt:lpstr>PowerPoint 演示文稿</vt:lpstr>
      <vt:lpstr>神经网络结果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3168</cp:revision>
  <dcterms:created xsi:type="dcterms:W3CDTF">2013-02-25T11:17:00Z</dcterms:created>
  <dcterms:modified xsi:type="dcterms:W3CDTF">2026-05-14T05:59:04Z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