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784" r:id="rId1"/>
  </p:sldMasterIdLst>
  <p:notesMasterIdLst>
    <p:notesMasterId r:id="rId91"/>
  </p:notesMasterIdLst>
  <p:handoutMasterIdLst>
    <p:handoutMasterId r:id="rId92"/>
  </p:handoutMasterIdLst>
  <p:sldIdLst>
    <p:sldId id="636" r:id="rId2"/>
    <p:sldId id="637" r:id="rId3"/>
    <p:sldId id="2623" r:id="rId4"/>
    <p:sldId id="653" r:id="rId5"/>
    <p:sldId id="652" r:id="rId6"/>
    <p:sldId id="654" r:id="rId7"/>
    <p:sldId id="655" r:id="rId8"/>
    <p:sldId id="2592" r:id="rId9"/>
    <p:sldId id="657" r:id="rId10"/>
    <p:sldId id="659" r:id="rId11"/>
    <p:sldId id="664" r:id="rId12"/>
    <p:sldId id="2595" r:id="rId13"/>
    <p:sldId id="2596" r:id="rId14"/>
    <p:sldId id="2605" r:id="rId15"/>
    <p:sldId id="2626" r:id="rId16"/>
    <p:sldId id="660" r:id="rId17"/>
    <p:sldId id="2598" r:id="rId18"/>
    <p:sldId id="2599" r:id="rId19"/>
    <p:sldId id="2600" r:id="rId20"/>
    <p:sldId id="2657" r:id="rId21"/>
    <p:sldId id="2628" r:id="rId22"/>
    <p:sldId id="2631" r:id="rId23"/>
    <p:sldId id="2630" r:id="rId24"/>
    <p:sldId id="2616" r:id="rId25"/>
    <p:sldId id="2590" r:id="rId26"/>
    <p:sldId id="2588" r:id="rId27"/>
    <p:sldId id="2589" r:id="rId28"/>
    <p:sldId id="2633" r:id="rId29"/>
    <p:sldId id="2634" r:id="rId30"/>
    <p:sldId id="666" r:id="rId31"/>
    <p:sldId id="2606" r:id="rId32"/>
    <p:sldId id="672" r:id="rId33"/>
    <p:sldId id="673" r:id="rId34"/>
    <p:sldId id="975" r:id="rId35"/>
    <p:sldId id="677" r:id="rId36"/>
    <p:sldId id="675" r:id="rId37"/>
    <p:sldId id="2635" r:id="rId38"/>
    <p:sldId id="2637" r:id="rId39"/>
    <p:sldId id="2636" r:id="rId40"/>
    <p:sldId id="2639" r:id="rId41"/>
    <p:sldId id="2640" r:id="rId42"/>
    <p:sldId id="2641" r:id="rId43"/>
    <p:sldId id="2642" r:id="rId44"/>
    <p:sldId id="2643" r:id="rId45"/>
    <p:sldId id="2644" r:id="rId46"/>
    <p:sldId id="2638" r:id="rId47"/>
    <p:sldId id="1081" r:id="rId48"/>
    <p:sldId id="1073" r:id="rId49"/>
    <p:sldId id="1069" r:id="rId50"/>
    <p:sldId id="1087" r:id="rId51"/>
    <p:sldId id="1063" r:id="rId52"/>
    <p:sldId id="1088" r:id="rId53"/>
    <p:sldId id="1086" r:id="rId54"/>
    <p:sldId id="2650" r:id="rId55"/>
    <p:sldId id="2651" r:id="rId56"/>
    <p:sldId id="358" r:id="rId57"/>
    <p:sldId id="359" r:id="rId58"/>
    <p:sldId id="2653" r:id="rId59"/>
    <p:sldId id="2652" r:id="rId60"/>
    <p:sldId id="2667" r:id="rId61"/>
    <p:sldId id="283" r:id="rId62"/>
    <p:sldId id="285" r:id="rId63"/>
    <p:sldId id="2655" r:id="rId64"/>
    <p:sldId id="2647" r:id="rId65"/>
    <p:sldId id="2646" r:id="rId66"/>
    <p:sldId id="2663" r:id="rId67"/>
    <p:sldId id="2648" r:id="rId68"/>
    <p:sldId id="2618" r:id="rId69"/>
    <p:sldId id="2649" r:id="rId70"/>
    <p:sldId id="656" r:id="rId71"/>
    <p:sldId id="658" r:id="rId72"/>
    <p:sldId id="2612" r:id="rId73"/>
    <p:sldId id="956" r:id="rId74"/>
    <p:sldId id="2627" r:id="rId75"/>
    <p:sldId id="669" r:id="rId76"/>
    <p:sldId id="2632" r:id="rId77"/>
    <p:sldId id="357" r:id="rId78"/>
    <p:sldId id="676" r:id="rId79"/>
    <p:sldId id="997" r:id="rId80"/>
    <p:sldId id="360" r:id="rId81"/>
    <p:sldId id="2660" r:id="rId82"/>
    <p:sldId id="2666" r:id="rId83"/>
    <p:sldId id="2659" r:id="rId84"/>
    <p:sldId id="332" r:id="rId85"/>
    <p:sldId id="2665" r:id="rId86"/>
    <p:sldId id="291" r:id="rId87"/>
    <p:sldId id="1084" r:id="rId88"/>
    <p:sldId id="2586" r:id="rId89"/>
    <p:sldId id="2658" r:id="rId90"/>
  </p:sldIdLst>
  <p:sldSz cx="9144000" cy="5143500" type="screen16x9"/>
  <p:notesSz cx="6400800" cy="86868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3429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685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0287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1714500" algn="l" defTabSz="6858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057400" algn="l" defTabSz="6858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2400300" algn="l" defTabSz="6858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2743200" algn="l" defTabSz="6858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>
          <p15:clr>
            <a:srgbClr val="A4A3A4"/>
          </p15:clr>
        </p15:guide>
        <p15:guide id="2" pos="201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RD" initials="WORD" lastIdx="2" clrIdx="0">
    <p:extLst>
      <p:ext uri="{19B8F6BF-5375-455C-9EA6-DF929625EA0E}">
        <p15:presenceInfo xmlns:p15="http://schemas.microsoft.com/office/powerpoint/2012/main" userId="WORD" providerId="None"/>
      </p:ext>
    </p:extLst>
  </p:cmAuthor>
  <p:cmAuthor id="2" name="dongwei xuan" initials="dx" lastIdx="1" clrIdx="1">
    <p:extLst>
      <p:ext uri="{19B8F6BF-5375-455C-9EA6-DF929625EA0E}">
        <p15:presenceInfo xmlns:p15="http://schemas.microsoft.com/office/powerpoint/2012/main" userId="df13cbf2967f10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64B8"/>
    <a:srgbClr val="0000FF"/>
    <a:srgbClr val="4444FF"/>
    <a:srgbClr val="FF0000"/>
    <a:srgbClr val="F0F4FA"/>
    <a:srgbClr val="007878"/>
    <a:srgbClr val="FF33FF"/>
    <a:srgbClr val="00CC00"/>
    <a:srgbClr val="FF66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82403" autoAdjust="0"/>
  </p:normalViewPr>
  <p:slideViewPr>
    <p:cSldViewPr>
      <p:cViewPr varScale="1">
        <p:scale>
          <a:sx n="101" d="100"/>
          <a:sy n="101" d="100"/>
        </p:scale>
        <p:origin x="717" y="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36"/>
    </p:cViewPr>
  </p:sorterViewPr>
  <p:notesViewPr>
    <p:cSldViewPr>
      <p:cViewPr varScale="1">
        <p:scale>
          <a:sx n="104" d="100"/>
          <a:sy n="104" d="100"/>
        </p:scale>
        <p:origin x="3630" y="102"/>
      </p:cViewPr>
      <p:guideLst>
        <p:guide orient="horz" pos="2736"/>
        <p:guide pos="20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5524717448189375"/>
          <c:y val="0.200362863538125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2479519251878001"/>
          <c:y val="0.26165956101735427"/>
          <c:w val="0.36309175647680159"/>
          <c:h val="0.3697839008858290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功耗贡献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B1-4B33-BB66-EE7B89A0B7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B1-4B33-BB66-EE7B89A0B7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B1-4B33-BB66-EE7B89A0B74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B1-4B33-BB66-EE7B89A0B748}"/>
              </c:ext>
            </c:extLst>
          </c:dPt>
          <c:dPt>
            <c:idx val="4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CB1-4B33-BB66-EE7B89A0B748}"/>
              </c:ext>
            </c:extLst>
          </c:dPt>
          <c:dPt>
            <c:idx val="5"/>
            <c:bubble3D val="0"/>
            <c:spPr>
              <a:solidFill>
                <a:srgbClr val="CCFF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CB1-4B33-BB66-EE7B89A0B7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阵列模拟功耗</c:v>
                </c:pt>
                <c:pt idx="1">
                  <c:v>时间戳分发功耗</c:v>
                </c:pt>
                <c:pt idx="2">
                  <c:v>阵列动态功耗</c:v>
                </c:pt>
                <c:pt idx="3">
                  <c:v>数字电路功耗</c:v>
                </c:pt>
                <c:pt idx="4">
                  <c:v>串行读出功耗</c:v>
                </c:pt>
                <c:pt idx="5">
                  <c:v>模拟配置功耗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26</c:v>
                </c:pt>
                <c:pt idx="1">
                  <c:v>12.2</c:v>
                </c:pt>
                <c:pt idx="2">
                  <c:v>2.4</c:v>
                </c:pt>
                <c:pt idx="3">
                  <c:v>5.9</c:v>
                </c:pt>
                <c:pt idx="4">
                  <c:v>10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CB1-4B33-BB66-EE7B89A0B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560538886043113"/>
          <c:y val="0.68514341076306706"/>
          <c:w val="0.69526474438901098"/>
          <c:h val="0.157303040495273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功耗贡献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62000"/>
                      <a:satMod val="180000"/>
                    </a:schemeClr>
                  </a:gs>
                  <a:gs pos="65000">
                    <a:schemeClr val="accent1">
                      <a:tint val="32000"/>
                      <a:satMod val="250000"/>
                    </a:schemeClr>
                  </a:gs>
                  <a:gs pos="100000">
                    <a:schemeClr val="accent1">
                      <a:tint val="23000"/>
                      <a:satMod val="30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DB8-40AD-A365-77CAB14164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62000"/>
                      <a:satMod val="180000"/>
                    </a:schemeClr>
                  </a:gs>
                  <a:gs pos="65000">
                    <a:schemeClr val="accent2">
                      <a:tint val="32000"/>
                      <a:satMod val="250000"/>
                    </a:schemeClr>
                  </a:gs>
                  <a:gs pos="100000">
                    <a:schemeClr val="accent2">
                      <a:tint val="23000"/>
                      <a:satMod val="30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DB8-40AD-A365-77CAB14164E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62000"/>
                      <a:satMod val="180000"/>
                    </a:schemeClr>
                  </a:gs>
                  <a:gs pos="65000">
                    <a:schemeClr val="accent3">
                      <a:tint val="32000"/>
                      <a:satMod val="250000"/>
                    </a:schemeClr>
                  </a:gs>
                  <a:gs pos="100000">
                    <a:schemeClr val="accent3">
                      <a:tint val="23000"/>
                      <a:satMod val="30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DB8-40AD-A365-77CAB14164E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62000"/>
                      <a:satMod val="180000"/>
                    </a:schemeClr>
                  </a:gs>
                  <a:gs pos="65000">
                    <a:schemeClr val="accent4">
                      <a:tint val="32000"/>
                      <a:satMod val="250000"/>
                    </a:schemeClr>
                  </a:gs>
                  <a:gs pos="100000">
                    <a:schemeClr val="accent4">
                      <a:tint val="23000"/>
                      <a:satMod val="30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DB8-40AD-A365-77CAB14164E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62000"/>
                      <a:satMod val="180000"/>
                    </a:schemeClr>
                  </a:gs>
                  <a:gs pos="65000">
                    <a:schemeClr val="accent5">
                      <a:tint val="32000"/>
                      <a:satMod val="250000"/>
                    </a:schemeClr>
                  </a:gs>
                  <a:gs pos="100000">
                    <a:schemeClr val="accent5">
                      <a:tint val="23000"/>
                      <a:satMod val="30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DB8-40AD-A365-77CAB14164EA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62000"/>
                      <a:satMod val="180000"/>
                    </a:schemeClr>
                  </a:gs>
                  <a:gs pos="65000">
                    <a:schemeClr val="accent6">
                      <a:tint val="32000"/>
                      <a:satMod val="250000"/>
                    </a:schemeClr>
                  </a:gs>
                  <a:gs pos="100000">
                    <a:schemeClr val="accent6">
                      <a:tint val="23000"/>
                      <a:satMod val="30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DB8-40AD-A365-77CAB14164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阵列模拟功耗</c:v>
                </c:pt>
                <c:pt idx="1">
                  <c:v>时间戳分发功耗</c:v>
                </c:pt>
                <c:pt idx="2">
                  <c:v>阵列动态功耗</c:v>
                </c:pt>
                <c:pt idx="3">
                  <c:v>数字电路功耗</c:v>
                </c:pt>
                <c:pt idx="4">
                  <c:v>串行读出功耗</c:v>
                </c:pt>
                <c:pt idx="5">
                  <c:v>模拟配置功耗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14.8</c:v>
                </c:pt>
                <c:pt idx="1">
                  <c:v>10</c:v>
                </c:pt>
                <c:pt idx="2">
                  <c:v>1.9</c:v>
                </c:pt>
                <c:pt idx="3">
                  <c:v>6.4</c:v>
                </c:pt>
                <c:pt idx="4">
                  <c:v>5</c:v>
                </c:pt>
                <c:pt idx="5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DB8-40AD-A365-77CAB1416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625850" y="0"/>
            <a:ext cx="2773363" cy="434975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C2C11A-F692-4462-89DE-7146AC8B77AA}" type="datetimeFigureOut">
              <a:rPr lang="zh-CN" altLang="en-US"/>
              <a:pPr>
                <a:defRPr/>
              </a:pPr>
              <a:t>2026/5/13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250238"/>
            <a:ext cx="2773363" cy="434975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625850" y="8250238"/>
            <a:ext cx="2773363" cy="434975"/>
          </a:xfrm>
          <a:prstGeom prst="rect">
            <a:avLst/>
          </a:prstGeom>
        </p:spPr>
        <p:txBody>
          <a:bodyPr vert="horz" wrap="square" lIns="91402" tIns="45701" rIns="91402" bIns="4570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80D583E-BE90-4D2F-A473-F9CE3EEF61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196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76" tIns="43088" rIns="86176" bIns="43088" numCol="1" anchor="t" anchorCtr="0" compatLnSpc="1">
            <a:prstTxWarp prst="textNoShape">
              <a:avLst/>
            </a:prstTxWarp>
          </a:bodyPr>
          <a:lstStyle>
            <a:lvl1pPr defTabSz="861854" eaLnBrk="1" hangingPunct="1">
              <a:defRPr sz="11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76" tIns="43088" rIns="86176" bIns="43088" numCol="1" anchor="t" anchorCtr="0" compatLnSpc="1">
            <a:prstTxWarp prst="textNoShape">
              <a:avLst/>
            </a:prstTxWarp>
          </a:bodyPr>
          <a:lstStyle>
            <a:lvl1pPr algn="r" defTabSz="861854" eaLnBrk="1" hangingPunct="1">
              <a:defRPr sz="11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6388" y="652463"/>
            <a:ext cx="5788025" cy="3255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76" tIns="43088" rIns="86176" bIns="430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773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76" tIns="43088" rIns="86176" bIns="43088" numCol="1" anchor="b" anchorCtr="0" compatLnSpc="1">
            <a:prstTxWarp prst="textNoShape">
              <a:avLst/>
            </a:prstTxWarp>
          </a:bodyPr>
          <a:lstStyle>
            <a:lvl1pPr defTabSz="861854" eaLnBrk="1" hangingPunct="1">
              <a:defRPr sz="11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1825"/>
            <a:ext cx="2773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76" tIns="43088" rIns="86176" bIns="43088" numCol="1" anchor="b" anchorCtr="0" compatLnSpc="1">
            <a:prstTxWarp prst="textNoShape">
              <a:avLst/>
            </a:prstTxWarp>
          </a:bodyPr>
          <a:lstStyle>
            <a:lvl1pPr algn="r" defTabSz="858838" eaLnBrk="1" hangingPunct="1">
              <a:defRPr sz="1100"/>
            </a:lvl1pPr>
          </a:lstStyle>
          <a:p>
            <a:pPr>
              <a:defRPr/>
            </a:pPr>
            <a:fld id="{67746268-AFCC-4766-A3DC-8788935CC33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62188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5848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1902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1475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3995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5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6391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5826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0DAEC-1237-5D10-443E-747A0FA1F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C6941F5-947E-A926-EE06-5C59A0419D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63E3979-8784-4B68-FF15-F457FCAD2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CBFD7F-F230-1A6C-BFDE-89FB8032C1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4945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9441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2508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8558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862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604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9262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9782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0617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2E9AD-44F7-55C9-4C19-E43DCDEA7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7F6E02-8382-AB35-1DF6-52AD5F9E4C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613872A-8268-AED3-3766-4D294BBD0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64DE71-91EF-384F-5F46-142A2024B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7299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898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7509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45119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8363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3651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35120-D956-1E5C-26CC-0C3332555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102F3C4-DB49-00C6-AE9A-8E1573E22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9F9C4D-E95D-C38D-A698-19E2B4073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2BC2B4-18D6-3039-ED76-CFC690DA7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6591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FB270-EC76-01F2-3902-5E799099A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93DB8E8-4C6B-DB83-3C3B-8D97EB968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C4E80BE-A879-93F7-C66F-246B9617B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ACBD3C-1F87-CA84-A466-BDE5D16DFE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68716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01895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24082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421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80170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06970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24806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80781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04EE3-51D2-3A69-8DDC-4061E525B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49100B-2DAA-1526-57D5-AC8B52BAE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A3843F2-0BD9-B760-94BF-643CBDB83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EB3AD5-2719-8C61-2028-0481AD347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72646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08870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680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3043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07080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80363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15392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43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83568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44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40513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45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42743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F14C-D4EC-4737-667E-B2ADC37F3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A6F2D83-E4CC-5AA7-3D48-EF8FF4768B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F2282AB-FA7F-C6A6-1EC1-747D87615F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9A8481-4C49-9D02-F5F0-08C76EDD86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46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59438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47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84122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48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28936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900" kern="1200" dirty="0"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49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4924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0802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50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95003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900" kern="1200" dirty="0"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51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7080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52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0125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53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75268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7D05D-C1A6-4C97-A9AE-6A19C0FBE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34AAA8B-DE74-831D-A238-CEDAD0F56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D33C7B4-57C1-5AB1-AE3E-D7AA7D966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C648D3-EA93-2A22-E668-49DA5B1965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54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27870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55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07569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56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5221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57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21953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58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77112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59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954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83721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60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68370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61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30315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62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36748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63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15244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CCD9F-6CBD-44D4-0B9C-5AF146D69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BB9508-4381-4F04-B602-DD1C95794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0A84E79-E0B3-087E-4F01-D53DCA76B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C97A37-7DD3-590B-DA56-C807B8B74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64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62896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67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00340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234-201D-438A-AAA7-E7AB7AD1390B}" type="slidenum">
              <a:rPr lang="en-US" altLang="zh-CN" smtClean="0"/>
              <a:pPr>
                <a:defRPr/>
              </a:pPr>
              <a:t>73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491751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MALTA</a:t>
            </a:r>
            <a:r>
              <a:rPr lang="zh-CN" altLang="en-US" dirty="0"/>
              <a:t>是为</a:t>
            </a:r>
            <a:r>
              <a:rPr lang="en-US" altLang="zh-CN" dirty="0"/>
              <a:t>ATLAS</a:t>
            </a:r>
            <a:r>
              <a:rPr lang="zh-CN" altLang="en-US" dirty="0"/>
              <a:t>设计的另一个</a:t>
            </a:r>
            <a:r>
              <a:rPr lang="en-US" altLang="zh-CN" dirty="0"/>
              <a:t>MAPS</a:t>
            </a:r>
            <a:r>
              <a:rPr lang="zh-CN" altLang="en-US" dirty="0"/>
              <a:t>系列。它的前沿定时性能同样很好，时幅游走小于</a:t>
            </a:r>
            <a:r>
              <a:rPr lang="en-US" altLang="zh-CN" dirty="0"/>
              <a:t>25ns</a:t>
            </a:r>
            <a:r>
              <a:rPr lang="zh-CN" altLang="en-US" dirty="0"/>
              <a:t>。它在读出架构上的主要特点是采用了异步读出结构，不再需要像</a:t>
            </a:r>
            <a:r>
              <a:rPr lang="en-US" altLang="zh-CN" dirty="0"/>
              <a:t>TJ-</a:t>
            </a:r>
            <a:r>
              <a:rPr lang="en-US" altLang="zh-CN" dirty="0" err="1"/>
              <a:t>Monopix</a:t>
            </a:r>
            <a:r>
              <a:rPr lang="zh-CN" altLang="en-US" dirty="0"/>
              <a:t>那样密集地分发时间戳，因此阵列内的数字电路功耗极低，只有</a:t>
            </a:r>
            <a:r>
              <a:rPr lang="en-US" altLang="zh-CN" dirty="0"/>
              <a:t>12 </a:t>
            </a:r>
            <a:r>
              <a:rPr lang="en-US" altLang="zh-CN" dirty="0" err="1"/>
              <a:t>mW</a:t>
            </a:r>
            <a:r>
              <a:rPr lang="zh-CN" altLang="en-US" dirty="0"/>
              <a:t>。但是它又缺少电荷测量的能力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74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380270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在金属线连接型的仿真中，由于电荷收集能力变弱，所以对于击中四像素中心的情况，电荷收集时间增加到了</a:t>
            </a:r>
            <a:r>
              <a:rPr lang="en-US" altLang="zh-CN" dirty="0"/>
              <a:t>64 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76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667518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86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899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36391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87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31345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88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3659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7927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746268-AFCC-4766-A3DC-8788935CC33E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630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>
            <a:off x="1" y="3498056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矩形 4"/>
          <p:cNvSpPr/>
          <p:nvPr userDrawn="1"/>
        </p:nvSpPr>
        <p:spPr>
          <a:xfrm flipV="1">
            <a:off x="0" y="2753245"/>
            <a:ext cx="9144000" cy="34529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6" name="图片 13" descr="未命名-1.png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3036" y="175024"/>
            <a:ext cx="100800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6"/>
          <p:cNvSpPr txBox="1"/>
          <p:nvPr userDrawn="1"/>
        </p:nvSpPr>
        <p:spPr>
          <a:xfrm>
            <a:off x="2905518" y="4876006"/>
            <a:ext cx="3332964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9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60000" dist="60007" dir="5400000" sy="-100000" algn="bl" rotWithShape="0"/>
                </a:effectLst>
              </a:rPr>
              <a:t>University of Science and Technology of China</a:t>
            </a:r>
            <a:endParaRPr lang="zh-CN" altLang="en-US" sz="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203598"/>
            <a:ext cx="7772400" cy="650073"/>
          </a:xfrm>
        </p:spPr>
        <p:txBody>
          <a:bodyPr anchor="b"/>
          <a:lstStyle>
            <a:lvl1pPr algn="l">
              <a:defRPr sz="3600" b="1"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2062745"/>
            <a:ext cx="7772400" cy="531580"/>
          </a:xfrm>
        </p:spPr>
        <p:txBody>
          <a:bodyPr lIns="45720" rIns="45720"/>
          <a:lstStyle>
            <a:lvl1pPr marL="0" marR="48006" indent="0" algn="l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22299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11000"/>
            <a:ext cx="8229600" cy="328955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>
          <a:xfrm>
            <a:off x="7072314" y="4895736"/>
            <a:ext cx="1574800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>
          <a:xfrm>
            <a:off x="3913191" y="4895736"/>
            <a:ext cx="3159125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CC629-FE4D-4CBB-927D-81792BD0EB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317970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05984"/>
            <a:ext cx="1777470" cy="419457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9"/>
          <p:cNvSpPr>
            <a:spLocks noGrp="1"/>
          </p:cNvSpPr>
          <p:nvPr>
            <p:ph type="dt" sz="half" idx="10"/>
          </p:nvPr>
        </p:nvSpPr>
        <p:spPr>
          <a:xfrm>
            <a:off x="7072314" y="4894008"/>
            <a:ext cx="1574800" cy="1863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21"/>
          <p:cNvSpPr>
            <a:spLocks noGrp="1"/>
          </p:cNvSpPr>
          <p:nvPr>
            <p:ph type="ftr" sz="quarter" idx="11"/>
          </p:nvPr>
        </p:nvSpPr>
        <p:spPr>
          <a:xfrm>
            <a:off x="3913191" y="4894008"/>
            <a:ext cx="3159125" cy="1863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>
          <a:xfrm>
            <a:off x="8647113" y="4894008"/>
            <a:ext cx="366712" cy="18639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D11BC-7B80-4B1A-A6F1-4820BC6DA06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820702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23528" y="843558"/>
            <a:ext cx="8363272" cy="3888432"/>
          </a:xfrm>
        </p:spPr>
        <p:txBody>
          <a:bodyPr/>
          <a:lstStyle>
            <a:lvl1pPr>
              <a:lnSpc>
                <a:spcPts val="2600"/>
              </a:lnSpc>
              <a:defRPr sz="2000"/>
            </a:lvl1pPr>
            <a:lvl2pPr>
              <a:lnSpc>
                <a:spcPts val="2600"/>
              </a:lnSpc>
              <a:buSzPct val="70000"/>
              <a:buFont typeface="宋体" pitchFamily="2" charset="-122"/>
              <a:buChar char="◇"/>
              <a:defRPr/>
            </a:lvl2pPr>
            <a:lvl3pPr>
              <a:lnSpc>
                <a:spcPts val="2600"/>
              </a:lnSpc>
              <a:spcBef>
                <a:spcPts val="0"/>
              </a:spcBef>
              <a:defRPr sz="1600"/>
            </a:lvl3pPr>
            <a:extLst/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46856" y="51470"/>
            <a:ext cx="8229600" cy="564436"/>
          </a:xfrm>
        </p:spPr>
        <p:txBody>
          <a:bodyPr rtlCol="0"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6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AD2AF-2960-4702-AC8F-C1C75B32F792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1442159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3"/>
          <p:cNvSpPr/>
          <p:nvPr/>
        </p:nvSpPr>
        <p:spPr>
          <a:xfrm>
            <a:off x="3636963" y="2253854"/>
            <a:ext cx="182562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燕尾形 4"/>
          <p:cNvSpPr/>
          <p:nvPr/>
        </p:nvSpPr>
        <p:spPr>
          <a:xfrm>
            <a:off x="3449640" y="2253854"/>
            <a:ext cx="18415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anchor="b"/>
          <a:lstStyle>
            <a:lvl1pPr algn="r">
              <a:buNone/>
              <a:defRPr sz="36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/>
          <a:lstStyle>
            <a:lvl1pPr marL="0" indent="0" algn="l">
              <a:buNone/>
              <a:defRPr sz="1725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7072314" y="4895736"/>
            <a:ext cx="1574800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13191" y="4895736"/>
            <a:ext cx="3159125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FF2E4-51B9-46E4-981A-CA062A62AB7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2715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1100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1100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072314" y="4895736"/>
            <a:ext cx="1574800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13191" y="4895736"/>
            <a:ext cx="3159125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97097-52EC-4916-9B40-01B4962C970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9286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9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083225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083225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7072314" y="4895736"/>
            <a:ext cx="1574800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13191" y="4895736"/>
            <a:ext cx="3159125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7E7B8-4E03-40FA-AAC1-14697AE925E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163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7072314" y="4895736"/>
            <a:ext cx="1574800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913191" y="4895736"/>
            <a:ext cx="3159125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DD3BD-A3CA-45A7-90B7-CC5C09CF5D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0766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9"/>
          <p:cNvSpPr>
            <a:spLocks noGrp="1"/>
          </p:cNvSpPr>
          <p:nvPr>
            <p:ph type="dt" sz="half" idx="10"/>
          </p:nvPr>
        </p:nvSpPr>
        <p:spPr>
          <a:xfrm>
            <a:off x="7072314" y="4895736"/>
            <a:ext cx="1574800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1"/>
          <p:cNvSpPr>
            <a:spLocks noGrp="1"/>
          </p:cNvSpPr>
          <p:nvPr>
            <p:ph type="ftr" sz="quarter" idx="11"/>
          </p:nvPr>
        </p:nvSpPr>
        <p:spPr>
          <a:xfrm>
            <a:off x="3913191" y="4895736"/>
            <a:ext cx="3159125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E2C45-2C8B-401B-B99E-4B9805C5D00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096478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anchor="t">
            <a:sp3d prstMaterial="softEdge">
              <a:bevelT w="0" h="0"/>
            </a:sp3d>
          </a:bodyPr>
          <a:lstStyle>
            <a:lvl1pPr algn="r">
              <a:buNone/>
              <a:defRPr sz="1875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20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072314" y="4895736"/>
            <a:ext cx="1574800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13191" y="4895736"/>
            <a:ext cx="3159125" cy="184666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D62B4-0FAF-4678-B023-56663EC4940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469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>
            <a:spLocks/>
          </p:cNvSpPr>
          <p:nvPr/>
        </p:nvSpPr>
        <p:spPr bwMode="auto">
          <a:xfrm>
            <a:off x="500065" y="4458891"/>
            <a:ext cx="4940300" cy="6905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  <a:ea typeface="宋体" charset="-122"/>
            </a:endParaRPr>
          </a:p>
        </p:txBody>
      </p:sp>
      <p:sp>
        <p:nvSpPr>
          <p:cNvPr id="6" name="任意多边形 13"/>
          <p:cNvSpPr>
            <a:spLocks/>
          </p:cNvSpPr>
          <p:nvPr/>
        </p:nvSpPr>
        <p:spPr bwMode="auto">
          <a:xfrm>
            <a:off x="485776" y="4454128"/>
            <a:ext cx="3690938" cy="700088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直角三角形 6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-9237" y="4340808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燕尾形 8"/>
          <p:cNvSpPr/>
          <p:nvPr/>
        </p:nvSpPr>
        <p:spPr>
          <a:xfrm>
            <a:off x="8664578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0" name="燕尾形 9"/>
          <p:cNvSpPr/>
          <p:nvPr/>
        </p:nvSpPr>
        <p:spPr>
          <a:xfrm>
            <a:off x="8477253" y="3740944"/>
            <a:ext cx="182563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tIns="0"/>
          <a:lstStyle>
            <a:lvl1pPr marL="0" marR="13716" indent="0" algn="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1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225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0"/>
          </p:nvPr>
        </p:nvSpPr>
        <p:spPr>
          <a:xfrm>
            <a:off x="7072314" y="4895736"/>
            <a:ext cx="1574800" cy="184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zh-CN"/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79913" y="4806558"/>
            <a:ext cx="235108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7BE3B-D26A-48DE-9177-6BF99D411CB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6160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357188" y="33468"/>
            <a:ext cx="8229600" cy="597694"/>
          </a:xfrm>
          <a:prstGeom prst="rect">
            <a:avLst/>
          </a:prstGeom>
          <a:noFill/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27" name="文本占位符 29"/>
          <p:cNvSpPr>
            <a:spLocks noGrp="1"/>
          </p:cNvSpPr>
          <p:nvPr>
            <p:ph type="body" idx="1"/>
          </p:nvPr>
        </p:nvSpPr>
        <p:spPr bwMode="auto">
          <a:xfrm>
            <a:off x="457200" y="843558"/>
            <a:ext cx="822960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113" y="4895736"/>
            <a:ext cx="366712" cy="18466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750"/>
            </a:lvl1pPr>
          </a:lstStyle>
          <a:p>
            <a:pPr>
              <a:defRPr/>
            </a:pPr>
            <a:fld id="{289D4759-2093-4E3D-90C6-72363DF6CE7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1" name="矩形 10"/>
          <p:cNvSpPr/>
          <p:nvPr/>
        </p:nvSpPr>
        <p:spPr>
          <a:xfrm>
            <a:off x="143508" y="0"/>
            <a:ext cx="36513" cy="51435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0" y="647013"/>
            <a:ext cx="9144000" cy="34528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00034" y="4875630"/>
            <a:ext cx="2810385" cy="2077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7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60000" dist="60007" dir="5400000" sy="-100000" algn="bl" rotWithShape="0"/>
                </a:effectLst>
              </a:rPr>
              <a:t>University of Science and Technology of China</a:t>
            </a:r>
            <a:endParaRPr lang="zh-CN" altLang="en-US" sz="7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8" r:id="rId1"/>
    <p:sldLayoutId id="2147485119" r:id="rId2"/>
    <p:sldLayoutId id="2147485120" r:id="rId3"/>
    <p:sldLayoutId id="2147485121" r:id="rId4"/>
    <p:sldLayoutId id="2147485122" r:id="rId5"/>
    <p:sldLayoutId id="2147485123" r:id="rId6"/>
    <p:sldLayoutId id="2147485115" r:id="rId7"/>
    <p:sldLayoutId id="2147485124" r:id="rId8"/>
    <p:sldLayoutId id="2147485125" r:id="rId9"/>
    <p:sldLayoutId id="2147485116" r:id="rId10"/>
    <p:sldLayoutId id="2147485117" r:id="rId11"/>
  </p:sldLayoutIdLst>
  <p:transition>
    <p:random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altLang="en-US" sz="3300" b="1" kern="1200" dirty="0">
          <a:solidFill>
            <a:srgbClr val="000066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Arial" pitchFamily="34" charset="0"/>
          <a:ea typeface="+mn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0066"/>
          </a:solidFill>
          <a:latin typeface="Arial" charset="0"/>
          <a:ea typeface="黑体" pitchFamily="49" charset="-122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0066"/>
          </a:solidFill>
          <a:latin typeface="Arial" charset="0"/>
          <a:ea typeface="黑体" pitchFamily="49" charset="-122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0066"/>
          </a:solidFill>
          <a:latin typeface="Arial" charset="0"/>
          <a:ea typeface="黑体" pitchFamily="49" charset="-122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0066"/>
          </a:solidFill>
          <a:latin typeface="Arial" charset="0"/>
          <a:ea typeface="黑体" pitchFamily="49" charset="-122"/>
          <a:cs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Lucida Sans Unicode" pitchFamily="34" charset="0"/>
          <a:ea typeface="黑体" pitchFamily="49" charset="-122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Lucida Sans Unicode" pitchFamily="34" charset="0"/>
          <a:ea typeface="黑体" pitchFamily="49" charset="-122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Lucida Sans Unicode" pitchFamily="34" charset="0"/>
          <a:ea typeface="黑体" pitchFamily="49" charset="-122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Lucida Sans Unicode" pitchFamily="34" charset="0"/>
          <a:ea typeface="黑体" pitchFamily="49" charset="-122"/>
        </a:defRPr>
      </a:lvl9pPr>
      <a:extLst/>
    </p:titleStyle>
    <p:bodyStyle>
      <a:lvl1pPr marL="273844" indent="-191691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5535" indent="-171450" algn="l" rtl="0" eaLnBrk="0" fontAlgn="base" hangingPunct="0">
        <a:spcBef>
          <a:spcPts val="244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lang="zh-CN" altLang="en-US" sz="18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44129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5725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42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28700" indent="-171450" algn="l" rtl="0" eaLnBrk="0" fontAlgn="base" hangingPunct="0">
        <a:spcBef>
          <a:spcPts val="263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001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4305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71450" algn="l" rtl="0" eaLnBrk="1" latinLnBrk="0" hangingPunct="1">
        <a:spcBef>
          <a:spcPts val="263"/>
        </a:spcBef>
        <a:buClr>
          <a:schemeClr val="accent3"/>
        </a:buClr>
        <a:buFont typeface="Wingdings 2"/>
        <a:buChar char="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indico.in2p3.fr/event/18281/contributions/71242/attachments/54566/71521/2019_EICUG_Manzari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s://iopscience.iop.org/article/10.1088/1748-0221/14/05/P05022/meta" TargetMode="Externa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9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3.png"/><Relationship Id="rId7" Type="http://schemas.openxmlformats.org/officeDocument/2006/relationships/image" Target="../media/image86.emf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png"/><Relationship Id="rId5" Type="http://schemas.openxmlformats.org/officeDocument/2006/relationships/image" Target="../media/image84.emf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package" Target="../embeddings/Microsoft_Visio___2.vsdx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.vsdx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5.jpeg"/><Relationship Id="rId7" Type="http://schemas.openxmlformats.org/officeDocument/2006/relationships/package" Target="../embeddings/Microsoft_Visio___28.vsdx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0.emf"/><Relationship Id="rId4" Type="http://schemas.openxmlformats.org/officeDocument/2006/relationships/image" Target="../media/image106.jpeg"/><Relationship Id="rId9" Type="http://schemas.openxmlformats.org/officeDocument/2006/relationships/package" Target="../embeddings/Microsoft_Visio___27.vsd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__29.vsdx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package" Target="../embeddings/Microsoft_Visio___31.vsdx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5" Type="http://schemas.openxmlformats.org/officeDocument/2006/relationships/package" Target="../embeddings/Microsoft_Visio___30.vsdx"/><Relationship Id="rId10" Type="http://schemas.openxmlformats.org/officeDocument/2006/relationships/image" Target="../media/image125.png"/><Relationship Id="rId4" Type="http://schemas.openxmlformats.org/officeDocument/2006/relationships/image" Target="../media/image120.emf"/><Relationship Id="rId9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package" Target="../embeddings/Microsoft_Visio___32.vsdx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emf"/><Relationship Id="rId5" Type="http://schemas.openxmlformats.org/officeDocument/2006/relationships/package" Target="../embeddings/Microsoft_Visio___33.vsdx"/><Relationship Id="rId4" Type="http://schemas.openxmlformats.org/officeDocument/2006/relationships/image" Target="../media/image12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__35.vsdx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image" Target="../media/image133.emf"/><Relationship Id="rId7" Type="http://schemas.openxmlformats.org/officeDocument/2006/relationships/image" Target="../media/image137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emf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7" Type="http://schemas.openxmlformats.org/officeDocument/2006/relationships/image" Target="../media/image143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emf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3" Type="http://schemas.openxmlformats.org/officeDocument/2006/relationships/image" Target="../media/image144.emf"/><Relationship Id="rId7" Type="http://schemas.openxmlformats.org/officeDocument/2006/relationships/image" Target="../media/image148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emf"/><Relationship Id="rId5" Type="http://schemas.openxmlformats.org/officeDocument/2006/relationships/image" Target="../media/image146.emf"/><Relationship Id="rId4" Type="http://schemas.openxmlformats.org/officeDocument/2006/relationships/image" Target="../media/image145.emf"/><Relationship Id="rId9" Type="http://schemas.openxmlformats.org/officeDocument/2006/relationships/image" Target="../media/image150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emf"/><Relationship Id="rId7" Type="http://schemas.openxmlformats.org/officeDocument/2006/relationships/image" Target="../media/image155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emf"/><Relationship Id="rId5" Type="http://schemas.openxmlformats.org/officeDocument/2006/relationships/image" Target="../media/image153.png"/><Relationship Id="rId4" Type="http://schemas.openxmlformats.org/officeDocument/2006/relationships/image" Target="../media/image15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emf"/><Relationship Id="rId4" Type="http://schemas.openxmlformats.org/officeDocument/2006/relationships/package" Target="../embeddings/Microsoft_Visio___36.vsdx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59.emf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4.emf"/><Relationship Id="rId7" Type="http://schemas.openxmlformats.org/officeDocument/2006/relationships/image" Target="../media/image167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emf"/><Relationship Id="rId5" Type="http://schemas.openxmlformats.org/officeDocument/2006/relationships/image" Target="../media/image165.emf"/><Relationship Id="rId4" Type="http://schemas.openxmlformats.org/officeDocument/2006/relationships/package" Target="../embeddings/Microsoft_Visio_Drawing2.vsdx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emf"/><Relationship Id="rId4" Type="http://schemas.openxmlformats.org/officeDocument/2006/relationships/package" Target="../embeddings/Microsoft_Visio___65.vsdx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77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6.emf"/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notesSlide" Target="../notesSlides/notesSlide58.xml"/><Relationship Id="rId9" Type="http://schemas.openxmlformats.org/officeDocument/2006/relationships/image" Target="../media/image18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tags" Target="../tags/tag12.xml"/><Relationship Id="rId7" Type="http://schemas.openxmlformats.org/officeDocument/2006/relationships/image" Target="../media/image18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notesSlide" Target="../notesSlides/notesSlide60.xml"/><Relationship Id="rId10" Type="http://schemas.openxmlformats.org/officeDocument/2006/relationships/image" Target="../media/image19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1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tags" Target="../tags/tag15.xml"/><Relationship Id="rId7" Type="http://schemas.openxmlformats.org/officeDocument/2006/relationships/image" Target="../media/image19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6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9" Type="http://schemas.openxmlformats.org/officeDocument/2006/relationships/image" Target="../media/image196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emf"/><Relationship Id="rId3" Type="http://schemas.openxmlformats.org/officeDocument/2006/relationships/tags" Target="../tags/tag19.xml"/><Relationship Id="rId7" Type="http://schemas.openxmlformats.org/officeDocument/2006/relationships/image" Target="../media/image198.emf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97.emf"/><Relationship Id="rId5" Type="http://schemas.openxmlformats.org/officeDocument/2006/relationships/notesSlide" Target="../notesSlides/notesSlide62.xml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04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1088/1748-0221/19/11/P11014/meta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41.png"/><Relationship Id="rId7" Type="http://schemas.openxmlformats.org/officeDocument/2006/relationships/image" Target="../media/image21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4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3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14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__4.vsdx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228.emf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229.png"/><Relationship Id="rId9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30.emf"/><Relationship Id="rId7" Type="http://schemas.openxmlformats.org/officeDocument/2006/relationships/image" Target="../media/image234.emf"/><Relationship Id="rId2" Type="http://schemas.openxmlformats.org/officeDocument/2006/relationships/package" Target="../embeddings/Microsoft_Visio_Drawing5.vsdx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Relationship Id="rId9" Type="http://schemas.openxmlformats.org/officeDocument/2006/relationships/image" Target="../media/image23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emf"/><Relationship Id="rId3" Type="http://schemas.openxmlformats.org/officeDocument/2006/relationships/image" Target="../media/image238.png"/><Relationship Id="rId7" Type="http://schemas.openxmlformats.org/officeDocument/2006/relationships/image" Target="../media/image241.emf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emf"/><Relationship Id="rId5" Type="http://schemas.openxmlformats.org/officeDocument/2006/relationships/image" Target="../media/image1870.png"/><Relationship Id="rId4" Type="http://schemas.openxmlformats.org/officeDocument/2006/relationships/image" Target="../media/image239.png"/><Relationship Id="rId9" Type="http://schemas.openxmlformats.org/officeDocument/2006/relationships/image" Target="../media/image24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1088/1674-1137/40/2/026201/meta" TargetMode="External"/><Relationship Id="rId5" Type="http://schemas.openxmlformats.org/officeDocument/2006/relationships/hyperlink" Target="https://arxiv.org/abs/2001.03042" TargetMode="External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emf"/><Relationship Id="rId5" Type="http://schemas.openxmlformats.org/officeDocument/2006/relationships/image" Target="../media/image246.emf"/><Relationship Id="rId4" Type="http://schemas.openxmlformats.org/officeDocument/2006/relationships/image" Target="../media/image245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image" Target="../media/image2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emf"/><Relationship Id="rId5" Type="http://schemas.openxmlformats.org/officeDocument/2006/relationships/package" Target="../embeddings/Microsoft_Visio___5.vsdx"/><Relationship Id="rId4" Type="http://schemas.openxmlformats.org/officeDocument/2006/relationships/image" Target="../media/image25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emf"/><Relationship Id="rId4" Type="http://schemas.openxmlformats.org/officeDocument/2006/relationships/package" Target="../embeddings/Microsoft_Visio___49.vsdx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61.png"/><Relationship Id="rId7" Type="http://schemas.openxmlformats.org/officeDocument/2006/relationships/image" Target="../media/image263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0.png"/><Relationship Id="rId5" Type="http://schemas.openxmlformats.org/officeDocument/2006/relationships/image" Target="../media/image262.emf"/><Relationship Id="rId4" Type="http://schemas.openxmlformats.org/officeDocument/2006/relationships/image" Target="../media/image2610.png"/><Relationship Id="rId9" Type="http://schemas.openxmlformats.org/officeDocument/2006/relationships/image" Target="../media/image264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7" Type="http://schemas.openxmlformats.org/officeDocument/2006/relationships/image" Target="../media/image2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emf"/><Relationship Id="rId5" Type="http://schemas.openxmlformats.org/officeDocument/2006/relationships/image" Target="../media/image267.emf"/><Relationship Id="rId4" Type="http://schemas.openxmlformats.org/officeDocument/2006/relationships/image" Target="../media/image266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emf"/><Relationship Id="rId5" Type="http://schemas.openxmlformats.org/officeDocument/2006/relationships/image" Target="../media/image272.emf"/><Relationship Id="rId4" Type="http://schemas.openxmlformats.org/officeDocument/2006/relationships/image" Target="../media/image27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86.png"/><Relationship Id="rId5" Type="http://schemas.openxmlformats.org/officeDocument/2006/relationships/image" Target="../media/image274.png"/><Relationship Id="rId4" Type="http://schemas.openxmlformats.org/officeDocument/2006/relationships/image" Target="../media/image18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57350" y="2004687"/>
            <a:ext cx="5829300" cy="702078"/>
          </a:xfrm>
        </p:spPr>
        <p:txBody>
          <a:bodyPr/>
          <a:lstStyle/>
          <a:p>
            <a:pPr algn="ctr">
              <a:defRPr/>
            </a:pPr>
            <a:r>
              <a:rPr lang="zh-C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面向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STCF</a:t>
            </a:r>
            <a:r>
              <a:rPr lang="zh-C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内径迹探测器的单片式有源像素传感器研究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副标题 2"/>
          <p:cNvSpPr>
            <a:spLocks noGrp="1"/>
          </p:cNvSpPr>
          <p:nvPr>
            <p:ph type="subTitle" idx="1"/>
          </p:nvPr>
        </p:nvSpPr>
        <p:spPr>
          <a:xfrm>
            <a:off x="2627784" y="2859782"/>
            <a:ext cx="4176464" cy="1728192"/>
          </a:xfrm>
        </p:spPr>
        <p:txBody>
          <a:bodyPr/>
          <a:lstStyle/>
          <a:p>
            <a:pPr marR="0">
              <a:spcAft>
                <a:spcPts val="450"/>
              </a:spcAft>
            </a:pPr>
            <a:r>
              <a:rPr lang="zh-CN" altLang="en-US" sz="1800" dirty="0"/>
              <a:t>答辩人</a:t>
            </a:r>
            <a:r>
              <a:rPr lang="en-US" altLang="zh-CN" sz="1800" dirty="0"/>
              <a:t>	</a:t>
            </a:r>
            <a:r>
              <a:rPr lang="zh-CN" altLang="en-US" sz="1800" dirty="0"/>
              <a:t>：宣东薇</a:t>
            </a:r>
            <a:endParaRPr lang="en-US" altLang="zh-CN" sz="1800" dirty="0"/>
          </a:p>
          <a:p>
            <a:pPr marR="0">
              <a:spcAft>
                <a:spcPts val="450"/>
              </a:spcAft>
            </a:pPr>
            <a:r>
              <a:rPr lang="zh-CN" altLang="en-US" sz="1800" dirty="0"/>
              <a:t>导    师</a:t>
            </a:r>
            <a:r>
              <a:rPr lang="en-US" altLang="zh-CN" sz="1800" dirty="0"/>
              <a:t>	</a:t>
            </a:r>
            <a:r>
              <a:rPr lang="zh-CN" altLang="en-US" sz="1800" dirty="0"/>
              <a:t>：徐来林 教授    秦家军 副教授</a:t>
            </a:r>
            <a:endParaRPr lang="en-US" altLang="zh-CN" sz="1800" dirty="0"/>
          </a:p>
          <a:p>
            <a:pPr marR="0">
              <a:spcAft>
                <a:spcPts val="450"/>
              </a:spcAft>
            </a:pPr>
            <a:r>
              <a:rPr lang="zh-CN" altLang="en-US" sz="1800" dirty="0"/>
              <a:t>专    业</a:t>
            </a:r>
            <a:r>
              <a:rPr lang="en-US" altLang="zh-CN" sz="1800" dirty="0"/>
              <a:t>	</a:t>
            </a:r>
            <a:r>
              <a:rPr lang="zh-CN" altLang="en-US" sz="1800" dirty="0"/>
              <a:t>：粒子物理与原子核物理</a:t>
            </a:r>
            <a:endParaRPr lang="en-US" altLang="zh-CN" sz="1800" dirty="0"/>
          </a:p>
          <a:p>
            <a:pPr marR="0">
              <a:spcAft>
                <a:spcPts val="450"/>
              </a:spcAft>
            </a:pPr>
            <a:r>
              <a:rPr lang="zh-CN" altLang="en-US" sz="1800" dirty="0"/>
              <a:t>时    间</a:t>
            </a:r>
            <a:r>
              <a:rPr lang="en-US" altLang="zh-CN" sz="1800" dirty="0"/>
              <a:t>	</a:t>
            </a:r>
            <a:r>
              <a:rPr lang="zh-CN" altLang="en-US" sz="1800" dirty="0"/>
              <a:t>：</a:t>
            </a:r>
            <a:r>
              <a:rPr lang="en-US" altLang="zh-CN" sz="1800" dirty="0"/>
              <a:t>2026</a:t>
            </a:r>
            <a:r>
              <a:rPr lang="zh-CN" altLang="en-US" sz="1800" dirty="0"/>
              <a:t>年</a:t>
            </a:r>
            <a:r>
              <a:rPr lang="en-US" altLang="zh-CN" sz="1800" dirty="0"/>
              <a:t>5</a:t>
            </a:r>
            <a:r>
              <a:rPr lang="zh-CN" altLang="en-US" sz="1800" dirty="0"/>
              <a:t>月</a:t>
            </a:r>
            <a:r>
              <a:rPr lang="en-US" altLang="zh-CN" sz="1800" dirty="0"/>
              <a:t>13</a:t>
            </a:r>
            <a:r>
              <a:rPr lang="zh-CN" altLang="en-US" sz="1800" dirty="0"/>
              <a:t>日</a:t>
            </a:r>
            <a:endParaRPr lang="en-US" altLang="zh-CN" sz="1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B44CE-9308-0DFE-A239-0D2EB262555D}"/>
              </a:ext>
            </a:extLst>
          </p:cNvPr>
          <p:cNvSpPr txBox="1"/>
          <p:nvPr/>
        </p:nvSpPr>
        <p:spPr>
          <a:xfrm>
            <a:off x="-36512" y="128315"/>
            <a:ext cx="2365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70C0"/>
                </a:solidFill>
                <a:latin typeface="+mn-ea"/>
                <a:cs typeface="Arial" panose="020B0604020202020204" pitchFamily="34" charset="0"/>
              </a:rPr>
              <a:t>博士毕业论文答辩</a:t>
            </a:r>
            <a:endParaRPr lang="en-US" sz="2000" b="1" dirty="0">
              <a:solidFill>
                <a:srgbClr val="0070C0"/>
              </a:solidFill>
              <a:latin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B90DF4F-B63F-4D87-8286-F8C9D764B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ITK MAPS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77435E7A-B72F-B099-A284-F2BEC2891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71" y="725827"/>
            <a:ext cx="8924854" cy="2157795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单片式有源像素传感器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onolithic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ctive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ixel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ensor,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MAPS)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成为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PXD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方案下的优先选择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工作原理：像素传感器由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结阵列组成，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结直接连接读出通道，提供位置信息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特点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传感器与读出电路集成于同一硅片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优点：相较于复合式像素探测器，物质量更小、成本更低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缺点：抗辐照能力降低，电荷收集能力相对弱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66F9F64-EFFA-2C77-AA29-1F97C334894C}"/>
              </a:ext>
            </a:extLst>
          </p:cNvPr>
          <p:cNvGrpSpPr/>
          <p:nvPr/>
        </p:nvGrpSpPr>
        <p:grpSpPr>
          <a:xfrm>
            <a:off x="4029067" y="2818235"/>
            <a:ext cx="4585344" cy="2177348"/>
            <a:chOff x="3757173" y="602150"/>
            <a:chExt cx="4585344" cy="2177348"/>
          </a:xfrm>
        </p:grpSpPr>
        <p:grpSp>
          <p:nvGrpSpPr>
            <p:cNvPr id="13" name="组合 15">
              <a:extLst>
                <a:ext uri="{FF2B5EF4-FFF2-40B4-BE49-F238E27FC236}">
                  <a16:creationId xmlns:a16="http://schemas.microsoft.com/office/drawing/2014/main" id="{A439E75D-188B-DB09-8738-E3AF6D9D7E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53354" y="602150"/>
              <a:ext cx="2789163" cy="2177348"/>
              <a:chOff x="7372497" y="284840"/>
              <a:chExt cx="3718863" cy="2902927"/>
            </a:xfrm>
          </p:grpSpPr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36D0308-E926-F31B-87CA-00327987EA57}"/>
                  </a:ext>
                </a:extLst>
              </p:cNvPr>
              <p:cNvSpPr txBox="1"/>
              <p:nvPr/>
            </p:nvSpPr>
            <p:spPr>
              <a:xfrm>
                <a:off x="7372497" y="2818461"/>
                <a:ext cx="2442389" cy="3693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复合式像素探测器</a:t>
                </a:r>
              </a:p>
            </p:txBody>
          </p:sp>
          <p:pic>
            <p:nvPicPr>
              <p:cNvPr id="22" name="图片 14">
                <a:extLst>
                  <a:ext uri="{FF2B5EF4-FFF2-40B4-BE49-F238E27FC236}">
                    <a16:creationId xmlns:a16="http://schemas.microsoft.com/office/drawing/2014/main" id="{CFEBC271-AAB0-9202-30A8-413DE03CCC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764"/>
              <a:stretch>
                <a:fillRect/>
              </a:stretch>
            </p:blipFill>
            <p:spPr bwMode="auto">
              <a:xfrm>
                <a:off x="8943883" y="284840"/>
                <a:ext cx="2147477" cy="2502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74B6649-4889-552E-9CF3-7A225CFDC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7173" y="777290"/>
              <a:ext cx="3106423" cy="1519341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71024C0-221C-8266-355E-7EF532928D42}"/>
              </a:ext>
            </a:extLst>
          </p:cNvPr>
          <p:cNvGrpSpPr/>
          <p:nvPr/>
        </p:nvGrpSpPr>
        <p:grpSpPr>
          <a:xfrm>
            <a:off x="733178" y="2906922"/>
            <a:ext cx="2742225" cy="1999973"/>
            <a:chOff x="5541767" y="3312034"/>
            <a:chExt cx="2955937" cy="2145213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82ADD97-9CF2-9351-B319-B4FCB7A9F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1767" y="3312034"/>
              <a:ext cx="2955937" cy="1777400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B85FC34-C607-9A65-FFEE-7FFB5A5CAD9D}"/>
                </a:ext>
              </a:extLst>
            </p:cNvPr>
            <p:cNvSpPr txBox="1"/>
            <p:nvPr/>
          </p:nvSpPr>
          <p:spPr bwMode="auto">
            <a:xfrm>
              <a:off x="6130684" y="5110147"/>
              <a:ext cx="2199742" cy="347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200" dirty="0">
                  <a:latin typeface="+mj-ea"/>
                  <a:ea typeface="+mj-ea"/>
                  <a:cs typeface="Times New Roman" panose="02020603050405020304" pitchFamily="18" charset="0"/>
                </a:rPr>
                <a:t>单片式有源像素传感器</a:t>
              </a:r>
            </a:p>
          </p:txBody>
        </p:sp>
      </p:grpSp>
      <p:sp>
        <p:nvSpPr>
          <p:cNvPr id="26" name="灯片编号占位符 25">
            <a:extLst>
              <a:ext uri="{FF2B5EF4-FFF2-40B4-BE49-F238E27FC236}">
                <a16:creationId xmlns:a16="http://schemas.microsoft.com/office/drawing/2014/main" id="{98176771-62BD-C12E-294B-581BCAF81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10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5791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414DDC48-2E17-409D-AB49-8011CE11B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237789"/>
              </p:ext>
            </p:extLst>
          </p:nvPr>
        </p:nvGraphicFramePr>
        <p:xfrm>
          <a:off x="5595604" y="976019"/>
          <a:ext cx="2880000" cy="853396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000"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Layer</a:t>
                      </a:r>
                    </a:p>
                  </a:txBody>
                  <a:tcPr marL="91452" marR="91452" marT="45698" marB="45698" anchor="ctr"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(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m)</a:t>
                      </a:r>
                    </a:p>
                  </a:txBody>
                  <a:tcPr marL="91452" marR="91452" marT="45698" marB="45698" anchor="ctr"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</a:t>
                      </a:r>
                      <a:r>
                        <a:rPr lang="zh-CN" alt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(cm)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698" marB="45698" anchor="ctr"/>
                </a:tc>
                <a:tc>
                  <a:txBody>
                    <a:bodyPr/>
                    <a:lstStyle/>
                    <a:p>
                      <a:pPr algn="ctr" fontAlgn="ctr" latinLnBrk="0">
                        <a:lnSpc>
                          <a:spcPct val="100000"/>
                        </a:lnSpc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 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lang="en-US" altLang="zh-CN" sz="10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698" marB="4569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</a:t>
                      </a:r>
                      <a:endParaRPr kumimoji="0" lang="zh-CN" altLang="en-US" sz="10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36</a:t>
                      </a:r>
                      <a:endParaRPr kumimoji="0" lang="zh-CN" altLang="en-US" sz="10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250</a:t>
                      </a:r>
                      <a:endParaRPr kumimoji="0" lang="zh-CN" altLang="en-US" sz="10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12</a:t>
                      </a:r>
                      <a:endParaRPr kumimoji="0" lang="zh-CN" altLang="en-US" sz="1000" ker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en-US" sz="10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88</a:t>
                      </a:r>
                      <a:endParaRPr kumimoji="0" lang="zh-CN" altLang="en-US" sz="10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510</a:t>
                      </a:r>
                      <a:endParaRPr kumimoji="0" lang="zh-CN" altLang="en-US" sz="10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15</a:t>
                      </a:r>
                      <a:endParaRPr kumimoji="0" lang="zh-CN" altLang="en-US" sz="10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</a:t>
                      </a:r>
                      <a:endParaRPr kumimoji="0" lang="zh-CN" altLang="en-US" sz="1000" ker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140</a:t>
                      </a:r>
                      <a:endParaRPr kumimoji="0" lang="zh-CN" altLang="en-US" sz="10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800</a:t>
                      </a:r>
                      <a:endParaRPr kumimoji="0" lang="zh-CN" altLang="en-US" sz="10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24</a:t>
                      </a:r>
                      <a:endParaRPr kumimoji="0" lang="zh-CN" altLang="en-US" sz="10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</a:t>
                      </a:r>
                      <a:endParaRPr kumimoji="0" lang="zh-CN" altLang="en-US" sz="10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196</a:t>
                      </a:r>
                      <a:endParaRPr kumimoji="0" lang="zh-CN" altLang="en-US" sz="1000" ker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1100</a:t>
                      </a:r>
                      <a:endParaRPr kumimoji="0" lang="zh-CN" altLang="en-US" sz="10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0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32</a:t>
                      </a:r>
                      <a:endParaRPr kumimoji="0" lang="zh-CN" altLang="en-US" sz="1000" kern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4349794"/>
                  </a:ext>
                </a:extLst>
              </a:tr>
            </a:tbl>
          </a:graphicData>
        </a:graphic>
      </p:graphicFrame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E805348-D29E-4D08-AD6D-CFE4C0D61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017" y="634894"/>
            <a:ext cx="5046636" cy="239486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的内径迹探测器设计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—ITKM</a:t>
            </a:r>
          </a:p>
          <a:p>
            <a:pPr lvl="1"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层探测器，探测角度覆盖范围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20°~160°</a:t>
            </a:r>
          </a:p>
          <a:p>
            <a:pPr lvl="1">
              <a:lnSpc>
                <a:spcPct val="15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总面积约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 m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，约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6200 chips</a:t>
            </a:r>
          </a:p>
          <a:p>
            <a:pPr lvl="1">
              <a:lnSpc>
                <a:spcPct val="15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开展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设计与测试工作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低功耗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多维测量要求：位置、时间、电荷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AF749C3-74A5-4B11-B6CB-DD4A4C73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MAPS</a:t>
            </a:r>
            <a:r>
              <a:rPr lang="zh-CN" altLang="en-US" dirty="0"/>
              <a:t>指标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D7C3AB3-010D-4D25-9955-DFBA5BE27504}"/>
              </a:ext>
            </a:extLst>
          </p:cNvPr>
          <p:cNvSpPr txBox="1"/>
          <p:nvPr/>
        </p:nvSpPr>
        <p:spPr>
          <a:xfrm>
            <a:off x="5567780" y="3080271"/>
            <a:ext cx="2495093" cy="373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MAPS</a:t>
            </a:r>
            <a:r>
              <a:rPr lang="zh-CN" altLang="en-US" sz="1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芯片设计指标</a:t>
            </a:r>
            <a:endParaRPr lang="en-US" altLang="zh-CN" sz="14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E708DF4-983F-4934-A399-6E843E33A85E}"/>
              </a:ext>
            </a:extLst>
          </p:cNvPr>
          <p:cNvSpPr txBox="1"/>
          <p:nvPr/>
        </p:nvSpPr>
        <p:spPr>
          <a:xfrm>
            <a:off x="998744" y="3080271"/>
            <a:ext cx="2495093" cy="373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zh-CN" altLang="en-US" sz="1400" dirty="0">
                <a:ea typeface="+mn-ea"/>
                <a:cs typeface="Arial" pitchFamily="34" charset="0"/>
              </a:rPr>
              <a:t>内径迹探测器指标</a:t>
            </a:r>
            <a:endParaRPr lang="en-US" altLang="zh-CN" sz="1400" dirty="0">
              <a:ea typeface="+mn-ea"/>
              <a:cs typeface="Arial" pitchFamily="34" charset="0"/>
            </a:endParaRPr>
          </a:p>
        </p:txBody>
      </p:sp>
      <p:graphicFrame>
        <p:nvGraphicFramePr>
          <p:cNvPr id="12" name="表格 12">
            <a:extLst>
              <a:ext uri="{FF2B5EF4-FFF2-40B4-BE49-F238E27FC236}">
                <a16:creationId xmlns:a16="http://schemas.microsoft.com/office/drawing/2014/main" id="{5F28EA8B-ACDA-406C-8FE4-05768CB175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283894"/>
              </p:ext>
            </p:extLst>
          </p:nvPr>
        </p:nvGraphicFramePr>
        <p:xfrm>
          <a:off x="593889" y="3504406"/>
          <a:ext cx="3240312" cy="1371600"/>
        </p:xfrm>
        <a:graphic>
          <a:graphicData uri="http://schemas.openxmlformats.org/drawingml/2006/table">
            <a:tbl>
              <a:tblPr firstRow="1" bandRow="1"/>
              <a:tblGrid>
                <a:gridCol w="1440312">
                  <a:extLst>
                    <a:ext uri="{9D8B030D-6E8A-4147-A177-3AD203B41FA5}">
                      <a16:colId xmlns:a16="http://schemas.microsoft.com/office/drawing/2014/main" val="2584332876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541861406"/>
                    </a:ext>
                  </a:extLst>
                </a:gridCol>
              </a:tblGrid>
              <a:tr h="26824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物质量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&lt;0.3% X</a:t>
                      </a:r>
                      <a:r>
                        <a:rPr lang="en-US" altLang="zh-CN" sz="1200" kern="12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per layer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90466"/>
                  </a:ext>
                </a:extLst>
              </a:tr>
              <a:tr h="26824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位置精度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𝜎</a:t>
                      </a:r>
                      <a:r>
                        <a:rPr lang="zh-CN" altLang="en-US" sz="1200" kern="12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𝑟𝜑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&lt;100 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𝜇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m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248533"/>
                  </a:ext>
                </a:extLst>
              </a:tr>
              <a:tr h="26824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计数率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2.0×10</a:t>
                      </a:r>
                      <a:r>
                        <a:rPr lang="en-US" altLang="zh-CN" sz="120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Hz (layer 1)</a:t>
                      </a:r>
                      <a:endParaRPr lang="zh-CN" altLang="en-US" sz="12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117200"/>
                  </a:ext>
                </a:extLst>
              </a:tr>
              <a:tr h="268247">
                <a:tc rowSpan="2">
                  <a:txBody>
                    <a:bodyPr/>
                    <a:lstStyle/>
                    <a:p>
                      <a:pPr algn="ctr"/>
                      <a:r>
                        <a:rPr kumimoji="0"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抗辐照水平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 Mrad/y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264310"/>
                  </a:ext>
                </a:extLst>
              </a:tr>
              <a:tr h="268247">
                <a:tc vMerge="1">
                  <a:txBody>
                    <a:bodyPr/>
                    <a:lstStyle/>
                    <a:p>
                      <a:endParaRPr kumimoji="0" lang="zh-CN" altLang="en-US" sz="14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1.0×10</a:t>
                      </a:r>
                      <a:r>
                        <a:rPr kumimoji="0" lang="en-US" altLang="zh-CN" sz="120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altLang="zh-CN" sz="1200" kern="1200" baseline="-25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kumimoji="0"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kumimoji="0" lang="en-US" altLang="zh-CN" sz="120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/y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366690"/>
                  </a:ext>
                </a:extLst>
              </a:tr>
            </a:tbl>
          </a:graphicData>
        </a:graphic>
      </p:graphicFrame>
      <p:graphicFrame>
        <p:nvGraphicFramePr>
          <p:cNvPr id="15" name="表格 12">
            <a:extLst>
              <a:ext uri="{FF2B5EF4-FFF2-40B4-BE49-F238E27FC236}">
                <a16:creationId xmlns:a16="http://schemas.microsoft.com/office/drawing/2014/main" id="{2FCB89A2-2893-4A86-A2BB-7E92D3959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858634"/>
              </p:ext>
            </p:extLst>
          </p:nvPr>
        </p:nvGraphicFramePr>
        <p:xfrm>
          <a:off x="4572000" y="3504406"/>
          <a:ext cx="4201077" cy="1371600"/>
        </p:xfrm>
        <a:graphic>
          <a:graphicData uri="http://schemas.openxmlformats.org/drawingml/2006/table">
            <a:tbl>
              <a:tblPr firstRow="1" bandRow="1"/>
              <a:tblGrid>
                <a:gridCol w="1573077">
                  <a:extLst>
                    <a:ext uri="{9D8B030D-6E8A-4147-A177-3AD203B41FA5}">
                      <a16:colId xmlns:a16="http://schemas.microsoft.com/office/drawing/2014/main" val="2584332876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2541861406"/>
                    </a:ext>
                  </a:extLst>
                </a:gridCol>
              </a:tblGrid>
              <a:tr h="26824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功耗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&lt;100 </a:t>
                      </a:r>
                      <a:r>
                        <a:rPr lang="en-US" altLang="zh-CN" sz="12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altLang="zh-CN" sz="120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preferably &lt;50 </a:t>
                      </a:r>
                      <a:r>
                        <a:rPr lang="en-US" altLang="zh-CN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CN" altLang="en-US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347978"/>
                  </a:ext>
                </a:extLst>
              </a:tr>
              <a:tr h="26824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Pitch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&lt;350 </a:t>
                      </a:r>
                      <a:r>
                        <a:rPr lang="en-US" altLang="zh-CN" sz="12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μm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90466"/>
                  </a:ext>
                </a:extLst>
              </a:tr>
              <a:tr h="26824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计数率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8.0 MHz/cm</a:t>
                      </a:r>
                      <a:r>
                        <a:rPr lang="en-US" altLang="zh-CN" sz="1200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(8 </a:t>
                      </a:r>
                      <a:r>
                        <a:rPr lang="zh-CN" altLang="en-US" sz="12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倍安全因子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2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117200"/>
                  </a:ext>
                </a:extLst>
              </a:tr>
              <a:tr h="264988"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时间精度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50 ns</a:t>
                      </a:r>
                      <a:r>
                        <a:rPr kumimoji="0"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preferably &lt;20 ns</a:t>
                      </a:r>
                      <a:r>
                        <a:rPr kumimoji="0"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264310"/>
                  </a:ext>
                </a:extLst>
              </a:tr>
              <a:tr h="264988"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电荷测量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8-bit 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3752689"/>
                  </a:ext>
                </a:extLst>
              </a:tr>
            </a:tbl>
          </a:graphicData>
        </a:graphic>
      </p:graphicFrame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49ED4912-CA92-4565-82B7-F8D38B28F832}"/>
              </a:ext>
            </a:extLst>
          </p:cNvPr>
          <p:cNvCxnSpPr>
            <a:cxnSpLocks/>
          </p:cNvCxnSpPr>
          <p:nvPr/>
        </p:nvCxnSpPr>
        <p:spPr>
          <a:xfrm>
            <a:off x="3951073" y="3662323"/>
            <a:ext cx="504056" cy="0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F13AC596-125F-417A-A09F-18D289EEB14C}"/>
              </a:ext>
            </a:extLst>
          </p:cNvPr>
          <p:cNvCxnSpPr/>
          <p:nvPr/>
        </p:nvCxnSpPr>
        <p:spPr>
          <a:xfrm>
            <a:off x="3951073" y="3950355"/>
            <a:ext cx="504056" cy="0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2B63DD52-88D0-4F40-B794-EA5A32475F1D}"/>
              </a:ext>
            </a:extLst>
          </p:cNvPr>
          <p:cNvCxnSpPr/>
          <p:nvPr/>
        </p:nvCxnSpPr>
        <p:spPr>
          <a:xfrm>
            <a:off x="3951073" y="4190206"/>
            <a:ext cx="504056" cy="0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7EB33416-2684-7D7D-1F2C-590FEE2ACD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4" t="23516" r="4354" b="19263"/>
          <a:stretch>
            <a:fillRect/>
          </a:stretch>
        </p:blipFill>
        <p:spPr>
          <a:xfrm>
            <a:off x="5154293" y="1941260"/>
            <a:ext cx="3762623" cy="1139011"/>
          </a:xfrm>
          <a:prstGeom prst="rect">
            <a:avLst/>
          </a:prstGeom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64BF7EBF-DE0D-9868-4223-4C653253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11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9781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22B13A4-E0AC-4CB7-9301-52154DB88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MAPS</a:t>
            </a:r>
            <a:r>
              <a:rPr lang="zh-CN" altLang="en-US" dirty="0"/>
              <a:t>指标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93977F-07C4-4326-8098-B217D2299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49" y="699414"/>
            <a:ext cx="5081784" cy="2013212"/>
          </a:xfrm>
        </p:spPr>
        <p:txBody>
          <a:bodyPr/>
          <a:lstStyle/>
          <a:p>
            <a:pPr>
              <a:lnSpc>
                <a:spcPts val="21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ITKM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主要指标需求：物质量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&lt;0.3% X</a:t>
            </a:r>
            <a:r>
              <a:rPr lang="en-US" altLang="zh-CN" sz="1600" baseline="-25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per layer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153" indent="0">
              <a:lnSpc>
                <a:spcPts val="2100"/>
              </a:lnSpc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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要求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芯片具有极低功耗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ts val="21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有利于降低</a:t>
            </a:r>
            <a:r>
              <a:rPr lang="zh-CN" altLang="en-US" sz="1400" dirty="0">
                <a:solidFill>
                  <a:srgbClr val="444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冷却系统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物质量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ts val="21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保留风冷替代水冷的潜力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lnSpc>
                <a:spcPts val="21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有利于降低</a:t>
            </a:r>
            <a:r>
              <a:rPr lang="zh-CN" altLang="en-US" sz="1400" dirty="0">
                <a:solidFill>
                  <a:srgbClr val="444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供电平面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物质量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ts val="21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相同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IRDrop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下，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FPC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电源层可以更薄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ts val="21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保留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FPC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电源层镀铜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镀铝的潜力</a:t>
            </a:r>
          </a:p>
          <a:p>
            <a:pPr lvl="1">
              <a:lnSpc>
                <a:spcPts val="2100"/>
              </a:lnSpc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61A677C-6D62-76AA-4A80-26F08BC8FD6C}"/>
              </a:ext>
            </a:extLst>
          </p:cNvPr>
          <p:cNvGrpSpPr/>
          <p:nvPr/>
        </p:nvGrpSpPr>
        <p:grpSpPr>
          <a:xfrm>
            <a:off x="1187624" y="2728036"/>
            <a:ext cx="3396018" cy="2304537"/>
            <a:chOff x="323741" y="2425967"/>
            <a:chExt cx="3396018" cy="2304537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B9BA48C4-EDE8-4BBE-909E-1385CB1647F0}"/>
                </a:ext>
              </a:extLst>
            </p:cNvPr>
            <p:cNvGrpSpPr/>
            <p:nvPr/>
          </p:nvGrpSpPr>
          <p:grpSpPr>
            <a:xfrm>
              <a:off x="323741" y="2425967"/>
              <a:ext cx="3396018" cy="2134912"/>
              <a:chOff x="6493720" y="3075943"/>
              <a:chExt cx="2889861" cy="1795265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403D4870-F095-4E8B-9542-1927F9627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93720" y="3075943"/>
                <a:ext cx="2373750" cy="1652625"/>
              </a:xfrm>
              <a:prstGeom prst="rect">
                <a:avLst/>
              </a:prstGeom>
            </p:spPr>
          </p:pic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3E636FA-F488-4197-A323-992B5D335DEF}"/>
                  </a:ext>
                </a:extLst>
              </p:cNvPr>
              <p:cNvSpPr txBox="1"/>
              <p:nvPr/>
            </p:nvSpPr>
            <p:spPr>
              <a:xfrm>
                <a:off x="6560774" y="4638277"/>
                <a:ext cx="2822807" cy="23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ALICE ITS2 IB layer</a:t>
                </a:r>
                <a:r>
                  <a:rPr lang="zh-CN" altLang="en-US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物质量：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mean X/X</a:t>
                </a:r>
                <a:r>
                  <a:rPr lang="en-US" altLang="zh-CN" sz="1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=0.35%</a:t>
                </a:r>
                <a:endPara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文本框 22">
              <a:hlinkClick r:id="rId4"/>
              <a:extLst>
                <a:ext uri="{FF2B5EF4-FFF2-40B4-BE49-F238E27FC236}">
                  <a16:creationId xmlns:a16="http://schemas.microsoft.com/office/drawing/2014/main" id="{BDE66CC2-1EDD-425F-AC6E-21F2C62880EC}"/>
                </a:ext>
              </a:extLst>
            </p:cNvPr>
            <p:cNvSpPr txBox="1"/>
            <p:nvPr/>
          </p:nvSpPr>
          <p:spPr>
            <a:xfrm>
              <a:off x="2829410" y="4453505"/>
              <a:ext cx="56768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rgbClr val="4444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link</a:t>
              </a: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E550E14-AB04-5B69-768A-238C9A25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12</a:t>
            </a:fld>
            <a:endParaRPr lang="en-US" altLang="zh-CN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38C5C96-DCFA-CC77-C255-95897B93D390}"/>
              </a:ext>
            </a:extLst>
          </p:cNvPr>
          <p:cNvGrpSpPr/>
          <p:nvPr/>
        </p:nvGrpSpPr>
        <p:grpSpPr>
          <a:xfrm>
            <a:off x="4770634" y="2770972"/>
            <a:ext cx="4037869" cy="2106964"/>
            <a:chOff x="3330970" y="2467939"/>
            <a:chExt cx="4037869" cy="210696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0D0BE46-6F89-2B79-D155-A5EBE6C2E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0080"/>
            <a:stretch>
              <a:fillRect/>
            </a:stretch>
          </p:blipFill>
          <p:spPr>
            <a:xfrm>
              <a:off x="3330970" y="2467939"/>
              <a:ext cx="2482062" cy="19233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2CC21F0-C4C7-EE2B-8860-E7AE81EDF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076" t="14750" r="3044" b="43834"/>
            <a:stretch>
              <a:fillRect/>
            </a:stretch>
          </p:blipFill>
          <p:spPr>
            <a:xfrm>
              <a:off x="5845293" y="2571750"/>
              <a:ext cx="1523546" cy="94875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EE3ED5D-AAFC-579A-AF9E-9AED2ECEFE2D}"/>
                </a:ext>
              </a:extLst>
            </p:cNvPr>
            <p:cNvSpPr txBox="1"/>
            <p:nvPr/>
          </p:nvSpPr>
          <p:spPr>
            <a:xfrm>
              <a:off x="3365838" y="4297904"/>
              <a:ext cx="34563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STCF ITKM</a:t>
              </a:r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预期物质量：</a:t>
              </a:r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mean X/X</a:t>
              </a:r>
              <a:r>
                <a:rPr lang="en-US" altLang="zh-CN" sz="1200" baseline="-250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0</a:t>
              </a:r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=0.305151%</a:t>
              </a:r>
              <a:endPara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C3F3C524-C370-47D7-08CA-6C01BC5AD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47124"/>
              </p:ext>
            </p:extLst>
          </p:nvPr>
        </p:nvGraphicFramePr>
        <p:xfrm>
          <a:off x="4644008" y="1338693"/>
          <a:ext cx="3859200" cy="88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795223350"/>
                    </a:ext>
                  </a:extLst>
                </a:gridCol>
                <a:gridCol w="748800">
                  <a:extLst>
                    <a:ext uri="{9D8B030D-6E8A-4147-A177-3AD203B41FA5}">
                      <a16:colId xmlns:a16="http://schemas.microsoft.com/office/drawing/2014/main" val="1792849346"/>
                    </a:ext>
                  </a:extLst>
                </a:gridCol>
                <a:gridCol w="748800">
                  <a:extLst>
                    <a:ext uri="{9D8B030D-6E8A-4147-A177-3AD203B41FA5}">
                      <a16:colId xmlns:a16="http://schemas.microsoft.com/office/drawing/2014/main" val="3450963330"/>
                    </a:ext>
                  </a:extLst>
                </a:gridCol>
                <a:gridCol w="748800">
                  <a:extLst>
                    <a:ext uri="{9D8B030D-6E8A-4147-A177-3AD203B41FA5}">
                      <a16:colId xmlns:a16="http://schemas.microsoft.com/office/drawing/2014/main" val="1171407867"/>
                    </a:ext>
                  </a:extLst>
                </a:gridCol>
                <a:gridCol w="748800">
                  <a:extLst>
                    <a:ext uri="{9D8B030D-6E8A-4147-A177-3AD203B41FA5}">
                      <a16:colId xmlns:a16="http://schemas.microsoft.com/office/drawing/2014/main" val="3850592621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最内层</a:t>
                      </a:r>
                      <a:endParaRPr lang="en-US" altLang="zh-CN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最内层</a:t>
                      </a:r>
                      <a:endParaRPr lang="en-US" altLang="zh-CN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最外层</a:t>
                      </a:r>
                      <a:endParaRPr lang="en-US" altLang="zh-CN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最外层</a:t>
                      </a:r>
                      <a:endParaRPr lang="en-US" altLang="zh-CN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719623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altLang="zh-CN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altLang="zh-CN" sz="1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4.92 mV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7.76 mV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123.0 mV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193.8 mV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402773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en-US" altLang="zh-CN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2.46 mV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3.88 mV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61.5 mV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95.9 mV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3126627"/>
                  </a:ext>
                </a:extLst>
              </a:tr>
            </a:tbl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9AB0465E-8643-FC8B-D636-EE023835D30D}"/>
              </a:ext>
            </a:extLst>
          </p:cNvPr>
          <p:cNvSpPr txBox="1"/>
          <p:nvPr/>
        </p:nvSpPr>
        <p:spPr>
          <a:xfrm>
            <a:off x="5313833" y="2222613"/>
            <a:ext cx="30112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不同功耗下，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FPC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最大</a:t>
            </a:r>
            <a:r>
              <a:rPr lang="en-US" altLang="zh-CN" sz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IRdrop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(VDD=1.8 V)</a:t>
            </a:r>
            <a:endParaRPr lang="zh-CN" altLang="en-US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9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CE52411-02AB-48EA-A0A1-2FA2759AE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95" y="730665"/>
            <a:ext cx="4629925" cy="16903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时间测量需求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通过精确时间测量减少物理事例堆积概率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window of 200 ns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8% 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事例堆积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window of 500 ns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18% 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事例堆积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在不损害物理事例的情况下，筛除束流本底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</a:t>
            </a:r>
          </a:p>
          <a:p>
            <a:pPr lvl="1">
              <a:lnSpc>
                <a:spcPct val="150000"/>
              </a:lnSpc>
            </a:pP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F752AB8-4B3A-4823-8F23-5BCB21691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MAPS</a:t>
            </a:r>
            <a:r>
              <a:rPr lang="zh-CN" altLang="en-US" dirty="0"/>
              <a:t>指标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2BAB152-0B51-4EA2-82F0-7DA13B09FB6C}"/>
              </a:ext>
            </a:extLst>
          </p:cNvPr>
          <p:cNvGrpSpPr/>
          <p:nvPr/>
        </p:nvGrpSpPr>
        <p:grpSpPr>
          <a:xfrm>
            <a:off x="4521387" y="3003479"/>
            <a:ext cx="4573941" cy="1856356"/>
            <a:chOff x="4363268" y="2592215"/>
            <a:chExt cx="5231578" cy="203500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526C61F-E54C-4C97-BAA5-4381E694F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6884"/>
            <a:stretch/>
          </p:blipFill>
          <p:spPr>
            <a:xfrm>
              <a:off x="4363268" y="2592215"/>
              <a:ext cx="5231578" cy="1728332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9D670B4-59A8-4040-AD87-38EDF6AEDA09}"/>
                </a:ext>
              </a:extLst>
            </p:cNvPr>
            <p:cNvSpPr txBox="1"/>
            <p:nvPr/>
          </p:nvSpPr>
          <p:spPr>
            <a:xfrm>
              <a:off x="5681056" y="4292965"/>
              <a:ext cx="2725249" cy="334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altLang="zh-CN" sz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Timepix3 TW</a:t>
              </a:r>
              <a:r>
                <a:rPr lang="zh-CN" altLang="en-US" sz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修正前后对比</a:t>
              </a:r>
              <a:endParaRPr lang="en-US" altLang="zh-CN" sz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30C4C612-994D-49F9-8D39-9261873533A1}"/>
              </a:ext>
            </a:extLst>
          </p:cNvPr>
          <p:cNvSpPr txBox="1">
            <a:spLocks/>
          </p:cNvSpPr>
          <p:nvPr/>
        </p:nvSpPr>
        <p:spPr bwMode="auto">
          <a:xfrm>
            <a:off x="107504" y="2283719"/>
            <a:ext cx="4825108" cy="228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844" indent="-191691" algn="l" rtl="0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5535" indent="-171450" algn="l" rtl="0" eaLnBrk="0" fontAlgn="base" hangingPunct="0">
              <a:lnSpc>
                <a:spcPts val="2600"/>
              </a:lnSpc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44129" indent="-171450" algn="l" rtl="0" eaLnBrk="0" fontAlgn="base" hangingPunct="0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725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425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2870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001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153" indent="0">
              <a:lnSpc>
                <a:spcPct val="150000"/>
              </a:lnSpc>
              <a:buNone/>
            </a:pP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电荷测量需求</a:t>
            </a: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提供新一维度的能损信息，有潜力做多次散射修正，为进一步提高寻迹效率带来可能性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walk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修正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进一步改善时间精度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电荷重心法，进一步提高位置精度</a:t>
            </a:r>
          </a:p>
          <a:p>
            <a:pPr lvl="1">
              <a:lnSpc>
                <a:spcPct val="150000"/>
              </a:lnSpc>
            </a:pP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9B0EB89-2C0F-4214-8F6C-A4729BE0D957}"/>
              </a:ext>
            </a:extLst>
          </p:cNvPr>
          <p:cNvGrpSpPr/>
          <p:nvPr/>
        </p:nvGrpSpPr>
        <p:grpSpPr>
          <a:xfrm>
            <a:off x="4434286" y="987794"/>
            <a:ext cx="2153938" cy="1768644"/>
            <a:chOff x="5943561" y="647695"/>
            <a:chExt cx="2153938" cy="176864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54FC02A-7FD3-4011-8102-897BB2D93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899" y="647695"/>
              <a:ext cx="2017600" cy="1492007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882CFF6-CFC1-4884-AE14-E010E0B33A83}"/>
                </a:ext>
              </a:extLst>
            </p:cNvPr>
            <p:cNvSpPr txBox="1"/>
            <p:nvPr/>
          </p:nvSpPr>
          <p:spPr>
            <a:xfrm>
              <a:off x="5943561" y="2170118"/>
              <a:ext cx="215393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/>
              <a:r>
                <a:rPr lang="zh-CN" altLang="en-US" sz="10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物理事例堆积概率变化曲线</a:t>
              </a:r>
              <a:endParaRPr lang="en-US" altLang="zh-CN" sz="1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0B9B067F-4187-4D2B-8B50-68AB69121C64}"/>
              </a:ext>
            </a:extLst>
          </p:cNvPr>
          <p:cNvSpPr txBox="1"/>
          <p:nvPr/>
        </p:nvSpPr>
        <p:spPr>
          <a:xfrm>
            <a:off x="5796136" y="4843741"/>
            <a:ext cx="266429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b="0" i="1" dirty="0">
                <a:solidFill>
                  <a:srgbClr val="4444FF"/>
                </a:solidFill>
                <a:effectLst/>
                <a:latin typeface="Arial" panose="020B0604020202020204" pitchFamily="34" charset="0"/>
              </a:rPr>
              <a:t>Journal of Instrumentation</a:t>
            </a:r>
            <a:r>
              <a:rPr lang="en-US" altLang="zh-CN" sz="900" b="0" i="0" dirty="0">
                <a:solidFill>
                  <a:srgbClr val="4444FF"/>
                </a:solidFill>
                <a:effectLst/>
                <a:latin typeface="Arial" panose="020B0604020202020204" pitchFamily="34" charset="0"/>
              </a:rPr>
              <a:t> 14.05 (2019): </a:t>
            </a:r>
            <a:r>
              <a:rPr lang="en-US" altLang="zh-CN" sz="900" b="0" i="0" dirty="0">
                <a:solidFill>
                  <a:srgbClr val="4444FF"/>
                </a:solidFill>
                <a:effectLst/>
                <a:latin typeface="Arial" panose="020B0604020202020204" pitchFamily="34" charset="0"/>
                <a:hlinkClick r:id="rId5"/>
              </a:rPr>
              <a:t>P05022</a:t>
            </a:r>
            <a:endParaRPr lang="zh-CN" altLang="en-US" sz="900" dirty="0">
              <a:solidFill>
                <a:srgbClr val="4444FF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9F36BC-C4A8-286F-165B-E8615C387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13</a:t>
            </a:fld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8FCF8BF-0C45-4852-8153-B3701FB8EE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369" r="3386" b="7676"/>
          <a:stretch>
            <a:fillRect/>
          </a:stretch>
        </p:blipFill>
        <p:spPr>
          <a:xfrm>
            <a:off x="6565795" y="879566"/>
            <a:ext cx="2578205" cy="172160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CC5D414-8FD5-26BF-BBE1-1C51F0912485}"/>
              </a:ext>
            </a:extLst>
          </p:cNvPr>
          <p:cNvSpPr txBox="1"/>
          <p:nvPr/>
        </p:nvSpPr>
        <p:spPr>
          <a:xfrm>
            <a:off x="6864857" y="2542520"/>
            <a:ext cx="2153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筛除束流本底后的击中</a:t>
            </a:r>
            <a:r>
              <a:rPr lang="en-US" altLang="zh-CN" sz="1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/cluster</a:t>
            </a:r>
            <a:r>
              <a:rPr lang="zh-CN" altLang="en-US" sz="1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分布</a:t>
            </a:r>
          </a:p>
        </p:txBody>
      </p:sp>
    </p:spTree>
    <p:extLst>
      <p:ext uri="{BB962C8B-B14F-4D97-AF65-F5344CB8AC3E}">
        <p14:creationId xmlns:p14="http://schemas.microsoft.com/office/powerpoint/2010/main" val="30156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23B421E-E42C-4F28-86A1-34DD5EFAC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关键问题与研究内容</a:t>
            </a:r>
          </a:p>
        </p:txBody>
      </p:sp>
      <p:sp>
        <p:nvSpPr>
          <p:cNvPr id="13" name="内容占位符 7">
            <a:extLst>
              <a:ext uri="{FF2B5EF4-FFF2-40B4-BE49-F238E27FC236}">
                <a16:creationId xmlns:a16="http://schemas.microsoft.com/office/drawing/2014/main" id="{B85B1D74-4416-4F1B-B168-07A21E886424}"/>
              </a:ext>
            </a:extLst>
          </p:cNvPr>
          <p:cNvSpPr txBox="1">
            <a:spLocks/>
          </p:cNvSpPr>
          <p:nvPr/>
        </p:nvSpPr>
        <p:spPr bwMode="auto">
          <a:xfrm>
            <a:off x="3209404" y="2981236"/>
            <a:ext cx="2586732" cy="1935336"/>
          </a:xfrm>
          <a:prstGeom prst="rect">
            <a:avLst/>
          </a:prstGeom>
          <a:solidFill>
            <a:srgbClr val="F0F4F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844" indent="-191691" algn="l" rtl="0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5535" indent="-171450" algn="l" rtl="0" eaLnBrk="0" fontAlgn="base" hangingPunct="0">
              <a:lnSpc>
                <a:spcPts val="2600"/>
              </a:lnSpc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44129" indent="-171450" algn="l" rtl="0" eaLnBrk="0" fontAlgn="base" hangingPunct="0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725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425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2870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001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153" indent="0">
              <a:lnSpc>
                <a:spcPct val="130000"/>
              </a:lnSpc>
              <a:buFont typeface="Wingdings 3" panose="05040102010807070707" pitchFamily="18" charset="2"/>
              <a:buNone/>
            </a:pPr>
            <a:r>
              <a:rPr lang="zh-CN" altLang="en-US" sz="1600" dirty="0"/>
              <a:t>读出电路设计</a:t>
            </a:r>
            <a:endParaRPr lang="en-US" altLang="zh-CN" sz="1600" dirty="0"/>
          </a:p>
          <a:p>
            <a:pPr>
              <a:lnSpc>
                <a:spcPct val="130000"/>
              </a:lnSpc>
            </a:pPr>
            <a:r>
              <a:rPr lang="zh-CN" altLang="en-US" sz="1200" dirty="0"/>
              <a:t>前端电路设计</a:t>
            </a:r>
            <a:endParaRPr lang="en-US" altLang="zh-CN" sz="1200" dirty="0"/>
          </a:p>
          <a:p>
            <a:pPr lvl="1">
              <a:lnSpc>
                <a:spcPct val="130000"/>
              </a:lnSpc>
            </a:pPr>
            <a:r>
              <a:rPr lang="zh-CN" altLang="en-US" sz="1000" dirty="0"/>
              <a:t>低功耗、低噪声、高带宽</a:t>
            </a:r>
            <a:endParaRPr lang="en-US" altLang="zh-CN" sz="1000" dirty="0"/>
          </a:p>
          <a:p>
            <a:pPr>
              <a:lnSpc>
                <a:spcPct val="130000"/>
              </a:lnSpc>
            </a:pPr>
            <a:r>
              <a:rPr lang="zh-CN" altLang="en-US" sz="1200" dirty="0"/>
              <a:t>数字读出电路设计</a:t>
            </a:r>
            <a:endParaRPr lang="en-US" altLang="zh-CN" sz="1200" dirty="0"/>
          </a:p>
          <a:p>
            <a:pPr lvl="1">
              <a:lnSpc>
                <a:spcPct val="130000"/>
              </a:lnSpc>
            </a:pPr>
            <a:r>
              <a:rPr lang="zh-CN" altLang="en-US" sz="1000" dirty="0"/>
              <a:t>低功耗、快读出、时间</a:t>
            </a:r>
            <a:r>
              <a:rPr lang="en-US" altLang="zh-CN" sz="1000" dirty="0"/>
              <a:t>/</a:t>
            </a:r>
            <a:r>
              <a:rPr lang="zh-CN" altLang="en-US" sz="1000" dirty="0"/>
              <a:t>电荷测量</a:t>
            </a:r>
            <a:endParaRPr lang="en-US" altLang="zh-CN" sz="1000" dirty="0"/>
          </a:p>
          <a:p>
            <a:pPr>
              <a:lnSpc>
                <a:spcPct val="130000"/>
              </a:lnSpc>
            </a:pPr>
            <a:r>
              <a:rPr lang="zh-CN" altLang="en-US" sz="1200" dirty="0"/>
              <a:t>外围电路设计</a:t>
            </a:r>
            <a:endParaRPr lang="en-US" altLang="zh-CN" sz="1200" dirty="0"/>
          </a:p>
          <a:p>
            <a:pPr lvl="1">
              <a:lnSpc>
                <a:spcPct val="130000"/>
              </a:lnSpc>
            </a:pPr>
            <a:r>
              <a:rPr lang="zh-CN" altLang="en-US" sz="1000" dirty="0"/>
              <a:t>低功耗、小面积、高数字带宽</a:t>
            </a:r>
            <a:endParaRPr lang="en-US" altLang="zh-CN" sz="1000" dirty="0"/>
          </a:p>
        </p:txBody>
      </p:sp>
      <p:sp>
        <p:nvSpPr>
          <p:cNvPr id="14" name="内容占位符 7">
            <a:extLst>
              <a:ext uri="{FF2B5EF4-FFF2-40B4-BE49-F238E27FC236}">
                <a16:creationId xmlns:a16="http://schemas.microsoft.com/office/drawing/2014/main" id="{16AF4B58-DC49-4DE8-BA7F-2E215F098046}"/>
              </a:ext>
            </a:extLst>
          </p:cNvPr>
          <p:cNvSpPr txBox="1">
            <a:spLocks/>
          </p:cNvSpPr>
          <p:nvPr/>
        </p:nvSpPr>
        <p:spPr bwMode="auto">
          <a:xfrm>
            <a:off x="6239296" y="2981236"/>
            <a:ext cx="2486497" cy="1935336"/>
          </a:xfrm>
          <a:prstGeom prst="rect">
            <a:avLst/>
          </a:prstGeom>
          <a:solidFill>
            <a:srgbClr val="F0F4F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844" indent="-191691" algn="l" rtl="0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5535" indent="-171450" algn="l" rtl="0" eaLnBrk="0" fontAlgn="base" hangingPunct="0">
              <a:lnSpc>
                <a:spcPts val="2600"/>
              </a:lnSpc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44129" indent="-171450" algn="l" rtl="0" eaLnBrk="0" fontAlgn="base" hangingPunct="0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725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425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2870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001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153" indent="0">
              <a:lnSpc>
                <a:spcPct val="130000"/>
              </a:lnSpc>
              <a:buFont typeface="Wingdings 3" panose="05040102010807070707" pitchFamily="18" charset="2"/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电路功能验证</a:t>
            </a:r>
            <a:endParaRPr lang="en-US" altLang="zh-C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电路性能测试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阈值、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</a:t>
            </a: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、电路定时性能等</a:t>
            </a:r>
            <a:endParaRPr lang="en-US" altLang="zh-C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放射源测试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激光测试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束流测试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C3BD4D9-16CB-44D6-A906-CF434F122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846592"/>
            <a:ext cx="5416571" cy="1835570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63EB3E8-167C-426E-8D5A-42EDCDE2ED6C}"/>
              </a:ext>
            </a:extLst>
          </p:cNvPr>
          <p:cNvCxnSpPr>
            <a:cxnSpLocks/>
          </p:cNvCxnSpPr>
          <p:nvPr/>
        </p:nvCxnSpPr>
        <p:spPr>
          <a:xfrm flipH="1">
            <a:off x="1619672" y="2427734"/>
            <a:ext cx="1800200" cy="553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内容占位符 7">
            <a:extLst>
              <a:ext uri="{FF2B5EF4-FFF2-40B4-BE49-F238E27FC236}">
                <a16:creationId xmlns:a16="http://schemas.microsoft.com/office/drawing/2014/main" id="{0F786C17-FE28-49E3-8DCB-71E62ECD93C1}"/>
              </a:ext>
            </a:extLst>
          </p:cNvPr>
          <p:cNvSpPr txBox="1">
            <a:spLocks/>
          </p:cNvSpPr>
          <p:nvPr/>
        </p:nvSpPr>
        <p:spPr bwMode="auto">
          <a:xfrm>
            <a:off x="611560" y="2981236"/>
            <a:ext cx="2088232" cy="1935336"/>
          </a:xfrm>
          <a:prstGeom prst="rect">
            <a:avLst/>
          </a:prstGeom>
          <a:solidFill>
            <a:srgbClr val="F0F4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844" indent="-191691" algn="l" rtl="0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5535" indent="-171450" algn="l" rtl="0" eaLnBrk="0" fontAlgn="base" hangingPunct="0">
              <a:lnSpc>
                <a:spcPts val="2600"/>
              </a:lnSpc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44129" indent="-171450" algn="l" rtl="0" eaLnBrk="0" fontAlgn="base" hangingPunct="0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725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425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2870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001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153" indent="0">
              <a:lnSpc>
                <a:spcPct val="130000"/>
              </a:lnSpc>
              <a:buFont typeface="Wingdings 3" panose="05040102010807070707" pitchFamily="18" charset="2"/>
              <a:buNone/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传感器</a:t>
            </a:r>
          </a:p>
          <a:p>
            <a:pPr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传感器设计</a:t>
            </a:r>
          </a:p>
          <a:p>
            <a:pPr lvl="1">
              <a:lnSpc>
                <a:spcPct val="130000"/>
              </a:lnSpc>
            </a:pP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尺寸、掺杂</a:t>
            </a:r>
          </a:p>
          <a:p>
            <a:pPr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传感器仿真</a:t>
            </a:r>
          </a:p>
          <a:p>
            <a:pPr lvl="1">
              <a:lnSpc>
                <a:spcPct val="130000"/>
              </a:lnSpc>
            </a:pP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耗尽区范围</a:t>
            </a:r>
          </a:p>
          <a:p>
            <a:pPr lvl="1">
              <a:lnSpc>
                <a:spcPct val="130000"/>
              </a:lnSpc>
            </a:pP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传感器电容</a:t>
            </a:r>
            <a:endParaRPr lang="en-US" altLang="zh-C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电荷收集性能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1DEF3FF3-B623-4749-8F1C-AF37F01B6189}"/>
              </a:ext>
            </a:extLst>
          </p:cNvPr>
          <p:cNvCxnSpPr>
            <a:cxnSpLocks/>
          </p:cNvCxnSpPr>
          <p:nvPr/>
        </p:nvCxnSpPr>
        <p:spPr>
          <a:xfrm flipH="1">
            <a:off x="4250384" y="2682162"/>
            <a:ext cx="321616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BEC64058-BA40-49D2-9DEF-5AA8DFEBDA9A}"/>
              </a:ext>
            </a:extLst>
          </p:cNvPr>
          <p:cNvSpPr txBox="1"/>
          <p:nvPr/>
        </p:nvSpPr>
        <p:spPr>
          <a:xfrm>
            <a:off x="179512" y="1142840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4444FF"/>
                </a:solidFill>
                <a:latin typeface="+mj-ea"/>
                <a:ea typeface="+mj-ea"/>
              </a:rPr>
              <a:t>拟解决的关键问题：</a:t>
            </a:r>
            <a:endParaRPr lang="en-US" altLang="zh-CN" sz="1400" dirty="0">
              <a:solidFill>
                <a:srgbClr val="4444FF"/>
              </a:solidFill>
              <a:latin typeface="+mj-ea"/>
              <a:ea typeface="+mj-ea"/>
            </a:endParaRPr>
          </a:p>
          <a:p>
            <a:endParaRPr lang="en-US" altLang="zh-CN" sz="1400" dirty="0">
              <a:solidFill>
                <a:srgbClr val="4444FF"/>
              </a:solidFill>
              <a:latin typeface="+mj-ea"/>
              <a:ea typeface="+mj-ea"/>
            </a:endParaRPr>
          </a:p>
          <a:p>
            <a:r>
              <a:rPr lang="zh-CN" altLang="en-US" sz="1400" dirty="0">
                <a:solidFill>
                  <a:srgbClr val="4444FF"/>
                </a:solidFill>
                <a:latin typeface="+mj-ea"/>
                <a:ea typeface="+mj-ea"/>
              </a:rPr>
              <a:t>研究具有高计数率，多维测量功能，同时又兼具低功耗的</a:t>
            </a:r>
            <a:r>
              <a:rPr lang="en-US" altLang="zh-CN" sz="1400" dirty="0">
                <a:solidFill>
                  <a:srgbClr val="4444FF"/>
                </a:solidFill>
                <a:latin typeface="+mj-ea"/>
                <a:ea typeface="+mj-ea"/>
              </a:rPr>
              <a:t>MAPS</a:t>
            </a:r>
            <a:r>
              <a:rPr lang="zh-CN" altLang="en-US" sz="1400" dirty="0">
                <a:solidFill>
                  <a:srgbClr val="4444FF"/>
                </a:solidFill>
                <a:latin typeface="+mj-ea"/>
                <a:ea typeface="+mj-ea"/>
              </a:rPr>
              <a:t>技术</a:t>
            </a:r>
            <a:endParaRPr lang="en-US" altLang="zh-CN" sz="1400" dirty="0">
              <a:solidFill>
                <a:srgbClr val="4444FF"/>
              </a:solidFill>
              <a:latin typeface="+mj-ea"/>
              <a:ea typeface="+mj-ea"/>
            </a:endParaRPr>
          </a:p>
          <a:p>
            <a:endParaRPr lang="en-US" altLang="zh-CN" sz="1400" dirty="0">
              <a:solidFill>
                <a:srgbClr val="4444FF"/>
              </a:solidFill>
              <a:latin typeface="+mj-ea"/>
              <a:ea typeface="+mj-ea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AE6C4E-A533-E8DD-BEC0-4A7A02FE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14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9847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C9287-B5C5-0BDC-618B-B2C998001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A4191F0-D6C5-7632-90AC-4AB9B51E1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研究背景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技术调研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传感器仿真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基于大尺寸像素的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基于小尺寸像素的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总结和展望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6B280AA-496E-9E4C-13CE-C0F68F75F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96C78A-0FBE-AD86-86A7-F4A2970F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15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037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5BF5DC5-ED9C-4AEF-BB2A-F1AE88837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0" y="771551"/>
            <a:ext cx="5220696" cy="240631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双阱工艺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像素内电路仅能使用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NMOS (ULTIMATE)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四阱工艺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增加深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阱、深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阱，像素内电路可使用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CMOS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结构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大收集极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高压型，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HV-MAPS)</a:t>
            </a:r>
          </a:p>
          <a:p>
            <a:pPr lvl="2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耐高压，耗尽深度大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抗辐照、信号收集速度快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2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传感器电容大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电路功耗高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小收集极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偏压小，耗尽深度相对小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传感器电容小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电路更易低功耗、低噪声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72679" lvl="2" indent="0">
              <a:lnSpc>
                <a:spcPct val="150000"/>
              </a:lnSpc>
              <a:buNone/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A795DAD-3CEF-4B4B-9D96-AAADDEA8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MAPS</a:t>
            </a:r>
            <a:r>
              <a:rPr lang="zh-CN" altLang="en-US" dirty="0"/>
              <a:t>分类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6384665-F2A9-48D5-96FB-23BA9BB0DED8}"/>
              </a:ext>
            </a:extLst>
          </p:cNvPr>
          <p:cNvGrpSpPr/>
          <p:nvPr/>
        </p:nvGrpSpPr>
        <p:grpSpPr>
          <a:xfrm>
            <a:off x="738249" y="3203399"/>
            <a:ext cx="2229959" cy="1779485"/>
            <a:chOff x="-265902" y="2959386"/>
            <a:chExt cx="2229959" cy="177948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79A046-D8EF-48AC-89C6-677A91466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65902" y="2959386"/>
              <a:ext cx="2229959" cy="1476957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AC3C53C-1604-4D4F-B92D-2079E39F79BF}"/>
                </a:ext>
              </a:extLst>
            </p:cNvPr>
            <p:cNvSpPr txBox="1"/>
            <p:nvPr/>
          </p:nvSpPr>
          <p:spPr>
            <a:xfrm>
              <a:off x="83232" y="4461872"/>
              <a:ext cx="15928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双阱工艺</a:t>
              </a:r>
              <a:endPara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D603E20-C271-4895-9CD6-AD1A2DFCD5A0}"/>
              </a:ext>
            </a:extLst>
          </p:cNvPr>
          <p:cNvGrpSpPr/>
          <p:nvPr/>
        </p:nvGrpSpPr>
        <p:grpSpPr>
          <a:xfrm>
            <a:off x="3343118" y="3288287"/>
            <a:ext cx="2408213" cy="1666256"/>
            <a:chOff x="4260128" y="3685379"/>
            <a:chExt cx="2408213" cy="1666256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A9FE255-3DBC-431D-A31C-AB460A5EE2BA}"/>
                </a:ext>
              </a:extLst>
            </p:cNvPr>
            <p:cNvSpPr txBox="1"/>
            <p:nvPr/>
          </p:nvSpPr>
          <p:spPr>
            <a:xfrm>
              <a:off x="4913360" y="5074636"/>
              <a:ext cx="11535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大收集电极</a:t>
              </a:r>
              <a:endPara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5FFFF2D-DC1B-4480-973C-54F9FDB93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653"/>
            <a:stretch/>
          </p:blipFill>
          <p:spPr>
            <a:xfrm>
              <a:off x="4260128" y="3685379"/>
              <a:ext cx="2408213" cy="1442869"/>
            </a:xfrm>
            <a:prstGeom prst="rect">
              <a:avLst/>
            </a:prstGeom>
          </p:spPr>
        </p:pic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E80B923F-86A7-47EE-BAA6-5294161AB65E}"/>
              </a:ext>
            </a:extLst>
          </p:cNvPr>
          <p:cNvSpPr txBox="1"/>
          <p:nvPr/>
        </p:nvSpPr>
        <p:spPr>
          <a:xfrm>
            <a:off x="2695046" y="1529381"/>
            <a:ext cx="147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4444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传感器电容</a:t>
            </a:r>
            <a:r>
              <a:rPr lang="en-US" altLang="zh-CN" sz="1200" dirty="0">
                <a:solidFill>
                  <a:srgbClr val="4444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~</a:t>
            </a:r>
            <a:r>
              <a:rPr lang="zh-CN" altLang="en-US" sz="1200" dirty="0">
                <a:solidFill>
                  <a:srgbClr val="4444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百</a:t>
            </a:r>
            <a:r>
              <a:rPr lang="en-US" altLang="zh-CN" sz="1200" dirty="0" err="1">
                <a:solidFill>
                  <a:srgbClr val="4444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fF</a:t>
            </a:r>
            <a:endParaRPr lang="zh-CN" altLang="en-US" sz="1100" dirty="0">
              <a:solidFill>
                <a:srgbClr val="4444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D9A7536-9D80-4836-9612-909DECF43F60}"/>
              </a:ext>
            </a:extLst>
          </p:cNvPr>
          <p:cNvSpPr txBox="1"/>
          <p:nvPr/>
        </p:nvSpPr>
        <p:spPr>
          <a:xfrm>
            <a:off x="6899582" y="4682062"/>
            <a:ext cx="1157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小收集电极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416048FA-A9B6-4E69-B25D-BE4EBB0335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t="-1118" r="-1906" b="14880"/>
          <a:stretch/>
        </p:blipFill>
        <p:spPr>
          <a:xfrm>
            <a:off x="6090092" y="3111156"/>
            <a:ext cx="2776014" cy="1620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1064FB13-394C-87AB-043C-8EE67AEEEB54}"/>
              </a:ext>
            </a:extLst>
          </p:cNvPr>
          <p:cNvGrpSpPr/>
          <p:nvPr/>
        </p:nvGrpSpPr>
        <p:grpSpPr>
          <a:xfrm>
            <a:off x="4860032" y="1672196"/>
            <a:ext cx="3509187" cy="844147"/>
            <a:chOff x="4355976" y="2154293"/>
            <a:chExt cx="3509187" cy="84414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6848CE3-0F89-1087-59FD-AF9DB80CCF71}"/>
                </a:ext>
              </a:extLst>
            </p:cNvPr>
            <p:cNvGrpSpPr/>
            <p:nvPr/>
          </p:nvGrpSpPr>
          <p:grpSpPr>
            <a:xfrm>
              <a:off x="4355976" y="2154293"/>
              <a:ext cx="3509187" cy="621815"/>
              <a:chOff x="4139952" y="2274975"/>
              <a:chExt cx="3509187" cy="6218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89916CC6-3425-BF74-C839-4747201F2095}"/>
                      </a:ext>
                    </a:extLst>
                  </p:cNvPr>
                  <p:cNvSpPr txBox="1"/>
                  <p:nvPr/>
                </p:nvSpPr>
                <p:spPr>
                  <a:xfrm>
                    <a:off x="4139952" y="2352106"/>
                    <a:ext cx="2361155" cy="4392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zh-CN" sz="1200" i="1" smtClean="0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200" b="0" i="1" smtClean="0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en-US" altLang="zh-CN" sz="1200" b="0" i="1" smtClean="0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altLang="zh-CN" sz="12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 ~ </m:t>
                          </m:r>
                          <m:f>
                            <m:fPr>
                              <m:ctrlPr>
                                <a:rPr lang="en-US" altLang="zh-CN" sz="1200" b="0" i="1" smtClean="0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200" b="0" i="1" smtClean="0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altLang="zh-CN" sz="1200" b="0" i="1" smtClean="0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  <m:rad>
                            <m:radPr>
                              <m:degHide m:val="on"/>
                              <m:ctrlPr>
                                <a:rPr lang="en-US" altLang="zh-CN" sz="1200" b="0" i="1" smtClean="0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zh-CN" sz="1200" b="0" i="1" smtClean="0">
                                      <a:solidFill>
                                        <a:srgbClr val="4444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200" i="1">
                                      <a:solidFill>
                                        <a:srgbClr val="4444FF"/>
                                      </a:solidFill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1200" i="1">
                                      <a:solidFill>
                                        <a:srgbClr val="4444FF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e>
                          </m:rad>
                          <m:r>
                            <a:rPr lang="en-US" altLang="zh-CN" sz="12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200" b="0" i="0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f>
                            <m:fPr>
                              <m:ctrlPr>
                                <a:rPr lang="en-US" altLang="zh-CN" sz="1200" i="1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200" i="1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altLang="zh-CN" sz="1200" i="1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  <m:rad>
                            <m:radPr>
                              <m:ctrlPr>
                                <a:rPr lang="en-US" altLang="zh-CN" sz="1200" i="1" smtClean="0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>
                              <m:r>
                                <m:rPr>
                                  <m:brk m:alnAt="7"/>
                                </m:rPr>
                                <a:rPr lang="en-US" altLang="zh-CN" sz="1200" b="0" i="1" smtClean="0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g>
                            <m:e>
                              <m:r>
                                <a:rPr lang="en-US" altLang="zh-CN" sz="1200" b="0" i="1" smtClean="0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rad>
                          <m:r>
                            <a:rPr lang="en-US" altLang="zh-CN" sz="12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 ~</m:t>
                          </m:r>
                          <m:f>
                            <m:fPr>
                              <m:ctrlPr>
                                <a:rPr lang="en-US" altLang="zh-CN" sz="1200" i="1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200" i="1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altLang="zh-CN" sz="1200" i="1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  <m:rad>
                            <m:radPr>
                              <m:ctrlPr>
                                <a:rPr lang="en-US" altLang="zh-CN" sz="1200" i="1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>
                              <m:r>
                                <m:rPr>
                                  <m:brk m:alnAt="7"/>
                                </m:rPr>
                                <a:rPr lang="en-US" altLang="zh-CN" sz="1200" i="1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g>
                            <m:e>
                              <m:r>
                                <a:rPr lang="en-US" altLang="zh-CN" sz="1200" b="0" i="1" smtClean="0">
                                  <a:solidFill>
                                    <a:srgbClr val="4444FF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rad>
                        </m:oMath>
                      </m:oMathPara>
                    </a14:m>
                    <a:endParaRPr lang="zh-CN" altLang="en-US" sz="1200" dirty="0">
                      <a:solidFill>
                        <a:srgbClr val="4444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969CE78E-59E5-406F-9222-0A45EFC1F0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39952" y="2352106"/>
                    <a:ext cx="2361155" cy="43928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左大括号 11">
                <a:extLst>
                  <a:ext uri="{FF2B5EF4-FFF2-40B4-BE49-F238E27FC236}">
                    <a16:creationId xmlns:a16="http://schemas.microsoft.com/office/drawing/2014/main" id="{ADB3FFCC-7DCB-BD32-6BDA-6E9C6E8B9406}"/>
                  </a:ext>
                </a:extLst>
              </p:cNvPr>
              <p:cNvSpPr/>
              <p:nvPr/>
            </p:nvSpPr>
            <p:spPr>
              <a:xfrm>
                <a:off x="6372200" y="2283718"/>
                <a:ext cx="128907" cy="613072"/>
              </a:xfrm>
              <a:prstGeom prst="leftBrace">
                <a:avLst/>
              </a:prstGeom>
              <a:ln>
                <a:solidFill>
                  <a:srgbClr val="4444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EE220122-F5D1-5D45-7971-C56F5F3C6C5C}"/>
                      </a:ext>
                    </a:extLst>
                  </p:cNvPr>
                  <p:cNvSpPr txBox="1"/>
                  <p:nvPr/>
                </p:nvSpPr>
                <p:spPr>
                  <a:xfrm>
                    <a:off x="6468562" y="2274975"/>
                    <a:ext cx="118057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20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12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=2, </m:t>
                          </m:r>
                          <m:r>
                            <a:rPr lang="zh-CN" altLang="en-US" sz="1200" i="1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弱反</m:t>
                          </m:r>
                          <m:r>
                            <a:rPr lang="zh-CN" altLang="en-US" sz="120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型</m:t>
                          </m:r>
                        </m:oMath>
                      </m:oMathPara>
                    </a14:m>
                    <a:endParaRPr lang="en-US" altLang="zh-CN" sz="1200" dirty="0">
                      <a:solidFill>
                        <a:srgbClr val="4444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93BF9D6D-5748-4CAB-97C6-E7C2644F79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68562" y="2274975"/>
                    <a:ext cx="1180577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>
                    <a:extLst>
                      <a:ext uri="{FF2B5EF4-FFF2-40B4-BE49-F238E27FC236}">
                        <a16:creationId xmlns:a16="http://schemas.microsoft.com/office/drawing/2014/main" id="{46C98A1D-BBCE-1753-4CFB-094372D41F7F}"/>
                      </a:ext>
                    </a:extLst>
                  </p:cNvPr>
                  <p:cNvSpPr txBox="1"/>
                  <p:nvPr/>
                </p:nvSpPr>
                <p:spPr>
                  <a:xfrm>
                    <a:off x="6468562" y="2571749"/>
                    <a:ext cx="118057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20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12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200" i="1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200" b="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zh-CN" altLang="en-US" sz="1200" i="1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强反</m:t>
                          </m:r>
                          <m:r>
                            <a:rPr lang="zh-CN" altLang="en-US" sz="1200" i="1" smtClean="0">
                              <a:solidFill>
                                <a:srgbClr val="4444FF"/>
                              </a:solidFill>
                              <a:latin typeface="Cambria Math" panose="02040503050406030204" pitchFamily="18" charset="0"/>
                            </a:rPr>
                            <m:t>型</m:t>
                          </m:r>
                        </m:oMath>
                      </m:oMathPara>
                    </a14:m>
                    <a:endParaRPr lang="en-US" altLang="zh-CN" sz="1200" dirty="0">
                      <a:solidFill>
                        <a:srgbClr val="4444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A7CC016F-6A73-466C-834C-BA086C0271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68562" y="2571749"/>
                    <a:ext cx="1180577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FA83E7BF-9BF3-FEA7-9CEC-44FCB30E7F8C}"/>
                    </a:ext>
                  </a:extLst>
                </p:cNvPr>
                <p:cNvSpPr txBox="1"/>
                <p:nvPr/>
              </p:nvSpPr>
              <p:spPr>
                <a:xfrm>
                  <a:off x="5004048" y="2721441"/>
                  <a:ext cx="158417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200" b="0" i="1" smtClean="0">
                          <a:solidFill>
                            <a:srgbClr val="4444FF"/>
                          </a:solidFill>
                          <a:latin typeface="Cambria Math" panose="02040503050406030204" pitchFamily="18" charset="0"/>
                          <a:ea typeface="+mj-ea"/>
                          <a:cs typeface="Times New Roman" panose="02020603050405020304" pitchFamily="18" charset="0"/>
                        </a:rPr>
                        <m:t>𝑃</m:t>
                      </m:r>
                    </m:oMath>
                  </a14:m>
                  <a:r>
                    <a:rPr lang="zh-CN" altLang="en-US" sz="1200" dirty="0">
                      <a:solidFill>
                        <a:srgbClr val="4444FF"/>
                      </a:solidFill>
                      <a:latin typeface="Times New Roman" panose="02020603050405020304" pitchFamily="18" charset="0"/>
                      <a:ea typeface="+mj-ea"/>
                      <a:cs typeface="Times New Roman" panose="02020603050405020304" pitchFamily="18" charset="0"/>
                    </a:rPr>
                    <a:t>：模拟电路功耗</a:t>
                  </a:r>
                  <a:endParaRPr lang="zh-CN" altLang="en-US" sz="1100" dirty="0">
                    <a:solidFill>
                      <a:srgbClr val="4444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FA83E7BF-9BF3-FEA7-9CEC-44FCB30E7F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4048" y="2721441"/>
                  <a:ext cx="1584176" cy="276999"/>
                </a:xfrm>
                <a:prstGeom prst="rect">
                  <a:avLst/>
                </a:prstGeom>
                <a:blipFill>
                  <a:blip r:embed="rId9"/>
                  <a:stretch>
                    <a:fillRect t="-2174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63BE230D-1B2C-2139-96B6-7197A6154C1E}"/>
              </a:ext>
            </a:extLst>
          </p:cNvPr>
          <p:cNvSpPr/>
          <p:nvPr/>
        </p:nvSpPr>
        <p:spPr>
          <a:xfrm>
            <a:off x="539552" y="2388928"/>
            <a:ext cx="936104" cy="2548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A4E5F8EC-9A5D-1E83-EFC7-6D3D63E7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16</a:t>
            </a:fld>
            <a:endParaRPr lang="en-US" altLang="zh-CN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8D2E7D6-9BA7-735F-20BA-2EF2B0DCBBF1}"/>
              </a:ext>
            </a:extLst>
          </p:cNvPr>
          <p:cNvSpPr txBox="1"/>
          <p:nvPr/>
        </p:nvSpPr>
        <p:spPr>
          <a:xfrm>
            <a:off x="1487298" y="2377843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4444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传感器电容</a:t>
            </a:r>
            <a:r>
              <a:rPr lang="en-US" altLang="zh-CN" sz="1200" dirty="0">
                <a:solidFill>
                  <a:srgbClr val="4444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~</a:t>
            </a:r>
            <a:r>
              <a:rPr lang="en-US" altLang="zh-CN" sz="1200" dirty="0" err="1">
                <a:solidFill>
                  <a:srgbClr val="4444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fF</a:t>
            </a:r>
            <a:endParaRPr lang="zh-CN" altLang="en-US" sz="1100" dirty="0">
              <a:solidFill>
                <a:srgbClr val="4444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A8E32D1-F07B-580C-68AE-727B97385B29}"/>
                  </a:ext>
                </a:extLst>
              </p:cNvPr>
              <p:cNvSpPr txBox="1"/>
              <p:nvPr/>
            </p:nvSpPr>
            <p:spPr>
              <a:xfrm>
                <a:off x="4929058" y="1431942"/>
                <a:ext cx="158417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100" i="1">
                        <a:solidFill>
                          <a:srgbClr val="4444FF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前端</m:t>
                    </m:r>
                  </m:oMath>
                </a14:m>
                <a:r>
                  <a:rPr lang="zh-CN" altLang="en-US" sz="1100" dirty="0">
                    <a:solidFill>
                      <a:srgbClr val="4444FF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电路信噪比</a:t>
                </a: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A8E32D1-F07B-580C-68AE-727B97385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058" y="1431942"/>
                <a:ext cx="1584176" cy="261610"/>
              </a:xfrm>
              <a:prstGeom prst="rect">
                <a:avLst/>
              </a:prstGeom>
              <a:blipFill>
                <a:blip r:embed="rId10"/>
                <a:stretch>
                  <a:fillRect t="-4651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32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C4D53E8-5371-4183-A1F1-9F8C0C37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31881"/>
            <a:ext cx="5254278" cy="200249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ALICE ITS2—ALPIDE</a:t>
            </a: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基于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Towerjazz180 nm CIS 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标准工艺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单位面积功耗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~40 </a:t>
            </a:r>
            <a:r>
              <a:rPr lang="en-US" altLang="zh-CN" sz="1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mW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/cm</a:t>
            </a:r>
            <a:r>
              <a:rPr lang="en-US" altLang="zh-CN" sz="1400" baseline="30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 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(IB)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、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~20 </a:t>
            </a:r>
            <a:r>
              <a:rPr lang="en-US" altLang="zh-CN" sz="1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mW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/cm</a:t>
            </a:r>
            <a:r>
              <a:rPr lang="en-US" altLang="zh-CN" sz="1400" baseline="30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 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(OB)</a:t>
            </a: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前端电路功耗仅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40 </a:t>
            </a:r>
            <a:r>
              <a:rPr lang="en-US" altLang="zh-CN" sz="1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nW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/pix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，但模拟输出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peaking time~2 </a:t>
            </a:r>
            <a:r>
              <a:rPr lang="en-US" altLang="zh-CN" sz="1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μs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，不具有时间、电荷测量功能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8A71BC4-991E-4B7F-BB83-B9274B05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MAPS</a:t>
            </a:r>
            <a:r>
              <a:rPr lang="zh-CN" altLang="en-US" dirty="0"/>
              <a:t>调研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8440CCE0-8F7F-4BFF-AD95-26D9645CF9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7493204"/>
                  </p:ext>
                </p:extLst>
              </p:nvPr>
            </p:nvGraphicFramePr>
            <p:xfrm>
              <a:off x="252615" y="2899291"/>
              <a:ext cx="2340000" cy="14359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8000">
                      <a:extLst>
                        <a:ext uri="{9D8B030D-6E8A-4147-A177-3AD203B41FA5}">
                          <a16:colId xmlns:a16="http://schemas.microsoft.com/office/drawing/2014/main" val="188038315"/>
                        </a:ext>
                      </a:extLst>
                    </a:gridCol>
                    <a:gridCol w="1332000">
                      <a:extLst>
                        <a:ext uri="{9D8B030D-6E8A-4147-A177-3AD203B41FA5}">
                          <a16:colId xmlns:a16="http://schemas.microsoft.com/office/drawing/2014/main" val="2788481555"/>
                        </a:ext>
                      </a:extLst>
                    </a:gridCol>
                  </a:tblGrid>
                  <a:tr h="28718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+mj-ea"/>
                              <a:ea typeface="+mj-ea"/>
                              <a:cs typeface="Times New Roman" panose="02020603050405020304" pitchFamily="18" charset="0"/>
                            </a:rPr>
                            <a:t>名称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US" altLang="zh-CN" sz="11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ALPIDE</a:t>
                          </a:r>
                          <a:endParaRPr lang="zh-CN" altLang="en-US" sz="1100" b="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7479372"/>
                      </a:ext>
                    </a:extLst>
                  </a:tr>
                  <a:tr h="28718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+mj-ea"/>
                              <a:ea typeface="+mj-ea"/>
                              <a:cs typeface="Times New Roman" panose="02020603050405020304" pitchFamily="18" charset="0"/>
                            </a:rPr>
                            <a:t>工艺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US" altLang="zh-CN" sz="11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180 nm</a:t>
                          </a:r>
                          <a:endParaRPr lang="zh-CN" altLang="en-US" sz="1100" b="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246135"/>
                      </a:ext>
                    </a:extLst>
                  </a:tr>
                  <a:tr h="28718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+mj-ea"/>
                              <a:ea typeface="+mj-ea"/>
                              <a:cs typeface="Times New Roman" panose="02020603050405020304" pitchFamily="18" charset="0"/>
                            </a:rPr>
                            <a:t>像素尺寸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28 </a:t>
                          </a:r>
                          <a:r>
                            <a:rPr lang="en-US" altLang="zh-CN" sz="11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μm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altLang="zh-CN" sz="11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28 </a:t>
                          </a:r>
                          <a:r>
                            <a:rPr lang="en-US" altLang="zh-CN" sz="1100" b="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μm</a:t>
                          </a:r>
                          <a:endParaRPr lang="zh-CN" altLang="en-US" sz="11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1647070"/>
                      </a:ext>
                    </a:extLst>
                  </a:tr>
                  <a:tr h="28718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+mj-ea"/>
                              <a:ea typeface="+mj-ea"/>
                              <a:cs typeface="Times New Roman" panose="02020603050405020304" pitchFamily="18" charset="0"/>
                            </a:rPr>
                            <a:t>芯片尺寸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+mj-lt"/>
                            <a:buNone/>
                            <a:tabLst/>
                            <a:defRPr/>
                          </a:pP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1.5 cm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altLang="zh-CN" sz="11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3.0 cm</a:t>
                          </a:r>
                          <a:endParaRPr lang="zh-CN" altLang="en-US" sz="11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0873143"/>
                      </a:ext>
                    </a:extLst>
                  </a:tr>
                  <a:tr h="28718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+mj-ea"/>
                              <a:ea typeface="+mj-ea"/>
                              <a:cs typeface="Times New Roman" panose="02020603050405020304" pitchFamily="18" charset="0"/>
                            </a:rPr>
                            <a:t>像素阵列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+mj-lt"/>
                            <a:buNone/>
                            <a:tabLst/>
                            <a:defRPr/>
                          </a:pPr>
                          <a:r>
                            <a:rPr lang="en-US" altLang="zh-CN" sz="1100" b="0" i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512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1024</a:t>
                          </a:r>
                          <a:endParaRPr lang="zh-CN" altLang="en-US" sz="11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4176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8440CCE0-8F7F-4BFF-AD95-26D9645CF9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7493204"/>
                  </p:ext>
                </p:extLst>
              </p:nvPr>
            </p:nvGraphicFramePr>
            <p:xfrm>
              <a:off x="252615" y="2899291"/>
              <a:ext cx="2340000" cy="14359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8000">
                      <a:extLst>
                        <a:ext uri="{9D8B030D-6E8A-4147-A177-3AD203B41FA5}">
                          <a16:colId xmlns:a16="http://schemas.microsoft.com/office/drawing/2014/main" val="188038315"/>
                        </a:ext>
                      </a:extLst>
                    </a:gridCol>
                    <a:gridCol w="1332000">
                      <a:extLst>
                        <a:ext uri="{9D8B030D-6E8A-4147-A177-3AD203B41FA5}">
                          <a16:colId xmlns:a16="http://schemas.microsoft.com/office/drawing/2014/main" val="2788481555"/>
                        </a:ext>
                      </a:extLst>
                    </a:gridCol>
                  </a:tblGrid>
                  <a:tr h="28718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+mj-ea"/>
                              <a:ea typeface="+mj-ea"/>
                              <a:cs typeface="Times New Roman" panose="02020603050405020304" pitchFamily="18" charset="0"/>
                            </a:rPr>
                            <a:t>名称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US" altLang="zh-CN" sz="11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ALPIDE</a:t>
                          </a:r>
                          <a:endParaRPr lang="zh-CN" altLang="en-US" sz="1100" b="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7479372"/>
                      </a:ext>
                    </a:extLst>
                  </a:tr>
                  <a:tr h="28718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+mj-ea"/>
                              <a:ea typeface="+mj-ea"/>
                              <a:cs typeface="Times New Roman" panose="02020603050405020304" pitchFamily="18" charset="0"/>
                            </a:rPr>
                            <a:t>工艺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US" altLang="zh-CN" sz="11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180 nm</a:t>
                          </a:r>
                          <a:endParaRPr lang="zh-CN" altLang="en-US" sz="1100" b="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246135"/>
                      </a:ext>
                    </a:extLst>
                  </a:tr>
                  <a:tr h="28718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+mj-ea"/>
                              <a:ea typeface="+mj-ea"/>
                              <a:cs typeface="Times New Roman" panose="02020603050405020304" pitchFamily="18" charset="0"/>
                            </a:rPr>
                            <a:t>像素尺寸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6256" t="-204255" r="-913" b="-2106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1647070"/>
                      </a:ext>
                    </a:extLst>
                  </a:tr>
                  <a:tr h="28718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+mj-ea"/>
                              <a:ea typeface="+mj-ea"/>
                              <a:cs typeface="Times New Roman" panose="02020603050405020304" pitchFamily="18" charset="0"/>
                            </a:rPr>
                            <a:t>芯片尺寸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6256" t="-297917" r="-913" b="-1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0873143"/>
                      </a:ext>
                    </a:extLst>
                  </a:tr>
                  <a:tr h="287180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zh-CN" altLang="en-US" sz="1100" b="0" dirty="0">
                              <a:solidFill>
                                <a:schemeClr val="tx1"/>
                              </a:solidFill>
                              <a:latin typeface="+mj-ea"/>
                              <a:ea typeface="+mj-ea"/>
                              <a:cs typeface="Times New Roman" panose="02020603050405020304" pitchFamily="18" charset="0"/>
                            </a:rPr>
                            <a:t>像素阵列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6256" t="-406383" r="-913" b="-85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41765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DAD1CEB3-E38B-4C5A-8B3B-6A73B232639E}"/>
              </a:ext>
            </a:extLst>
          </p:cNvPr>
          <p:cNvSpPr txBox="1"/>
          <p:nvPr/>
        </p:nvSpPr>
        <p:spPr>
          <a:xfrm>
            <a:off x="722907" y="4523070"/>
            <a:ext cx="1758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ALPIDE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芯片参数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46BF6AD-401C-47D5-982B-B155157FCDE6}"/>
              </a:ext>
            </a:extLst>
          </p:cNvPr>
          <p:cNvGrpSpPr/>
          <p:nvPr/>
        </p:nvGrpSpPr>
        <p:grpSpPr>
          <a:xfrm>
            <a:off x="5361782" y="696939"/>
            <a:ext cx="3472682" cy="2202352"/>
            <a:chOff x="5149636" y="821043"/>
            <a:chExt cx="3472682" cy="2202352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C38ACCD3-F171-4208-B4A4-8E53DADA3FED}"/>
                </a:ext>
              </a:extLst>
            </p:cNvPr>
            <p:cNvGrpSpPr/>
            <p:nvPr/>
          </p:nvGrpSpPr>
          <p:grpSpPr>
            <a:xfrm>
              <a:off x="5149636" y="821043"/>
              <a:ext cx="3472682" cy="2068212"/>
              <a:chOff x="4932040" y="933273"/>
              <a:chExt cx="3472682" cy="2068212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5BD9BA5F-6617-40B6-8FF4-A55B6C95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32040" y="933273"/>
                <a:ext cx="3472682" cy="1906490"/>
              </a:xfrm>
              <a:prstGeom prst="rect">
                <a:avLst/>
              </a:prstGeom>
            </p:spPr>
          </p:pic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9FF228F-E8CC-4BA0-9999-306293DBC86A}"/>
                  </a:ext>
                </a:extLst>
              </p:cNvPr>
              <p:cNvSpPr/>
              <p:nvPr/>
            </p:nvSpPr>
            <p:spPr>
              <a:xfrm>
                <a:off x="7884368" y="2724486"/>
                <a:ext cx="520354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0CB1808-4552-4A18-B31F-F5EC8FFF0D1B}"/>
                </a:ext>
              </a:extLst>
            </p:cNvPr>
            <p:cNvSpPr txBox="1"/>
            <p:nvPr/>
          </p:nvSpPr>
          <p:spPr>
            <a:xfrm>
              <a:off x="6334748" y="2746396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ALPIDE</a:t>
              </a:r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功耗组成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345133A-66BB-469E-B100-EC56EF850B54}"/>
              </a:ext>
            </a:extLst>
          </p:cNvPr>
          <p:cNvGrpSpPr/>
          <p:nvPr/>
        </p:nvGrpSpPr>
        <p:grpSpPr>
          <a:xfrm>
            <a:off x="5287466" y="2849005"/>
            <a:ext cx="3798866" cy="2139064"/>
            <a:chOff x="6170832" y="815702"/>
            <a:chExt cx="4924919" cy="2710902"/>
          </a:xfrm>
        </p:grpSpPr>
        <p:pic>
          <p:nvPicPr>
            <p:cNvPr id="8" name="内容占位符 8">
              <a:extLst>
                <a:ext uri="{FF2B5EF4-FFF2-40B4-BE49-F238E27FC236}">
                  <a16:creationId xmlns:a16="http://schemas.microsoft.com/office/drawing/2014/main" id="{0264612F-B28A-445D-A95D-E301532CD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" r="3492" b="8307"/>
            <a:stretch/>
          </p:blipFill>
          <p:spPr>
            <a:xfrm>
              <a:off x="6170832" y="815702"/>
              <a:ext cx="4924919" cy="2299501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F02D057-5C99-43C9-8B2C-213C0E64823C}"/>
                </a:ext>
              </a:extLst>
            </p:cNvPr>
            <p:cNvSpPr txBox="1"/>
            <p:nvPr/>
          </p:nvSpPr>
          <p:spPr>
            <a:xfrm>
              <a:off x="7947184" y="3175555"/>
              <a:ext cx="1773697" cy="35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ALPIDE</a:t>
              </a:r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像素结构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A3E69AF-E38D-436C-A103-2C0E5285AFBA}"/>
              </a:ext>
            </a:extLst>
          </p:cNvPr>
          <p:cNvGrpSpPr/>
          <p:nvPr/>
        </p:nvGrpSpPr>
        <p:grpSpPr>
          <a:xfrm>
            <a:off x="2612552" y="2828417"/>
            <a:ext cx="2654977" cy="2165111"/>
            <a:chOff x="2637103" y="2650346"/>
            <a:chExt cx="2654977" cy="216511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5353209-E4A4-416D-B585-80F5CBA71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05"/>
            <a:stretch/>
          </p:blipFill>
          <p:spPr>
            <a:xfrm>
              <a:off x="2637103" y="2650346"/>
              <a:ext cx="2654977" cy="1947735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53DC77E-CD8B-428D-9F6D-91C552C0E4B6}"/>
                </a:ext>
              </a:extLst>
            </p:cNvPr>
            <p:cNvSpPr txBox="1"/>
            <p:nvPr/>
          </p:nvSpPr>
          <p:spPr>
            <a:xfrm>
              <a:off x="3643169" y="4538458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ALPIDE</a:t>
              </a:r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芯片结构</a:t>
              </a:r>
            </a:p>
          </p:txBody>
        </p:sp>
      </p:grp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EBA37DE5-98A2-7254-009A-BD40DC80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17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98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762343A5-3748-4EE7-9192-D2BD6D0C4ED8}"/>
              </a:ext>
            </a:extLst>
          </p:cNvPr>
          <p:cNvGrpSpPr/>
          <p:nvPr/>
        </p:nvGrpSpPr>
        <p:grpSpPr>
          <a:xfrm>
            <a:off x="4930277" y="1659591"/>
            <a:ext cx="4213723" cy="1728193"/>
            <a:chOff x="-900608" y="792758"/>
            <a:chExt cx="9217023" cy="348894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AAF772B-EAE3-4B8E-B710-6311637CF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00608" y="792758"/>
              <a:ext cx="9144000" cy="3467732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4E043DA-9796-4A47-9B0E-85B8FD18E7B0}"/>
                </a:ext>
              </a:extLst>
            </p:cNvPr>
            <p:cNvSpPr/>
            <p:nvPr/>
          </p:nvSpPr>
          <p:spPr>
            <a:xfrm>
              <a:off x="7684564" y="3995978"/>
              <a:ext cx="631851" cy="28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9FCD0AB8-F956-4EB3-9F63-652D8E714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MAPS</a:t>
            </a:r>
            <a:r>
              <a:rPr lang="zh-CN" altLang="en-US" dirty="0"/>
              <a:t>调研</a:t>
            </a:r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D9844F81-90F0-4145-AAFC-618296EFC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48742"/>
            <a:ext cx="5904656" cy="1106975"/>
          </a:xfrm>
        </p:spPr>
        <p:txBody>
          <a:bodyPr/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环形正负电子对撞机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(CEPC)—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Jadepix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TaichuPix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系列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Jadepix3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像素尺寸进一步减小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(16μm×26μm)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，但前沿较缓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TaichuPix3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前端电路响应快，列级时间测量，但不具有电荷测量功能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4D30B4A-6D4B-49F1-86ED-DEE490699E8A}"/>
              </a:ext>
            </a:extLst>
          </p:cNvPr>
          <p:cNvGrpSpPr/>
          <p:nvPr/>
        </p:nvGrpSpPr>
        <p:grpSpPr>
          <a:xfrm>
            <a:off x="2502831" y="1755717"/>
            <a:ext cx="2232248" cy="1655445"/>
            <a:chOff x="6433255" y="3119911"/>
            <a:chExt cx="2410266" cy="189872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5C0BC58-98F4-4BA4-BC4F-F50A15D4F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3255" y="3119911"/>
              <a:ext cx="2410266" cy="1667599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0D8B046-3D62-4C4B-9557-FE4C5EFC2671}"/>
                </a:ext>
              </a:extLst>
            </p:cNvPr>
            <p:cNvSpPr txBox="1"/>
            <p:nvPr/>
          </p:nvSpPr>
          <p:spPr>
            <a:xfrm>
              <a:off x="6498773" y="4700932"/>
              <a:ext cx="2344748" cy="31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TaichuPix3</a:t>
              </a:r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1200" dirty="0" err="1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Qinj-timewalk</a:t>
              </a:r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测试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8D48A75-4BE5-43EF-B289-A876CE64EA80}"/>
              </a:ext>
            </a:extLst>
          </p:cNvPr>
          <p:cNvGrpSpPr/>
          <p:nvPr/>
        </p:nvGrpSpPr>
        <p:grpSpPr>
          <a:xfrm>
            <a:off x="113234" y="1760624"/>
            <a:ext cx="2512721" cy="1650538"/>
            <a:chOff x="4030820" y="2980393"/>
            <a:chExt cx="3000420" cy="199409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FD6C386-3F90-4B94-987C-15C324AF0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1701" y="2980393"/>
              <a:ext cx="2235641" cy="1531366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1CB397D-3395-4622-A46F-16CD05CE8F7F}"/>
                </a:ext>
              </a:extLst>
            </p:cNvPr>
            <p:cNvSpPr txBox="1"/>
            <p:nvPr/>
          </p:nvSpPr>
          <p:spPr>
            <a:xfrm>
              <a:off x="4030820" y="4639834"/>
              <a:ext cx="3000420" cy="334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Resolution of Prototype (TaichuPix3)</a:t>
              </a:r>
              <a:endPara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DF28216B-FE44-4F29-A0CC-55A74CC493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68"/>
          <a:stretch/>
        </p:blipFill>
        <p:spPr>
          <a:xfrm>
            <a:off x="971600" y="3425177"/>
            <a:ext cx="6624736" cy="1384732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B3A0A64-2747-FA53-5452-3A1E0426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18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315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AF363E3-6F51-4D7B-831E-05FB73B21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02" y="708670"/>
            <a:ext cx="5720750" cy="2439144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ATLAS—TJ-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Monopix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系列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4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针对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ATLAS-HL-LHC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，要求具有高抗辐射、高速读出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4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具有时间、电荷测量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40000"/>
              </a:lnSpc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ns time walk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~0.5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μA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/pix</a:t>
            </a:r>
          </a:p>
          <a:p>
            <a:pPr lvl="2">
              <a:lnSpc>
                <a:spcPct val="140000"/>
              </a:lnSpc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6-bit 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时间戳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(7-bit for TJ-Monopix2)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记录前后沿，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=TE-LE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以表征电荷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4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单位面积功耗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~180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不满足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STCF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指标要求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4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阵列功耗中模拟、数字功耗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主要为时间戳分发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贡献相当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29ECFF9-73B5-41EC-9A6E-2FF2B89C8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MAPS</a:t>
            </a:r>
            <a:r>
              <a:rPr lang="zh-CN" altLang="en-US" dirty="0"/>
              <a:t>调研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F98C3CB-B358-4BD3-8B18-98D1CADBCFEF}"/>
              </a:ext>
            </a:extLst>
          </p:cNvPr>
          <p:cNvGrpSpPr/>
          <p:nvPr/>
        </p:nvGrpSpPr>
        <p:grpSpPr>
          <a:xfrm>
            <a:off x="4699738" y="3218171"/>
            <a:ext cx="2170787" cy="1441811"/>
            <a:chOff x="5580112" y="1028098"/>
            <a:chExt cx="2170787" cy="144181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88F20B4-7314-4990-852A-72D63E397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0112" y="1028098"/>
              <a:ext cx="2170787" cy="1164812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E8AD92B-3EBB-4673-836B-D9B6F316682E}"/>
                </a:ext>
              </a:extLst>
            </p:cNvPr>
            <p:cNvSpPr txBox="1"/>
            <p:nvPr/>
          </p:nvSpPr>
          <p:spPr>
            <a:xfrm>
              <a:off x="5914754" y="2192910"/>
              <a:ext cx="16894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TJ-Monopix2 </a:t>
              </a:r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功耗分析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52EA748-ADB2-4077-B509-7869DFCBEDA8}"/>
              </a:ext>
            </a:extLst>
          </p:cNvPr>
          <p:cNvGrpSpPr/>
          <p:nvPr/>
        </p:nvGrpSpPr>
        <p:grpSpPr>
          <a:xfrm>
            <a:off x="539552" y="2860027"/>
            <a:ext cx="3870382" cy="1994267"/>
            <a:chOff x="345777" y="2821359"/>
            <a:chExt cx="3870382" cy="199426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199C19F-4A49-475D-8FB0-89A0C8A59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6074" y="2885077"/>
              <a:ext cx="1920085" cy="193054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E927029-B574-4F57-9D42-128A09F5A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5777" y="2821359"/>
              <a:ext cx="1950297" cy="1824999"/>
            </a:xfrm>
            <a:prstGeom prst="rect">
              <a:avLst/>
            </a:prstGeom>
          </p:spPr>
        </p:pic>
      </p:grpSp>
      <p:graphicFrame>
        <p:nvGraphicFramePr>
          <p:cNvPr id="18" name="表格 18">
            <a:extLst>
              <a:ext uri="{FF2B5EF4-FFF2-40B4-BE49-F238E27FC236}">
                <a16:creationId xmlns:a16="http://schemas.microsoft.com/office/drawing/2014/main" id="{D72628CB-1B2E-4498-9DA5-18D3C9579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481483"/>
              </p:ext>
            </p:extLst>
          </p:nvPr>
        </p:nvGraphicFramePr>
        <p:xfrm>
          <a:off x="6084168" y="1218417"/>
          <a:ext cx="27720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10793175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71637264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552095277"/>
                    </a:ext>
                  </a:extLst>
                </a:gridCol>
              </a:tblGrid>
              <a:tr h="216000">
                <a:tc rowSpan="2"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ATLAS-HL-LHC</a:t>
                      </a:r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958700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Outer</a:t>
                      </a:r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Inner</a:t>
                      </a:r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029413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Fluence (</a:t>
                      </a:r>
                      <a:r>
                        <a:rPr lang="en-US" altLang="zh-CN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CN" sz="9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US" altLang="zh-CN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altLang="zh-CN" sz="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2×10</a:t>
                      </a:r>
                      <a:r>
                        <a:rPr lang="en-US" altLang="zh-CN" sz="9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98335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TID (</a:t>
                      </a:r>
                      <a:r>
                        <a:rPr lang="en-US" altLang="zh-CN" sz="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Mrad</a:t>
                      </a: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&gt;1000</a:t>
                      </a:r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974385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 timing</a:t>
                      </a:r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ns</a:t>
                      </a:r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763816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Hit Rate (</a:t>
                      </a:r>
                      <a:r>
                        <a:rPr lang="en-US" altLang="zh-CN" sz="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KHz</a:t>
                      </a: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/mm</a:t>
                      </a:r>
                      <a:r>
                        <a:rPr lang="en-US" altLang="zh-CN" sz="9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  <a:endParaRPr lang="zh-CN" alt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8435809"/>
                  </a:ext>
                </a:extLst>
              </a:tr>
            </a:tbl>
          </a:graphicData>
        </a:graphic>
      </p:graphicFrame>
      <p:grpSp>
        <p:nvGrpSpPr>
          <p:cNvPr id="23" name="组合 22">
            <a:extLst>
              <a:ext uri="{FF2B5EF4-FFF2-40B4-BE49-F238E27FC236}">
                <a16:creationId xmlns:a16="http://schemas.microsoft.com/office/drawing/2014/main" id="{CD12EC41-7590-49D8-B507-512770CEF3E5}"/>
              </a:ext>
            </a:extLst>
          </p:cNvPr>
          <p:cNvGrpSpPr/>
          <p:nvPr/>
        </p:nvGrpSpPr>
        <p:grpSpPr>
          <a:xfrm>
            <a:off x="6444208" y="771550"/>
            <a:ext cx="1512167" cy="1793471"/>
            <a:chOff x="6084169" y="904008"/>
            <a:chExt cx="1512167" cy="1793471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F1FB9AB-C728-4DBC-A404-15B4E4CE7CC3}"/>
                </a:ext>
              </a:extLst>
            </p:cNvPr>
            <p:cNvSpPr/>
            <p:nvPr/>
          </p:nvSpPr>
          <p:spPr>
            <a:xfrm>
              <a:off x="7020272" y="1563637"/>
              <a:ext cx="576064" cy="113384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842AFC86-9503-4186-A36A-28390EF47242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6876256" y="1136793"/>
              <a:ext cx="432048" cy="426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616ABB2-DD9C-4180-B874-5180650F7681}"/>
                </a:ext>
              </a:extLst>
            </p:cNvPr>
            <p:cNvSpPr txBox="1"/>
            <p:nvPr/>
          </p:nvSpPr>
          <p:spPr>
            <a:xfrm>
              <a:off x="6084169" y="904008"/>
              <a:ext cx="14458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err="1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Monopix</a:t>
              </a:r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设计目标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2A39680-E15C-4E3E-980A-F8FDEE304570}"/>
              </a:ext>
            </a:extLst>
          </p:cNvPr>
          <p:cNvGrpSpPr/>
          <p:nvPr/>
        </p:nvGrpSpPr>
        <p:grpSpPr>
          <a:xfrm>
            <a:off x="6868763" y="3125128"/>
            <a:ext cx="2019746" cy="1534854"/>
            <a:chOff x="6802485" y="2712787"/>
            <a:chExt cx="2019746" cy="1534854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F51B944-459C-4A4B-AAFB-F3E3F93FF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02485" y="2712787"/>
              <a:ext cx="2019746" cy="1350898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CEBFC82-A624-4D61-88CB-E8C4FDBB0CBB}"/>
                </a:ext>
              </a:extLst>
            </p:cNvPr>
            <p:cNvSpPr txBox="1"/>
            <p:nvPr/>
          </p:nvSpPr>
          <p:spPr>
            <a:xfrm>
              <a:off x="7201246" y="3970642"/>
              <a:ext cx="15102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前端电路输出波形</a:t>
              </a:r>
            </a:p>
          </p:txBody>
        </p:sp>
      </p:grp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924F75-EFE4-7DB2-85F5-450EB15BC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19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3529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1B51655-86C3-453E-BC83-036A471F8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研究背景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技术调研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传感器仿真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基于大尺寸像素的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基于小尺寸像素的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总结和展望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B5B9CEA-2478-463E-9606-C0BC74E8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422F284-4CF9-9DB7-7582-D8D186C6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9142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9FE73698-869F-35C1-6743-82519CB0F9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937684"/>
              </p:ext>
            </p:extLst>
          </p:nvPr>
        </p:nvGraphicFramePr>
        <p:xfrm>
          <a:off x="323528" y="1126616"/>
          <a:ext cx="6172544" cy="324764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2187905883"/>
                    </a:ext>
                  </a:extLst>
                </a:gridCol>
                <a:gridCol w="614223">
                  <a:extLst>
                    <a:ext uri="{9D8B030D-6E8A-4147-A177-3AD203B41FA5}">
                      <a16:colId xmlns:a16="http://schemas.microsoft.com/office/drawing/2014/main" val="3393678111"/>
                    </a:ext>
                  </a:extLst>
                </a:gridCol>
                <a:gridCol w="965209">
                  <a:extLst>
                    <a:ext uri="{9D8B030D-6E8A-4147-A177-3AD203B41FA5}">
                      <a16:colId xmlns:a16="http://schemas.microsoft.com/office/drawing/2014/main" val="2425096291"/>
                    </a:ext>
                  </a:extLst>
                </a:gridCol>
                <a:gridCol w="789716">
                  <a:extLst>
                    <a:ext uri="{9D8B030D-6E8A-4147-A177-3AD203B41FA5}">
                      <a16:colId xmlns:a16="http://schemas.microsoft.com/office/drawing/2014/main" val="4122817682"/>
                    </a:ext>
                  </a:extLst>
                </a:gridCol>
                <a:gridCol w="1228447">
                  <a:extLst>
                    <a:ext uri="{9D8B030D-6E8A-4147-A177-3AD203B41FA5}">
                      <a16:colId xmlns:a16="http://schemas.microsoft.com/office/drawing/2014/main" val="1588069680"/>
                    </a:ext>
                  </a:extLst>
                </a:gridCol>
                <a:gridCol w="789716">
                  <a:extLst>
                    <a:ext uri="{9D8B030D-6E8A-4147-A177-3AD203B41FA5}">
                      <a16:colId xmlns:a16="http://schemas.microsoft.com/office/drawing/2014/main" val="1175508215"/>
                    </a:ext>
                  </a:extLst>
                </a:gridCol>
                <a:gridCol w="921233">
                  <a:extLst>
                    <a:ext uri="{9D8B030D-6E8A-4147-A177-3AD203B41FA5}">
                      <a16:colId xmlns:a16="http://schemas.microsoft.com/office/drawing/2014/main" val="938312862"/>
                    </a:ext>
                  </a:extLst>
                </a:gridCol>
              </a:tblGrid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芯片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工艺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像素尺寸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μm×μm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传感器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读出方式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功耗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2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时间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能量测量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extLst>
                  <a:ext uri="{0D108BD9-81ED-4DB2-BD59-A6C34878D82A}">
                    <a16:rowId xmlns:a16="http://schemas.microsoft.com/office/drawing/2014/main" val="1938645506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ULTIMATE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20.7×20.7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双阱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Rolling- shutter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否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否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extLst>
                  <a:ext uri="{0D108BD9-81ED-4DB2-BD59-A6C34878D82A}">
                    <a16:rowId xmlns:a16="http://schemas.microsoft.com/office/drawing/2014/main" val="3709263175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ALPIDE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28×28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alt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小收集极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AERD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~40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否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否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extLst>
                  <a:ext uri="{0D108BD9-81ED-4DB2-BD59-A6C34878D82A}">
                    <a16:rowId xmlns:a16="http://schemas.microsoft.com/office/drawing/2014/main" val="218269382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Jadepix-3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16×23.1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alt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小收集极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Rolling- shutter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否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否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extLst>
                  <a:ext uri="{0D108BD9-81ED-4DB2-BD59-A6C34878D82A}">
                    <a16:rowId xmlns:a16="http://schemas.microsoft.com/office/drawing/2014/main" val="2085826025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MIC4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25×25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alt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小收集极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混合式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否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否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extLst>
                  <a:ext uri="{0D108BD9-81ED-4DB2-BD59-A6C34878D82A}">
                    <a16:rowId xmlns:a16="http://schemas.microsoft.com/office/drawing/2014/main" val="4084390825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Taichupix-3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25×25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alt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小收集极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Column-drain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否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extLst>
                  <a:ext uri="{0D108BD9-81ED-4DB2-BD59-A6C34878D82A}">
                    <a16:rowId xmlns:a16="http://schemas.microsoft.com/office/drawing/2014/main" val="3851580075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MALTA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36.4×36.4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改进型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异步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否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extLst>
                  <a:ext uri="{0D108BD9-81ED-4DB2-BD59-A6C34878D82A}">
                    <a16:rowId xmlns:a16="http://schemas.microsoft.com/office/drawing/2014/main" val="3849798670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altLang="zh-CN" sz="12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Nupix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-H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28.7×28.7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小收集极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Rolling- shutter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~500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endParaRPr lang="zh-CN" alt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extLst>
                  <a:ext uri="{0D108BD9-81ED-4DB2-BD59-A6C34878D82A}">
                    <a16:rowId xmlns:a16="http://schemas.microsoft.com/office/drawing/2014/main" val="3336297684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ATLASpix3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150×50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HV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Column-drain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&lt;500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extLst>
                  <a:ext uri="{0D108BD9-81ED-4DB2-BD59-A6C34878D82A}">
                    <a16:rowId xmlns:a16="http://schemas.microsoft.com/office/drawing/2014/main" val="4007520035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Mupix10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80×80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HV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Column-drain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extLst>
                  <a:ext uri="{0D108BD9-81ED-4DB2-BD59-A6C34878D82A}">
                    <a16:rowId xmlns:a16="http://schemas.microsoft.com/office/drawing/2014/main" val="4081148213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TJ-Monopix2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33×33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改进型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Column-drain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extLst>
                  <a:ext uri="{0D108BD9-81ED-4DB2-BD59-A6C34878D82A}">
                    <a16:rowId xmlns:a16="http://schemas.microsoft.com/office/drawing/2014/main" val="4088703357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LF-</a:t>
                      </a:r>
                      <a:r>
                        <a:rPr lang="en-US" sz="1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Monopix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250×50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HV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Column-drain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32" marR="4032" marT="0" marB="0" anchor="ctr"/>
                </a:tc>
                <a:extLst>
                  <a:ext uri="{0D108BD9-81ED-4DB2-BD59-A6C34878D82A}">
                    <a16:rowId xmlns:a16="http://schemas.microsoft.com/office/drawing/2014/main" val="2153813203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90D3CCB1-8D5A-8665-BF24-0A4D8DEAE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MAPS</a:t>
            </a:r>
            <a:r>
              <a:rPr lang="zh-CN" altLang="en-US" dirty="0">
                <a:solidFill>
                  <a:schemeClr val="tx1"/>
                </a:solidFill>
              </a:rPr>
              <a:t>调研总结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152E56-78A8-6E9B-AA2A-66F2D93F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20</a:t>
            </a:fld>
            <a:endParaRPr lang="en-US" altLang="zh-CN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00986DF-0743-4813-A772-916B55AA926F}"/>
              </a:ext>
            </a:extLst>
          </p:cNvPr>
          <p:cNvSpPr txBox="1"/>
          <p:nvPr/>
        </p:nvSpPr>
        <p:spPr>
          <a:xfrm>
            <a:off x="6496072" y="983426"/>
            <a:ext cx="2628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暂无主流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MAPS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满足指标要求，</a:t>
            </a:r>
            <a:endParaRPr lang="en-US" altLang="zh-CN" sz="140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需要自主进行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MAPS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设计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87B898D-87F4-1AB3-4322-7F88581617B3}"/>
              </a:ext>
            </a:extLst>
          </p:cNvPr>
          <p:cNvSpPr/>
          <p:nvPr/>
        </p:nvSpPr>
        <p:spPr>
          <a:xfrm>
            <a:off x="4932040" y="1968234"/>
            <a:ext cx="1564032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08AD30-02A3-60C8-D3AA-3ED80CA471DA}"/>
              </a:ext>
            </a:extLst>
          </p:cNvPr>
          <p:cNvSpPr/>
          <p:nvPr/>
        </p:nvSpPr>
        <p:spPr>
          <a:xfrm>
            <a:off x="4921898" y="3908871"/>
            <a:ext cx="1564032" cy="2160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296608-345A-5B0C-0AEC-821F42907FB7}"/>
              </a:ext>
            </a:extLst>
          </p:cNvPr>
          <p:cNvSpPr txBox="1"/>
          <p:nvPr/>
        </p:nvSpPr>
        <p:spPr>
          <a:xfrm>
            <a:off x="179512" y="690250"/>
            <a:ext cx="6192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ITKM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要求：</a:t>
            </a:r>
            <a:r>
              <a:rPr lang="zh-CN" alt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多维测量功能</a:t>
            </a:r>
            <a:r>
              <a:rPr lang="en-US" altLang="zh-CN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zh-CN" alt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位置、时间、电荷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</a:t>
            </a:r>
            <a:r>
              <a:rPr lang="zh-CN" alt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兼具低功耗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D5FCA9B-C206-9D28-3224-9B4ADE7CC087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485930" y="3755999"/>
            <a:ext cx="271159" cy="260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7BC63AE0-9473-6519-EC8B-0BD8AAFB52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30"/>
          <a:stretch>
            <a:fillRect/>
          </a:stretch>
        </p:blipFill>
        <p:spPr>
          <a:xfrm>
            <a:off x="6767231" y="2387924"/>
            <a:ext cx="2207330" cy="119193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D51ED372-F1ED-E695-DB8E-407620A19EE8}"/>
              </a:ext>
            </a:extLst>
          </p:cNvPr>
          <p:cNvSpPr/>
          <p:nvPr/>
        </p:nvSpPr>
        <p:spPr>
          <a:xfrm>
            <a:off x="6705948" y="2787773"/>
            <a:ext cx="2042516" cy="1440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41A3346-32D4-5278-D10D-BCB653CEACF1}"/>
              </a:ext>
            </a:extLst>
          </p:cNvPr>
          <p:cNvSpPr txBox="1"/>
          <p:nvPr/>
        </p:nvSpPr>
        <p:spPr>
          <a:xfrm>
            <a:off x="6588225" y="3571923"/>
            <a:ext cx="255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阵列内数字电路功耗占比大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时间戳分发功耗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0C22558-6E52-C86F-91B6-FCC733922097}"/>
              </a:ext>
            </a:extLst>
          </p:cNvPr>
          <p:cNvSpPr txBox="1"/>
          <p:nvPr/>
        </p:nvSpPr>
        <p:spPr>
          <a:xfrm>
            <a:off x="6791123" y="2114224"/>
            <a:ext cx="2042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TJ-Monopix2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功耗占比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714715F-DB28-3A96-839A-68C38EA99A28}"/>
              </a:ext>
            </a:extLst>
          </p:cNvPr>
          <p:cNvSpPr txBox="1"/>
          <p:nvPr/>
        </p:nvSpPr>
        <p:spPr>
          <a:xfrm>
            <a:off x="4645504" y="4445594"/>
            <a:ext cx="3204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ITKM</a:t>
            </a:r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主体优化思路：</a:t>
            </a:r>
            <a:endParaRPr lang="en-US" altLang="zh-CN" sz="160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对阵列内数字电路的功耗优化</a:t>
            </a:r>
          </a:p>
        </p:txBody>
      </p:sp>
    </p:spTree>
    <p:extLst>
      <p:ext uri="{BB962C8B-B14F-4D97-AF65-F5344CB8AC3E}">
        <p14:creationId xmlns:p14="http://schemas.microsoft.com/office/powerpoint/2010/main" val="20026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47D4E8A-D440-D638-6F85-8EA01C4C9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00684"/>
            <a:ext cx="6552728" cy="360040"/>
          </a:xfrm>
        </p:spPr>
        <p:txBody>
          <a:bodyPr/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提出两种读出方案，并基于不同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工艺展开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设计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385050A-9AD1-2F84-DB79-DF6EABB5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方案规划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F3A1B-3F0E-3202-27AD-F3455ABF0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92203"/>
            <a:ext cx="3600000" cy="258425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F719CF6-042C-F083-947A-D5A1E7761A07}"/>
              </a:ext>
            </a:extLst>
          </p:cNvPr>
          <p:cNvSpPr txBox="1"/>
          <p:nvPr/>
        </p:nvSpPr>
        <p:spPr>
          <a:xfrm>
            <a:off x="755576" y="3861232"/>
            <a:ext cx="316835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基础方案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(CharTPix180)</a:t>
            </a:r>
            <a:endParaRPr lang="en-US" altLang="zh-CN" sz="1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大尺寸像素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基于国外成熟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180 nm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工艺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四阱，高阻外延层 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(&gt;1 </a:t>
            </a:r>
            <a:r>
              <a:rPr lang="en-US" altLang="zh-CN" sz="1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kΩ·cm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85198DF-0FBC-173C-1C5A-B6EF59765F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134" r="77292" b="21212"/>
          <a:stretch>
            <a:fillRect/>
          </a:stretch>
        </p:blipFill>
        <p:spPr>
          <a:xfrm>
            <a:off x="5842337" y="1131590"/>
            <a:ext cx="599133" cy="674027"/>
          </a:xfrm>
          <a:prstGeom prst="rect">
            <a:avLst/>
          </a:prstGeom>
        </p:spPr>
      </p:pic>
      <p:sp>
        <p:nvSpPr>
          <p:cNvPr id="14" name="箭头: 右 13">
            <a:extLst>
              <a:ext uri="{FF2B5EF4-FFF2-40B4-BE49-F238E27FC236}">
                <a16:creationId xmlns:a16="http://schemas.microsoft.com/office/drawing/2014/main" id="{58B5648D-93D5-D909-161B-AE47247220DC}"/>
              </a:ext>
            </a:extLst>
          </p:cNvPr>
          <p:cNvSpPr/>
          <p:nvPr/>
        </p:nvSpPr>
        <p:spPr>
          <a:xfrm rot="5400000">
            <a:off x="5993740" y="1798481"/>
            <a:ext cx="249801" cy="158289"/>
          </a:xfrm>
          <a:prstGeom prst="rightArrow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1F14AC3-C031-C1DE-C313-7763D96FDE44}"/>
              </a:ext>
            </a:extLst>
          </p:cNvPr>
          <p:cNvGrpSpPr/>
          <p:nvPr/>
        </p:nvGrpSpPr>
        <p:grpSpPr>
          <a:xfrm>
            <a:off x="4678641" y="2051672"/>
            <a:ext cx="4326536" cy="2248270"/>
            <a:chOff x="4678641" y="2921603"/>
            <a:chExt cx="4326536" cy="224827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27F5807-7BD3-49D0-AB77-56680F602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7968" y="3454105"/>
              <a:ext cx="1117209" cy="840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EC97EA5-53B6-CFDF-E397-C7402CB4E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641" y="3928092"/>
              <a:ext cx="2880000" cy="761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788D02B-3329-BFD4-58E3-5A5500BD8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641" y="2921603"/>
              <a:ext cx="2880000" cy="515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FF3E4CE-F5A0-1BF2-3AA3-8CFC4EAD4ACF}"/>
                </a:ext>
              </a:extLst>
            </p:cNvPr>
            <p:cNvSpPr txBox="1"/>
            <p:nvPr/>
          </p:nvSpPr>
          <p:spPr>
            <a:xfrm>
              <a:off x="5182697" y="4708208"/>
              <a:ext cx="19184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金属线连接型传感器</a:t>
              </a:r>
              <a:endPara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（</a:t>
              </a:r>
              <a:r>
                <a:rPr lang="en-US" altLang="zh-CN" sz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Pixel-based sensor</a:t>
              </a:r>
              <a:r>
                <a:rPr lang="zh-CN" altLang="en-US" sz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）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93293A2-90F9-C805-2466-E884567BB0B5}"/>
                </a:ext>
              </a:extLst>
            </p:cNvPr>
            <p:cNvSpPr txBox="1"/>
            <p:nvPr/>
          </p:nvSpPr>
          <p:spPr>
            <a:xfrm>
              <a:off x="5235215" y="3466427"/>
              <a:ext cx="19184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有源区连接型传感器</a:t>
              </a:r>
              <a:endPara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（</a:t>
              </a:r>
              <a:r>
                <a:rPr lang="en-US" altLang="zh-CN" sz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Strip-based sensor</a:t>
              </a:r>
              <a:r>
                <a:rPr lang="zh-CN" altLang="en-US" sz="12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）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2715049F-C62E-3A58-0FFF-430052CEE242}"/>
              </a:ext>
            </a:extLst>
          </p:cNvPr>
          <p:cNvSpPr txBox="1"/>
          <p:nvPr/>
        </p:nvSpPr>
        <p:spPr>
          <a:xfrm>
            <a:off x="4716275" y="4234016"/>
            <a:ext cx="3672149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位置分辨要求宽松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</a:p>
          <a:p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增大像素尺寸，以减小列级读出电路密度，降低阵列内数字电路功耗</a:t>
            </a:r>
          </a:p>
        </p:txBody>
      </p: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27861C7C-87CD-D96C-0041-64AB7698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21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07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12101CC-3720-B75B-DE6B-A3B248072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方案规划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3A2165-B3AF-783B-7720-ADA744B2D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37" y="1236202"/>
            <a:ext cx="3600000" cy="25236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E2622B5-8702-885B-ABC4-D739439F5355}"/>
              </a:ext>
            </a:extLst>
          </p:cNvPr>
          <p:cNvSpPr txBox="1"/>
          <p:nvPr/>
        </p:nvSpPr>
        <p:spPr>
          <a:xfrm>
            <a:off x="352715" y="3916433"/>
            <a:ext cx="385924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读出架构优化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(CharTPix130)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小尺寸像素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基于国内新兴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130 nm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工艺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628650" lvl="1" indent="-285750" algn="just"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四阱，无外延层，高阻衬底 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(~3 </a:t>
            </a:r>
            <a:r>
              <a:rPr lang="en-US" altLang="zh-CN" sz="1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kΩ·cm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E972DA10-1C2E-2A35-515B-6D67A20E9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15906"/>
            <a:ext cx="7632848" cy="360040"/>
          </a:xfrm>
        </p:spPr>
        <p:txBody>
          <a:bodyPr/>
          <a:lstStyle/>
          <a:p>
            <a:r>
              <a:rPr lang="zh-CN" altLang="en-US" sz="1600" dirty="0"/>
              <a:t>国外工艺具有成本高昂、流片周期长、先进</a:t>
            </a:r>
            <a:r>
              <a:rPr lang="zh-CN" altLang="zh-CN" sz="1600" dirty="0"/>
              <a:t>技术准入限制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探索国内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MAPS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工艺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3DC1327-EF97-4CFB-B286-000D9C355C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07367" y="1050570"/>
            <a:ext cx="2160000" cy="1094715"/>
          </a:xfrm>
          <a:prstGeom prst="rect">
            <a:avLst/>
          </a:prstGeom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20C90C40-8823-9622-7F2E-6980CEEEF7AD}"/>
              </a:ext>
            </a:extLst>
          </p:cNvPr>
          <p:cNvSpPr/>
          <p:nvPr/>
        </p:nvSpPr>
        <p:spPr>
          <a:xfrm rot="5400000">
            <a:off x="6441611" y="2185458"/>
            <a:ext cx="249801" cy="158289"/>
          </a:xfrm>
          <a:prstGeom prst="rightArrow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869ED3B-07E7-E696-D784-8F33AD9F0A1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07367" y="2549234"/>
            <a:ext cx="2160000" cy="1234286"/>
          </a:xfrm>
          <a:prstGeom prst="rect">
            <a:avLst/>
          </a:prstGeom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EEA8965B-071B-5D04-AB20-FB8AD477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22</a:t>
            </a:fld>
            <a:endParaRPr lang="en-US" altLang="zh-CN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8A3EB7D-306C-4674-9D63-D60AE345C98F}"/>
              </a:ext>
            </a:extLst>
          </p:cNvPr>
          <p:cNvGrpSpPr/>
          <p:nvPr/>
        </p:nvGrpSpPr>
        <p:grpSpPr>
          <a:xfrm>
            <a:off x="4529766" y="3943251"/>
            <a:ext cx="4506490" cy="1023165"/>
            <a:chOff x="4788024" y="3987185"/>
            <a:chExt cx="4506490" cy="1023165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7A904D2-DA84-BB3D-00BC-748612332235}"/>
                </a:ext>
              </a:extLst>
            </p:cNvPr>
            <p:cNvSpPr txBox="1"/>
            <p:nvPr/>
          </p:nvSpPr>
          <p:spPr>
            <a:xfrm>
              <a:off x="4788024" y="3987185"/>
              <a:ext cx="4145081" cy="10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保留主流的小尺寸像素</a:t>
              </a:r>
              <a:r>
                <a:rPr lang="en-US" altLang="zh-CN" sz="14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zh-CN" altLang="en-US" sz="14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Wingdings" panose="05000000000000000000" pitchFamily="2" charset="2"/>
                </a:rPr>
                <a:t>模拟电路</a:t>
              </a:r>
              <a:r>
                <a:rPr lang="zh-CN" alt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Wingdings" panose="05000000000000000000" pitchFamily="2" charset="2"/>
                </a:rPr>
                <a:t>性能佳</a:t>
              </a:r>
              <a:endPara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zh-CN" altLang="en-US" sz="14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多像素共用列级读出通道</a:t>
              </a:r>
              <a:endPara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zh-CN" altLang="en-US" sz="14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时间量化方法优化</a:t>
              </a: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735E2BC5-6548-690F-1C7D-28F6AD2BA88F}"/>
                </a:ext>
              </a:extLst>
            </p:cNvPr>
            <p:cNvSpPr txBox="1"/>
            <p:nvPr/>
          </p:nvSpPr>
          <p:spPr>
            <a:xfrm>
              <a:off x="7134514" y="4487892"/>
              <a:ext cx="2160000" cy="374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zh-CN" altLang="en-US" sz="14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阵列内数字电路</a:t>
              </a:r>
              <a:r>
                <a:rPr lang="zh-CN" alt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功耗低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2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6532E-DEFE-4CA6-38A0-55D74E1E1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B2B34C3-2E43-3BEC-579D-C084DE973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研究背景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技术调研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传感器仿真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基于大尺寸像素的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基于小尺寸像素的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总结和展望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A6E95C0-9F50-DB1A-34A2-1F57C7F5D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6A873D-FBC0-10C2-36C1-4372F66EE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23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33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BD9192-C780-4621-8402-80B19D8A4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812" y="2463855"/>
            <a:ext cx="3259676" cy="2315947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37F486E-F379-4ABB-96CE-1E76EA94F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99542"/>
            <a:ext cx="8834313" cy="1872208"/>
          </a:xfrm>
        </p:spPr>
        <p:txBody>
          <a:bodyPr/>
          <a:lstStyle/>
          <a:p>
            <a:r>
              <a:rPr lang="zh-C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比较收集电极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zh-C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不同尺寸、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布局、</a:t>
            </a:r>
            <a:r>
              <a:rPr lang="zh-C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掺杂浓度等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参数下</a:t>
            </a:r>
            <a:r>
              <a:rPr lang="zh-C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的模拟性能，选择最优的设计参数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Sentaurus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TCAD (Technology Computer Aided Design)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模拟套件：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通过有限元分析方法，数值求解泊松方程、连续性方程、运输方程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结、电离径迹周围区域设置网格细化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仿真传感器电容、电荷收集量、收集速度、电场分布、电场线等传感器性能参数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F0356FA-B850-4C55-B9E6-A23904DB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传感器仿真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1E66C00-F56C-B26F-2D80-8DA79A930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9631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5" name="图片 1">
            <a:extLst>
              <a:ext uri="{FF2B5EF4-FFF2-40B4-BE49-F238E27FC236}">
                <a16:creationId xmlns:a16="http://schemas.microsoft.com/office/drawing/2014/main" id="{9C184F1D-2D9C-5A7C-4B79-0FBF6BFAB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9805"/>
            <a:ext cx="45148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FD2EF0E2-E7B9-7797-BAE4-390D77A9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24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834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5E12F2F-7674-420D-BF79-3C56A3D18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57003"/>
            <a:ext cx="7128792" cy="450657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CharTPix180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中，两类大尺寸传感器建模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19F684C-0F15-403E-AE70-6DFB4D023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CharTPix180—</a:t>
            </a:r>
            <a:r>
              <a:rPr lang="zh-CN" altLang="en-US" dirty="0"/>
              <a:t>传感器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97B99DE-5CCE-579A-F1A9-C98DBA0B4B91}"/>
              </a:ext>
            </a:extLst>
          </p:cNvPr>
          <p:cNvGrpSpPr/>
          <p:nvPr/>
        </p:nvGrpSpPr>
        <p:grpSpPr>
          <a:xfrm>
            <a:off x="251520" y="1015386"/>
            <a:ext cx="3611607" cy="2013703"/>
            <a:chOff x="759910" y="987574"/>
            <a:chExt cx="3611607" cy="201370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9401357-4FA1-04FC-B9BC-4AB4133C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37" t="3393" r="3753" b="2164"/>
            <a:stretch>
              <a:fillRect/>
            </a:stretch>
          </p:blipFill>
          <p:spPr bwMode="auto">
            <a:xfrm>
              <a:off x="759910" y="987574"/>
              <a:ext cx="2945352" cy="19442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AEAF2E2-E2EE-3FBF-A0B8-F8A7A9487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7" t="34314" r="4899" b="38905"/>
            <a:stretch>
              <a:fillRect/>
            </a:stretch>
          </p:blipFill>
          <p:spPr bwMode="auto">
            <a:xfrm>
              <a:off x="2128062" y="2224672"/>
              <a:ext cx="2243455" cy="7766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0970034-0D7C-91DD-3A0A-041B0DC1D3EC}"/>
              </a:ext>
            </a:extLst>
          </p:cNvPr>
          <p:cNvGrpSpPr/>
          <p:nvPr/>
        </p:nvGrpSpPr>
        <p:grpSpPr>
          <a:xfrm>
            <a:off x="251520" y="3017016"/>
            <a:ext cx="3611607" cy="1914525"/>
            <a:chOff x="759910" y="2989204"/>
            <a:chExt cx="3611607" cy="191452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FAC34D3-14B2-B87B-01D8-B8526ADFEE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46" t="3917" r="5275"/>
            <a:stretch>
              <a:fillRect/>
            </a:stretch>
          </p:blipFill>
          <p:spPr bwMode="auto">
            <a:xfrm>
              <a:off x="759910" y="2989204"/>
              <a:ext cx="2776855" cy="19145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BEB1F72-1B9D-882E-4CF5-0641206DA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8" t="34890" r="5328" b="38940"/>
            <a:stretch>
              <a:fillRect/>
            </a:stretch>
          </p:blipFill>
          <p:spPr bwMode="auto">
            <a:xfrm>
              <a:off x="2084882" y="4097877"/>
              <a:ext cx="2286635" cy="7772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46A97879-CBB4-DFC2-7399-A1184E01DE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9223" y="1255091"/>
            <a:ext cx="3201049" cy="178550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552F468-4FDA-F249-B783-A36361440A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3127" y="3308253"/>
            <a:ext cx="3240000" cy="1803598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3C4B25F7-BD9D-C54A-C11B-D419D068FBB9}"/>
              </a:ext>
            </a:extLst>
          </p:cNvPr>
          <p:cNvSpPr txBox="1"/>
          <p:nvPr/>
        </p:nvSpPr>
        <p:spPr>
          <a:xfrm>
            <a:off x="7141974" y="1445705"/>
            <a:ext cx="1966530" cy="134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有源区连接型传感器：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Strip-based sensor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耗尽区范围更大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电荷收集更强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66E9FA9-6092-0409-53CD-30887EE74A28}"/>
              </a:ext>
            </a:extLst>
          </p:cNvPr>
          <p:cNvSpPr txBox="1"/>
          <p:nvPr/>
        </p:nvSpPr>
        <p:spPr>
          <a:xfrm>
            <a:off x="7141974" y="3387839"/>
            <a:ext cx="1966530" cy="134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金属线连接型传感器：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Pixel-based sensor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耗尽区范围相对小</a:t>
            </a:r>
            <a:endParaRPr lang="en-US" altLang="zh-CN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电荷收集相对弱</a:t>
            </a:r>
          </a:p>
        </p:txBody>
      </p:sp>
      <p:sp>
        <p:nvSpPr>
          <p:cNvPr id="41" name="灯片编号占位符 40">
            <a:extLst>
              <a:ext uri="{FF2B5EF4-FFF2-40B4-BE49-F238E27FC236}">
                <a16:creationId xmlns:a16="http://schemas.microsoft.com/office/drawing/2014/main" id="{EB5E025A-A2AF-1082-EBA0-AFF0B0F77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25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507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1">
            <a:extLst>
              <a:ext uri="{FF2B5EF4-FFF2-40B4-BE49-F238E27FC236}">
                <a16:creationId xmlns:a16="http://schemas.microsoft.com/office/drawing/2014/main" id="{C5F25898-7DF4-4091-AA63-5F15A1F77F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343917"/>
              </p:ext>
            </p:extLst>
          </p:nvPr>
        </p:nvGraphicFramePr>
        <p:xfrm>
          <a:off x="6637825" y="2478526"/>
          <a:ext cx="2376000" cy="1656480"/>
        </p:xfrm>
        <a:graphic>
          <a:graphicData uri="http://schemas.openxmlformats.org/drawingml/2006/table">
            <a:tbl>
              <a:tblPr firstRow="1" bandRow="1"/>
              <a:tblGrid>
                <a:gridCol w="1224136">
                  <a:extLst>
                    <a:ext uri="{9D8B030D-6E8A-4147-A177-3AD203B41FA5}">
                      <a16:colId xmlns:a16="http://schemas.microsoft.com/office/drawing/2014/main" val="177397032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87022003"/>
                    </a:ext>
                  </a:extLst>
                </a:gridCol>
                <a:gridCol w="575800">
                  <a:extLst>
                    <a:ext uri="{9D8B030D-6E8A-4147-A177-3AD203B41FA5}">
                      <a16:colId xmlns:a16="http://schemas.microsoft.com/office/drawing/2014/main" val="167015353"/>
                    </a:ext>
                  </a:extLst>
                </a:gridCol>
              </a:tblGrid>
              <a:tr h="288000">
                <a:tc rowSpan="2">
                  <a:txBody>
                    <a:bodyPr/>
                    <a:lstStyle/>
                    <a:p>
                      <a:pPr algn="ctr"/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电容 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fF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163057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329874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28×30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742837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Pixel-based 170×31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20.7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16.9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428468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Strip-based</a:t>
                      </a:r>
                    </a:p>
                    <a:p>
                      <a:pPr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170×31</a:t>
                      </a:r>
                      <a:endParaRPr lang="zh-CN" altLang="en-US" sz="1000" dirty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44.1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28.9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9479492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019DFF4C-D61A-4BE9-A044-9104D2BB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CharTPix180—</a:t>
            </a:r>
            <a:r>
              <a:rPr lang="zh-CN" altLang="en-US" dirty="0"/>
              <a:t>传感器电容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BE748B2-48ED-4823-B5EC-107E2EE92FE8}"/>
              </a:ext>
            </a:extLst>
          </p:cNvPr>
          <p:cNvSpPr txBox="1"/>
          <p:nvPr/>
        </p:nvSpPr>
        <p:spPr>
          <a:xfrm>
            <a:off x="6636946" y="2725817"/>
            <a:ext cx="701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  <a:endParaRPr lang="zh-CN" altLang="en-US" sz="1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F23E558-2797-42F8-A107-77460C7AEE9F}"/>
              </a:ext>
            </a:extLst>
          </p:cNvPr>
          <p:cNvSpPr txBox="1"/>
          <p:nvPr/>
        </p:nvSpPr>
        <p:spPr>
          <a:xfrm>
            <a:off x="6980036" y="2479596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衬底偏压 </a:t>
            </a:r>
            <a:r>
              <a:rPr lang="en-US" altLang="zh-CN" sz="1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(V)</a:t>
            </a:r>
            <a:endParaRPr lang="zh-CN" altLang="en-US" sz="1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7" name="内容占位符 1">
            <a:extLst>
              <a:ext uri="{FF2B5EF4-FFF2-40B4-BE49-F238E27FC236}">
                <a16:creationId xmlns:a16="http://schemas.microsoft.com/office/drawing/2014/main" id="{D200809E-220F-4240-A9EC-26D543BC72BB}"/>
              </a:ext>
            </a:extLst>
          </p:cNvPr>
          <p:cNvSpPr txBox="1">
            <a:spLocks/>
          </p:cNvSpPr>
          <p:nvPr/>
        </p:nvSpPr>
        <p:spPr bwMode="auto">
          <a:xfrm>
            <a:off x="217869" y="694716"/>
            <a:ext cx="6946419" cy="130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844" indent="-191691" algn="l" rtl="0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5535" indent="-171450" algn="l" rtl="0" eaLnBrk="0" fontAlgn="base" hangingPunct="0">
              <a:lnSpc>
                <a:spcPts val="2600"/>
              </a:lnSpc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44129" indent="-171450" algn="l" rtl="0" eaLnBrk="0" fontAlgn="base" hangingPunct="0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725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425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2870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001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传感器电容对电路信噪比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功耗的影响至关重要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有源区连接型传感器电容显著高于金属线连接型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有源区连接型电容随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变化更加明显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电容随负偏压下降，与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NW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DPW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的掺杂浓度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深度、外延层电阻率均相关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B35BC3F-BB08-E82D-F8B9-937C3590F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91" y="2319064"/>
            <a:ext cx="3060000" cy="22687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4B5D574-7BC1-B803-18E6-7EE86CBAA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30" y="2319064"/>
            <a:ext cx="3060000" cy="22518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FE4A4E2-99EA-0EEC-0BAB-D722ADCC2CD5}"/>
              </a:ext>
            </a:extLst>
          </p:cNvPr>
          <p:cNvSpPr txBox="1"/>
          <p:nvPr/>
        </p:nvSpPr>
        <p:spPr>
          <a:xfrm>
            <a:off x="4211960" y="462579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4444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对照组：</a:t>
            </a:r>
            <a:r>
              <a:rPr lang="en-US" altLang="zh-CN" sz="1200" dirty="0">
                <a:solidFill>
                  <a:srgbClr val="4444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28×30</a:t>
            </a:r>
            <a:r>
              <a:rPr lang="zh-CN" altLang="en-US" sz="1200" dirty="0">
                <a:solidFill>
                  <a:srgbClr val="4444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小尺寸像素</a:t>
            </a:r>
            <a:endParaRPr lang="en-US" altLang="zh-CN" sz="1200" dirty="0">
              <a:solidFill>
                <a:srgbClr val="4444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829981-0A40-E3B1-B65E-E2F88E3C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26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610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表格 45">
            <a:extLst>
              <a:ext uri="{FF2B5EF4-FFF2-40B4-BE49-F238E27FC236}">
                <a16:creationId xmlns:a16="http://schemas.microsoft.com/office/drawing/2014/main" id="{A3311695-DCEC-4E63-B2D9-40B9214695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713977"/>
              </p:ext>
            </p:extLst>
          </p:nvPr>
        </p:nvGraphicFramePr>
        <p:xfrm>
          <a:off x="6346748" y="2601086"/>
          <a:ext cx="2160000" cy="1584960"/>
        </p:xfrm>
        <a:graphic>
          <a:graphicData uri="http://schemas.openxmlformats.org/drawingml/2006/table">
            <a:tbl>
              <a:tblPr firstRow="1" bandRow="1"/>
              <a:tblGrid>
                <a:gridCol w="612000">
                  <a:extLst>
                    <a:ext uri="{9D8B030D-6E8A-4147-A177-3AD203B41FA5}">
                      <a16:colId xmlns:a16="http://schemas.microsoft.com/office/drawing/2014/main" val="103166051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415298759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295291572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</a:t>
                      </a:r>
                    </a:p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</a:t>
                      </a:r>
                      <a:r>
                        <a:rPr lang="en-US" altLang="zh-CN" sz="1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Collected time</a:t>
                      </a:r>
                    </a:p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(ns)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0724346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 </a:t>
                      </a:r>
                    </a:p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</a:t>
                      </a:r>
                      <a:r>
                        <a:rPr lang="en-US" altLang="zh-CN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531.1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34.9 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26017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</a:t>
                      </a:r>
                      <a:r>
                        <a:rPr lang="en-US" altLang="zh-CN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774.0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28.8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6020593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(40 </a:t>
                      </a:r>
                      <a:r>
                        <a:rPr lang="en-US" altLang="zh-CN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1029.1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71911537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7FDCC6B7-518F-460D-B74F-0C9629663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CharTPix180—</a:t>
            </a:r>
            <a:r>
              <a:rPr lang="zh-CN" altLang="en-US" dirty="0"/>
              <a:t>电荷收集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F1226B78-0808-4A7F-A51B-679058079CEE}"/>
              </a:ext>
            </a:extLst>
          </p:cNvPr>
          <p:cNvGrpSpPr/>
          <p:nvPr/>
        </p:nvGrpSpPr>
        <p:grpSpPr>
          <a:xfrm>
            <a:off x="4447228" y="977641"/>
            <a:ext cx="4536504" cy="978068"/>
            <a:chOff x="4572000" y="1233642"/>
            <a:chExt cx="4536504" cy="97806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20DE265-C304-464E-A019-72C62B843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233642"/>
              <a:ext cx="4506411" cy="978068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B66ECC3-897A-4A3E-B4DC-4566DC88E5F4}"/>
                </a:ext>
              </a:extLst>
            </p:cNvPr>
            <p:cNvSpPr txBox="1"/>
            <p:nvPr/>
          </p:nvSpPr>
          <p:spPr>
            <a:xfrm>
              <a:off x="6717609" y="1809406"/>
              <a:ext cx="354377" cy="24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0000"/>
                  </a:solidFill>
                </a:rPr>
                <a:t>P1</a:t>
              </a:r>
              <a:endParaRPr lang="zh-CN" altLang="en-US" sz="1000" dirty="0">
                <a:solidFill>
                  <a:srgbClr val="FF0000"/>
                </a:solidFill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AD6A891-2415-4D1D-A1E0-C851F3C17984}"/>
                </a:ext>
              </a:extLst>
            </p:cNvPr>
            <p:cNvSpPr txBox="1"/>
            <p:nvPr/>
          </p:nvSpPr>
          <p:spPr>
            <a:xfrm>
              <a:off x="6965673" y="1809405"/>
              <a:ext cx="354377" cy="24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00CC00"/>
                  </a:solidFill>
                </a:rPr>
                <a:t>P2</a:t>
              </a:r>
              <a:endParaRPr lang="zh-CN" altLang="en-US" sz="1000" dirty="0">
                <a:solidFill>
                  <a:srgbClr val="00CC00"/>
                </a:solidFill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3484BD0-6155-46C5-9617-172465909E84}"/>
                </a:ext>
              </a:extLst>
            </p:cNvPr>
            <p:cNvSpPr txBox="1"/>
            <p:nvPr/>
          </p:nvSpPr>
          <p:spPr>
            <a:xfrm>
              <a:off x="7993368" y="1808916"/>
              <a:ext cx="354377" cy="24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0000FF"/>
                  </a:solidFill>
                </a:rPr>
                <a:t>P3</a:t>
              </a:r>
              <a:endParaRPr lang="zh-CN" altLang="en-US" sz="1000" dirty="0">
                <a:solidFill>
                  <a:srgbClr val="0000FF"/>
                </a:solidFill>
              </a:endParaRPr>
            </a:p>
          </p:txBody>
        </p:sp>
        <p:sp>
          <p:nvSpPr>
            <p:cNvPr id="30" name="星形: 五角 29">
              <a:extLst>
                <a:ext uri="{FF2B5EF4-FFF2-40B4-BE49-F238E27FC236}">
                  <a16:creationId xmlns:a16="http://schemas.microsoft.com/office/drawing/2014/main" id="{1D5D55A1-06D0-4D0F-9355-ACE366C3BB7A}"/>
                </a:ext>
              </a:extLst>
            </p:cNvPr>
            <p:cNvSpPr/>
            <p:nvPr/>
          </p:nvSpPr>
          <p:spPr>
            <a:xfrm>
              <a:off x="6825206" y="1660678"/>
              <a:ext cx="140467" cy="123996"/>
            </a:xfrm>
            <a:prstGeom prst="star5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星形: 五角 30">
              <a:extLst>
                <a:ext uri="{FF2B5EF4-FFF2-40B4-BE49-F238E27FC236}">
                  <a16:creationId xmlns:a16="http://schemas.microsoft.com/office/drawing/2014/main" id="{97C0BCF1-24A9-41F0-B731-AC7A369EA3A7}"/>
                </a:ext>
              </a:extLst>
            </p:cNvPr>
            <p:cNvSpPr/>
            <p:nvPr/>
          </p:nvSpPr>
          <p:spPr>
            <a:xfrm>
              <a:off x="7071987" y="1660678"/>
              <a:ext cx="140467" cy="123996"/>
            </a:xfrm>
            <a:prstGeom prst="star5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CC00"/>
                </a:solidFill>
              </a:endParaRPr>
            </a:p>
          </p:txBody>
        </p:sp>
        <p:sp>
          <p:nvSpPr>
            <p:cNvPr id="32" name="星形: 五角 31">
              <a:extLst>
                <a:ext uri="{FF2B5EF4-FFF2-40B4-BE49-F238E27FC236}">
                  <a16:creationId xmlns:a16="http://schemas.microsoft.com/office/drawing/2014/main" id="{0ABE3D68-1F52-4093-841F-FCCE19019A21}"/>
                </a:ext>
              </a:extLst>
            </p:cNvPr>
            <p:cNvSpPr/>
            <p:nvPr/>
          </p:nvSpPr>
          <p:spPr>
            <a:xfrm>
              <a:off x="8100323" y="1660678"/>
              <a:ext cx="140467" cy="123996"/>
            </a:xfrm>
            <a:prstGeom prst="star5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472186BC-F347-4C0C-B8B6-F6E7E8EC44AC}"/>
                </a:ext>
              </a:extLst>
            </p:cNvPr>
            <p:cNvCxnSpPr>
              <a:cxnSpLocks/>
            </p:cNvCxnSpPr>
            <p:nvPr/>
          </p:nvCxnSpPr>
          <p:spPr>
            <a:xfrm>
              <a:off x="4602093" y="1722676"/>
              <a:ext cx="4506411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内容占位符 1">
            <a:extLst>
              <a:ext uri="{FF2B5EF4-FFF2-40B4-BE49-F238E27FC236}">
                <a16:creationId xmlns:a16="http://schemas.microsoft.com/office/drawing/2014/main" id="{E473B92A-8FEF-4133-96AA-D482538B5751}"/>
              </a:ext>
            </a:extLst>
          </p:cNvPr>
          <p:cNvSpPr txBox="1">
            <a:spLocks/>
          </p:cNvSpPr>
          <p:nvPr/>
        </p:nvSpPr>
        <p:spPr bwMode="auto">
          <a:xfrm>
            <a:off x="65589" y="615906"/>
            <a:ext cx="5683844" cy="217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844" indent="-191691" algn="l" rtl="0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5535" indent="-171450" algn="l" rtl="0" eaLnBrk="0" fontAlgn="base" hangingPunct="0">
              <a:lnSpc>
                <a:spcPts val="2600"/>
              </a:lnSpc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44129" indent="-171450" algn="l" rtl="0" eaLnBrk="0" fontAlgn="base" hangingPunct="0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725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425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2870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001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有源区连接型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(170 μm×31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重新建模：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1/4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传感器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衬底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 V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负偏压，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nwell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0.8V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正偏压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耗尽深度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~13.6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相比传统小尺寸像素，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Charge sharing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影响减弱，收集速度更快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5E4086E-3648-4B05-93D7-B2CB35105A04}"/>
              </a:ext>
            </a:extLst>
          </p:cNvPr>
          <p:cNvSpPr txBox="1"/>
          <p:nvPr/>
        </p:nvSpPr>
        <p:spPr>
          <a:xfrm>
            <a:off x="6346748" y="4273581"/>
            <a:ext cx="261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444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  <a:r>
              <a:rPr lang="zh-CN" altLang="en-US" sz="1200" dirty="0">
                <a:solidFill>
                  <a:srgbClr val="444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solidFill>
                  <a:srgbClr val="444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ns~100 ns</a:t>
            </a:r>
          </a:p>
          <a:p>
            <a:r>
              <a:rPr lang="en-US" altLang="zh-CN" sz="1200" dirty="0">
                <a:solidFill>
                  <a:srgbClr val="444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Collected time</a:t>
            </a:r>
            <a:r>
              <a:rPr lang="zh-CN" altLang="en-US" sz="1200" dirty="0">
                <a:solidFill>
                  <a:srgbClr val="444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solidFill>
                  <a:srgbClr val="444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10%~90%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A74879C-494E-EC1D-6BF7-3445ED79F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352" y="2250595"/>
            <a:ext cx="2961587" cy="26476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4299F8C-509B-9FC2-82DE-4E9EA2D89B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18"/>
          <a:stretch>
            <a:fillRect/>
          </a:stretch>
        </p:blipFill>
        <p:spPr bwMode="auto">
          <a:xfrm>
            <a:off x="179512" y="2601086"/>
            <a:ext cx="2768974" cy="19493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D9176B-2C17-FBFD-4E27-0B0C4ABF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27</a:t>
            </a:fld>
            <a:endParaRPr lang="en-US" altLang="zh-C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7A128F-47B4-E055-D7FB-C6D7F8A0D350}"/>
              </a:ext>
            </a:extLst>
          </p:cNvPr>
          <p:cNvSpPr txBox="1"/>
          <p:nvPr/>
        </p:nvSpPr>
        <p:spPr>
          <a:xfrm>
            <a:off x="7435086" y="1979951"/>
            <a:ext cx="188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444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63.8 ns</a:t>
            </a:r>
          </a:p>
          <a:p>
            <a:r>
              <a:rPr lang="en-US" altLang="zh-CN" sz="1200" dirty="0">
                <a:solidFill>
                  <a:srgbClr val="444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Pixel-based sensor 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034C113-D520-F03C-FB96-EA6AF3ECEFAE}"/>
              </a:ext>
            </a:extLst>
          </p:cNvPr>
          <p:cNvCxnSpPr/>
          <p:nvPr/>
        </p:nvCxnSpPr>
        <p:spPr>
          <a:xfrm flipV="1">
            <a:off x="8222973" y="2441616"/>
            <a:ext cx="283775" cy="70619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6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614E631-164C-49E1-438B-74E9AD01E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6" b="-1"/>
          <a:stretch>
            <a:fillRect/>
          </a:stretch>
        </p:blipFill>
        <p:spPr bwMode="auto">
          <a:xfrm>
            <a:off x="521528" y="2412880"/>
            <a:ext cx="2409458" cy="25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7419B016-A987-8BFA-8DDC-65EECF359841}"/>
              </a:ext>
            </a:extLst>
          </p:cNvPr>
          <p:cNvGrpSpPr/>
          <p:nvPr/>
        </p:nvGrpSpPr>
        <p:grpSpPr>
          <a:xfrm>
            <a:off x="3202586" y="2731870"/>
            <a:ext cx="2018665" cy="1941195"/>
            <a:chOff x="0" y="-14862"/>
            <a:chExt cx="1619885" cy="162903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0CAAA1D-9505-08E5-022D-445FF91E4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619885" cy="1614170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49691431-F98F-AE38-983E-BA2823858916}"/>
                </a:ext>
              </a:extLst>
            </p:cNvPr>
            <p:cNvGrpSpPr/>
            <p:nvPr/>
          </p:nvGrpSpPr>
          <p:grpSpPr>
            <a:xfrm>
              <a:off x="487619" y="-14862"/>
              <a:ext cx="1119856" cy="1210723"/>
              <a:chOff x="485394" y="-29318"/>
              <a:chExt cx="1087714" cy="1266840"/>
            </a:xfrm>
          </p:grpSpPr>
          <p:cxnSp>
            <p:nvCxnSpPr>
              <p:cNvPr id="12" name="直接箭头连接符 11">
                <a:extLst>
                  <a:ext uri="{FF2B5EF4-FFF2-40B4-BE49-F238E27FC236}">
                    <a16:creationId xmlns:a16="http://schemas.microsoft.com/office/drawing/2014/main" id="{44743D7F-7AB3-7F5F-7A7D-C0F805ACC7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6554" y="0"/>
                <a:ext cx="786554" cy="847360"/>
              </a:xfrm>
              <a:prstGeom prst="straightConnector1">
                <a:avLst/>
              </a:prstGeom>
              <a:ln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DFAC1B11-1E51-7526-CE13-B70BCC4F7CE1}"/>
                  </a:ext>
                </a:extLst>
              </p:cNvPr>
              <p:cNvSpPr txBox="1"/>
              <p:nvPr/>
            </p:nvSpPr>
            <p:spPr>
              <a:xfrm>
                <a:off x="485394" y="655071"/>
                <a:ext cx="322024" cy="36145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 eaLnBrk="0" fontAlgn="base" hangingPunct="0">
                  <a:lnSpc>
                    <a:spcPts val="2000"/>
                  </a:lnSpc>
                  <a:buNone/>
                </a:pPr>
                <a:r>
                  <a:rPr lang="en-US" sz="1000" kern="1200">
                    <a:solidFill>
                      <a:srgbClr val="00B05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P1</a:t>
                </a:r>
                <a:endParaRPr lang="zh-CN" sz="1200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文本框 20">
                <a:extLst>
                  <a:ext uri="{FF2B5EF4-FFF2-40B4-BE49-F238E27FC236}">
                    <a16:creationId xmlns:a16="http://schemas.microsoft.com/office/drawing/2014/main" id="{5F4A0C79-7B93-7DD9-7CF7-60F5EE61FEC4}"/>
                  </a:ext>
                </a:extLst>
              </p:cNvPr>
              <p:cNvSpPr txBox="1"/>
              <p:nvPr/>
            </p:nvSpPr>
            <p:spPr>
              <a:xfrm>
                <a:off x="725294" y="391248"/>
                <a:ext cx="318196" cy="36145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 eaLnBrk="0" fontAlgn="base" hangingPunct="0">
                  <a:lnSpc>
                    <a:spcPts val="2000"/>
                  </a:lnSpc>
                  <a:buNone/>
                </a:pPr>
                <a:r>
                  <a:rPr lang="en-US" sz="1000" kern="1200">
                    <a:solidFill>
                      <a:srgbClr val="EE000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P2</a:t>
                </a:r>
                <a:endParaRPr lang="zh-CN" sz="1200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文本框 21">
                <a:extLst>
                  <a:ext uri="{FF2B5EF4-FFF2-40B4-BE49-F238E27FC236}">
                    <a16:creationId xmlns:a16="http://schemas.microsoft.com/office/drawing/2014/main" id="{23033C44-5902-1EC8-0CB7-0B3F3D2B266F}"/>
                  </a:ext>
                </a:extLst>
              </p:cNvPr>
              <p:cNvSpPr txBox="1"/>
              <p:nvPr/>
            </p:nvSpPr>
            <p:spPr>
              <a:xfrm>
                <a:off x="929542" y="189369"/>
                <a:ext cx="280756" cy="36137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 eaLnBrk="0" fontAlgn="base" hangingPunct="0">
                  <a:lnSpc>
                    <a:spcPts val="2000"/>
                  </a:lnSpc>
                  <a:buNone/>
                </a:pPr>
                <a:r>
                  <a:rPr lang="en-US" sz="1000" kern="120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P3</a:t>
                </a:r>
                <a:endParaRPr lang="zh-CN" sz="1200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星形: 五角 15">
                <a:extLst>
                  <a:ext uri="{FF2B5EF4-FFF2-40B4-BE49-F238E27FC236}">
                    <a16:creationId xmlns:a16="http://schemas.microsoft.com/office/drawing/2014/main" id="{39A27C1C-C4C5-5046-D063-3F6FBAECFA28}"/>
                  </a:ext>
                </a:extLst>
              </p:cNvPr>
              <p:cNvSpPr/>
              <p:nvPr/>
            </p:nvSpPr>
            <p:spPr>
              <a:xfrm>
                <a:off x="716962" y="772182"/>
                <a:ext cx="140467" cy="123996"/>
              </a:xfrm>
              <a:prstGeom prst="star5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" name="星形: 五角 16">
                <a:extLst>
                  <a:ext uri="{FF2B5EF4-FFF2-40B4-BE49-F238E27FC236}">
                    <a16:creationId xmlns:a16="http://schemas.microsoft.com/office/drawing/2014/main" id="{CECB7DD6-F395-3361-4A77-2F5F31A22939}"/>
                  </a:ext>
                </a:extLst>
              </p:cNvPr>
              <p:cNvSpPr/>
              <p:nvPr/>
            </p:nvSpPr>
            <p:spPr>
              <a:xfrm>
                <a:off x="919690" y="580811"/>
                <a:ext cx="140467" cy="123996"/>
              </a:xfrm>
              <a:prstGeom prst="star5">
                <a:avLst/>
              </a:prstGeom>
              <a:solidFill>
                <a:srgbClr val="E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星形: 五角 17">
                <a:extLst>
                  <a:ext uri="{FF2B5EF4-FFF2-40B4-BE49-F238E27FC236}">
                    <a16:creationId xmlns:a16="http://schemas.microsoft.com/office/drawing/2014/main" id="{1F3ECF09-482A-0BD7-56B9-10998483A485}"/>
                  </a:ext>
                </a:extLst>
              </p:cNvPr>
              <p:cNvSpPr/>
              <p:nvPr/>
            </p:nvSpPr>
            <p:spPr>
              <a:xfrm>
                <a:off x="1113604" y="383086"/>
                <a:ext cx="140467" cy="123996"/>
              </a:xfrm>
              <a:prstGeom prst="star5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文本框 29">
                <a:extLst>
                  <a:ext uri="{FF2B5EF4-FFF2-40B4-BE49-F238E27FC236}">
                    <a16:creationId xmlns:a16="http://schemas.microsoft.com/office/drawing/2014/main" id="{B861E22B-88AC-91C7-13FA-FCE8CBA4F51F}"/>
                  </a:ext>
                </a:extLst>
              </p:cNvPr>
              <p:cNvSpPr txBox="1"/>
              <p:nvPr/>
            </p:nvSpPr>
            <p:spPr>
              <a:xfrm>
                <a:off x="1083604" y="-29318"/>
                <a:ext cx="335775" cy="36137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 eaLnBrk="0" fontAlgn="base" hangingPunct="0">
                  <a:lnSpc>
                    <a:spcPts val="2000"/>
                  </a:lnSpc>
                  <a:buNone/>
                </a:pPr>
                <a:r>
                  <a:rPr lang="en-US" sz="1000" kern="1200">
                    <a:solidFill>
                      <a:srgbClr val="72514E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P4</a:t>
                </a:r>
                <a:endParaRPr lang="zh-CN" sz="1200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星形: 五角 19">
                <a:extLst>
                  <a:ext uri="{FF2B5EF4-FFF2-40B4-BE49-F238E27FC236}">
                    <a16:creationId xmlns:a16="http://schemas.microsoft.com/office/drawing/2014/main" id="{F8285D4D-2308-705A-2B80-06B856E414E2}"/>
                  </a:ext>
                </a:extLst>
              </p:cNvPr>
              <p:cNvSpPr/>
              <p:nvPr/>
            </p:nvSpPr>
            <p:spPr>
              <a:xfrm>
                <a:off x="1294536" y="164665"/>
                <a:ext cx="140467" cy="123996"/>
              </a:xfrm>
              <a:prstGeom prst="star5">
                <a:avLst/>
              </a:prstGeom>
              <a:solidFill>
                <a:srgbClr val="7251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B57F9E4B-5C4D-F21B-E8F7-7571BE2555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6426" y="847172"/>
                <a:ext cx="419514" cy="6798"/>
              </a:xfrm>
              <a:prstGeom prst="straightConnector1">
                <a:avLst/>
              </a:prstGeom>
              <a:ln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856149AB-08A2-B1A8-B96D-ED79DC633D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2059" y="425698"/>
                <a:ext cx="0" cy="44450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左大括号 22">
                <a:extLst>
                  <a:ext uri="{FF2B5EF4-FFF2-40B4-BE49-F238E27FC236}">
                    <a16:creationId xmlns:a16="http://schemas.microsoft.com/office/drawing/2014/main" id="{2EFEE3C7-5B1E-084C-2184-AD0BD955F42A}"/>
                  </a:ext>
                </a:extLst>
              </p:cNvPr>
              <p:cNvSpPr/>
              <p:nvPr/>
            </p:nvSpPr>
            <p:spPr>
              <a:xfrm rot="16200000">
                <a:off x="955112" y="743588"/>
                <a:ext cx="64711" cy="374302"/>
              </a:xfrm>
              <a:prstGeom prst="lef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文本框 42">
                <a:extLst>
                  <a:ext uri="{FF2B5EF4-FFF2-40B4-BE49-F238E27FC236}">
                    <a16:creationId xmlns:a16="http://schemas.microsoft.com/office/drawing/2014/main" id="{E5877F6A-EE72-FF7C-B11C-105A703A0279}"/>
                  </a:ext>
                </a:extLst>
              </p:cNvPr>
              <p:cNvSpPr txBox="1"/>
              <p:nvPr/>
            </p:nvSpPr>
            <p:spPr>
              <a:xfrm>
                <a:off x="740142" y="876149"/>
                <a:ext cx="587172" cy="36137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 eaLnBrk="0" fontAlgn="base" hangingPunct="0">
                  <a:lnSpc>
                    <a:spcPts val="2000"/>
                  </a:lnSpc>
                  <a:buNone/>
                </a:pPr>
                <a:r>
                  <a:rPr lang="en-US" sz="1000" kern="12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distance</a:t>
                </a:r>
                <a:endParaRPr lang="zh-CN" sz="1200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9F662F9-7F6C-279F-EB38-01FF7DF74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43304"/>
            <a:ext cx="6120681" cy="1865723"/>
          </a:xfrm>
        </p:spPr>
        <p:txBody>
          <a:bodyPr/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小尺寸像素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(33.2 μm×33.2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，高阻衬底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(~3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kΩ·cm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结电容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1.6 fF~1.1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fF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@SUB=0 V~-6 V</a:t>
            </a:r>
          </a:p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电荷收集性能相对差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P1~P4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：电荷收集量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522.1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~901.6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，收集时间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181.2 ns~131.2 ns</a:t>
            </a: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缺少由掺杂浓度突变而形成的反射层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DF26C25-3927-6C0E-441D-AC0CB441D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CharTPix130—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传感器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3AA692-991F-20AF-2482-980C05BA6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530" y="816065"/>
            <a:ext cx="2664296" cy="191580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E20DC57-1355-D3B2-D24E-614A47411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459" y="2731870"/>
            <a:ext cx="2409458" cy="2128399"/>
          </a:xfrm>
          <a:prstGeom prst="rect">
            <a:avLst/>
          </a:prstGeom>
        </p:spPr>
      </p:pic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95828E61-1544-E6BA-7CA4-AAD77206F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28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1405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30436-73BD-0BA5-8A76-755411DAA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D8D343C-961E-27FC-9D25-8A0EFF83A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研究背景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技术调研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传感器仿真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基于大尺寸像素的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(CharTPix180)</a:t>
            </a: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设计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测试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基于小尺寸像素的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总结和展望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7EB6C32-CB38-AB6B-54C0-7577A09C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07F0B9-2C71-17B9-2693-0E6A5D84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29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140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A45C3-053D-DF6A-FAD0-02A7C6F6E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97A6C81-02FD-6777-D761-C3D9917A3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研究背景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技术调研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传感器仿真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基于大尺寸像素的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基于小尺寸像素的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总结和展望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7430982-16F1-68A7-5E26-4F4251312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AA127FC-DC45-11C7-D27C-4CE5B89A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933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5936677-2FE1-4055-A4A3-FD4DDA245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整体框图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AB1CE53-2F2C-A384-5DE8-73DA27DCB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005" y="3519184"/>
            <a:ext cx="2847607" cy="1419855"/>
          </a:xfrm>
        </p:spPr>
        <p:txBody>
          <a:bodyPr/>
          <a:lstStyle/>
          <a:p>
            <a:pPr lvl="1">
              <a:lnSpc>
                <a:spcPts val="2000"/>
              </a:lnSpc>
              <a:spcBef>
                <a:spcPts val="600"/>
              </a:spcBef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数字读出电路</a:t>
            </a:r>
          </a:p>
          <a:p>
            <a:pPr lvl="2">
              <a:lnSpc>
                <a:spcPts val="2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列末驱动器、列级优先级</a:t>
            </a:r>
          </a:p>
          <a:p>
            <a:pPr lvl="2">
              <a:lnSpc>
                <a:spcPts val="2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数据处理模块</a:t>
            </a:r>
          </a:p>
          <a:p>
            <a:pPr lvl="2">
              <a:lnSpc>
                <a:spcPts val="2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串行器</a:t>
            </a:r>
          </a:p>
          <a:p>
            <a:pPr lvl="2">
              <a:lnSpc>
                <a:spcPts val="2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PLL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05F625F-8286-DCE1-1DB0-56263A3BA6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72" y="1992745"/>
            <a:ext cx="3312368" cy="27661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内容占位符 1">
            <a:extLst>
              <a:ext uri="{FF2B5EF4-FFF2-40B4-BE49-F238E27FC236}">
                <a16:creationId xmlns:a16="http://schemas.microsoft.com/office/drawing/2014/main" id="{DDC84572-AF41-BA16-9578-B5EDD3990583}"/>
              </a:ext>
            </a:extLst>
          </p:cNvPr>
          <p:cNvSpPr txBox="1">
            <a:spLocks/>
          </p:cNvSpPr>
          <p:nvPr/>
        </p:nvSpPr>
        <p:spPr bwMode="auto">
          <a:xfrm>
            <a:off x="37360" y="715969"/>
            <a:ext cx="518271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844" indent="-191691" algn="l" rtl="0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5535" indent="-171450" algn="l" rtl="0" eaLnBrk="0" fontAlgn="base" hangingPunct="0">
              <a:lnSpc>
                <a:spcPts val="2600"/>
              </a:lnSpc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44129" indent="-171450" algn="l" rtl="0" eaLnBrk="0" fontAlgn="base" hangingPunct="0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725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425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2870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001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ts val="2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CharTPix180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：基于国外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 nm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工艺设计，小规模、</a:t>
            </a:r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全功能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的原型验证芯片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ts val="2000"/>
              </a:lnSpc>
            </a:pPr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芯片尺寸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2.8 mm</a:t>
            </a:r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mm</a:t>
            </a:r>
          </a:p>
          <a:p>
            <a:pPr lvl="1">
              <a:lnSpc>
                <a:spcPts val="2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包含</a:t>
            </a:r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有源区连接型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(60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行</a:t>
            </a:r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列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、金属线连接型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(60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行</a:t>
            </a:r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列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7CF6B19C-B962-36AA-75A4-66750537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30</a:t>
            </a:fld>
            <a:endParaRPr lang="en-US" altLang="zh-CN" dirty="0"/>
          </a:p>
        </p:txBody>
      </p:sp>
      <p:sp>
        <p:nvSpPr>
          <p:cNvPr id="4" name="内容占位符 1">
            <a:extLst>
              <a:ext uri="{FF2B5EF4-FFF2-40B4-BE49-F238E27FC236}">
                <a16:creationId xmlns:a16="http://schemas.microsoft.com/office/drawing/2014/main" id="{1B32825E-D450-5CF9-C6A5-4D008F7A0914}"/>
              </a:ext>
            </a:extLst>
          </p:cNvPr>
          <p:cNvSpPr txBox="1">
            <a:spLocks/>
          </p:cNvSpPr>
          <p:nvPr/>
        </p:nvSpPr>
        <p:spPr bwMode="auto">
          <a:xfrm>
            <a:off x="4444340" y="3519184"/>
            <a:ext cx="230425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844" indent="-191691" algn="l" rtl="0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5535" indent="-171450" algn="l" rtl="0" eaLnBrk="0" fontAlgn="base" hangingPunct="0">
              <a:lnSpc>
                <a:spcPts val="2600"/>
              </a:lnSpc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44129" indent="-171450" algn="l" rtl="0" eaLnBrk="0" fontAlgn="base" hangingPunct="0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725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425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2870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001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>
              <a:lnSpc>
                <a:spcPts val="2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像素内电路</a:t>
            </a:r>
          </a:p>
          <a:p>
            <a:pPr lvl="2">
              <a:lnSpc>
                <a:spcPts val="2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模拟放大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甄别</a:t>
            </a:r>
          </a:p>
          <a:p>
            <a:pPr lvl="2">
              <a:lnSpc>
                <a:spcPts val="2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优先级读出</a:t>
            </a:r>
          </a:p>
          <a:p>
            <a:pPr lvl="2">
              <a:lnSpc>
                <a:spcPts val="2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SRAM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</a:t>
            </a:r>
          </a:p>
          <a:p>
            <a:pPr lvl="2">
              <a:lnSpc>
                <a:spcPts val="2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电荷注入模块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8384C0-57B2-4191-D32D-D71BB5403E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000" b="50000"/>
          <a:stretch>
            <a:fillRect/>
          </a:stretch>
        </p:blipFill>
        <p:spPr>
          <a:xfrm>
            <a:off x="5004047" y="1239452"/>
            <a:ext cx="4102593" cy="180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51B0E0ED-C0C7-FAFE-F915-4FCBA9FFF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515" y="796573"/>
            <a:ext cx="2727823" cy="19928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414265A-BB1C-4755-A2FB-40A20FBC9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184" y="592241"/>
            <a:ext cx="6329032" cy="2354450"/>
          </a:xfrm>
        </p:spPr>
        <p:txBody>
          <a:bodyPr/>
          <a:lstStyle/>
          <a:p>
            <a:pPr>
              <a:lnSpc>
                <a:spcPct val="145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参考自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ALPIDE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经典结构、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MALTA/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Monopix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改进结构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开环电压放大结构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5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与传统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CSA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结构相比，电荷增益更大、功耗更低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45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结构紧凑，集成了信号放大、滤波、信号回复、甄别等功能；电流利用率高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45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针对不同类型的传感器分别进行参数优化</a:t>
            </a:r>
            <a:endParaRPr lang="en-US" altLang="zh-CN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45000"/>
              </a:lnSpc>
            </a:pPr>
            <a:r>
              <a:rPr lang="zh-CN" altLang="en-US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时间测量模式下，脉冲宽度与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Qinj</a:t>
            </a:r>
            <a:r>
              <a:rPr lang="zh-CN" altLang="en-US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呈线性；模拟功耗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~800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/pix 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27.4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mW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/cm</a:t>
            </a:r>
            <a:r>
              <a:rPr lang="en-US" altLang="zh-CN" sz="12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45000"/>
              </a:lnSpc>
            </a:pP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Threshold=</a:t>
            </a:r>
            <a:r>
              <a:rPr lang="en-US" altLang="zh-C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309.0 e</a:t>
            </a:r>
            <a:r>
              <a:rPr lang="en-US" altLang="zh-CN" sz="1200" baseline="30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ENC=</a:t>
            </a:r>
            <a:r>
              <a:rPr lang="en-US" altLang="zh-C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11.4 e-</a:t>
            </a:r>
            <a:r>
              <a:rPr lang="zh-CN" altLang="en-US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MISMATCH=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5.7 e</a:t>
            </a:r>
            <a:r>
              <a:rPr lang="en-US" altLang="zh-CN" sz="12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有源区连接型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45000"/>
              </a:lnSpc>
            </a:pP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Timewalk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~170 ns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时间精度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27.2 ns@600 e</a:t>
            </a:r>
            <a:r>
              <a:rPr lang="en-US" altLang="zh-CN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zh-CN" sz="1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FEB5688-9EAB-40AE-9635-DEBB2ED2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前端电路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9EFBF56D-3EFB-89A8-80AA-B813A78230BB}"/>
              </a:ext>
            </a:extLst>
          </p:cNvPr>
          <p:cNvGrpSpPr/>
          <p:nvPr/>
        </p:nvGrpSpPr>
        <p:grpSpPr>
          <a:xfrm>
            <a:off x="187184" y="2781498"/>
            <a:ext cx="3211513" cy="2063750"/>
            <a:chOff x="187184" y="2781498"/>
            <a:chExt cx="3211513" cy="2063750"/>
          </a:xfrm>
        </p:grpSpPr>
        <p:graphicFrame>
          <p:nvGraphicFramePr>
            <p:cNvPr id="48" name="对象 47">
              <a:extLst>
                <a:ext uri="{FF2B5EF4-FFF2-40B4-BE49-F238E27FC236}">
                  <a16:creationId xmlns:a16="http://schemas.microsoft.com/office/drawing/2014/main" id="{FA5D4DE5-6E1C-5B24-A0F8-A0E6651E05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3624492"/>
                </p:ext>
              </p:extLst>
            </p:nvPr>
          </p:nvGraphicFramePr>
          <p:xfrm>
            <a:off x="187184" y="2781498"/>
            <a:ext cx="3211513" cy="2063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4243285" imgH="2643319" progId="Visio.Drawing.15">
                    <p:embed/>
                  </p:oleObj>
                </mc:Choice>
                <mc:Fallback>
                  <p:oleObj r:id="rId4" imgW="4243285" imgH="2643319" progId="Visio.Drawing.15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184" y="2781498"/>
                          <a:ext cx="3211513" cy="20637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0222267-01A4-42F9-AE1C-12E99F0859E3}"/>
                </a:ext>
              </a:extLst>
            </p:cNvPr>
            <p:cNvSpPr txBox="1"/>
            <p:nvPr/>
          </p:nvSpPr>
          <p:spPr>
            <a:xfrm>
              <a:off x="337852" y="2878757"/>
              <a:ext cx="11775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0000FF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放大机制：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25FE93B7-BEA3-4AE6-8D37-6890798C2C57}"/>
              </a:ext>
            </a:extLst>
          </p:cNvPr>
          <p:cNvGrpSpPr/>
          <p:nvPr/>
        </p:nvGrpSpPr>
        <p:grpSpPr>
          <a:xfrm>
            <a:off x="5539372" y="3067496"/>
            <a:ext cx="2111926" cy="1704697"/>
            <a:chOff x="5388928" y="2965607"/>
            <a:chExt cx="2111926" cy="1704697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788EE1C-4ED7-48B0-80FD-14C0A04F4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928" y="2965607"/>
              <a:ext cx="1886247" cy="1458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文本框 28">
              <a:extLst>
                <a:ext uri="{FF2B5EF4-FFF2-40B4-BE49-F238E27FC236}">
                  <a16:creationId xmlns:a16="http://schemas.microsoft.com/office/drawing/2014/main" id="{058E1A56-CF06-4755-828E-B049E9E57A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3684" y="4424083"/>
              <a:ext cx="192717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Noise</a:t>
              </a:r>
              <a:r>
                <a:rPr lang="zh-CN" altLang="en-US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S-curve</a:t>
              </a:r>
              <a:r>
                <a:rPr lang="zh-CN" altLang="en-US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ENC=11.4</a:t>
              </a:r>
              <a:r>
                <a:rPr lang="zh-CN" altLang="en-US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1000" baseline="30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-</a:t>
              </a:r>
              <a:endPara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DEB6779-3931-4704-966A-3941DC342834}"/>
              </a:ext>
            </a:extLst>
          </p:cNvPr>
          <p:cNvGrpSpPr/>
          <p:nvPr/>
        </p:nvGrpSpPr>
        <p:grpSpPr>
          <a:xfrm>
            <a:off x="7188550" y="3082447"/>
            <a:ext cx="2042645" cy="1685282"/>
            <a:chOff x="7127527" y="2995218"/>
            <a:chExt cx="2042645" cy="168528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68335B8-62DA-4759-93C7-64D6B4F88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527" y="2995218"/>
              <a:ext cx="1886248" cy="14190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F6B5C33-D3C2-4A4B-BE0D-C0CEB5610C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3002" y="4434279"/>
              <a:ext cx="192717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MC</a:t>
              </a:r>
              <a:r>
                <a:rPr lang="zh-CN" altLang="en-US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S-curve</a:t>
              </a:r>
              <a:r>
                <a:rPr lang="zh-CN" altLang="en-US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MISMATCH=5.7</a:t>
              </a:r>
              <a:r>
                <a:rPr lang="zh-CN" altLang="en-US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1000" baseline="30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-</a:t>
              </a:r>
              <a:endParaRPr lang="en-US" altLang="zh-CN" sz="1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03B1846-CCE7-E365-2075-35AB8C8C23E9}"/>
              </a:ext>
            </a:extLst>
          </p:cNvPr>
          <p:cNvGrpSpPr/>
          <p:nvPr/>
        </p:nvGrpSpPr>
        <p:grpSpPr>
          <a:xfrm>
            <a:off x="3426946" y="3035751"/>
            <a:ext cx="2153166" cy="1768247"/>
            <a:chOff x="0" y="0"/>
            <a:chExt cx="2604770" cy="232346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107BB94-8C2B-B178-4186-C16293993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04770" cy="2323465"/>
            </a:xfrm>
            <a:prstGeom prst="rect">
              <a:avLst/>
            </a:prstGeom>
          </p:spPr>
        </p:pic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860E1BCF-865D-0AB9-1EE6-65520EC11572}"/>
                </a:ext>
              </a:extLst>
            </p:cNvPr>
            <p:cNvGrpSpPr/>
            <p:nvPr/>
          </p:nvGrpSpPr>
          <p:grpSpPr>
            <a:xfrm>
              <a:off x="1810987" y="445325"/>
              <a:ext cx="761997" cy="1044902"/>
              <a:chOff x="2244923" y="191457"/>
              <a:chExt cx="1053858" cy="1415963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BB08DB87-F0C8-2C3A-78CA-D99DC49CD3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44923" y="235991"/>
                <a:ext cx="200000" cy="13714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42D839BF-98DF-B672-75A0-7A2FDAAC9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923" y="191457"/>
                <a:ext cx="853858" cy="215444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pPr algn="just" eaLnBrk="0" fontAlgn="base" hangingPunct="0">
                  <a:lnSpc>
                    <a:spcPts val="2000"/>
                  </a:lnSpc>
                  <a:buNone/>
                </a:pPr>
                <a:r>
                  <a:rPr lang="en-US" sz="1200" kern="1200">
                    <a:noFill/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200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318EC3F-E70C-9A03-E637-FECE7AEF8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923" y="366306"/>
                <a:ext cx="853858" cy="215444"/>
              </a:xfrm>
              <a:prstGeom prst="rect">
                <a:avLst/>
              </a:prstGeom>
              <a:blipFill>
                <a:blip r:embed="rId11"/>
                <a:stretch>
                  <a:fillRect b="-11429"/>
                </a:stretch>
              </a:blipFill>
            </p:spPr>
            <p:txBody>
              <a:bodyPr/>
              <a:lstStyle/>
              <a:p>
                <a:pPr algn="just" eaLnBrk="0" fontAlgn="base" hangingPunct="0">
                  <a:lnSpc>
                    <a:spcPts val="2000"/>
                  </a:lnSpc>
                  <a:buNone/>
                </a:pPr>
                <a:r>
                  <a:rPr lang="en-US" sz="1200" kern="1200">
                    <a:noFill/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200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8F78EE2-0A49-B80E-ABF1-FEE95C2E4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621" y="539155"/>
                <a:ext cx="853858" cy="215444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</p:spPr>
            <p:txBody>
              <a:bodyPr/>
              <a:lstStyle/>
              <a:p>
                <a:pPr algn="just" eaLnBrk="0" fontAlgn="base" hangingPunct="0">
                  <a:lnSpc>
                    <a:spcPts val="2000"/>
                  </a:lnSpc>
                  <a:buNone/>
                </a:pPr>
                <a:r>
                  <a:rPr lang="en-US" sz="1200" kern="1200">
                    <a:noFill/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200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1F447CEC-183F-2D06-3FA0-C016FB7F1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621" y="696579"/>
                <a:ext cx="853858" cy="215444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pPr algn="just" eaLnBrk="0" fontAlgn="base" hangingPunct="0">
                  <a:lnSpc>
                    <a:spcPts val="2000"/>
                  </a:lnSpc>
                  <a:buNone/>
                </a:pPr>
                <a:r>
                  <a:rPr lang="en-US" sz="1200" kern="1200">
                    <a:noFill/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200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文本框 17">
                <a:extLst>
                  <a:ext uri="{FF2B5EF4-FFF2-40B4-BE49-F238E27FC236}">
                    <a16:creationId xmlns:a16="http://schemas.microsoft.com/office/drawing/2014/main" id="{7317CF22-8CD1-F365-22C0-97FE782A3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621" y="886853"/>
                <a:ext cx="853858" cy="215444"/>
              </a:xfrm>
              <a:prstGeom prst="rect">
                <a:avLst/>
              </a:prstGeom>
              <a:blipFill>
                <a:blip r:embed="rId14"/>
                <a:stretch>
                  <a:fillRect b="-2778"/>
                </a:stretch>
              </a:blipFill>
            </p:spPr>
            <p:txBody>
              <a:bodyPr/>
              <a:lstStyle/>
              <a:p>
                <a:pPr algn="just" eaLnBrk="0" fontAlgn="base" hangingPunct="0">
                  <a:lnSpc>
                    <a:spcPts val="2000"/>
                  </a:lnSpc>
                  <a:buNone/>
                </a:pPr>
                <a:r>
                  <a:rPr lang="en-US" sz="1200" kern="1200">
                    <a:noFill/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200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文本框 344552370">
                <a:extLst>
                  <a:ext uri="{FF2B5EF4-FFF2-40B4-BE49-F238E27FC236}">
                    <a16:creationId xmlns:a16="http://schemas.microsoft.com/office/drawing/2014/main" id="{4A1569CF-58B5-174D-40B4-924082AEC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621" y="1069447"/>
                <a:ext cx="853858" cy="215444"/>
              </a:xfrm>
              <a:prstGeom prst="rect">
                <a:avLst/>
              </a:prstGeom>
              <a:blipFill>
                <a:blip r:embed="rId15"/>
                <a:stretch>
                  <a:fillRect b="-2778"/>
                </a:stretch>
              </a:blipFill>
            </p:spPr>
            <p:txBody>
              <a:bodyPr/>
              <a:lstStyle/>
              <a:p>
                <a:pPr algn="just" eaLnBrk="0" fontAlgn="base" hangingPunct="0">
                  <a:lnSpc>
                    <a:spcPts val="2000"/>
                  </a:lnSpc>
                  <a:buNone/>
                </a:pPr>
                <a:r>
                  <a:rPr lang="en-US" sz="1200" kern="1200">
                    <a:noFill/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200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id="{9E05D59C-DC14-240F-983E-936D15151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621" y="1239480"/>
                <a:ext cx="853858" cy="215444"/>
              </a:xfrm>
              <a:prstGeom prst="rect">
                <a:avLst/>
              </a:prstGeom>
              <a:blipFill>
                <a:blip r:embed="rId16"/>
                <a:stretch>
                  <a:fillRect b="-2778"/>
                </a:stretch>
              </a:blipFill>
            </p:spPr>
            <p:txBody>
              <a:bodyPr/>
              <a:lstStyle/>
              <a:p>
                <a:pPr algn="just" eaLnBrk="0" fontAlgn="base" hangingPunct="0">
                  <a:lnSpc>
                    <a:spcPts val="2000"/>
                  </a:lnSpc>
                  <a:buNone/>
                </a:pPr>
                <a:r>
                  <a:rPr lang="en-US" sz="1200" kern="1200">
                    <a:noFill/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200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文本框 17">
                <a:extLst>
                  <a:ext uri="{FF2B5EF4-FFF2-40B4-BE49-F238E27FC236}">
                    <a16:creationId xmlns:a16="http://schemas.microsoft.com/office/drawing/2014/main" id="{E9155E0C-1A28-6EFF-BE24-B840698E0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621" y="1391736"/>
                <a:ext cx="853858" cy="21544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pPr algn="just" eaLnBrk="0" fontAlgn="base" hangingPunct="0">
                  <a:lnSpc>
                    <a:spcPts val="2000"/>
                  </a:lnSpc>
                  <a:buNone/>
                </a:pPr>
                <a:r>
                  <a:rPr lang="en-US" sz="1200" kern="1200">
                    <a:noFill/>
                    <a:effectLst/>
                    <a:latin typeface="Arial" panose="020B060402020202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 </a:t>
                </a:r>
                <a:endParaRPr lang="zh-CN" sz="1200" kern="100">
                  <a:effectLst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文本框 33">
              <a:extLst>
                <a:ext uri="{FF2B5EF4-FFF2-40B4-BE49-F238E27FC236}">
                  <a16:creationId xmlns:a16="http://schemas.microsoft.com/office/drawing/2014/main" id="{BE7D63BB-6154-C3D8-C00F-CDB3CE29E2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595" y="362929"/>
              <a:ext cx="1092501" cy="3809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algn="just" eaLnBrk="0" fontAlgn="base" hangingPunct="0">
                <a:lnSpc>
                  <a:spcPts val="2000"/>
                </a:lnSpc>
                <a:buNone/>
              </a:pPr>
              <a:r>
                <a:rPr lang="en-US" sz="1100" kern="120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OUT_A</a:t>
              </a:r>
              <a:endParaRPr lang="zh-CN" sz="1200" kern="1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34">
              <a:extLst>
                <a:ext uri="{FF2B5EF4-FFF2-40B4-BE49-F238E27FC236}">
                  <a16:creationId xmlns:a16="http://schemas.microsoft.com/office/drawing/2014/main" id="{E4293CE3-E7D2-4B88-2509-F9694E834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9229" y="1377701"/>
              <a:ext cx="1075690" cy="446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/>
            <a:p>
              <a:pPr algn="just" eaLnBrk="0" fontAlgn="base" hangingPunct="0">
                <a:lnSpc>
                  <a:spcPts val="2000"/>
                </a:lnSpc>
                <a:buNone/>
              </a:pPr>
              <a:r>
                <a:rPr lang="en-US" sz="1100" kern="120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OUT_C</a:t>
              </a:r>
              <a:endParaRPr lang="zh-CN" sz="1200" kern="10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灯片编号占位符 50">
            <a:extLst>
              <a:ext uri="{FF2B5EF4-FFF2-40B4-BE49-F238E27FC236}">
                <a16:creationId xmlns:a16="http://schemas.microsoft.com/office/drawing/2014/main" id="{BCDD947C-6162-418F-213E-0FDFA580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31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44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F6CD9C6-3240-424C-A6C9-EB56072AD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99542"/>
            <a:ext cx="5465325" cy="2070911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像素内</a:t>
            </a:r>
            <a:r>
              <a:rPr lang="zh-CN" altLang="en-US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数字逻辑</a:t>
            </a: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TOKEN(column-drain)</a:t>
            </a:r>
            <a:r>
              <a: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的优先级读出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(ATLAS FE-I3</a:t>
            </a:r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8-bit</a:t>
            </a:r>
            <a:r>
              <a: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前沿时间戳、</a:t>
            </a:r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8-bit</a:t>
            </a:r>
            <a:r>
              <a: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后沿时间戳</a:t>
            </a:r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(gray code@20 MHz)</a:t>
            </a:r>
            <a:endParaRPr lang="zh-CN" altLang="en-US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时间测量可关闭，降低功耗</a:t>
            </a: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每个列末状态机对应</a:t>
            </a:r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 MHz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读出带宽</a:t>
            </a:r>
            <a:endParaRPr lang="en-US" altLang="zh-CN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每轮读出前锁定优先级顺序，新击中不参与当轮读出</a:t>
            </a:r>
            <a:endParaRPr lang="en-US" altLang="zh-CN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958DBEA-D0BE-492C-92AD-A9B1C42A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优先级读出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2DB74CD-996E-41E1-8240-EC434FC2B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67" y="2770453"/>
            <a:ext cx="3704108" cy="18944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DB27868-1734-4CE9-B618-5DB7919C201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297244" y="2604798"/>
            <a:ext cx="4163188" cy="2402941"/>
          </a:xfrm>
          <a:prstGeom prst="rect">
            <a:avLst/>
          </a:prstGeom>
        </p:spPr>
      </p:pic>
      <p:sp>
        <p:nvSpPr>
          <p:cNvPr id="8" name="Rectangle 96">
            <a:extLst>
              <a:ext uri="{FF2B5EF4-FFF2-40B4-BE49-F238E27FC236}">
                <a16:creationId xmlns:a16="http://schemas.microsoft.com/office/drawing/2014/main" id="{E0A5A065-98FC-4D46-9E33-87518B663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2124111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Rectangle 391">
            <a:extLst>
              <a:ext uri="{FF2B5EF4-FFF2-40B4-BE49-F238E27FC236}">
                <a16:creationId xmlns:a16="http://schemas.microsoft.com/office/drawing/2014/main" id="{43EFDFE6-4A74-4D8E-BDAA-92F45D096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971409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65">
            <a:extLst>
              <a:ext uri="{FF2B5EF4-FFF2-40B4-BE49-F238E27FC236}">
                <a16:creationId xmlns:a16="http://schemas.microsoft.com/office/drawing/2014/main" id="{D5FDB34C-0480-4A8C-A88A-7B755247E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111" y="1820320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65A14642-2D78-437D-AA22-B3E25272F61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070514" y="979175"/>
            <a:ext cx="1584176" cy="152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206">
            <a:extLst>
              <a:ext uri="{FF2B5EF4-FFF2-40B4-BE49-F238E27FC236}">
                <a16:creationId xmlns:a16="http://schemas.microsoft.com/office/drawing/2014/main" id="{EBA6B998-1B1B-4655-9394-EF9A5561E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987551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Rectangle 207">
            <a:extLst>
              <a:ext uri="{FF2B5EF4-FFF2-40B4-BE49-F238E27FC236}">
                <a16:creationId xmlns:a16="http://schemas.microsoft.com/office/drawing/2014/main" id="{8ED8077C-CAC7-46A9-8942-11E6F1D18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987551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Rectangle 208">
            <a:extLst>
              <a:ext uri="{FF2B5EF4-FFF2-40B4-BE49-F238E27FC236}">
                <a16:creationId xmlns:a16="http://schemas.microsoft.com/office/drawing/2014/main" id="{6F42F4A5-1A9E-4B0B-97A9-7DE7C9931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214348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209">
            <a:extLst>
              <a:ext uri="{FF2B5EF4-FFF2-40B4-BE49-F238E27FC236}">
                <a16:creationId xmlns:a16="http://schemas.microsoft.com/office/drawing/2014/main" id="{2AD37B05-2A41-43D7-B195-02EF1C8AD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214348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210">
            <a:extLst>
              <a:ext uri="{FF2B5EF4-FFF2-40B4-BE49-F238E27FC236}">
                <a16:creationId xmlns:a16="http://schemas.microsoft.com/office/drawing/2014/main" id="{199EE282-3695-45F0-9EB6-164198DC6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062935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211">
            <a:extLst>
              <a:ext uri="{FF2B5EF4-FFF2-40B4-BE49-F238E27FC236}">
                <a16:creationId xmlns:a16="http://schemas.microsoft.com/office/drawing/2014/main" id="{18F589B7-6755-4692-8A17-4855FE36C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062935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212">
            <a:extLst>
              <a:ext uri="{FF2B5EF4-FFF2-40B4-BE49-F238E27FC236}">
                <a16:creationId xmlns:a16="http://schemas.microsoft.com/office/drawing/2014/main" id="{7A4467F9-E7AC-4B08-A202-805F95A45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138963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213">
            <a:extLst>
              <a:ext uri="{FF2B5EF4-FFF2-40B4-BE49-F238E27FC236}">
                <a16:creationId xmlns:a16="http://schemas.microsoft.com/office/drawing/2014/main" id="{252296B8-B8F2-4794-8761-D4541ABFA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138963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214">
            <a:extLst>
              <a:ext uri="{FF2B5EF4-FFF2-40B4-BE49-F238E27FC236}">
                <a16:creationId xmlns:a16="http://schemas.microsoft.com/office/drawing/2014/main" id="{267AE258-DE7F-4BC7-8F5A-9AF6D3694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290376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215">
            <a:extLst>
              <a:ext uri="{FF2B5EF4-FFF2-40B4-BE49-F238E27FC236}">
                <a16:creationId xmlns:a16="http://schemas.microsoft.com/office/drawing/2014/main" id="{52465189-F3B7-4998-B9A2-F2432EED1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290376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Rectangle 216">
            <a:extLst>
              <a:ext uri="{FF2B5EF4-FFF2-40B4-BE49-F238E27FC236}">
                <a16:creationId xmlns:a16="http://schemas.microsoft.com/office/drawing/2014/main" id="{56EAB62E-7428-4DBA-A414-B724FF2A3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365760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17">
            <a:extLst>
              <a:ext uri="{FF2B5EF4-FFF2-40B4-BE49-F238E27FC236}">
                <a16:creationId xmlns:a16="http://schemas.microsoft.com/office/drawing/2014/main" id="{F737B7AE-E508-4FD9-9861-22E5907C2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365760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Rectangle 218">
            <a:extLst>
              <a:ext uri="{FF2B5EF4-FFF2-40B4-BE49-F238E27FC236}">
                <a16:creationId xmlns:a16="http://schemas.microsoft.com/office/drawing/2014/main" id="{55A3DF07-1C7A-4506-BF81-E2842CD61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441144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Rectangle 219">
            <a:extLst>
              <a:ext uri="{FF2B5EF4-FFF2-40B4-BE49-F238E27FC236}">
                <a16:creationId xmlns:a16="http://schemas.microsoft.com/office/drawing/2014/main" id="{A94712DB-F386-40C7-83C0-94BBF068A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441144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Rectangle 220">
            <a:extLst>
              <a:ext uri="{FF2B5EF4-FFF2-40B4-BE49-F238E27FC236}">
                <a16:creationId xmlns:a16="http://schemas.microsoft.com/office/drawing/2014/main" id="{D527A229-D236-4392-8111-D79C6052F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517172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Rectangle 221">
            <a:extLst>
              <a:ext uri="{FF2B5EF4-FFF2-40B4-BE49-F238E27FC236}">
                <a16:creationId xmlns:a16="http://schemas.microsoft.com/office/drawing/2014/main" id="{3B7C5700-B5B7-41BA-863F-5984F417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517172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Rectangle 222">
            <a:extLst>
              <a:ext uri="{FF2B5EF4-FFF2-40B4-BE49-F238E27FC236}">
                <a16:creationId xmlns:a16="http://schemas.microsoft.com/office/drawing/2014/main" id="{9D03B0F2-A322-4EB0-8198-A0D1C5EF9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592556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Rectangle 223">
            <a:extLst>
              <a:ext uri="{FF2B5EF4-FFF2-40B4-BE49-F238E27FC236}">
                <a16:creationId xmlns:a16="http://schemas.microsoft.com/office/drawing/2014/main" id="{FDB3CFB1-70EA-4DB3-A873-C49B09110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592556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Rectangle 224">
            <a:extLst>
              <a:ext uri="{FF2B5EF4-FFF2-40B4-BE49-F238E27FC236}">
                <a16:creationId xmlns:a16="http://schemas.microsoft.com/office/drawing/2014/main" id="{09E40341-BFA0-47E7-BAED-5E7988AD3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668585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Rectangle 225">
            <a:extLst>
              <a:ext uri="{FF2B5EF4-FFF2-40B4-BE49-F238E27FC236}">
                <a16:creationId xmlns:a16="http://schemas.microsoft.com/office/drawing/2014/main" id="{5DEFD4E4-DA12-4D2B-A5AC-2584F4FE5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668585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Rectangle 226">
            <a:extLst>
              <a:ext uri="{FF2B5EF4-FFF2-40B4-BE49-F238E27FC236}">
                <a16:creationId xmlns:a16="http://schemas.microsoft.com/office/drawing/2014/main" id="{15437D6C-16C5-4CF5-BEAD-8E9C4AE86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2197562"/>
            <a:ext cx="156090" cy="101801"/>
          </a:xfrm>
          <a:prstGeom prst="rect">
            <a:avLst/>
          </a:prstGeom>
          <a:solidFill>
            <a:srgbClr val="EE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Rectangle 227">
            <a:extLst>
              <a:ext uri="{FF2B5EF4-FFF2-40B4-BE49-F238E27FC236}">
                <a16:creationId xmlns:a16="http://schemas.microsoft.com/office/drawing/2014/main" id="{C2EDDDE1-0858-4FC7-B102-0809BCE7B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2197562"/>
            <a:ext cx="156090" cy="101801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Line 228">
            <a:extLst>
              <a:ext uri="{FF2B5EF4-FFF2-40B4-BE49-F238E27FC236}">
                <a16:creationId xmlns:a16="http://schemas.microsoft.com/office/drawing/2014/main" id="{B3445025-1B80-42D1-A006-0077F526703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1046828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Line 229">
            <a:extLst>
              <a:ext uri="{FF2B5EF4-FFF2-40B4-BE49-F238E27FC236}">
                <a16:creationId xmlns:a16="http://schemas.microsoft.com/office/drawing/2014/main" id="{11C55CB2-B981-4004-A5FB-3DC1FD149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1122211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Line 230">
            <a:extLst>
              <a:ext uri="{FF2B5EF4-FFF2-40B4-BE49-F238E27FC236}">
                <a16:creationId xmlns:a16="http://schemas.microsoft.com/office/drawing/2014/main" id="{ED076ABE-FED9-4BA2-82F4-4E29053422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1198240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Line 231">
            <a:extLst>
              <a:ext uri="{FF2B5EF4-FFF2-40B4-BE49-F238E27FC236}">
                <a16:creationId xmlns:a16="http://schemas.microsoft.com/office/drawing/2014/main" id="{36CDAF51-367B-470C-A811-3F5BB41234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1273624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Line 232">
            <a:extLst>
              <a:ext uri="{FF2B5EF4-FFF2-40B4-BE49-F238E27FC236}">
                <a16:creationId xmlns:a16="http://schemas.microsoft.com/office/drawing/2014/main" id="{FD3F1A85-2EF4-446B-A17E-CB17BCF05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1349652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Line 233">
            <a:extLst>
              <a:ext uri="{FF2B5EF4-FFF2-40B4-BE49-F238E27FC236}">
                <a16:creationId xmlns:a16="http://schemas.microsoft.com/office/drawing/2014/main" id="{F3F56CDC-8C9D-48A8-A16D-262CC9D897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1425036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Line 234">
            <a:extLst>
              <a:ext uri="{FF2B5EF4-FFF2-40B4-BE49-F238E27FC236}">
                <a16:creationId xmlns:a16="http://schemas.microsoft.com/office/drawing/2014/main" id="{1CEDB48E-66A8-4DB2-8B1B-5971D3ADB7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1500420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Line 235">
            <a:extLst>
              <a:ext uri="{FF2B5EF4-FFF2-40B4-BE49-F238E27FC236}">
                <a16:creationId xmlns:a16="http://schemas.microsoft.com/office/drawing/2014/main" id="{BA31ED82-6335-494C-AA82-08B05A55CA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1576449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Line 236">
            <a:extLst>
              <a:ext uri="{FF2B5EF4-FFF2-40B4-BE49-F238E27FC236}">
                <a16:creationId xmlns:a16="http://schemas.microsoft.com/office/drawing/2014/main" id="{DD06FBEE-7390-4E70-8D6C-BDF23ECF8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1651833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Rectangle 237">
            <a:extLst>
              <a:ext uri="{FF2B5EF4-FFF2-40B4-BE49-F238E27FC236}">
                <a16:creationId xmlns:a16="http://schemas.microsoft.com/office/drawing/2014/main" id="{FCFB2C22-877E-4C6F-8172-F534F7615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563" y="1743969"/>
            <a:ext cx="151982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Rectangle 238">
            <a:extLst>
              <a:ext uri="{FF2B5EF4-FFF2-40B4-BE49-F238E27FC236}">
                <a16:creationId xmlns:a16="http://schemas.microsoft.com/office/drawing/2014/main" id="{463A4A49-32F5-4555-840C-790D7E18A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563" y="1743969"/>
            <a:ext cx="151982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Rectangle 239">
            <a:extLst>
              <a:ext uri="{FF2B5EF4-FFF2-40B4-BE49-F238E27FC236}">
                <a16:creationId xmlns:a16="http://schemas.microsoft.com/office/drawing/2014/main" id="{ABDCFBAC-791D-463D-8359-86FEEB46F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819353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Rectangle 240">
            <a:extLst>
              <a:ext uri="{FF2B5EF4-FFF2-40B4-BE49-F238E27FC236}">
                <a16:creationId xmlns:a16="http://schemas.microsoft.com/office/drawing/2014/main" id="{FB9C0E1A-99BD-4CF7-B08D-15D69F29D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819353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Rectangle 241">
            <a:extLst>
              <a:ext uri="{FF2B5EF4-FFF2-40B4-BE49-F238E27FC236}">
                <a16:creationId xmlns:a16="http://schemas.microsoft.com/office/drawing/2014/main" id="{7A90A6F2-18F5-4FFD-A62D-2270524B9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895381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Rectangle 242">
            <a:extLst>
              <a:ext uri="{FF2B5EF4-FFF2-40B4-BE49-F238E27FC236}">
                <a16:creationId xmlns:a16="http://schemas.microsoft.com/office/drawing/2014/main" id="{323ED747-58FF-422C-AC67-0A3DE8928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895381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Rectangle 243">
            <a:extLst>
              <a:ext uri="{FF2B5EF4-FFF2-40B4-BE49-F238E27FC236}">
                <a16:creationId xmlns:a16="http://schemas.microsoft.com/office/drawing/2014/main" id="{86AE3F8E-65DD-47AA-B8A7-EDCB1421A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970765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Rectangle 244">
            <a:extLst>
              <a:ext uri="{FF2B5EF4-FFF2-40B4-BE49-F238E27FC236}">
                <a16:creationId xmlns:a16="http://schemas.microsoft.com/office/drawing/2014/main" id="{2881D2B8-EF8D-4623-B101-68A8219F4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1970765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Rectangle 245">
            <a:extLst>
              <a:ext uri="{FF2B5EF4-FFF2-40B4-BE49-F238E27FC236}">
                <a16:creationId xmlns:a16="http://schemas.microsoft.com/office/drawing/2014/main" id="{CEA16725-53B9-4B04-A7FE-D1A1A5012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2046794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Rectangle 246">
            <a:extLst>
              <a:ext uri="{FF2B5EF4-FFF2-40B4-BE49-F238E27FC236}">
                <a16:creationId xmlns:a16="http://schemas.microsoft.com/office/drawing/2014/main" id="{941C3055-08B3-40CA-A8C3-815C1EFE7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2046794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Rectangle 247">
            <a:extLst>
              <a:ext uri="{FF2B5EF4-FFF2-40B4-BE49-F238E27FC236}">
                <a16:creationId xmlns:a16="http://schemas.microsoft.com/office/drawing/2014/main" id="{8E9B3829-1E75-47C6-8170-7052AC8D4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2122177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Rectangle 248">
            <a:extLst>
              <a:ext uri="{FF2B5EF4-FFF2-40B4-BE49-F238E27FC236}">
                <a16:creationId xmlns:a16="http://schemas.microsoft.com/office/drawing/2014/main" id="{A9288A0F-7591-4C97-BDC3-3E24865E2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509" y="2122177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Line 249">
            <a:extLst>
              <a:ext uri="{FF2B5EF4-FFF2-40B4-BE49-F238E27FC236}">
                <a16:creationId xmlns:a16="http://schemas.microsoft.com/office/drawing/2014/main" id="{E4BEABDB-C0E9-4508-8D13-105ADF47B00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1803245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Line 250">
            <a:extLst>
              <a:ext uri="{FF2B5EF4-FFF2-40B4-BE49-F238E27FC236}">
                <a16:creationId xmlns:a16="http://schemas.microsoft.com/office/drawing/2014/main" id="{EB7F6CDB-44B9-492B-8F1E-912F86C64D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1878629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Line 251">
            <a:extLst>
              <a:ext uri="{FF2B5EF4-FFF2-40B4-BE49-F238E27FC236}">
                <a16:creationId xmlns:a16="http://schemas.microsoft.com/office/drawing/2014/main" id="{82452439-8EDF-46BD-8351-AE773EC1F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1954657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Line 252">
            <a:extLst>
              <a:ext uri="{FF2B5EF4-FFF2-40B4-BE49-F238E27FC236}">
                <a16:creationId xmlns:a16="http://schemas.microsoft.com/office/drawing/2014/main" id="{CDC01B70-58FC-47DD-8AA4-5BE22718C0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2030042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Line 253">
            <a:extLst>
              <a:ext uri="{FF2B5EF4-FFF2-40B4-BE49-F238E27FC236}">
                <a16:creationId xmlns:a16="http://schemas.microsoft.com/office/drawing/2014/main" id="{02A61BAD-4E96-41BC-885F-117276F888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2106070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Line 254">
            <a:extLst>
              <a:ext uri="{FF2B5EF4-FFF2-40B4-BE49-F238E27FC236}">
                <a16:creationId xmlns:a16="http://schemas.microsoft.com/office/drawing/2014/main" id="{283592EE-E57A-407E-AFE9-052A7C310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1727861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Line 255">
            <a:extLst>
              <a:ext uri="{FF2B5EF4-FFF2-40B4-BE49-F238E27FC236}">
                <a16:creationId xmlns:a16="http://schemas.microsoft.com/office/drawing/2014/main" id="{249EACE3-3422-4DF5-9A18-2C9337417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2181454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Rectangle 256">
            <a:extLst>
              <a:ext uri="{FF2B5EF4-FFF2-40B4-BE49-F238E27FC236}">
                <a16:creationId xmlns:a16="http://schemas.microsoft.com/office/drawing/2014/main" id="{11C96A60-391C-4243-BABC-EE8945E06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988840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Rectangle 257">
            <a:extLst>
              <a:ext uri="{FF2B5EF4-FFF2-40B4-BE49-F238E27FC236}">
                <a16:creationId xmlns:a16="http://schemas.microsoft.com/office/drawing/2014/main" id="{F56DF234-9A6B-4596-BF38-1C202B315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988840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Rectangle 258">
            <a:extLst>
              <a:ext uri="{FF2B5EF4-FFF2-40B4-BE49-F238E27FC236}">
                <a16:creationId xmlns:a16="http://schemas.microsoft.com/office/drawing/2014/main" id="{38E87D48-21CF-44BD-94E5-FAE0E0ED3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215636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Rectangle 259">
            <a:extLst>
              <a:ext uri="{FF2B5EF4-FFF2-40B4-BE49-F238E27FC236}">
                <a16:creationId xmlns:a16="http://schemas.microsoft.com/office/drawing/2014/main" id="{9A694175-C97F-4100-919E-F6F224FC1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215636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Rectangle 260">
            <a:extLst>
              <a:ext uri="{FF2B5EF4-FFF2-40B4-BE49-F238E27FC236}">
                <a16:creationId xmlns:a16="http://schemas.microsoft.com/office/drawing/2014/main" id="{B2C0FE06-8E83-4EDD-B32A-A0E6C03C7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064224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Rectangle 261">
            <a:extLst>
              <a:ext uri="{FF2B5EF4-FFF2-40B4-BE49-F238E27FC236}">
                <a16:creationId xmlns:a16="http://schemas.microsoft.com/office/drawing/2014/main" id="{89269F9A-0A13-4FC1-A340-184C72C4F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064224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Rectangle 262">
            <a:extLst>
              <a:ext uri="{FF2B5EF4-FFF2-40B4-BE49-F238E27FC236}">
                <a16:creationId xmlns:a16="http://schemas.microsoft.com/office/drawing/2014/main" id="{3CFE9A0E-EEAD-4CEF-A195-93E25FE86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139608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Rectangle 263">
            <a:extLst>
              <a:ext uri="{FF2B5EF4-FFF2-40B4-BE49-F238E27FC236}">
                <a16:creationId xmlns:a16="http://schemas.microsoft.com/office/drawing/2014/main" id="{597216F5-3484-4A43-AC80-AA833C3E5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139608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Rectangle 264">
            <a:extLst>
              <a:ext uri="{FF2B5EF4-FFF2-40B4-BE49-F238E27FC236}">
                <a16:creationId xmlns:a16="http://schemas.microsoft.com/office/drawing/2014/main" id="{2700F9B9-9FFB-41F8-B54D-05E4F33E8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291020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" name="Rectangle 265">
            <a:extLst>
              <a:ext uri="{FF2B5EF4-FFF2-40B4-BE49-F238E27FC236}">
                <a16:creationId xmlns:a16="http://schemas.microsoft.com/office/drawing/2014/main" id="{799185F3-70E2-497B-84F3-205A1A573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291020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" name="Rectangle 266">
            <a:extLst>
              <a:ext uri="{FF2B5EF4-FFF2-40B4-BE49-F238E27FC236}">
                <a16:creationId xmlns:a16="http://schemas.microsoft.com/office/drawing/2014/main" id="{38BFF883-7C7A-46D7-8171-5725A5ABA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367048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Rectangle 267">
            <a:extLst>
              <a:ext uri="{FF2B5EF4-FFF2-40B4-BE49-F238E27FC236}">
                <a16:creationId xmlns:a16="http://schemas.microsoft.com/office/drawing/2014/main" id="{D881668D-7C48-4581-875C-A4DBA26AF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367048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4" name="Rectangle 268">
            <a:extLst>
              <a:ext uri="{FF2B5EF4-FFF2-40B4-BE49-F238E27FC236}">
                <a16:creationId xmlns:a16="http://schemas.microsoft.com/office/drawing/2014/main" id="{4C089FD6-9804-4F9D-B413-43CD89A8F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442433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5" name="Rectangle 269">
            <a:extLst>
              <a:ext uri="{FF2B5EF4-FFF2-40B4-BE49-F238E27FC236}">
                <a16:creationId xmlns:a16="http://schemas.microsoft.com/office/drawing/2014/main" id="{C425FD43-25D8-4652-A7BB-081434EEF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442433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6" name="Rectangle 270">
            <a:extLst>
              <a:ext uri="{FF2B5EF4-FFF2-40B4-BE49-F238E27FC236}">
                <a16:creationId xmlns:a16="http://schemas.microsoft.com/office/drawing/2014/main" id="{A8656C33-2F50-418A-9975-6D1D7571C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517817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7" name="Rectangle 271">
            <a:extLst>
              <a:ext uri="{FF2B5EF4-FFF2-40B4-BE49-F238E27FC236}">
                <a16:creationId xmlns:a16="http://schemas.microsoft.com/office/drawing/2014/main" id="{36BA098A-A159-499D-970F-2E8E8B475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517817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8" name="Rectangle 272">
            <a:extLst>
              <a:ext uri="{FF2B5EF4-FFF2-40B4-BE49-F238E27FC236}">
                <a16:creationId xmlns:a16="http://schemas.microsoft.com/office/drawing/2014/main" id="{AC43D076-C0C9-4C7A-800A-8DCEB13E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593845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9" name="Rectangle 273">
            <a:extLst>
              <a:ext uri="{FF2B5EF4-FFF2-40B4-BE49-F238E27FC236}">
                <a16:creationId xmlns:a16="http://schemas.microsoft.com/office/drawing/2014/main" id="{AAECCC16-337E-4462-B2D5-A798EBE3F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593845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0" name="Rectangle 274">
            <a:extLst>
              <a:ext uri="{FF2B5EF4-FFF2-40B4-BE49-F238E27FC236}">
                <a16:creationId xmlns:a16="http://schemas.microsoft.com/office/drawing/2014/main" id="{1750B941-BD8E-4DCC-BA4F-4F80627A9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669229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" name="Rectangle 275">
            <a:extLst>
              <a:ext uri="{FF2B5EF4-FFF2-40B4-BE49-F238E27FC236}">
                <a16:creationId xmlns:a16="http://schemas.microsoft.com/office/drawing/2014/main" id="{53232C2C-B3E6-4A82-99EB-57A2A38CD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669229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2" name="Rectangle 276">
            <a:extLst>
              <a:ext uri="{FF2B5EF4-FFF2-40B4-BE49-F238E27FC236}">
                <a16:creationId xmlns:a16="http://schemas.microsoft.com/office/drawing/2014/main" id="{06F726A3-2464-4BE6-A981-8742BC4DF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2198850"/>
            <a:ext cx="156090" cy="101801"/>
          </a:xfrm>
          <a:prstGeom prst="rect">
            <a:avLst/>
          </a:prstGeom>
          <a:solidFill>
            <a:srgbClr val="EE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3" name="Rectangle 277">
            <a:extLst>
              <a:ext uri="{FF2B5EF4-FFF2-40B4-BE49-F238E27FC236}">
                <a16:creationId xmlns:a16="http://schemas.microsoft.com/office/drawing/2014/main" id="{E34393D8-45E4-48D3-B8F0-0D59E932C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2198850"/>
            <a:ext cx="156090" cy="101801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4" name="Line 278">
            <a:extLst>
              <a:ext uri="{FF2B5EF4-FFF2-40B4-BE49-F238E27FC236}">
                <a16:creationId xmlns:a16="http://schemas.microsoft.com/office/drawing/2014/main" id="{C47F4DBE-4911-40CF-A07E-ADE22C5812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1048116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5" name="Line 279">
            <a:extLst>
              <a:ext uri="{FF2B5EF4-FFF2-40B4-BE49-F238E27FC236}">
                <a16:creationId xmlns:a16="http://schemas.microsoft.com/office/drawing/2014/main" id="{1F6E3E97-E47F-4843-ABAF-934C509F548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1123500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6" name="Line 280">
            <a:extLst>
              <a:ext uri="{FF2B5EF4-FFF2-40B4-BE49-F238E27FC236}">
                <a16:creationId xmlns:a16="http://schemas.microsoft.com/office/drawing/2014/main" id="{1D2A0DD2-B8A2-4783-A76C-4AF7F2C3813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1198884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7" name="Line 281">
            <a:extLst>
              <a:ext uri="{FF2B5EF4-FFF2-40B4-BE49-F238E27FC236}">
                <a16:creationId xmlns:a16="http://schemas.microsoft.com/office/drawing/2014/main" id="{BF9AAFAD-6DBF-43AC-8A6C-B15849AD9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1274913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8" name="Line 282">
            <a:extLst>
              <a:ext uri="{FF2B5EF4-FFF2-40B4-BE49-F238E27FC236}">
                <a16:creationId xmlns:a16="http://schemas.microsoft.com/office/drawing/2014/main" id="{CC77F67E-EC3F-4C28-9DAB-A0E7495904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1350296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9" name="Line 283">
            <a:extLst>
              <a:ext uri="{FF2B5EF4-FFF2-40B4-BE49-F238E27FC236}">
                <a16:creationId xmlns:a16="http://schemas.microsoft.com/office/drawing/2014/main" id="{6AEDB32A-3B09-4E87-8AF3-B6EEB7D18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1426325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0" name="Line 284">
            <a:extLst>
              <a:ext uri="{FF2B5EF4-FFF2-40B4-BE49-F238E27FC236}">
                <a16:creationId xmlns:a16="http://schemas.microsoft.com/office/drawing/2014/main" id="{2CDA053F-5DC5-4CAB-BFB6-10EA056C74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1501709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1" name="Line 285">
            <a:extLst>
              <a:ext uri="{FF2B5EF4-FFF2-40B4-BE49-F238E27FC236}">
                <a16:creationId xmlns:a16="http://schemas.microsoft.com/office/drawing/2014/main" id="{9D5C1370-8157-4D9A-A239-7CD49474302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1577093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2" name="Line 286">
            <a:extLst>
              <a:ext uri="{FF2B5EF4-FFF2-40B4-BE49-F238E27FC236}">
                <a16:creationId xmlns:a16="http://schemas.microsoft.com/office/drawing/2014/main" id="{5B389AE8-F8E3-4640-9D16-1786A10449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1653121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3" name="Rectangle 287">
            <a:extLst>
              <a:ext uri="{FF2B5EF4-FFF2-40B4-BE49-F238E27FC236}">
                <a16:creationId xmlns:a16="http://schemas.microsoft.com/office/drawing/2014/main" id="{A9E1577E-66A9-4A10-97F3-22BC47C52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3314" y="1745257"/>
            <a:ext cx="151982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4" name="Rectangle 288">
            <a:extLst>
              <a:ext uri="{FF2B5EF4-FFF2-40B4-BE49-F238E27FC236}">
                <a16:creationId xmlns:a16="http://schemas.microsoft.com/office/drawing/2014/main" id="{6419A596-971B-425A-8A9F-5C2DE177D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3314" y="1745257"/>
            <a:ext cx="151982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5" name="Rectangle 289">
            <a:extLst>
              <a:ext uri="{FF2B5EF4-FFF2-40B4-BE49-F238E27FC236}">
                <a16:creationId xmlns:a16="http://schemas.microsoft.com/office/drawing/2014/main" id="{7D542FE3-605A-46EC-BC0F-D9B6CDD5E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820641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" name="Rectangle 290">
            <a:extLst>
              <a:ext uri="{FF2B5EF4-FFF2-40B4-BE49-F238E27FC236}">
                <a16:creationId xmlns:a16="http://schemas.microsoft.com/office/drawing/2014/main" id="{4F46C2ED-6DD1-4D71-86AF-7412BD0AF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820641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7" name="Rectangle 291">
            <a:extLst>
              <a:ext uri="{FF2B5EF4-FFF2-40B4-BE49-F238E27FC236}">
                <a16:creationId xmlns:a16="http://schemas.microsoft.com/office/drawing/2014/main" id="{C4D20B77-4423-4A95-8DCA-0366F1B8A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896026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8" name="Rectangle 292">
            <a:extLst>
              <a:ext uri="{FF2B5EF4-FFF2-40B4-BE49-F238E27FC236}">
                <a16:creationId xmlns:a16="http://schemas.microsoft.com/office/drawing/2014/main" id="{AC4FC9F2-DC35-46C2-84D3-6C0AFDF64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896026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9" name="Rectangle 293">
            <a:extLst>
              <a:ext uri="{FF2B5EF4-FFF2-40B4-BE49-F238E27FC236}">
                <a16:creationId xmlns:a16="http://schemas.microsoft.com/office/drawing/2014/main" id="{C3AC6D39-D938-469F-991B-9057DB759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972054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0" name="Rectangle 294">
            <a:extLst>
              <a:ext uri="{FF2B5EF4-FFF2-40B4-BE49-F238E27FC236}">
                <a16:creationId xmlns:a16="http://schemas.microsoft.com/office/drawing/2014/main" id="{76E050D7-4956-44CB-BAB9-C5B17E38C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1972054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1" name="Rectangle 295">
            <a:extLst>
              <a:ext uri="{FF2B5EF4-FFF2-40B4-BE49-F238E27FC236}">
                <a16:creationId xmlns:a16="http://schemas.microsoft.com/office/drawing/2014/main" id="{97DDE1CE-3A10-4A3A-BC50-FBF4888C6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2047438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" name="Rectangle 296">
            <a:extLst>
              <a:ext uri="{FF2B5EF4-FFF2-40B4-BE49-F238E27FC236}">
                <a16:creationId xmlns:a16="http://schemas.microsoft.com/office/drawing/2014/main" id="{760363CC-C227-4C5B-BAEC-57B6FD7B8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2047438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" name="Rectangle 297">
            <a:extLst>
              <a:ext uri="{FF2B5EF4-FFF2-40B4-BE49-F238E27FC236}">
                <a16:creationId xmlns:a16="http://schemas.microsoft.com/office/drawing/2014/main" id="{47E7F50E-91D5-453C-8012-2B169CDAD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2123466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4" name="Rectangle 298">
            <a:extLst>
              <a:ext uri="{FF2B5EF4-FFF2-40B4-BE49-F238E27FC236}">
                <a16:creationId xmlns:a16="http://schemas.microsoft.com/office/drawing/2014/main" id="{418F5870-5AB3-4385-ACC8-024F2981D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60" y="2123466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" name="Line 299">
            <a:extLst>
              <a:ext uri="{FF2B5EF4-FFF2-40B4-BE49-F238E27FC236}">
                <a16:creationId xmlns:a16="http://schemas.microsoft.com/office/drawing/2014/main" id="{7D379216-1F3C-4091-821F-BDF81080F0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1804534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6" name="Line 300">
            <a:extLst>
              <a:ext uri="{FF2B5EF4-FFF2-40B4-BE49-F238E27FC236}">
                <a16:creationId xmlns:a16="http://schemas.microsoft.com/office/drawing/2014/main" id="{2934634D-FB77-44F7-A4FC-7D283AC7233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1879918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7" name="Line 301">
            <a:extLst>
              <a:ext uri="{FF2B5EF4-FFF2-40B4-BE49-F238E27FC236}">
                <a16:creationId xmlns:a16="http://schemas.microsoft.com/office/drawing/2014/main" id="{538FBCBF-E286-4B12-88D5-ECD327F9AF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1955302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8" name="Line 302">
            <a:extLst>
              <a:ext uri="{FF2B5EF4-FFF2-40B4-BE49-F238E27FC236}">
                <a16:creationId xmlns:a16="http://schemas.microsoft.com/office/drawing/2014/main" id="{79CAFE92-9932-4CD1-81CC-08D3A5C7C6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2031330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Line 303">
            <a:extLst>
              <a:ext uri="{FF2B5EF4-FFF2-40B4-BE49-F238E27FC236}">
                <a16:creationId xmlns:a16="http://schemas.microsoft.com/office/drawing/2014/main" id="{0144A8E2-82A5-405B-B50F-0BF188BF9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2106714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" name="Line 304">
            <a:extLst>
              <a:ext uri="{FF2B5EF4-FFF2-40B4-BE49-F238E27FC236}">
                <a16:creationId xmlns:a16="http://schemas.microsoft.com/office/drawing/2014/main" id="{BCEDFFA6-C6F0-4BB7-AA4B-D842A1F919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1728505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" name="Line 305">
            <a:extLst>
              <a:ext uri="{FF2B5EF4-FFF2-40B4-BE49-F238E27FC236}">
                <a16:creationId xmlns:a16="http://schemas.microsoft.com/office/drawing/2014/main" id="{EF6E56B7-C6D8-47DB-8359-55C6784726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2182742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2" name="Rectangle 306">
            <a:extLst>
              <a:ext uri="{FF2B5EF4-FFF2-40B4-BE49-F238E27FC236}">
                <a16:creationId xmlns:a16="http://schemas.microsoft.com/office/drawing/2014/main" id="{52AFF03F-D1F2-4996-B732-510BF8E38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986907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3" name="Rectangle 307">
            <a:extLst>
              <a:ext uri="{FF2B5EF4-FFF2-40B4-BE49-F238E27FC236}">
                <a16:creationId xmlns:a16="http://schemas.microsoft.com/office/drawing/2014/main" id="{B1CDCF5C-2881-4F91-9196-64BECB22C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986907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4" name="Rectangle 308">
            <a:extLst>
              <a:ext uri="{FF2B5EF4-FFF2-40B4-BE49-F238E27FC236}">
                <a16:creationId xmlns:a16="http://schemas.microsoft.com/office/drawing/2014/main" id="{05EFFC1A-B116-48F3-9DAB-DAEF71220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213703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Rectangle 309">
            <a:extLst>
              <a:ext uri="{FF2B5EF4-FFF2-40B4-BE49-F238E27FC236}">
                <a16:creationId xmlns:a16="http://schemas.microsoft.com/office/drawing/2014/main" id="{7ADD6DA2-402C-44CE-9357-21E870CE3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213703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Rectangle 310">
            <a:extLst>
              <a:ext uri="{FF2B5EF4-FFF2-40B4-BE49-F238E27FC236}">
                <a16:creationId xmlns:a16="http://schemas.microsoft.com/office/drawing/2014/main" id="{8F1BAA24-3A6D-41CD-B9A0-58D913D7F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062291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Rectangle 311">
            <a:extLst>
              <a:ext uri="{FF2B5EF4-FFF2-40B4-BE49-F238E27FC236}">
                <a16:creationId xmlns:a16="http://schemas.microsoft.com/office/drawing/2014/main" id="{C750769B-FF99-4354-BDE6-9BF82EE94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062291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Rectangle 312">
            <a:extLst>
              <a:ext uri="{FF2B5EF4-FFF2-40B4-BE49-F238E27FC236}">
                <a16:creationId xmlns:a16="http://schemas.microsoft.com/office/drawing/2014/main" id="{37F5EA1B-634D-4BEE-9CE9-147212698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138319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9" name="Rectangle 313">
            <a:extLst>
              <a:ext uri="{FF2B5EF4-FFF2-40B4-BE49-F238E27FC236}">
                <a16:creationId xmlns:a16="http://schemas.microsoft.com/office/drawing/2014/main" id="{ECC7B45D-A982-4391-8D7F-1E85BAC0B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138319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0" name="Rectangle 314">
            <a:extLst>
              <a:ext uri="{FF2B5EF4-FFF2-40B4-BE49-F238E27FC236}">
                <a16:creationId xmlns:a16="http://schemas.microsoft.com/office/drawing/2014/main" id="{97F39140-0AAA-49A9-A13C-2A9284B80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289731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1" name="Rectangle 315">
            <a:extLst>
              <a:ext uri="{FF2B5EF4-FFF2-40B4-BE49-F238E27FC236}">
                <a16:creationId xmlns:a16="http://schemas.microsoft.com/office/drawing/2014/main" id="{7754B80F-8678-491E-AB80-49F9B6F59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289731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2" name="Rectangle 316">
            <a:extLst>
              <a:ext uri="{FF2B5EF4-FFF2-40B4-BE49-F238E27FC236}">
                <a16:creationId xmlns:a16="http://schemas.microsoft.com/office/drawing/2014/main" id="{8375E492-DE57-40B1-9A6F-A3020C51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365116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3" name="Rectangle 317">
            <a:extLst>
              <a:ext uri="{FF2B5EF4-FFF2-40B4-BE49-F238E27FC236}">
                <a16:creationId xmlns:a16="http://schemas.microsoft.com/office/drawing/2014/main" id="{3951E0E5-0EB7-4C21-A37D-BF14E6A7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365116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4" name="Rectangle 318">
            <a:extLst>
              <a:ext uri="{FF2B5EF4-FFF2-40B4-BE49-F238E27FC236}">
                <a16:creationId xmlns:a16="http://schemas.microsoft.com/office/drawing/2014/main" id="{83DB235C-015C-41A7-99BB-17CD8F90F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441144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5" name="Rectangle 319">
            <a:extLst>
              <a:ext uri="{FF2B5EF4-FFF2-40B4-BE49-F238E27FC236}">
                <a16:creationId xmlns:a16="http://schemas.microsoft.com/office/drawing/2014/main" id="{CC6F10B1-E6C5-45C7-9ECA-50021398A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441144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6" name="Rectangle 320">
            <a:extLst>
              <a:ext uri="{FF2B5EF4-FFF2-40B4-BE49-F238E27FC236}">
                <a16:creationId xmlns:a16="http://schemas.microsoft.com/office/drawing/2014/main" id="{AC43A4EC-49FD-486F-B30F-C5A25F5D5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516528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7" name="Rectangle 321">
            <a:extLst>
              <a:ext uri="{FF2B5EF4-FFF2-40B4-BE49-F238E27FC236}">
                <a16:creationId xmlns:a16="http://schemas.microsoft.com/office/drawing/2014/main" id="{5977A012-71AF-4A33-AEDA-837D6CA9E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516528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8" name="Rectangle 322">
            <a:extLst>
              <a:ext uri="{FF2B5EF4-FFF2-40B4-BE49-F238E27FC236}">
                <a16:creationId xmlns:a16="http://schemas.microsoft.com/office/drawing/2014/main" id="{F4F561B4-9931-43D4-8D33-49948BD0B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591912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9" name="Rectangle 323">
            <a:extLst>
              <a:ext uri="{FF2B5EF4-FFF2-40B4-BE49-F238E27FC236}">
                <a16:creationId xmlns:a16="http://schemas.microsoft.com/office/drawing/2014/main" id="{18C463DB-6523-49C5-951E-C9D2C9D51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591912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0" name="Rectangle 324">
            <a:extLst>
              <a:ext uri="{FF2B5EF4-FFF2-40B4-BE49-F238E27FC236}">
                <a16:creationId xmlns:a16="http://schemas.microsoft.com/office/drawing/2014/main" id="{73E6FBF2-98BE-4233-ACB7-31CB0E7FE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667941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1" name="Rectangle 325">
            <a:extLst>
              <a:ext uri="{FF2B5EF4-FFF2-40B4-BE49-F238E27FC236}">
                <a16:creationId xmlns:a16="http://schemas.microsoft.com/office/drawing/2014/main" id="{275F703D-E30A-4E38-95D6-ED9FA9CBD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667941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2" name="Rectangle 326">
            <a:extLst>
              <a:ext uri="{FF2B5EF4-FFF2-40B4-BE49-F238E27FC236}">
                <a16:creationId xmlns:a16="http://schemas.microsoft.com/office/drawing/2014/main" id="{3A56B021-2632-4704-B366-A5CCA66C8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2197562"/>
            <a:ext cx="156090" cy="101157"/>
          </a:xfrm>
          <a:prstGeom prst="rect">
            <a:avLst/>
          </a:prstGeom>
          <a:solidFill>
            <a:srgbClr val="EE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3" name="Rectangle 327">
            <a:extLst>
              <a:ext uri="{FF2B5EF4-FFF2-40B4-BE49-F238E27FC236}">
                <a16:creationId xmlns:a16="http://schemas.microsoft.com/office/drawing/2014/main" id="{E8A617F4-3A38-4028-B126-A4B808B9F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2197562"/>
            <a:ext cx="156090" cy="101157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4" name="Line 328">
            <a:extLst>
              <a:ext uri="{FF2B5EF4-FFF2-40B4-BE49-F238E27FC236}">
                <a16:creationId xmlns:a16="http://schemas.microsoft.com/office/drawing/2014/main" id="{866FC176-6272-4172-B994-C037D81F76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1046183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5" name="Line 329">
            <a:extLst>
              <a:ext uri="{FF2B5EF4-FFF2-40B4-BE49-F238E27FC236}">
                <a16:creationId xmlns:a16="http://schemas.microsoft.com/office/drawing/2014/main" id="{D14908D3-A647-43A0-9650-4C3D4D3DF4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1121567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6" name="Line 330">
            <a:extLst>
              <a:ext uri="{FF2B5EF4-FFF2-40B4-BE49-F238E27FC236}">
                <a16:creationId xmlns:a16="http://schemas.microsoft.com/office/drawing/2014/main" id="{838A6564-804C-488A-BDF1-96941EC3BB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1197596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7" name="Line 331">
            <a:extLst>
              <a:ext uri="{FF2B5EF4-FFF2-40B4-BE49-F238E27FC236}">
                <a16:creationId xmlns:a16="http://schemas.microsoft.com/office/drawing/2014/main" id="{973BA0D2-23D8-4FE6-AD83-8B4098478A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1272979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8" name="Line 332">
            <a:extLst>
              <a:ext uri="{FF2B5EF4-FFF2-40B4-BE49-F238E27FC236}">
                <a16:creationId xmlns:a16="http://schemas.microsoft.com/office/drawing/2014/main" id="{12A97791-3739-4D57-9EF7-370D238874C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1349008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9" name="Line 333">
            <a:extLst>
              <a:ext uri="{FF2B5EF4-FFF2-40B4-BE49-F238E27FC236}">
                <a16:creationId xmlns:a16="http://schemas.microsoft.com/office/drawing/2014/main" id="{57B2F725-2B1D-4F7C-BE42-9A919AC88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1424392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0" name="Line 334">
            <a:extLst>
              <a:ext uri="{FF2B5EF4-FFF2-40B4-BE49-F238E27FC236}">
                <a16:creationId xmlns:a16="http://schemas.microsoft.com/office/drawing/2014/main" id="{A0D0A8A6-8C5C-4D34-96FF-EFD1E8A813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1499776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1" name="Line 335">
            <a:extLst>
              <a:ext uri="{FF2B5EF4-FFF2-40B4-BE49-F238E27FC236}">
                <a16:creationId xmlns:a16="http://schemas.microsoft.com/office/drawing/2014/main" id="{589A1904-B647-466B-B71F-148D52DDA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1575804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2" name="Line 336">
            <a:extLst>
              <a:ext uri="{FF2B5EF4-FFF2-40B4-BE49-F238E27FC236}">
                <a16:creationId xmlns:a16="http://schemas.microsoft.com/office/drawing/2014/main" id="{D393F210-6734-4EF1-A6D9-D649FC8032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1651188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3" name="Rectangle 337">
            <a:extLst>
              <a:ext uri="{FF2B5EF4-FFF2-40B4-BE49-F238E27FC236}">
                <a16:creationId xmlns:a16="http://schemas.microsoft.com/office/drawing/2014/main" id="{0D40C8F8-1FA9-41F0-95BF-370247D63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850" y="1743324"/>
            <a:ext cx="151982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4" name="Rectangle 338">
            <a:extLst>
              <a:ext uri="{FF2B5EF4-FFF2-40B4-BE49-F238E27FC236}">
                <a16:creationId xmlns:a16="http://schemas.microsoft.com/office/drawing/2014/main" id="{E044B6E5-832A-443F-B578-871072ECD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850" y="1743324"/>
            <a:ext cx="151982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5" name="Rectangle 339">
            <a:extLst>
              <a:ext uri="{FF2B5EF4-FFF2-40B4-BE49-F238E27FC236}">
                <a16:creationId xmlns:a16="http://schemas.microsoft.com/office/drawing/2014/main" id="{3D82A914-67CD-4CAD-A835-3ABDE2476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819353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6" name="Rectangle 340">
            <a:extLst>
              <a:ext uri="{FF2B5EF4-FFF2-40B4-BE49-F238E27FC236}">
                <a16:creationId xmlns:a16="http://schemas.microsoft.com/office/drawing/2014/main" id="{DB069A87-F33F-4184-AE37-84B336625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819353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7" name="Rectangle 341">
            <a:extLst>
              <a:ext uri="{FF2B5EF4-FFF2-40B4-BE49-F238E27FC236}">
                <a16:creationId xmlns:a16="http://schemas.microsoft.com/office/drawing/2014/main" id="{8FB76EC6-D99F-4FD7-AA72-2674C5AE4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894737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8" name="Rectangle 342">
            <a:extLst>
              <a:ext uri="{FF2B5EF4-FFF2-40B4-BE49-F238E27FC236}">
                <a16:creationId xmlns:a16="http://schemas.microsoft.com/office/drawing/2014/main" id="{96AEBC2D-8521-47EA-957E-717AAE742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894737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9" name="Rectangle 343">
            <a:extLst>
              <a:ext uri="{FF2B5EF4-FFF2-40B4-BE49-F238E27FC236}">
                <a16:creationId xmlns:a16="http://schemas.microsoft.com/office/drawing/2014/main" id="{F7735C34-07C1-439E-9CE4-1D57206C8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970121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0" name="Rectangle 344">
            <a:extLst>
              <a:ext uri="{FF2B5EF4-FFF2-40B4-BE49-F238E27FC236}">
                <a16:creationId xmlns:a16="http://schemas.microsoft.com/office/drawing/2014/main" id="{47EA4E93-1287-4C6C-A2CD-B8216921F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1970121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1" name="Rectangle 345">
            <a:extLst>
              <a:ext uri="{FF2B5EF4-FFF2-40B4-BE49-F238E27FC236}">
                <a16:creationId xmlns:a16="http://schemas.microsoft.com/office/drawing/2014/main" id="{A17819BF-E573-4A7B-A3AA-7DC493377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2046149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2" name="Rectangle 346">
            <a:extLst>
              <a:ext uri="{FF2B5EF4-FFF2-40B4-BE49-F238E27FC236}">
                <a16:creationId xmlns:a16="http://schemas.microsoft.com/office/drawing/2014/main" id="{E490E5C5-093B-49A8-97CE-38AEDD057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2046149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3" name="Rectangle 347">
            <a:extLst>
              <a:ext uri="{FF2B5EF4-FFF2-40B4-BE49-F238E27FC236}">
                <a16:creationId xmlns:a16="http://schemas.microsoft.com/office/drawing/2014/main" id="{20F0ABEE-63F2-4256-AC93-168A3FCDA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2121533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4" name="Rectangle 348">
            <a:extLst>
              <a:ext uri="{FF2B5EF4-FFF2-40B4-BE49-F238E27FC236}">
                <a16:creationId xmlns:a16="http://schemas.microsoft.com/office/drawing/2014/main" id="{BC8FA16D-2696-449D-AFD8-2ED8FB5D1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796" y="2121533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5" name="Line 349">
            <a:extLst>
              <a:ext uri="{FF2B5EF4-FFF2-40B4-BE49-F238E27FC236}">
                <a16:creationId xmlns:a16="http://schemas.microsoft.com/office/drawing/2014/main" id="{69097029-C33E-49A5-BC43-CAA4ED7CD5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1802601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6" name="Line 350">
            <a:extLst>
              <a:ext uri="{FF2B5EF4-FFF2-40B4-BE49-F238E27FC236}">
                <a16:creationId xmlns:a16="http://schemas.microsoft.com/office/drawing/2014/main" id="{200AC200-19BE-4DC4-8B51-C76D7372B2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1878629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7" name="Line 351">
            <a:extLst>
              <a:ext uri="{FF2B5EF4-FFF2-40B4-BE49-F238E27FC236}">
                <a16:creationId xmlns:a16="http://schemas.microsoft.com/office/drawing/2014/main" id="{F0F057FC-FE07-44B4-AC85-D1E4175EE6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1954013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8" name="Line 352">
            <a:extLst>
              <a:ext uri="{FF2B5EF4-FFF2-40B4-BE49-F238E27FC236}">
                <a16:creationId xmlns:a16="http://schemas.microsoft.com/office/drawing/2014/main" id="{D142E8BE-D869-42EF-9950-DF643561A2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2029397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9" name="Line 353">
            <a:extLst>
              <a:ext uri="{FF2B5EF4-FFF2-40B4-BE49-F238E27FC236}">
                <a16:creationId xmlns:a16="http://schemas.microsoft.com/office/drawing/2014/main" id="{A5193985-68CC-44AB-8E2D-FE3FB2558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2105425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0" name="Line 354">
            <a:extLst>
              <a:ext uri="{FF2B5EF4-FFF2-40B4-BE49-F238E27FC236}">
                <a16:creationId xmlns:a16="http://schemas.microsoft.com/office/drawing/2014/main" id="{AD161F7F-FDC2-4D2B-876F-5768689149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1727217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1" name="Line 355">
            <a:extLst>
              <a:ext uri="{FF2B5EF4-FFF2-40B4-BE49-F238E27FC236}">
                <a16:creationId xmlns:a16="http://schemas.microsoft.com/office/drawing/2014/main" id="{6C010E94-6D80-4458-A50E-5613BDCC5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2180810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2" name="Rectangle 356">
            <a:extLst>
              <a:ext uri="{FF2B5EF4-FFF2-40B4-BE49-F238E27FC236}">
                <a16:creationId xmlns:a16="http://schemas.microsoft.com/office/drawing/2014/main" id="{76E94F64-9D08-4C8D-ADCF-803AC6F9E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986907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3" name="Rectangle 357">
            <a:extLst>
              <a:ext uri="{FF2B5EF4-FFF2-40B4-BE49-F238E27FC236}">
                <a16:creationId xmlns:a16="http://schemas.microsoft.com/office/drawing/2014/main" id="{BA9D0359-1D07-4B02-804B-939CC8090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986907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4" name="Rectangle 358">
            <a:extLst>
              <a:ext uri="{FF2B5EF4-FFF2-40B4-BE49-F238E27FC236}">
                <a16:creationId xmlns:a16="http://schemas.microsoft.com/office/drawing/2014/main" id="{1DC50722-BA47-45C3-AA98-1D47DBFDE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213703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5" name="Rectangle 359">
            <a:extLst>
              <a:ext uri="{FF2B5EF4-FFF2-40B4-BE49-F238E27FC236}">
                <a16:creationId xmlns:a16="http://schemas.microsoft.com/office/drawing/2014/main" id="{7D81AC8E-454E-4892-9340-5F10F12BD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213703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6" name="Rectangle 360">
            <a:extLst>
              <a:ext uri="{FF2B5EF4-FFF2-40B4-BE49-F238E27FC236}">
                <a16:creationId xmlns:a16="http://schemas.microsoft.com/office/drawing/2014/main" id="{421513EF-E645-45CD-A768-A57AD59FA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062291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7" name="Rectangle 361">
            <a:extLst>
              <a:ext uri="{FF2B5EF4-FFF2-40B4-BE49-F238E27FC236}">
                <a16:creationId xmlns:a16="http://schemas.microsoft.com/office/drawing/2014/main" id="{F398D1C1-E9BA-455B-A4B3-4E52152B3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062291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8" name="Rectangle 362">
            <a:extLst>
              <a:ext uri="{FF2B5EF4-FFF2-40B4-BE49-F238E27FC236}">
                <a16:creationId xmlns:a16="http://schemas.microsoft.com/office/drawing/2014/main" id="{06883E87-FDBB-4FDF-AB4B-28E461FEB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137675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9" name="Rectangle 363">
            <a:extLst>
              <a:ext uri="{FF2B5EF4-FFF2-40B4-BE49-F238E27FC236}">
                <a16:creationId xmlns:a16="http://schemas.microsoft.com/office/drawing/2014/main" id="{F8F3592F-92A8-4A7E-89B9-CFB18758E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137675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0" name="Rectangle 364">
            <a:extLst>
              <a:ext uri="{FF2B5EF4-FFF2-40B4-BE49-F238E27FC236}">
                <a16:creationId xmlns:a16="http://schemas.microsoft.com/office/drawing/2014/main" id="{36D8E8B6-8294-46D3-87B8-F0891222D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289087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1" name="Rectangle 365">
            <a:extLst>
              <a:ext uri="{FF2B5EF4-FFF2-40B4-BE49-F238E27FC236}">
                <a16:creationId xmlns:a16="http://schemas.microsoft.com/office/drawing/2014/main" id="{5334736A-82F2-4DF1-8F4B-6D2879AC4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289087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2" name="Rectangle 366">
            <a:extLst>
              <a:ext uri="{FF2B5EF4-FFF2-40B4-BE49-F238E27FC236}">
                <a16:creationId xmlns:a16="http://schemas.microsoft.com/office/drawing/2014/main" id="{B859FC8B-D30D-4839-9B58-B53E3F731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365116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3" name="Rectangle 367">
            <a:extLst>
              <a:ext uri="{FF2B5EF4-FFF2-40B4-BE49-F238E27FC236}">
                <a16:creationId xmlns:a16="http://schemas.microsoft.com/office/drawing/2014/main" id="{969A19D7-8028-4F2B-A59A-4CAC0A324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365116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" name="Rectangle 368">
            <a:extLst>
              <a:ext uri="{FF2B5EF4-FFF2-40B4-BE49-F238E27FC236}">
                <a16:creationId xmlns:a16="http://schemas.microsoft.com/office/drawing/2014/main" id="{587FCB45-B57A-436A-A98A-ABEE8AE85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440500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" name="Rectangle 369">
            <a:extLst>
              <a:ext uri="{FF2B5EF4-FFF2-40B4-BE49-F238E27FC236}">
                <a16:creationId xmlns:a16="http://schemas.microsoft.com/office/drawing/2014/main" id="{735E6C75-32F1-43D6-B997-4BD9E53FE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440500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" name="Rectangle 370">
            <a:extLst>
              <a:ext uri="{FF2B5EF4-FFF2-40B4-BE49-F238E27FC236}">
                <a16:creationId xmlns:a16="http://schemas.microsoft.com/office/drawing/2014/main" id="{7027C287-2033-47BA-84AD-5308D4890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515884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" name="Rectangle 371">
            <a:extLst>
              <a:ext uri="{FF2B5EF4-FFF2-40B4-BE49-F238E27FC236}">
                <a16:creationId xmlns:a16="http://schemas.microsoft.com/office/drawing/2014/main" id="{4AFC42B8-86BB-453E-9AEB-8C939C062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515884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" name="Rectangle 372">
            <a:extLst>
              <a:ext uri="{FF2B5EF4-FFF2-40B4-BE49-F238E27FC236}">
                <a16:creationId xmlns:a16="http://schemas.microsoft.com/office/drawing/2014/main" id="{814D204B-A0FF-485C-83C6-20C6E0CBB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591912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" name="Rectangle 373">
            <a:extLst>
              <a:ext uri="{FF2B5EF4-FFF2-40B4-BE49-F238E27FC236}">
                <a16:creationId xmlns:a16="http://schemas.microsoft.com/office/drawing/2014/main" id="{BB3E4A6B-2E63-4C56-9565-0ADD84E68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591912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" name="Rectangle 374">
            <a:extLst>
              <a:ext uri="{FF2B5EF4-FFF2-40B4-BE49-F238E27FC236}">
                <a16:creationId xmlns:a16="http://schemas.microsoft.com/office/drawing/2014/main" id="{70273896-FF06-4FD6-965E-63B151B92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667296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" name="Rectangle 375">
            <a:extLst>
              <a:ext uri="{FF2B5EF4-FFF2-40B4-BE49-F238E27FC236}">
                <a16:creationId xmlns:a16="http://schemas.microsoft.com/office/drawing/2014/main" id="{8250D73C-C4FA-4C1F-8297-C825FD736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667296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" name="Rectangle 376">
            <a:extLst>
              <a:ext uri="{FF2B5EF4-FFF2-40B4-BE49-F238E27FC236}">
                <a16:creationId xmlns:a16="http://schemas.microsoft.com/office/drawing/2014/main" id="{3727CCCA-08CA-43C4-AEF7-959B87F22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2196917"/>
            <a:ext cx="156090" cy="101801"/>
          </a:xfrm>
          <a:prstGeom prst="rect">
            <a:avLst/>
          </a:prstGeom>
          <a:solidFill>
            <a:srgbClr val="EE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" name="Rectangle 377">
            <a:extLst>
              <a:ext uri="{FF2B5EF4-FFF2-40B4-BE49-F238E27FC236}">
                <a16:creationId xmlns:a16="http://schemas.microsoft.com/office/drawing/2014/main" id="{ED97A561-470D-437C-97CC-92223B42F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2196917"/>
            <a:ext cx="156090" cy="101801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" name="Line 378">
            <a:extLst>
              <a:ext uri="{FF2B5EF4-FFF2-40B4-BE49-F238E27FC236}">
                <a16:creationId xmlns:a16="http://schemas.microsoft.com/office/drawing/2014/main" id="{E9135876-7527-4588-9130-59E8F04F1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1046183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" name="Line 379">
            <a:extLst>
              <a:ext uri="{FF2B5EF4-FFF2-40B4-BE49-F238E27FC236}">
                <a16:creationId xmlns:a16="http://schemas.microsoft.com/office/drawing/2014/main" id="{D2DDF2A1-B318-46B7-97E7-1055DBA89CF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1121567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6" name="Line 380">
            <a:extLst>
              <a:ext uri="{FF2B5EF4-FFF2-40B4-BE49-F238E27FC236}">
                <a16:creationId xmlns:a16="http://schemas.microsoft.com/office/drawing/2014/main" id="{B66E2D44-380C-4533-AB01-3C1EC83A9B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1196951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7" name="Line 381">
            <a:extLst>
              <a:ext uri="{FF2B5EF4-FFF2-40B4-BE49-F238E27FC236}">
                <a16:creationId xmlns:a16="http://schemas.microsoft.com/office/drawing/2014/main" id="{895DC318-D852-4D55-8289-2F2CD87463EF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1272979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8" name="Line 382">
            <a:extLst>
              <a:ext uri="{FF2B5EF4-FFF2-40B4-BE49-F238E27FC236}">
                <a16:creationId xmlns:a16="http://schemas.microsoft.com/office/drawing/2014/main" id="{7C968420-2FD9-4929-864E-6C490BCB9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1348364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9" name="Line 383">
            <a:extLst>
              <a:ext uri="{FF2B5EF4-FFF2-40B4-BE49-F238E27FC236}">
                <a16:creationId xmlns:a16="http://schemas.microsoft.com/office/drawing/2014/main" id="{4CAA7217-C6A6-40EA-B1C9-14720407A48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1424392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0" name="Line 384">
            <a:extLst>
              <a:ext uri="{FF2B5EF4-FFF2-40B4-BE49-F238E27FC236}">
                <a16:creationId xmlns:a16="http://schemas.microsoft.com/office/drawing/2014/main" id="{F8F12AED-2505-4E08-8861-4FD2E4AA9C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1499776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1" name="Line 385">
            <a:extLst>
              <a:ext uri="{FF2B5EF4-FFF2-40B4-BE49-F238E27FC236}">
                <a16:creationId xmlns:a16="http://schemas.microsoft.com/office/drawing/2014/main" id="{C57FAB97-D2B4-4138-8018-0333ADF7A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1575160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2" name="Line 386">
            <a:extLst>
              <a:ext uri="{FF2B5EF4-FFF2-40B4-BE49-F238E27FC236}">
                <a16:creationId xmlns:a16="http://schemas.microsoft.com/office/drawing/2014/main" id="{3DADB789-3B85-47C8-8B37-8F682568F5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1651188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3" name="Rectangle 387">
            <a:extLst>
              <a:ext uri="{FF2B5EF4-FFF2-40B4-BE49-F238E27FC236}">
                <a16:creationId xmlns:a16="http://schemas.microsoft.com/office/drawing/2014/main" id="{EFB4FF2C-8AE2-4FDD-BCBE-00FD85480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493" y="1743324"/>
            <a:ext cx="151298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4" name="Rectangle 388">
            <a:extLst>
              <a:ext uri="{FF2B5EF4-FFF2-40B4-BE49-F238E27FC236}">
                <a16:creationId xmlns:a16="http://schemas.microsoft.com/office/drawing/2014/main" id="{2BA60D3B-70E2-46EA-A046-F46BAED49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493" y="1743324"/>
            <a:ext cx="151298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5" name="Rectangle 389">
            <a:extLst>
              <a:ext uri="{FF2B5EF4-FFF2-40B4-BE49-F238E27FC236}">
                <a16:creationId xmlns:a16="http://schemas.microsoft.com/office/drawing/2014/main" id="{0A363515-5FC9-41B5-9DEA-FF5E09CB8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818709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6" name="Rectangle 390">
            <a:extLst>
              <a:ext uri="{FF2B5EF4-FFF2-40B4-BE49-F238E27FC236}">
                <a16:creationId xmlns:a16="http://schemas.microsoft.com/office/drawing/2014/main" id="{E439D086-2F68-4DD4-BC62-92B9F07CE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818709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7" name="Rectangle 391">
            <a:extLst>
              <a:ext uri="{FF2B5EF4-FFF2-40B4-BE49-F238E27FC236}">
                <a16:creationId xmlns:a16="http://schemas.microsoft.com/office/drawing/2014/main" id="{3179CA61-E54A-45A6-AF58-4FA2CC768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894737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8" name="Rectangle 392">
            <a:extLst>
              <a:ext uri="{FF2B5EF4-FFF2-40B4-BE49-F238E27FC236}">
                <a16:creationId xmlns:a16="http://schemas.microsoft.com/office/drawing/2014/main" id="{420C20AC-FC34-49A7-8AE1-D6B071F77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894737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9" name="Rectangle 394">
            <a:extLst>
              <a:ext uri="{FF2B5EF4-FFF2-40B4-BE49-F238E27FC236}">
                <a16:creationId xmlns:a16="http://schemas.microsoft.com/office/drawing/2014/main" id="{DCD93487-3B5A-47EB-8BD6-D0EDC5F81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970121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0" name="Rectangle 395">
            <a:extLst>
              <a:ext uri="{FF2B5EF4-FFF2-40B4-BE49-F238E27FC236}">
                <a16:creationId xmlns:a16="http://schemas.microsoft.com/office/drawing/2014/main" id="{73B9C514-0F8C-44E5-B77C-E779B1179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2045505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1" name="Rectangle 396">
            <a:extLst>
              <a:ext uri="{FF2B5EF4-FFF2-40B4-BE49-F238E27FC236}">
                <a16:creationId xmlns:a16="http://schemas.microsoft.com/office/drawing/2014/main" id="{9643A190-8EE6-4C01-8B80-148477320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2045505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2" name="Rectangle 397">
            <a:extLst>
              <a:ext uri="{FF2B5EF4-FFF2-40B4-BE49-F238E27FC236}">
                <a16:creationId xmlns:a16="http://schemas.microsoft.com/office/drawing/2014/main" id="{6BABBD2E-2FA6-4D53-AC94-180A8A287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2121533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3" name="Rectangle 398">
            <a:extLst>
              <a:ext uri="{FF2B5EF4-FFF2-40B4-BE49-F238E27FC236}">
                <a16:creationId xmlns:a16="http://schemas.microsoft.com/office/drawing/2014/main" id="{C152296E-4983-4F06-860F-F8974517D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2121533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4" name="Line 399">
            <a:extLst>
              <a:ext uri="{FF2B5EF4-FFF2-40B4-BE49-F238E27FC236}">
                <a16:creationId xmlns:a16="http://schemas.microsoft.com/office/drawing/2014/main" id="{7B865798-0121-49A6-9083-F257F6A356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1802601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" name="Line 400">
            <a:extLst>
              <a:ext uri="{FF2B5EF4-FFF2-40B4-BE49-F238E27FC236}">
                <a16:creationId xmlns:a16="http://schemas.microsoft.com/office/drawing/2014/main" id="{F83DA470-47C5-4D6B-B931-8C27984390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1877985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" name="Line 401">
            <a:extLst>
              <a:ext uri="{FF2B5EF4-FFF2-40B4-BE49-F238E27FC236}">
                <a16:creationId xmlns:a16="http://schemas.microsoft.com/office/drawing/2014/main" id="{7FB37A75-FA88-4DD6-93F7-070A8BAA7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1954013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7" name="Line 402">
            <a:extLst>
              <a:ext uri="{FF2B5EF4-FFF2-40B4-BE49-F238E27FC236}">
                <a16:creationId xmlns:a16="http://schemas.microsoft.com/office/drawing/2014/main" id="{7D5CABF0-1417-4F32-BDFA-FF3E27E24B9C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2029397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8" name="Line 404">
            <a:extLst>
              <a:ext uri="{FF2B5EF4-FFF2-40B4-BE49-F238E27FC236}">
                <a16:creationId xmlns:a16="http://schemas.microsoft.com/office/drawing/2014/main" id="{BD8B7EFA-A99A-4563-8F44-09CFB41EE0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1726572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9" name="Line 405">
            <a:extLst>
              <a:ext uri="{FF2B5EF4-FFF2-40B4-BE49-F238E27FC236}">
                <a16:creationId xmlns:a16="http://schemas.microsoft.com/office/drawing/2014/main" id="{4DF6E73C-6905-4EFB-9FB8-EF116005E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2180810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0" name="Rectangle 407">
            <a:extLst>
              <a:ext uri="{FF2B5EF4-FFF2-40B4-BE49-F238E27FC236}">
                <a16:creationId xmlns:a16="http://schemas.microsoft.com/office/drawing/2014/main" id="{C4074912-EF11-43A5-A06E-8766000C6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2345753"/>
            <a:ext cx="1569799" cy="130150"/>
          </a:xfrm>
          <a:prstGeom prst="rect">
            <a:avLst/>
          </a:prstGeom>
          <a:solidFill>
            <a:srgbClr val="EE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1" name="Rectangle 408">
            <a:extLst>
              <a:ext uri="{FF2B5EF4-FFF2-40B4-BE49-F238E27FC236}">
                <a16:creationId xmlns:a16="http://schemas.microsoft.com/office/drawing/2014/main" id="{6B8B6FDF-C7AB-42F9-BEC1-B713ECC5D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2345753"/>
            <a:ext cx="1569799" cy="130150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2" name="Rectangle 409">
            <a:extLst>
              <a:ext uri="{FF2B5EF4-FFF2-40B4-BE49-F238E27FC236}">
                <a16:creationId xmlns:a16="http://schemas.microsoft.com/office/drawing/2014/main" id="{BD6D5918-AD9E-4C08-A379-AE7B83B3B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568" y="2341165"/>
            <a:ext cx="82009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State Machine</a:t>
            </a:r>
            <a:endParaRPr kumimoji="0" lang="zh-CN" altLang="zh-C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3" name="Line 410">
            <a:extLst>
              <a:ext uri="{FF2B5EF4-FFF2-40B4-BE49-F238E27FC236}">
                <a16:creationId xmlns:a16="http://schemas.microsoft.com/office/drawing/2014/main" id="{54CBE276-100C-45E3-B28E-793DA46BBB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819" y="2249750"/>
            <a:ext cx="50661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4" name="Line 411">
            <a:extLst>
              <a:ext uri="{FF2B5EF4-FFF2-40B4-BE49-F238E27FC236}">
                <a16:creationId xmlns:a16="http://schemas.microsoft.com/office/drawing/2014/main" id="{6334BE6C-62F8-4E7F-9AB6-C54C6421C0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1570" y="2250395"/>
            <a:ext cx="4244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5" name="Line 412">
            <a:extLst>
              <a:ext uri="{FF2B5EF4-FFF2-40B4-BE49-F238E27FC236}">
                <a16:creationId xmlns:a16="http://schemas.microsoft.com/office/drawing/2014/main" id="{2DF36C4F-236E-4D96-B9B5-C28726079A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9421" y="2249750"/>
            <a:ext cx="4655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6" name="Line 413">
            <a:extLst>
              <a:ext uri="{FF2B5EF4-FFF2-40B4-BE49-F238E27FC236}">
                <a16:creationId xmlns:a16="http://schemas.microsoft.com/office/drawing/2014/main" id="{430F2B5C-B971-4E6A-AE8C-3E43C42DC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064" y="2248462"/>
            <a:ext cx="4244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7" name="Line 414">
            <a:extLst>
              <a:ext uri="{FF2B5EF4-FFF2-40B4-BE49-F238E27FC236}">
                <a16:creationId xmlns:a16="http://schemas.microsoft.com/office/drawing/2014/main" id="{718D8936-3999-4FD9-9B97-E16607CEB3A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0599" y="2249106"/>
            <a:ext cx="50661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8" name="Line 415">
            <a:extLst>
              <a:ext uri="{FF2B5EF4-FFF2-40B4-BE49-F238E27FC236}">
                <a16:creationId xmlns:a16="http://schemas.microsoft.com/office/drawing/2014/main" id="{D3150D1D-67B7-4EB5-ACED-0CEB3FA8CFB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7350" y="2249106"/>
            <a:ext cx="42445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9" name="Line 416">
            <a:extLst>
              <a:ext uri="{FF2B5EF4-FFF2-40B4-BE49-F238E27FC236}">
                <a16:creationId xmlns:a16="http://schemas.microsoft.com/office/drawing/2014/main" id="{C6719663-528B-4FD6-8186-15CE0E0FD0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5886" y="2247818"/>
            <a:ext cx="46553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0" name="Line 417">
            <a:extLst>
              <a:ext uri="{FF2B5EF4-FFF2-40B4-BE49-F238E27FC236}">
                <a16:creationId xmlns:a16="http://schemas.microsoft.com/office/drawing/2014/main" id="{B046DFB6-35C7-4608-86E8-97AFB428A01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2301295"/>
            <a:ext cx="0" cy="44457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1" name="Line 418">
            <a:extLst>
              <a:ext uri="{FF2B5EF4-FFF2-40B4-BE49-F238E27FC236}">
                <a16:creationId xmlns:a16="http://schemas.microsoft.com/office/drawing/2014/main" id="{62C7A4D0-8CED-4115-A5BB-0DF6C1B4F9D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2301295"/>
            <a:ext cx="0" cy="44457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2" name="Line 419">
            <a:extLst>
              <a:ext uri="{FF2B5EF4-FFF2-40B4-BE49-F238E27FC236}">
                <a16:creationId xmlns:a16="http://schemas.microsoft.com/office/drawing/2014/main" id="{7ABB2893-8F1A-4151-9108-5608EC10C1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2299362"/>
            <a:ext cx="0" cy="4639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3" name="Line 420">
            <a:extLst>
              <a:ext uri="{FF2B5EF4-FFF2-40B4-BE49-F238E27FC236}">
                <a16:creationId xmlns:a16="http://schemas.microsoft.com/office/drawing/2014/main" id="{A4289E57-2863-47C5-B224-06486D30270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555" y="2299362"/>
            <a:ext cx="0" cy="4639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4" name="Line 421">
            <a:extLst>
              <a:ext uri="{FF2B5EF4-FFF2-40B4-BE49-F238E27FC236}">
                <a16:creationId xmlns:a16="http://schemas.microsoft.com/office/drawing/2014/main" id="{B4BB6DDE-63D9-4228-90C7-12DA07534A1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9305" y="2300651"/>
            <a:ext cx="0" cy="4510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5" name="Line 422">
            <a:extLst>
              <a:ext uri="{FF2B5EF4-FFF2-40B4-BE49-F238E27FC236}">
                <a16:creationId xmlns:a16="http://schemas.microsoft.com/office/drawing/2014/main" id="{343B2A3F-C70B-4BCB-9732-DD21833BAC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7841" y="2298718"/>
            <a:ext cx="0" cy="4703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6" name="Line 423">
            <a:extLst>
              <a:ext uri="{FF2B5EF4-FFF2-40B4-BE49-F238E27FC236}">
                <a16:creationId xmlns:a16="http://schemas.microsoft.com/office/drawing/2014/main" id="{048A6018-70E4-4C79-8B20-714C8D36A1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70484" y="2298718"/>
            <a:ext cx="0" cy="47035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7" name="Line 424">
            <a:extLst>
              <a:ext uri="{FF2B5EF4-FFF2-40B4-BE49-F238E27FC236}">
                <a16:creationId xmlns:a16="http://schemas.microsoft.com/office/drawing/2014/main" id="{90681C4C-5673-41AB-B085-005A80F3E8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2300007"/>
            <a:ext cx="0" cy="45746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9" name="Rectangle 65">
            <a:extLst>
              <a:ext uri="{FF2B5EF4-FFF2-40B4-BE49-F238E27FC236}">
                <a16:creationId xmlns:a16="http://schemas.microsoft.com/office/drawing/2014/main" id="{802C1B65-57C5-4BBA-9D9E-2981C2FC5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443721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0" name="Rectangle 5">
            <a:extLst>
              <a:ext uri="{FF2B5EF4-FFF2-40B4-BE49-F238E27FC236}">
                <a16:creationId xmlns:a16="http://schemas.microsoft.com/office/drawing/2014/main" id="{9056CB6B-F948-4FD0-B63F-D8B999883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988196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1" name="Rectangle 6">
            <a:extLst>
              <a:ext uri="{FF2B5EF4-FFF2-40B4-BE49-F238E27FC236}">
                <a16:creationId xmlns:a16="http://schemas.microsoft.com/office/drawing/2014/main" id="{E8A89513-0DCC-477E-80A6-A17141799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988196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2" name="Rectangle 7">
            <a:extLst>
              <a:ext uri="{FF2B5EF4-FFF2-40B4-BE49-F238E27FC236}">
                <a16:creationId xmlns:a16="http://schemas.microsoft.com/office/drawing/2014/main" id="{88B32D69-F91F-4EC1-93EB-BE0F45417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214992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3" name="Rectangle 8">
            <a:extLst>
              <a:ext uri="{FF2B5EF4-FFF2-40B4-BE49-F238E27FC236}">
                <a16:creationId xmlns:a16="http://schemas.microsoft.com/office/drawing/2014/main" id="{9902E8FE-7EAF-4C3A-B152-B3D253327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214992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4" name="Rectangle 9">
            <a:extLst>
              <a:ext uri="{FF2B5EF4-FFF2-40B4-BE49-F238E27FC236}">
                <a16:creationId xmlns:a16="http://schemas.microsoft.com/office/drawing/2014/main" id="{531EFEE7-AAC1-443B-A092-D0AE6303A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064224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5" name="Rectangle 10">
            <a:extLst>
              <a:ext uri="{FF2B5EF4-FFF2-40B4-BE49-F238E27FC236}">
                <a16:creationId xmlns:a16="http://schemas.microsoft.com/office/drawing/2014/main" id="{5A897BC4-56DE-43D6-BB2E-9A18E1FD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064224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6" name="Rectangle 11">
            <a:extLst>
              <a:ext uri="{FF2B5EF4-FFF2-40B4-BE49-F238E27FC236}">
                <a16:creationId xmlns:a16="http://schemas.microsoft.com/office/drawing/2014/main" id="{EC7A51F0-3590-4959-95D2-B0B96CA94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139608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7" name="Rectangle 12">
            <a:extLst>
              <a:ext uri="{FF2B5EF4-FFF2-40B4-BE49-F238E27FC236}">
                <a16:creationId xmlns:a16="http://schemas.microsoft.com/office/drawing/2014/main" id="{80B40EFD-60DB-4AF2-9D19-B32DC0732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139608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8" name="Rectangle 13">
            <a:extLst>
              <a:ext uri="{FF2B5EF4-FFF2-40B4-BE49-F238E27FC236}">
                <a16:creationId xmlns:a16="http://schemas.microsoft.com/office/drawing/2014/main" id="{0B6C4C7D-8AC8-46EF-BAC0-263C5EE35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291021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9" name="Rectangle 14">
            <a:extLst>
              <a:ext uri="{FF2B5EF4-FFF2-40B4-BE49-F238E27FC236}">
                <a16:creationId xmlns:a16="http://schemas.microsoft.com/office/drawing/2014/main" id="{355A2D76-E191-4F5E-AC7C-56A00C2C4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291021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0" name="Rectangle 15">
            <a:extLst>
              <a:ext uri="{FF2B5EF4-FFF2-40B4-BE49-F238E27FC236}">
                <a16:creationId xmlns:a16="http://schemas.microsoft.com/office/drawing/2014/main" id="{0FC71344-7DFF-44CB-94C1-A5FAA32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366404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1" name="Rectangle 16">
            <a:extLst>
              <a:ext uri="{FF2B5EF4-FFF2-40B4-BE49-F238E27FC236}">
                <a16:creationId xmlns:a16="http://schemas.microsoft.com/office/drawing/2014/main" id="{68CCF1DE-CA7D-4D94-AC69-457F00414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366404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2" name="Rectangle 17">
            <a:extLst>
              <a:ext uri="{FF2B5EF4-FFF2-40B4-BE49-F238E27FC236}">
                <a16:creationId xmlns:a16="http://schemas.microsoft.com/office/drawing/2014/main" id="{0BF01B18-80F5-47ED-972E-0606DD170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442433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3" name="Rectangle 18">
            <a:extLst>
              <a:ext uri="{FF2B5EF4-FFF2-40B4-BE49-F238E27FC236}">
                <a16:creationId xmlns:a16="http://schemas.microsoft.com/office/drawing/2014/main" id="{9BADC416-F5DD-4CE6-9091-2CCBCC82D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442433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4" name="Rectangle 19">
            <a:extLst>
              <a:ext uri="{FF2B5EF4-FFF2-40B4-BE49-F238E27FC236}">
                <a16:creationId xmlns:a16="http://schemas.microsoft.com/office/drawing/2014/main" id="{CAEB721A-8A73-4A6A-915D-99368F74B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517817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5" name="Rectangle 20">
            <a:extLst>
              <a:ext uri="{FF2B5EF4-FFF2-40B4-BE49-F238E27FC236}">
                <a16:creationId xmlns:a16="http://schemas.microsoft.com/office/drawing/2014/main" id="{A1EB3210-FDCD-4A8E-A1D6-2A3768081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517817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6" name="Rectangle 21">
            <a:extLst>
              <a:ext uri="{FF2B5EF4-FFF2-40B4-BE49-F238E27FC236}">
                <a16:creationId xmlns:a16="http://schemas.microsoft.com/office/drawing/2014/main" id="{0ECB6CAB-F1E8-40BF-B6CB-18A4C1EF5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593201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7" name="Rectangle 22">
            <a:extLst>
              <a:ext uri="{FF2B5EF4-FFF2-40B4-BE49-F238E27FC236}">
                <a16:creationId xmlns:a16="http://schemas.microsoft.com/office/drawing/2014/main" id="{A68F7B10-1BD6-409B-979A-2EEF06ADC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593201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8" name="Rectangle 23">
            <a:extLst>
              <a:ext uri="{FF2B5EF4-FFF2-40B4-BE49-F238E27FC236}">
                <a16:creationId xmlns:a16="http://schemas.microsoft.com/office/drawing/2014/main" id="{028759DC-0381-4FCF-910B-0E8F56450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669229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9" name="Rectangle 24">
            <a:extLst>
              <a:ext uri="{FF2B5EF4-FFF2-40B4-BE49-F238E27FC236}">
                <a16:creationId xmlns:a16="http://schemas.microsoft.com/office/drawing/2014/main" id="{A9B87453-FD0B-4F84-8CF6-DBF0882C8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669229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0" name="Rectangle 25">
            <a:extLst>
              <a:ext uri="{FF2B5EF4-FFF2-40B4-BE49-F238E27FC236}">
                <a16:creationId xmlns:a16="http://schemas.microsoft.com/office/drawing/2014/main" id="{C39C0E14-A733-426D-821C-921FDDAFD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2198850"/>
            <a:ext cx="156090" cy="101157"/>
          </a:xfrm>
          <a:prstGeom prst="rect">
            <a:avLst/>
          </a:prstGeom>
          <a:solidFill>
            <a:srgbClr val="EE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51" name="Rectangle 26">
            <a:extLst>
              <a:ext uri="{FF2B5EF4-FFF2-40B4-BE49-F238E27FC236}">
                <a16:creationId xmlns:a16="http://schemas.microsoft.com/office/drawing/2014/main" id="{530FCF38-A559-4CB7-A0BB-8FCA7B522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2198850"/>
            <a:ext cx="156090" cy="101157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2" name="Line 27">
            <a:extLst>
              <a:ext uri="{FF2B5EF4-FFF2-40B4-BE49-F238E27FC236}">
                <a16:creationId xmlns:a16="http://schemas.microsoft.com/office/drawing/2014/main" id="{CB384911-7E47-478B-BC66-0D52F45006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1047472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3" name="Line 28">
            <a:extLst>
              <a:ext uri="{FF2B5EF4-FFF2-40B4-BE49-F238E27FC236}">
                <a16:creationId xmlns:a16="http://schemas.microsoft.com/office/drawing/2014/main" id="{DB27C0D6-BC7A-47AD-AF23-4F55BF0042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1122856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4" name="Line 29">
            <a:extLst>
              <a:ext uri="{FF2B5EF4-FFF2-40B4-BE49-F238E27FC236}">
                <a16:creationId xmlns:a16="http://schemas.microsoft.com/office/drawing/2014/main" id="{AA874B7B-098F-4A6A-9AEF-9187BB2EC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1198884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5" name="Line 30">
            <a:extLst>
              <a:ext uri="{FF2B5EF4-FFF2-40B4-BE49-F238E27FC236}">
                <a16:creationId xmlns:a16="http://schemas.microsoft.com/office/drawing/2014/main" id="{892701AC-6B00-43EA-8661-1DC4E9F17AB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1274268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6" name="Line 31">
            <a:extLst>
              <a:ext uri="{FF2B5EF4-FFF2-40B4-BE49-F238E27FC236}">
                <a16:creationId xmlns:a16="http://schemas.microsoft.com/office/drawing/2014/main" id="{1A867D8B-9C16-4651-9C92-53191AAC0C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1349652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7" name="Line 32">
            <a:extLst>
              <a:ext uri="{FF2B5EF4-FFF2-40B4-BE49-F238E27FC236}">
                <a16:creationId xmlns:a16="http://schemas.microsoft.com/office/drawing/2014/main" id="{77C1A84D-8858-460D-A4A2-F5375F886E7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1425681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8" name="Line 33">
            <a:extLst>
              <a:ext uri="{FF2B5EF4-FFF2-40B4-BE49-F238E27FC236}">
                <a16:creationId xmlns:a16="http://schemas.microsoft.com/office/drawing/2014/main" id="{8109FC83-0FEC-442D-8F1E-64D6E10072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1501065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9" name="Line 34">
            <a:extLst>
              <a:ext uri="{FF2B5EF4-FFF2-40B4-BE49-F238E27FC236}">
                <a16:creationId xmlns:a16="http://schemas.microsoft.com/office/drawing/2014/main" id="{C108ADB2-8C03-4185-A512-23459798A8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1577093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0" name="Line 35">
            <a:extLst>
              <a:ext uri="{FF2B5EF4-FFF2-40B4-BE49-F238E27FC236}">
                <a16:creationId xmlns:a16="http://schemas.microsoft.com/office/drawing/2014/main" id="{3AADB27B-F413-4FDA-8E81-FC72F30A16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1652477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1" name="Rectangle 36">
            <a:extLst>
              <a:ext uri="{FF2B5EF4-FFF2-40B4-BE49-F238E27FC236}">
                <a16:creationId xmlns:a16="http://schemas.microsoft.com/office/drawing/2014/main" id="{A29A3CED-55FD-416B-92F8-8FD5A6698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783" y="1744613"/>
            <a:ext cx="151982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2" name="Rectangle 37">
            <a:extLst>
              <a:ext uri="{FF2B5EF4-FFF2-40B4-BE49-F238E27FC236}">
                <a16:creationId xmlns:a16="http://schemas.microsoft.com/office/drawing/2014/main" id="{C675EB49-C9A4-405E-A1DB-7EADAD768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783" y="1744613"/>
            <a:ext cx="151982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3" name="Rectangle 38">
            <a:extLst>
              <a:ext uri="{FF2B5EF4-FFF2-40B4-BE49-F238E27FC236}">
                <a16:creationId xmlns:a16="http://schemas.microsoft.com/office/drawing/2014/main" id="{B516D7E3-8EB0-4481-9529-C92505B0D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820642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4" name="Rectangle 39">
            <a:extLst>
              <a:ext uri="{FF2B5EF4-FFF2-40B4-BE49-F238E27FC236}">
                <a16:creationId xmlns:a16="http://schemas.microsoft.com/office/drawing/2014/main" id="{2EA95634-EDD0-4A59-AE98-31DD2E0A2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820642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5" name="Rectangle 40">
            <a:extLst>
              <a:ext uri="{FF2B5EF4-FFF2-40B4-BE49-F238E27FC236}">
                <a16:creationId xmlns:a16="http://schemas.microsoft.com/office/drawing/2014/main" id="{B460B13E-A812-4DDC-883D-3AB729126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896026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6" name="Rectangle 41">
            <a:extLst>
              <a:ext uri="{FF2B5EF4-FFF2-40B4-BE49-F238E27FC236}">
                <a16:creationId xmlns:a16="http://schemas.microsoft.com/office/drawing/2014/main" id="{B2B6001A-FC66-4764-BB00-D5145BE85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896026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7" name="Rectangle 42">
            <a:extLst>
              <a:ext uri="{FF2B5EF4-FFF2-40B4-BE49-F238E27FC236}">
                <a16:creationId xmlns:a16="http://schemas.microsoft.com/office/drawing/2014/main" id="{94178FBE-2F26-4888-9D20-6767B5746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971410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8" name="Rectangle 43">
            <a:extLst>
              <a:ext uri="{FF2B5EF4-FFF2-40B4-BE49-F238E27FC236}">
                <a16:creationId xmlns:a16="http://schemas.microsoft.com/office/drawing/2014/main" id="{B42006E2-6AE0-4678-A351-7D028ED4B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1971410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9" name="Rectangle 44">
            <a:extLst>
              <a:ext uri="{FF2B5EF4-FFF2-40B4-BE49-F238E27FC236}">
                <a16:creationId xmlns:a16="http://schemas.microsoft.com/office/drawing/2014/main" id="{A852E7E6-937F-4211-A692-3ABFB17F7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2047438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0" name="Rectangle 45">
            <a:extLst>
              <a:ext uri="{FF2B5EF4-FFF2-40B4-BE49-F238E27FC236}">
                <a16:creationId xmlns:a16="http://schemas.microsoft.com/office/drawing/2014/main" id="{84FBCEA4-AAC3-4EEB-ACD0-50A7DCD52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2047438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1" name="Rectangle 46">
            <a:extLst>
              <a:ext uri="{FF2B5EF4-FFF2-40B4-BE49-F238E27FC236}">
                <a16:creationId xmlns:a16="http://schemas.microsoft.com/office/drawing/2014/main" id="{B36CECA8-16E1-4AA5-B66F-8676342D0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2122822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2" name="Rectangle 47">
            <a:extLst>
              <a:ext uri="{FF2B5EF4-FFF2-40B4-BE49-F238E27FC236}">
                <a16:creationId xmlns:a16="http://schemas.microsoft.com/office/drawing/2014/main" id="{8CB569D3-46F5-43CF-947B-A7AAAF37F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729" y="2122822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3" name="Line 48">
            <a:extLst>
              <a:ext uri="{FF2B5EF4-FFF2-40B4-BE49-F238E27FC236}">
                <a16:creationId xmlns:a16="http://schemas.microsoft.com/office/drawing/2014/main" id="{F2712ECC-7700-400A-BD38-29A5320E58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1803890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4" name="Line 49">
            <a:extLst>
              <a:ext uri="{FF2B5EF4-FFF2-40B4-BE49-F238E27FC236}">
                <a16:creationId xmlns:a16="http://schemas.microsoft.com/office/drawing/2014/main" id="{BA38940C-E27F-4BC2-B8A9-45FC083A54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1879274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5" name="Line 50">
            <a:extLst>
              <a:ext uri="{FF2B5EF4-FFF2-40B4-BE49-F238E27FC236}">
                <a16:creationId xmlns:a16="http://schemas.microsoft.com/office/drawing/2014/main" id="{0542D2B5-7ABB-47DB-9EED-E0FF7777FC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1955302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6" name="Line 51">
            <a:extLst>
              <a:ext uri="{FF2B5EF4-FFF2-40B4-BE49-F238E27FC236}">
                <a16:creationId xmlns:a16="http://schemas.microsoft.com/office/drawing/2014/main" id="{767EFFF3-62EF-49F0-BE34-940729A7C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2030686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7" name="Line 52">
            <a:extLst>
              <a:ext uri="{FF2B5EF4-FFF2-40B4-BE49-F238E27FC236}">
                <a16:creationId xmlns:a16="http://schemas.microsoft.com/office/drawing/2014/main" id="{73050D2A-5183-4333-B2A8-0A689AC91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2106070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8" name="Line 53">
            <a:extLst>
              <a:ext uri="{FF2B5EF4-FFF2-40B4-BE49-F238E27FC236}">
                <a16:creationId xmlns:a16="http://schemas.microsoft.com/office/drawing/2014/main" id="{967D7E3C-707F-4F89-A8C8-D9969F04DF7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1727861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9" name="Line 54">
            <a:extLst>
              <a:ext uri="{FF2B5EF4-FFF2-40B4-BE49-F238E27FC236}">
                <a16:creationId xmlns:a16="http://schemas.microsoft.com/office/drawing/2014/main" id="{C7887CD7-19D9-434D-837D-350A0A2280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774" y="2182098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0" name="Rectangle 55">
            <a:extLst>
              <a:ext uri="{FF2B5EF4-FFF2-40B4-BE49-F238E27FC236}">
                <a16:creationId xmlns:a16="http://schemas.microsoft.com/office/drawing/2014/main" id="{45973155-1A56-460E-B86A-B713B17AE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989484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1" name="Rectangle 56">
            <a:extLst>
              <a:ext uri="{FF2B5EF4-FFF2-40B4-BE49-F238E27FC236}">
                <a16:creationId xmlns:a16="http://schemas.microsoft.com/office/drawing/2014/main" id="{4CDCEBAA-97EB-4A1D-9A2E-BA2E95D8F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989484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2" name="Rectangle 57">
            <a:extLst>
              <a:ext uri="{FF2B5EF4-FFF2-40B4-BE49-F238E27FC236}">
                <a16:creationId xmlns:a16="http://schemas.microsoft.com/office/drawing/2014/main" id="{2B04B8F8-27E6-4749-B24D-1094C67EB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216281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3" name="Rectangle 58">
            <a:extLst>
              <a:ext uri="{FF2B5EF4-FFF2-40B4-BE49-F238E27FC236}">
                <a16:creationId xmlns:a16="http://schemas.microsoft.com/office/drawing/2014/main" id="{C4912718-EE53-48C8-9C59-E76A3462D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216281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4" name="Rectangle 59">
            <a:extLst>
              <a:ext uri="{FF2B5EF4-FFF2-40B4-BE49-F238E27FC236}">
                <a16:creationId xmlns:a16="http://schemas.microsoft.com/office/drawing/2014/main" id="{6EFB2580-50CE-4FAF-A23F-E2C412AF7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064868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5" name="Rectangle 60">
            <a:extLst>
              <a:ext uri="{FF2B5EF4-FFF2-40B4-BE49-F238E27FC236}">
                <a16:creationId xmlns:a16="http://schemas.microsoft.com/office/drawing/2014/main" id="{98EC8E65-1614-4D17-8A04-A4FEAFB1E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064868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6" name="Rectangle 61">
            <a:extLst>
              <a:ext uri="{FF2B5EF4-FFF2-40B4-BE49-F238E27FC236}">
                <a16:creationId xmlns:a16="http://schemas.microsoft.com/office/drawing/2014/main" id="{1FD9DD8D-A718-4D24-AE7D-4F5813CFE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140897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7" name="Rectangle 62">
            <a:extLst>
              <a:ext uri="{FF2B5EF4-FFF2-40B4-BE49-F238E27FC236}">
                <a16:creationId xmlns:a16="http://schemas.microsoft.com/office/drawing/2014/main" id="{5BD0BC51-EFED-4F61-A5F9-064DF669B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140897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8" name="Rectangle 63">
            <a:extLst>
              <a:ext uri="{FF2B5EF4-FFF2-40B4-BE49-F238E27FC236}">
                <a16:creationId xmlns:a16="http://schemas.microsoft.com/office/drawing/2014/main" id="{44EE8460-58DD-4948-BF35-C7BB95370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292309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9" name="Rectangle 64">
            <a:extLst>
              <a:ext uri="{FF2B5EF4-FFF2-40B4-BE49-F238E27FC236}">
                <a16:creationId xmlns:a16="http://schemas.microsoft.com/office/drawing/2014/main" id="{E86DE152-23EF-47CA-9B9E-327237CE5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292309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0" name="Rectangle 65">
            <a:extLst>
              <a:ext uri="{FF2B5EF4-FFF2-40B4-BE49-F238E27FC236}">
                <a16:creationId xmlns:a16="http://schemas.microsoft.com/office/drawing/2014/main" id="{BDBD9BBA-3164-4E4A-AC7F-6828F4F22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367693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1" name="Rectangle 66">
            <a:extLst>
              <a:ext uri="{FF2B5EF4-FFF2-40B4-BE49-F238E27FC236}">
                <a16:creationId xmlns:a16="http://schemas.microsoft.com/office/drawing/2014/main" id="{1D23DE46-2C3B-48CE-88C3-F670C9094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367693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2" name="Rectangle 68">
            <a:extLst>
              <a:ext uri="{FF2B5EF4-FFF2-40B4-BE49-F238E27FC236}">
                <a16:creationId xmlns:a16="http://schemas.microsoft.com/office/drawing/2014/main" id="{F49CDACB-DBF4-48C5-BC8F-BE93DB3F0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443077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3" name="Rectangle 69">
            <a:extLst>
              <a:ext uri="{FF2B5EF4-FFF2-40B4-BE49-F238E27FC236}">
                <a16:creationId xmlns:a16="http://schemas.microsoft.com/office/drawing/2014/main" id="{3EC28545-4EB8-4401-899E-09AF6A725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519106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4" name="Rectangle 70">
            <a:extLst>
              <a:ext uri="{FF2B5EF4-FFF2-40B4-BE49-F238E27FC236}">
                <a16:creationId xmlns:a16="http://schemas.microsoft.com/office/drawing/2014/main" id="{8079D73C-8880-4DC4-BFD9-2150ADED4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519106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5" name="Rectangle 71">
            <a:extLst>
              <a:ext uri="{FF2B5EF4-FFF2-40B4-BE49-F238E27FC236}">
                <a16:creationId xmlns:a16="http://schemas.microsoft.com/office/drawing/2014/main" id="{9C81FD5B-F674-4DB5-972F-49F27EC1C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594489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6" name="Rectangle 72">
            <a:extLst>
              <a:ext uri="{FF2B5EF4-FFF2-40B4-BE49-F238E27FC236}">
                <a16:creationId xmlns:a16="http://schemas.microsoft.com/office/drawing/2014/main" id="{821D0908-0A00-4902-B9CA-C0CC7D870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594489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7" name="Rectangle 73">
            <a:extLst>
              <a:ext uri="{FF2B5EF4-FFF2-40B4-BE49-F238E27FC236}">
                <a16:creationId xmlns:a16="http://schemas.microsoft.com/office/drawing/2014/main" id="{D54255AB-8155-46E5-B43F-7F91975C6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670518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8" name="Rectangle 74">
            <a:extLst>
              <a:ext uri="{FF2B5EF4-FFF2-40B4-BE49-F238E27FC236}">
                <a16:creationId xmlns:a16="http://schemas.microsoft.com/office/drawing/2014/main" id="{3F27CF84-C867-4062-A5E5-7416AD915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670518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9" name="Rectangle 75">
            <a:extLst>
              <a:ext uri="{FF2B5EF4-FFF2-40B4-BE49-F238E27FC236}">
                <a16:creationId xmlns:a16="http://schemas.microsoft.com/office/drawing/2014/main" id="{4FFC3FC7-203C-42A0-BAAF-34A4A887F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2199495"/>
            <a:ext cx="156090" cy="101801"/>
          </a:xfrm>
          <a:prstGeom prst="rect">
            <a:avLst/>
          </a:prstGeom>
          <a:solidFill>
            <a:srgbClr val="EE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0" name="Rectangle 76">
            <a:extLst>
              <a:ext uri="{FF2B5EF4-FFF2-40B4-BE49-F238E27FC236}">
                <a16:creationId xmlns:a16="http://schemas.microsoft.com/office/drawing/2014/main" id="{A5747FC8-A8E0-4736-BD0A-67AE00DC7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2199495"/>
            <a:ext cx="156090" cy="101801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1" name="Line 77">
            <a:extLst>
              <a:ext uri="{FF2B5EF4-FFF2-40B4-BE49-F238E27FC236}">
                <a16:creationId xmlns:a16="http://schemas.microsoft.com/office/drawing/2014/main" id="{FA6F1899-2A92-40AC-B0D1-18B797EF3E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1048116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2" name="Line 78">
            <a:extLst>
              <a:ext uri="{FF2B5EF4-FFF2-40B4-BE49-F238E27FC236}">
                <a16:creationId xmlns:a16="http://schemas.microsoft.com/office/drawing/2014/main" id="{2F0C85F8-043A-4A6A-8611-4F1CDE0F8A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1124145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3" name="Line 79">
            <a:extLst>
              <a:ext uri="{FF2B5EF4-FFF2-40B4-BE49-F238E27FC236}">
                <a16:creationId xmlns:a16="http://schemas.microsoft.com/office/drawing/2014/main" id="{E2550890-552B-4BC9-8E87-EF53A0C97C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1199529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4" name="Line 80">
            <a:extLst>
              <a:ext uri="{FF2B5EF4-FFF2-40B4-BE49-F238E27FC236}">
                <a16:creationId xmlns:a16="http://schemas.microsoft.com/office/drawing/2014/main" id="{121F2305-D37A-4A85-A1AF-355292D3B1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1275557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5" name="Line 81">
            <a:extLst>
              <a:ext uri="{FF2B5EF4-FFF2-40B4-BE49-F238E27FC236}">
                <a16:creationId xmlns:a16="http://schemas.microsoft.com/office/drawing/2014/main" id="{2C583090-15E2-4167-B6B2-D0D88A6D1E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1350941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6" name="Line 82">
            <a:extLst>
              <a:ext uri="{FF2B5EF4-FFF2-40B4-BE49-F238E27FC236}">
                <a16:creationId xmlns:a16="http://schemas.microsoft.com/office/drawing/2014/main" id="{39599E42-C85B-454F-9150-861E1BD535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1426325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7" name="Line 83">
            <a:extLst>
              <a:ext uri="{FF2B5EF4-FFF2-40B4-BE49-F238E27FC236}">
                <a16:creationId xmlns:a16="http://schemas.microsoft.com/office/drawing/2014/main" id="{C3BFDD79-F9EA-4C94-AEB6-2A66843FA8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1502354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8" name="Line 84">
            <a:extLst>
              <a:ext uri="{FF2B5EF4-FFF2-40B4-BE49-F238E27FC236}">
                <a16:creationId xmlns:a16="http://schemas.microsoft.com/office/drawing/2014/main" id="{551D0EF5-442C-4104-8632-49FA5FE07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1577737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9" name="Line 85">
            <a:extLst>
              <a:ext uri="{FF2B5EF4-FFF2-40B4-BE49-F238E27FC236}">
                <a16:creationId xmlns:a16="http://schemas.microsoft.com/office/drawing/2014/main" id="{2C6EA272-16E9-4817-A6AD-AC9EB1F0A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1653766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0" name="Rectangle 86">
            <a:extLst>
              <a:ext uri="{FF2B5EF4-FFF2-40B4-BE49-F238E27FC236}">
                <a16:creationId xmlns:a16="http://schemas.microsoft.com/office/drawing/2014/main" id="{0F199A6A-33F0-40E3-9388-21B7D98C9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7534" y="1745902"/>
            <a:ext cx="151298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311" name="Rectangle 87">
            <a:extLst>
              <a:ext uri="{FF2B5EF4-FFF2-40B4-BE49-F238E27FC236}">
                <a16:creationId xmlns:a16="http://schemas.microsoft.com/office/drawing/2014/main" id="{8C7FCD84-47CB-4CB6-9906-ECB28EFD5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7534" y="1745902"/>
            <a:ext cx="151298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2" name="Rectangle 89">
            <a:extLst>
              <a:ext uri="{FF2B5EF4-FFF2-40B4-BE49-F238E27FC236}">
                <a16:creationId xmlns:a16="http://schemas.microsoft.com/office/drawing/2014/main" id="{D1707A96-0F21-4024-824B-25768EED8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821286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3" name="Rectangle 90">
            <a:extLst>
              <a:ext uri="{FF2B5EF4-FFF2-40B4-BE49-F238E27FC236}">
                <a16:creationId xmlns:a16="http://schemas.microsoft.com/office/drawing/2014/main" id="{A39F9A31-91BB-4ED9-B105-717A59DAC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897314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4" name="Rectangle 91">
            <a:extLst>
              <a:ext uri="{FF2B5EF4-FFF2-40B4-BE49-F238E27FC236}">
                <a16:creationId xmlns:a16="http://schemas.microsoft.com/office/drawing/2014/main" id="{78112202-5ED2-4797-A92D-F8F6495CC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897314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5" name="Rectangle 92">
            <a:extLst>
              <a:ext uri="{FF2B5EF4-FFF2-40B4-BE49-F238E27FC236}">
                <a16:creationId xmlns:a16="http://schemas.microsoft.com/office/drawing/2014/main" id="{F963CE44-659A-4116-B1A6-396BD854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972698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6" name="Rectangle 93">
            <a:extLst>
              <a:ext uri="{FF2B5EF4-FFF2-40B4-BE49-F238E27FC236}">
                <a16:creationId xmlns:a16="http://schemas.microsoft.com/office/drawing/2014/main" id="{FE226199-4149-439C-A591-3DD334366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972698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7" name="Rectangle 94">
            <a:extLst>
              <a:ext uri="{FF2B5EF4-FFF2-40B4-BE49-F238E27FC236}">
                <a16:creationId xmlns:a16="http://schemas.microsoft.com/office/drawing/2014/main" id="{AF11672C-2D67-4879-9924-F4234FD8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2048727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8" name="Rectangle 95">
            <a:extLst>
              <a:ext uri="{FF2B5EF4-FFF2-40B4-BE49-F238E27FC236}">
                <a16:creationId xmlns:a16="http://schemas.microsoft.com/office/drawing/2014/main" id="{B5F53B58-91F2-4069-A823-9FC05242D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2048727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9" name="Rectangle 97">
            <a:extLst>
              <a:ext uri="{FF2B5EF4-FFF2-40B4-BE49-F238E27FC236}">
                <a16:creationId xmlns:a16="http://schemas.microsoft.com/office/drawing/2014/main" id="{077C5BF0-965E-45DE-B20E-F669E1F2D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2124111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0" name="Line 98">
            <a:extLst>
              <a:ext uri="{FF2B5EF4-FFF2-40B4-BE49-F238E27FC236}">
                <a16:creationId xmlns:a16="http://schemas.microsoft.com/office/drawing/2014/main" id="{1E816EA3-4D0B-46C0-BD42-380AFA4FD1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1805178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1" name="Line 99">
            <a:extLst>
              <a:ext uri="{FF2B5EF4-FFF2-40B4-BE49-F238E27FC236}">
                <a16:creationId xmlns:a16="http://schemas.microsoft.com/office/drawing/2014/main" id="{C66EDDCE-6D4F-4335-AC9F-C1C93ECC84C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1880562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2" name="Line 100">
            <a:extLst>
              <a:ext uri="{FF2B5EF4-FFF2-40B4-BE49-F238E27FC236}">
                <a16:creationId xmlns:a16="http://schemas.microsoft.com/office/drawing/2014/main" id="{EF13A16F-6A1A-4FC5-B964-C8BA0F41354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1955946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3" name="Line 101">
            <a:extLst>
              <a:ext uri="{FF2B5EF4-FFF2-40B4-BE49-F238E27FC236}">
                <a16:creationId xmlns:a16="http://schemas.microsoft.com/office/drawing/2014/main" id="{1844254C-8D34-41C1-A5EC-E015202158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2031975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4" name="Line 102">
            <a:extLst>
              <a:ext uri="{FF2B5EF4-FFF2-40B4-BE49-F238E27FC236}">
                <a16:creationId xmlns:a16="http://schemas.microsoft.com/office/drawing/2014/main" id="{D93858D7-F556-4551-A98E-1FB32EE67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2107359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5" name="Line 103">
            <a:extLst>
              <a:ext uri="{FF2B5EF4-FFF2-40B4-BE49-F238E27FC236}">
                <a16:creationId xmlns:a16="http://schemas.microsoft.com/office/drawing/2014/main" id="{44EC7C4E-E6D6-429A-9625-4CA27728B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1729150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6" name="Line 104">
            <a:extLst>
              <a:ext uri="{FF2B5EF4-FFF2-40B4-BE49-F238E27FC236}">
                <a16:creationId xmlns:a16="http://schemas.microsoft.com/office/drawing/2014/main" id="{2E814D8E-7692-41BE-B692-94DAD121A3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3525" y="2183387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7" name="Rectangle 105">
            <a:extLst>
              <a:ext uri="{FF2B5EF4-FFF2-40B4-BE49-F238E27FC236}">
                <a16:creationId xmlns:a16="http://schemas.microsoft.com/office/drawing/2014/main" id="{18E1F3C5-C37E-4895-93BB-96345239C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987551"/>
            <a:ext cx="155405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8" name="Rectangle 106">
            <a:extLst>
              <a:ext uri="{FF2B5EF4-FFF2-40B4-BE49-F238E27FC236}">
                <a16:creationId xmlns:a16="http://schemas.microsoft.com/office/drawing/2014/main" id="{AEFE2FBB-DD1C-4677-8E07-FA4D41295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987551"/>
            <a:ext cx="155405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9" name="Rectangle 107">
            <a:extLst>
              <a:ext uri="{FF2B5EF4-FFF2-40B4-BE49-F238E27FC236}">
                <a16:creationId xmlns:a16="http://schemas.microsoft.com/office/drawing/2014/main" id="{8B1EC372-B6D7-4D11-B982-0BBA68445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214992"/>
            <a:ext cx="155405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0" name="Rectangle 108">
            <a:extLst>
              <a:ext uri="{FF2B5EF4-FFF2-40B4-BE49-F238E27FC236}">
                <a16:creationId xmlns:a16="http://schemas.microsoft.com/office/drawing/2014/main" id="{57A3A989-785E-46F2-9FDF-B76DBBA67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214992"/>
            <a:ext cx="155405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1" name="Rectangle 109">
            <a:extLst>
              <a:ext uri="{FF2B5EF4-FFF2-40B4-BE49-F238E27FC236}">
                <a16:creationId xmlns:a16="http://schemas.microsoft.com/office/drawing/2014/main" id="{0BA4FFEA-68A9-44C2-9479-7709A0D6E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063580"/>
            <a:ext cx="155405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2" name="Rectangle 110">
            <a:extLst>
              <a:ext uri="{FF2B5EF4-FFF2-40B4-BE49-F238E27FC236}">
                <a16:creationId xmlns:a16="http://schemas.microsoft.com/office/drawing/2014/main" id="{A9D6BA03-D84E-4D0A-B77E-025835EAF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063580"/>
            <a:ext cx="155405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3" name="Rectangle 111">
            <a:extLst>
              <a:ext uri="{FF2B5EF4-FFF2-40B4-BE49-F238E27FC236}">
                <a16:creationId xmlns:a16="http://schemas.microsoft.com/office/drawing/2014/main" id="{4F6C6A11-3237-43B1-97E8-3C833413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138964"/>
            <a:ext cx="155405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4" name="Rectangle 112">
            <a:extLst>
              <a:ext uri="{FF2B5EF4-FFF2-40B4-BE49-F238E27FC236}">
                <a16:creationId xmlns:a16="http://schemas.microsoft.com/office/drawing/2014/main" id="{B811FAA4-10A8-48F9-BBDD-7AEC4B1D9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138964"/>
            <a:ext cx="155405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5" name="Rectangle 113">
            <a:extLst>
              <a:ext uri="{FF2B5EF4-FFF2-40B4-BE49-F238E27FC236}">
                <a16:creationId xmlns:a16="http://schemas.microsoft.com/office/drawing/2014/main" id="{BD2F9BBA-78EA-416A-9A44-EA5261956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290376"/>
            <a:ext cx="155405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6" name="Rectangle 114">
            <a:extLst>
              <a:ext uri="{FF2B5EF4-FFF2-40B4-BE49-F238E27FC236}">
                <a16:creationId xmlns:a16="http://schemas.microsoft.com/office/drawing/2014/main" id="{6AE63098-46C4-4534-BE2E-8EA6F4870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290376"/>
            <a:ext cx="155405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7" name="Rectangle 115">
            <a:extLst>
              <a:ext uri="{FF2B5EF4-FFF2-40B4-BE49-F238E27FC236}">
                <a16:creationId xmlns:a16="http://schemas.microsoft.com/office/drawing/2014/main" id="{C7EFBF54-E798-423B-85E2-0E71DE132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365760"/>
            <a:ext cx="155405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8" name="Rectangle 116">
            <a:extLst>
              <a:ext uri="{FF2B5EF4-FFF2-40B4-BE49-F238E27FC236}">
                <a16:creationId xmlns:a16="http://schemas.microsoft.com/office/drawing/2014/main" id="{862DCF78-8834-4B11-AE93-DE7186A97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365760"/>
            <a:ext cx="155405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9" name="Rectangle 117">
            <a:extLst>
              <a:ext uri="{FF2B5EF4-FFF2-40B4-BE49-F238E27FC236}">
                <a16:creationId xmlns:a16="http://schemas.microsoft.com/office/drawing/2014/main" id="{35A45B5C-70F3-4698-9F1D-47FDF965F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441789"/>
            <a:ext cx="155405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0" name="Rectangle 118">
            <a:extLst>
              <a:ext uri="{FF2B5EF4-FFF2-40B4-BE49-F238E27FC236}">
                <a16:creationId xmlns:a16="http://schemas.microsoft.com/office/drawing/2014/main" id="{2EA37AEE-2C8F-453C-B58C-1187D0D9D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441789"/>
            <a:ext cx="155405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1" name="Rectangle 119">
            <a:extLst>
              <a:ext uri="{FF2B5EF4-FFF2-40B4-BE49-F238E27FC236}">
                <a16:creationId xmlns:a16="http://schemas.microsoft.com/office/drawing/2014/main" id="{71416367-941A-458A-947B-50899149E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517172"/>
            <a:ext cx="155405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2" name="Rectangle 120">
            <a:extLst>
              <a:ext uri="{FF2B5EF4-FFF2-40B4-BE49-F238E27FC236}">
                <a16:creationId xmlns:a16="http://schemas.microsoft.com/office/drawing/2014/main" id="{D2AB421D-40F5-4365-B2C9-38BAC4909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517172"/>
            <a:ext cx="155405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3" name="Rectangle 121">
            <a:extLst>
              <a:ext uri="{FF2B5EF4-FFF2-40B4-BE49-F238E27FC236}">
                <a16:creationId xmlns:a16="http://schemas.microsoft.com/office/drawing/2014/main" id="{35E80FEF-6DFF-49E7-B3FF-D03A3B192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593201"/>
            <a:ext cx="155405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4" name="Rectangle 122">
            <a:extLst>
              <a:ext uri="{FF2B5EF4-FFF2-40B4-BE49-F238E27FC236}">
                <a16:creationId xmlns:a16="http://schemas.microsoft.com/office/drawing/2014/main" id="{36162A8C-8E16-49DE-8DC3-60DD292C0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593201"/>
            <a:ext cx="155405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5" name="Rectangle 123">
            <a:extLst>
              <a:ext uri="{FF2B5EF4-FFF2-40B4-BE49-F238E27FC236}">
                <a16:creationId xmlns:a16="http://schemas.microsoft.com/office/drawing/2014/main" id="{2DF8D9A7-2008-438B-9631-062D46005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668585"/>
            <a:ext cx="155405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6" name="Rectangle 124">
            <a:extLst>
              <a:ext uri="{FF2B5EF4-FFF2-40B4-BE49-F238E27FC236}">
                <a16:creationId xmlns:a16="http://schemas.microsoft.com/office/drawing/2014/main" id="{286CA6FF-C10C-4CCC-AEC2-C52D0CF44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668585"/>
            <a:ext cx="155405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7" name="Rectangle 125">
            <a:extLst>
              <a:ext uri="{FF2B5EF4-FFF2-40B4-BE49-F238E27FC236}">
                <a16:creationId xmlns:a16="http://schemas.microsoft.com/office/drawing/2014/main" id="{4566F9FB-9835-4799-BA9C-A46C93F56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2199495"/>
            <a:ext cx="155405" cy="101801"/>
          </a:xfrm>
          <a:prstGeom prst="rect">
            <a:avLst/>
          </a:prstGeom>
          <a:solidFill>
            <a:srgbClr val="EE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8" name="Rectangle 126">
            <a:extLst>
              <a:ext uri="{FF2B5EF4-FFF2-40B4-BE49-F238E27FC236}">
                <a16:creationId xmlns:a16="http://schemas.microsoft.com/office/drawing/2014/main" id="{5EB3A40B-FB0F-4EC0-A626-E335F7E2E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2199495"/>
            <a:ext cx="155405" cy="101801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9" name="Line 127">
            <a:extLst>
              <a:ext uri="{FF2B5EF4-FFF2-40B4-BE49-F238E27FC236}">
                <a16:creationId xmlns:a16="http://schemas.microsoft.com/office/drawing/2014/main" id="{73176944-A03C-4C67-B146-B6C2F327BF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1046828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0" name="Line 128">
            <a:extLst>
              <a:ext uri="{FF2B5EF4-FFF2-40B4-BE49-F238E27FC236}">
                <a16:creationId xmlns:a16="http://schemas.microsoft.com/office/drawing/2014/main" id="{2C7D28F0-7C04-4545-84E1-DD0B5C7D38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1122212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1" name="Line 129">
            <a:extLst>
              <a:ext uri="{FF2B5EF4-FFF2-40B4-BE49-F238E27FC236}">
                <a16:creationId xmlns:a16="http://schemas.microsoft.com/office/drawing/2014/main" id="{460437B0-8A96-44B3-A3DE-8FD421574B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1198240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2" name="Line 130">
            <a:extLst>
              <a:ext uri="{FF2B5EF4-FFF2-40B4-BE49-F238E27FC236}">
                <a16:creationId xmlns:a16="http://schemas.microsoft.com/office/drawing/2014/main" id="{FD37D50E-A02F-4057-A053-206DE6E1C8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1273624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3" name="Line 131">
            <a:extLst>
              <a:ext uri="{FF2B5EF4-FFF2-40B4-BE49-F238E27FC236}">
                <a16:creationId xmlns:a16="http://schemas.microsoft.com/office/drawing/2014/main" id="{D0103AA1-93FB-41E4-B01A-A042B70F87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1349652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4" name="Line 132">
            <a:extLst>
              <a:ext uri="{FF2B5EF4-FFF2-40B4-BE49-F238E27FC236}">
                <a16:creationId xmlns:a16="http://schemas.microsoft.com/office/drawing/2014/main" id="{122179F2-8389-408C-AC55-4812AF02D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1425037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5" name="Line 133">
            <a:extLst>
              <a:ext uri="{FF2B5EF4-FFF2-40B4-BE49-F238E27FC236}">
                <a16:creationId xmlns:a16="http://schemas.microsoft.com/office/drawing/2014/main" id="{AEEFED46-092E-45C3-BEED-09CF0F995D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1500420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6" name="Line 134">
            <a:extLst>
              <a:ext uri="{FF2B5EF4-FFF2-40B4-BE49-F238E27FC236}">
                <a16:creationId xmlns:a16="http://schemas.microsoft.com/office/drawing/2014/main" id="{9C762FCD-57D2-4BAB-94B3-D37329126B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1576449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7" name="Line 135">
            <a:extLst>
              <a:ext uri="{FF2B5EF4-FFF2-40B4-BE49-F238E27FC236}">
                <a16:creationId xmlns:a16="http://schemas.microsoft.com/office/drawing/2014/main" id="{3E843837-FF04-4A19-960B-404D9CE044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1651833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8" name="Rectangle 136">
            <a:extLst>
              <a:ext uri="{FF2B5EF4-FFF2-40B4-BE49-F238E27FC236}">
                <a16:creationId xmlns:a16="http://schemas.microsoft.com/office/drawing/2014/main" id="{6366DA80-FB17-4773-ADB5-E211C4862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069" y="1743969"/>
            <a:ext cx="151298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9" name="Rectangle 137">
            <a:extLst>
              <a:ext uri="{FF2B5EF4-FFF2-40B4-BE49-F238E27FC236}">
                <a16:creationId xmlns:a16="http://schemas.microsoft.com/office/drawing/2014/main" id="{4B72E166-36FE-4EFF-B801-F9DA46E39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069" y="1743969"/>
            <a:ext cx="151298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0" name="Rectangle 138">
            <a:extLst>
              <a:ext uri="{FF2B5EF4-FFF2-40B4-BE49-F238E27FC236}">
                <a16:creationId xmlns:a16="http://schemas.microsoft.com/office/drawing/2014/main" id="{54992610-CCEA-4C49-A175-CCB065EEB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819997"/>
            <a:ext cx="155405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1" name="Rectangle 139">
            <a:extLst>
              <a:ext uri="{FF2B5EF4-FFF2-40B4-BE49-F238E27FC236}">
                <a16:creationId xmlns:a16="http://schemas.microsoft.com/office/drawing/2014/main" id="{89E53D0E-9F93-4E1C-B1B8-E99540343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819997"/>
            <a:ext cx="155405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2" name="Rectangle 140">
            <a:extLst>
              <a:ext uri="{FF2B5EF4-FFF2-40B4-BE49-F238E27FC236}">
                <a16:creationId xmlns:a16="http://schemas.microsoft.com/office/drawing/2014/main" id="{109FEF69-55F7-46E1-B720-53F2C9D88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895381"/>
            <a:ext cx="155405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3" name="Rectangle 141">
            <a:extLst>
              <a:ext uri="{FF2B5EF4-FFF2-40B4-BE49-F238E27FC236}">
                <a16:creationId xmlns:a16="http://schemas.microsoft.com/office/drawing/2014/main" id="{18F80A97-3A59-422B-98F1-0FA97AF9A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895381"/>
            <a:ext cx="155405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4" name="Rectangle 142">
            <a:extLst>
              <a:ext uri="{FF2B5EF4-FFF2-40B4-BE49-F238E27FC236}">
                <a16:creationId xmlns:a16="http://schemas.microsoft.com/office/drawing/2014/main" id="{37CB77AA-5A35-4CE1-A8F5-023821F7F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971410"/>
            <a:ext cx="155405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5" name="Rectangle 143">
            <a:extLst>
              <a:ext uri="{FF2B5EF4-FFF2-40B4-BE49-F238E27FC236}">
                <a16:creationId xmlns:a16="http://schemas.microsoft.com/office/drawing/2014/main" id="{AE0B8DD0-B01F-46FB-8D47-B23298F30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1971410"/>
            <a:ext cx="155405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6" name="Rectangle 144">
            <a:extLst>
              <a:ext uri="{FF2B5EF4-FFF2-40B4-BE49-F238E27FC236}">
                <a16:creationId xmlns:a16="http://schemas.microsoft.com/office/drawing/2014/main" id="{F29B1680-648A-48D0-8ABC-2D4BE34F5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2046794"/>
            <a:ext cx="155405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7" name="Rectangle 145">
            <a:extLst>
              <a:ext uri="{FF2B5EF4-FFF2-40B4-BE49-F238E27FC236}">
                <a16:creationId xmlns:a16="http://schemas.microsoft.com/office/drawing/2014/main" id="{7EB032C8-31A9-4DC4-868F-1555C4D7F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2046794"/>
            <a:ext cx="155405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8" name="Rectangle 146">
            <a:extLst>
              <a:ext uri="{FF2B5EF4-FFF2-40B4-BE49-F238E27FC236}">
                <a16:creationId xmlns:a16="http://schemas.microsoft.com/office/drawing/2014/main" id="{D751BB94-2CE2-4002-BFE5-545D4E7AE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2122178"/>
            <a:ext cx="155405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9" name="Rectangle 147">
            <a:extLst>
              <a:ext uri="{FF2B5EF4-FFF2-40B4-BE49-F238E27FC236}">
                <a16:creationId xmlns:a16="http://schemas.microsoft.com/office/drawing/2014/main" id="{1E1F896F-DA4B-4B9F-B2D7-7F5CF3FA8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015" y="2122178"/>
            <a:ext cx="155405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0" name="Line 148">
            <a:extLst>
              <a:ext uri="{FF2B5EF4-FFF2-40B4-BE49-F238E27FC236}">
                <a16:creationId xmlns:a16="http://schemas.microsoft.com/office/drawing/2014/main" id="{2EC20CF0-80ED-4066-A6FB-637768F4D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1803245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1" name="Line 149">
            <a:extLst>
              <a:ext uri="{FF2B5EF4-FFF2-40B4-BE49-F238E27FC236}">
                <a16:creationId xmlns:a16="http://schemas.microsoft.com/office/drawing/2014/main" id="{FE6E296F-C438-46E7-B2BB-233F7191F0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1878629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2" name="Line 150">
            <a:extLst>
              <a:ext uri="{FF2B5EF4-FFF2-40B4-BE49-F238E27FC236}">
                <a16:creationId xmlns:a16="http://schemas.microsoft.com/office/drawing/2014/main" id="{536D9DD2-1D5F-4220-B7E5-841060176DE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1954658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3" name="Line 151">
            <a:extLst>
              <a:ext uri="{FF2B5EF4-FFF2-40B4-BE49-F238E27FC236}">
                <a16:creationId xmlns:a16="http://schemas.microsoft.com/office/drawing/2014/main" id="{921F973D-1B03-4F38-8FCA-37B496CE53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2030042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4" name="Line 152">
            <a:extLst>
              <a:ext uri="{FF2B5EF4-FFF2-40B4-BE49-F238E27FC236}">
                <a16:creationId xmlns:a16="http://schemas.microsoft.com/office/drawing/2014/main" id="{F35A40A0-F7F0-47FC-A3EE-7295F43ED6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2106070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5" name="Line 153">
            <a:extLst>
              <a:ext uri="{FF2B5EF4-FFF2-40B4-BE49-F238E27FC236}">
                <a16:creationId xmlns:a16="http://schemas.microsoft.com/office/drawing/2014/main" id="{9CE69C0D-6363-4780-856D-913B32F4F8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1727861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6" name="Line 154">
            <a:extLst>
              <a:ext uri="{FF2B5EF4-FFF2-40B4-BE49-F238E27FC236}">
                <a16:creationId xmlns:a16="http://schemas.microsoft.com/office/drawing/2014/main" id="{AE377D97-DC9F-40DB-A4B0-49CA246217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2061" y="2181454"/>
            <a:ext cx="0" cy="18041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7" name="Rectangle 155">
            <a:extLst>
              <a:ext uri="{FF2B5EF4-FFF2-40B4-BE49-F238E27FC236}">
                <a16:creationId xmlns:a16="http://schemas.microsoft.com/office/drawing/2014/main" id="{F23D28CA-03B6-4DD6-82F9-9EDA3856A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987551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8" name="Rectangle 156">
            <a:extLst>
              <a:ext uri="{FF2B5EF4-FFF2-40B4-BE49-F238E27FC236}">
                <a16:creationId xmlns:a16="http://schemas.microsoft.com/office/drawing/2014/main" id="{C4487C5E-BC0F-4D13-B2B5-9748E34D6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987551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9" name="Rectangle 157">
            <a:extLst>
              <a:ext uri="{FF2B5EF4-FFF2-40B4-BE49-F238E27FC236}">
                <a16:creationId xmlns:a16="http://schemas.microsoft.com/office/drawing/2014/main" id="{81F21D5E-CC71-4083-B3AC-AB76BD7F8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214348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0" name="Rectangle 158">
            <a:extLst>
              <a:ext uri="{FF2B5EF4-FFF2-40B4-BE49-F238E27FC236}">
                <a16:creationId xmlns:a16="http://schemas.microsoft.com/office/drawing/2014/main" id="{DD097DD8-60C5-4510-AB50-C7D724FB6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214348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1" name="Rectangle 159">
            <a:extLst>
              <a:ext uri="{FF2B5EF4-FFF2-40B4-BE49-F238E27FC236}">
                <a16:creationId xmlns:a16="http://schemas.microsoft.com/office/drawing/2014/main" id="{00C4C8E1-D9EF-4A43-A44D-1B3658C47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062935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2" name="Rectangle 160">
            <a:extLst>
              <a:ext uri="{FF2B5EF4-FFF2-40B4-BE49-F238E27FC236}">
                <a16:creationId xmlns:a16="http://schemas.microsoft.com/office/drawing/2014/main" id="{E6D9BCB3-8814-4AE8-BDFA-01883A469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062935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3" name="Rectangle 161">
            <a:extLst>
              <a:ext uri="{FF2B5EF4-FFF2-40B4-BE49-F238E27FC236}">
                <a16:creationId xmlns:a16="http://schemas.microsoft.com/office/drawing/2014/main" id="{477B7CD1-44B8-40D7-BCC9-6213A73B2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138964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4" name="Rectangle 162">
            <a:extLst>
              <a:ext uri="{FF2B5EF4-FFF2-40B4-BE49-F238E27FC236}">
                <a16:creationId xmlns:a16="http://schemas.microsoft.com/office/drawing/2014/main" id="{3AED1D80-04FF-47E7-A95B-F98A8F2B7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138964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5" name="Rectangle 163">
            <a:extLst>
              <a:ext uri="{FF2B5EF4-FFF2-40B4-BE49-F238E27FC236}">
                <a16:creationId xmlns:a16="http://schemas.microsoft.com/office/drawing/2014/main" id="{F4F1EC60-8713-4B40-A3E3-ACE4B9CE6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290376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6" name="Rectangle 164">
            <a:extLst>
              <a:ext uri="{FF2B5EF4-FFF2-40B4-BE49-F238E27FC236}">
                <a16:creationId xmlns:a16="http://schemas.microsoft.com/office/drawing/2014/main" id="{466DFD30-33AC-48FD-B00A-17E3A4E87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290376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7" name="Rectangle 165">
            <a:extLst>
              <a:ext uri="{FF2B5EF4-FFF2-40B4-BE49-F238E27FC236}">
                <a16:creationId xmlns:a16="http://schemas.microsoft.com/office/drawing/2014/main" id="{72C1E5A8-A407-4303-BE12-58DD5308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365760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8" name="Rectangle 166">
            <a:extLst>
              <a:ext uri="{FF2B5EF4-FFF2-40B4-BE49-F238E27FC236}">
                <a16:creationId xmlns:a16="http://schemas.microsoft.com/office/drawing/2014/main" id="{451E14A3-DE8D-4B78-B00E-743ED584D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365760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9" name="Rectangle 167">
            <a:extLst>
              <a:ext uri="{FF2B5EF4-FFF2-40B4-BE49-F238E27FC236}">
                <a16:creationId xmlns:a16="http://schemas.microsoft.com/office/drawing/2014/main" id="{B3D64B4D-1D0A-4C25-886C-D505BA103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441144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0" name="Rectangle 168">
            <a:extLst>
              <a:ext uri="{FF2B5EF4-FFF2-40B4-BE49-F238E27FC236}">
                <a16:creationId xmlns:a16="http://schemas.microsoft.com/office/drawing/2014/main" id="{D4154C54-7A0A-4155-8B54-F3A4C234A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441144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1" name="Rectangle 169">
            <a:extLst>
              <a:ext uri="{FF2B5EF4-FFF2-40B4-BE49-F238E27FC236}">
                <a16:creationId xmlns:a16="http://schemas.microsoft.com/office/drawing/2014/main" id="{AE475C38-613B-48A4-9BEA-3252AD885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517172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2" name="Rectangle 170">
            <a:extLst>
              <a:ext uri="{FF2B5EF4-FFF2-40B4-BE49-F238E27FC236}">
                <a16:creationId xmlns:a16="http://schemas.microsoft.com/office/drawing/2014/main" id="{F9ED35F3-9386-4980-B49D-9802BC0D9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517172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3" name="Rectangle 171">
            <a:extLst>
              <a:ext uri="{FF2B5EF4-FFF2-40B4-BE49-F238E27FC236}">
                <a16:creationId xmlns:a16="http://schemas.microsoft.com/office/drawing/2014/main" id="{D8022A83-35C7-4C1D-BD49-38BDB4069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592557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4" name="Rectangle 172">
            <a:extLst>
              <a:ext uri="{FF2B5EF4-FFF2-40B4-BE49-F238E27FC236}">
                <a16:creationId xmlns:a16="http://schemas.microsoft.com/office/drawing/2014/main" id="{6E512262-0354-4AF7-97BE-0E82C4821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592557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5" name="Rectangle 173">
            <a:extLst>
              <a:ext uri="{FF2B5EF4-FFF2-40B4-BE49-F238E27FC236}">
                <a16:creationId xmlns:a16="http://schemas.microsoft.com/office/drawing/2014/main" id="{F63ADD5C-6943-4A5B-9960-E56E8A995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668585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6" name="Rectangle 174">
            <a:extLst>
              <a:ext uri="{FF2B5EF4-FFF2-40B4-BE49-F238E27FC236}">
                <a16:creationId xmlns:a16="http://schemas.microsoft.com/office/drawing/2014/main" id="{A0DCD9D0-C850-4751-A0D3-0BC49E28A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668585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7" name="Rectangle 175">
            <a:extLst>
              <a:ext uri="{FF2B5EF4-FFF2-40B4-BE49-F238E27FC236}">
                <a16:creationId xmlns:a16="http://schemas.microsoft.com/office/drawing/2014/main" id="{7C8B3374-665E-4593-BE33-A56B72DA2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2197562"/>
            <a:ext cx="156090" cy="101801"/>
          </a:xfrm>
          <a:prstGeom prst="rect">
            <a:avLst/>
          </a:prstGeom>
          <a:solidFill>
            <a:srgbClr val="EEEA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8" name="Rectangle 176">
            <a:extLst>
              <a:ext uri="{FF2B5EF4-FFF2-40B4-BE49-F238E27FC236}">
                <a16:creationId xmlns:a16="http://schemas.microsoft.com/office/drawing/2014/main" id="{B15DEFCC-9A6B-40FA-86AB-8CFF74BA4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2197562"/>
            <a:ext cx="156090" cy="101801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9" name="Line 177">
            <a:extLst>
              <a:ext uri="{FF2B5EF4-FFF2-40B4-BE49-F238E27FC236}">
                <a16:creationId xmlns:a16="http://schemas.microsoft.com/office/drawing/2014/main" id="{6BFF3B9B-4316-43EC-BAB0-60DF020555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1046183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0" name="Line 178">
            <a:extLst>
              <a:ext uri="{FF2B5EF4-FFF2-40B4-BE49-F238E27FC236}">
                <a16:creationId xmlns:a16="http://schemas.microsoft.com/office/drawing/2014/main" id="{304B029C-833B-4711-B124-7162972C91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1122212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1" name="Line 179">
            <a:extLst>
              <a:ext uri="{FF2B5EF4-FFF2-40B4-BE49-F238E27FC236}">
                <a16:creationId xmlns:a16="http://schemas.microsoft.com/office/drawing/2014/main" id="{5B8616D7-3A76-47E4-BCD7-6DF1C62584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1197596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2" name="Line 180">
            <a:extLst>
              <a:ext uri="{FF2B5EF4-FFF2-40B4-BE49-F238E27FC236}">
                <a16:creationId xmlns:a16="http://schemas.microsoft.com/office/drawing/2014/main" id="{3D97F57D-D285-4194-B34F-AA95BE74E6C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1273624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3" name="Line 181">
            <a:extLst>
              <a:ext uri="{FF2B5EF4-FFF2-40B4-BE49-F238E27FC236}">
                <a16:creationId xmlns:a16="http://schemas.microsoft.com/office/drawing/2014/main" id="{3CBE4D12-2A94-4F29-9518-8E0F473957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1349008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4" name="Line 182">
            <a:extLst>
              <a:ext uri="{FF2B5EF4-FFF2-40B4-BE49-F238E27FC236}">
                <a16:creationId xmlns:a16="http://schemas.microsoft.com/office/drawing/2014/main" id="{A8B1FADB-F4BA-4D7A-9579-8B6965CCD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1425037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5" name="Line 183">
            <a:extLst>
              <a:ext uri="{FF2B5EF4-FFF2-40B4-BE49-F238E27FC236}">
                <a16:creationId xmlns:a16="http://schemas.microsoft.com/office/drawing/2014/main" id="{8100AF42-1707-4A7F-AD72-90847F7AEB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1500420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6" name="Line 184">
            <a:extLst>
              <a:ext uri="{FF2B5EF4-FFF2-40B4-BE49-F238E27FC236}">
                <a16:creationId xmlns:a16="http://schemas.microsoft.com/office/drawing/2014/main" id="{AD1F8E57-356B-4CA3-A304-86C494432D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1575805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7" name="Line 185">
            <a:extLst>
              <a:ext uri="{FF2B5EF4-FFF2-40B4-BE49-F238E27FC236}">
                <a16:creationId xmlns:a16="http://schemas.microsoft.com/office/drawing/2014/main" id="{FD64645F-8A27-4F2D-A0B0-385D8F21C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1651833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8" name="Rectangle 186">
            <a:extLst>
              <a:ext uri="{FF2B5EF4-FFF2-40B4-BE49-F238E27FC236}">
                <a16:creationId xmlns:a16="http://schemas.microsoft.com/office/drawing/2014/main" id="{EE0E21DC-142E-4D75-A955-2303B7233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713" y="1743969"/>
            <a:ext cx="151298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9" name="Rectangle 187">
            <a:extLst>
              <a:ext uri="{FF2B5EF4-FFF2-40B4-BE49-F238E27FC236}">
                <a16:creationId xmlns:a16="http://schemas.microsoft.com/office/drawing/2014/main" id="{B5B152E7-99E8-4C2F-8BBA-E2F691FDB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8713" y="1743969"/>
            <a:ext cx="151298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0" name="Rectangle 188">
            <a:extLst>
              <a:ext uri="{FF2B5EF4-FFF2-40B4-BE49-F238E27FC236}">
                <a16:creationId xmlns:a16="http://schemas.microsoft.com/office/drawing/2014/main" id="{B76F8316-00C3-416A-A4B1-81791D97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819353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1" name="Rectangle 189">
            <a:extLst>
              <a:ext uri="{FF2B5EF4-FFF2-40B4-BE49-F238E27FC236}">
                <a16:creationId xmlns:a16="http://schemas.microsoft.com/office/drawing/2014/main" id="{5021AF05-2D46-45AF-A09A-401719968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819353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2" name="Rectangle 190">
            <a:extLst>
              <a:ext uri="{FF2B5EF4-FFF2-40B4-BE49-F238E27FC236}">
                <a16:creationId xmlns:a16="http://schemas.microsoft.com/office/drawing/2014/main" id="{82212176-8ACA-4E65-8A82-E136E1A43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895381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3" name="Rectangle 191">
            <a:extLst>
              <a:ext uri="{FF2B5EF4-FFF2-40B4-BE49-F238E27FC236}">
                <a16:creationId xmlns:a16="http://schemas.microsoft.com/office/drawing/2014/main" id="{EC01055D-EDA2-4E8B-91C1-C8BC45BE4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895381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4" name="Rectangle 192">
            <a:extLst>
              <a:ext uri="{FF2B5EF4-FFF2-40B4-BE49-F238E27FC236}">
                <a16:creationId xmlns:a16="http://schemas.microsoft.com/office/drawing/2014/main" id="{FA2900AA-CB04-46A2-906F-04DF8D428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970765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5" name="Rectangle 193">
            <a:extLst>
              <a:ext uri="{FF2B5EF4-FFF2-40B4-BE49-F238E27FC236}">
                <a16:creationId xmlns:a16="http://schemas.microsoft.com/office/drawing/2014/main" id="{3DAB9516-1120-434B-BF7C-1A5D072D0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970765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6" name="Rectangle 194">
            <a:extLst>
              <a:ext uri="{FF2B5EF4-FFF2-40B4-BE49-F238E27FC236}">
                <a16:creationId xmlns:a16="http://schemas.microsoft.com/office/drawing/2014/main" id="{6EE43C4D-D053-4407-B7F4-744110E25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2046794"/>
            <a:ext cx="156090" cy="58632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7" name="Rectangle 195">
            <a:extLst>
              <a:ext uri="{FF2B5EF4-FFF2-40B4-BE49-F238E27FC236}">
                <a16:creationId xmlns:a16="http://schemas.microsoft.com/office/drawing/2014/main" id="{6F6E5020-8189-4AE6-9E50-0FB2925AD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2046794"/>
            <a:ext cx="156090" cy="58632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8" name="Rectangle 196">
            <a:extLst>
              <a:ext uri="{FF2B5EF4-FFF2-40B4-BE49-F238E27FC236}">
                <a16:creationId xmlns:a16="http://schemas.microsoft.com/office/drawing/2014/main" id="{55AA9EF9-52D5-43BA-9EA0-272ABB5F3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2122178"/>
            <a:ext cx="156090" cy="59276"/>
          </a:xfrm>
          <a:prstGeom prst="rect">
            <a:avLst/>
          </a:prstGeom>
          <a:solidFill>
            <a:srgbClr val="FFF2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" name="Rectangle 197">
            <a:extLst>
              <a:ext uri="{FF2B5EF4-FFF2-40B4-BE49-F238E27FC236}">
                <a16:creationId xmlns:a16="http://schemas.microsoft.com/office/drawing/2014/main" id="{45545EB5-B360-47E1-A0DA-41B9B1F6D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2122178"/>
            <a:ext cx="156090" cy="59276"/>
          </a:xfrm>
          <a:prstGeom prst="rect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0" name="Line 198">
            <a:extLst>
              <a:ext uri="{FF2B5EF4-FFF2-40B4-BE49-F238E27FC236}">
                <a16:creationId xmlns:a16="http://schemas.microsoft.com/office/drawing/2014/main" id="{61CB69B6-8D30-4B6C-B9A0-C5062528C0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1803245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1" name="Line 199">
            <a:extLst>
              <a:ext uri="{FF2B5EF4-FFF2-40B4-BE49-F238E27FC236}">
                <a16:creationId xmlns:a16="http://schemas.microsoft.com/office/drawing/2014/main" id="{908661DB-EB53-4C62-8102-8A478F70FD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1878629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2" name="Line 200">
            <a:extLst>
              <a:ext uri="{FF2B5EF4-FFF2-40B4-BE49-F238E27FC236}">
                <a16:creationId xmlns:a16="http://schemas.microsoft.com/office/drawing/2014/main" id="{7103D194-3F9D-4E39-9FD5-433248E76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1954013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3" name="Line 201">
            <a:extLst>
              <a:ext uri="{FF2B5EF4-FFF2-40B4-BE49-F238E27FC236}">
                <a16:creationId xmlns:a16="http://schemas.microsoft.com/office/drawing/2014/main" id="{75595384-AF00-487D-A780-E6F3D7C1F2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2030042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4" name="Line 202">
            <a:extLst>
              <a:ext uri="{FF2B5EF4-FFF2-40B4-BE49-F238E27FC236}">
                <a16:creationId xmlns:a16="http://schemas.microsoft.com/office/drawing/2014/main" id="{2BD14FC5-A6F4-4DC6-B6EF-F7F0DEAE2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2105426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5" name="Line 203">
            <a:extLst>
              <a:ext uri="{FF2B5EF4-FFF2-40B4-BE49-F238E27FC236}">
                <a16:creationId xmlns:a16="http://schemas.microsoft.com/office/drawing/2014/main" id="{1F023686-A1D7-42DB-9EEE-458024BC8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1727217"/>
            <a:ext cx="0" cy="16752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6" name="Line 204">
            <a:extLst>
              <a:ext uri="{FF2B5EF4-FFF2-40B4-BE49-F238E27FC236}">
                <a16:creationId xmlns:a16="http://schemas.microsoft.com/office/drawing/2014/main" id="{17F69091-1144-4791-874B-938DA318F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4019" y="2181454"/>
            <a:ext cx="0" cy="1610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7" name="Rectangle 393">
            <a:extLst>
              <a:ext uri="{FF2B5EF4-FFF2-40B4-BE49-F238E27FC236}">
                <a16:creationId xmlns:a16="http://schemas.microsoft.com/office/drawing/2014/main" id="{CCE2EA4B-FCC1-4BB9-BADA-45793CCEE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2439" y="1970121"/>
            <a:ext cx="156090" cy="5927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28" name="Rectangle 67">
            <a:extLst>
              <a:ext uri="{FF2B5EF4-FFF2-40B4-BE49-F238E27FC236}">
                <a16:creationId xmlns:a16="http://schemas.microsoft.com/office/drawing/2014/main" id="{7EDBD38F-06A4-4C4C-9215-F9E3E9591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480" y="1443721"/>
            <a:ext cx="156090" cy="5927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0" name="Rectangle 161">
            <a:extLst>
              <a:ext uri="{FF2B5EF4-FFF2-40B4-BE49-F238E27FC236}">
                <a16:creationId xmlns:a16="http://schemas.microsoft.com/office/drawing/2014/main" id="{B16EC1D1-A706-472F-B658-8D4485687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74" y="1139608"/>
            <a:ext cx="156090" cy="586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1" name="Rectangle 88">
            <a:extLst>
              <a:ext uri="{FF2B5EF4-FFF2-40B4-BE49-F238E27FC236}">
                <a16:creationId xmlns:a16="http://schemas.microsoft.com/office/drawing/2014/main" id="{22A3B6CA-06F7-48DF-8120-7859C2D4D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561" y="1821285"/>
            <a:ext cx="156090" cy="5927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4" name="文本框 433">
            <a:extLst>
              <a:ext uri="{FF2B5EF4-FFF2-40B4-BE49-F238E27FC236}">
                <a16:creationId xmlns:a16="http://schemas.microsoft.com/office/drawing/2014/main" id="{54E1E342-1F36-4E88-941A-0FC04B41BA95}"/>
              </a:ext>
            </a:extLst>
          </p:cNvPr>
          <p:cNvSpPr txBox="1"/>
          <p:nvPr/>
        </p:nvSpPr>
        <p:spPr>
          <a:xfrm>
            <a:off x="7065929" y="712781"/>
            <a:ext cx="1119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0000FF"/>
                </a:solidFill>
                <a:latin typeface="+mj-ea"/>
                <a:ea typeface="+mj-ea"/>
              </a:rPr>
              <a:t>优先级高到</a:t>
            </a:r>
            <a:r>
              <a:rPr lang="zh-CN" altLang="en-US" sz="1100" dirty="0">
                <a:solidFill>
                  <a:srgbClr val="0000FF"/>
                </a:solidFill>
                <a:latin typeface="+mj-ea"/>
                <a:ea typeface="+mj-ea"/>
                <a:sym typeface="Wingdings" panose="05000000000000000000" pitchFamily="2" charset="2"/>
              </a:rPr>
              <a:t>低</a:t>
            </a:r>
            <a:endParaRPr lang="zh-CN" altLang="en-US" sz="1100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435" name="箭头: 右 434">
            <a:extLst>
              <a:ext uri="{FF2B5EF4-FFF2-40B4-BE49-F238E27FC236}">
                <a16:creationId xmlns:a16="http://schemas.microsoft.com/office/drawing/2014/main" id="{D951ED53-5297-45DF-9681-8F48B5CD98B3}"/>
              </a:ext>
            </a:extLst>
          </p:cNvPr>
          <p:cNvSpPr/>
          <p:nvPr/>
        </p:nvSpPr>
        <p:spPr>
          <a:xfrm flipH="1">
            <a:off x="6359357" y="817154"/>
            <a:ext cx="677091" cy="12069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436" name="箭头: 右 435">
            <a:extLst>
              <a:ext uri="{FF2B5EF4-FFF2-40B4-BE49-F238E27FC236}">
                <a16:creationId xmlns:a16="http://schemas.microsoft.com/office/drawing/2014/main" id="{EFA46EDA-0EFE-47D7-8EA7-3234F4DC74DD}"/>
              </a:ext>
            </a:extLst>
          </p:cNvPr>
          <p:cNvSpPr/>
          <p:nvPr/>
        </p:nvSpPr>
        <p:spPr>
          <a:xfrm rot="16200000" flipH="1">
            <a:off x="5618270" y="1635992"/>
            <a:ext cx="677091" cy="12069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437" name="文本框 436">
            <a:extLst>
              <a:ext uri="{FF2B5EF4-FFF2-40B4-BE49-F238E27FC236}">
                <a16:creationId xmlns:a16="http://schemas.microsoft.com/office/drawing/2014/main" id="{0124FE5E-E225-40E6-88A9-6C6B0F827CA6}"/>
              </a:ext>
            </a:extLst>
          </p:cNvPr>
          <p:cNvSpPr txBox="1"/>
          <p:nvPr/>
        </p:nvSpPr>
        <p:spPr>
          <a:xfrm>
            <a:off x="5580112" y="1169678"/>
            <a:ext cx="339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0000FF"/>
                </a:solidFill>
                <a:latin typeface="+mj-ea"/>
                <a:ea typeface="+mj-ea"/>
              </a:rPr>
              <a:t>优先级高到</a:t>
            </a:r>
            <a:r>
              <a:rPr lang="zh-CN" altLang="en-US" sz="1100" dirty="0">
                <a:solidFill>
                  <a:srgbClr val="0000FF"/>
                </a:solidFill>
                <a:latin typeface="+mj-ea"/>
                <a:ea typeface="+mj-ea"/>
                <a:sym typeface="Wingdings" panose="05000000000000000000" pitchFamily="2" charset="2"/>
              </a:rPr>
              <a:t>低</a:t>
            </a:r>
            <a:endParaRPr lang="zh-CN" altLang="en-US" sz="1100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7D367F-5D1D-17EA-2848-3A1E1F3B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32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6323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3.7037E-6 L 0.00018 0.048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19753E-6 L -0.00034 0.152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-0.00052 0.079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/>
      <p:bldP spid="427" grpId="2" animBg="1"/>
      <p:bldP spid="428" grpId="0" animBg="1"/>
      <p:bldP spid="428" grpId="1" animBg="1"/>
      <p:bldP spid="430" grpId="0" animBg="1"/>
      <p:bldP spid="431" grpId="0" animBg="1"/>
      <p:bldP spid="43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8D2AFC4-0210-4578-9818-51FB81FFC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715698"/>
            <a:ext cx="8496944" cy="1632283"/>
          </a:xfrm>
        </p:spPr>
        <p:txBody>
          <a:bodyPr/>
          <a:lstStyle/>
          <a:p>
            <a:pPr>
              <a:lnSpc>
                <a:spcPct val="16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数字读出电路：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EoC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子阵列状态机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数据处理模块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串行器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6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子阵列划分：每个子阵列包含一个列末状态机，并行读出，提升读出带宽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6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数据处理：高位时间戳拼接与校准、数据汇总、数据缓存、组帧、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8b10b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编码、串行化</a:t>
            </a:r>
          </a:p>
          <a:p>
            <a:pPr lvl="1">
              <a:lnSpc>
                <a:spcPct val="16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数据量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40-bit/Hit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编码后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55-bit/Hit)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，两路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输出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@800 Mbps 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F8104F8-98AF-47B9-87AD-BD68270A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外围数字电路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5B24AE3-5371-49BD-9CB9-C9C4A3B8A39B}"/>
              </a:ext>
            </a:extLst>
          </p:cNvPr>
          <p:cNvGrpSpPr/>
          <p:nvPr/>
        </p:nvGrpSpPr>
        <p:grpSpPr>
          <a:xfrm>
            <a:off x="259735" y="2347981"/>
            <a:ext cx="8704752" cy="2474788"/>
            <a:chOff x="403751" y="2571448"/>
            <a:chExt cx="8704752" cy="2474788"/>
          </a:xfrm>
        </p:grpSpPr>
        <p:grpSp>
          <p:nvGrpSpPr>
            <p:cNvPr id="867" name="组合 866">
              <a:extLst>
                <a:ext uri="{FF2B5EF4-FFF2-40B4-BE49-F238E27FC236}">
                  <a16:creationId xmlns:a16="http://schemas.microsoft.com/office/drawing/2014/main" id="{36D5AFE2-812C-47E5-AE40-7BD274465F02}"/>
                </a:ext>
              </a:extLst>
            </p:cNvPr>
            <p:cNvGrpSpPr/>
            <p:nvPr/>
          </p:nvGrpSpPr>
          <p:grpSpPr>
            <a:xfrm>
              <a:off x="403751" y="2571448"/>
              <a:ext cx="8704752" cy="2474788"/>
              <a:chOff x="403751" y="2709431"/>
              <a:chExt cx="8704752" cy="2474788"/>
            </a:xfrm>
          </p:grpSpPr>
          <p:sp>
            <p:nvSpPr>
              <p:cNvPr id="855" name="内容占位符 1">
                <a:extLst>
                  <a:ext uri="{FF2B5EF4-FFF2-40B4-BE49-F238E27FC236}">
                    <a16:creationId xmlns:a16="http://schemas.microsoft.com/office/drawing/2014/main" id="{076972F1-435E-4F1E-AC80-F27A023A9F5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03751" y="3145817"/>
                <a:ext cx="2431842" cy="1871937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65125" indent="-255588"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1pPr>
                <a:lvl2pPr marL="620713" indent="-22860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2pPr>
                <a:lvl3pPr marL="858838" indent="-22860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3pPr>
                <a:lvl4pPr marL="11430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4pPr>
                <a:lvl5pPr marL="13716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5pPr>
                <a:lvl6pPr marL="1828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6pPr>
                <a:lvl7pPr marL="2286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7pPr>
                <a:lvl8pPr marL="2743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8pPr>
                <a:lvl9pPr marL="32004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9pPr>
              </a:lstStyle>
              <a:p>
                <a:pPr>
                  <a:buSzPct val="70000"/>
                  <a:buFont typeface="Wingdings" panose="05000000000000000000" pitchFamily="2" charset="2"/>
                  <a:buChar char="p"/>
                  <a:defRPr/>
                </a:pPr>
                <a:r>
                  <a:rPr lang="zh-CN" altLang="en-US" sz="18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数据处理模块</a:t>
                </a:r>
                <a:endParaRPr lang="en-US" altLang="zh-CN" sz="18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lvl="1">
                  <a:buSzPct val="70000"/>
                  <a:buFont typeface="Wingdings" panose="05000000000000000000" pitchFamily="2" charset="2"/>
                  <a:buChar char="ü"/>
                  <a:defRPr/>
                </a:pPr>
                <a:r>
                  <a:rPr lang="zh-CN" altLang="en-US" sz="14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时间戳校准</a:t>
                </a:r>
                <a:endParaRPr lang="en-US" altLang="zh-CN" sz="14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lvl="1">
                  <a:buSzPct val="70000"/>
                  <a:buFont typeface="Wingdings" panose="05000000000000000000" pitchFamily="2" charset="2"/>
                  <a:buChar char="ü"/>
                  <a:defRPr/>
                </a:pPr>
                <a:r>
                  <a:rPr lang="zh-CN" altLang="en-US" sz="14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子阵列选择</a:t>
                </a:r>
              </a:p>
              <a:p>
                <a:pPr lvl="1">
                  <a:buSzPct val="70000"/>
                  <a:buFont typeface="Wingdings" panose="05000000000000000000" pitchFamily="2" charset="2"/>
                  <a:buChar char="ü"/>
                  <a:defRPr/>
                </a:pPr>
                <a:r>
                  <a:rPr lang="zh-CN" altLang="en-US" sz="14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异步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FIFO</a:t>
                </a:r>
              </a:p>
              <a:p>
                <a:pPr lvl="1">
                  <a:buSzPct val="70000"/>
                  <a:buFont typeface="Wingdings" panose="05000000000000000000" pitchFamily="2" charset="2"/>
                  <a:buChar char="ü"/>
                  <a:defRPr/>
                </a:pPr>
                <a:r>
                  <a:rPr lang="zh-CN" altLang="en-US" sz="14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帧组装模块</a:t>
                </a:r>
                <a:endParaRPr lang="en-US" altLang="zh-CN" sz="14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lvl="1">
                  <a:buSzPct val="70000"/>
                  <a:buFont typeface="Wingdings" panose="05000000000000000000" pitchFamily="2" charset="2"/>
                  <a:buChar char="ü"/>
                  <a:defRPr/>
                </a:pPr>
                <a:r>
                  <a:rPr lang="en-US" altLang="zh-CN" sz="14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8b10b</a:t>
                </a:r>
                <a:r>
                  <a:rPr lang="zh-CN" altLang="en-US" sz="14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编码</a:t>
                </a:r>
                <a:endParaRPr lang="en-US" altLang="zh-CN" sz="14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lvl="1">
                  <a:buSzPct val="70000"/>
                  <a:buFont typeface="Wingdings" panose="05000000000000000000" pitchFamily="2" charset="2"/>
                  <a:buChar char="ü"/>
                  <a:defRPr/>
                </a:pPr>
                <a:r>
                  <a:rPr lang="zh-CN" altLang="en-US" sz="14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慢速移位寄存器模块</a:t>
                </a:r>
                <a:endParaRPr lang="en-US" altLang="zh-CN" sz="14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856" name="对象 855">
                <a:extLst>
                  <a:ext uri="{FF2B5EF4-FFF2-40B4-BE49-F238E27FC236}">
                    <a16:creationId xmlns:a16="http://schemas.microsoft.com/office/drawing/2014/main" id="{0227468D-81EC-4B89-8EEE-6B0D5BED8F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93652665"/>
                  </p:ext>
                </p:extLst>
              </p:nvPr>
            </p:nvGraphicFramePr>
            <p:xfrm>
              <a:off x="3347864" y="2709431"/>
              <a:ext cx="5760639" cy="24747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3" imgW="7905812" imgH="3400521" progId="Visio.Drawing.15">
                      <p:embed/>
                    </p:oleObj>
                  </mc:Choice>
                  <mc:Fallback>
                    <p:oleObj name="Visio" r:id="rId3" imgW="7905812" imgH="3400521" progId="Visio.Drawing.15">
                      <p:embed/>
                      <p:pic>
                        <p:nvPicPr>
                          <p:cNvPr id="7" name="对象 6">
                            <a:extLst>
                              <a:ext uri="{FF2B5EF4-FFF2-40B4-BE49-F238E27FC236}">
                                <a16:creationId xmlns:a16="http://schemas.microsoft.com/office/drawing/2014/main" id="{B198937D-4A44-4B49-8D40-93A9B3BD3D5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47864" y="2709431"/>
                            <a:ext cx="5760639" cy="247478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" name="箭头: 左 5">
              <a:extLst>
                <a:ext uri="{FF2B5EF4-FFF2-40B4-BE49-F238E27FC236}">
                  <a16:creationId xmlns:a16="http://schemas.microsoft.com/office/drawing/2014/main" id="{3EB7A078-3DB3-4672-8CC5-CFCA2090584D}"/>
                </a:ext>
              </a:extLst>
            </p:cNvPr>
            <p:cNvSpPr/>
            <p:nvPr/>
          </p:nvSpPr>
          <p:spPr>
            <a:xfrm>
              <a:off x="2843808" y="3867894"/>
              <a:ext cx="720080" cy="216024"/>
            </a:xfrm>
            <a:prstGeom prst="leftArrow">
              <a:avLst/>
            </a:prstGeom>
            <a:noFill/>
            <a:ln w="28575">
              <a:solidFill>
                <a:srgbClr val="4444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4F758CE-8206-E2FB-3F0E-4F17AFF6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33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8128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BA8E0BA-F59C-45B8-94F0-B8A35434C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99542"/>
            <a:ext cx="8208912" cy="2435327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构建读出模型，对不同计数率下的读出效率、数据损失原因进行仿真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输入粒子到达时间符合泊松分布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最高平均计数率为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8.0 MHz/cm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倍安全因子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计入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损失的原因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 pile up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：在模拟输出回归基线前，下一个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到达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pile up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内存储单元的数据读出前，下一个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到达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loss due to late copy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数据在像素内存储单元中等待时间，大于时间戳计数周期，无法复原更高位时间戳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平均计数率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8.72 MHz/cm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下，读出效率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&gt;99%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BBE8BB2-6D95-4191-904B-BC3A63B49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计数率分析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7">
                <a:extLst>
                  <a:ext uri="{FF2B5EF4-FFF2-40B4-BE49-F238E27FC236}">
                    <a16:creationId xmlns:a16="http://schemas.microsoft.com/office/drawing/2014/main" id="{17B4000C-C4AF-467D-B8A9-DC0EDA651E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1274232"/>
                  </p:ext>
                </p:extLst>
              </p:nvPr>
            </p:nvGraphicFramePr>
            <p:xfrm>
              <a:off x="1252889" y="3291830"/>
              <a:ext cx="2617670" cy="1339513"/>
            </p:xfrm>
            <a:graphic>
              <a:graphicData uri="http://schemas.openxmlformats.org/drawingml/2006/table">
                <a:tbl>
                  <a:tblPr firstRow="1" bandRow="1">
                    <a:tableStyleId>{D27102A9-8310-4765-A935-A1911B00CA55}</a:tableStyleId>
                  </a:tblPr>
                  <a:tblGrid>
                    <a:gridCol w="1500095">
                      <a:extLst>
                        <a:ext uri="{9D8B030D-6E8A-4147-A177-3AD203B41FA5}">
                          <a16:colId xmlns:a16="http://schemas.microsoft.com/office/drawing/2014/main" val="2471598789"/>
                        </a:ext>
                      </a:extLst>
                    </a:gridCol>
                    <a:gridCol w="1117575">
                      <a:extLst>
                        <a:ext uri="{9D8B030D-6E8A-4147-A177-3AD203B41FA5}">
                          <a16:colId xmlns:a16="http://schemas.microsoft.com/office/drawing/2014/main" val="1888257102"/>
                        </a:ext>
                      </a:extLst>
                    </a:gridCol>
                  </a:tblGrid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仿真参数</a:t>
                          </a: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STCF_PIX</a:t>
                          </a:r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仿真值</a:t>
                          </a:r>
                        </a:p>
                      </a:txBody>
                      <a:tcPr marL="51435" marR="51435" marT="25718" marB="25718" anchor="ctr"/>
                    </a:tc>
                    <a:extLst>
                      <a:ext uri="{0D108BD9-81ED-4DB2-BD59-A6C34878D82A}">
                        <a16:rowId xmlns:a16="http://schemas.microsoft.com/office/drawing/2014/main" val="1336473432"/>
                      </a:ext>
                    </a:extLst>
                  </a:tr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像素阵列</a:t>
                          </a:r>
                          <a:endParaRPr lang="en-US" altLang="zh-CN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900" b="0" smtClean="0">
                                    <a:latin typeface="Cambria Math" panose="02040503050406030204" pitchFamily="18" charset="0"/>
                                  </a:rPr>
                                  <m:t>512×</m:t>
                                </m:r>
                                <m:r>
                                  <a:rPr lang="en-US" altLang="zh-CN" sz="900" b="0" i="0" smtClean="0">
                                    <a:latin typeface="Cambria Math" panose="02040503050406030204" pitchFamily="18" charset="0"/>
                                  </a:rPr>
                                  <m:t>32(</m:t>
                                </m:r>
                                <m:r>
                                  <a:rPr lang="zh-CN" altLang="en-US" sz="900" b="0" i="1" smtClean="0">
                                    <a:latin typeface="Cambria Math" panose="02040503050406030204" pitchFamily="18" charset="0"/>
                                  </a:rPr>
                                  <m:t>子阵列</m:t>
                                </m:r>
                                <m:r>
                                  <a:rPr lang="en-US" altLang="zh-CN" sz="900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extLst>
                      <a:ext uri="{0D108BD9-81ED-4DB2-BD59-A6C34878D82A}">
                        <a16:rowId xmlns:a16="http://schemas.microsoft.com/office/drawing/2014/main" val="1373248864"/>
                      </a:ext>
                    </a:extLst>
                  </a:tr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像素尺寸</a:t>
                          </a:r>
                          <a:endParaRPr lang="en-US" altLang="zh-CN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900" b="0" smtClean="0">
                                    <a:latin typeface="Cambria Math" panose="02040503050406030204" pitchFamily="18" charset="0"/>
                                  </a:rPr>
                                  <m:t>31×170 </m:t>
                                </m:r>
                                <m:sSup>
                                  <m:sSupPr>
                                    <m:ctrlPr>
                                      <a:rPr lang="en-US" altLang="zh-CN" sz="9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900" b="0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altLang="zh-CN" sz="900" b="0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altLang="zh-CN" sz="9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extLst>
                      <a:ext uri="{0D108BD9-81ED-4DB2-BD59-A6C34878D82A}">
                        <a16:rowId xmlns:a16="http://schemas.microsoft.com/office/drawing/2014/main" val="1609634219"/>
                      </a:ext>
                    </a:extLst>
                  </a:tr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Time Stamp</a:t>
                          </a:r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位数</a:t>
                          </a: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8-bit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extLst>
                      <a:ext uri="{0D108BD9-81ED-4DB2-BD59-A6C34878D82A}">
                        <a16:rowId xmlns:a16="http://schemas.microsoft.com/office/drawing/2014/main" val="3527693985"/>
                      </a:ext>
                    </a:extLst>
                  </a:tr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主时钟频率</a:t>
                          </a: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MHz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extLst>
                      <a:ext uri="{0D108BD9-81ED-4DB2-BD59-A6C34878D82A}">
                        <a16:rowId xmlns:a16="http://schemas.microsoft.com/office/drawing/2014/main" val="3774401712"/>
                      </a:ext>
                    </a:extLst>
                  </a:tr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列间数字带宽</a:t>
                          </a: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MHz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extLst>
                      <a:ext uri="{0D108BD9-81ED-4DB2-BD59-A6C34878D82A}">
                        <a16:rowId xmlns:a16="http://schemas.microsoft.com/office/drawing/2014/main" val="3227484455"/>
                      </a:ext>
                    </a:extLst>
                  </a:tr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</a:t>
                          </a:r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最大脉宽</a:t>
                          </a: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12.8 </a:t>
                          </a:r>
                          <a:r>
                            <a:rPr lang="en-US" altLang="zh-CN" sz="9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μs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extLst>
                      <a:ext uri="{0D108BD9-81ED-4DB2-BD59-A6C34878D82A}">
                        <a16:rowId xmlns:a16="http://schemas.microsoft.com/office/drawing/2014/main" val="29043420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7">
                <a:extLst>
                  <a:ext uri="{FF2B5EF4-FFF2-40B4-BE49-F238E27FC236}">
                    <a16:creationId xmlns:a16="http://schemas.microsoft.com/office/drawing/2014/main" id="{17B4000C-C4AF-467D-B8A9-DC0EDA651E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1274232"/>
                  </p:ext>
                </p:extLst>
              </p:nvPr>
            </p:nvGraphicFramePr>
            <p:xfrm>
              <a:off x="1252889" y="3291830"/>
              <a:ext cx="2617670" cy="1339513"/>
            </p:xfrm>
            <a:graphic>
              <a:graphicData uri="http://schemas.openxmlformats.org/drawingml/2006/table">
                <a:tbl>
                  <a:tblPr firstRow="1" bandRow="1">
                    <a:tableStyleId>{D27102A9-8310-4765-A935-A1911B00CA55}</a:tableStyleId>
                  </a:tblPr>
                  <a:tblGrid>
                    <a:gridCol w="1500095">
                      <a:extLst>
                        <a:ext uri="{9D8B030D-6E8A-4147-A177-3AD203B41FA5}">
                          <a16:colId xmlns:a16="http://schemas.microsoft.com/office/drawing/2014/main" val="2471598789"/>
                        </a:ext>
                      </a:extLst>
                    </a:gridCol>
                    <a:gridCol w="1117575">
                      <a:extLst>
                        <a:ext uri="{9D8B030D-6E8A-4147-A177-3AD203B41FA5}">
                          <a16:colId xmlns:a16="http://schemas.microsoft.com/office/drawing/2014/main" val="1888257102"/>
                        </a:ext>
                      </a:extLst>
                    </a:gridCol>
                  </a:tblGrid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仿真参数</a:t>
                          </a: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STCF_PIX</a:t>
                          </a:r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仿真值</a:t>
                          </a:r>
                        </a:p>
                      </a:txBody>
                      <a:tcPr marL="51435" marR="51435" marT="25718" marB="25718" anchor="ctr"/>
                    </a:tc>
                    <a:extLst>
                      <a:ext uri="{0D108BD9-81ED-4DB2-BD59-A6C34878D82A}">
                        <a16:rowId xmlns:a16="http://schemas.microsoft.com/office/drawing/2014/main" val="1336473432"/>
                      </a:ext>
                    </a:extLst>
                  </a:tr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像素阵列</a:t>
                          </a:r>
                          <a:endParaRPr lang="en-US" altLang="zh-CN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1435" marR="51435" marT="25718" marB="25718" anchor="ctr">
                        <a:blipFill>
                          <a:blip r:embed="rId3"/>
                          <a:stretch>
                            <a:fillRect l="-133696" t="-109677" r="-543" b="-5322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3248864"/>
                      </a:ext>
                    </a:extLst>
                  </a:tr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像素尺寸</a:t>
                          </a:r>
                          <a:endParaRPr lang="en-US" altLang="zh-CN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1435" marR="51435" marT="25718" marB="25718" anchor="ctr">
                        <a:blipFill>
                          <a:blip r:embed="rId3"/>
                          <a:stretch>
                            <a:fillRect l="-133696" t="-203125" r="-543" b="-4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9634219"/>
                      </a:ext>
                    </a:extLst>
                  </a:tr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Time Stamp</a:t>
                          </a:r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位数</a:t>
                          </a: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8-bit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extLst>
                      <a:ext uri="{0D108BD9-81ED-4DB2-BD59-A6C34878D82A}">
                        <a16:rowId xmlns:a16="http://schemas.microsoft.com/office/drawing/2014/main" val="3527693985"/>
                      </a:ext>
                    </a:extLst>
                  </a:tr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主时钟频率</a:t>
                          </a: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MHz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extLst>
                      <a:ext uri="{0D108BD9-81ED-4DB2-BD59-A6C34878D82A}">
                        <a16:rowId xmlns:a16="http://schemas.microsoft.com/office/drawing/2014/main" val="3774401712"/>
                      </a:ext>
                    </a:extLst>
                  </a:tr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列间数字带宽</a:t>
                          </a: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MHz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extLst>
                      <a:ext uri="{0D108BD9-81ED-4DB2-BD59-A6C34878D82A}">
                        <a16:rowId xmlns:a16="http://schemas.microsoft.com/office/drawing/2014/main" val="3227484455"/>
                      </a:ext>
                    </a:extLst>
                  </a:tr>
                  <a:tr h="1913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ToT</a:t>
                          </a:r>
                          <a:r>
                            <a:rPr lang="zh-CN" altLang="en-US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最大脉宽</a:t>
                          </a:r>
                        </a:p>
                      </a:txBody>
                      <a:tcPr marL="51435" marR="51435" marT="25718" marB="2571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12.8 </a:t>
                          </a:r>
                          <a:r>
                            <a:rPr lang="en-US" altLang="zh-CN" sz="9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μs</a:t>
                          </a:r>
                          <a:endParaRPr lang="zh-CN" altLang="en-US" sz="9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25718" marB="25718" anchor="ctr"/>
                    </a:tc>
                    <a:extLst>
                      <a:ext uri="{0D108BD9-81ED-4DB2-BD59-A6C34878D82A}">
                        <a16:rowId xmlns:a16="http://schemas.microsoft.com/office/drawing/2014/main" val="290434203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C890A7E1-2A0F-463C-8E50-2085684E7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593702"/>
            <a:ext cx="3247103" cy="2435327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D462EDB-4FA6-A630-3707-127CC7D9D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34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3314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8AC8B43-8A0F-478D-8F8F-D148C9D82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699542"/>
            <a:ext cx="5328592" cy="1728192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按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CharTPix180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的读出结构延拓至全尺寸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(~2 cm×2 cm)</a:t>
            </a: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有源区连接型：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56.2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zh-CN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金属线连接型：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44.8 </a:t>
            </a:r>
            <a:r>
              <a:rPr lang="en-US" altLang="zh-CN" sz="1400" b="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mW</a:t>
            </a:r>
            <a:r>
              <a:rPr lang="en-US" altLang="zh-CN" sz="1400" b="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/cm</a:t>
            </a:r>
            <a:r>
              <a:rPr lang="en-US" altLang="zh-CN" sz="1400" b="0" kern="1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满足读出电路功耗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&lt;100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的指标要求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为采用气冷提供可能性</a:t>
            </a:r>
            <a:endParaRPr lang="zh-CN" altLang="zh-CN" sz="1400" b="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DD4653D-A335-437D-8114-696ED3F27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</a:t>
            </a:r>
            <a:r>
              <a:rPr lang="zh-CN" altLang="en-US" dirty="0"/>
              <a:t>功耗分析</a:t>
            </a: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DBF660B6-06C6-48A3-8A2B-F99222F96B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2536672"/>
              </p:ext>
            </p:extLst>
          </p:nvPr>
        </p:nvGraphicFramePr>
        <p:xfrm>
          <a:off x="5505554" y="1707654"/>
          <a:ext cx="3962990" cy="3891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05443E16-2192-47EA-B617-49F688657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843558"/>
            <a:ext cx="2564593" cy="14401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AC14554-D3AD-4383-A60E-7BA14831497A}"/>
              </a:ext>
            </a:extLst>
          </p:cNvPr>
          <p:cNvSpPr/>
          <p:nvPr/>
        </p:nvSpPr>
        <p:spPr>
          <a:xfrm>
            <a:off x="6084167" y="1419622"/>
            <a:ext cx="2088233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9670EE7-F4E3-545C-0002-9F1716A2C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190675"/>
              </p:ext>
            </p:extLst>
          </p:nvPr>
        </p:nvGraphicFramePr>
        <p:xfrm>
          <a:off x="604562" y="2554049"/>
          <a:ext cx="4798680" cy="2016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22512">
                  <a:extLst>
                    <a:ext uri="{9D8B030D-6E8A-4147-A177-3AD203B41FA5}">
                      <a16:colId xmlns:a16="http://schemas.microsoft.com/office/drawing/2014/main" val="1145687056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002802292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654380934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功耗贡献项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功耗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备注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0779807"/>
                  </a:ext>
                </a:extLst>
              </a:tr>
              <a:tr h="288000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像素阵列模拟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27.4 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有源区连接型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7406440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14.2 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金属线连接型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9145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时间戳分发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 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36228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像素阵列动态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 mW/cm</a:t>
                      </a:r>
                      <a:r>
                        <a:rPr lang="en-US" sz="1100" kern="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913811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外围数字电路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23.5 mW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MHz/chip</a:t>
                      </a:r>
                      <a:r>
                        <a:rPr 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计数率下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61192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高速数据输出系统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mW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Mbps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3205215"/>
                  </a:ext>
                </a:extLst>
              </a:tr>
            </a:tbl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6A30235B-45BC-7F6B-6286-79C4158825C1}"/>
              </a:ext>
            </a:extLst>
          </p:cNvPr>
          <p:cNvSpPr/>
          <p:nvPr/>
        </p:nvSpPr>
        <p:spPr>
          <a:xfrm>
            <a:off x="2339752" y="3454037"/>
            <a:ext cx="1025815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04ECD148-947A-7E3A-8B7E-231452EA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35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550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E1A4384-4793-4D8A-A68F-354458F63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80" y="698574"/>
            <a:ext cx="4640951" cy="1419208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四像素版图设计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模拟、数字信号隔离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低功耗设计：深度优化低位时间戳信号寄生电容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CharTPix180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2024.4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提交流片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153" indent="0">
              <a:lnSpc>
                <a:spcPct val="130000"/>
              </a:lnSpc>
              <a:buNone/>
            </a:pP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5A40701-8418-4E48-82AF-D7ECF8A6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版图</a:t>
            </a:r>
          </a:p>
        </p:txBody>
      </p:sp>
      <p:grpSp>
        <p:nvGrpSpPr>
          <p:cNvPr id="17" name="组合 25">
            <a:extLst>
              <a:ext uri="{FF2B5EF4-FFF2-40B4-BE49-F238E27FC236}">
                <a16:creationId xmlns:a16="http://schemas.microsoft.com/office/drawing/2014/main" id="{348DFA63-062B-4570-827F-60E854FFBD10}"/>
              </a:ext>
            </a:extLst>
          </p:cNvPr>
          <p:cNvGrpSpPr>
            <a:grpSpLocks/>
          </p:cNvGrpSpPr>
          <p:nvPr/>
        </p:nvGrpSpPr>
        <p:grpSpPr bwMode="auto">
          <a:xfrm>
            <a:off x="243748" y="3476406"/>
            <a:ext cx="5040000" cy="1183576"/>
            <a:chOff x="1168264" y="4267352"/>
            <a:chExt cx="7967204" cy="1905106"/>
          </a:xfrm>
        </p:grpSpPr>
        <p:pic>
          <p:nvPicPr>
            <p:cNvPr id="30" name="图片 12">
              <a:extLst>
                <a:ext uri="{FF2B5EF4-FFF2-40B4-BE49-F238E27FC236}">
                  <a16:creationId xmlns:a16="http://schemas.microsoft.com/office/drawing/2014/main" id="{35F007BE-3701-4824-AD03-48F3E9D28B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2" r="3962"/>
            <a:stretch/>
          </p:blipFill>
          <p:spPr bwMode="auto">
            <a:xfrm>
              <a:off x="1168264" y="4267352"/>
              <a:ext cx="7967204" cy="1905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3EC4458-F283-446F-91C8-BA4D002C0DA8}"/>
                </a:ext>
              </a:extLst>
            </p:cNvPr>
            <p:cNvSpPr/>
            <p:nvPr/>
          </p:nvSpPr>
          <p:spPr>
            <a:xfrm>
              <a:off x="1346052" y="4406253"/>
              <a:ext cx="2431191" cy="3650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60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058AC24-B8C4-476E-AEE5-7B783EBF76A3}"/>
                </a:ext>
              </a:extLst>
            </p:cNvPr>
            <p:cNvSpPr/>
            <p:nvPr/>
          </p:nvSpPr>
          <p:spPr>
            <a:xfrm>
              <a:off x="3859423" y="4447211"/>
              <a:ext cx="945082" cy="2813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600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4A07CAA-2049-41D5-BB5E-7E6474ABFF01}"/>
                </a:ext>
              </a:extLst>
            </p:cNvPr>
            <p:cNvSpPr/>
            <p:nvPr/>
          </p:nvSpPr>
          <p:spPr>
            <a:xfrm>
              <a:off x="1346052" y="4954733"/>
              <a:ext cx="599237" cy="4950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600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F861536-2324-400B-AFF4-C57A257213FD}"/>
                </a:ext>
              </a:extLst>
            </p:cNvPr>
            <p:cNvSpPr/>
            <p:nvPr/>
          </p:nvSpPr>
          <p:spPr>
            <a:xfrm>
              <a:off x="2006925" y="4967199"/>
              <a:ext cx="1566577" cy="4932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600"/>
            </a:p>
          </p:txBody>
        </p:sp>
        <p:sp>
          <p:nvSpPr>
            <p:cNvPr id="23" name="L 形 22">
              <a:extLst>
                <a:ext uri="{FF2B5EF4-FFF2-40B4-BE49-F238E27FC236}">
                  <a16:creationId xmlns:a16="http://schemas.microsoft.com/office/drawing/2014/main" id="{33B78CC1-F1F5-402B-B3E1-5CDB24AC8F08}"/>
                </a:ext>
              </a:extLst>
            </p:cNvPr>
            <p:cNvSpPr/>
            <p:nvPr/>
          </p:nvSpPr>
          <p:spPr>
            <a:xfrm flipH="1">
              <a:off x="3635137" y="4443650"/>
              <a:ext cx="1422759" cy="714092"/>
            </a:xfrm>
            <a:prstGeom prst="corner">
              <a:avLst>
                <a:gd name="adj1" fmla="val 32047"/>
                <a:gd name="adj2" fmla="val 26268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600"/>
            </a:p>
          </p:txBody>
        </p:sp>
        <p:sp>
          <p:nvSpPr>
            <p:cNvPr id="24" name="文本框 19">
              <a:extLst>
                <a:ext uri="{FF2B5EF4-FFF2-40B4-BE49-F238E27FC236}">
                  <a16:creationId xmlns:a16="http://schemas.microsoft.com/office/drawing/2014/main" id="{C5A068A7-F49D-4306-900B-3D8CBE184E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4625" y="4366947"/>
              <a:ext cx="1566970" cy="834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700" dirty="0">
                  <a:solidFill>
                    <a:schemeClr val="bg1"/>
                  </a:solidFill>
                  <a:ea typeface="宋体" panose="02010600030101010101" pitchFamily="2" charset="-122"/>
                </a:rPr>
                <a:t>Front end</a:t>
              </a:r>
              <a:endParaRPr lang="zh-CN" altLang="en-US" sz="70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" name="文本框 20">
              <a:extLst>
                <a:ext uri="{FF2B5EF4-FFF2-40B4-BE49-F238E27FC236}">
                  <a16:creationId xmlns:a16="http://schemas.microsoft.com/office/drawing/2014/main" id="{7D328238-0BF6-4039-AB10-F1D2D89F6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2536" y="4997584"/>
              <a:ext cx="858479" cy="32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700" dirty="0">
                  <a:solidFill>
                    <a:schemeClr val="bg1"/>
                  </a:solidFill>
                  <a:ea typeface="宋体" panose="02010600030101010101" pitchFamily="2" charset="-122"/>
                </a:rPr>
                <a:t>ROM</a:t>
              </a:r>
              <a:endParaRPr lang="zh-CN" altLang="en-US" sz="7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" name="文本框 21">
              <a:extLst>
                <a:ext uri="{FF2B5EF4-FFF2-40B4-BE49-F238E27FC236}">
                  <a16:creationId xmlns:a16="http://schemas.microsoft.com/office/drawing/2014/main" id="{84D2F12E-872A-4AEE-B356-9199AC3454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196" y="4974961"/>
              <a:ext cx="1018307" cy="834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700" dirty="0">
                  <a:solidFill>
                    <a:schemeClr val="bg1"/>
                  </a:solidFill>
                  <a:ea typeface="宋体" panose="02010600030101010101" pitchFamily="2" charset="-122"/>
                </a:rPr>
                <a:t>Digital</a:t>
              </a:r>
              <a:endParaRPr lang="zh-CN" altLang="en-US" sz="7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" name="文本框 22">
              <a:extLst>
                <a:ext uri="{FF2B5EF4-FFF2-40B4-BE49-F238E27FC236}">
                  <a16:creationId xmlns:a16="http://schemas.microsoft.com/office/drawing/2014/main" id="{DD67956C-9ACD-4FB4-86BA-B28A2CBE6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8302" y="4444190"/>
              <a:ext cx="2092651" cy="577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300" dirty="0">
                  <a:solidFill>
                    <a:schemeClr val="bg1"/>
                  </a:solidFill>
                  <a:ea typeface="宋体" panose="02010600030101010101" pitchFamily="2" charset="-122"/>
                </a:rPr>
                <a:t>Inject Mudule</a:t>
              </a:r>
            </a:p>
          </p:txBody>
        </p:sp>
        <p:sp>
          <p:nvSpPr>
            <p:cNvPr id="28" name="L 形 27">
              <a:extLst>
                <a:ext uri="{FF2B5EF4-FFF2-40B4-BE49-F238E27FC236}">
                  <a16:creationId xmlns:a16="http://schemas.microsoft.com/office/drawing/2014/main" id="{53E39277-EE00-4399-BFC3-D237AB94D98A}"/>
                </a:ext>
              </a:extLst>
            </p:cNvPr>
            <p:cNvSpPr/>
            <p:nvPr/>
          </p:nvSpPr>
          <p:spPr>
            <a:xfrm flipH="1" flipV="1">
              <a:off x="3638562" y="5227193"/>
              <a:ext cx="1424471" cy="714092"/>
            </a:xfrm>
            <a:prstGeom prst="corner">
              <a:avLst>
                <a:gd name="adj1" fmla="val 32047"/>
                <a:gd name="adj2" fmla="val 26268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600"/>
            </a:p>
          </p:txBody>
        </p:sp>
        <p:sp>
          <p:nvSpPr>
            <p:cNvPr id="29" name="文本框 24">
              <a:extLst>
                <a:ext uri="{FF2B5EF4-FFF2-40B4-BE49-F238E27FC236}">
                  <a16:creationId xmlns:a16="http://schemas.microsoft.com/office/drawing/2014/main" id="{CD3953C2-591E-4DA4-8193-53D53DDA6D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924" y="4988493"/>
              <a:ext cx="1027736" cy="834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700" dirty="0">
                  <a:solidFill>
                    <a:schemeClr val="bg1"/>
                  </a:solidFill>
                  <a:ea typeface="宋体" panose="02010600030101010101" pitchFamily="2" charset="-122"/>
                </a:rPr>
                <a:t>SRAM</a:t>
              </a:r>
              <a:endParaRPr lang="zh-CN" altLang="en-US" sz="700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82DBE42-ED27-43D8-B206-A3DE91B43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48" y="2034534"/>
            <a:ext cx="5040000" cy="14192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CCCF2ED-CDE3-41CE-9E9F-42E935EF67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" r="34285" b="36302"/>
          <a:stretch>
            <a:fillRect/>
          </a:stretch>
        </p:blipFill>
        <p:spPr bwMode="auto">
          <a:xfrm>
            <a:off x="5513263" y="1148388"/>
            <a:ext cx="3451225" cy="3242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737B1E9-DCE2-D157-D9AB-F42CB38DD643}"/>
              </a:ext>
            </a:extLst>
          </p:cNvPr>
          <p:cNvSpPr/>
          <p:nvPr/>
        </p:nvSpPr>
        <p:spPr>
          <a:xfrm>
            <a:off x="6236217" y="2499742"/>
            <a:ext cx="397341" cy="720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F198C85-6375-69D8-8E7D-9C8F796EED1D}"/>
              </a:ext>
            </a:extLst>
          </p:cNvPr>
          <p:cNvCxnSpPr/>
          <p:nvPr/>
        </p:nvCxnSpPr>
        <p:spPr>
          <a:xfrm flipH="1">
            <a:off x="5283748" y="2571750"/>
            <a:ext cx="1051151" cy="966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E46D0BBE-D01D-89FF-E82F-E2AFD7F0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36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7489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0CD3D-E556-9047-3D88-E361D637D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8E2B4B6-069D-D9B0-A76B-9AD28E08D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研究背景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技术调研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传感器仿真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基于大尺寸像素的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(CharTPix180)</a:t>
            </a:r>
          </a:p>
          <a:p>
            <a:pPr lvl="1"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设计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基于小尺寸像素的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总结和展望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174F642-6227-C922-B15C-F4D5E17F9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F2FB11-89D5-9452-4F2B-CE5A7EC8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37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761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2933E21-2DE2-7DE3-4C35-7E96458FB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84" y="705579"/>
            <a:ext cx="8363272" cy="410445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实验室测试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电学测试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3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读出功能验证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3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阈值电荷与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</a:t>
            </a:r>
          </a:p>
          <a:p>
            <a:pPr lvl="2">
              <a:lnSpc>
                <a:spcPct val="13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功耗测试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仅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CharTPix130)</a:t>
            </a:r>
          </a:p>
          <a:p>
            <a:pPr lvl="1">
              <a:lnSpc>
                <a:spcPct val="13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放射源测试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30000"/>
              </a:lnSpc>
            </a:pP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源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仅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CharTPix130)</a:t>
            </a:r>
          </a:p>
          <a:p>
            <a:pPr lvl="2">
              <a:lnSpc>
                <a:spcPct val="130000"/>
              </a:lnSpc>
            </a:pP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源：时间精度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激光测试：探测效率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束流测试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探测效率、位置精度、时间精度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C6E7E78-49C5-10BB-CA32-0C2E46CC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测试内容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7ABA45-C270-8444-BF8D-641E1B25B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38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492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4AB37B5-FCA2-C1CF-7B37-B241E6A7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测试平台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2116DFE-AF7B-A8C3-E5AF-B11EDAB0EF77}"/>
              </a:ext>
            </a:extLst>
          </p:cNvPr>
          <p:cNvGrpSpPr/>
          <p:nvPr/>
        </p:nvGrpSpPr>
        <p:grpSpPr>
          <a:xfrm>
            <a:off x="573737" y="967438"/>
            <a:ext cx="3895980" cy="3764552"/>
            <a:chOff x="573737" y="767337"/>
            <a:chExt cx="3895980" cy="376455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B779D8B-B9B5-3E7B-3699-699CF4BAB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8" t="-1" r="5062" b="-195"/>
            <a:stretch>
              <a:fillRect/>
            </a:stretch>
          </p:blipFill>
          <p:spPr>
            <a:xfrm>
              <a:off x="573737" y="774183"/>
              <a:ext cx="1800000" cy="156688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15531D7-E8E1-6EF0-78D6-CE36E378B9D4}"/>
                </a:ext>
              </a:extLst>
            </p:cNvPr>
            <p:cNvSpPr txBox="1"/>
            <p:nvPr/>
          </p:nvSpPr>
          <p:spPr>
            <a:xfrm>
              <a:off x="977181" y="2334216"/>
              <a:ext cx="13443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CharTPix180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916AE83-C68C-2178-A809-2851CC79DE78}"/>
                </a:ext>
              </a:extLst>
            </p:cNvPr>
            <p:cNvSpPr txBox="1"/>
            <p:nvPr/>
          </p:nvSpPr>
          <p:spPr>
            <a:xfrm>
              <a:off x="2771089" y="2293534"/>
              <a:ext cx="16593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CharTPix180</a:t>
              </a:r>
              <a:r>
                <a:rPr lang="zh-CN" altLang="en-US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打线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ED6B4B7-9F88-B039-C8D4-0E1DFD798F21}"/>
                </a:ext>
              </a:extLst>
            </p:cNvPr>
            <p:cNvSpPr txBox="1"/>
            <p:nvPr/>
          </p:nvSpPr>
          <p:spPr>
            <a:xfrm>
              <a:off x="1115616" y="4224112"/>
              <a:ext cx="1007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子板背面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53ED22D-751B-C5A7-1D88-3F8A19AD7198}"/>
                </a:ext>
              </a:extLst>
            </p:cNvPr>
            <p:cNvSpPr txBox="1"/>
            <p:nvPr/>
          </p:nvSpPr>
          <p:spPr>
            <a:xfrm>
              <a:off x="3159272" y="4182624"/>
              <a:ext cx="989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子板正面</a:t>
              </a: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CA6EB01-7705-7744-EF6A-48774A037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54" t="30247" r="24523" b="13450"/>
            <a:stretch>
              <a:fillRect/>
            </a:stretch>
          </p:blipFill>
          <p:spPr>
            <a:xfrm>
              <a:off x="2669717" y="2713713"/>
              <a:ext cx="1800000" cy="1510398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6600283-A5B0-2D8B-8DBC-FCC81A4DB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" t="14510" r="4798" b="5692"/>
            <a:stretch/>
          </p:blipFill>
          <p:spPr>
            <a:xfrm rot="16200000">
              <a:off x="723305" y="2564145"/>
              <a:ext cx="1510399" cy="180953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2266F20-E8E2-18C0-CB41-D10EC369B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1" t="5737" r="22835" b="13641"/>
            <a:stretch>
              <a:fillRect/>
            </a:stretch>
          </p:blipFill>
          <p:spPr bwMode="auto">
            <a:xfrm>
              <a:off x="2669717" y="767337"/>
              <a:ext cx="1800000" cy="156687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1168EF57-91E0-4252-44D6-4F22F86B8C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67188"/>
              </p:ext>
            </p:extLst>
          </p:nvPr>
        </p:nvGraphicFramePr>
        <p:xfrm>
          <a:off x="5490088" y="2399211"/>
          <a:ext cx="2681191" cy="268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705430" imgH="3819378" progId="Visio.Drawing.15">
                  <p:embed/>
                </p:oleObj>
              </mc:Choice>
              <mc:Fallback>
                <p:oleObj r:id="rId7" imgW="3705430" imgH="3819378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0088" y="2399211"/>
                        <a:ext cx="2681191" cy="26811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>
            <a:extLst>
              <a:ext uri="{FF2B5EF4-FFF2-40B4-BE49-F238E27FC236}">
                <a16:creationId xmlns:a16="http://schemas.microsoft.com/office/drawing/2014/main" id="{86E5D510-3EDE-7DE4-E210-EB472F2B91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793082"/>
              </p:ext>
            </p:extLst>
          </p:nvPr>
        </p:nvGraphicFramePr>
        <p:xfrm>
          <a:off x="4571089" y="974284"/>
          <a:ext cx="4519191" cy="1330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5352988" imgH="1571721" progId="Visio.Drawing.15">
                  <p:embed/>
                </p:oleObj>
              </mc:Choice>
              <mc:Fallback>
                <p:oleObj r:id="rId9" imgW="5352988" imgH="1571721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089" y="974284"/>
                        <a:ext cx="4519191" cy="13308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2924D8A6-B5BB-9A67-6A8C-D4D0E495F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39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4881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9F283C9-507C-43FC-9749-3138AE4C7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87" y="710362"/>
            <a:ext cx="5760640" cy="1491807"/>
          </a:xfrm>
        </p:spPr>
        <p:txBody>
          <a:bodyPr/>
          <a:lstStyle/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超级陶粲装置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uper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au-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acility , STCF)</a:t>
            </a: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国内新一代正负电子对撞机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质心能量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2~7 GeV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，亮度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&gt;0.5×10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@4 GeV</a:t>
            </a: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具备继续提升亮度、质心能量，实现极化束流的能力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F629952-5D06-4147-91E3-B97E5728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超级陶粲装置</a:t>
            </a: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0490AF95-5524-4500-8E80-506FA0E72E83}"/>
              </a:ext>
            </a:extLst>
          </p:cNvPr>
          <p:cNvGrpSpPr/>
          <p:nvPr/>
        </p:nvGrpSpPr>
        <p:grpSpPr>
          <a:xfrm>
            <a:off x="136608" y="2427734"/>
            <a:ext cx="4219368" cy="2602032"/>
            <a:chOff x="114511" y="2353963"/>
            <a:chExt cx="4625420" cy="2798928"/>
          </a:xfrm>
        </p:grpSpPr>
        <p:grpSp>
          <p:nvGrpSpPr>
            <p:cNvPr id="12" name="Group 50">
              <a:extLst>
                <a:ext uri="{FF2B5EF4-FFF2-40B4-BE49-F238E27FC236}">
                  <a16:creationId xmlns:a16="http://schemas.microsoft.com/office/drawing/2014/main" id="{DECA70D3-510A-A859-EF0A-C6D3566B6D28}"/>
                </a:ext>
              </a:extLst>
            </p:cNvPr>
            <p:cNvGrpSpPr/>
            <p:nvPr/>
          </p:nvGrpSpPr>
          <p:grpSpPr>
            <a:xfrm>
              <a:off x="114511" y="2353963"/>
              <a:ext cx="4575326" cy="2430998"/>
              <a:chOff x="4903764" y="131782"/>
              <a:chExt cx="22918612" cy="12999078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472AF48-7228-C88B-BF1B-6192EE3E71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149" t="8434" b="20292"/>
              <a:stretch/>
            </p:blipFill>
            <p:spPr>
              <a:xfrm>
                <a:off x="4903764" y="131782"/>
                <a:ext cx="22918612" cy="12999078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  <a:effectLst>
                <a:outerShdw blurRad="50800" dist="50800" dir="5400000" algn="ctr" rotWithShape="0">
                  <a:srgbClr val="000000">
                    <a:alpha val="51459"/>
                  </a:srgbClr>
                </a:outerShdw>
                <a:softEdge rad="285365"/>
              </a:effectLst>
            </p:spPr>
          </p:pic>
          <p:pic>
            <p:nvPicPr>
              <p:cNvPr id="24" name="Picture 62">
                <a:extLst>
                  <a:ext uri="{FF2B5EF4-FFF2-40B4-BE49-F238E27FC236}">
                    <a16:creationId xmlns:a16="http://schemas.microsoft.com/office/drawing/2014/main" id="{8F98E590-2EBB-AB88-5EA4-1CF81782E6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7625"/>
              <a:stretch/>
            </p:blipFill>
            <p:spPr>
              <a:xfrm>
                <a:off x="8112491" y="1514727"/>
                <a:ext cx="18206993" cy="9453063"/>
              </a:xfrm>
              <a:prstGeom prst="rect">
                <a:avLst/>
              </a:prstGeom>
              <a:effectLst/>
            </p:spPr>
          </p:pic>
        </p:grpSp>
        <p:cxnSp>
          <p:nvCxnSpPr>
            <p:cNvPr id="13" name="Straight Arrow Connector 51">
              <a:extLst>
                <a:ext uri="{FF2B5EF4-FFF2-40B4-BE49-F238E27FC236}">
                  <a16:creationId xmlns:a16="http://schemas.microsoft.com/office/drawing/2014/main" id="{7E76885B-BA63-2059-2908-0CC588D266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0352" y="2826201"/>
              <a:ext cx="287730" cy="44395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oval"/>
            </a:ln>
            <a:effectLst>
              <a:outerShdw blurRad="50800" dist="38100" dir="2700000" sx="98850" sy="98850" algn="tl" rotWithShape="0">
                <a:schemeClr val="bg1">
                  <a:alpha val="99893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52">
              <a:extLst>
                <a:ext uri="{FF2B5EF4-FFF2-40B4-BE49-F238E27FC236}">
                  <a16:creationId xmlns:a16="http://schemas.microsoft.com/office/drawing/2014/main" id="{9EB1AE28-07C9-46B4-CF17-24E00099A639}"/>
                </a:ext>
              </a:extLst>
            </p:cNvPr>
            <p:cNvCxnSpPr>
              <a:cxnSpLocks/>
            </p:cNvCxnSpPr>
            <p:nvPr/>
          </p:nvCxnSpPr>
          <p:spPr>
            <a:xfrm>
              <a:off x="1072195" y="3043662"/>
              <a:ext cx="492089" cy="340461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oval"/>
            </a:ln>
            <a:effectLst>
              <a:outerShdw blurRad="50800" dist="38100" dir="2700000" sx="91457" sy="91457" algn="tl" rotWithShape="0">
                <a:schemeClr val="bg1">
                  <a:alpha val="99893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53">
              <a:extLst>
                <a:ext uri="{FF2B5EF4-FFF2-40B4-BE49-F238E27FC236}">
                  <a16:creationId xmlns:a16="http://schemas.microsoft.com/office/drawing/2014/main" id="{5EE74BF6-3BB8-3964-56E2-36F191735F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1656" y="2908523"/>
              <a:ext cx="204148" cy="4614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oval"/>
            </a:ln>
            <a:effectLst>
              <a:outerShdw blurRad="50800" dir="900000" sx="101000" sy="101000" algn="tl" rotWithShape="0">
                <a:schemeClr val="bg1">
                  <a:alpha val="99893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">
              <a:extLst>
                <a:ext uri="{FF2B5EF4-FFF2-40B4-BE49-F238E27FC236}">
                  <a16:creationId xmlns:a16="http://schemas.microsoft.com/office/drawing/2014/main" id="{E0C8795A-4C46-8B5D-342C-3C2186F90FC3}"/>
                </a:ext>
              </a:extLst>
            </p:cNvPr>
            <p:cNvGrpSpPr/>
            <p:nvPr/>
          </p:nvGrpSpPr>
          <p:grpSpPr>
            <a:xfrm>
              <a:off x="3103284" y="4012594"/>
              <a:ext cx="1598725" cy="1140297"/>
              <a:chOff x="-537560" y="700762"/>
              <a:chExt cx="5007699" cy="3871805"/>
            </a:xfrm>
          </p:grpSpPr>
          <p:pic>
            <p:nvPicPr>
              <p:cNvPr id="18" name="Image" descr="Image">
                <a:extLst>
                  <a:ext uri="{FF2B5EF4-FFF2-40B4-BE49-F238E27FC236}">
                    <a16:creationId xmlns:a16="http://schemas.microsoft.com/office/drawing/2014/main" id="{8FB1E749-BD27-30DD-3831-CF01F627B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042" t="6146" r="4212" b="2834"/>
              <a:stretch>
                <a:fillRect/>
              </a:stretch>
            </p:blipFill>
            <p:spPr>
              <a:xfrm>
                <a:off x="-480715" y="700762"/>
                <a:ext cx="4950854" cy="3871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85" extrusionOk="0">
                    <a:moveTo>
                      <a:pt x="15423" y="5"/>
                    </a:moveTo>
                    <a:cubicBezTo>
                      <a:pt x="15189" y="15"/>
                      <a:pt x="14808" y="41"/>
                      <a:pt x="14210" y="88"/>
                    </a:cubicBezTo>
                    <a:cubicBezTo>
                      <a:pt x="13969" y="107"/>
                      <a:pt x="13396" y="150"/>
                      <a:pt x="12937" y="185"/>
                    </a:cubicBezTo>
                    <a:cubicBezTo>
                      <a:pt x="12478" y="220"/>
                      <a:pt x="11814" y="272"/>
                      <a:pt x="11460" y="299"/>
                    </a:cubicBezTo>
                    <a:cubicBezTo>
                      <a:pt x="11107" y="326"/>
                      <a:pt x="9209" y="460"/>
                      <a:pt x="7244" y="595"/>
                    </a:cubicBezTo>
                    <a:cubicBezTo>
                      <a:pt x="5279" y="731"/>
                      <a:pt x="3614" y="849"/>
                      <a:pt x="3543" y="858"/>
                    </a:cubicBezTo>
                    <a:cubicBezTo>
                      <a:pt x="3472" y="867"/>
                      <a:pt x="3257" y="882"/>
                      <a:pt x="3066" y="891"/>
                    </a:cubicBezTo>
                    <a:cubicBezTo>
                      <a:pt x="2876" y="901"/>
                      <a:pt x="2605" y="916"/>
                      <a:pt x="2463" y="927"/>
                    </a:cubicBezTo>
                    <a:cubicBezTo>
                      <a:pt x="2322" y="938"/>
                      <a:pt x="2131" y="951"/>
                      <a:pt x="2039" y="955"/>
                    </a:cubicBezTo>
                    <a:cubicBezTo>
                      <a:pt x="1947" y="960"/>
                      <a:pt x="1725" y="974"/>
                      <a:pt x="1545" y="989"/>
                    </a:cubicBezTo>
                    <a:lnTo>
                      <a:pt x="1221" y="1015"/>
                    </a:lnTo>
                    <a:lnTo>
                      <a:pt x="1117" y="1396"/>
                    </a:lnTo>
                    <a:cubicBezTo>
                      <a:pt x="1060" y="1606"/>
                      <a:pt x="785" y="2653"/>
                      <a:pt x="506" y="3724"/>
                    </a:cubicBezTo>
                    <a:lnTo>
                      <a:pt x="0" y="5673"/>
                    </a:lnTo>
                    <a:lnTo>
                      <a:pt x="72" y="7256"/>
                    </a:lnTo>
                    <a:cubicBezTo>
                      <a:pt x="112" y="8127"/>
                      <a:pt x="150" y="8920"/>
                      <a:pt x="154" y="9020"/>
                    </a:cubicBezTo>
                    <a:cubicBezTo>
                      <a:pt x="158" y="9119"/>
                      <a:pt x="194" y="9969"/>
                      <a:pt x="236" y="10909"/>
                    </a:cubicBezTo>
                    <a:lnTo>
                      <a:pt x="312" y="12618"/>
                    </a:lnTo>
                    <a:lnTo>
                      <a:pt x="430" y="13094"/>
                    </a:lnTo>
                    <a:cubicBezTo>
                      <a:pt x="496" y="13356"/>
                      <a:pt x="606" y="13783"/>
                      <a:pt x="675" y="14045"/>
                    </a:cubicBezTo>
                    <a:cubicBezTo>
                      <a:pt x="744" y="14307"/>
                      <a:pt x="912" y="14965"/>
                      <a:pt x="1048" y="15507"/>
                    </a:cubicBezTo>
                    <a:cubicBezTo>
                      <a:pt x="1750" y="18306"/>
                      <a:pt x="1912" y="18904"/>
                      <a:pt x="1983" y="18975"/>
                    </a:cubicBezTo>
                    <a:cubicBezTo>
                      <a:pt x="2058" y="19050"/>
                      <a:pt x="2084" y="19082"/>
                      <a:pt x="3350" y="20580"/>
                    </a:cubicBezTo>
                    <a:cubicBezTo>
                      <a:pt x="3997" y="21345"/>
                      <a:pt x="4224" y="21595"/>
                      <a:pt x="4263" y="21585"/>
                    </a:cubicBezTo>
                    <a:cubicBezTo>
                      <a:pt x="4291" y="21578"/>
                      <a:pt x="4360" y="21557"/>
                      <a:pt x="4417" y="21538"/>
                    </a:cubicBezTo>
                    <a:cubicBezTo>
                      <a:pt x="4473" y="21519"/>
                      <a:pt x="4594" y="21488"/>
                      <a:pt x="4686" y="21469"/>
                    </a:cubicBezTo>
                    <a:cubicBezTo>
                      <a:pt x="4777" y="21450"/>
                      <a:pt x="4867" y="21416"/>
                      <a:pt x="4884" y="21398"/>
                    </a:cubicBezTo>
                    <a:cubicBezTo>
                      <a:pt x="4902" y="21379"/>
                      <a:pt x="4925" y="21373"/>
                      <a:pt x="4938" y="21384"/>
                    </a:cubicBezTo>
                    <a:cubicBezTo>
                      <a:pt x="4951" y="21394"/>
                      <a:pt x="5001" y="21386"/>
                      <a:pt x="5049" y="21367"/>
                    </a:cubicBezTo>
                    <a:cubicBezTo>
                      <a:pt x="5150" y="21327"/>
                      <a:pt x="5378" y="21249"/>
                      <a:pt x="5509" y="21208"/>
                    </a:cubicBezTo>
                    <a:cubicBezTo>
                      <a:pt x="5614" y="21176"/>
                      <a:pt x="7431" y="20586"/>
                      <a:pt x="7489" y="20566"/>
                    </a:cubicBezTo>
                    <a:cubicBezTo>
                      <a:pt x="7510" y="20558"/>
                      <a:pt x="7856" y="20450"/>
                      <a:pt x="8259" y="20324"/>
                    </a:cubicBezTo>
                    <a:cubicBezTo>
                      <a:pt x="8662" y="20198"/>
                      <a:pt x="9270" y="20006"/>
                      <a:pt x="9609" y="19897"/>
                    </a:cubicBezTo>
                    <a:cubicBezTo>
                      <a:pt x="9948" y="19789"/>
                      <a:pt x="10770" y="19528"/>
                      <a:pt x="11434" y="19319"/>
                    </a:cubicBezTo>
                    <a:cubicBezTo>
                      <a:pt x="12099" y="19110"/>
                      <a:pt x="12759" y="18900"/>
                      <a:pt x="12900" y="18854"/>
                    </a:cubicBezTo>
                    <a:cubicBezTo>
                      <a:pt x="13041" y="18808"/>
                      <a:pt x="13579" y="18639"/>
                      <a:pt x="14095" y="18477"/>
                    </a:cubicBezTo>
                    <a:cubicBezTo>
                      <a:pt x="14611" y="18315"/>
                      <a:pt x="15049" y="18175"/>
                      <a:pt x="15070" y="18167"/>
                    </a:cubicBezTo>
                    <a:cubicBezTo>
                      <a:pt x="15091" y="18159"/>
                      <a:pt x="15492" y="18034"/>
                      <a:pt x="15959" y="17890"/>
                    </a:cubicBezTo>
                    <a:cubicBezTo>
                      <a:pt x="16425" y="17745"/>
                      <a:pt x="16921" y="17589"/>
                      <a:pt x="17063" y="17541"/>
                    </a:cubicBezTo>
                    <a:cubicBezTo>
                      <a:pt x="17204" y="17494"/>
                      <a:pt x="17350" y="17449"/>
                      <a:pt x="17385" y="17442"/>
                    </a:cubicBezTo>
                    <a:cubicBezTo>
                      <a:pt x="17421" y="17434"/>
                      <a:pt x="17508" y="17405"/>
                      <a:pt x="17578" y="17380"/>
                    </a:cubicBezTo>
                    <a:cubicBezTo>
                      <a:pt x="17649" y="17355"/>
                      <a:pt x="17782" y="17318"/>
                      <a:pt x="17873" y="17297"/>
                    </a:cubicBezTo>
                    <a:cubicBezTo>
                      <a:pt x="17965" y="17276"/>
                      <a:pt x="18051" y="17251"/>
                      <a:pt x="18064" y="17240"/>
                    </a:cubicBezTo>
                    <a:cubicBezTo>
                      <a:pt x="18078" y="17229"/>
                      <a:pt x="18123" y="17215"/>
                      <a:pt x="18164" y="17209"/>
                    </a:cubicBezTo>
                    <a:cubicBezTo>
                      <a:pt x="18206" y="17203"/>
                      <a:pt x="18255" y="17184"/>
                      <a:pt x="18272" y="17167"/>
                    </a:cubicBezTo>
                    <a:cubicBezTo>
                      <a:pt x="18289" y="17149"/>
                      <a:pt x="18357" y="17124"/>
                      <a:pt x="18424" y="17112"/>
                    </a:cubicBezTo>
                    <a:cubicBezTo>
                      <a:pt x="18520" y="17095"/>
                      <a:pt x="18574" y="17060"/>
                      <a:pt x="18667" y="16951"/>
                    </a:cubicBezTo>
                    <a:cubicBezTo>
                      <a:pt x="18733" y="16874"/>
                      <a:pt x="19379" y="16135"/>
                      <a:pt x="20105" y="15308"/>
                    </a:cubicBezTo>
                    <a:cubicBezTo>
                      <a:pt x="20831" y="14481"/>
                      <a:pt x="21429" y="13789"/>
                      <a:pt x="21435" y="13770"/>
                    </a:cubicBezTo>
                    <a:cubicBezTo>
                      <a:pt x="21445" y="13734"/>
                      <a:pt x="21600" y="10472"/>
                      <a:pt x="21600" y="10285"/>
                    </a:cubicBezTo>
                    <a:lnTo>
                      <a:pt x="21600" y="10183"/>
                    </a:lnTo>
                    <a:lnTo>
                      <a:pt x="21144" y="10010"/>
                    </a:lnTo>
                    <a:cubicBezTo>
                      <a:pt x="20893" y="9915"/>
                      <a:pt x="20600" y="9801"/>
                      <a:pt x="20494" y="9759"/>
                    </a:cubicBezTo>
                    <a:cubicBezTo>
                      <a:pt x="20388" y="9718"/>
                      <a:pt x="20082" y="9601"/>
                      <a:pt x="19814" y="9501"/>
                    </a:cubicBezTo>
                    <a:cubicBezTo>
                      <a:pt x="19545" y="9400"/>
                      <a:pt x="19236" y="9281"/>
                      <a:pt x="19127" y="9235"/>
                    </a:cubicBezTo>
                    <a:cubicBezTo>
                      <a:pt x="18915" y="9146"/>
                      <a:pt x="18904" y="9148"/>
                      <a:pt x="18105" y="9204"/>
                    </a:cubicBezTo>
                    <a:cubicBezTo>
                      <a:pt x="17943" y="9216"/>
                      <a:pt x="17791" y="9224"/>
                      <a:pt x="17769" y="9223"/>
                    </a:cubicBezTo>
                    <a:cubicBezTo>
                      <a:pt x="17733" y="9222"/>
                      <a:pt x="17148" y="9286"/>
                      <a:pt x="17090" y="9297"/>
                    </a:cubicBezTo>
                    <a:cubicBezTo>
                      <a:pt x="17076" y="9300"/>
                      <a:pt x="17050" y="9312"/>
                      <a:pt x="17033" y="9325"/>
                    </a:cubicBezTo>
                    <a:cubicBezTo>
                      <a:pt x="17016" y="9339"/>
                      <a:pt x="16995" y="9334"/>
                      <a:pt x="16987" y="9316"/>
                    </a:cubicBezTo>
                    <a:cubicBezTo>
                      <a:pt x="16978" y="9297"/>
                      <a:pt x="16946" y="9283"/>
                      <a:pt x="16916" y="9283"/>
                    </a:cubicBezTo>
                    <a:cubicBezTo>
                      <a:pt x="16865" y="9283"/>
                      <a:pt x="16872" y="9328"/>
                      <a:pt x="16923" y="9337"/>
                    </a:cubicBezTo>
                    <a:cubicBezTo>
                      <a:pt x="16972" y="9346"/>
                      <a:pt x="16976" y="9350"/>
                      <a:pt x="16961" y="9382"/>
                    </a:cubicBezTo>
                    <a:cubicBezTo>
                      <a:pt x="16952" y="9401"/>
                      <a:pt x="16931" y="9405"/>
                      <a:pt x="16914" y="9392"/>
                    </a:cubicBezTo>
                    <a:cubicBezTo>
                      <a:pt x="16897" y="9378"/>
                      <a:pt x="16873" y="9364"/>
                      <a:pt x="16859" y="9363"/>
                    </a:cubicBezTo>
                    <a:cubicBezTo>
                      <a:pt x="16844" y="9362"/>
                      <a:pt x="16835" y="9345"/>
                      <a:pt x="16838" y="9325"/>
                    </a:cubicBezTo>
                    <a:cubicBezTo>
                      <a:pt x="16841" y="9305"/>
                      <a:pt x="16823" y="9293"/>
                      <a:pt x="16799" y="9299"/>
                    </a:cubicBezTo>
                    <a:cubicBezTo>
                      <a:pt x="16775" y="9305"/>
                      <a:pt x="16672" y="9312"/>
                      <a:pt x="16571" y="9313"/>
                    </a:cubicBezTo>
                    <a:cubicBezTo>
                      <a:pt x="16434" y="9315"/>
                      <a:pt x="16383" y="9329"/>
                      <a:pt x="16373" y="9366"/>
                    </a:cubicBezTo>
                    <a:cubicBezTo>
                      <a:pt x="16365" y="9392"/>
                      <a:pt x="16356" y="9538"/>
                      <a:pt x="16354" y="9693"/>
                    </a:cubicBezTo>
                    <a:cubicBezTo>
                      <a:pt x="16350" y="9982"/>
                      <a:pt x="16335" y="10031"/>
                      <a:pt x="16259" y="9987"/>
                    </a:cubicBezTo>
                    <a:cubicBezTo>
                      <a:pt x="16235" y="9973"/>
                      <a:pt x="16163" y="9959"/>
                      <a:pt x="16100" y="9958"/>
                    </a:cubicBezTo>
                    <a:cubicBezTo>
                      <a:pt x="15991" y="9956"/>
                      <a:pt x="15984" y="9951"/>
                      <a:pt x="15985" y="9866"/>
                    </a:cubicBezTo>
                    <a:cubicBezTo>
                      <a:pt x="15985" y="9816"/>
                      <a:pt x="15977" y="9776"/>
                      <a:pt x="15966" y="9776"/>
                    </a:cubicBezTo>
                    <a:cubicBezTo>
                      <a:pt x="15956" y="9776"/>
                      <a:pt x="15915" y="9759"/>
                      <a:pt x="15875" y="9738"/>
                    </a:cubicBezTo>
                    <a:cubicBezTo>
                      <a:pt x="15836" y="9717"/>
                      <a:pt x="15797" y="9696"/>
                      <a:pt x="15790" y="9693"/>
                    </a:cubicBezTo>
                    <a:cubicBezTo>
                      <a:pt x="15783" y="9690"/>
                      <a:pt x="15749" y="9674"/>
                      <a:pt x="15714" y="9655"/>
                    </a:cubicBezTo>
                    <a:cubicBezTo>
                      <a:pt x="15679" y="9636"/>
                      <a:pt x="15627" y="9614"/>
                      <a:pt x="15599" y="9607"/>
                    </a:cubicBezTo>
                    <a:cubicBezTo>
                      <a:pt x="15565" y="9599"/>
                      <a:pt x="15512" y="9512"/>
                      <a:pt x="15447" y="9354"/>
                    </a:cubicBezTo>
                    <a:lnTo>
                      <a:pt x="15349" y="9110"/>
                    </a:lnTo>
                    <a:lnTo>
                      <a:pt x="15376" y="7766"/>
                    </a:lnTo>
                    <a:lnTo>
                      <a:pt x="15406" y="6422"/>
                    </a:lnTo>
                    <a:lnTo>
                      <a:pt x="15562" y="6163"/>
                    </a:lnTo>
                    <a:cubicBezTo>
                      <a:pt x="15705" y="5928"/>
                      <a:pt x="15737" y="5894"/>
                      <a:pt x="15961" y="5751"/>
                    </a:cubicBezTo>
                    <a:cubicBezTo>
                      <a:pt x="16095" y="5665"/>
                      <a:pt x="16216" y="5566"/>
                      <a:pt x="16230" y="5533"/>
                    </a:cubicBezTo>
                    <a:cubicBezTo>
                      <a:pt x="16244" y="5499"/>
                      <a:pt x="16282" y="5474"/>
                      <a:pt x="16313" y="5473"/>
                    </a:cubicBezTo>
                    <a:cubicBezTo>
                      <a:pt x="16344" y="5473"/>
                      <a:pt x="16398" y="5442"/>
                      <a:pt x="16434" y="5407"/>
                    </a:cubicBezTo>
                    <a:cubicBezTo>
                      <a:pt x="16469" y="5372"/>
                      <a:pt x="16520" y="5343"/>
                      <a:pt x="16549" y="5343"/>
                    </a:cubicBezTo>
                    <a:cubicBezTo>
                      <a:pt x="16577" y="5343"/>
                      <a:pt x="16616" y="5313"/>
                      <a:pt x="16634" y="5277"/>
                    </a:cubicBezTo>
                    <a:cubicBezTo>
                      <a:pt x="16652" y="5241"/>
                      <a:pt x="16692" y="5210"/>
                      <a:pt x="16725" y="5210"/>
                    </a:cubicBezTo>
                    <a:cubicBezTo>
                      <a:pt x="16758" y="5210"/>
                      <a:pt x="16812" y="5173"/>
                      <a:pt x="16846" y="5127"/>
                    </a:cubicBezTo>
                    <a:cubicBezTo>
                      <a:pt x="16882" y="5077"/>
                      <a:pt x="16933" y="5047"/>
                      <a:pt x="16977" y="5047"/>
                    </a:cubicBezTo>
                    <a:cubicBezTo>
                      <a:pt x="17024" y="5047"/>
                      <a:pt x="17050" y="5030"/>
                      <a:pt x="17050" y="4999"/>
                    </a:cubicBezTo>
                    <a:cubicBezTo>
                      <a:pt x="17050" y="4973"/>
                      <a:pt x="17071" y="4936"/>
                      <a:pt x="17096" y="4919"/>
                    </a:cubicBezTo>
                    <a:cubicBezTo>
                      <a:pt x="17137" y="4889"/>
                      <a:pt x="17145" y="4710"/>
                      <a:pt x="17196" y="2823"/>
                    </a:cubicBezTo>
                    <a:cubicBezTo>
                      <a:pt x="17267" y="202"/>
                      <a:pt x="17268" y="262"/>
                      <a:pt x="17213" y="235"/>
                    </a:cubicBezTo>
                    <a:cubicBezTo>
                      <a:pt x="17140" y="199"/>
                      <a:pt x="16100" y="54"/>
                      <a:pt x="16059" y="74"/>
                    </a:cubicBezTo>
                    <a:cubicBezTo>
                      <a:pt x="16038" y="84"/>
                      <a:pt x="16004" y="74"/>
                      <a:pt x="15983" y="52"/>
                    </a:cubicBezTo>
                    <a:cubicBezTo>
                      <a:pt x="15959" y="27"/>
                      <a:pt x="15912" y="20"/>
                      <a:pt x="15857" y="33"/>
                    </a:cubicBezTo>
                    <a:cubicBezTo>
                      <a:pt x="15807" y="45"/>
                      <a:pt x="15762" y="40"/>
                      <a:pt x="15753" y="22"/>
                    </a:cubicBezTo>
                    <a:cubicBezTo>
                      <a:pt x="15743" y="0"/>
                      <a:pt x="15656" y="-5"/>
                      <a:pt x="15423" y="5"/>
                    </a:cubicBezTo>
                    <a:close/>
                  </a:path>
                </a:pathLst>
              </a:custGeom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glow rad="64053">
                  <a:schemeClr val="accent3">
                    <a:satMod val="175000"/>
                    <a:alpha val="73000"/>
                  </a:schemeClr>
                </a:glow>
              </a:effectLst>
            </p:spPr>
          </p:pic>
          <p:sp>
            <p:nvSpPr>
              <p:cNvPr id="19" name="Shape">
                <a:extLst>
                  <a:ext uri="{FF2B5EF4-FFF2-40B4-BE49-F238E27FC236}">
                    <a16:creationId xmlns:a16="http://schemas.microsoft.com/office/drawing/2014/main" id="{6AD6A15D-E90A-332C-B4AE-F4D958F2F28D}"/>
                  </a:ext>
                </a:extLst>
              </p:cNvPr>
              <p:cNvSpPr/>
              <p:nvPr/>
            </p:nvSpPr>
            <p:spPr>
              <a:xfrm rot="21060000">
                <a:off x="-537560" y="2286688"/>
                <a:ext cx="2472494" cy="547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7" y="0"/>
                    </a:moveTo>
                    <a:lnTo>
                      <a:pt x="18630" y="5886"/>
                    </a:lnTo>
                    <a:lnTo>
                      <a:pt x="18286" y="164"/>
                    </a:lnTo>
                    <a:lnTo>
                      <a:pt x="21600" y="9154"/>
                    </a:lnTo>
                    <a:lnTo>
                      <a:pt x="18099" y="18784"/>
                    </a:lnTo>
                    <a:lnTo>
                      <a:pt x="18505" y="13360"/>
                    </a:lnTo>
                    <a:lnTo>
                      <a:pt x="0" y="21600"/>
                    </a:lnTo>
                    <a:lnTo>
                      <a:pt x="17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/>
                  </a:gs>
                  <a:gs pos="100000">
                    <a:schemeClr val="accent5">
                      <a:lumOff val="-29866"/>
                    </a:schemeClr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>
                <a:outerShdw blurRad="139700" dist="25400" dir="5400000" rotWithShape="0">
                  <a:srgbClr val="FFFFFF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1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9F160726-7D84-C966-6166-7BA2AFEEBC2F}"/>
                  </a:ext>
                </a:extLst>
              </p:cNvPr>
              <p:cNvSpPr/>
              <p:nvPr/>
            </p:nvSpPr>
            <p:spPr>
              <a:xfrm rot="10105591">
                <a:off x="2001229" y="1906787"/>
                <a:ext cx="1812140" cy="471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" y="2657"/>
                    </a:moveTo>
                    <a:lnTo>
                      <a:pt x="17547" y="6638"/>
                    </a:lnTo>
                    <a:lnTo>
                      <a:pt x="17078" y="0"/>
                    </a:lnTo>
                    <a:lnTo>
                      <a:pt x="21600" y="10429"/>
                    </a:lnTo>
                    <a:lnTo>
                      <a:pt x="16824" y="21600"/>
                    </a:lnTo>
                    <a:lnTo>
                      <a:pt x="17378" y="15309"/>
                    </a:lnTo>
                    <a:lnTo>
                      <a:pt x="0" y="19711"/>
                    </a:lnTo>
                    <a:lnTo>
                      <a:pt x="40" y="26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96FF"/>
                  </a:gs>
                  <a:gs pos="100000">
                    <a:srgbClr val="011993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>
                <a:outerShdw blurRad="139700" dist="25400" dir="10015175" rotWithShape="0">
                  <a:srgbClr val="FFFFFF"/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11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  <p:sp>
            <p:nvSpPr>
              <p:cNvPr id="21" name="Group">
                <a:extLst>
                  <a:ext uri="{FF2B5EF4-FFF2-40B4-BE49-F238E27FC236}">
                    <a16:creationId xmlns:a16="http://schemas.microsoft.com/office/drawing/2014/main" id="{DE7F5CA9-8EFD-2C45-AA48-253204356A72}"/>
                  </a:ext>
                </a:extLst>
              </p:cNvPr>
              <p:cNvSpPr/>
              <p:nvPr/>
            </p:nvSpPr>
            <p:spPr>
              <a:xfrm>
                <a:off x="226695" y="2459581"/>
                <a:ext cx="281895" cy="281892"/>
              </a:xfrm>
              <a:prstGeom prst="ellipse">
                <a:avLst/>
              </a:prstGeom>
              <a:gradFill flip="none" rotWithShape="1">
                <a:gsLst>
                  <a:gs pos="54513">
                    <a:srgbClr val="FFFFFF"/>
                  </a:gs>
                  <a:gs pos="74426">
                    <a:srgbClr val="FFC980"/>
                  </a:gs>
                  <a:gs pos="100000">
                    <a:schemeClr val="accent4">
                      <a:hueOff val="-858837"/>
                      <a:lumOff val="-9791"/>
                    </a:schemeClr>
                  </a:gs>
                </a:gsLst>
                <a:path path="shape">
                  <a:fillToRect l="141018" t="31811" r="-41018" b="68188"/>
                </a:path>
              </a:gra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25400" dist="43793" dir="6877683" rotWithShape="0">
                  <a:srgbClr val="FFFFFF">
                    <a:alpha val="5246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25500">
                  <a:defRPr sz="30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  <p:sp>
            <p:nvSpPr>
              <p:cNvPr id="22" name="Group">
                <a:extLst>
                  <a:ext uri="{FF2B5EF4-FFF2-40B4-BE49-F238E27FC236}">
                    <a16:creationId xmlns:a16="http://schemas.microsoft.com/office/drawing/2014/main" id="{A1B0FC08-9159-E9C8-0551-96364548425A}"/>
                  </a:ext>
                </a:extLst>
              </p:cNvPr>
              <p:cNvSpPr/>
              <p:nvPr/>
            </p:nvSpPr>
            <p:spPr>
              <a:xfrm>
                <a:off x="2848487" y="1939475"/>
                <a:ext cx="281895" cy="281892"/>
              </a:xfrm>
              <a:prstGeom prst="ellipse">
                <a:avLst/>
              </a:prstGeom>
              <a:gradFill flip="none" rotWithShape="1">
                <a:gsLst>
                  <a:gs pos="54513">
                    <a:srgbClr val="FFFFFF"/>
                  </a:gs>
                  <a:gs pos="74426">
                    <a:srgbClr val="FFC980"/>
                  </a:gs>
                  <a:gs pos="100000">
                    <a:schemeClr val="accent4">
                      <a:hueOff val="-858837"/>
                      <a:lumOff val="-9791"/>
                    </a:schemeClr>
                  </a:gs>
                </a:gsLst>
                <a:path path="shape">
                  <a:fillToRect l="27536" t="57492" r="72463" b="42507"/>
                </a:path>
              </a:gra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25400" dist="43793" dir="6877683" rotWithShape="0">
                  <a:srgbClr val="FFFFFF">
                    <a:alpha val="52467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25500">
                  <a:defRPr sz="30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endParaRPr>
              </a:p>
            </p:txBody>
          </p:sp>
        </p:grpSp>
        <p:cxnSp>
          <p:nvCxnSpPr>
            <p:cNvPr id="17" name="Straight Arrow Connector 55">
              <a:extLst>
                <a:ext uri="{FF2B5EF4-FFF2-40B4-BE49-F238E27FC236}">
                  <a16:creationId xmlns:a16="http://schemas.microsoft.com/office/drawing/2014/main" id="{D0CC4F99-6D5C-3D66-E868-B81F6E7C01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07905" y="3628633"/>
              <a:ext cx="49910" cy="42235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oval"/>
            </a:ln>
            <a:effectLst>
              <a:outerShdw blurRad="50800" dist="38100" dir="2700000" sx="91457" sy="91457" algn="tl" rotWithShape="0">
                <a:schemeClr val="bg1">
                  <a:alpha val="99893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63">
              <a:extLst>
                <a:ext uri="{FF2B5EF4-FFF2-40B4-BE49-F238E27FC236}">
                  <a16:creationId xmlns:a16="http://schemas.microsoft.com/office/drawing/2014/main" id="{522A5D6B-6DC3-8386-47DD-5D34584D4591}"/>
                </a:ext>
              </a:extLst>
            </p:cNvPr>
            <p:cNvSpPr/>
            <p:nvPr/>
          </p:nvSpPr>
          <p:spPr>
            <a:xfrm>
              <a:off x="484838" y="2653592"/>
              <a:ext cx="1082348" cy="523220"/>
            </a:xfrm>
            <a:prstGeom prst="rect">
              <a:avLst/>
            </a:prstGeom>
            <a:noFill/>
            <a:effectLst>
              <a:glow rad="1905000">
                <a:schemeClr val="accent3">
                  <a:satMod val="175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N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直</a:t>
              </a:r>
              <a:r>
                <a:rPr lang="zh-CN" altLang="en-US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线注入</a:t>
              </a:r>
              <a:r>
                <a:rPr lang="en-CN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器</a:t>
              </a:r>
            </a:p>
            <a:p>
              <a:pPr algn="ctr"/>
              <a:r>
                <a:rPr lang="en-US" altLang="zh-CN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485</a:t>
              </a:r>
              <a:r>
                <a:rPr lang="zh-CN" altLang="en-US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 </a:t>
              </a:r>
              <a:r>
                <a:rPr lang="zh-CN" altLang="en-CN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米</a:t>
              </a:r>
              <a:endPara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TZhongsong" panose="02010600040101010101" pitchFamily="2" charset="-122"/>
                <a:ea typeface="STZhongsong" panose="02010600040101010101" pitchFamily="2" charset="-122"/>
              </a:endParaRPr>
            </a:p>
          </p:txBody>
        </p:sp>
        <p:sp>
          <p:nvSpPr>
            <p:cNvPr id="9" name="Rectangle 64">
              <a:extLst>
                <a:ext uri="{FF2B5EF4-FFF2-40B4-BE49-F238E27FC236}">
                  <a16:creationId xmlns:a16="http://schemas.microsoft.com/office/drawing/2014/main" id="{58465DBC-ACD7-2D81-09C1-267507BBE0D4}"/>
                </a:ext>
              </a:extLst>
            </p:cNvPr>
            <p:cNvSpPr/>
            <p:nvPr/>
          </p:nvSpPr>
          <p:spPr>
            <a:xfrm>
              <a:off x="2098700" y="2455721"/>
              <a:ext cx="758541" cy="523220"/>
            </a:xfrm>
            <a:prstGeom prst="rect">
              <a:avLst/>
            </a:prstGeom>
            <a:noFill/>
            <a:effectLst>
              <a:glow rad="1905000">
                <a:schemeClr val="accent3">
                  <a:satMod val="175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N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阻尼环</a:t>
              </a:r>
            </a:p>
            <a:p>
              <a:pPr algn="ctr"/>
              <a:r>
                <a:rPr lang="en-US" altLang="zh-CN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150</a:t>
              </a:r>
              <a:r>
                <a:rPr lang="zh-CN" altLang="en-US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 </a:t>
              </a:r>
              <a:r>
                <a:rPr lang="zh-CN" altLang="en-CN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米</a:t>
              </a:r>
              <a:endPara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TZhongsong" panose="02010600040101010101" pitchFamily="2" charset="-122"/>
                <a:ea typeface="STZhongsong" panose="02010600040101010101" pitchFamily="2" charset="-122"/>
              </a:endParaRPr>
            </a:p>
          </p:txBody>
        </p:sp>
        <p:sp>
          <p:nvSpPr>
            <p:cNvPr id="10" name="Rectangle 65">
              <a:extLst>
                <a:ext uri="{FF2B5EF4-FFF2-40B4-BE49-F238E27FC236}">
                  <a16:creationId xmlns:a16="http://schemas.microsoft.com/office/drawing/2014/main" id="{2BEFED51-FC0B-1C6B-A019-214739A7956C}"/>
                </a:ext>
              </a:extLst>
            </p:cNvPr>
            <p:cNvSpPr/>
            <p:nvPr/>
          </p:nvSpPr>
          <p:spPr>
            <a:xfrm>
              <a:off x="3244194" y="2504696"/>
              <a:ext cx="758542" cy="523220"/>
            </a:xfrm>
            <a:prstGeom prst="rect">
              <a:avLst/>
            </a:prstGeom>
            <a:noFill/>
            <a:effectLst>
              <a:glow rad="1905000">
                <a:schemeClr val="accent3">
                  <a:satMod val="175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CN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对撞环</a:t>
              </a:r>
            </a:p>
            <a:p>
              <a:pPr algn="ctr"/>
              <a:r>
                <a:rPr lang="en-US" altLang="zh-CN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860</a:t>
              </a:r>
              <a:r>
                <a:rPr lang="zh-CN" altLang="en-US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 </a:t>
              </a:r>
              <a:r>
                <a:rPr lang="zh-CN" altLang="en-CN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米</a:t>
              </a:r>
              <a:endPara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TZhongsong" panose="02010600040101010101" pitchFamily="2" charset="-122"/>
                <a:ea typeface="STZhongsong" panose="02010600040101010101" pitchFamily="2" charset="-122"/>
              </a:endParaRPr>
            </a:p>
          </p:txBody>
        </p:sp>
        <p:sp>
          <p:nvSpPr>
            <p:cNvPr id="11" name="Rectangle 66">
              <a:extLst>
                <a:ext uri="{FF2B5EF4-FFF2-40B4-BE49-F238E27FC236}">
                  <a16:creationId xmlns:a16="http://schemas.microsoft.com/office/drawing/2014/main" id="{8D885C64-4C22-635B-6343-2F5397D8E14F}"/>
                </a:ext>
              </a:extLst>
            </p:cNvPr>
            <p:cNvSpPr/>
            <p:nvPr/>
          </p:nvSpPr>
          <p:spPr>
            <a:xfrm>
              <a:off x="3298511" y="4686534"/>
              <a:ext cx="1441420" cy="307777"/>
            </a:xfrm>
            <a:prstGeom prst="rect">
              <a:avLst/>
            </a:prstGeom>
            <a:noFill/>
            <a:effectLst>
              <a:glow rad="1905000">
                <a:schemeClr val="accent3">
                  <a:satMod val="175000"/>
                </a:schemeClr>
              </a:glow>
            </a:effectLst>
          </p:spPr>
          <p:txBody>
            <a:bodyPr wrap="none" lIns="91440" tIns="45720" rIns="91440" bIns="4572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新一代</a:t>
              </a:r>
              <a:r>
                <a:rPr lang="en-CN" sz="1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STZhongsong" panose="02010600040101010101" pitchFamily="2" charset="-122"/>
                  <a:ea typeface="STZhongsong" panose="02010600040101010101" pitchFamily="2" charset="-122"/>
                </a:rPr>
                <a:t>探测谱仪</a:t>
              </a:r>
              <a:endPara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TZhongsong" panose="02010600040101010101" pitchFamily="2" charset="-122"/>
                <a:ea typeface="STZhongsong" panose="02010600040101010101" pitchFamily="2" charset="-122"/>
              </a:endParaRPr>
            </a:p>
          </p:txBody>
        </p:sp>
      </p:grpSp>
      <p:grpSp>
        <p:nvGrpSpPr>
          <p:cNvPr id="111" name="Group 13">
            <a:extLst>
              <a:ext uri="{FF2B5EF4-FFF2-40B4-BE49-F238E27FC236}">
                <a16:creationId xmlns:a16="http://schemas.microsoft.com/office/drawing/2014/main" id="{0A897D2D-6AFF-48BC-F638-B2746D78B311}"/>
              </a:ext>
            </a:extLst>
          </p:cNvPr>
          <p:cNvGrpSpPr/>
          <p:nvPr/>
        </p:nvGrpSpPr>
        <p:grpSpPr>
          <a:xfrm>
            <a:off x="6065739" y="879719"/>
            <a:ext cx="2013040" cy="1414502"/>
            <a:chOff x="9522520" y="999142"/>
            <a:chExt cx="2545760" cy="2236828"/>
          </a:xfrm>
        </p:grpSpPr>
        <p:pic>
          <p:nvPicPr>
            <p:cNvPr id="112" name="Picture 4">
              <a:extLst>
                <a:ext uri="{FF2B5EF4-FFF2-40B4-BE49-F238E27FC236}">
                  <a16:creationId xmlns:a16="http://schemas.microsoft.com/office/drawing/2014/main" id="{967388F7-C87A-BE63-4DAC-B252D186C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2520" y="999142"/>
              <a:ext cx="2545760" cy="2236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3" name="Group 6">
              <a:extLst>
                <a:ext uri="{FF2B5EF4-FFF2-40B4-BE49-F238E27FC236}">
                  <a16:creationId xmlns:a16="http://schemas.microsoft.com/office/drawing/2014/main" id="{9ECF45A1-C728-469A-E976-72B325EFB95C}"/>
                </a:ext>
              </a:extLst>
            </p:cNvPr>
            <p:cNvGrpSpPr/>
            <p:nvPr/>
          </p:nvGrpSpPr>
          <p:grpSpPr>
            <a:xfrm>
              <a:off x="10009700" y="1298170"/>
              <a:ext cx="566240" cy="1271101"/>
              <a:chOff x="9943200" y="1198420"/>
              <a:chExt cx="566240" cy="1271101"/>
            </a:xfrm>
          </p:grpSpPr>
          <p:sp>
            <p:nvSpPr>
              <p:cNvPr id="114" name="Rectangle 7">
                <a:extLst>
                  <a:ext uri="{FF2B5EF4-FFF2-40B4-BE49-F238E27FC236}">
                    <a16:creationId xmlns:a16="http://schemas.microsoft.com/office/drawing/2014/main" id="{C8D4604C-4C3A-EFA1-700E-902D2485F4C7}"/>
                  </a:ext>
                </a:extLst>
              </p:cNvPr>
              <p:cNvSpPr/>
              <p:nvPr/>
            </p:nvSpPr>
            <p:spPr>
              <a:xfrm>
                <a:off x="9943200" y="1198420"/>
                <a:ext cx="280800" cy="305706"/>
              </a:xfrm>
              <a:prstGeom prst="rect">
                <a:avLst/>
              </a:prstGeom>
              <a:solidFill>
                <a:srgbClr val="FFD579">
                  <a:alpha val="40000"/>
                </a:srgbClr>
              </a:solidFill>
              <a:ln w="28575">
                <a:solidFill>
                  <a:srgbClr val="FFD5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N"/>
              </a:p>
            </p:txBody>
          </p:sp>
          <p:sp>
            <p:nvSpPr>
              <p:cNvPr id="115" name="Rectangle 12">
                <a:extLst>
                  <a:ext uri="{FF2B5EF4-FFF2-40B4-BE49-F238E27FC236}">
                    <a16:creationId xmlns:a16="http://schemas.microsoft.com/office/drawing/2014/main" id="{F9D1CFD2-8017-D336-19E8-F2BDF7176786}"/>
                  </a:ext>
                </a:extLst>
              </p:cNvPr>
              <p:cNvSpPr/>
              <p:nvPr/>
            </p:nvSpPr>
            <p:spPr>
              <a:xfrm>
                <a:off x="10228640" y="2163815"/>
                <a:ext cx="280800" cy="305706"/>
              </a:xfrm>
              <a:prstGeom prst="rect">
                <a:avLst/>
              </a:prstGeom>
              <a:solidFill>
                <a:srgbClr val="FFD579">
                  <a:alpha val="40000"/>
                </a:srgbClr>
              </a:solidFill>
              <a:ln w="28575">
                <a:solidFill>
                  <a:srgbClr val="FFD57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CN"/>
              </a:p>
            </p:txBody>
          </p:sp>
        </p:grpSp>
      </p:grpSp>
      <p:sp>
        <p:nvSpPr>
          <p:cNvPr id="42" name="灯片编号占位符 41">
            <a:extLst>
              <a:ext uri="{FF2B5EF4-FFF2-40B4-BE49-F238E27FC236}">
                <a16:creationId xmlns:a16="http://schemas.microsoft.com/office/drawing/2014/main" id="{D048921C-040C-289E-4A0B-05DE10198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E88261-BE14-A2D5-2447-17FB57BE9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3561" y="2712901"/>
            <a:ext cx="4399580" cy="18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12F9EA2-5EE5-F052-C4D6-9E653A5D5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68" y="1153073"/>
            <a:ext cx="4376532" cy="3824569"/>
          </a:xfrm>
        </p:spPr>
        <p:txBody>
          <a:bodyPr/>
          <a:lstStyle/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测试系统主要功能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芯片配置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测试软件基于硬件访问库（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</a:t>
            </a:r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）的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进行开发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，并通过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IPbus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协议与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通信</a:t>
            </a:r>
          </a:p>
          <a:p>
            <a:pPr lvl="2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实现在线实时配置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输出数据处理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支持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串行读出、慢速串行读出两种模式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C02D9EE-27FD-CDBA-074A-5D0DC266C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测试系统</a:t>
            </a:r>
          </a:p>
        </p:txBody>
      </p: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722F0DF6-5A32-4C8C-BF49-25547B24A2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903059"/>
              </p:ext>
            </p:extLst>
          </p:nvPr>
        </p:nvGraphicFramePr>
        <p:xfrm>
          <a:off x="3903241" y="832626"/>
          <a:ext cx="5045291" cy="4145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848343" imgH="4771986" progId="Visio.Drawing.15">
                  <p:embed/>
                </p:oleObj>
              </mc:Choice>
              <mc:Fallback>
                <p:oleObj r:id="rId3" imgW="5848343" imgH="4771986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3241" y="832626"/>
                        <a:ext cx="5045291" cy="41450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3465B8-D7EF-AD3D-1FCE-A4E9B804D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40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3907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EA64A90-084C-F685-CB68-7C510A2B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电路性能测试</a:t>
            </a:r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1D61BEF2-FB59-E8E0-2680-13F2FDC38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90" y="648032"/>
            <a:ext cx="8712968" cy="397575"/>
          </a:xfrm>
        </p:spPr>
        <p:txBody>
          <a:bodyPr/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 V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衬底偏压，在不同模拟组合下扫描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S-curve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，确定最佳工作点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125AF55-124E-B566-DEFF-799FA92681F6}"/>
              </a:ext>
            </a:extLst>
          </p:cNvPr>
          <p:cNvSpPr txBox="1"/>
          <p:nvPr/>
        </p:nvSpPr>
        <p:spPr>
          <a:xfrm>
            <a:off x="179513" y="994322"/>
            <a:ext cx="3816424" cy="1001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</a:pP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有源区连接型：</a:t>
            </a:r>
            <a:endParaRPr lang="en-US" altLang="zh-CN" sz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0000"/>
              </a:lnSpc>
              <a:spcBef>
                <a:spcPct val="20000"/>
              </a:spcBef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阈值均值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318 e</a:t>
            </a:r>
            <a:r>
              <a:rPr lang="en-US" altLang="zh-CN" sz="1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，阈值离散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10.8 e</a:t>
            </a:r>
            <a:r>
              <a:rPr lang="en-US" altLang="zh-CN" sz="1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endParaRPr lang="en-US" altLang="zh-CN" sz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0000"/>
              </a:lnSpc>
              <a:spcBef>
                <a:spcPct val="20000"/>
              </a:spcBef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ENC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均值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35.0 e</a:t>
            </a:r>
            <a:r>
              <a:rPr lang="en-US" altLang="zh-CN" sz="1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ENC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离散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2.3 e</a:t>
            </a:r>
            <a:r>
              <a:rPr lang="en-US" altLang="zh-CN" sz="1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endParaRPr lang="en-US" altLang="zh-CN" sz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部分列读出逻辑异常，已确认原因并在改版中修正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50375FF-655C-F470-6541-2FBB8C852888}"/>
              </a:ext>
            </a:extLst>
          </p:cNvPr>
          <p:cNvSpPr txBox="1"/>
          <p:nvPr/>
        </p:nvSpPr>
        <p:spPr>
          <a:xfrm>
            <a:off x="4333741" y="994322"/>
            <a:ext cx="4810259" cy="1001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7030A0"/>
              </a:buClr>
            </a:pP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金属线连接型：</a:t>
            </a:r>
            <a:endParaRPr lang="en-US" altLang="zh-CN" sz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0000"/>
              </a:lnSpc>
              <a:spcBef>
                <a:spcPct val="20000"/>
              </a:spcBef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阈值均值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312 e</a:t>
            </a:r>
            <a:r>
              <a:rPr lang="en-US" altLang="zh-CN" sz="1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，阈值离散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16.5 e</a:t>
            </a:r>
            <a:r>
              <a:rPr lang="en-US" altLang="zh-CN" sz="1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（仅偶数列）</a:t>
            </a:r>
            <a:endParaRPr lang="en-US" altLang="zh-CN" sz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0000"/>
              </a:lnSpc>
              <a:spcBef>
                <a:spcPct val="20000"/>
              </a:spcBef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ENC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均值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17.9 e</a:t>
            </a:r>
            <a:r>
              <a:rPr lang="en-US" altLang="zh-CN" sz="1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ENC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离散</a:t>
            </a: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1.9 e</a:t>
            </a:r>
            <a:r>
              <a:rPr lang="en-US" altLang="zh-CN" sz="12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endParaRPr lang="en-US" altLang="zh-CN" sz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奇偶列阈值不一致：电荷自注入电路导致；而非前端本身不一致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8E132E2-69F8-46CA-85B9-2AD890577657}"/>
              </a:ext>
            </a:extLst>
          </p:cNvPr>
          <p:cNvGrpSpPr/>
          <p:nvPr/>
        </p:nvGrpSpPr>
        <p:grpSpPr>
          <a:xfrm>
            <a:off x="179512" y="1995686"/>
            <a:ext cx="4393781" cy="2912854"/>
            <a:chOff x="107504" y="1995686"/>
            <a:chExt cx="4393781" cy="291285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C06FF3C-2477-3A8E-8139-4C6021389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42" y="1995686"/>
              <a:ext cx="2160240" cy="1458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5E1E7A1-D766-8B6F-1725-8951C2B6E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449936"/>
              <a:ext cx="2160000" cy="14586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BB93EA4-E340-0D16-A07F-0243A61A4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285" y="3437132"/>
              <a:ext cx="2160000" cy="14586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0C3FCC0-9340-C9BC-FC25-E6F468DC0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648" y="1995848"/>
              <a:ext cx="2160000" cy="14586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087D525A-3F77-6CC2-C470-2346459682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68" y="1931731"/>
            <a:ext cx="2160000" cy="149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DDDB8E8-55DB-A826-3379-332F4D2A4F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48" y="1995686"/>
            <a:ext cx="2160000" cy="145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DBEF57D-6C9F-3788-E782-2FA68A446D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19" y="3459452"/>
            <a:ext cx="2160000" cy="145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71A748D-ACDF-F982-B599-859265B13F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64" y="3459452"/>
            <a:ext cx="2160000" cy="145860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灯片编号占位符 25">
            <a:extLst>
              <a:ext uri="{FF2B5EF4-FFF2-40B4-BE49-F238E27FC236}">
                <a16:creationId xmlns:a16="http://schemas.microsoft.com/office/drawing/2014/main" id="{8A1201E4-493F-7198-42D1-3D21D5A2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41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946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65A4ACB-6493-2F7E-BB9B-5ADBBD84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80" y="619049"/>
            <a:ext cx="5328592" cy="432048"/>
          </a:xfrm>
        </p:spPr>
        <p:txBody>
          <a:bodyPr/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S-curve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标定激光强度，扫描不同位置探测效率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0DA111BF-4AFD-BB64-B1E8-640403332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激光测试</a:t>
            </a: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AB971687-B98C-5CFC-BDA0-280B5127AF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968764"/>
              </p:ext>
            </p:extLst>
          </p:nvPr>
        </p:nvGraphicFramePr>
        <p:xfrm>
          <a:off x="5796136" y="790575"/>
          <a:ext cx="3076575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614672" imgH="2604868" progId="Visio.Drawing.15">
                  <p:embed/>
                </p:oleObj>
              </mc:Choice>
              <mc:Fallback>
                <p:oleObj r:id="rId3" imgW="4614672" imgH="2604868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790575"/>
                        <a:ext cx="3076575" cy="1781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CFCFD97A-C387-1521-9133-FA7AD0E4E1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185843"/>
              </p:ext>
            </p:extLst>
          </p:nvPr>
        </p:nvGraphicFramePr>
        <p:xfrm>
          <a:off x="6154009" y="2734248"/>
          <a:ext cx="1981200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847983" imgH="4214681" progId="Visio.Drawing.15">
                  <p:embed/>
                </p:oleObj>
              </mc:Choice>
              <mc:Fallback>
                <p:oleObj r:id="rId5" imgW="3847983" imgH="4214681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4009" y="2734248"/>
                        <a:ext cx="1981200" cy="216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A2100BD2-D689-42C5-B40D-201B6F23AF9B}"/>
              </a:ext>
            </a:extLst>
          </p:cNvPr>
          <p:cNvPicPr>
            <a:picLocks/>
          </p:cNvPicPr>
          <p:nvPr/>
        </p:nvPicPr>
        <p:blipFill>
          <a:blip r:embed="rId7"/>
          <a:srcRect t="8041"/>
          <a:stretch>
            <a:fillRect/>
          </a:stretch>
        </p:blipFill>
        <p:spPr>
          <a:xfrm>
            <a:off x="979312" y="1236689"/>
            <a:ext cx="2160000" cy="17811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9CB136-D937-4539-8A9B-F19EBD12305B}"/>
              </a:ext>
            </a:extLst>
          </p:cNvPr>
          <p:cNvPicPr>
            <a:picLocks/>
          </p:cNvPicPr>
          <p:nvPr/>
        </p:nvPicPr>
        <p:blipFill>
          <a:blip r:embed="rId8"/>
          <a:srcRect t="5543"/>
          <a:stretch>
            <a:fillRect/>
          </a:stretch>
        </p:blipFill>
        <p:spPr>
          <a:xfrm>
            <a:off x="3139312" y="1166580"/>
            <a:ext cx="2160000" cy="18666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22C3C-DFE4-4572-B3E2-21DC143724CF}"/>
              </a:ext>
            </a:extLst>
          </p:cNvPr>
          <p:cNvPicPr>
            <a:picLocks/>
          </p:cNvPicPr>
          <p:nvPr/>
        </p:nvPicPr>
        <p:blipFill>
          <a:blip r:embed="rId9"/>
          <a:srcRect t="6569"/>
          <a:stretch>
            <a:fillRect/>
          </a:stretch>
        </p:blipFill>
        <p:spPr>
          <a:xfrm>
            <a:off x="987737" y="3017865"/>
            <a:ext cx="2160000" cy="16817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52593F1-2E32-4B58-8C4C-C42258E2C7DA}"/>
              </a:ext>
            </a:extLst>
          </p:cNvPr>
          <p:cNvPicPr>
            <a:picLocks/>
          </p:cNvPicPr>
          <p:nvPr/>
        </p:nvPicPr>
        <p:blipFill>
          <a:blip r:embed="rId10"/>
          <a:srcRect t="8553"/>
          <a:stretch>
            <a:fillRect/>
          </a:stretch>
        </p:blipFill>
        <p:spPr>
          <a:xfrm>
            <a:off x="3156162" y="3075806"/>
            <a:ext cx="2287406" cy="167794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D0EEDE9-742D-52B7-C313-47AC0C30958A}"/>
              </a:ext>
            </a:extLst>
          </p:cNvPr>
          <p:cNvSpPr txBox="1"/>
          <p:nvPr/>
        </p:nvSpPr>
        <p:spPr>
          <a:xfrm>
            <a:off x="325498" y="1973388"/>
            <a:ext cx="683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600 e</a:t>
            </a:r>
            <a:r>
              <a:rPr lang="en-US" altLang="zh-CN" sz="14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992EA3B-EEDC-4B82-C99F-F7395958358A}"/>
              </a:ext>
            </a:extLst>
          </p:cNvPr>
          <p:cNvSpPr txBox="1"/>
          <p:nvPr/>
        </p:nvSpPr>
        <p:spPr>
          <a:xfrm>
            <a:off x="244244" y="3634301"/>
            <a:ext cx="863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1600 e</a:t>
            </a:r>
            <a:r>
              <a:rPr lang="en-US" altLang="zh-CN" sz="14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70C28A8-AB38-B258-2169-BE40063A8C51}"/>
              </a:ext>
            </a:extLst>
          </p:cNvPr>
          <p:cNvSpPr txBox="1"/>
          <p:nvPr/>
        </p:nvSpPr>
        <p:spPr>
          <a:xfrm>
            <a:off x="1589173" y="1052787"/>
            <a:ext cx="1308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有源区连接型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09B6619-CC7E-C85C-2CAC-9243DE397F5D}"/>
              </a:ext>
            </a:extLst>
          </p:cNvPr>
          <p:cNvSpPr txBox="1"/>
          <p:nvPr/>
        </p:nvSpPr>
        <p:spPr>
          <a:xfrm>
            <a:off x="3718352" y="1051097"/>
            <a:ext cx="1308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金属线连接型</a:t>
            </a:r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D23ECA52-A370-8029-0212-9CBF96E2D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42</a:t>
            </a:fld>
            <a:endParaRPr lang="en-US" altLang="zh-C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DBFBA16-EA65-1D96-F460-EB605FC8A3E5}"/>
              </a:ext>
            </a:extLst>
          </p:cNvPr>
          <p:cNvSpPr txBox="1"/>
          <p:nvPr/>
        </p:nvSpPr>
        <p:spPr>
          <a:xfrm>
            <a:off x="3412152" y="4769116"/>
            <a:ext cx="253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1600 e</a:t>
            </a:r>
            <a:r>
              <a:rPr lang="en-US" altLang="zh-CN" sz="14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下探测效率接近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36568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0A2FFF1B-F121-F9BC-90E4-5F711532FB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328879"/>
              </p:ext>
            </p:extLst>
          </p:nvPr>
        </p:nvGraphicFramePr>
        <p:xfrm>
          <a:off x="4721371" y="1136920"/>
          <a:ext cx="4422629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791198" imgH="2076514" progId="Visio.Drawing.15">
                  <p:embed/>
                </p:oleObj>
              </mc:Choice>
              <mc:Fallback>
                <p:oleObj r:id="rId3" imgW="6791198" imgH="2076514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371" y="1136920"/>
                        <a:ext cx="4422629" cy="13681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57AED7F-770C-F01D-8881-4E198732D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59243"/>
            <a:ext cx="5040561" cy="2039191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引入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LGAD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探测层以获取精确参考时间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时间精度测试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有源区连接型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49.5 ns @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阈值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366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金属线连接型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40.9 ns @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阈值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322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lvl="1">
              <a:lnSpc>
                <a:spcPct val="130000"/>
              </a:lnSpc>
            </a:pP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读出异常导致尚无法进行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Timewalk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修正，预期修正后时间精度可进一步提升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3866C3B-F64A-612E-8A13-829009BA2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 </a:t>
            </a:r>
            <a:r>
              <a:rPr lang="en-US" altLang="zh-CN" baseline="30000" dirty="0"/>
              <a:t>90</a:t>
            </a:r>
            <a:r>
              <a:rPr lang="en-US" altLang="zh-CN" dirty="0"/>
              <a:t>Sr</a:t>
            </a:r>
            <a:r>
              <a:rPr lang="zh-CN" altLang="en-US" dirty="0"/>
              <a:t>源测试</a:t>
            </a: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402863C6-F354-19A7-A003-F39D1518C2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562346"/>
              </p:ext>
            </p:extLst>
          </p:nvPr>
        </p:nvGraphicFramePr>
        <p:xfrm>
          <a:off x="4844578" y="2798434"/>
          <a:ext cx="4422629" cy="1661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077144" imgH="2619362" progId="Visio.Drawing.15">
                  <p:embed/>
                </p:oleObj>
              </mc:Choice>
              <mc:Fallback>
                <p:oleObj r:id="rId5" imgW="7077144" imgH="2619362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4578" y="2798434"/>
                        <a:ext cx="4422629" cy="16614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组合 12">
            <a:extLst>
              <a:ext uri="{FF2B5EF4-FFF2-40B4-BE49-F238E27FC236}">
                <a16:creationId xmlns:a16="http://schemas.microsoft.com/office/drawing/2014/main" id="{3C442EA6-B9DD-D3CB-53F9-B776E4528554}"/>
              </a:ext>
            </a:extLst>
          </p:cNvPr>
          <p:cNvGrpSpPr/>
          <p:nvPr/>
        </p:nvGrpSpPr>
        <p:grpSpPr>
          <a:xfrm>
            <a:off x="221717" y="2715766"/>
            <a:ext cx="4746067" cy="2139618"/>
            <a:chOff x="221717" y="2193106"/>
            <a:chExt cx="4746067" cy="213961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EFC0680-510D-4266-A771-0F81AAA06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437"/>
            <a:stretch>
              <a:fillRect/>
            </a:stretch>
          </p:blipFill>
          <p:spPr bwMode="auto">
            <a:xfrm>
              <a:off x="221717" y="2193106"/>
              <a:ext cx="2340000" cy="19382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006DD2A-A894-4A4D-8D96-7A0E9A1AB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466"/>
            <a:stretch>
              <a:fillRect/>
            </a:stretch>
          </p:blipFill>
          <p:spPr bwMode="auto">
            <a:xfrm>
              <a:off x="2627784" y="2211710"/>
              <a:ext cx="2340000" cy="19196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E96A40D-F272-1EFB-A472-52E1E438D44E}"/>
                </a:ext>
              </a:extLst>
            </p:cNvPr>
            <p:cNvSpPr txBox="1"/>
            <p:nvPr/>
          </p:nvSpPr>
          <p:spPr>
            <a:xfrm>
              <a:off x="798845" y="4055725"/>
              <a:ext cx="13086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有源区连接型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018827F-302B-46E4-D7D4-6F4F030FBDE4}"/>
                </a:ext>
              </a:extLst>
            </p:cNvPr>
            <p:cNvSpPr txBox="1"/>
            <p:nvPr/>
          </p:nvSpPr>
          <p:spPr>
            <a:xfrm>
              <a:off x="3215855" y="4055725"/>
              <a:ext cx="13086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金属线连接型</a:t>
              </a:r>
            </a:p>
          </p:txBody>
        </p:sp>
      </p:grp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0FD29FA4-8558-1D4E-513B-90FF8648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43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7471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对象 54">
            <a:extLst>
              <a:ext uri="{FF2B5EF4-FFF2-40B4-BE49-F238E27FC236}">
                <a16:creationId xmlns:a16="http://schemas.microsoft.com/office/drawing/2014/main" id="{7BF5D533-88F0-7F7E-0D79-CA34F0FFD2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602344"/>
              </p:ext>
            </p:extLst>
          </p:nvPr>
        </p:nvGraphicFramePr>
        <p:xfrm>
          <a:off x="88080" y="2348155"/>
          <a:ext cx="3954760" cy="2102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1191770" imgH="5905642" progId="Visio.Drawing.15">
                  <p:embed/>
                </p:oleObj>
              </mc:Choice>
              <mc:Fallback>
                <p:oleObj r:id="rId3" imgW="11191770" imgH="5905642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080" y="2348155"/>
                        <a:ext cx="3954760" cy="21029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4FC5FFD5-9ABE-CBF3-19E3-F0F71F2E0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束流测试平台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96D3E6B3-11FC-F532-1F39-86BBBF3C4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055" y="753126"/>
            <a:ext cx="4404049" cy="1980022"/>
          </a:xfrm>
          <a:prstGeom prst="rect">
            <a:avLst/>
          </a:prstGeom>
        </p:spPr>
      </p:pic>
      <p:sp>
        <p:nvSpPr>
          <p:cNvPr id="41" name="内容占位符 1">
            <a:extLst>
              <a:ext uri="{FF2B5EF4-FFF2-40B4-BE49-F238E27FC236}">
                <a16:creationId xmlns:a16="http://schemas.microsoft.com/office/drawing/2014/main" id="{DF05E8F1-49E5-BC43-7A3E-E6C5FD6AA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36148"/>
            <a:ext cx="5040561" cy="87640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组建束流望远镜系统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赴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CERN PS(Proton Synchrotron)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完成束流测试</a:t>
            </a:r>
          </a:p>
        </p:txBody>
      </p:sp>
      <p:pic>
        <p:nvPicPr>
          <p:cNvPr id="43" name="图片 42" descr="图表, 条形图">
            <a:extLst>
              <a:ext uri="{FF2B5EF4-FFF2-40B4-BE49-F238E27FC236}">
                <a16:creationId xmlns:a16="http://schemas.microsoft.com/office/drawing/2014/main" id="{3A556DE9-E30E-5312-BCEF-C7FD8FA72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636" y="2594651"/>
            <a:ext cx="2113411" cy="1899810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F0CAD45F-5867-8347-ABB7-2B3D3244497E}"/>
              </a:ext>
            </a:extLst>
          </p:cNvPr>
          <p:cNvSpPr/>
          <p:nvPr/>
        </p:nvSpPr>
        <p:spPr>
          <a:xfrm>
            <a:off x="1503140" y="2723838"/>
            <a:ext cx="1124643" cy="1144055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内容占位符 2">
            <a:extLst>
              <a:ext uri="{FF2B5EF4-FFF2-40B4-BE49-F238E27FC236}">
                <a16:creationId xmlns:a16="http://schemas.microsoft.com/office/drawing/2014/main" id="{BB49B1FD-A453-F73E-A2BC-D1BD865011F3}"/>
              </a:ext>
            </a:extLst>
          </p:cNvPr>
          <p:cNvSpPr txBox="1"/>
          <p:nvPr/>
        </p:nvSpPr>
        <p:spPr>
          <a:xfrm>
            <a:off x="5953851" y="2733148"/>
            <a:ext cx="3347864" cy="20080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Telescope System</a:t>
            </a:r>
          </a:p>
          <a:p>
            <a:pPr lvl="1">
              <a:lnSpc>
                <a:spcPct val="120000"/>
              </a:lnSpc>
            </a:pPr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层</a:t>
            </a:r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Jadepix-3</a:t>
            </a:r>
            <a:r>
              <a:rPr lang="zh-CN" alt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芯片作为径迹参考探测器（</a:t>
            </a:r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J0-J5</a:t>
            </a:r>
            <a:r>
              <a:rPr lang="zh-CN" alt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  <a:p>
            <a:pPr lvl="1">
              <a:lnSpc>
                <a:spcPct val="120000"/>
              </a:lnSpc>
            </a:pPr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层</a:t>
            </a:r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LGAD</a:t>
            </a:r>
            <a:r>
              <a:rPr lang="zh-CN" alt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作为时间参考探测器</a:t>
            </a:r>
          </a:p>
          <a:p>
            <a:pPr lvl="1">
              <a:lnSpc>
                <a:spcPct val="120000"/>
              </a:lnSpc>
            </a:pPr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层</a:t>
            </a:r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DUT</a:t>
            </a:r>
            <a:r>
              <a:rPr lang="zh-CN" alt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CharTPix180</a:t>
            </a:r>
            <a:r>
              <a:rPr lang="zh-CN" alt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CharTPix130</a:t>
            </a:r>
          </a:p>
          <a:p>
            <a:pPr lvl="0">
              <a:lnSpc>
                <a:spcPct val="120000"/>
              </a:lnSpc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对齐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采数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分析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1348BB70-4577-4CA0-F18A-AF302325F1D0}"/>
              </a:ext>
            </a:extLst>
          </p:cNvPr>
          <p:cNvSpPr txBox="1"/>
          <p:nvPr/>
        </p:nvSpPr>
        <p:spPr>
          <a:xfrm>
            <a:off x="1302255" y="1640040"/>
            <a:ext cx="1526411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束流粒子种类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sz="1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 GeV hadron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CN" sz="1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GeV hadron</a:t>
            </a:r>
          </a:p>
        </p:txBody>
      </p: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E66AFFD1-4CDE-5814-DB95-535EFC60ACA5}"/>
              </a:ext>
            </a:extLst>
          </p:cNvPr>
          <p:cNvCxnSpPr>
            <a:cxnSpLocks/>
          </p:cNvCxnSpPr>
          <p:nvPr/>
        </p:nvCxnSpPr>
        <p:spPr>
          <a:xfrm flipV="1">
            <a:off x="2627783" y="2594651"/>
            <a:ext cx="1296853" cy="12918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A26BB531-3541-6066-DAD0-78D18C049C0F}"/>
              </a:ext>
            </a:extLst>
          </p:cNvPr>
          <p:cNvCxnSpPr>
            <a:cxnSpLocks/>
          </p:cNvCxnSpPr>
          <p:nvPr/>
        </p:nvCxnSpPr>
        <p:spPr>
          <a:xfrm>
            <a:off x="2627782" y="3828454"/>
            <a:ext cx="1296853" cy="675809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灯片编号占位符 61">
            <a:extLst>
              <a:ext uri="{FF2B5EF4-FFF2-40B4-BE49-F238E27FC236}">
                <a16:creationId xmlns:a16="http://schemas.microsoft.com/office/drawing/2014/main" id="{8E3CD6DB-7817-0009-1EF5-95AECE513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44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9029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9EA270B-7B1C-3B2D-6DBC-DB7B5D6D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束流测试结果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56AA92-C38E-CF2B-6462-0981A3590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5" y="1203598"/>
            <a:ext cx="2555875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6830836-3457-7F37-B677-288DB921A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25" y="3004896"/>
            <a:ext cx="2555875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D24402-4FF6-298B-227F-AD7B5CF80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692" y="1203598"/>
            <a:ext cx="2555875" cy="191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31D5E61-6F3B-2E16-F287-0CE0804C9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61" y="3004896"/>
            <a:ext cx="2555875" cy="191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F17E30-E427-693C-3417-A2CD28AB6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03598"/>
            <a:ext cx="2555875" cy="191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0522232-94CD-4473-91C7-16002B32BD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597" y="3004896"/>
            <a:ext cx="2555875" cy="19157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B5A6C67-F8CD-53AF-EFC0-09CF5C08BC85}"/>
              </a:ext>
            </a:extLst>
          </p:cNvPr>
          <p:cNvSpPr txBox="1"/>
          <p:nvPr/>
        </p:nvSpPr>
        <p:spPr>
          <a:xfrm>
            <a:off x="111031" y="2022995"/>
            <a:ext cx="85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SUB=-6 V</a:t>
            </a:r>
            <a:endParaRPr lang="zh-CN" altLang="en-US" sz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8AA664C-C473-C91F-CC98-F0A817CD9EE6}"/>
              </a:ext>
            </a:extLst>
          </p:cNvPr>
          <p:cNvSpPr txBox="1"/>
          <p:nvPr/>
        </p:nvSpPr>
        <p:spPr>
          <a:xfrm>
            <a:off x="111031" y="3744947"/>
            <a:ext cx="85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SUB=-4 V</a:t>
            </a:r>
            <a:endParaRPr lang="zh-CN" altLang="en-US" sz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300CCFB-7D37-FDC3-2055-E610762875E1}"/>
              </a:ext>
            </a:extLst>
          </p:cNvPr>
          <p:cNvSpPr txBox="1"/>
          <p:nvPr/>
        </p:nvSpPr>
        <p:spPr>
          <a:xfrm>
            <a:off x="1815915" y="1100581"/>
            <a:ext cx="85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探测效率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799905E-B7F2-9890-93A9-F0A2BD7E8B13}"/>
              </a:ext>
            </a:extLst>
          </p:cNvPr>
          <p:cNvSpPr txBox="1"/>
          <p:nvPr/>
        </p:nvSpPr>
        <p:spPr>
          <a:xfrm>
            <a:off x="4510194" y="1100580"/>
            <a:ext cx="85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位置精度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271F33D-706E-747A-D14E-2B79FB16DC3B}"/>
              </a:ext>
            </a:extLst>
          </p:cNvPr>
          <p:cNvSpPr txBox="1"/>
          <p:nvPr/>
        </p:nvSpPr>
        <p:spPr>
          <a:xfrm>
            <a:off x="7174490" y="1100580"/>
            <a:ext cx="85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时间精度</a:t>
            </a:r>
          </a:p>
        </p:txBody>
      </p:sp>
      <p:sp>
        <p:nvSpPr>
          <p:cNvPr id="16" name="内容占位符 1">
            <a:extLst>
              <a:ext uri="{FF2B5EF4-FFF2-40B4-BE49-F238E27FC236}">
                <a16:creationId xmlns:a16="http://schemas.microsoft.com/office/drawing/2014/main" id="{9978C57A-78E5-2FA6-CFA9-CE680EA25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43" y="684145"/>
            <a:ext cx="8593215" cy="437409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探测效率可达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99.9%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；位置精度沿行方向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，列方向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；时间精度最好可达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37.8 ns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59931C2F-28C4-658C-168F-7D95C662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45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007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9667A-8F50-898D-A913-14F798509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957439E-6D41-56D1-E453-9DE3CE5E5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研究背景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技术调研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传感器仿真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基于大尺寸像素的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基于小尺寸像素的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(CharTPix130)</a:t>
            </a: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设计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测试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总结和展望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06461CD-D6BB-B68C-6A9E-EA8DAABF9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03585D0-6ABA-A2A2-4146-A7DA46FD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46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604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>
            <a:extLst>
              <a:ext uri="{FF2B5EF4-FFF2-40B4-BE49-F238E27FC236}">
                <a16:creationId xmlns:a16="http://schemas.microsoft.com/office/drawing/2014/main" id="{A9123B9E-0816-43BB-8BE2-0FD8F46BDC73}"/>
              </a:ext>
            </a:extLst>
          </p:cNvPr>
          <p:cNvGrpSpPr/>
          <p:nvPr/>
        </p:nvGrpSpPr>
        <p:grpSpPr>
          <a:xfrm>
            <a:off x="980645" y="1077367"/>
            <a:ext cx="7128792" cy="2987576"/>
            <a:chOff x="503805" y="1340768"/>
            <a:chExt cx="9505057" cy="3983435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4B411F76-49B9-4DCE-9DCC-57B8B48391D7}"/>
                </a:ext>
              </a:extLst>
            </p:cNvPr>
            <p:cNvGrpSpPr/>
            <p:nvPr/>
          </p:nvGrpSpPr>
          <p:grpSpPr>
            <a:xfrm>
              <a:off x="503805" y="1340768"/>
              <a:ext cx="9505057" cy="3983435"/>
              <a:chOff x="503805" y="1340768"/>
              <a:chExt cx="9505057" cy="3983435"/>
            </a:xfrm>
          </p:grpSpPr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9F8B9929-B2AE-4936-BFB6-89E5AE6B3F9A}"/>
                  </a:ext>
                </a:extLst>
              </p:cNvPr>
              <p:cNvGrpSpPr/>
              <p:nvPr/>
            </p:nvGrpSpPr>
            <p:grpSpPr>
              <a:xfrm>
                <a:off x="503805" y="1340768"/>
                <a:ext cx="9505056" cy="3983435"/>
                <a:chOff x="441794" y="1340768"/>
                <a:chExt cx="9505056" cy="3983435"/>
              </a:xfrm>
            </p:grpSpPr>
            <p:pic>
              <p:nvPicPr>
                <p:cNvPr id="53" name="图片 52">
                  <a:extLst>
                    <a:ext uri="{FF2B5EF4-FFF2-40B4-BE49-F238E27FC236}">
                      <a16:creationId xmlns:a16="http://schemas.microsoft.com/office/drawing/2014/main" id="{996E5547-B1A7-497B-854E-50FFFEF22C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412202" y="2962159"/>
                  <a:ext cx="2203200" cy="2358370"/>
                </a:xfrm>
                <a:prstGeom prst="rect">
                  <a:avLst/>
                </a:prstGeom>
              </p:spPr>
            </p:pic>
            <p:pic>
              <p:nvPicPr>
                <p:cNvPr id="54" name="图片 53">
                  <a:extLst>
                    <a:ext uri="{FF2B5EF4-FFF2-40B4-BE49-F238E27FC236}">
                      <a16:creationId xmlns:a16="http://schemas.microsoft.com/office/drawing/2014/main" id="{F9A8F928-ABDF-4326-A4F8-FA26289ABF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453582" y="1340768"/>
                  <a:ext cx="2493268" cy="1387185"/>
                </a:xfrm>
                <a:prstGeom prst="rect">
                  <a:avLst/>
                </a:prstGeom>
              </p:spPr>
            </p:pic>
            <p:pic>
              <p:nvPicPr>
                <p:cNvPr id="55" name="图片 54">
                  <a:extLst>
                    <a:ext uri="{FF2B5EF4-FFF2-40B4-BE49-F238E27FC236}">
                      <a16:creationId xmlns:a16="http://schemas.microsoft.com/office/drawing/2014/main" id="{5C21CF29-8328-4F89-8C05-61634E55B1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1794" y="2965833"/>
                  <a:ext cx="2201495" cy="2358370"/>
                </a:xfrm>
                <a:prstGeom prst="rect">
                  <a:avLst/>
                </a:prstGeom>
              </p:spPr>
            </p:pic>
            <p:pic>
              <p:nvPicPr>
                <p:cNvPr id="56" name="图片 55">
                  <a:extLst>
                    <a:ext uri="{FF2B5EF4-FFF2-40B4-BE49-F238E27FC236}">
                      <a16:creationId xmlns:a16="http://schemas.microsoft.com/office/drawing/2014/main" id="{BEE05F12-56CC-42B5-80F2-78E837187A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859110" y="2962159"/>
                  <a:ext cx="2203200" cy="2358370"/>
                </a:xfrm>
                <a:prstGeom prst="rect">
                  <a:avLst/>
                </a:prstGeom>
              </p:spPr>
            </p:pic>
          </p:grpSp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E4D6BD02-6F7B-4C61-94C8-4260945C9DA0}"/>
                  </a:ext>
                </a:extLst>
              </p:cNvPr>
              <p:cNvCxnSpPr>
                <a:stCxn id="53" idx="0"/>
              </p:cNvCxnSpPr>
              <p:nvPr/>
            </p:nvCxnSpPr>
            <p:spPr>
              <a:xfrm flipH="1" flipV="1">
                <a:off x="7531714" y="2708920"/>
                <a:ext cx="1044099" cy="253239"/>
              </a:xfrm>
              <a:prstGeom prst="straightConnector1">
                <a:avLst/>
              </a:prstGeom>
              <a:ln>
                <a:solidFill>
                  <a:srgbClr val="9464B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DF48BFCB-5C9F-466E-B9C5-484B9A2365A7}"/>
                  </a:ext>
                </a:extLst>
              </p:cNvPr>
              <p:cNvCxnSpPr/>
              <p:nvPr/>
            </p:nvCxnSpPr>
            <p:spPr>
              <a:xfrm flipV="1">
                <a:off x="9677413" y="2727953"/>
                <a:ext cx="331449" cy="234205"/>
              </a:xfrm>
              <a:prstGeom prst="straightConnector1">
                <a:avLst/>
              </a:prstGeom>
              <a:ln>
                <a:solidFill>
                  <a:srgbClr val="9464B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EE609531-F2DD-493A-9D7B-4923812C3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8719" y="2391268"/>
              <a:ext cx="786972" cy="511807"/>
            </a:xfrm>
            <a:prstGeom prst="rect">
              <a:avLst/>
            </a:prstGeom>
          </p:spPr>
        </p:pic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6968B687-FAED-47D6-A401-0343A0879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方案优化</a:t>
            </a: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3C3A6E97-12F8-4330-8640-F7E65D28EF1C}"/>
              </a:ext>
            </a:extLst>
          </p:cNvPr>
          <p:cNvSpPr txBox="1">
            <a:spLocks/>
          </p:cNvSpPr>
          <p:nvPr/>
        </p:nvSpPr>
        <p:spPr bwMode="auto">
          <a:xfrm>
            <a:off x="290775" y="767326"/>
            <a:ext cx="5750886" cy="13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20000"/>
              </a:lnSpc>
            </a:pPr>
            <a:r>
              <a:rPr lang="zh-CN" altLang="en-US" sz="1500" dirty="0">
                <a:ea typeface="+mj-ea"/>
              </a:rPr>
              <a:t>大尺寸像素方案导致前端电路的定时与噪声性能变差</a:t>
            </a:r>
            <a:endParaRPr lang="en-US" altLang="zh-CN" sz="1500" dirty="0">
              <a:ea typeface="+mj-ea"/>
            </a:endParaRPr>
          </a:p>
          <a:p>
            <a:pPr>
              <a:lnSpc>
                <a:spcPct val="120000"/>
              </a:lnSpc>
            </a:pPr>
            <a:r>
              <a:rPr lang="zh-CN" altLang="en-US" sz="1500" dirty="0">
                <a:ea typeface="+mj-ea"/>
              </a:rPr>
              <a:t>通过读出架构优化降低读出通道密度</a:t>
            </a:r>
            <a:endParaRPr lang="en-US" altLang="zh-CN" sz="1500" dirty="0">
              <a:ea typeface="+mj-ea"/>
            </a:endParaRPr>
          </a:p>
          <a:p>
            <a:pPr lvl="1">
              <a:lnSpc>
                <a:spcPct val="120000"/>
              </a:lnSpc>
            </a:pPr>
            <a:r>
              <a:rPr lang="zh-CN" altLang="en-US" sz="1350" dirty="0">
                <a:ea typeface="+mj-ea"/>
              </a:rPr>
              <a:t>保留小尺寸像素结构</a:t>
            </a:r>
          </a:p>
          <a:p>
            <a:pPr lvl="1">
              <a:lnSpc>
                <a:spcPct val="120000"/>
              </a:lnSpc>
            </a:pPr>
            <a:r>
              <a:rPr lang="zh-CN" altLang="en-US" sz="1350" dirty="0"/>
              <a:t>提出</a:t>
            </a:r>
            <a:r>
              <a:rPr lang="zh-CN" altLang="en-US" sz="1350" dirty="0">
                <a:solidFill>
                  <a:srgbClr val="0000FF"/>
                </a:solidFill>
              </a:rPr>
              <a:t>基于超级像素</a:t>
            </a:r>
            <a:r>
              <a:rPr lang="zh-CN" altLang="en-US" sz="1350" dirty="0"/>
              <a:t>的新型读出架构</a:t>
            </a:r>
            <a:endParaRPr lang="en-US" altLang="zh-CN" sz="135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DB179ED-5AA7-4DB5-BF63-D84A164BA81E}"/>
              </a:ext>
            </a:extLst>
          </p:cNvPr>
          <p:cNvSpPr txBox="1"/>
          <p:nvPr/>
        </p:nvSpPr>
        <p:spPr>
          <a:xfrm>
            <a:off x="971600" y="4046138"/>
            <a:ext cx="1899431" cy="72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传统定时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MAPS</a:t>
            </a:r>
          </a:p>
          <a:p>
            <a:pPr marL="214313" indent="-21431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小像素</a:t>
            </a:r>
            <a:r>
              <a:rPr lang="en-US" altLang="zh-CN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定时快、噪声小</a:t>
            </a:r>
            <a:endParaRPr lang="en-US" altLang="zh-CN" sz="105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14313" indent="-21431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读出通道多</a:t>
            </a:r>
            <a:r>
              <a:rPr lang="en-US" altLang="zh-CN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功耗高</a:t>
            </a:r>
            <a:endParaRPr lang="zh-CN" altLang="en-US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7CE5045-9B93-4961-9202-02562250F5F9}"/>
              </a:ext>
            </a:extLst>
          </p:cNvPr>
          <p:cNvSpPr txBox="1"/>
          <p:nvPr/>
        </p:nvSpPr>
        <p:spPr>
          <a:xfrm>
            <a:off x="3441877" y="4046138"/>
            <a:ext cx="2294659" cy="72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CharTPix180</a:t>
            </a:r>
          </a:p>
          <a:p>
            <a:pPr marL="214313" indent="-21431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大像素</a:t>
            </a:r>
            <a:r>
              <a:rPr lang="en-US" altLang="zh-CN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定时较慢、噪声较高</a:t>
            </a:r>
            <a:endParaRPr lang="en-US" altLang="zh-CN" sz="105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14313" indent="-21431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读出通道少</a:t>
            </a:r>
            <a:r>
              <a:rPr lang="en-US" altLang="zh-CN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功耗低</a:t>
            </a:r>
            <a:endParaRPr lang="zh-CN" altLang="en-US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A399A71-BB4C-4CB2-9880-CCFEFB6561E7}"/>
              </a:ext>
            </a:extLst>
          </p:cNvPr>
          <p:cNvSpPr txBox="1"/>
          <p:nvPr/>
        </p:nvSpPr>
        <p:spPr>
          <a:xfrm>
            <a:off x="6121764" y="4060026"/>
            <a:ext cx="3022236" cy="72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基于超级像素读出的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MAPS—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CharTPix130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0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小像素</a:t>
            </a:r>
            <a:r>
              <a:rPr lang="en-US" altLang="zh-CN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定时快、噪声小</a:t>
            </a:r>
            <a:endParaRPr lang="en-US" altLang="zh-CN" sz="105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zh-CN" altLang="en-US" sz="10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读出通道少</a:t>
            </a:r>
            <a:r>
              <a:rPr lang="en-US" altLang="zh-CN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数字功耗低</a:t>
            </a:r>
            <a:endParaRPr lang="zh-CN" altLang="en-US" sz="105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80216248-0F3D-47A5-A56B-4962004EF571}"/>
              </a:ext>
            </a:extLst>
          </p:cNvPr>
          <p:cNvSpPr/>
          <p:nvPr/>
        </p:nvSpPr>
        <p:spPr>
          <a:xfrm rot="16200000">
            <a:off x="2976026" y="2838195"/>
            <a:ext cx="108012" cy="228432"/>
          </a:xfrm>
          <a:prstGeom prst="downArrow">
            <a:avLst/>
          </a:prstGeom>
          <a:solidFill>
            <a:srgbClr val="0000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FBE831FD-33D5-42AC-A291-9BB75E3966F9}"/>
              </a:ext>
            </a:extLst>
          </p:cNvPr>
          <p:cNvSpPr/>
          <p:nvPr/>
        </p:nvSpPr>
        <p:spPr>
          <a:xfrm rot="16200000">
            <a:off x="5568314" y="2813534"/>
            <a:ext cx="108012" cy="228432"/>
          </a:xfrm>
          <a:prstGeom prst="downArrow">
            <a:avLst/>
          </a:prstGeom>
          <a:solidFill>
            <a:srgbClr val="0000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CC286C4-F19A-44B7-BD18-FC403963E323}"/>
              </a:ext>
            </a:extLst>
          </p:cNvPr>
          <p:cNvSpPr txBox="1"/>
          <p:nvPr/>
        </p:nvSpPr>
        <p:spPr>
          <a:xfrm>
            <a:off x="563543" y="2272283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D2D99D8-AA2B-4F7C-9C43-F823F93E923F}"/>
              </a:ext>
            </a:extLst>
          </p:cNvPr>
          <p:cNvSpPr txBox="1"/>
          <p:nvPr/>
        </p:nvSpPr>
        <p:spPr>
          <a:xfrm>
            <a:off x="3080276" y="2195252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B668A08-C0CF-45E7-8483-8FB6E4988654}"/>
              </a:ext>
            </a:extLst>
          </p:cNvPr>
          <p:cNvSpPr txBox="1"/>
          <p:nvPr/>
        </p:nvSpPr>
        <p:spPr>
          <a:xfrm>
            <a:off x="5624559" y="2201823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③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5551211-08BB-4771-B50A-81A73F8E32DB}"/>
              </a:ext>
            </a:extLst>
          </p:cNvPr>
          <p:cNvSpPr/>
          <p:nvPr/>
        </p:nvSpPr>
        <p:spPr>
          <a:xfrm>
            <a:off x="7020272" y="2279136"/>
            <a:ext cx="840578" cy="175654"/>
          </a:xfrm>
          <a:prstGeom prst="rect">
            <a:avLst/>
          </a:prstGeom>
          <a:noFill/>
          <a:ln w="12700">
            <a:solidFill>
              <a:srgbClr val="9464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2178416-02DA-CDDD-82A0-7485069F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47</a:t>
            </a:fld>
            <a:endParaRPr lang="en-US" altLang="zh-C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EEE7B71-1674-2DEF-4D33-C87BE230C87A}"/>
              </a:ext>
            </a:extLst>
          </p:cNvPr>
          <p:cNvSpPr txBox="1"/>
          <p:nvPr/>
        </p:nvSpPr>
        <p:spPr>
          <a:xfrm>
            <a:off x="7236296" y="767326"/>
            <a:ext cx="924804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rgbClr val="9464B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Super pixel</a:t>
            </a:r>
            <a:endParaRPr lang="zh-CN" altLang="en-US" sz="1050" dirty="0">
              <a:solidFill>
                <a:srgbClr val="9464B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1FF629A8-3C8F-4F8D-9A7A-D4E515EC7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99" y="3299974"/>
            <a:ext cx="3739640" cy="1393655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E2FCE114-CB96-42B3-8780-B0C173EB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方案优化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2B349A8-707E-44CD-AF2F-552BD5AF0AAE}"/>
              </a:ext>
            </a:extLst>
          </p:cNvPr>
          <p:cNvSpPr txBox="1"/>
          <p:nvPr/>
        </p:nvSpPr>
        <p:spPr>
          <a:xfrm>
            <a:off x="494136" y="915566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④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74537F-C8B5-46E7-8841-0047EE0B57CD}"/>
              </a:ext>
            </a:extLst>
          </p:cNvPr>
          <p:cNvSpPr txBox="1"/>
          <p:nvPr/>
        </p:nvSpPr>
        <p:spPr>
          <a:xfrm>
            <a:off x="4369080" y="1012097"/>
            <a:ext cx="2585105" cy="514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传统合并方案：相邻像素做“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OR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小信号像素的</a:t>
            </a:r>
            <a:r>
              <a:rPr lang="en-US" altLang="zh-CN" sz="120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ToT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丢失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C64A7D0-8928-4F06-9DC8-A20671B5621B}"/>
              </a:ext>
            </a:extLst>
          </p:cNvPr>
          <p:cNvSpPr txBox="1"/>
          <p:nvPr/>
        </p:nvSpPr>
        <p:spPr>
          <a:xfrm>
            <a:off x="467544" y="2398745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⑤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567F4CE-2312-4AA1-85C3-81995B52CB58}"/>
              </a:ext>
            </a:extLst>
          </p:cNvPr>
          <p:cNvSpPr txBox="1"/>
          <p:nvPr/>
        </p:nvSpPr>
        <p:spPr>
          <a:xfrm>
            <a:off x="4369080" y="2061665"/>
            <a:ext cx="3155248" cy="118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错位像素做“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OR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避免小信号</a:t>
            </a:r>
            <a:r>
              <a:rPr lang="en-US" altLang="zh-CN" sz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ToT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丢失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读出有效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Group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地址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多个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Group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同时有效时，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位置信息丢失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1" name="箭头: 下 30">
            <a:extLst>
              <a:ext uri="{FF2B5EF4-FFF2-40B4-BE49-F238E27FC236}">
                <a16:creationId xmlns:a16="http://schemas.microsoft.com/office/drawing/2014/main" id="{0FA5C957-600F-4FDA-B804-26A97FD51BA2}"/>
              </a:ext>
            </a:extLst>
          </p:cNvPr>
          <p:cNvSpPr/>
          <p:nvPr/>
        </p:nvSpPr>
        <p:spPr>
          <a:xfrm>
            <a:off x="2412919" y="1581976"/>
            <a:ext cx="108012" cy="228432"/>
          </a:xfrm>
          <a:prstGeom prst="downArrow">
            <a:avLst/>
          </a:prstGeom>
          <a:solidFill>
            <a:srgbClr val="0000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C803F08-F61C-44B4-986D-53E9C27003FE}"/>
              </a:ext>
            </a:extLst>
          </p:cNvPr>
          <p:cNvSpPr txBox="1"/>
          <p:nvPr/>
        </p:nvSpPr>
        <p:spPr>
          <a:xfrm>
            <a:off x="482490" y="3881923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⑥</a:t>
            </a:r>
          </a:p>
        </p:txBody>
      </p:sp>
      <p:sp>
        <p:nvSpPr>
          <p:cNvPr id="45" name="箭头: 下 44">
            <a:extLst>
              <a:ext uri="{FF2B5EF4-FFF2-40B4-BE49-F238E27FC236}">
                <a16:creationId xmlns:a16="http://schemas.microsoft.com/office/drawing/2014/main" id="{A8D93D88-B8EF-48C3-AE05-E35C19123BF8}"/>
              </a:ext>
            </a:extLst>
          </p:cNvPr>
          <p:cNvSpPr/>
          <p:nvPr/>
        </p:nvSpPr>
        <p:spPr>
          <a:xfrm>
            <a:off x="2412919" y="3155720"/>
            <a:ext cx="108012" cy="228432"/>
          </a:xfrm>
          <a:prstGeom prst="downArrow">
            <a:avLst/>
          </a:prstGeom>
          <a:solidFill>
            <a:srgbClr val="0000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28E21B6-7158-41FE-BBF6-CD6610E13C73}"/>
              </a:ext>
            </a:extLst>
          </p:cNvPr>
          <p:cNvSpPr txBox="1"/>
          <p:nvPr/>
        </p:nvSpPr>
        <p:spPr>
          <a:xfrm>
            <a:off x="4355976" y="3524713"/>
            <a:ext cx="3312368" cy="118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错位像素做“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OR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”、错位摆放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Group</a:t>
            </a:r>
          </a:p>
          <a:p>
            <a:pPr marL="214313" indent="-214313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避免小信号</a:t>
            </a:r>
            <a:r>
              <a:rPr lang="en-US" altLang="zh-CN" sz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ToT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丢失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避免位置信息丢失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时间戳分发数进一步降低，减小数字功耗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696592B-61E4-496A-A135-F9AEC32C7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840" y="832546"/>
            <a:ext cx="2099632" cy="10366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3665C99-C6FE-41F4-833C-397833F55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344" y="1024764"/>
            <a:ext cx="2035969" cy="3786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0172E71-C50E-48B2-86A2-00DF2F59E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53" y="3484956"/>
            <a:ext cx="2821781" cy="11644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54EB016-4D15-4DA1-A4B4-9493DC492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043" y="2230887"/>
            <a:ext cx="2286000" cy="6072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6C7067-5DF5-4AA3-887D-F70561E87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408" y="2038086"/>
            <a:ext cx="2564606" cy="86439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EBA8E7-CC5B-4F2C-B1A0-A5CAF6ED2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408" y="2038086"/>
            <a:ext cx="2564606" cy="86439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DE3320-FE5F-FDF4-0777-EEABA30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48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725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98AB602-D55D-4EDF-A37F-3F2CB15A9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87703"/>
            <a:ext cx="5400600" cy="162937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单行超级像素结构版图实现难度大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读出通道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×4/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行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调整为从两个维度合并读出通道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读出通道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×2/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行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超级像素范围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6×12 pixels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 size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小于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3×3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时，完全恢复原始击中情况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825E8E8-A7FF-42A0-8FB2-91F2C745DA63}"/>
              </a:ext>
            </a:extLst>
          </p:cNvPr>
          <p:cNvSpPr txBox="1"/>
          <p:nvPr/>
        </p:nvSpPr>
        <p:spPr>
          <a:xfrm>
            <a:off x="1425191" y="4478074"/>
            <a:ext cx="26359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最终版本</a:t>
            </a:r>
            <a:r>
              <a:rPr lang="en-US" altLang="zh-CN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GSMC_MAPS Super pixel</a:t>
            </a: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结构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7AA16EF-0302-4275-8E07-62D2DA656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7" y="2550163"/>
            <a:ext cx="4946332" cy="12858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89E3F04-2383-4D05-935D-CB7D8EEB4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37" y="2550163"/>
            <a:ext cx="4966670" cy="1855318"/>
          </a:xfrm>
          <a:prstGeom prst="rect">
            <a:avLst/>
          </a:prstGeom>
        </p:spPr>
      </p:pic>
      <p:sp>
        <p:nvSpPr>
          <p:cNvPr id="11" name="标题 2">
            <a:extLst>
              <a:ext uri="{FF2B5EF4-FFF2-40B4-BE49-F238E27FC236}">
                <a16:creationId xmlns:a16="http://schemas.microsoft.com/office/drawing/2014/main" id="{CA3C5B6E-BB69-4D49-A729-C7EC15EF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50800"/>
            <a:ext cx="8229600" cy="565150"/>
          </a:xfrm>
        </p:spPr>
        <p:txBody>
          <a:bodyPr/>
          <a:lstStyle/>
          <a:p>
            <a:r>
              <a:rPr lang="zh-CN" altLang="en-US" dirty="0"/>
              <a:t>方案优化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D4908CA-0874-4534-AC41-5E59D77B2A8B}"/>
              </a:ext>
            </a:extLst>
          </p:cNvPr>
          <p:cNvGrpSpPr/>
          <p:nvPr/>
        </p:nvGrpSpPr>
        <p:grpSpPr>
          <a:xfrm>
            <a:off x="5157295" y="1083453"/>
            <a:ext cx="2016224" cy="1696254"/>
            <a:chOff x="5436096" y="1217958"/>
            <a:chExt cx="2016224" cy="169625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B6F3304-4A5F-4C61-A9FA-293F563CF201}"/>
                </a:ext>
              </a:extLst>
            </p:cNvPr>
            <p:cNvPicPr/>
            <p:nvPr/>
          </p:nvPicPr>
          <p:blipFill rotWithShape="1">
            <a:blip r:embed="rId5"/>
            <a:srcRect l="2784" t="16139" r="9462" b="3734"/>
            <a:stretch/>
          </p:blipFill>
          <p:spPr bwMode="auto">
            <a:xfrm>
              <a:off x="5436096" y="1217958"/>
              <a:ext cx="1800200" cy="129614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9EEB25D-1DFA-4279-B3E5-1B932A39E2AE}"/>
                </a:ext>
              </a:extLst>
            </p:cNvPr>
            <p:cNvSpPr txBox="1"/>
            <p:nvPr/>
          </p:nvSpPr>
          <p:spPr>
            <a:xfrm>
              <a:off x="5580112" y="2514102"/>
              <a:ext cx="1872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Cluster</a:t>
              </a:r>
              <a:r>
                <a:rPr lang="zh-CN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分布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(Allpix2)</a:t>
              </a:r>
            </a:p>
            <a:p>
              <a:r>
                <a:rPr lang="zh-CN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平均值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2.9 (threshold=150 e</a:t>
              </a:r>
              <a:r>
                <a:rPr lang="en-US" altLang="zh-CN" sz="1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30B19A93-E8AC-40C9-B48D-7E403083375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r="5566"/>
          <a:stretch/>
        </p:blipFill>
        <p:spPr bwMode="auto">
          <a:xfrm>
            <a:off x="7164288" y="1199985"/>
            <a:ext cx="1872208" cy="975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6C16034-BDEB-4EC8-9035-171B15708E90}"/>
              </a:ext>
            </a:extLst>
          </p:cNvPr>
          <p:cNvSpPr txBox="1"/>
          <p:nvPr/>
        </p:nvSpPr>
        <p:spPr>
          <a:xfrm>
            <a:off x="7167215" y="2370160"/>
            <a:ext cx="1976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</a:t>
            </a: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击中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 pixel</a:t>
            </a: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不同位置时，</a:t>
            </a:r>
            <a:endParaRPr lang="en-US" altLang="zh-C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不损失</a:t>
            </a:r>
            <a:r>
              <a:rPr lang="en-US" altLang="zh-CN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概率平均概率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&gt;99.0%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C6E8C68-F27D-4B49-912A-E48A2D19856E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r="7577"/>
          <a:stretch/>
        </p:blipFill>
        <p:spPr bwMode="auto">
          <a:xfrm>
            <a:off x="5105518" y="2888887"/>
            <a:ext cx="1906011" cy="15103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CCA136F-F00F-446D-B0FA-BA0FCAAAABC1}"/>
              </a:ext>
            </a:extLst>
          </p:cNvPr>
          <p:cNvSpPr txBox="1"/>
          <p:nvPr/>
        </p:nvSpPr>
        <p:spPr>
          <a:xfrm>
            <a:off x="5301311" y="4425818"/>
            <a:ext cx="19514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不同事例率下数据损失曲线：</a:t>
            </a:r>
            <a:endParaRPr lang="en-US" altLang="zh-C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 rate&lt;8.5 MHz/cm</a:t>
            </a:r>
            <a:r>
              <a:rPr lang="en-US" altLang="zh-CN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时，</a:t>
            </a:r>
            <a:endParaRPr lang="en-US" altLang="zh-C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读出效率均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&gt;99%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B11A286F-B68F-402B-AE57-6029A472067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7236442" y="2898529"/>
            <a:ext cx="1845565" cy="139828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9835A314-0624-455C-8FBC-2D5844F31268}"/>
              </a:ext>
            </a:extLst>
          </p:cNvPr>
          <p:cNvSpPr txBox="1"/>
          <p:nvPr/>
        </p:nvSpPr>
        <p:spPr>
          <a:xfrm>
            <a:off x="7034371" y="4424097"/>
            <a:ext cx="2295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column-drain</a:t>
            </a:r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的阵列数字功耗对比：</a:t>
            </a:r>
            <a:endParaRPr lang="en-US" altLang="zh-C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新结构</a:t>
            </a:r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&lt;20mW/cm</a:t>
            </a:r>
            <a:r>
              <a:rPr lang="en-US" altLang="zh-CN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F47D47B-3144-79F0-0721-5FD12CDC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49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6791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FFF2482-1294-42ED-B500-0AD18B823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99542"/>
            <a:ext cx="7488832" cy="1152128"/>
          </a:xfrm>
        </p:spPr>
        <p:txBody>
          <a:bodyPr/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量子色动力学微扰与非微扰的过渡能区，探索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色禁闭本质的关键区域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丰富的共振结构，研究奇特强子态、多夸克态、胶子球及混杂态等的重要平台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涵盖大量强子对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轻子对的产生阈值，研究强子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轻子内部结构的独特环境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47E82CC-1C98-4568-9BF8-3AA7625C3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陶粲能区物理课题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B9CECFF-33D0-48A1-951F-9072A8050DC6}"/>
              </a:ext>
            </a:extLst>
          </p:cNvPr>
          <p:cNvGrpSpPr/>
          <p:nvPr/>
        </p:nvGrpSpPr>
        <p:grpSpPr>
          <a:xfrm>
            <a:off x="576156" y="2014028"/>
            <a:ext cx="1693342" cy="1395257"/>
            <a:chOff x="638141" y="2071113"/>
            <a:chExt cx="1440160" cy="12387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D1B2459-29D1-4836-B929-6F44921B7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141" y="2071113"/>
              <a:ext cx="1440160" cy="982208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EB68A72-1248-4230-9E53-A53F34966135}"/>
                </a:ext>
              </a:extLst>
            </p:cNvPr>
            <p:cNvSpPr txBox="1"/>
            <p:nvPr/>
          </p:nvSpPr>
          <p:spPr>
            <a:xfrm>
              <a:off x="885139" y="3046722"/>
              <a:ext cx="946163" cy="26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+mj-ea"/>
                  <a:ea typeface="+mj-ea"/>
                </a:rPr>
                <a:t>奇特强子态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51A65A7-C52F-4113-BE6D-82FC59357141}"/>
              </a:ext>
            </a:extLst>
          </p:cNvPr>
          <p:cNvGrpSpPr/>
          <p:nvPr/>
        </p:nvGrpSpPr>
        <p:grpSpPr>
          <a:xfrm>
            <a:off x="2872493" y="1812408"/>
            <a:ext cx="1465583" cy="1626916"/>
            <a:chOff x="571079" y="3295970"/>
            <a:chExt cx="1465583" cy="162691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DA641C1-2234-4DBF-988E-B3B71AB3C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079" y="3295970"/>
              <a:ext cx="1465583" cy="1344126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DD6ED8BE-6007-45D1-A86B-62448565A20D}"/>
                </a:ext>
              </a:extLst>
            </p:cNvPr>
            <p:cNvSpPr txBox="1"/>
            <p:nvPr/>
          </p:nvSpPr>
          <p:spPr>
            <a:xfrm>
              <a:off x="747621" y="4615109"/>
              <a:ext cx="1112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CP</a:t>
              </a:r>
              <a:r>
                <a:rPr lang="zh-CN" altLang="en-US" sz="14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破坏</a:t>
              </a: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E2A3031F-0638-439C-A555-C1577822622B}"/>
              </a:ext>
            </a:extLst>
          </p:cNvPr>
          <p:cNvGrpSpPr/>
          <p:nvPr/>
        </p:nvGrpSpPr>
        <p:grpSpPr>
          <a:xfrm>
            <a:off x="2411760" y="3580544"/>
            <a:ext cx="2671860" cy="1264090"/>
            <a:chOff x="2352652" y="3593606"/>
            <a:chExt cx="2671860" cy="1264090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4EBF3309-10B8-4A8D-AED1-7D972A381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2652" y="3593606"/>
              <a:ext cx="2671860" cy="986569"/>
            </a:xfrm>
            <a:prstGeom prst="rect">
              <a:avLst/>
            </a:prstGeom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A95C2E20-4310-4EB9-A870-AD830FB90D8F}"/>
                </a:ext>
              </a:extLst>
            </p:cNvPr>
            <p:cNvSpPr txBox="1"/>
            <p:nvPr/>
          </p:nvSpPr>
          <p:spPr>
            <a:xfrm>
              <a:off x="2965111" y="4549919"/>
              <a:ext cx="14469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CP</a:t>
              </a:r>
              <a:r>
                <a:rPr lang="zh-CN" altLang="en-US" sz="14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检验灵敏度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50D6904-EB45-4B30-B6E2-8D408B7B378A}"/>
              </a:ext>
            </a:extLst>
          </p:cNvPr>
          <p:cNvGrpSpPr/>
          <p:nvPr/>
        </p:nvGrpSpPr>
        <p:grpSpPr>
          <a:xfrm>
            <a:off x="5281442" y="3439324"/>
            <a:ext cx="3162683" cy="1410698"/>
            <a:chOff x="5455418" y="3532223"/>
            <a:chExt cx="3162683" cy="1410698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B7ED6089-9611-4E27-AD70-46DA79E96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5418" y="3532223"/>
              <a:ext cx="1421631" cy="985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90BD37A5-A05F-4F8D-A0F8-D2DC8A801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8763" y="3535890"/>
              <a:ext cx="1609338" cy="1048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文本框 18">
              <a:extLst>
                <a:ext uri="{FF2B5EF4-FFF2-40B4-BE49-F238E27FC236}">
                  <a16:creationId xmlns:a16="http://schemas.microsoft.com/office/drawing/2014/main" id="{8617E4CE-C6C6-423A-A903-5B73C0CA0784}"/>
                </a:ext>
              </a:extLst>
            </p:cNvPr>
            <p:cNvSpPr txBox="1"/>
            <p:nvPr/>
          </p:nvSpPr>
          <p:spPr>
            <a:xfrm>
              <a:off x="6472167" y="4635144"/>
              <a:ext cx="12117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400" dirty="0">
                  <a:latin typeface="+mj-ea"/>
                  <a:ea typeface="+mj-ea"/>
                </a:rPr>
                <a:t>寻找暗光子</a:t>
              </a:r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36CAA952-5067-452A-BBE3-4249D8FA3EA4}"/>
              </a:ext>
            </a:extLst>
          </p:cNvPr>
          <p:cNvSpPr txBox="1"/>
          <p:nvPr/>
        </p:nvSpPr>
        <p:spPr>
          <a:xfrm>
            <a:off x="6298191" y="3065925"/>
            <a:ext cx="138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电磁形状因子</a:t>
            </a:r>
          </a:p>
        </p:txBody>
      </p:sp>
      <p:pic>
        <p:nvPicPr>
          <p:cNvPr id="58" name="Picture 42">
            <a:extLst>
              <a:ext uri="{FF2B5EF4-FFF2-40B4-BE49-F238E27FC236}">
                <a16:creationId xmlns:a16="http://schemas.microsoft.com/office/drawing/2014/main" id="{2616392A-8CCA-1413-5063-391DED2FFA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2479" y="1936397"/>
            <a:ext cx="3800610" cy="1220137"/>
          </a:xfrm>
          <a:prstGeom prst="rect">
            <a:avLst/>
          </a:prstGeom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7814BE50-4CC6-CD46-09F0-3AD16D7E1F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959" y="3418353"/>
            <a:ext cx="1693341" cy="1185339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C776F7C4-5E18-47F2-9C66-03710DAB0062}"/>
              </a:ext>
            </a:extLst>
          </p:cNvPr>
          <p:cNvSpPr txBox="1"/>
          <p:nvPr/>
        </p:nvSpPr>
        <p:spPr>
          <a:xfrm>
            <a:off x="689237" y="4569971"/>
            <a:ext cx="1446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QCD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精确检测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328260-B956-2FCF-DED4-F5D18674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6531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E790B11-2740-4A8A-9490-B332383A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</a:t>
            </a:r>
            <a:r>
              <a:rPr lang="zh-CN" altLang="en-US" dirty="0"/>
              <a:t>总览</a:t>
            </a:r>
          </a:p>
        </p:txBody>
      </p:sp>
      <p:graphicFrame>
        <p:nvGraphicFramePr>
          <p:cNvPr id="20" name="表格 24">
            <a:extLst>
              <a:ext uri="{FF2B5EF4-FFF2-40B4-BE49-F238E27FC236}">
                <a16:creationId xmlns:a16="http://schemas.microsoft.com/office/drawing/2014/main" id="{FF2BCC64-6F27-461D-AAEC-594674FE54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643417"/>
              </p:ext>
            </p:extLst>
          </p:nvPr>
        </p:nvGraphicFramePr>
        <p:xfrm>
          <a:off x="816411" y="2012450"/>
          <a:ext cx="2412097" cy="237466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64097">
                  <a:extLst>
                    <a:ext uri="{9D8B030D-6E8A-4147-A177-3AD203B41FA5}">
                      <a16:colId xmlns:a16="http://schemas.microsoft.com/office/drawing/2014/main" val="2962302298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1906171643"/>
                    </a:ext>
                  </a:extLst>
                </a:gridCol>
              </a:tblGrid>
              <a:tr h="30202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芯片参数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699262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芯片尺寸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 mm×22.0 mm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6909952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像素阵列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576(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行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)×144(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列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1040745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像素尺寸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33.2 μm×33.2 </a:t>
                      </a:r>
                      <a:r>
                        <a:rPr lang="en-US" altLang="zh-CN" sz="1100" u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endParaRPr lang="zh-CN" altLang="en-US" sz="110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42554775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芯片功耗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44.5 </a:t>
                      </a:r>
                      <a:r>
                        <a:rPr lang="en-US" altLang="zh-CN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074936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单像素功耗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</a:t>
                      </a:r>
                      <a:r>
                        <a:rPr lang="en-US" altLang="zh-CN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/pix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2043103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ToA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13-bit</a:t>
                      </a:r>
                    </a:p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(5-bit Fine+8-bit coarse)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2511708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8-bit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000870"/>
                  </a:ext>
                </a:extLst>
              </a:tr>
            </a:tbl>
          </a:graphicData>
        </a:graphic>
      </p:graphicFrame>
      <p:sp>
        <p:nvSpPr>
          <p:cNvPr id="39" name="内容占位符 1">
            <a:extLst>
              <a:ext uri="{FF2B5EF4-FFF2-40B4-BE49-F238E27FC236}">
                <a16:creationId xmlns:a16="http://schemas.microsoft.com/office/drawing/2014/main" id="{8DCD91B2-C595-4E09-AE1D-3BB53A4A0B1D}"/>
              </a:ext>
            </a:extLst>
          </p:cNvPr>
          <p:cNvSpPr txBox="1">
            <a:spLocks/>
          </p:cNvSpPr>
          <p:nvPr/>
        </p:nvSpPr>
        <p:spPr bwMode="auto">
          <a:xfrm>
            <a:off x="67855" y="648846"/>
            <a:ext cx="5584265" cy="124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20000"/>
              </a:lnSpc>
            </a:pPr>
            <a:r>
              <a:rPr lang="zh-CN" altLang="en-US" sz="1600" dirty="0">
                <a:ea typeface="+mj-ea"/>
              </a:rPr>
              <a:t>基于新型超级像素方案开展原型芯片设计</a:t>
            </a:r>
            <a:r>
              <a:rPr lang="en-US" altLang="zh-CN" sz="1600" dirty="0">
                <a:ea typeface="+mj-ea"/>
              </a:rPr>
              <a:t>—CharTPix130</a:t>
            </a:r>
          </a:p>
          <a:p>
            <a:pPr lvl="1">
              <a:lnSpc>
                <a:spcPct val="120000"/>
              </a:lnSpc>
            </a:pPr>
            <a:r>
              <a:rPr lang="zh-CN" altLang="en-US" sz="1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高位置分辨</a:t>
            </a:r>
            <a:r>
              <a:rPr lang="zh-CN" altLang="en-US" sz="1400" dirty="0">
                <a:ea typeface="+mj-ea"/>
              </a:rPr>
              <a:t>、高时间分辨、低功耗</a:t>
            </a:r>
            <a:endParaRPr lang="en-US" altLang="zh-CN" sz="1400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芯片高度</a:t>
            </a:r>
            <a:r>
              <a:rPr lang="zh-CN" altLang="en-US" sz="1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达到全尺寸芯片规模</a:t>
            </a:r>
            <a:r>
              <a:rPr lang="en-US" altLang="zh-CN" sz="1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(576</a:t>
            </a:r>
            <a:r>
              <a:rPr lang="zh-CN" altLang="en-US" sz="1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行</a:t>
            </a:r>
            <a:r>
              <a:rPr lang="en-US" altLang="zh-CN" sz="1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lang="en-US" altLang="zh-CN" sz="1400" dirty="0">
              <a:ea typeface="+mj-ea"/>
            </a:endParaRPr>
          </a:p>
          <a:p>
            <a:pPr lvl="1">
              <a:lnSpc>
                <a:spcPct val="120000"/>
              </a:lnSpc>
            </a:pPr>
            <a:r>
              <a:rPr lang="zh-CN" altLang="en-US" sz="1400" dirty="0">
                <a:ea typeface="+mj-ea"/>
              </a:rPr>
              <a:t>于</a:t>
            </a:r>
            <a:r>
              <a:rPr lang="en-US" altLang="zh-CN" sz="1400" dirty="0">
                <a:ea typeface="+mj-ea"/>
              </a:rPr>
              <a:t>2024.9</a:t>
            </a:r>
            <a:r>
              <a:rPr lang="zh-CN" altLang="en-US" sz="1400" dirty="0">
                <a:ea typeface="+mj-ea"/>
              </a:rPr>
              <a:t>提交流片</a:t>
            </a:r>
            <a:endParaRPr lang="en-US" altLang="zh-CN" sz="1400" dirty="0">
              <a:ea typeface="+mj-ea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5AF1A1A-696B-4A6B-8FC7-E03A10C509CD}"/>
              </a:ext>
            </a:extLst>
          </p:cNvPr>
          <p:cNvGrpSpPr/>
          <p:nvPr/>
        </p:nvGrpSpPr>
        <p:grpSpPr>
          <a:xfrm>
            <a:off x="3635896" y="987574"/>
            <a:ext cx="2448272" cy="4176464"/>
            <a:chOff x="6588224" y="1221998"/>
            <a:chExt cx="2734211" cy="5654623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6B8D184-1810-4A6A-9E77-06C8E6A99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8224" y="1221998"/>
              <a:ext cx="1584176" cy="5327201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6F7DA85-3B99-4FC7-8DCB-3CDFBE607032}"/>
                </a:ext>
              </a:extLst>
            </p:cNvPr>
            <p:cNvSpPr txBox="1"/>
            <p:nvPr/>
          </p:nvSpPr>
          <p:spPr>
            <a:xfrm>
              <a:off x="6948264" y="340347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FF0000"/>
                  </a:solidFill>
                </a:rPr>
                <a:t>像素阵列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B04CB408-CDB0-4EB3-9FDB-F712967F3FD9}"/>
                </a:ext>
              </a:extLst>
            </p:cNvPr>
            <p:cNvSpPr/>
            <p:nvPr/>
          </p:nvSpPr>
          <p:spPr>
            <a:xfrm>
              <a:off x="6804248" y="6275726"/>
              <a:ext cx="1224136" cy="14401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C99A7B92-2E3C-4DBA-AC85-FF94A6442B0D}"/>
                </a:ext>
              </a:extLst>
            </p:cNvPr>
            <p:cNvCxnSpPr>
              <a:cxnSpLocks/>
            </p:cNvCxnSpPr>
            <p:nvPr/>
          </p:nvCxnSpPr>
          <p:spPr>
            <a:xfrm>
              <a:off x="7930505" y="6419742"/>
              <a:ext cx="97879" cy="19199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D6DF498E-1F63-4D1E-B20C-17405B67F847}"/>
                </a:ext>
              </a:extLst>
            </p:cNvPr>
            <p:cNvSpPr txBox="1"/>
            <p:nvPr/>
          </p:nvSpPr>
          <p:spPr>
            <a:xfrm>
              <a:off x="7354441" y="6507289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FF0000"/>
                  </a:solidFill>
                </a:rPr>
                <a:t>外围电路</a:t>
              </a:r>
            </a:p>
          </p:txBody>
        </p:sp>
        <p:sp>
          <p:nvSpPr>
            <p:cNvPr id="34" name="L 形 33">
              <a:extLst>
                <a:ext uri="{FF2B5EF4-FFF2-40B4-BE49-F238E27FC236}">
                  <a16:creationId xmlns:a16="http://schemas.microsoft.com/office/drawing/2014/main" id="{311A640E-DD10-47F6-B115-EA2CCF26FA79}"/>
                </a:ext>
              </a:extLst>
            </p:cNvPr>
            <p:cNvSpPr/>
            <p:nvPr/>
          </p:nvSpPr>
          <p:spPr>
            <a:xfrm>
              <a:off x="6732240" y="1356883"/>
              <a:ext cx="1332148" cy="4874245"/>
            </a:xfrm>
            <a:prstGeom prst="corner">
              <a:avLst>
                <a:gd name="adj1" fmla="val 10126"/>
                <a:gd name="adj2" fmla="val 10790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95AC553-C37C-4475-B434-C81B37388A82}"/>
                </a:ext>
              </a:extLst>
            </p:cNvPr>
            <p:cNvSpPr txBox="1"/>
            <p:nvPr/>
          </p:nvSpPr>
          <p:spPr>
            <a:xfrm>
              <a:off x="8170307" y="5455390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FF0000"/>
                  </a:solidFill>
                </a:rPr>
                <a:t>读出电路</a:t>
              </a:r>
            </a:p>
          </p:txBody>
        </p: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AF2F3723-C3E0-433C-9132-9DA1871820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4556" y="5729217"/>
              <a:ext cx="205989" cy="38542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B298BF81-955D-B9F0-2F86-DEBB847774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456403"/>
              </p:ext>
            </p:extLst>
          </p:nvPr>
        </p:nvGraphicFramePr>
        <p:xfrm>
          <a:off x="5696534" y="1252738"/>
          <a:ext cx="3426703" cy="3206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833872" imgH="5510315" progId="Visio.Drawing.15">
                  <p:embed/>
                </p:oleObj>
              </mc:Choice>
              <mc:Fallback>
                <p:oleObj r:id="rId4" imgW="5833872" imgH="5510315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6534" y="1252738"/>
                        <a:ext cx="3426703" cy="32061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F1B903-F5F2-C1EC-2A16-99906862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50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113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FADFE47-E85D-4622-A82F-C9A68F0F5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17338"/>
            <a:ext cx="8784976" cy="1811127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前端采用开环电压放大电路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电路结构与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CharTPix180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一致，但得益于输入电容大幅降低，模拟性能得以提升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S-curve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仿真：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153.6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</a:t>
            </a:r>
            <a:r>
              <a:rPr lang="en-US" altLang="zh-CN" sz="12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ENC=5.1 e</a:t>
            </a:r>
            <a:r>
              <a:rPr lang="en-US" altLang="zh-CN" sz="12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MISMATCH=5.8 e</a:t>
            </a:r>
            <a:r>
              <a:rPr lang="en-US" altLang="zh-CN" sz="12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</a:p>
          <a:p>
            <a:pPr lvl="1"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功耗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150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/pix</a:t>
            </a:r>
            <a:r>
              <a:rPr lang="zh-CN" altLang="en-US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，折合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16.3 </a:t>
            </a:r>
            <a:r>
              <a:rPr lang="en-US" altLang="zh-CN" sz="12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mW</a:t>
            </a:r>
            <a:r>
              <a:rPr lang="en-US" altLang="zh-CN" sz="12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/cm</a:t>
            </a:r>
            <a:r>
              <a:rPr lang="en-US" altLang="zh-CN" sz="12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Timewalk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~40 ns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时间精度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2.0 ns@400 e</a:t>
            </a:r>
            <a:r>
              <a:rPr lang="en-US" altLang="zh-CN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45000"/>
              </a:lnSpc>
            </a:pP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有源区连接型像素：   </a:t>
            </a:r>
            <a:r>
              <a:rPr lang="en-US" altLang="zh-C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Threshold=309.0 e</a:t>
            </a:r>
            <a:r>
              <a:rPr lang="en-US" altLang="zh-CN" sz="1200" baseline="30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zh-C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ENC=11.4 e-</a:t>
            </a:r>
            <a:r>
              <a:rPr lang="zh-CN" altLang="en-US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MISMATCH=5.7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altLang="zh-CN" sz="12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20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Timewalk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~170 ns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，时间精度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27.2 ns@600 e</a:t>
            </a:r>
            <a:r>
              <a:rPr lang="en-US" altLang="zh-CN" sz="12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</a:p>
          <a:p>
            <a:pPr marL="294085" lvl="1" indent="0">
              <a:lnSpc>
                <a:spcPct val="130000"/>
              </a:lnSpc>
              <a:buNone/>
            </a:pPr>
            <a:endParaRPr lang="en-US" altLang="zh-CN" sz="1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C8CEA2D-81B3-473C-B613-845BE9B85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zh-CN" altLang="en-US" dirty="0"/>
              <a:t>前端电路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DC0B793-E1F7-41F1-91BC-F24019D73E4B}"/>
              </a:ext>
            </a:extLst>
          </p:cNvPr>
          <p:cNvGrpSpPr/>
          <p:nvPr/>
        </p:nvGrpSpPr>
        <p:grpSpPr>
          <a:xfrm>
            <a:off x="3182823" y="2458858"/>
            <a:ext cx="2883931" cy="2561164"/>
            <a:chOff x="4364601" y="3501008"/>
            <a:chExt cx="3989121" cy="2991841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11C9D80-5F9C-4468-8665-0E8652D5C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4601" y="3501008"/>
              <a:ext cx="3989121" cy="2991841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C145B1B-523D-4F59-AB13-47D2C6D57B20}"/>
                </a:ext>
              </a:extLst>
            </p:cNvPr>
            <p:cNvSpPr txBox="1"/>
            <p:nvPr/>
          </p:nvSpPr>
          <p:spPr>
            <a:xfrm>
              <a:off x="4983573" y="3776831"/>
              <a:ext cx="1800993" cy="387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675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ENC</a:t>
              </a:r>
            </a:p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675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Thr</a:t>
              </a:r>
              <a:r>
                <a:rPr lang="en-US" altLang="zh-CN" sz="675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=153.4 e</a:t>
              </a:r>
              <a:r>
                <a:rPr lang="en-US" altLang="zh-CN" sz="675" baseline="300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- </a:t>
              </a:r>
              <a:r>
                <a:rPr lang="el-GR" altLang="zh-CN" sz="675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Σ</a:t>
              </a:r>
              <a:r>
                <a:rPr lang="en-US" altLang="zh-CN" sz="675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=5.1 e</a:t>
              </a:r>
              <a:r>
                <a:rPr lang="en-US" altLang="zh-CN" sz="675" baseline="300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-</a:t>
              </a:r>
              <a:endParaRPr lang="zh-CN" altLang="en-US" sz="675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51F5B90-6EF1-424F-9A3E-AA0048031FA4}"/>
                </a:ext>
              </a:extLst>
            </p:cNvPr>
            <p:cNvSpPr txBox="1"/>
            <p:nvPr/>
          </p:nvSpPr>
          <p:spPr>
            <a:xfrm>
              <a:off x="4967942" y="5381919"/>
              <a:ext cx="1800993" cy="387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675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MISMATCH</a:t>
              </a:r>
            </a:p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675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Thr</a:t>
              </a:r>
              <a:r>
                <a:rPr lang="en-US" altLang="zh-CN" sz="675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=153.8 e</a:t>
              </a:r>
              <a:r>
                <a:rPr lang="en-US" altLang="zh-CN" sz="675" baseline="300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- </a:t>
              </a:r>
              <a:r>
                <a:rPr lang="el-GR" altLang="zh-CN" sz="675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Σ</a:t>
              </a:r>
              <a:r>
                <a:rPr lang="en-US" altLang="zh-CN" sz="675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=5.8 e</a:t>
              </a:r>
              <a:r>
                <a:rPr lang="en-US" altLang="zh-CN" sz="675" baseline="300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Calibri"/>
                </a:rPr>
                <a:t>-</a:t>
              </a:r>
              <a:endParaRPr lang="zh-CN" altLang="en-US" sz="675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49BB0B8-B309-410E-AB8D-BBFEA1C61E52}"/>
              </a:ext>
            </a:extLst>
          </p:cNvPr>
          <p:cNvGrpSpPr/>
          <p:nvPr/>
        </p:nvGrpSpPr>
        <p:grpSpPr>
          <a:xfrm>
            <a:off x="6097275" y="2661031"/>
            <a:ext cx="2367957" cy="2251631"/>
            <a:chOff x="3508057" y="3774292"/>
            <a:chExt cx="2593375" cy="242379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155D828F-380B-434C-931F-6C013B364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8057" y="3774292"/>
              <a:ext cx="2593375" cy="1149015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FEDFF2F9-88CC-452D-BB9D-56C5BB060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2714" y="5114856"/>
              <a:ext cx="2488718" cy="1083233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31524B9-1D4C-4574-BE53-F50A4D8E92E7}"/>
              </a:ext>
            </a:extLst>
          </p:cNvPr>
          <p:cNvGrpSpPr/>
          <p:nvPr/>
        </p:nvGrpSpPr>
        <p:grpSpPr>
          <a:xfrm>
            <a:off x="466452" y="2609407"/>
            <a:ext cx="2883931" cy="2210923"/>
            <a:chOff x="5470575" y="999286"/>
            <a:chExt cx="2716371" cy="159437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A2A04FF7-84C1-4013-8E00-AD3B8511D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0575" y="1852712"/>
              <a:ext cx="2386162" cy="74095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25026B87-59BE-4B64-9084-4C3F54447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86" b="-1"/>
            <a:stretch/>
          </p:blipFill>
          <p:spPr>
            <a:xfrm>
              <a:off x="5470575" y="1020189"/>
              <a:ext cx="2386800" cy="740950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10AA48D6-3CCB-40A3-BD20-F44ED6317FC7}"/>
                </a:ext>
              </a:extLst>
            </p:cNvPr>
            <p:cNvGrpSpPr/>
            <p:nvPr/>
          </p:nvGrpSpPr>
          <p:grpSpPr>
            <a:xfrm>
              <a:off x="7380312" y="999286"/>
              <a:ext cx="806634" cy="581736"/>
              <a:chOff x="7524328" y="1290906"/>
              <a:chExt cx="720080" cy="775647"/>
            </a:xfrm>
          </p:grpSpPr>
          <p:pic>
            <p:nvPicPr>
              <p:cNvPr id="36" name="图片 26">
                <a:extLst>
                  <a:ext uri="{FF2B5EF4-FFF2-40B4-BE49-F238E27FC236}">
                    <a16:creationId xmlns:a16="http://schemas.microsoft.com/office/drawing/2014/main" id="{35DFD6C6-FA37-47A5-95AA-7DA868C829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8" b="40730"/>
              <a:stretch/>
            </p:blipFill>
            <p:spPr bwMode="auto">
              <a:xfrm>
                <a:off x="7524328" y="1372974"/>
                <a:ext cx="133604" cy="571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08D5D3BD-855D-410E-911D-5E8FEB05D070}"/>
                  </a:ext>
                </a:extLst>
              </p:cNvPr>
              <p:cNvSpPr txBox="1"/>
              <p:nvPr/>
            </p:nvSpPr>
            <p:spPr>
              <a:xfrm>
                <a:off x="7596336" y="1290906"/>
                <a:ext cx="53054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75" dirty="0"/>
                  <a:t>200 e</a:t>
                </a:r>
                <a:r>
                  <a:rPr lang="en-US" altLang="zh-CN" sz="675" baseline="30000" dirty="0"/>
                  <a:t>-</a:t>
                </a:r>
                <a:endParaRPr lang="zh-CN" altLang="en-US" sz="675" dirty="0"/>
              </a:p>
            </p:txBody>
          </p:sp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A4F8F22-1DC6-4039-A1BF-E804EF8914A1}"/>
                  </a:ext>
                </a:extLst>
              </p:cNvPr>
              <p:cNvSpPr txBox="1"/>
              <p:nvPr/>
            </p:nvSpPr>
            <p:spPr>
              <a:xfrm>
                <a:off x="7596336" y="1419045"/>
                <a:ext cx="53054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75" dirty="0"/>
                  <a:t>400 e</a:t>
                </a:r>
                <a:r>
                  <a:rPr lang="en-US" altLang="zh-CN" sz="675" baseline="30000" dirty="0"/>
                  <a:t>-</a:t>
                </a:r>
                <a:endParaRPr lang="zh-CN" altLang="en-US" sz="675" dirty="0"/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E66F49D3-4600-4582-B749-F497B2703083}"/>
                  </a:ext>
                </a:extLst>
              </p:cNvPr>
              <p:cNvSpPr txBox="1"/>
              <p:nvPr/>
            </p:nvSpPr>
            <p:spPr>
              <a:xfrm>
                <a:off x="7596335" y="1544347"/>
                <a:ext cx="53054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75" dirty="0"/>
                  <a:t>600 e</a:t>
                </a:r>
                <a:r>
                  <a:rPr lang="en-US" altLang="zh-CN" sz="675" baseline="30000" dirty="0"/>
                  <a:t>-</a:t>
                </a:r>
                <a:endParaRPr lang="zh-CN" altLang="en-US" sz="675" dirty="0"/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4F5E03E0-D952-4582-83A3-E24082B1DCD3}"/>
                  </a:ext>
                </a:extLst>
              </p:cNvPr>
              <p:cNvSpPr txBox="1"/>
              <p:nvPr/>
            </p:nvSpPr>
            <p:spPr>
              <a:xfrm>
                <a:off x="7596335" y="1666444"/>
                <a:ext cx="53054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75" dirty="0"/>
                  <a:t>800 e</a:t>
                </a:r>
                <a:r>
                  <a:rPr lang="en-US" altLang="zh-CN" sz="675" baseline="30000" dirty="0"/>
                  <a:t>-</a:t>
                </a:r>
                <a:endParaRPr lang="zh-CN" altLang="en-US" sz="675" dirty="0"/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F054971D-6A45-4AB0-8D8B-14DFE4E20C67}"/>
                  </a:ext>
                </a:extLst>
              </p:cNvPr>
              <p:cNvSpPr txBox="1"/>
              <p:nvPr/>
            </p:nvSpPr>
            <p:spPr>
              <a:xfrm>
                <a:off x="7596335" y="1788543"/>
                <a:ext cx="6480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75" dirty="0"/>
                  <a:t>1000 e</a:t>
                </a:r>
                <a:r>
                  <a:rPr lang="en-US" altLang="zh-CN" sz="675" baseline="30000" dirty="0"/>
                  <a:t>-</a:t>
                </a:r>
                <a:endParaRPr lang="zh-CN" altLang="en-US" sz="675" dirty="0"/>
              </a:p>
            </p:txBody>
          </p:sp>
        </p:grp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9FD85D66-5588-4903-9B70-07F65F5B4816}"/>
                </a:ext>
              </a:extLst>
            </p:cNvPr>
            <p:cNvSpPr txBox="1"/>
            <p:nvPr/>
          </p:nvSpPr>
          <p:spPr>
            <a:xfrm>
              <a:off x="6627681" y="1142439"/>
              <a:ext cx="806635" cy="183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OUTA</a:t>
              </a:r>
              <a:endParaRPr lang="zh-CN" altLang="en-US" sz="1050" dirty="0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1FE00D4B-353E-413C-B3D7-B090D77BB792}"/>
                </a:ext>
              </a:extLst>
            </p:cNvPr>
            <p:cNvSpPr txBox="1"/>
            <p:nvPr/>
          </p:nvSpPr>
          <p:spPr>
            <a:xfrm>
              <a:off x="6651371" y="1969761"/>
              <a:ext cx="782946" cy="183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OUTC</a:t>
              </a:r>
              <a:endParaRPr lang="zh-CN" altLang="en-US" sz="1050" dirty="0"/>
            </a:p>
          </p:txBody>
        </p:sp>
      </p:grp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01C7E6-1928-3FDF-9357-DA3C3F36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51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592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8FB89C0-A401-40D7-ADA1-090477208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91243"/>
            <a:ext cx="5753097" cy="187220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每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个像素共用读出通道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面积充裕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2153" indent="0">
              <a:lnSpc>
                <a:spcPct val="150000"/>
              </a:lnSpc>
              <a:buNone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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采用粗时间戳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细计数的时间量化电路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(Timepix3)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读出通道内集成启停型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VCO@500 MHz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数据组成：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8-bit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前沿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后沿时间戳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(40 MHz)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5-bit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前沿细时间、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82153" indent="0">
              <a:lnSpc>
                <a:spcPct val="150000"/>
              </a:lnSpc>
              <a:buNone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3-bit Group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地址、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10-bit 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通道行地址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9CE8B2C-DE53-4763-A4AB-818450F93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zh-CN" altLang="en-US" dirty="0"/>
              <a:t>粗细时间结合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78EA5B3-5E15-491E-BB98-1EB3393BA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88594" y="728363"/>
            <a:ext cx="3103887" cy="199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对象 28">
            <a:extLst>
              <a:ext uri="{FF2B5EF4-FFF2-40B4-BE49-F238E27FC236}">
                <a16:creationId xmlns:a16="http://schemas.microsoft.com/office/drawing/2014/main" id="{134BA0D3-EC88-4AEB-A012-04C9937245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051220"/>
              </p:ext>
            </p:extLst>
          </p:nvPr>
        </p:nvGraphicFramePr>
        <p:xfrm>
          <a:off x="539552" y="2560334"/>
          <a:ext cx="4698771" cy="2335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5476656" imgH="2733579" progId="Visio.Drawing.15">
                  <p:embed/>
                </p:oleObj>
              </mc:Choice>
              <mc:Fallback>
                <p:oleObj name="Visio" r:id="rId4" imgW="5476656" imgH="2733579" progId="Visio.Drawing.15">
                  <p:embed/>
                  <p:pic>
                    <p:nvPicPr>
                      <p:cNvPr id="17" name="对象 16">
                        <a:extLst>
                          <a:ext uri="{FF2B5EF4-FFF2-40B4-BE49-F238E27FC236}">
                            <a16:creationId xmlns:a16="http://schemas.microsoft.com/office/drawing/2014/main" id="{55B16AE0-AF6A-454C-A178-1D88F81AF2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560334"/>
                        <a:ext cx="4698771" cy="23354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组合 32">
            <a:extLst>
              <a:ext uri="{FF2B5EF4-FFF2-40B4-BE49-F238E27FC236}">
                <a16:creationId xmlns:a16="http://schemas.microsoft.com/office/drawing/2014/main" id="{A2BD4F4E-14A9-4EAC-BDC1-A448B1D46D5D}"/>
              </a:ext>
            </a:extLst>
          </p:cNvPr>
          <p:cNvGrpSpPr/>
          <p:nvPr/>
        </p:nvGrpSpPr>
        <p:grpSpPr>
          <a:xfrm>
            <a:off x="5729678" y="2768058"/>
            <a:ext cx="3021556" cy="2323972"/>
            <a:chOff x="5973169" y="913888"/>
            <a:chExt cx="3021556" cy="2323972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3CC4D45-C8E4-4030-91A1-49997D994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3929" y="913888"/>
              <a:ext cx="2657429" cy="889031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2E6BC887-778C-4BAD-B9C8-057DB4777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3169" y="1936066"/>
              <a:ext cx="1547233" cy="1301794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50C65C62-2864-4443-9D07-D1E3923BD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60119" y="1934874"/>
              <a:ext cx="1534606" cy="1273751"/>
            </a:xfrm>
            <a:prstGeom prst="rect">
              <a:avLst/>
            </a:prstGeom>
          </p:spPr>
        </p:pic>
      </p:grpSp>
      <p:sp>
        <p:nvSpPr>
          <p:cNvPr id="35" name="椭圆 34">
            <a:extLst>
              <a:ext uri="{FF2B5EF4-FFF2-40B4-BE49-F238E27FC236}">
                <a16:creationId xmlns:a16="http://schemas.microsoft.com/office/drawing/2014/main" id="{E953CCDD-DD18-42EA-9C09-B417BE0C37F6}"/>
              </a:ext>
            </a:extLst>
          </p:cNvPr>
          <p:cNvSpPr/>
          <p:nvPr/>
        </p:nvSpPr>
        <p:spPr>
          <a:xfrm>
            <a:off x="2195736" y="3723878"/>
            <a:ext cx="1152128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690B16-4C17-1900-79AE-E567430E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52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863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0C83E43-4AD9-41A9-9F23-2724BEDF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zh-CN" altLang="en-US" dirty="0"/>
              <a:t>功耗分析</a:t>
            </a:r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EEEAE82D-E0FF-48A6-8C55-4239E3006B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207946"/>
              </p:ext>
            </p:extLst>
          </p:nvPr>
        </p:nvGraphicFramePr>
        <p:xfrm>
          <a:off x="5490101" y="1707654"/>
          <a:ext cx="3402379" cy="3214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内容占位符 1">
            <a:extLst>
              <a:ext uri="{FF2B5EF4-FFF2-40B4-BE49-F238E27FC236}">
                <a16:creationId xmlns:a16="http://schemas.microsoft.com/office/drawing/2014/main" id="{48915E1B-A085-4D40-9CDC-DED383297C78}"/>
              </a:ext>
            </a:extLst>
          </p:cNvPr>
          <p:cNvSpPr txBox="1">
            <a:spLocks/>
          </p:cNvSpPr>
          <p:nvPr/>
        </p:nvSpPr>
        <p:spPr bwMode="auto">
          <a:xfrm>
            <a:off x="251520" y="754885"/>
            <a:ext cx="6172200" cy="165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3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CharTPix130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功耗分析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总功耗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~44.5 </a:t>
            </a:r>
            <a:r>
              <a:rPr lang="en-US" altLang="zh-CN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endParaRPr lang="en-US" altLang="zh-CN" sz="135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拓展到全尺寸芯片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(576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行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×576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列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，预计功耗为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~40 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预计可满足读出电路功耗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50 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sz="1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的最终指标要求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lnSpc>
                <a:spcPct val="130000"/>
              </a:lnSpc>
            </a:pP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为气冷提供可能性</a:t>
            </a:r>
            <a:endParaRPr lang="zh-CN" altLang="zh-CN" sz="135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AF8978A7-F954-7E70-06BE-62860FD685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014399"/>
              </p:ext>
            </p:extLst>
          </p:nvPr>
        </p:nvGraphicFramePr>
        <p:xfrm>
          <a:off x="1118975" y="2513267"/>
          <a:ext cx="4241800" cy="2304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05915">
                  <a:extLst>
                    <a:ext uri="{9D8B030D-6E8A-4147-A177-3AD203B41FA5}">
                      <a16:colId xmlns:a16="http://schemas.microsoft.com/office/drawing/2014/main" val="1070985568"/>
                    </a:ext>
                  </a:extLst>
                </a:gridCol>
                <a:gridCol w="911225">
                  <a:extLst>
                    <a:ext uri="{9D8B030D-6E8A-4147-A177-3AD203B41FA5}">
                      <a16:colId xmlns:a16="http://schemas.microsoft.com/office/drawing/2014/main" val="2849764966"/>
                    </a:ext>
                  </a:extLst>
                </a:gridCol>
                <a:gridCol w="1724660">
                  <a:extLst>
                    <a:ext uri="{9D8B030D-6E8A-4147-A177-3AD203B41FA5}">
                      <a16:colId xmlns:a16="http://schemas.microsoft.com/office/drawing/2014/main" val="3027703337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贡献项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功耗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参数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323957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像素阵列模拟功耗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16.3 mW/cm</a:t>
                      </a:r>
                      <a:r>
                        <a:rPr lang="en-US" sz="1100" kern="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像素尺寸</a:t>
                      </a: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33.2 μm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057902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时间戳分发功耗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 mW/cm</a:t>
                      </a:r>
                      <a:r>
                        <a:rPr lang="en-US" sz="1100" kern="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系统时钟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MHz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02489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像素阵列动态功耗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 mW/cm</a:t>
                      </a:r>
                      <a:r>
                        <a:rPr lang="en-US" sz="1100" kern="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计数率</a:t>
                      </a: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 MHz/cm</a:t>
                      </a:r>
                      <a:r>
                        <a:rPr lang="en-US" sz="1100" kern="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582978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外围数字电路功耗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 mW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双列</a:t>
                      </a: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×6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008322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PLL+</a:t>
                      </a: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串行器</a:t>
                      </a: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+SLVS</a:t>
                      </a: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功耗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mW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sz="1050" kern="1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292074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模拟配置电路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 mW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包含</a:t>
                      </a: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DAC</a:t>
                      </a: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、列末镜像电路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55375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芯片总功耗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44.5 mW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1497787"/>
                  </a:ext>
                </a:extLst>
              </a:tr>
            </a:tbl>
          </a:graphicData>
        </a:graphic>
      </p:graphicFrame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8BAE003-653A-46ED-3130-1AC513205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53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8503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57591-6954-83FA-31B2-1291EAD85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069988A-1043-C1D3-604C-98DFF417D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研究背景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技术调研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传感器仿真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基于大尺寸像素的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基于小尺寸像素的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设计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总结和展望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9B4BE34-44B3-A629-AAA7-BC1F46392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1AAC9B-9952-61F4-EB88-044B597F8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54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959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43CFE34-A3B9-26FE-54D5-A29D3B45D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zh-CN" altLang="en-US" dirty="0"/>
              <a:t>测试平台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D734129-E8E9-717E-1E05-BF5AB36D6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35163"/>
            <a:ext cx="3600400" cy="2025610"/>
          </a:xfrm>
          <a:prstGeom prst="rect">
            <a:avLst/>
          </a:prstGeom>
        </p:spPr>
      </p:pic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0A4859E7-81DB-27E8-ABC4-A08B08A931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201790"/>
              </p:ext>
            </p:extLst>
          </p:nvPr>
        </p:nvGraphicFramePr>
        <p:xfrm>
          <a:off x="4355976" y="1803112"/>
          <a:ext cx="4788024" cy="2184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6729515" imgH="2814476" progId="Visio.Drawing.15">
                  <p:embed/>
                </p:oleObj>
              </mc:Choice>
              <mc:Fallback>
                <p:oleObj r:id="rId4" imgW="6729515" imgH="2814476" progId="Visio.Drawing.15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id="{E67AAB1B-2D0D-4B73-A42F-30AF8522DF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1803112"/>
                        <a:ext cx="4788024" cy="21843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0B88C5-8018-AB25-8626-02B2DCCD9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55</a:t>
            </a:fld>
            <a:endParaRPr lang="en-US" altLang="zh-CN" dirty="0"/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6D11F929-142F-69BD-C7F0-407916CDD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55071"/>
            <a:ext cx="5102657" cy="980092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子板采用</a:t>
            </a:r>
            <a:r>
              <a:rPr lang="zh-C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双排焊盘结构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沿用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CharTPix180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测试系统框架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8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5B06AEB-FF83-1469-AD49-6766B1DF01B1}"/>
              </a:ext>
            </a:extLst>
          </p:cNvPr>
          <p:cNvGrpSpPr/>
          <p:nvPr/>
        </p:nvGrpSpPr>
        <p:grpSpPr>
          <a:xfrm>
            <a:off x="6187407" y="1322969"/>
            <a:ext cx="1980623" cy="3725044"/>
            <a:chOff x="6246028" y="1120550"/>
            <a:chExt cx="2640831" cy="481604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1E7B3C6-9B11-E840-30D7-5809D6BA5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6028" y="1120550"/>
              <a:ext cx="2584442" cy="46127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9C82F17-6FC7-E61E-E19E-E83D41689530}"/>
                </a:ext>
              </a:extLst>
            </p:cNvPr>
            <p:cNvSpPr txBox="1"/>
            <p:nvPr/>
          </p:nvSpPr>
          <p:spPr>
            <a:xfrm>
              <a:off x="6344716" y="5578470"/>
              <a:ext cx="2542143" cy="358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latin typeface="+mj-ea"/>
                  <a:ea typeface="+mj-ea"/>
                </a:rPr>
                <a:t>对指定像素进行电荷注入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D6081192-6C8C-6581-7D44-163FCA8B8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zh-CN" altLang="en-US" dirty="0"/>
              <a:t>电学测试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8F8A73-1C4D-3E11-9FD2-52FF2B31E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422" y="659027"/>
            <a:ext cx="6470810" cy="980092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利用电荷自注入功能，对读出电路性能做独立测试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阈值电荷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225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MISMATCH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26.4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，等效噪声电荷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(ENC)6.6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输入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时，时间精度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ns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7E57F3FB-B24D-B7A2-E901-E43646E6FD81}"/>
              </a:ext>
            </a:extLst>
          </p:cNvPr>
          <p:cNvSpPr txBox="1"/>
          <p:nvPr/>
        </p:nvSpPr>
        <p:spPr>
          <a:xfrm>
            <a:off x="4611964" y="1279266"/>
            <a:ext cx="2439478" cy="284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342900"/>
            <a:r>
              <a:rPr lang="zh-CN" altLang="en-US" sz="1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/>
              </a:rPr>
              <a:t>噪声、定时性能均大幅改善</a:t>
            </a:r>
            <a:endParaRPr lang="en-US" altLang="zh-CN" sz="14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Calibri" panose="020F0502020204030204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43108C0-1F81-6CF6-8F81-C00D65C94F3A}"/>
              </a:ext>
            </a:extLst>
          </p:cNvPr>
          <p:cNvGrpSpPr/>
          <p:nvPr/>
        </p:nvGrpSpPr>
        <p:grpSpPr>
          <a:xfrm>
            <a:off x="1094094" y="1619984"/>
            <a:ext cx="2165093" cy="1754998"/>
            <a:chOff x="1424534" y="2216356"/>
            <a:chExt cx="2886790" cy="233999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A1A682-ABB6-35D3-6DA4-D4DC87FD6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534" y="2216356"/>
              <a:ext cx="2886790" cy="21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D26085A-7D62-1DF2-65CA-1DBA909FA8FD}"/>
                </a:ext>
              </a:extLst>
            </p:cNvPr>
            <p:cNvSpPr txBox="1"/>
            <p:nvPr/>
          </p:nvSpPr>
          <p:spPr>
            <a:xfrm>
              <a:off x="1643593" y="4187021"/>
              <a:ext cx="2542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ENC</a:t>
              </a:r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分布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ADC2056-BAFE-0A1A-2284-C053B2A974E0}"/>
              </a:ext>
            </a:extLst>
          </p:cNvPr>
          <p:cNvGrpSpPr/>
          <p:nvPr/>
        </p:nvGrpSpPr>
        <p:grpSpPr>
          <a:xfrm>
            <a:off x="3503733" y="1607078"/>
            <a:ext cx="2288695" cy="1755221"/>
            <a:chOff x="4228429" y="2503355"/>
            <a:chExt cx="2740922" cy="227218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E345BD0-2D18-C2C8-7FBE-582E7849D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429" y="2503355"/>
              <a:ext cx="2740922" cy="2097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9171581-E44F-03A8-FA09-CB5F5A0AD954}"/>
                </a:ext>
              </a:extLst>
            </p:cNvPr>
            <p:cNvSpPr txBox="1"/>
            <p:nvPr/>
          </p:nvSpPr>
          <p:spPr>
            <a:xfrm>
              <a:off x="4361496" y="4416956"/>
              <a:ext cx="2542143" cy="358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阈值电荷分布</a:t>
              </a: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9D4D3A8-19F1-7872-343E-346810DFE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239" y="3309480"/>
            <a:ext cx="2033843" cy="162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82709C1-7E4F-3CE1-812E-FDA68375B843}"/>
              </a:ext>
            </a:extLst>
          </p:cNvPr>
          <p:cNvSpPr txBox="1"/>
          <p:nvPr/>
        </p:nvSpPr>
        <p:spPr>
          <a:xfrm>
            <a:off x="93801" y="3970108"/>
            <a:ext cx="1488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ToA-Qinj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校准前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lang="zh-CN" altLang="en-US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5DDC85F-E880-77F7-7F4C-96DC36AAE9B9}"/>
              </a:ext>
            </a:extLst>
          </p:cNvPr>
          <p:cNvGrpSpPr/>
          <p:nvPr/>
        </p:nvGrpSpPr>
        <p:grpSpPr>
          <a:xfrm>
            <a:off x="3612196" y="3291830"/>
            <a:ext cx="2084264" cy="1845714"/>
            <a:chOff x="5097279" y="4654140"/>
            <a:chExt cx="2779019" cy="2460952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52E9CC6-BB42-6B5C-6070-1E48875F0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7279" y="4654140"/>
              <a:ext cx="2750395" cy="2160000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365226F-B8B7-9A98-DFD9-41FCE7E2940A}"/>
                </a:ext>
              </a:extLst>
            </p:cNvPr>
            <p:cNvSpPr txBox="1"/>
            <p:nvPr/>
          </p:nvSpPr>
          <p:spPr>
            <a:xfrm>
              <a:off x="5155608" y="6745760"/>
              <a:ext cx="2720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ToA-Qinj</a:t>
              </a:r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(</a:t>
              </a:r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校准后</a:t>
              </a:r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)</a:t>
              </a:r>
              <a:endPara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7F978001-7117-2A1B-EFCE-9A6E808E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56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7227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2CA6F8-FA73-6F68-1755-6E62F1A76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zh-CN" altLang="en-US" dirty="0"/>
              <a:t>功耗测试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9074B9-374A-B972-B976-46349935B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48568"/>
            <a:ext cx="5044109" cy="13377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spcBef>
                <a:spcPts val="450"/>
              </a:spcBef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利用高精度源表分别测量不同配置下，流经模拟电源、数字电源的电流值，计算相应功耗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450"/>
              </a:spcBef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满足最终的功耗要求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(&lt;50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30000"/>
              </a:lnSpc>
              <a:spcBef>
                <a:spcPts val="450"/>
              </a:spcBef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时间戳分发功耗大幅降低：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6.3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mW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/cm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95047C3-A9AA-DD64-9AAF-D2FAC0B21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259021"/>
              </p:ext>
            </p:extLst>
          </p:nvPr>
        </p:nvGraphicFramePr>
        <p:xfrm>
          <a:off x="1030432" y="2474398"/>
          <a:ext cx="3233688" cy="21308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2442">
                  <a:extLst>
                    <a:ext uri="{9D8B030D-6E8A-4147-A177-3AD203B41FA5}">
                      <a16:colId xmlns:a16="http://schemas.microsoft.com/office/drawing/2014/main" val="2988783827"/>
                    </a:ext>
                  </a:extLst>
                </a:gridCol>
                <a:gridCol w="1431246">
                  <a:extLst>
                    <a:ext uri="{9D8B030D-6E8A-4147-A177-3AD203B41FA5}">
                      <a16:colId xmlns:a16="http://schemas.microsoft.com/office/drawing/2014/main" val="3192702099"/>
                    </a:ext>
                  </a:extLst>
                </a:gridCol>
              </a:tblGrid>
              <a:tr h="3081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贡献项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测试值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00081866"/>
                  </a:ext>
                </a:extLst>
              </a:tr>
              <a:tr h="310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像素阵列模拟功耗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 </a:t>
                      </a:r>
                      <a:r>
                        <a:rPr lang="en-US" altLang="zh-CN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78364367"/>
                  </a:ext>
                </a:extLst>
              </a:tr>
              <a:tr h="310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时间戳分发功耗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 </a:t>
                      </a:r>
                      <a:r>
                        <a:rPr lang="en-US" altLang="zh-CN" sz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altLang="zh-CN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altLang="zh-CN" sz="12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MHz</a:t>
                      </a:r>
                      <a:r>
                        <a:rPr lang="zh-CN" altLang="en-US" sz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10235329"/>
                  </a:ext>
                </a:extLst>
              </a:tr>
              <a:tr h="310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外围数字电路功耗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</a:t>
                      </a:r>
                      <a:r>
                        <a:rPr lang="en-US" altLang="zh-CN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/MHz*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69818827"/>
                  </a:ext>
                </a:extLst>
              </a:tr>
              <a:tr h="310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外围模拟配置电路功耗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 </a:t>
                      </a:r>
                      <a:r>
                        <a:rPr lang="en-US" altLang="zh-CN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21592923"/>
                  </a:ext>
                </a:extLst>
              </a:tr>
              <a:tr h="310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总功耗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&lt;50 </a:t>
                      </a:r>
                      <a:r>
                        <a:rPr lang="en-US" altLang="zh-CN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altLang="zh-CN" sz="12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97357404"/>
                  </a:ext>
                </a:extLst>
              </a:tr>
            </a:tbl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9C430497-F091-9512-2687-7A47DA784987}"/>
              </a:ext>
            </a:extLst>
          </p:cNvPr>
          <p:cNvGrpSpPr/>
          <p:nvPr/>
        </p:nvGrpSpPr>
        <p:grpSpPr>
          <a:xfrm>
            <a:off x="5560004" y="615906"/>
            <a:ext cx="2520000" cy="2268092"/>
            <a:chOff x="5598798" y="1156744"/>
            <a:chExt cx="3360000" cy="302412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2A35C7A-54F6-908C-DD34-909357C03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798" y="1156744"/>
              <a:ext cx="3360000" cy="25170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C58C8C3-203D-B5F9-EF79-305BFF01E384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6107257" y="3626870"/>
              <a:ext cx="234627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模拟电路功耗随</a:t>
              </a:r>
              <a:endParaRPr lang="en-US" altLang="zh-CN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配置</a:t>
              </a:r>
              <a:r>
                <a:rPr lang="en-US" altLang="zh-CN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IBIAS</a:t>
              </a:r>
              <a:r>
                <a:rPr lang="zh-CN" altLang="en-US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的变化曲线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CB4FA8F-A8D1-B133-AD40-E6EE781C2049}"/>
              </a:ext>
            </a:extLst>
          </p:cNvPr>
          <p:cNvGrpSpPr/>
          <p:nvPr/>
        </p:nvGrpSpPr>
        <p:grpSpPr>
          <a:xfrm>
            <a:off x="5593568" y="2726130"/>
            <a:ext cx="2520000" cy="2317972"/>
            <a:chOff x="5840445" y="3576895"/>
            <a:chExt cx="3360000" cy="309062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9C9C4C-C1EB-9233-76D8-8A32BB8E8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445" y="3576895"/>
              <a:ext cx="3360000" cy="2517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B63E5FA-E287-A34F-6A6C-B2FB6588CF2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6498684" y="6113526"/>
              <a:ext cx="215174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数字读出电路功耗随</a:t>
              </a:r>
              <a:endParaRPr lang="en-US" altLang="zh-CN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事例率的变化曲线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5A98C62-E520-B215-DAAC-8475B467FA9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86206" y="4703201"/>
            <a:ext cx="17821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</a:t>
            </a: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根据测试值外推计算得到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391A08D-AB32-7CBB-660E-51FB12DD3933}"/>
              </a:ext>
            </a:extLst>
          </p:cNvPr>
          <p:cNvSpPr txBox="1"/>
          <p:nvPr/>
        </p:nvSpPr>
        <p:spPr>
          <a:xfrm>
            <a:off x="2627784" y="2073955"/>
            <a:ext cx="1137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TJ-Monopix2</a:t>
            </a:r>
            <a:endParaRPr lang="zh-CN" altLang="en-US" sz="120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2BBAE59A-72B6-AD4F-7757-1A84BFCC3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57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55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62B684-B945-4EF9-1C7E-FFA625FCC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zh-CN" altLang="en-US" dirty="0"/>
              <a:t>激光测试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52B19F-63C5-470A-EDE9-410F6107D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12" y="715054"/>
            <a:ext cx="7886700" cy="112560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利用皮秒脉冲激光器对不同位置下的探测效率、时间精度进行测试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输入电荷量为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1600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时，探测效率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~100%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，时间精度平均值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13.3 ns</a:t>
            </a: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激光对准传感器中心时，时间精度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14.6 ns @400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~4.0 ns@1200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847AFB7-17DD-0638-B212-3BC6C8F0B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88" y="1779662"/>
            <a:ext cx="1923574" cy="13768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42EE0C-D8E4-38E8-1BCF-7A7DA824C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881" y="1779662"/>
            <a:ext cx="1912144" cy="13768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242744-68EC-E653-24F2-87FC8EABD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4345" y="3235505"/>
            <a:ext cx="1929289" cy="13768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C9E3798-96A5-7136-FFAE-1ABFCDFEB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022" y="3235505"/>
            <a:ext cx="1906905" cy="137683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D3FC995-0F4A-82D1-8A1F-D5EFF53C2A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5700" y="2325459"/>
            <a:ext cx="5384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400 e</a:t>
            </a:r>
            <a:r>
              <a:rPr lang="en-US" altLang="zh-CN" sz="105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endParaRPr lang="zh-CN" altLang="en-US" sz="105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053E1A6-62D5-B334-61C8-B3887F734B5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5700" y="3838891"/>
            <a:ext cx="5940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1600 e</a:t>
            </a:r>
            <a:r>
              <a:rPr lang="en-US" altLang="zh-CN" sz="105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endParaRPr lang="zh-CN" altLang="en-US" sz="105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6A029A-AA9F-5E9C-146D-0E0630775A2A}"/>
              </a:ext>
            </a:extLst>
          </p:cNvPr>
          <p:cNvGrpSpPr/>
          <p:nvPr/>
        </p:nvGrpSpPr>
        <p:grpSpPr>
          <a:xfrm>
            <a:off x="6735708" y="2146986"/>
            <a:ext cx="2420788" cy="2211758"/>
            <a:chOff x="6067032" y="3172940"/>
            <a:chExt cx="3227717" cy="2949011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13B25AD-7287-0459-2C2A-D320E6CA2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67032" y="3172940"/>
              <a:ext cx="3227717" cy="2420788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E46B9BA-63BC-2336-8863-3419D4648A3E}"/>
                </a:ext>
              </a:extLst>
            </p:cNvPr>
            <p:cNvSpPr txBox="1"/>
            <p:nvPr/>
          </p:nvSpPr>
          <p:spPr>
            <a:xfrm>
              <a:off x="6662667" y="5567954"/>
              <a:ext cx="2411760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latin typeface="+mj-ea"/>
                  <a:ea typeface="+mj-ea"/>
                </a:rPr>
                <a:t>激光对准传感器中心时，</a:t>
              </a:r>
              <a:endParaRPr lang="en-US" altLang="zh-CN" sz="1050" dirty="0">
                <a:latin typeface="+mj-ea"/>
                <a:ea typeface="+mj-ea"/>
              </a:endParaRPr>
            </a:p>
            <a:p>
              <a:r>
                <a:rPr lang="zh-CN" altLang="en-US" sz="1050" dirty="0">
                  <a:latin typeface="+mj-ea"/>
                  <a:ea typeface="+mj-ea"/>
                </a:rPr>
                <a:t>定时</a:t>
              </a:r>
              <a:r>
                <a:rPr lang="en-US" altLang="zh-CN" sz="1050" dirty="0">
                  <a:latin typeface="+mj-ea"/>
                  <a:ea typeface="+mj-ea"/>
                </a:rPr>
                <a:t>/</a:t>
              </a:r>
              <a:r>
                <a:rPr lang="zh-CN" altLang="en-US" sz="1050" dirty="0">
                  <a:latin typeface="+mj-ea"/>
                  <a:ea typeface="+mj-ea"/>
                </a:rPr>
                <a:t>时间精度</a:t>
              </a:r>
              <a:r>
                <a:rPr lang="en-US" altLang="zh-CN" sz="1050" dirty="0">
                  <a:latin typeface="+mj-ea"/>
                  <a:ea typeface="+mj-ea"/>
                </a:rPr>
                <a:t>-</a:t>
              </a:r>
              <a:r>
                <a:rPr lang="zh-CN" altLang="en-US" sz="1050" dirty="0">
                  <a:latin typeface="+mj-ea"/>
                  <a:ea typeface="+mj-ea"/>
                </a:rPr>
                <a:t>电荷量曲线</a:t>
              </a:r>
              <a:endParaRPr lang="en-US" altLang="zh-CN" sz="1050" dirty="0">
                <a:latin typeface="+mj-ea"/>
                <a:ea typeface="+mj-ea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F97B36B7-1CA7-4115-D4A5-1661F98E3F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6051" y="1790314"/>
            <a:ext cx="1932146" cy="137683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22183BB-2CDF-59C3-70B8-B53A0EECDA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8660" y="3235504"/>
            <a:ext cx="1932623" cy="1376839"/>
          </a:xfrm>
          <a:prstGeom prst="rect">
            <a:avLst/>
          </a:prstGeom>
        </p:spPr>
      </p:pic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94A49FAF-1D9E-16CE-F19E-0F112520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58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21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A52EFA0-E82D-CD4C-0E93-3EEC0553B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808" y="2349654"/>
            <a:ext cx="3240000" cy="2145073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5F3CA59-F6AA-9D19-F204-A4A2F502D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71551"/>
            <a:ext cx="6768752" cy="1734900"/>
          </a:xfrm>
        </p:spPr>
        <p:txBody>
          <a:bodyPr/>
          <a:lstStyle/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对每个像素分别进行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ToT-Qinj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转换后得到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能谱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Kα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全能峰位置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1620 e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，与理论值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1639 e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相符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电荷标定整体准确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电荷收集性能稍差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工艺与传感器结构共同导致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F5F497A-FEEF-306C-871B-BC8C1C56A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en-US" altLang="zh-CN" baseline="30000" dirty="0"/>
              <a:t>55</a:t>
            </a:r>
            <a:r>
              <a:rPr lang="en-US" altLang="zh-CN" dirty="0"/>
              <a:t>Fe</a:t>
            </a:r>
            <a:r>
              <a:rPr lang="zh-CN" altLang="en-US" dirty="0"/>
              <a:t>源测试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2E2D8B0-AEEE-05AE-985C-A59156ED96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976"/>
          <a:stretch>
            <a:fillRect/>
          </a:stretch>
        </p:blipFill>
        <p:spPr>
          <a:xfrm>
            <a:off x="241183" y="2349654"/>
            <a:ext cx="3046384" cy="2145073"/>
          </a:xfrm>
          <a:prstGeom prst="rect">
            <a:avLst/>
          </a:prstGeom>
        </p:spPr>
      </p:pic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D6C52A43-99B3-E6E6-614C-240F519D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59</a:t>
            </a:fld>
            <a:endParaRPr lang="en-US" altLang="zh-CN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410D34A-3512-B628-60D3-E598A044818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170247" y="4339371"/>
            <a:ext cx="13879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ToT</a:t>
            </a: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分布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7DBBBB4-A1D1-5FC6-BCE7-5265E261A9F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20189" y="4337930"/>
            <a:ext cx="13879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电荷量分布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E4D28D8-32F1-238E-173D-2107F6BB6937}"/>
              </a:ext>
            </a:extLst>
          </p:cNvPr>
          <p:cNvGrpSpPr/>
          <p:nvPr/>
        </p:nvGrpSpPr>
        <p:grpSpPr>
          <a:xfrm>
            <a:off x="6216847" y="1563638"/>
            <a:ext cx="2891534" cy="2659061"/>
            <a:chOff x="6108589" y="1631402"/>
            <a:chExt cx="2891534" cy="2659061"/>
          </a:xfrm>
        </p:grpSpPr>
        <p:pic>
          <p:nvPicPr>
            <p:cNvPr id="4" name="内容占位符 6" descr="图表, 直方图&#10;&#10;AI 生成的内容可能不正确。">
              <a:extLst>
                <a:ext uri="{FF2B5EF4-FFF2-40B4-BE49-F238E27FC236}">
                  <a16:creationId xmlns:a16="http://schemas.microsoft.com/office/drawing/2014/main" id="{66F25D81-15AA-C7D9-2A1E-7A88F6E55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08589" y="1631402"/>
              <a:ext cx="2891534" cy="216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84B19C5-BEDC-0FA0-E1C8-44E0521F4C77}"/>
                </a:ext>
              </a:extLst>
            </p:cNvPr>
            <p:cNvSpPr txBox="1"/>
            <p:nvPr/>
          </p:nvSpPr>
          <p:spPr>
            <a:xfrm>
              <a:off x="6828426" y="3713382"/>
              <a:ext cx="2026804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相同工艺下，</a:t>
              </a:r>
              <a:endParaRPr lang="en-US" altLang="zh-CN" sz="10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r>
                <a:rPr lang="en-US" altLang="zh-CN" sz="10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3T</a:t>
              </a:r>
              <a:r>
                <a:rPr lang="zh-CN" altLang="en-US" sz="10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读出型</a:t>
              </a:r>
              <a:r>
                <a:rPr lang="en-US" altLang="zh-CN" sz="10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MAPS</a:t>
              </a:r>
              <a:r>
                <a:rPr lang="zh-CN" altLang="en-US" sz="10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芯片的</a:t>
              </a:r>
              <a:r>
                <a:rPr lang="en-US" altLang="zh-CN" sz="1050" baseline="3000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55</a:t>
              </a:r>
              <a:r>
                <a:rPr lang="en-US" altLang="zh-CN" sz="10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Fe</a:t>
              </a:r>
              <a:r>
                <a:rPr lang="zh-CN" altLang="en-US" sz="10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能谱</a:t>
              </a:r>
              <a:endParaRPr lang="en-US" altLang="zh-CN" sz="10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r>
                <a:rPr lang="en-US" altLang="zh-CN" sz="10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(pitch size </a:t>
              </a:r>
              <a:r>
                <a:rPr lang="en-US" altLang="zh-CN" sz="105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 μm×30 </a:t>
              </a:r>
              <a:r>
                <a:rPr lang="en-US" altLang="zh-CN" sz="105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μm</a:t>
              </a:r>
              <a:r>
                <a:rPr lang="en-US" altLang="zh-CN" sz="1050" dirty="0">
                  <a:solidFill>
                    <a:srgbClr val="0000FF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4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E5DF554-A530-A7AD-25BD-210E1EEE2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407" y="1369099"/>
            <a:ext cx="3159760" cy="2267585"/>
          </a:xfrm>
          <a:prstGeom prst="rect">
            <a:avLst/>
          </a:prstGeom>
        </p:spPr>
      </p:pic>
      <p:pic>
        <p:nvPicPr>
          <p:cNvPr id="5" name="内容占位符 3">
            <a:extLst>
              <a:ext uri="{FF2B5EF4-FFF2-40B4-BE49-F238E27FC236}">
                <a16:creationId xmlns:a16="http://schemas.microsoft.com/office/drawing/2014/main" id="{293A874B-4121-4D09-ACED-65CB72E35F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63" t="5597" r="9002" b="8230"/>
          <a:stretch/>
        </p:blipFill>
        <p:spPr bwMode="auto">
          <a:xfrm>
            <a:off x="5738858" y="1131590"/>
            <a:ext cx="3405142" cy="285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0B93771-C24D-418E-91C0-722C5B0C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43558"/>
            <a:ext cx="3023315" cy="3783142"/>
          </a:xfrm>
        </p:spPr>
        <p:txBody>
          <a:bodyPr/>
          <a:lstStyle/>
          <a:p>
            <a:pPr marL="82153" indent="0">
              <a:lnSpc>
                <a:spcPct val="150000"/>
              </a:lnSpc>
              <a:buNone/>
            </a:pP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探测谱仪结构：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内径迹探测器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(ITK)</a:t>
            </a:r>
          </a:p>
          <a:p>
            <a:pPr lvl="1">
              <a:lnSpc>
                <a:spcPct val="150000"/>
              </a:lnSpc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CMOS MAPS</a:t>
            </a:r>
          </a:p>
          <a:p>
            <a:pPr lvl="1">
              <a:lnSpc>
                <a:spcPct val="150000"/>
              </a:lnSpc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Cylindrical MPGD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主漂移室：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Drift chamber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粒子鉴别器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端盖：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DIRC-like TOF</a:t>
            </a:r>
          </a:p>
          <a:p>
            <a:pPr lvl="1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桶部：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 or DTOF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电磁量能器：纯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Csl+APD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缪子探测器：电木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RPC+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塑闪条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47EE907-E1F3-4D45-BABA-A8E5D0F0D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STCF</a:t>
            </a:r>
            <a:r>
              <a:rPr lang="zh-CN" altLang="en-US" dirty="0"/>
              <a:t>探测谱仪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4A18E75-DBD3-4B31-B2C1-BC7FFC41075F}"/>
                  </a:ext>
                </a:extLst>
              </p:cNvPr>
              <p:cNvSpPr txBox="1"/>
              <p:nvPr/>
            </p:nvSpPr>
            <p:spPr>
              <a:xfrm>
                <a:off x="4355976" y="4208770"/>
                <a:ext cx="36724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zh-CN" altLang="en-US" sz="1400" dirty="0">
                    <a:solidFill>
                      <a:srgbClr val="0000FF"/>
                    </a:solidFill>
                    <a:ea typeface="+mn-ea"/>
                    <a:cs typeface="Arial" pitchFamily="34" charset="0"/>
                  </a:rPr>
                  <a:t>立体角覆盖范围：</a:t>
                </a:r>
                <a:r>
                  <a:rPr lang="en-US" altLang="zh-CN" sz="1400" dirty="0">
                    <a:solidFill>
                      <a:srgbClr val="0000FF"/>
                    </a:solidFill>
                    <a:ea typeface="+mn-ea"/>
                    <a:cs typeface="Arial" pitchFamily="34" charset="0"/>
                  </a:rPr>
                  <a:t>94%•4</a:t>
                </a:r>
                <a14:m>
                  <m:oMath xmlns:m="http://schemas.openxmlformats.org/officeDocument/2006/math">
                    <m:r>
                      <a:rPr lang="zh-CN" altLang="en-US" sz="14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+mn-ea"/>
                        <a:cs typeface="Arial" pitchFamily="34" charset="0"/>
                      </a:rPr>
                      <m:t>𝜋</m:t>
                    </m:r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  <a:ea typeface="+mn-ea"/>
                    <a:cs typeface="Arial" pitchFamily="34" charset="0"/>
                  </a:rPr>
                  <a:t> (20</a:t>
                </a:r>
                <a:r>
                  <a:rPr lang="en-US" altLang="zh-CN" sz="1400" baseline="30000" dirty="0">
                    <a:solidFill>
                      <a:srgbClr val="0000FF"/>
                    </a:solidFill>
                    <a:ea typeface="+mn-ea"/>
                    <a:cs typeface="Arial" pitchFamily="34" charset="0"/>
                  </a:rPr>
                  <a:t>0</a:t>
                </a:r>
                <a:r>
                  <a:rPr lang="en-US" altLang="zh-CN" sz="1400" dirty="0">
                    <a:solidFill>
                      <a:srgbClr val="0000FF"/>
                    </a:solidFill>
                    <a:ea typeface="+mn-ea"/>
                    <a:cs typeface="Arial" pitchFamily="34" charset="0"/>
                  </a:rPr>
                  <a:t>~</a:t>
                </a:r>
                <a:r>
                  <a:rPr lang="en-US" altLang="zh-CN" sz="1400" dirty="0">
                    <a:solidFill>
                      <a:srgbClr val="0000FF"/>
                    </a:solidFill>
                    <a:cs typeface="Arial" pitchFamily="34" charset="0"/>
                  </a:rPr>
                  <a:t> 160</a:t>
                </a:r>
                <a:r>
                  <a:rPr lang="en-US" altLang="zh-CN" sz="1400" baseline="30000" dirty="0">
                    <a:solidFill>
                      <a:srgbClr val="0000FF"/>
                    </a:solidFill>
                    <a:cs typeface="Arial" pitchFamily="34" charset="0"/>
                  </a:rPr>
                  <a:t>0</a:t>
                </a:r>
                <a:r>
                  <a:rPr lang="en-US" altLang="zh-CN" sz="1400" dirty="0">
                    <a:solidFill>
                      <a:srgbClr val="0000FF"/>
                    </a:solidFill>
                    <a:ea typeface="+mn-ea"/>
                    <a:cs typeface="Arial" pitchFamily="34" charset="0"/>
                  </a:rPr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zh-CN" altLang="en-US" sz="1400" dirty="0">
                    <a:solidFill>
                      <a:srgbClr val="0000FF"/>
                    </a:solidFill>
                    <a:ea typeface="+mn-ea"/>
                    <a:cs typeface="Arial" pitchFamily="34" charset="0"/>
                  </a:rPr>
                  <a:t>对末态粒子做精确测量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4A18E75-DBD3-4B31-B2C1-BC7FFC410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4208770"/>
                <a:ext cx="3672408" cy="523220"/>
              </a:xfrm>
              <a:prstGeom prst="rect">
                <a:avLst/>
              </a:prstGeom>
              <a:blipFill>
                <a:blip r:embed="rId5"/>
                <a:stretch>
                  <a:fillRect l="-332" t="-2326" b="-104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BC70B311-E23D-86EA-5DD5-ACDF49B4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799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93688-EEBB-ACD4-D29B-32203DD3D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70EB0DF-7E35-9BA5-BE2B-1C3D98FF8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699541"/>
            <a:ext cx="5747319" cy="195456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 size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为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2.35</a:t>
            </a:r>
          </a:p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时间精度测试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Timewalk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修正前，初始时间精度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126.5 ns</a:t>
            </a: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根据电学标定结果，逐像素做第一次修正，时间精度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 ns</a:t>
            </a:r>
          </a:p>
          <a:p>
            <a:pPr lvl="2"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电荷收集较慢导致电学标定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等效于电荷瞬时收集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不准确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全局做第二次修正，时间精度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 ns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F20BB3C-212D-F734-FADA-3B7F5A42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en-US" altLang="zh-CN" baseline="30000" dirty="0"/>
              <a:t>90</a:t>
            </a:r>
            <a:r>
              <a:rPr lang="en-US" altLang="zh-CN" dirty="0"/>
              <a:t>Sr</a:t>
            </a:r>
            <a:r>
              <a:rPr lang="zh-CN" altLang="en-US" dirty="0"/>
              <a:t>源测试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9A8198-B5C8-AE71-4DD7-F38D6913B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60</a:t>
            </a:fld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AE04C2-F62A-7F20-596A-5C6FB1186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15" y="2656389"/>
            <a:ext cx="2519680" cy="20580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56A011-A1FB-C785-DAC9-991D2AE7C6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5010" y="2656389"/>
            <a:ext cx="2771221" cy="20580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11AD3E-980A-E2D7-6D63-621F087B96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366"/>
          <a:stretch>
            <a:fillRect/>
          </a:stretch>
        </p:blipFill>
        <p:spPr bwMode="auto">
          <a:xfrm>
            <a:off x="6070847" y="2656389"/>
            <a:ext cx="2605609" cy="2058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098EB0D-ACE6-403A-F2A7-46155171454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187624" y="4604524"/>
            <a:ext cx="13879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Timewalk</a:t>
            </a: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修正前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5183F86-1637-D671-E96F-C1692B82E16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04165" y="4604524"/>
            <a:ext cx="13879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根据电学标定结果做第一次修正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F456AF5-8D84-3D55-6227-9A30D428A4D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856493" y="4600605"/>
            <a:ext cx="13879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第二次全局修正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8002248-37B7-85E5-4A8E-CB568EC8FC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256" y="699541"/>
            <a:ext cx="2160239" cy="192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E9CED-D2CD-7D53-21DB-B973756982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7050" y="771550"/>
            <a:ext cx="1995624" cy="4140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B0006-3D4C-3570-7C6E-3FC810D2CC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1098" y="1243831"/>
            <a:ext cx="1801948" cy="39231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3635F7E-49C4-627D-93A5-FFCDD37F7BC9}"/>
              </a:ext>
            </a:extLst>
          </p:cNvPr>
          <p:cNvSpPr txBox="1"/>
          <p:nvPr/>
        </p:nvSpPr>
        <p:spPr>
          <a:xfrm>
            <a:off x="3491880" y="1094013"/>
            <a:ext cx="12989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电学标定拟合式</a:t>
            </a:r>
            <a:endParaRPr lang="en-US" altLang="zh-CN" sz="120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691502"/>
            <a:ext cx="4680520" cy="210101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CharTPix130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在不同衬底偏压下的探测效率测试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衬底偏压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-4 V </a:t>
            </a:r>
          </a:p>
          <a:p>
            <a:pPr lvl="1">
              <a:lnSpc>
                <a:spcPct val="12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248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阈值下，探测效率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99.3%</a:t>
            </a:r>
          </a:p>
          <a:p>
            <a:pPr lvl="1">
              <a:lnSpc>
                <a:spcPct val="12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像素中心效率高，四周低，由电荷共享效应导致</a:t>
            </a: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衬底偏压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-3 V </a:t>
            </a:r>
          </a:p>
          <a:p>
            <a:pPr lvl="1">
              <a:lnSpc>
                <a:spcPct val="12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240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阈值下，探测效率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99.0%</a:t>
            </a:r>
          </a:p>
          <a:p>
            <a:pPr lvl="1">
              <a:lnSpc>
                <a:spcPct val="12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效率随阈值下降更加明显</a:t>
            </a:r>
          </a:p>
          <a:p>
            <a:pPr>
              <a:lnSpc>
                <a:spcPct val="120000"/>
              </a:lnSpc>
            </a:pP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649211" y="728394"/>
            <a:ext cx="2414365" cy="20209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649211" y="2890958"/>
            <a:ext cx="2414365" cy="1931492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162435" y="2661347"/>
            <a:ext cx="13879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阈值电荷</a:t>
            </a:r>
            <a:r>
              <a:rPr lang="en-US" altLang="zh-CN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248 e</a:t>
            </a:r>
            <a:r>
              <a:rPr lang="en-US" altLang="zh-CN" sz="1050" baseline="30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endParaRPr lang="zh-CN" altLang="en-US" sz="105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209607" y="4777708"/>
            <a:ext cx="13879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阈值电荷</a:t>
            </a:r>
            <a:r>
              <a:rPr lang="en-US" altLang="zh-CN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520 e</a:t>
            </a:r>
            <a:r>
              <a:rPr lang="en-US" altLang="zh-CN" sz="1050" baseline="30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endParaRPr lang="zh-CN" altLang="en-US" sz="105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E9E07FB5-65DD-837E-1F2E-98E702D5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88" y="50800"/>
            <a:ext cx="8229600" cy="565150"/>
          </a:xfrm>
        </p:spPr>
        <p:txBody>
          <a:bodyPr/>
          <a:lstStyle/>
          <a:p>
            <a:r>
              <a:rPr lang="en-US" altLang="zh-CN" dirty="0"/>
              <a:t>CharTPix130—</a:t>
            </a:r>
            <a:r>
              <a:rPr lang="zh-CN" altLang="en-US" dirty="0"/>
              <a:t>束流测试结果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E2CADCD-AEDE-F696-B077-15E94F47F8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71" y="2719928"/>
            <a:ext cx="2879725" cy="215963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499D7E35-7483-3145-0309-D26EC407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61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8880" y="675644"/>
            <a:ext cx="6587376" cy="1536065"/>
          </a:xfrm>
        </p:spPr>
        <p:txBody>
          <a:bodyPr/>
          <a:lstStyle/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利用电荷重心法重建粒子击中位置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位置精度可达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4.7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@-4 V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显著优于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0/1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甄别下的理论值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9.6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μm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大幅超越指标要求，显著优于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CharTPix180</a:t>
            </a:r>
          </a:p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 size~2.5 </a:t>
            </a: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1B622229-31BE-36B9-474C-188EA47C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zh-CN" altLang="en-US" dirty="0"/>
              <a:t>束流测试结果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8FCD2016-99D6-1415-472D-A43E9D7330B0}"/>
              </a:ext>
            </a:extLst>
          </p:cNvPr>
          <p:cNvGrpSpPr/>
          <p:nvPr/>
        </p:nvGrpSpPr>
        <p:grpSpPr>
          <a:xfrm>
            <a:off x="288880" y="2241157"/>
            <a:ext cx="8541589" cy="2346817"/>
            <a:chOff x="288880" y="1919009"/>
            <a:chExt cx="8541589" cy="234681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6EF42BA-48B9-7F9A-F52E-268C9A332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80" y="1920370"/>
              <a:ext cx="2736000" cy="2051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EE5032-0DD0-50C4-7451-CFDCF23F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674" y="1919010"/>
              <a:ext cx="2736000" cy="2052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39A2D0B-F303-9888-6829-C58D39A89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469" y="1919009"/>
              <a:ext cx="2736000" cy="20528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9A7C227-5969-B088-686D-34E766E1B7E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15616" y="4011910"/>
              <a:ext cx="138791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位置精度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DAC1F70-DB1A-81DF-5D0C-460A5C7D70B9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904165" y="4011910"/>
              <a:ext cx="167594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沿行、列方向</a:t>
              </a:r>
              <a:r>
                <a:rPr lang="en-US" altLang="zh-CN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Cluster size</a:t>
              </a:r>
              <a:endPara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0D7B2FE3-01EF-DFC8-0313-46C472AEE92A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6712477" y="4011910"/>
              <a:ext cx="167594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Cluster size</a:t>
              </a:r>
              <a:endPara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灯片编号占位符 29">
            <a:extLst>
              <a:ext uri="{FF2B5EF4-FFF2-40B4-BE49-F238E27FC236}">
                <a16:creationId xmlns:a16="http://schemas.microsoft.com/office/drawing/2014/main" id="{48E9E2E5-58C5-1B97-7724-B0D58D84B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62</a:t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3CC29-B47A-2D66-E065-D2B7D3902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E96BB04A-7A44-52CF-3471-345F5C4E9328}"/>
              </a:ext>
            </a:extLst>
          </p:cNvPr>
          <p:cNvGrpSpPr/>
          <p:nvPr/>
        </p:nvGrpSpPr>
        <p:grpSpPr>
          <a:xfrm>
            <a:off x="5764403" y="790250"/>
            <a:ext cx="2605408" cy="2074147"/>
            <a:chOff x="2762933" y="3963604"/>
            <a:chExt cx="3447559" cy="2670546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9D3C3B7-8802-5DAD-6476-F2AB477D4681}"/>
                </a:ext>
              </a:extLst>
            </p:cNvPr>
            <p:cNvGrpSpPr/>
            <p:nvPr/>
          </p:nvGrpSpPr>
          <p:grpSpPr>
            <a:xfrm>
              <a:off x="2762933" y="3963604"/>
              <a:ext cx="3447559" cy="2379382"/>
              <a:chOff x="1565935" y="-157234"/>
              <a:chExt cx="3447970" cy="2126189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046C58BB-BC6D-83D5-7FBB-93FA1CCE47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7" t="8806"/>
              <a:stretch>
                <a:fillRect/>
              </a:stretch>
            </p:blipFill>
            <p:spPr bwMode="auto">
              <a:xfrm>
                <a:off x="1678964" y="-157234"/>
                <a:ext cx="3334941" cy="2126189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023F6538-5600-1ACE-F5C6-30C1686D8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08137" y="1840020"/>
                <a:ext cx="393700" cy="89535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95789934-B26C-A262-2663-FC780ACB9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5935" y="-157234"/>
                <a:ext cx="113029" cy="304165"/>
              </a:xfrm>
              <a:prstGeom prst="rect">
                <a:avLst/>
              </a:prstGeom>
            </p:spPr>
          </p:pic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39E9BD8-98BD-F462-CF5E-D48AD5ABAED0}"/>
                </a:ext>
              </a:extLst>
            </p:cNvPr>
            <p:cNvSpPr txBox="1"/>
            <p:nvPr/>
          </p:nvSpPr>
          <p:spPr>
            <a:xfrm>
              <a:off x="3311214" y="6307223"/>
              <a:ext cx="2464010" cy="326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50" dirty="0" err="1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ToA-Qinj</a:t>
              </a:r>
              <a:r>
                <a:rPr lang="en-US" altLang="zh-CN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(</a:t>
              </a:r>
              <a:r>
                <a:rPr lang="en-US" altLang="zh-CN" sz="10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Timewalk</a:t>
              </a:r>
              <a:r>
                <a:rPr lang="zh-CN" altLang="en-US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校准前</a:t>
              </a:r>
              <a:r>
                <a:rPr lang="en-US" altLang="zh-CN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)</a:t>
              </a:r>
              <a:endPara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2B9D99E-5A21-DD2A-BE89-0A5241D8E6A2}"/>
              </a:ext>
            </a:extLst>
          </p:cNvPr>
          <p:cNvGrpSpPr/>
          <p:nvPr/>
        </p:nvGrpSpPr>
        <p:grpSpPr>
          <a:xfrm>
            <a:off x="5807107" y="2934719"/>
            <a:ext cx="2520000" cy="2075177"/>
            <a:chOff x="4781743" y="4741787"/>
            <a:chExt cx="3775852" cy="276690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E2D35B4-4F55-33E0-C09F-F7F7E9011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8038"/>
            <a:stretch>
              <a:fillRect/>
            </a:stretch>
          </p:blipFill>
          <p:spPr>
            <a:xfrm>
              <a:off x="4781743" y="4741787"/>
              <a:ext cx="3775852" cy="2484769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C5AD573-C623-E32B-EB49-97743035ECA5}"/>
                </a:ext>
              </a:extLst>
            </p:cNvPr>
            <p:cNvSpPr txBox="1"/>
            <p:nvPr/>
          </p:nvSpPr>
          <p:spPr>
            <a:xfrm>
              <a:off x="5408089" y="7170135"/>
              <a:ext cx="2740515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ToA-Qinj</a:t>
              </a:r>
              <a:r>
                <a:rPr lang="en-US" altLang="zh-CN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(</a:t>
              </a:r>
              <a:r>
                <a:rPr lang="en-US" altLang="zh-CN" sz="1050" dirty="0" err="1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Timewalk</a:t>
              </a:r>
              <a:r>
                <a:rPr lang="zh-CN" altLang="en-US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校准后</a:t>
              </a:r>
              <a:r>
                <a:rPr lang="en-US" altLang="zh-CN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)</a:t>
              </a:r>
              <a:endPara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标题 8">
            <a:extLst>
              <a:ext uri="{FF2B5EF4-FFF2-40B4-BE49-F238E27FC236}">
                <a16:creationId xmlns:a16="http://schemas.microsoft.com/office/drawing/2014/main" id="{E5CDB127-BEE0-90F6-0745-1705FDC1F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zh-CN" altLang="en-US" dirty="0"/>
              <a:t>束流测试结果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5140290-F29A-7894-2E5F-2DEAF17EA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709" y="790250"/>
            <a:ext cx="5440287" cy="1493468"/>
          </a:xfrm>
        </p:spPr>
        <p:txBody>
          <a:bodyPr/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经两次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Timewalk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修正，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CharTPix130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时间精度得到提升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~50 ns@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-4V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~40 ns @-3 V</a:t>
            </a: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受体效应影响，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 V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下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电学性能降低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源测试结果相近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212D266-2186-5668-F652-F26521E2D0D0}"/>
              </a:ext>
            </a:extLst>
          </p:cNvPr>
          <p:cNvGrpSpPr/>
          <p:nvPr/>
        </p:nvGrpSpPr>
        <p:grpSpPr>
          <a:xfrm>
            <a:off x="1417701" y="2169844"/>
            <a:ext cx="3401316" cy="2786430"/>
            <a:chOff x="1009959" y="2096508"/>
            <a:chExt cx="3401316" cy="2786430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8892CFFD-118C-A2A1-E2D1-0AEB9C191871}"/>
                </a:ext>
              </a:extLst>
            </p:cNvPr>
            <p:cNvSpPr txBox="1"/>
            <p:nvPr/>
          </p:nvSpPr>
          <p:spPr>
            <a:xfrm>
              <a:off x="2177138" y="4629022"/>
              <a:ext cx="1419260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时间精度随阈值变化</a:t>
              </a: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AD0E98E-7970-6312-3B1B-63C0F878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959" y="2096508"/>
              <a:ext cx="3401316" cy="25481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5F84F25D-0EF2-A824-DD9E-3C5772361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63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2376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52B9D-0F7F-690A-5897-41BB9540D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C632560-6083-3502-3D79-584F705B7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研究背景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技术调研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传感器仿真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基于大尺寸像素的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基于小尺寸像素的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总结和展望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26ADF18-7BC6-B6EF-14A4-8C6C5075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9CAA1A-6FFF-8AEA-F7C0-8F1946311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64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1079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DDCF2F8-2138-A25A-125E-654A36E0A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87137"/>
            <a:ext cx="8496944" cy="1512168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zh-CN" altLang="en-US" sz="1800" kern="100" dirty="0"/>
              <a:t>本论文工作的关键技术、特色与主要创新点：</a:t>
            </a:r>
            <a:endParaRPr lang="en-US" altLang="zh-CN" sz="1800" kern="100" dirty="0"/>
          </a:p>
          <a:p>
            <a:pPr marL="294085" lvl="1" indent="0">
              <a:lnSpc>
                <a:spcPct val="140000"/>
              </a:lnSpc>
              <a:buNone/>
            </a:pPr>
            <a:r>
              <a:rPr lang="en-US" altLang="zh-CN" sz="1400" dirty="0"/>
              <a:t>1</a:t>
            </a:r>
            <a:r>
              <a:rPr lang="zh-CN" altLang="en-US" sz="1400" dirty="0"/>
              <a:t>、</a:t>
            </a:r>
            <a:r>
              <a:rPr lang="zh-CN" altLang="zh-CN" sz="1400" dirty="0"/>
              <a:t>针对</a:t>
            </a:r>
            <a:r>
              <a:rPr lang="en-US" altLang="zh-CN" sz="1400" dirty="0"/>
              <a:t>STCF ITK</a:t>
            </a:r>
            <a:r>
              <a:rPr lang="zh-CN" altLang="en-US" sz="1400" dirty="0"/>
              <a:t>在具有多维测量功能的同时仍保持低功耗的要求</a:t>
            </a:r>
            <a:r>
              <a:rPr lang="zh-CN" altLang="zh-CN" sz="1400" dirty="0"/>
              <a:t>，</a:t>
            </a:r>
            <a:r>
              <a:rPr lang="zh-CN" altLang="en-US" sz="1400" dirty="0"/>
              <a:t>在</a:t>
            </a:r>
            <a:r>
              <a:rPr lang="zh-CN" altLang="zh-CN" sz="1400" dirty="0"/>
              <a:t>本研究</a:t>
            </a:r>
            <a:r>
              <a:rPr lang="zh-CN" altLang="en-US" sz="1400" dirty="0"/>
              <a:t>中</a:t>
            </a:r>
            <a:r>
              <a:rPr lang="zh-CN" altLang="zh-CN" sz="1400" dirty="0"/>
              <a:t>提出基于大尺寸像素设计、通过减小读出电路通道密度来降低数字电路功耗的新思路</a:t>
            </a:r>
            <a:r>
              <a:rPr lang="zh-CN" altLang="en-US" sz="1400" dirty="0"/>
              <a:t>，并</a:t>
            </a:r>
            <a:r>
              <a:rPr lang="zh-CN" altLang="zh-CN" sz="1400" dirty="0"/>
              <a:t>包含了有源区连接型与金属线连接型两种大尺寸传感器</a:t>
            </a:r>
            <a:r>
              <a:rPr lang="zh-CN" altLang="en-US" sz="1400" dirty="0"/>
              <a:t>。</a:t>
            </a:r>
            <a:endParaRPr lang="en-US" altLang="zh-CN" sz="1400" dirty="0"/>
          </a:p>
          <a:p>
            <a:pPr marL="294085" lvl="1" indent="0">
              <a:lnSpc>
                <a:spcPct val="140000"/>
              </a:lnSpc>
              <a:buNone/>
            </a:pPr>
            <a:endParaRPr lang="en-US" altLang="zh-CN" sz="1400" dirty="0"/>
          </a:p>
          <a:p>
            <a:pPr lvl="1">
              <a:lnSpc>
                <a:spcPct val="140000"/>
              </a:lnSpc>
            </a:pPr>
            <a:endParaRPr lang="zh-CN" altLang="en-US" sz="1600" kern="100" dirty="0"/>
          </a:p>
          <a:p>
            <a:pPr lvl="1">
              <a:lnSpc>
                <a:spcPct val="140000"/>
              </a:lnSpc>
            </a:pPr>
            <a:endParaRPr lang="zh-CN" altLang="en-US" sz="16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E801797-602C-FEB4-9720-032EFF11D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CAA99C-4FA0-3A31-3709-812DE4B3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65</a:t>
            </a:fld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2398B7-3FC0-AC0E-EBB3-C89A3D585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34" r="77292" b="21212"/>
          <a:stretch>
            <a:fillRect/>
          </a:stretch>
        </p:blipFill>
        <p:spPr>
          <a:xfrm>
            <a:off x="1259632" y="2971702"/>
            <a:ext cx="599133" cy="674027"/>
          </a:xfrm>
          <a:prstGeom prst="rect">
            <a:avLst/>
          </a:prstGeom>
        </p:spPr>
      </p:pic>
      <p:sp>
        <p:nvSpPr>
          <p:cNvPr id="6" name="箭头: 右 5">
            <a:extLst>
              <a:ext uri="{FF2B5EF4-FFF2-40B4-BE49-F238E27FC236}">
                <a16:creationId xmlns:a16="http://schemas.microsoft.com/office/drawing/2014/main" id="{73537E56-0C56-2DF0-0969-36280F1C1F87}"/>
              </a:ext>
            </a:extLst>
          </p:cNvPr>
          <p:cNvSpPr/>
          <p:nvPr/>
        </p:nvSpPr>
        <p:spPr>
          <a:xfrm>
            <a:off x="2743773" y="3177359"/>
            <a:ext cx="249801" cy="158289"/>
          </a:xfrm>
          <a:prstGeom prst="rightArrow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9E1EC6B-13B4-57AD-E014-574E79CFFDDB}"/>
              </a:ext>
            </a:extLst>
          </p:cNvPr>
          <p:cNvGrpSpPr/>
          <p:nvPr/>
        </p:nvGrpSpPr>
        <p:grpSpPr>
          <a:xfrm>
            <a:off x="4128384" y="2355726"/>
            <a:ext cx="4326536" cy="2248270"/>
            <a:chOff x="4678641" y="2921603"/>
            <a:chExt cx="4326536" cy="224827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889ED6D-D0F5-2615-6FB0-77E27B17E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7968" y="3454105"/>
              <a:ext cx="1117209" cy="840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C739450-3AF8-AD96-46A0-CC90E6F46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641" y="3928092"/>
              <a:ext cx="2880000" cy="761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18F42C0-61A8-260E-D4FE-87788D6AF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641" y="2921603"/>
              <a:ext cx="2880000" cy="515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D24262E-5A8F-6E7A-2E63-4D7FF78FC434}"/>
                </a:ext>
              </a:extLst>
            </p:cNvPr>
            <p:cNvSpPr txBox="1"/>
            <p:nvPr/>
          </p:nvSpPr>
          <p:spPr>
            <a:xfrm>
              <a:off x="5182697" y="4708208"/>
              <a:ext cx="19184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金属线连接型传感器</a:t>
              </a:r>
              <a:endPara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（</a:t>
              </a:r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Pixel-based sensor</a:t>
              </a:r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）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88E427C-77AC-4ABE-B401-DE291964DB4D}"/>
                </a:ext>
              </a:extLst>
            </p:cNvPr>
            <p:cNvSpPr txBox="1"/>
            <p:nvPr/>
          </p:nvSpPr>
          <p:spPr>
            <a:xfrm>
              <a:off x="5235215" y="3466427"/>
              <a:ext cx="19184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有源区连接型传感器</a:t>
              </a:r>
              <a:endPara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（</a:t>
              </a:r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Strip-based sensor</a:t>
              </a:r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987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2D87D-01BB-9BF2-BC18-AD9F4CAE9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B7EA01A-BD74-A534-1B31-86D58666B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25" y="681232"/>
            <a:ext cx="8496944" cy="4196194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zh-CN" altLang="en-US" sz="1800" kern="100" dirty="0"/>
              <a:t>本论文工作的关键技术、特色与主要创新点</a:t>
            </a:r>
            <a:endParaRPr lang="en-US" altLang="zh-CN" sz="1800" kern="100" dirty="0"/>
          </a:p>
          <a:p>
            <a:pPr marL="294085" lvl="1" indent="0">
              <a:lnSpc>
                <a:spcPct val="140000"/>
              </a:lnSpc>
              <a:buNone/>
            </a:pPr>
            <a:r>
              <a:rPr lang="en-US" altLang="zh-CN" sz="1400" dirty="0"/>
              <a:t>2</a:t>
            </a:r>
            <a:r>
              <a:rPr lang="zh-CN" altLang="en-US" sz="1400" dirty="0"/>
              <a:t>、在</a:t>
            </a:r>
            <a:r>
              <a:rPr lang="zh-CN" altLang="zh-CN" sz="1400" dirty="0"/>
              <a:t>本研究</a:t>
            </a:r>
            <a:r>
              <a:rPr lang="zh-CN" altLang="en-US" sz="1400" dirty="0"/>
              <a:t>中</a:t>
            </a:r>
            <a:r>
              <a:rPr lang="zh-CN" altLang="zh-CN" sz="1400" dirty="0"/>
              <a:t>提出一种基于超级像素的新型读出架构，在超级像素内通过对多个小像素的数字输出错位做</a:t>
            </a:r>
            <a:r>
              <a:rPr lang="en-US" altLang="zh-CN" sz="1400" dirty="0"/>
              <a:t>“</a:t>
            </a:r>
            <a:r>
              <a:rPr lang="zh-CN" altLang="zh-CN" sz="1400" dirty="0"/>
              <a:t>或</a:t>
            </a:r>
            <a:r>
              <a:rPr lang="en-US" altLang="zh-CN" sz="1400" dirty="0"/>
              <a:t>”</a:t>
            </a:r>
            <a:r>
              <a:rPr lang="zh-CN" altLang="zh-CN" sz="1400" dirty="0"/>
              <a:t>操作并编码，实现了读出通道的合并，有效减少读出通道密度，最终实现了阵列内数字电路的低功耗设计</a:t>
            </a:r>
            <a:r>
              <a:rPr lang="zh-CN" altLang="en-US" sz="1400" dirty="0"/>
              <a:t>。</a:t>
            </a:r>
            <a:endParaRPr lang="en-US" altLang="zh-CN" sz="1400" dirty="0"/>
          </a:p>
          <a:p>
            <a:pPr marL="294085" lvl="1" indent="0">
              <a:lnSpc>
                <a:spcPct val="140000"/>
              </a:lnSpc>
              <a:buNone/>
            </a:pPr>
            <a:endParaRPr lang="en-US" altLang="zh-CN" sz="1400" dirty="0"/>
          </a:p>
          <a:p>
            <a:pPr marL="294085" lvl="1" indent="0">
              <a:lnSpc>
                <a:spcPct val="140000"/>
              </a:lnSpc>
              <a:buNone/>
            </a:pPr>
            <a:endParaRPr lang="en-US" altLang="zh-CN" sz="1400" dirty="0"/>
          </a:p>
          <a:p>
            <a:pPr marL="294085" lvl="1" indent="0">
              <a:lnSpc>
                <a:spcPct val="140000"/>
              </a:lnSpc>
              <a:buNone/>
            </a:pPr>
            <a:endParaRPr lang="en-US" altLang="zh-CN" sz="1400" dirty="0"/>
          </a:p>
          <a:p>
            <a:pPr marL="294085" lvl="1" indent="0">
              <a:lnSpc>
                <a:spcPct val="140000"/>
              </a:lnSpc>
              <a:buNone/>
            </a:pPr>
            <a:endParaRPr lang="en-US" altLang="zh-CN" sz="1400" dirty="0"/>
          </a:p>
          <a:p>
            <a:pPr marL="294085" lvl="1" indent="0">
              <a:lnSpc>
                <a:spcPct val="140000"/>
              </a:lnSpc>
              <a:buNone/>
            </a:pPr>
            <a:endParaRPr lang="en-US" altLang="zh-CN" sz="1400" dirty="0"/>
          </a:p>
          <a:p>
            <a:pPr marL="294085" lvl="1" indent="0">
              <a:lnSpc>
                <a:spcPct val="140000"/>
              </a:lnSpc>
              <a:buNone/>
            </a:pPr>
            <a:endParaRPr lang="en-US" altLang="zh-CN" sz="1400" dirty="0"/>
          </a:p>
          <a:p>
            <a:pPr marL="294085" lvl="1" indent="0">
              <a:lnSpc>
                <a:spcPct val="140000"/>
              </a:lnSpc>
              <a:buNone/>
            </a:pPr>
            <a:r>
              <a:rPr lang="en-US" altLang="zh-CN" sz="500" dirty="0"/>
              <a:t> </a:t>
            </a:r>
          </a:p>
          <a:p>
            <a:pPr marL="294085" lvl="1" indent="0">
              <a:lnSpc>
                <a:spcPct val="140000"/>
              </a:lnSpc>
              <a:buNone/>
            </a:pPr>
            <a:r>
              <a:rPr lang="en-US" altLang="zh-CN" sz="1400" dirty="0"/>
              <a:t>3</a:t>
            </a:r>
            <a:r>
              <a:rPr lang="zh-CN" altLang="en-US" sz="1400" dirty="0"/>
              <a:t>、</a:t>
            </a:r>
            <a:r>
              <a:rPr lang="zh-CN" altLang="zh-CN" sz="1400" dirty="0"/>
              <a:t>在论文中设计并建立了通用测试系统，完成对基于上述两种方案的原型</a:t>
            </a:r>
            <a:r>
              <a:rPr lang="en-US" altLang="zh-CN" sz="1400" dirty="0"/>
              <a:t>MAPS</a:t>
            </a:r>
            <a:r>
              <a:rPr lang="zh-CN" altLang="zh-CN" sz="1400" dirty="0"/>
              <a:t>芯片的系统性测试。两种方案的原型芯片整体链路均工作正常</a:t>
            </a:r>
            <a:r>
              <a:rPr lang="zh-CN" altLang="en-US" sz="1400" dirty="0"/>
              <a:t>，实测性能满足指标要求</a:t>
            </a:r>
            <a:r>
              <a:rPr lang="zh-CN" altLang="zh-CN" sz="1400" dirty="0"/>
              <a:t>。</a:t>
            </a:r>
            <a:endParaRPr lang="en-US" altLang="zh-CN" sz="1400" dirty="0"/>
          </a:p>
          <a:p>
            <a:pPr marL="294085" lvl="1" indent="0">
              <a:lnSpc>
                <a:spcPct val="140000"/>
              </a:lnSpc>
              <a:buNone/>
            </a:pPr>
            <a:endParaRPr lang="en-US" altLang="zh-CN" sz="1400" dirty="0"/>
          </a:p>
          <a:p>
            <a:pPr marL="294085" lvl="1" indent="0">
              <a:lnSpc>
                <a:spcPct val="140000"/>
              </a:lnSpc>
              <a:buNone/>
            </a:pPr>
            <a:endParaRPr lang="en-US" altLang="zh-CN" sz="1400" dirty="0"/>
          </a:p>
          <a:p>
            <a:pPr marL="294085" lvl="1" indent="0">
              <a:lnSpc>
                <a:spcPct val="140000"/>
              </a:lnSpc>
              <a:buNone/>
            </a:pPr>
            <a:endParaRPr lang="zh-CN" altLang="en-US" sz="1600" kern="100" dirty="0"/>
          </a:p>
          <a:p>
            <a:pPr lvl="1">
              <a:lnSpc>
                <a:spcPct val="140000"/>
              </a:lnSpc>
            </a:pPr>
            <a:endParaRPr lang="zh-CN" altLang="en-US" sz="16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2AED325-F51A-11E9-1315-0CAF10AB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15F38B-12A7-DA00-5A3B-43B2CC5C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66</a:t>
            </a:fld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988D934-17F3-5143-39AC-FADBA9755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851670"/>
            <a:ext cx="4966670" cy="185531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CEE936D-3259-A988-B51B-D6876BAC8CF1}"/>
              </a:ext>
            </a:extLst>
          </p:cNvPr>
          <p:cNvSpPr txBox="1"/>
          <p:nvPr/>
        </p:nvSpPr>
        <p:spPr>
          <a:xfrm>
            <a:off x="3563888" y="3706988"/>
            <a:ext cx="19184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超级像素结构</a:t>
            </a:r>
          </a:p>
        </p:txBody>
      </p:sp>
    </p:spTree>
    <p:extLst>
      <p:ext uri="{BB962C8B-B14F-4D97-AF65-F5344CB8AC3E}">
        <p14:creationId xmlns:p14="http://schemas.microsoft.com/office/powerpoint/2010/main" val="24253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6F9B38D-5533-7F4B-36D6-6A767BB2A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下一步工作可以包括：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辐照测试：在两款原型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经不同梯度辐照后，测试各项性能变化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性能优化与迭代：根据测试现象对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读出设计做出改进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全尺寸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设计：扩大芯片尺寸至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cm×2 cm</a:t>
            </a:r>
          </a:p>
          <a:p>
            <a:pPr lvl="1"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针对国产工艺的进一步探索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36A8B3A-B408-F964-FA9F-0F0995471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展望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7A1EB3-A499-B4EA-3E78-52C2FEDF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67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027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47BCD28-7DC5-4588-8049-262AA6C6A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43558"/>
            <a:ext cx="8928992" cy="4052178"/>
          </a:xfrm>
        </p:spPr>
        <p:txBody>
          <a:bodyPr/>
          <a:lstStyle/>
          <a:p>
            <a:pPr marL="171450" indent="-1714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/>
              <a:t>博士期间发表论文</a:t>
            </a:r>
            <a:endParaRPr lang="en-US" altLang="zh-CN" sz="1400" dirty="0"/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12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Xuan D</a:t>
            </a:r>
            <a:r>
              <a:rPr lang="en-US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Qin J, Xu L, et al. CMOS MAPS With a Novel Readout Scheme for High Luminosity Particle Colliders[J]. IEEE Transactions on Nuclear Science, 202 5, 72(3): 217-224.</a:t>
            </a:r>
            <a:endParaRPr lang="zh-CN" altLang="zh-CN" sz="12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12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Xuan D</a:t>
            </a:r>
            <a:r>
              <a:rPr lang="en-US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Zhang R, Qin J, et al. A low power monolithic active pixel sensor prototype for the STCF inner tracker[J]. Nuclear Instruments and Methods in Physics Research Section A: Accelerators, Spectrometers, Detectors and Associated Equipment, 2025, 1080: 170725.</a:t>
            </a:r>
            <a:endParaRPr lang="zh-CN" altLang="zh-CN" sz="12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Zhang R, </a:t>
            </a:r>
            <a:r>
              <a:rPr lang="en-US" altLang="zh-CN" sz="12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Xuan D</a:t>
            </a:r>
            <a:r>
              <a:rPr lang="en-US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Qin J, et al. Simulation of MAPS and a MAPS-based inner tracker for the Super Tau-Charm Facility[J]. Nuclear Instruments and Methods in Physics Research Section A: Accelerators, Spectrometers, Detectors and Associated Equipment, 2026, 1087: 171383.</a:t>
            </a: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altLang="zh-CN" sz="12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/>
              <a:t>会议报告</a:t>
            </a:r>
            <a:endParaRPr lang="en-US" altLang="zh-CN" sz="12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24th IEEE Real Time</a:t>
            </a:r>
            <a:r>
              <a:rPr lang="zh-CN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会议进行报告，题目为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"CMOS MAPS with a novel </a:t>
            </a:r>
            <a:r>
              <a:rPr lang="en-US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readout scheme for the STCF Inner tracker“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在第四届半导体辐射探测器研讨会上进行报告，题目为“</a:t>
            </a:r>
            <a:r>
              <a:rPr lang="zh-CN" altLang="en-US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应用于</a:t>
            </a:r>
            <a:r>
              <a:rPr lang="en-US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STCF</a:t>
            </a:r>
            <a:r>
              <a:rPr lang="zh-CN" altLang="en-US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内径迹探测器的</a:t>
            </a:r>
            <a:r>
              <a:rPr lang="en-US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MAPS</a:t>
            </a:r>
            <a:r>
              <a:rPr lang="zh-CN" altLang="en-US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芯片设计</a:t>
            </a:r>
            <a:r>
              <a:rPr lang="zh-CN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endParaRPr lang="en-US" altLang="zh-CN" sz="12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在高能物理分会第十四届全国粒子物理学术会议上进行报告，题目为“应用于高亮度电子对撞机内径迹探测器的</a:t>
            </a:r>
            <a:r>
              <a:rPr lang="en-US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MAPS</a:t>
            </a:r>
            <a:r>
              <a:rPr lang="zh-CN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芯片设计”</a:t>
            </a:r>
            <a:endParaRPr lang="en-US" altLang="zh-CN" sz="12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Vienna Conference on Instrumentation</a:t>
            </a:r>
            <a:r>
              <a:rPr lang="zh-CN" altLang="en-US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中进行海报展示，题目为“</a:t>
            </a:r>
            <a:r>
              <a:rPr lang="en-US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low power monolithic active pixel sensor prototype for the STCF Inner tracker</a:t>
            </a:r>
            <a:r>
              <a:rPr lang="zh-CN" altLang="en-US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endParaRPr lang="en-US" altLang="zh-CN" sz="12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在中部地区研究生论坛上进行报告，题目为“应用于</a:t>
            </a:r>
            <a:r>
              <a:rPr lang="en-US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STCF</a:t>
            </a:r>
            <a:r>
              <a:rPr lang="zh-CN" altLang="en-US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内径迹探测器的单片式有源像素传感器研究”</a:t>
            </a:r>
            <a:endParaRPr lang="en-US" altLang="zh-CN" sz="12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AFE38A1-E86E-47E7-A814-DE87C99B9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博士期间发表论文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178561-ACD4-D35B-B200-96CE223F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68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723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CEFD94E-D9C4-668B-3681-166053591799}"/>
              </a:ext>
            </a:extLst>
          </p:cNvPr>
          <p:cNvSpPr/>
          <p:nvPr/>
        </p:nvSpPr>
        <p:spPr>
          <a:xfrm>
            <a:off x="3491880" y="1971585"/>
            <a:ext cx="315211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7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谢谢！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DA53004-60FF-3423-F113-78F663C5C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69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793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ECBFD7-6B39-4C0B-B655-8BB61F7F0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155" y="768307"/>
            <a:ext cx="2365247" cy="1928102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26FADC0-E0DF-4129-95E0-199D14C6A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1" y="699542"/>
            <a:ext cx="3600401" cy="324036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径迹探测器物理需求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4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动量分辨 </a:t>
            </a:r>
            <a:r>
              <a:rPr lang="da-DK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a-DK" altLang="zh-C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a-DK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 = 0.5% at p = 1 GeV/c </a:t>
            </a:r>
          </a:p>
          <a:p>
            <a:pPr lvl="1">
              <a:lnSpc>
                <a:spcPct val="14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能量分辨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/dx~6%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4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寻迹效率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40000"/>
              </a:lnSpc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&gt;99% @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&gt;0.3 GeV/c</a:t>
            </a:r>
          </a:p>
          <a:p>
            <a:pPr lvl="2">
              <a:lnSpc>
                <a:spcPct val="140000"/>
              </a:lnSpc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&gt;90% @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=0.1 GeV/c</a:t>
            </a:r>
          </a:p>
          <a:p>
            <a:pPr>
              <a:lnSpc>
                <a:spcPct val="14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STCF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特点：高亮度、高本底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lnSpc>
                <a:spcPct val="14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亮度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&gt;0.5×10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@4 GeV</a:t>
            </a:r>
          </a:p>
          <a:p>
            <a:pPr lvl="1">
              <a:lnSpc>
                <a:spcPct val="14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最内层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 rate~ 2.0</a:t>
            </a:r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Hz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9A3FFDF-7C08-44B7-92BF-DFCA25174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径迹探测器物理需求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B015517-3A27-4E49-B7F7-45889A61E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817" y="736035"/>
            <a:ext cx="2616219" cy="194323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E360245-DC4C-4014-9AC9-53223158B9F5}"/>
              </a:ext>
            </a:extLst>
          </p:cNvPr>
          <p:cNvSpPr/>
          <p:nvPr/>
        </p:nvSpPr>
        <p:spPr>
          <a:xfrm>
            <a:off x="683568" y="2355726"/>
            <a:ext cx="1739692" cy="216024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582A08C-8FDC-47FA-BA7B-5FC7D4F6F9E9}"/>
              </a:ext>
            </a:extLst>
          </p:cNvPr>
          <p:cNvSpPr/>
          <p:nvPr/>
        </p:nvSpPr>
        <p:spPr>
          <a:xfrm>
            <a:off x="446856" y="3291830"/>
            <a:ext cx="2973016" cy="28803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9572386-5955-433D-BFCF-716739B2D4E3}"/>
              </a:ext>
            </a:extLst>
          </p:cNvPr>
          <p:cNvSpPr txBox="1"/>
          <p:nvPr/>
        </p:nvSpPr>
        <p:spPr>
          <a:xfrm>
            <a:off x="905958" y="3885314"/>
            <a:ext cx="24419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4444FF"/>
                </a:solidFill>
                <a:latin typeface="+mj-ea"/>
                <a:ea typeface="+mj-ea"/>
              </a:rPr>
              <a:t>物理需求</a:t>
            </a:r>
            <a:r>
              <a:rPr lang="en-US" altLang="zh-CN" sz="1400" dirty="0">
                <a:solidFill>
                  <a:srgbClr val="4444FF"/>
                </a:solidFill>
                <a:latin typeface="+mj-ea"/>
                <a:ea typeface="+mj-ea"/>
              </a:rPr>
              <a:t>/</a:t>
            </a:r>
            <a:r>
              <a:rPr lang="zh-CN" altLang="en-US" sz="1400" dirty="0">
                <a:solidFill>
                  <a:srgbClr val="4444FF"/>
                </a:solidFill>
                <a:latin typeface="+mj-ea"/>
                <a:ea typeface="+mj-ea"/>
              </a:rPr>
              <a:t>特点：</a:t>
            </a:r>
            <a:endParaRPr lang="en-US" altLang="zh-CN" sz="1400" dirty="0">
              <a:solidFill>
                <a:srgbClr val="4444FF"/>
              </a:solidFill>
              <a:latin typeface="+mj-ea"/>
              <a:ea typeface="+mj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4444FF"/>
                </a:solidFill>
                <a:latin typeface="+mj-ea"/>
                <a:ea typeface="+mj-ea"/>
              </a:rPr>
              <a:t>低动量粒子寻迹效率</a:t>
            </a:r>
            <a:endParaRPr lang="en-US" altLang="zh-CN" sz="1400" dirty="0">
              <a:solidFill>
                <a:srgbClr val="4444FF"/>
              </a:solidFill>
              <a:latin typeface="+mj-ea"/>
              <a:ea typeface="+mj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4444FF"/>
                </a:solidFill>
                <a:latin typeface="+mj-ea"/>
                <a:ea typeface="+mj-ea"/>
              </a:rPr>
              <a:t>高事例数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46592E-AC35-9536-4B8F-630E65AB2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257" y="2816312"/>
            <a:ext cx="4546501" cy="198559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1EC7B9B-9D58-DA7D-1291-D69CF3CE0043}"/>
              </a:ext>
            </a:extLst>
          </p:cNvPr>
          <p:cNvSpPr txBox="1"/>
          <p:nvPr/>
        </p:nvSpPr>
        <p:spPr>
          <a:xfrm>
            <a:off x="6412113" y="4823530"/>
            <a:ext cx="22643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900" dirty="0">
                <a:hlinkClick r:id="rId6"/>
              </a:rPr>
              <a:t>DOI 10.1088/1748-0221/19/11/P11014</a:t>
            </a:r>
            <a:endParaRPr lang="zh-CN" altLang="en-US" sz="900" dirty="0"/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9A1C4712-D8FC-EC39-064F-FE886513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7</a:t>
            </a:fld>
            <a:endParaRPr lang="en-US" altLang="zh-CN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7D200F5-D1DA-729C-5051-79809F26BC4F}"/>
              </a:ext>
            </a:extLst>
          </p:cNvPr>
          <p:cNvSpPr/>
          <p:nvPr/>
        </p:nvSpPr>
        <p:spPr>
          <a:xfrm>
            <a:off x="6660232" y="3912475"/>
            <a:ext cx="504056" cy="1714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1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FDE878D6-37D9-4E18-8880-3208D9925BDC}"/>
              </a:ext>
            </a:extLst>
          </p:cNvPr>
          <p:cNvSpPr txBox="1"/>
          <p:nvPr/>
        </p:nvSpPr>
        <p:spPr>
          <a:xfrm>
            <a:off x="3275856" y="221171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BACK UP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9574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3D3C0CB-4CF7-40B1-ACF6-623E81541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99542"/>
            <a:ext cx="5184576" cy="3096344"/>
          </a:xfrm>
        </p:spPr>
        <p:txBody>
          <a:bodyPr/>
          <a:lstStyle/>
          <a:p>
            <a:r>
              <a:rPr lang="el-G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RWELL (micro Resistive WELL)</a:t>
            </a: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位置分辨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&lt;100μm</a:t>
            </a: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基于快速接地设计，计数率能力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 MHz/cm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感应信号幅度低，大面积化过程中遭遇技术挑战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RGroove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(micro resistive Groove)</a:t>
            </a: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一维读出实现二维位置分辨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避免电荷分享效应，相同气体增益下感应信号幅度增大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机械结构简单、安装简便，利于大面积应用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745FC39-53D9-4613-92E5-9454D058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圆柱形</a:t>
            </a:r>
            <a:r>
              <a:rPr lang="en-US" altLang="zh-CN" dirty="0"/>
              <a:t>MPGD</a:t>
            </a:r>
            <a:r>
              <a:rPr lang="zh-CN" altLang="en-US" dirty="0"/>
              <a:t>方案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53C2BC0-F392-4A8A-8AB4-57A044D5C5B1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8492"/>
          <a:stretch/>
        </p:blipFill>
        <p:spPr>
          <a:xfrm>
            <a:off x="5140424" y="1046981"/>
            <a:ext cx="1685394" cy="14690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E0A36A-D742-4043-AABB-43B07854514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094610" y="1046981"/>
            <a:ext cx="1680742" cy="155677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ABCCECA-0D73-44FC-90A8-CEA9B2507D02}"/>
              </a:ext>
            </a:extLst>
          </p:cNvPr>
          <p:cNvSpPr txBox="1"/>
          <p:nvPr/>
        </p:nvSpPr>
        <p:spPr>
          <a:xfrm>
            <a:off x="5814483" y="2536194"/>
            <a:ext cx="2201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/>
              <a:t>μRWELL</a:t>
            </a:r>
            <a:r>
              <a:rPr lang="zh-CN" altLang="en-US" sz="1400" dirty="0"/>
              <a:t>结构 </a:t>
            </a:r>
            <a:r>
              <a:rPr lang="en-US" altLang="zh-CN" sz="1400" dirty="0"/>
              <a:t>&amp; </a:t>
            </a:r>
            <a:r>
              <a:rPr lang="zh-CN" altLang="en-US" sz="1400" dirty="0"/>
              <a:t>信号幅度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48FF025-C3F8-4BAA-A371-0B544D1346E3}"/>
              </a:ext>
            </a:extLst>
          </p:cNvPr>
          <p:cNvGrpSpPr/>
          <p:nvPr/>
        </p:nvGrpSpPr>
        <p:grpSpPr>
          <a:xfrm>
            <a:off x="4554993" y="3353389"/>
            <a:ext cx="4503559" cy="1568335"/>
            <a:chOff x="4442325" y="3224928"/>
            <a:chExt cx="4503559" cy="156833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F7D3D39-E867-4FA8-9000-705692FB7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325" y="3224928"/>
              <a:ext cx="2383493" cy="133712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7975894-99CA-4CC7-8904-6FE61F5D2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2" t="2010" r="8368" b="14435"/>
            <a:stretch/>
          </p:blipFill>
          <p:spPr>
            <a:xfrm>
              <a:off x="6846780" y="3364660"/>
              <a:ext cx="2099104" cy="1057655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8254FB6-4D69-4E9F-9885-737B1579E0FC}"/>
                </a:ext>
              </a:extLst>
            </p:cNvPr>
            <p:cNvSpPr txBox="1"/>
            <p:nvPr/>
          </p:nvSpPr>
          <p:spPr>
            <a:xfrm>
              <a:off x="6180861" y="4485486"/>
              <a:ext cx="178194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zh-CN" sz="1400" dirty="0"/>
                <a:t>μ</a:t>
              </a:r>
              <a:r>
                <a:rPr lang="en-US" altLang="zh-CN" sz="1400" dirty="0" err="1"/>
                <a:t>RGroove</a:t>
              </a:r>
              <a:r>
                <a:rPr lang="zh-CN" altLang="en-US" sz="1400" dirty="0"/>
                <a:t>结构</a:t>
              </a:r>
              <a:r>
                <a:rPr lang="en-US" altLang="zh-CN" sz="1400" dirty="0"/>
                <a:t> </a:t>
              </a:r>
              <a:endParaRPr lang="zh-CN" altLang="en-US" sz="1400" dirty="0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55DB02C2-DE0C-4517-97A9-87667DB1DE59}"/>
              </a:ext>
            </a:extLst>
          </p:cNvPr>
          <p:cNvSpPr txBox="1"/>
          <p:nvPr/>
        </p:nvSpPr>
        <p:spPr>
          <a:xfrm>
            <a:off x="998755" y="3879522"/>
            <a:ext cx="2664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00FF"/>
                </a:solidFill>
                <a:ea typeface="+mn-ea"/>
                <a:cs typeface="Arial" pitchFamily="34" charset="0"/>
              </a:rPr>
              <a:t>计数率、位置分辨有限，</a:t>
            </a:r>
            <a:endParaRPr lang="en-US" altLang="zh-CN" sz="1600" dirty="0">
              <a:solidFill>
                <a:srgbClr val="0000FF"/>
              </a:solidFill>
              <a:ea typeface="+mn-ea"/>
              <a:cs typeface="Arial" pitchFamily="34" charset="0"/>
            </a:endParaRPr>
          </a:p>
          <a:p>
            <a:r>
              <a:rPr lang="zh-CN" altLang="en-US" sz="1600" dirty="0">
                <a:solidFill>
                  <a:srgbClr val="0000FF"/>
                </a:solidFill>
                <a:ea typeface="+mn-ea"/>
                <a:cs typeface="Arial" pitchFamily="34" charset="0"/>
              </a:rPr>
              <a:t>继续提升难度大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7BAA4D-952E-88F8-349D-A3077AB2E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71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9132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5BF5DC5-ED9C-4AEF-BB2A-F1AE88837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0" y="775678"/>
            <a:ext cx="8964490" cy="17850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四阱工艺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增加深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阱、深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阱，像素内电路可使用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CMOS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结构，外延层高阻，非全耗尽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(ALPIDE)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Depleted MAPS</a:t>
            </a:r>
          </a:p>
          <a:p>
            <a:pPr lvl="1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大收集电极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高压型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：抗辐射性极强、电荷收集快，但输入电容大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小收集电极：四阱工艺基础上增加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implant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，输入电容小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像素边缘制作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型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</a:t>
            </a:r>
          </a:p>
          <a:p>
            <a:pPr lvl="2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像素边缘增加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型注入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型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 + p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型注入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A795DAD-3CEF-4B4B-9D96-AAADDEA8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MAPS</a:t>
            </a:r>
            <a:r>
              <a:rPr lang="zh-CN" altLang="en-US" dirty="0"/>
              <a:t>比选</a:t>
            </a:r>
          </a:p>
        </p:txBody>
      </p:sp>
      <p:sp>
        <p:nvSpPr>
          <p:cNvPr id="21" name="左大括号 20">
            <a:extLst>
              <a:ext uri="{FF2B5EF4-FFF2-40B4-BE49-F238E27FC236}">
                <a16:creationId xmlns:a16="http://schemas.microsoft.com/office/drawing/2014/main" id="{B0BFB442-827B-4D9C-9F89-E9758B4E973B}"/>
              </a:ext>
            </a:extLst>
          </p:cNvPr>
          <p:cNvSpPr/>
          <p:nvPr/>
        </p:nvSpPr>
        <p:spPr>
          <a:xfrm flipH="1">
            <a:off x="2411760" y="2314568"/>
            <a:ext cx="114542" cy="569074"/>
          </a:xfrm>
          <a:prstGeom prst="leftBrace">
            <a:avLst>
              <a:gd name="adj1" fmla="val 8333"/>
              <a:gd name="adj2" fmla="val 47595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21BCF60-A71B-4E8A-B2EB-7B6D84963EBF}"/>
              </a:ext>
            </a:extLst>
          </p:cNvPr>
          <p:cNvSpPr txBox="1"/>
          <p:nvPr/>
        </p:nvSpPr>
        <p:spPr>
          <a:xfrm>
            <a:off x="2565026" y="2388465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像素边缘处形成横向</a:t>
            </a:r>
            <a:r>
              <a:rPr lang="en-US" altLang="zh-CN" sz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pn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结：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探测效率、电荷收集速度提升，抗辐照增强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A79A046-D8EF-48AC-89C6-677A91466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63" y="3238758"/>
            <a:ext cx="1686294" cy="1183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C908A5A-982B-4AD5-A2A2-509F0EC5EB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t="-1118" r="-1906" b="14880"/>
          <a:stretch/>
        </p:blipFill>
        <p:spPr>
          <a:xfrm>
            <a:off x="2159959" y="3278058"/>
            <a:ext cx="1975417" cy="1152795"/>
          </a:xfrm>
          <a:prstGeom prst="rect">
            <a:avLst/>
          </a:prstGeom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768B31B8-15B9-45DF-8E93-9BCEAA742BDC}"/>
              </a:ext>
            </a:extLst>
          </p:cNvPr>
          <p:cNvSpPr/>
          <p:nvPr/>
        </p:nvSpPr>
        <p:spPr>
          <a:xfrm>
            <a:off x="1929581" y="3830361"/>
            <a:ext cx="216024" cy="144016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568635EB-8780-41A6-918F-108D023253C6}"/>
              </a:ext>
            </a:extLst>
          </p:cNvPr>
          <p:cNvSpPr/>
          <p:nvPr/>
        </p:nvSpPr>
        <p:spPr>
          <a:xfrm>
            <a:off x="4099448" y="3816572"/>
            <a:ext cx="216024" cy="144016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id="{AE96F922-28A7-4024-98D6-C9F53CAA50BA}"/>
              </a:ext>
            </a:extLst>
          </p:cNvPr>
          <p:cNvSpPr/>
          <p:nvPr/>
        </p:nvSpPr>
        <p:spPr>
          <a:xfrm>
            <a:off x="4332373" y="3130167"/>
            <a:ext cx="205560" cy="1584176"/>
          </a:xfrm>
          <a:prstGeom prst="leftBrace">
            <a:avLst>
              <a:gd name="adj1" fmla="val 8333"/>
              <a:gd name="adj2" fmla="val 47595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AC3C53C-1604-4D4F-B92D-2079E39F79BF}"/>
              </a:ext>
            </a:extLst>
          </p:cNvPr>
          <p:cNvSpPr txBox="1"/>
          <p:nvPr/>
        </p:nvSpPr>
        <p:spPr>
          <a:xfrm>
            <a:off x="269619" y="445888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双阱工艺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MIMOSA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5E1F8F8-036A-4F59-8D84-5B0625DAD272}"/>
              </a:ext>
            </a:extLst>
          </p:cNvPr>
          <p:cNvSpPr txBox="1"/>
          <p:nvPr/>
        </p:nvSpPr>
        <p:spPr>
          <a:xfrm>
            <a:off x="2339856" y="444639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四阱工艺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ALPIDE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D603E20-C271-4895-9CD6-AD1A2DFCD5A0}"/>
              </a:ext>
            </a:extLst>
          </p:cNvPr>
          <p:cNvGrpSpPr/>
          <p:nvPr/>
        </p:nvGrpSpPr>
        <p:grpSpPr>
          <a:xfrm>
            <a:off x="4581731" y="2872999"/>
            <a:ext cx="1508461" cy="1157672"/>
            <a:chOff x="4629646" y="4469875"/>
            <a:chExt cx="1508461" cy="1157672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A9FE255-3DBC-431D-A31C-AB460A5EE2BA}"/>
                </a:ext>
              </a:extLst>
            </p:cNvPr>
            <p:cNvSpPr txBox="1"/>
            <p:nvPr/>
          </p:nvSpPr>
          <p:spPr>
            <a:xfrm>
              <a:off x="4812782" y="5350548"/>
              <a:ext cx="11535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大收集电极</a:t>
              </a:r>
              <a:endPara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5FFFF2D-DC1B-4480-973C-54F9FDB93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653"/>
            <a:stretch/>
          </p:blipFill>
          <p:spPr>
            <a:xfrm>
              <a:off x="4629646" y="4469875"/>
              <a:ext cx="1508461" cy="903787"/>
            </a:xfrm>
            <a:prstGeom prst="rect">
              <a:avLst/>
            </a:prstGeom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B93DAAF-537C-45B4-B6D3-58A9BF99B13B}"/>
              </a:ext>
            </a:extLst>
          </p:cNvPr>
          <p:cNvGrpSpPr/>
          <p:nvPr/>
        </p:nvGrpSpPr>
        <p:grpSpPr>
          <a:xfrm>
            <a:off x="4701322" y="3985145"/>
            <a:ext cx="1365502" cy="1095257"/>
            <a:chOff x="4782713" y="5520007"/>
            <a:chExt cx="1365502" cy="1095257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D9A7536-9D80-4836-9612-909DECF43F60}"/>
                </a:ext>
              </a:extLst>
            </p:cNvPr>
            <p:cNvSpPr txBox="1"/>
            <p:nvPr/>
          </p:nvSpPr>
          <p:spPr>
            <a:xfrm>
              <a:off x="4886946" y="6338265"/>
              <a:ext cx="1157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小收集电极</a:t>
              </a:r>
              <a:endPara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58EFAE2-16B6-464E-8C2A-1D1601EB9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2713" y="5520007"/>
              <a:ext cx="1365502" cy="834116"/>
            </a:xfrm>
            <a:prstGeom prst="rect">
              <a:avLst/>
            </a:prstGeom>
          </p:spPr>
        </p:pic>
      </p:grpSp>
      <p:sp>
        <p:nvSpPr>
          <p:cNvPr id="23" name="箭头: 右 22">
            <a:extLst>
              <a:ext uri="{FF2B5EF4-FFF2-40B4-BE49-F238E27FC236}">
                <a16:creationId xmlns:a16="http://schemas.microsoft.com/office/drawing/2014/main" id="{EED8DF8F-A6D1-4A3E-8240-CC9A7EE53928}"/>
              </a:ext>
            </a:extLst>
          </p:cNvPr>
          <p:cNvSpPr/>
          <p:nvPr/>
        </p:nvSpPr>
        <p:spPr>
          <a:xfrm>
            <a:off x="6059063" y="4362959"/>
            <a:ext cx="216024" cy="144016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8B3943E-D672-4FE5-84A0-892D7CE03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699" y="2260512"/>
            <a:ext cx="1551223" cy="93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461F37B-78DB-4F95-924C-60F915F87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182" y="3175046"/>
            <a:ext cx="1612777" cy="93487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7F3E27F-7CCE-4F70-B105-619225963B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9017" y="4128099"/>
            <a:ext cx="1595698" cy="936000"/>
          </a:xfrm>
          <a:prstGeom prst="rect">
            <a:avLst/>
          </a:prstGeom>
        </p:spPr>
      </p:pic>
      <p:sp>
        <p:nvSpPr>
          <p:cNvPr id="27" name="左大括号 26">
            <a:extLst>
              <a:ext uri="{FF2B5EF4-FFF2-40B4-BE49-F238E27FC236}">
                <a16:creationId xmlns:a16="http://schemas.microsoft.com/office/drawing/2014/main" id="{25000EB5-2742-4A83-8F0A-4166BB34A970}"/>
              </a:ext>
            </a:extLst>
          </p:cNvPr>
          <p:cNvSpPr/>
          <p:nvPr/>
        </p:nvSpPr>
        <p:spPr>
          <a:xfrm>
            <a:off x="6350585" y="2664083"/>
            <a:ext cx="205560" cy="2155178"/>
          </a:xfrm>
          <a:prstGeom prst="leftBrace">
            <a:avLst>
              <a:gd name="adj1" fmla="val 8333"/>
              <a:gd name="adj2" fmla="val 82136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8536609-7DCD-4E8D-BCF1-4E7ED2F2547A}"/>
              </a:ext>
            </a:extLst>
          </p:cNvPr>
          <p:cNvSpPr txBox="1"/>
          <p:nvPr/>
        </p:nvSpPr>
        <p:spPr>
          <a:xfrm>
            <a:off x="8230476" y="2606643"/>
            <a:ext cx="676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</a:t>
            </a:r>
            <a:r>
              <a:rPr lang="en-US" altLang="zh-CN" sz="1200" baseline="30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gap</a:t>
            </a:r>
            <a:endParaRPr lang="zh-CN" altLang="en-US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4DF27C-A1B8-437B-8167-394B8CE1B9D8}"/>
              </a:ext>
            </a:extLst>
          </p:cNvPr>
          <p:cNvSpPr txBox="1"/>
          <p:nvPr/>
        </p:nvSpPr>
        <p:spPr>
          <a:xfrm>
            <a:off x="8164440" y="3546678"/>
            <a:ext cx="870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 implant</a:t>
            </a:r>
            <a:endParaRPr lang="zh-CN" altLang="en-US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602D873-2E6E-4179-B15B-550BFE3A2095}"/>
              </a:ext>
            </a:extLst>
          </p:cNvPr>
          <p:cNvSpPr txBox="1"/>
          <p:nvPr/>
        </p:nvSpPr>
        <p:spPr>
          <a:xfrm>
            <a:off x="8153492" y="4302314"/>
            <a:ext cx="870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</a:t>
            </a:r>
            <a:r>
              <a:rPr lang="en-US" altLang="zh-CN" sz="1200" baseline="30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gap</a:t>
            </a:r>
          </a:p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 implant</a:t>
            </a:r>
            <a:endParaRPr lang="zh-CN" altLang="en-US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D13465-CDF9-6091-AFAE-CC0CAE9B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72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33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5B9EFAA-D27E-3A83-0B38-344AE9B3D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418" y="779332"/>
            <a:ext cx="3570532" cy="1241924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CB0F8AE4-B0D7-9D13-C0A5-F27EE751F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高压</a:t>
            </a:r>
            <a:r>
              <a:rPr lang="en-US" altLang="zh-CN" dirty="0"/>
              <a:t>CMOS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内容占位符 14">
                <a:extLst>
                  <a:ext uri="{FF2B5EF4-FFF2-40B4-BE49-F238E27FC236}">
                    <a16:creationId xmlns:a16="http://schemas.microsoft.com/office/drawing/2014/main" id="{7FA7CE1A-FF13-585A-F1DD-04BEA0BB98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1520" y="779331"/>
                <a:ext cx="6172200" cy="3394472"/>
              </a:xfrm>
            </p:spPr>
            <p:txBody>
              <a:bodyPr/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14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Depleted MAPS-</a:t>
                </a:r>
                <a:r>
                  <a:rPr lang="zh-CN" altLang="en-US" sz="14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大收集电极</a:t>
                </a:r>
                <a:endParaRPr lang="en-US" altLang="zh-CN" sz="14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zh-CN" altLang="en-US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代表芯片：</a:t>
                </a:r>
                <a:r>
                  <a:rPr lang="en-US" altLang="zh-CN" sz="1200" dirty="0" err="1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MuPix</a:t>
                </a:r>
                <a:r>
                  <a:rPr lang="zh-CN" altLang="en-US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1200" dirty="0" err="1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ATLASPix</a:t>
                </a:r>
                <a:r>
                  <a:rPr lang="zh-CN" altLang="en-US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、</a:t>
                </a:r>
                <a:r>
                  <a:rPr lang="en-US" altLang="zh-CN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LF-</a:t>
                </a:r>
                <a:r>
                  <a:rPr lang="en-US" altLang="zh-CN" sz="1200" dirty="0" err="1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Monopix</a:t>
                </a:r>
                <a:endPara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14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LF-</a:t>
                </a:r>
                <a:r>
                  <a:rPr lang="en-US" altLang="zh-CN" sz="1400" dirty="0" err="1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Monopix</a:t>
                </a:r>
                <a:r>
                  <a:rPr lang="zh-CN" altLang="en-US" sz="14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为例</a:t>
                </a:r>
                <a:endParaRPr lang="en-US" altLang="zh-CN" sz="14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en-US" altLang="zh-CN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HV</a:t>
                </a:r>
                <a:r>
                  <a:rPr lang="zh-CN" altLang="en-US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：衬底负高压</a:t>
                </a:r>
                <a:r>
                  <a:rPr lang="en-US" altLang="zh-CN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(~ 150 V)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CN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HR</a:t>
                </a:r>
                <a:r>
                  <a:rPr lang="zh-CN" altLang="en-US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：高阻</a:t>
                </a:r>
                <a:r>
                  <a:rPr lang="en-US" altLang="zh-CN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P</a:t>
                </a:r>
                <a:r>
                  <a:rPr lang="zh-CN" altLang="en-US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衬底</a:t>
                </a:r>
                <a:r>
                  <a:rPr lang="en-US" altLang="zh-CN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(&gt; 2 </a:t>
                </a:r>
                <a14:m>
                  <m:oMath xmlns:m="http://schemas.openxmlformats.org/officeDocument/2006/math">
                    <m:r>
                      <a:rPr lang="en-US" altLang="zh-CN" sz="1200" b="0" i="1" smtClean="0"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𝑘</m:t>
                    </m:r>
                    <m:r>
                      <m:rPr>
                        <m:sty m:val="p"/>
                      </m:rPr>
                      <a:rPr lang="el-GR" altLang="zh-CN" sz="1200" b="0" i="1" smtClean="0"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Ω</m:t>
                    </m:r>
                    <m:r>
                      <a:rPr lang="el-GR" altLang="zh-CN" sz="1200" b="0" i="1" smtClean="0"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∙</m:t>
                    </m:r>
                    <m:r>
                      <a:rPr lang="en-US" altLang="zh-CN" sz="1200" b="0" i="1" smtClean="0"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zh-CN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zh-CN" altLang="en-US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探测器电容较大</a:t>
                </a:r>
                <a:r>
                  <a:rPr lang="en-US" altLang="zh-CN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(~ 200 </a:t>
                </a:r>
                <a:r>
                  <a:rPr lang="en-US" altLang="zh-CN" sz="1200" dirty="0" err="1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fF</a:t>
                </a:r>
                <a:r>
                  <a:rPr lang="en-US" altLang="zh-CN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)</a:t>
                </a:r>
                <a:r>
                  <a:rPr lang="zh-CN" altLang="en-US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，导致噪声变差，前放速度变慢，功耗增加</a:t>
                </a:r>
                <a:endPara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zh-CN" altLang="en-US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放大电路制作在收集极内，</a:t>
                </a:r>
                <a:r>
                  <a:rPr lang="en-US" altLang="zh-CN" sz="1200" dirty="0" err="1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C</a:t>
                </a:r>
                <a:r>
                  <a:rPr lang="en-US" altLang="zh-CN" sz="1200" baseline="-25000" dirty="0" err="1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pw</a:t>
                </a:r>
                <a:r>
                  <a:rPr lang="zh-CN" altLang="en-US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可能导致严重串扰</a:t>
                </a:r>
                <a:r>
                  <a:rPr lang="en-US" altLang="zh-CN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zh-CN" altLang="en-US" sz="1200" dirty="0"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  <a:sym typeface="Wingdings" panose="05000000000000000000" pitchFamily="2" charset="2"/>
                  </a:rPr>
                  <a:t>对电路有特殊要求</a:t>
                </a:r>
                <a:endPara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内容占位符 14">
                <a:extLst>
                  <a:ext uri="{FF2B5EF4-FFF2-40B4-BE49-F238E27FC236}">
                    <a16:creationId xmlns:a16="http://schemas.microsoft.com/office/drawing/2014/main" id="{7FA7CE1A-FF13-585A-F1DD-04BEA0BB98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779331"/>
                <a:ext cx="6172200" cy="3394472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9EB8E06B-53A3-EC1B-B959-712C07032F0A}"/>
              </a:ext>
            </a:extLst>
          </p:cNvPr>
          <p:cNvGrpSpPr/>
          <p:nvPr/>
        </p:nvGrpSpPr>
        <p:grpSpPr>
          <a:xfrm>
            <a:off x="3277712" y="2816733"/>
            <a:ext cx="2765138" cy="1930408"/>
            <a:chOff x="5143617" y="3845597"/>
            <a:chExt cx="3686851" cy="2573878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1001380-49D4-3FBC-1DDB-D9FCC0924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3617" y="3845597"/>
              <a:ext cx="3686851" cy="2224511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ADED31A-FC0F-701E-EEC6-EF998A18F160}"/>
                </a:ext>
              </a:extLst>
            </p:cNvPr>
            <p:cNvSpPr txBox="1"/>
            <p:nvPr/>
          </p:nvSpPr>
          <p:spPr>
            <a:xfrm>
              <a:off x="5247173" y="6111699"/>
              <a:ext cx="3583295" cy="307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10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15</a:t>
              </a:r>
              <a:r>
                <a:rPr lang="en-US" altLang="zh-CN" sz="9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900" dirty="0" err="1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n</a:t>
              </a:r>
              <a:r>
                <a:rPr lang="en-US" altLang="zh-CN" sz="900" baseline="-25000" dirty="0" err="1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eq</a:t>
              </a:r>
              <a:r>
                <a:rPr lang="en-US" altLang="zh-CN" sz="9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/cm</a:t>
              </a:r>
              <a:r>
                <a:rPr lang="en-US" altLang="zh-CN" sz="900" baseline="300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2</a:t>
              </a:r>
              <a:r>
                <a:rPr lang="zh-CN" altLang="zh-CN" sz="9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辐照前后，</a:t>
              </a:r>
              <a:r>
                <a:rPr lang="en-US" altLang="zh-CN" sz="9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LF-</a:t>
              </a:r>
              <a:r>
                <a:rPr lang="en-US" altLang="zh-CN" sz="900" dirty="0" err="1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Monopix</a:t>
              </a:r>
              <a:r>
                <a:rPr lang="zh-CN" altLang="zh-CN" sz="9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探测效率分布</a:t>
              </a:r>
              <a:endParaRPr lang="zh-CN" altLang="en-US" sz="9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左大括号 27">
            <a:extLst>
              <a:ext uri="{FF2B5EF4-FFF2-40B4-BE49-F238E27FC236}">
                <a16:creationId xmlns:a16="http://schemas.microsoft.com/office/drawing/2014/main" id="{70871D3C-C401-0AD8-C313-A7A06BBB02F9}"/>
              </a:ext>
            </a:extLst>
          </p:cNvPr>
          <p:cNvSpPr/>
          <p:nvPr/>
        </p:nvSpPr>
        <p:spPr>
          <a:xfrm flipH="1">
            <a:off x="2771800" y="1696007"/>
            <a:ext cx="115861" cy="325248"/>
          </a:xfrm>
          <a:prstGeom prst="leftBrace">
            <a:avLst>
              <a:gd name="adj1" fmla="val 8333"/>
              <a:gd name="adj2" fmla="val 47595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147A8DE-B996-7894-379B-07A7BA5EDFCF}"/>
              </a:ext>
            </a:extLst>
          </p:cNvPr>
          <p:cNvSpPr txBox="1"/>
          <p:nvPr/>
        </p:nvSpPr>
        <p:spPr>
          <a:xfrm>
            <a:off x="2946060" y="1720131"/>
            <a:ext cx="2047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j-ea"/>
                <a:ea typeface="+mj-ea"/>
                <a:cs typeface="Times New Roman" panose="02020603050405020304" pitchFamily="18" charset="0"/>
              </a:rPr>
              <a:t>抗辐射性极强、电荷收集快</a:t>
            </a:r>
            <a:endParaRPr lang="zh-CN" altLang="en-US" sz="1050" dirty="0">
              <a:latin typeface="+mj-ea"/>
              <a:ea typeface="+mj-ea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C0D88427-A95C-B13C-F65E-899346DBB654}"/>
              </a:ext>
            </a:extLst>
          </p:cNvPr>
          <p:cNvGrpSpPr/>
          <p:nvPr/>
        </p:nvGrpSpPr>
        <p:grpSpPr>
          <a:xfrm>
            <a:off x="446856" y="2787774"/>
            <a:ext cx="2765138" cy="2016224"/>
            <a:chOff x="1086212" y="4063173"/>
            <a:chExt cx="3086342" cy="237634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29F78D1C-0F9F-6EF8-B297-6AEC0BD5B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6212" y="4063173"/>
              <a:ext cx="3086342" cy="2144746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BB20A47-57F4-951B-9004-396F049C0103}"/>
                </a:ext>
              </a:extLst>
            </p:cNvPr>
            <p:cNvSpPr txBox="1"/>
            <p:nvPr/>
          </p:nvSpPr>
          <p:spPr>
            <a:xfrm>
              <a:off x="1736959" y="6131739"/>
              <a:ext cx="2138770" cy="307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In-time</a:t>
              </a:r>
              <a:r>
                <a:rPr lang="zh-CN" altLang="en-US" sz="9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探测效率：</a:t>
              </a:r>
              <a:r>
                <a:rPr lang="en-US" altLang="zh-CN" sz="9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&lt; 25 ns</a:t>
              </a:r>
              <a:endParaRPr lang="zh-CN" altLang="en-US" sz="9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4491F3A-2242-44BF-8716-DC94B9A7790D}"/>
              </a:ext>
            </a:extLst>
          </p:cNvPr>
          <p:cNvGrpSpPr/>
          <p:nvPr/>
        </p:nvGrpSpPr>
        <p:grpSpPr>
          <a:xfrm>
            <a:off x="5910750" y="2326767"/>
            <a:ext cx="2991369" cy="2420374"/>
            <a:chOff x="5910750" y="2323030"/>
            <a:chExt cx="2991369" cy="242037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5E25426-38A7-4158-B1E5-ACA7F8BB9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1888"/>
            <a:stretch/>
          </p:blipFill>
          <p:spPr>
            <a:xfrm>
              <a:off x="5910750" y="2323030"/>
              <a:ext cx="2991369" cy="122413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27CCAF7-9C0D-4C24-A363-053209316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1037" y="3534511"/>
              <a:ext cx="2376613" cy="985089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5E362DC-5AFE-4056-9046-94ABF55B71AC}"/>
                </a:ext>
              </a:extLst>
            </p:cNvPr>
            <p:cNvSpPr txBox="1"/>
            <p:nvPr/>
          </p:nvSpPr>
          <p:spPr>
            <a:xfrm>
              <a:off x="6876256" y="4512572"/>
              <a:ext cx="146072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HV-MAPS</a:t>
              </a:r>
              <a:r>
                <a:rPr lang="zh-CN" altLang="en-US" sz="9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定时精度</a:t>
              </a: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6B5562A-8EBE-814E-B6AA-A69AB9B9E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73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091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44DD36A-90C0-D987-4094-287A3755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MAPS</a:t>
            </a:r>
            <a:r>
              <a:rPr lang="zh-CN" altLang="en-US" dirty="0"/>
              <a:t>调研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39BABE8-6C47-0BE9-8B33-6FEBB47AF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926" r="32866"/>
          <a:stretch/>
        </p:blipFill>
        <p:spPr>
          <a:xfrm>
            <a:off x="1202437" y="2270806"/>
            <a:ext cx="2947292" cy="2667365"/>
          </a:xfrm>
          <a:prstGeom prst="rect">
            <a:avLst/>
          </a:prstGeom>
        </p:spPr>
      </p:pic>
      <p:sp>
        <p:nvSpPr>
          <p:cNvPr id="7" name="内容占位符 1">
            <a:extLst>
              <a:ext uri="{FF2B5EF4-FFF2-40B4-BE49-F238E27FC236}">
                <a16:creationId xmlns:a16="http://schemas.microsoft.com/office/drawing/2014/main" id="{520C8AAF-769C-BFB1-0D3B-7E878BF06F59}"/>
              </a:ext>
            </a:extLst>
          </p:cNvPr>
          <p:cNvSpPr txBox="1">
            <a:spLocks/>
          </p:cNvSpPr>
          <p:nvPr/>
        </p:nvSpPr>
        <p:spPr bwMode="auto">
          <a:xfrm>
            <a:off x="248462" y="740748"/>
            <a:ext cx="4538026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844" indent="-191691" algn="l" rtl="0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5535" indent="-171450" algn="l" rtl="0" eaLnBrk="0" fontAlgn="base" hangingPunct="0">
              <a:lnSpc>
                <a:spcPts val="2600"/>
              </a:lnSpc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44129" indent="-171450" algn="l" rtl="0" eaLnBrk="0" fontAlgn="base" hangingPunct="0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725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425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2870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001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ts val="2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ATLAS—MALTA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系列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Towerjazz180 nm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改进型工艺，外延层全耗尽</a:t>
            </a:r>
          </a:p>
          <a:p>
            <a:pPr>
              <a:lnSpc>
                <a:spcPts val="2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walk&lt;25 ns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jitter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范围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0.16~4.7 ns</a:t>
            </a:r>
          </a:p>
          <a:p>
            <a:pPr>
              <a:lnSpc>
                <a:spcPts val="2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基于即时读出的异步架构，避免分发时间戳</a:t>
            </a:r>
          </a:p>
          <a:p>
            <a:pPr lvl="1">
              <a:lnSpc>
                <a:spcPts val="2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阵列内数字电路功耗极低</a:t>
            </a:r>
          </a:p>
          <a:p>
            <a:pPr lvl="1">
              <a:lnSpc>
                <a:spcPts val="2000"/>
              </a:lnSpc>
            </a:pP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ts val="2000"/>
              </a:lnSpc>
            </a:pP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9">
            <a:extLst>
              <a:ext uri="{FF2B5EF4-FFF2-40B4-BE49-F238E27FC236}">
                <a16:creationId xmlns:a16="http://schemas.microsoft.com/office/drawing/2014/main" id="{282ED4F4-3C56-927D-9F22-FB9BB9D2999B}"/>
              </a:ext>
            </a:extLst>
          </p:cNvPr>
          <p:cNvGrpSpPr>
            <a:grpSpLocks/>
          </p:cNvGrpSpPr>
          <p:nvPr/>
        </p:nvGrpSpPr>
        <p:grpSpPr bwMode="auto">
          <a:xfrm>
            <a:off x="5207754" y="2538463"/>
            <a:ext cx="3439359" cy="2081174"/>
            <a:chOff x="4872633" y="1250275"/>
            <a:chExt cx="4271367" cy="2541383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A9F2CB80-5316-80CB-4690-6C0892100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633" y="1250275"/>
              <a:ext cx="4271367" cy="2351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CA43E61-195C-09DA-6B32-82BDEF3DCDD9}"/>
                </a:ext>
              </a:extLst>
            </p:cNvPr>
            <p:cNvSpPr txBox="1"/>
            <p:nvPr/>
          </p:nvSpPr>
          <p:spPr bwMode="auto">
            <a:xfrm>
              <a:off x="5982892" y="3481594"/>
              <a:ext cx="2227898" cy="310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105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MALTA2 chip</a:t>
              </a:r>
              <a:endPara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977C7DBA-F06D-B896-4374-D340E183C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488" y="740748"/>
            <a:ext cx="4053380" cy="173417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C262C7B-F90E-5446-5925-F647D4FE926E}"/>
              </a:ext>
            </a:extLst>
          </p:cNvPr>
          <p:cNvSpPr/>
          <p:nvPr/>
        </p:nvSpPr>
        <p:spPr>
          <a:xfrm>
            <a:off x="6372199" y="1779661"/>
            <a:ext cx="504057" cy="1440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39251AF7-DED6-46A1-AE0E-1B2C7E399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74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273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5E12F2F-7674-420D-BF79-3C56A3D18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57003"/>
            <a:ext cx="5616626" cy="1500189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Sentaurus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TCAD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模拟套件仿真不同类型传感器性能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Spacing: 2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3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Diameter1: 2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19F684C-0F15-403E-AE70-6DFB4D023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传感器仿真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C42AC49-7BB5-45E1-A46A-8FEEE632E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724874"/>
            <a:ext cx="2232248" cy="13288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785E57E-F027-4D94-A8D8-88B3DBF16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8"/>
          <a:stretch/>
        </p:blipFill>
        <p:spPr>
          <a:xfrm>
            <a:off x="3886814" y="1347614"/>
            <a:ext cx="3600398" cy="18478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AA573F-A844-4E86-B8DA-400B87BF0B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1" t="45030" r="5434" b="14149"/>
          <a:stretch/>
        </p:blipFill>
        <p:spPr>
          <a:xfrm>
            <a:off x="345703" y="3112189"/>
            <a:ext cx="7322641" cy="162999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5744F15-5C40-4F39-8DD4-3777B36F7272}"/>
              </a:ext>
            </a:extLst>
          </p:cNvPr>
          <p:cNvSpPr txBox="1"/>
          <p:nvPr/>
        </p:nvSpPr>
        <p:spPr>
          <a:xfrm>
            <a:off x="7668344" y="3784243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hit_position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处</a:t>
            </a:r>
            <a:endParaRPr lang="en-US" altLang="zh-CN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做网格细化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1CAB324-68AD-61C7-165F-FB1589B1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75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485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2A525D0-FE76-174A-BD40-5EB9591D4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CharTPix180—</a:t>
            </a:r>
            <a:r>
              <a:rPr lang="zh-CN" altLang="en-US" dirty="0"/>
              <a:t>电荷收集</a:t>
            </a:r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45CF586B-64BA-42FA-4A7C-42DF7DC79636}"/>
              </a:ext>
            </a:extLst>
          </p:cNvPr>
          <p:cNvSpPr txBox="1">
            <a:spLocks/>
          </p:cNvSpPr>
          <p:nvPr/>
        </p:nvSpPr>
        <p:spPr bwMode="auto">
          <a:xfrm>
            <a:off x="65589" y="615906"/>
            <a:ext cx="4593348" cy="189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844" indent="-191691" algn="l" rtl="0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5535" indent="-171450" algn="l" rtl="0" eaLnBrk="0" fontAlgn="base" hangingPunct="0">
              <a:lnSpc>
                <a:spcPts val="2600"/>
              </a:lnSpc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44129" indent="-171450" algn="l" rtl="0" eaLnBrk="0" fontAlgn="base" hangingPunct="0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725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425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2870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001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金属线连接型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(170 μm×31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衬底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 V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负偏压，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nwell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0.8V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正偏压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耗尽深度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~9.1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收集电荷量、收集速度弱于有源区连接型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零电场区域更多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A07136EB-8697-4B72-A898-432F6E8DE2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04468" y="1042922"/>
          <a:ext cx="457200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543544" imgH="1133308" progId="Visio.Drawing.15">
                  <p:embed/>
                </p:oleObj>
              </mc:Choice>
              <mc:Fallback>
                <p:oleObj r:id="rId3" imgW="4543544" imgH="1133308" progId="Visio.Drawing.15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A07136EB-8697-4B72-A898-432F6E8DE2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4468" y="1042922"/>
                        <a:ext cx="4572000" cy="1095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0576088C-3FE9-B3FE-D47B-571562AFE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49" b="1"/>
          <a:stretch>
            <a:fillRect/>
          </a:stretch>
        </p:blipFill>
        <p:spPr bwMode="auto">
          <a:xfrm>
            <a:off x="189980" y="2744961"/>
            <a:ext cx="2772000" cy="1919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4A6C40-7190-6815-D13A-6E7AB8F9F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076" y="2511370"/>
            <a:ext cx="2772000" cy="2478126"/>
          </a:xfrm>
          <a:prstGeom prst="rect">
            <a:avLst/>
          </a:prstGeom>
        </p:spPr>
      </p:pic>
      <p:graphicFrame>
        <p:nvGraphicFramePr>
          <p:cNvPr id="10" name="表格 45">
            <a:extLst>
              <a:ext uri="{FF2B5EF4-FFF2-40B4-BE49-F238E27FC236}">
                <a16:creationId xmlns:a16="http://schemas.microsoft.com/office/drawing/2014/main" id="{D46BF628-F2BD-91A8-F321-32A43DB549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56799" y="2912282"/>
          <a:ext cx="2359633" cy="1584960"/>
        </p:xfrm>
        <a:graphic>
          <a:graphicData uri="http://schemas.openxmlformats.org/drawingml/2006/table">
            <a:tbl>
              <a:tblPr firstRow="1" bandRow="1"/>
              <a:tblGrid>
                <a:gridCol w="648000">
                  <a:extLst>
                    <a:ext uri="{9D8B030D-6E8A-4147-A177-3AD203B41FA5}">
                      <a16:colId xmlns:a16="http://schemas.microsoft.com/office/drawing/2014/main" val="1031660518"/>
                    </a:ext>
                  </a:extLst>
                </a:gridCol>
                <a:gridCol w="667633">
                  <a:extLst>
                    <a:ext uri="{9D8B030D-6E8A-4147-A177-3AD203B41FA5}">
                      <a16:colId xmlns:a16="http://schemas.microsoft.com/office/drawing/2014/main" val="4152987596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3295291572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</a:t>
                      </a:r>
                    </a:p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</a:t>
                      </a:r>
                      <a:r>
                        <a:rPr lang="en-US" altLang="zh-CN" sz="1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Collected time</a:t>
                      </a:r>
                    </a:p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(ns)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0724346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 </a:t>
                      </a:r>
                    </a:p>
                    <a:p>
                      <a:pPr algn="ctr"/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</a:t>
                      </a:r>
                      <a:r>
                        <a:rPr lang="en-US" altLang="zh-CN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1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673.7</a:t>
                      </a:r>
                      <a:endParaRPr kumimoji="0" lang="zh-CN" altLang="en-US" sz="1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1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63.8 </a:t>
                      </a:r>
                      <a:endParaRPr kumimoji="0" lang="zh-CN" altLang="en-US" sz="1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260172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</a:t>
                      </a:r>
                      <a:r>
                        <a:rPr lang="en-US" altLang="zh-CN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1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1035.9</a:t>
                      </a:r>
                      <a:endParaRPr kumimoji="0" lang="zh-CN" altLang="en-US" sz="1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1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59.8</a:t>
                      </a:r>
                      <a:endParaRPr kumimoji="0" lang="zh-CN" altLang="en-US" sz="1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60205935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(40 </a:t>
                      </a:r>
                      <a:r>
                        <a:rPr lang="en-US" altLang="zh-CN" sz="1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US" altLang="zh-CN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1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1040.9</a:t>
                      </a:r>
                      <a:endParaRPr kumimoji="0" lang="zh-CN" altLang="en-US" sz="1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1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61.8</a:t>
                      </a:r>
                      <a:endParaRPr kumimoji="0" lang="zh-CN" altLang="en-US" sz="10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71911537"/>
                  </a:ext>
                </a:extLst>
              </a:tr>
            </a:tbl>
          </a:graphicData>
        </a:graphic>
      </p:graphicFrame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21BBD95E-8B0F-E9EC-ECC7-0F3C70241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76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5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8A2BB78-369D-427C-964D-C0B5EB28D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57" y="633932"/>
            <a:ext cx="8486321" cy="355375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兼容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读出模式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片内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控制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M3c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M6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参与模拟放大（分别用作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cascode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、截波），减小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ITHR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以增大模拟电路增益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模拟功耗降低，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(800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/pix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/pix)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，前沿变慢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不再与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Qinj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保持线性关系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MISMATCH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不同程度增加：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ENC=17.0 e-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MISMATCH=7.6 e</a:t>
            </a:r>
            <a:r>
              <a:rPr lang="en-US" altLang="zh-CN" sz="14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(Threshold 246.5e</a:t>
            </a:r>
            <a:r>
              <a:rPr lang="en-US" altLang="zh-CN" sz="1400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AA45873-2332-463D-B7C8-FB131662C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模拟前端</a:t>
            </a:r>
            <a:r>
              <a:rPr lang="en-US" altLang="zh-CN" dirty="0"/>
              <a:t>01</a:t>
            </a:r>
            <a:r>
              <a:rPr lang="zh-CN" altLang="en-US" dirty="0"/>
              <a:t>模式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EFCC6FF-4525-4E2B-8FF7-A359FF4C24D7}"/>
              </a:ext>
            </a:extLst>
          </p:cNvPr>
          <p:cNvGrpSpPr/>
          <p:nvPr/>
        </p:nvGrpSpPr>
        <p:grpSpPr>
          <a:xfrm>
            <a:off x="3818681" y="2732690"/>
            <a:ext cx="4051288" cy="1744552"/>
            <a:chOff x="3687740" y="3912627"/>
            <a:chExt cx="5401716" cy="2326069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F8E5FA1-D40C-4B43-8A06-118E05CE62DD}"/>
                </a:ext>
              </a:extLst>
            </p:cNvPr>
            <p:cNvGrpSpPr/>
            <p:nvPr/>
          </p:nvGrpSpPr>
          <p:grpSpPr>
            <a:xfrm>
              <a:off x="3687740" y="3912627"/>
              <a:ext cx="5239569" cy="2064451"/>
              <a:chOff x="-12075" y="0"/>
              <a:chExt cx="4834836" cy="1804495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68A482CD-CE24-41C5-AB39-D849B4FD6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5151" y="4905"/>
                <a:ext cx="2467610" cy="17995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47BBB5F-8B3A-404C-A4C5-5F8DD442E0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075" y="0"/>
                <a:ext cx="2400934" cy="17995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文本框 28">
              <a:extLst>
                <a:ext uri="{FF2B5EF4-FFF2-40B4-BE49-F238E27FC236}">
                  <a16:creationId xmlns:a16="http://schemas.microsoft.com/office/drawing/2014/main" id="{3F24C9F6-9AC5-4D30-B0EE-3A423A3A33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3709" y="5900141"/>
              <a:ext cx="2425771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Noise</a:t>
              </a:r>
              <a:r>
                <a: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S-curve</a:t>
              </a:r>
              <a:r>
                <a: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ENC=17.0</a:t>
              </a:r>
              <a:r>
                <a: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1050" baseline="30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-</a:t>
              </a:r>
              <a:endParaRPr lang="en-US" altLang="zh-CN" sz="105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28">
              <a:extLst>
                <a:ext uri="{FF2B5EF4-FFF2-40B4-BE49-F238E27FC236}">
                  <a16:creationId xmlns:a16="http://schemas.microsoft.com/office/drawing/2014/main" id="{900194D5-D2CB-4D98-97DA-4D1F47448F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8803" y="5900141"/>
              <a:ext cx="2720653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MC</a:t>
              </a:r>
              <a:r>
                <a: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S-curve</a:t>
              </a:r>
              <a:r>
                <a: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MISMATCH=7.6</a:t>
              </a:r>
              <a:r>
                <a:rPr lang="zh-CN" altLang="en-US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5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1050" baseline="30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-</a:t>
              </a:r>
              <a:endParaRPr lang="en-US" altLang="zh-CN" sz="105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27550E8-2F83-4003-A9E3-4DAFD5CA5445}"/>
              </a:ext>
            </a:extLst>
          </p:cNvPr>
          <p:cNvGrpSpPr/>
          <p:nvPr/>
        </p:nvGrpSpPr>
        <p:grpSpPr>
          <a:xfrm>
            <a:off x="906306" y="2554081"/>
            <a:ext cx="2504741" cy="2315546"/>
            <a:chOff x="357188" y="3445798"/>
            <a:chExt cx="3339654" cy="3087395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B32543E-6A51-4801-ADA0-EF7CE87D9698}"/>
                </a:ext>
              </a:extLst>
            </p:cNvPr>
            <p:cNvGrpSpPr/>
            <p:nvPr/>
          </p:nvGrpSpPr>
          <p:grpSpPr>
            <a:xfrm>
              <a:off x="357188" y="3445798"/>
              <a:ext cx="3339654" cy="2762120"/>
              <a:chOff x="0" y="0"/>
              <a:chExt cx="2759503" cy="2317115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F9EE367-C7E6-45FB-BA74-FF8998531D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943"/>
              <a:stretch/>
            </p:blipFill>
            <p:spPr bwMode="auto">
              <a:xfrm>
                <a:off x="0" y="0"/>
                <a:ext cx="2758440" cy="231711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C42540C9-34FB-40D9-B101-B0B6BB0756EC}"/>
                  </a:ext>
                </a:extLst>
              </p:cNvPr>
              <p:cNvGrpSpPr/>
              <p:nvPr/>
            </p:nvGrpSpPr>
            <p:grpSpPr>
              <a:xfrm>
                <a:off x="1045029" y="403761"/>
                <a:ext cx="1714474" cy="1564189"/>
                <a:chOff x="855024" y="445325"/>
                <a:chExt cx="1717960" cy="1567650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F0E0296E-6428-4A6A-9C15-47E1E5D8A99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10987" y="445325"/>
                  <a:ext cx="761997" cy="1044902"/>
                  <a:chOff x="2244923" y="191457"/>
                  <a:chExt cx="1053858" cy="1415963"/>
                </a:xfrm>
              </p:grpSpPr>
              <p:pic>
                <p:nvPicPr>
                  <p:cNvPr id="17" name="图片 16">
                    <a:extLst>
                      <a:ext uri="{FF2B5EF4-FFF2-40B4-BE49-F238E27FC236}">
                        <a16:creationId xmlns:a16="http://schemas.microsoft.com/office/drawing/2014/main" id="{7FCE75CA-F2E7-411E-BF77-179F61F327C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44923" y="235991"/>
                    <a:ext cx="200000" cy="13714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" name="文本框 20">
                    <a:extLst>
                      <a:ext uri="{FF2B5EF4-FFF2-40B4-BE49-F238E27FC236}">
                        <a16:creationId xmlns:a16="http://schemas.microsoft.com/office/drawing/2014/main" id="{C9A3242D-9FB3-49D7-9759-BE45B7D20E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4923" y="191457"/>
                    <a:ext cx="853858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8333"/>
                    </a:stretch>
                  </a:blipFill>
                </p:spPr>
                <p:txBody>
                  <a:bodyPr/>
                  <a:lstStyle/>
                  <a:p>
                    <a:pPr indent="200025" algn="just"/>
                    <a:r>
                      <a:rPr lang="en-US" sz="900">
                        <a:noFill/>
                        <a:cs typeface="Times New Roman" panose="02020603050405020304" pitchFamily="18" charset="0"/>
                      </a:rPr>
                      <a:t> </a:t>
                    </a:r>
                    <a:endParaRPr lang="zh-CN" altLang="en-US" sz="788" kern="1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" name="文本框 21">
                    <a:extLst>
                      <a:ext uri="{FF2B5EF4-FFF2-40B4-BE49-F238E27FC236}">
                        <a16:creationId xmlns:a16="http://schemas.microsoft.com/office/drawing/2014/main" id="{98D8DA92-6053-4576-8C29-A8D788A90A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4923" y="366306"/>
                    <a:ext cx="853858" cy="21544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1429"/>
                    </a:stretch>
                  </a:blipFill>
                </p:spPr>
                <p:txBody>
                  <a:bodyPr/>
                  <a:lstStyle/>
                  <a:p>
                    <a:pPr indent="200025" algn="just"/>
                    <a:r>
                      <a:rPr lang="en-US" sz="900">
                        <a:noFill/>
                        <a:cs typeface="Times New Roman" panose="02020603050405020304" pitchFamily="18" charset="0"/>
                      </a:rPr>
                      <a:t> </a:t>
                    </a:r>
                    <a:endParaRPr lang="zh-CN" altLang="en-US" sz="788" kern="1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" name="文本框 22">
                    <a:extLst>
                      <a:ext uri="{FF2B5EF4-FFF2-40B4-BE49-F238E27FC236}">
                        <a16:creationId xmlns:a16="http://schemas.microsoft.com/office/drawing/2014/main" id="{CE7154AB-7AF6-4AE7-978B-49E7EBC1D0A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1621" y="539155"/>
                    <a:ext cx="853858" cy="21544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8333"/>
                    </a:stretch>
                  </a:blipFill>
                </p:spPr>
                <p:txBody>
                  <a:bodyPr/>
                  <a:lstStyle/>
                  <a:p>
                    <a:pPr indent="200025" algn="just"/>
                    <a:r>
                      <a:rPr lang="en-US" sz="900">
                        <a:noFill/>
                        <a:cs typeface="Times New Roman" panose="02020603050405020304" pitchFamily="18" charset="0"/>
                      </a:rPr>
                      <a:t> </a:t>
                    </a:r>
                    <a:endParaRPr lang="zh-CN" altLang="en-US" sz="788" kern="1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" name="文本框 23">
                    <a:extLst>
                      <a:ext uri="{FF2B5EF4-FFF2-40B4-BE49-F238E27FC236}">
                        <a16:creationId xmlns:a16="http://schemas.microsoft.com/office/drawing/2014/main" id="{FE55E23A-1660-4601-98B5-143525C008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1621" y="696579"/>
                    <a:ext cx="853858" cy="21544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5556"/>
                    </a:stretch>
                  </a:blipFill>
                </p:spPr>
                <p:txBody>
                  <a:bodyPr/>
                  <a:lstStyle/>
                  <a:p>
                    <a:pPr indent="200025" algn="just"/>
                    <a:r>
                      <a:rPr lang="en-US" sz="900">
                        <a:noFill/>
                        <a:cs typeface="Times New Roman" panose="02020603050405020304" pitchFamily="18" charset="0"/>
                      </a:rPr>
                      <a:t> </a:t>
                    </a:r>
                    <a:endParaRPr lang="zh-CN" altLang="en-US" sz="788" kern="1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" name="文本框 17">
                    <a:extLst>
                      <a:ext uri="{FF2B5EF4-FFF2-40B4-BE49-F238E27FC236}">
                        <a16:creationId xmlns:a16="http://schemas.microsoft.com/office/drawing/2014/main" id="{97FE077D-CF4D-4021-BFC6-C3A47FBDD2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1621" y="886853"/>
                    <a:ext cx="853858" cy="21544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2778"/>
                    </a:stretch>
                  </a:blipFill>
                </p:spPr>
                <p:txBody>
                  <a:bodyPr/>
                  <a:lstStyle/>
                  <a:p>
                    <a:pPr indent="200025" algn="just"/>
                    <a:r>
                      <a:rPr lang="en-US" sz="900" dirty="0">
                        <a:noFill/>
                        <a:cs typeface="Times New Roman" panose="02020603050405020304" pitchFamily="18" charset="0"/>
                      </a:rPr>
                      <a:t> </a:t>
                    </a:r>
                    <a:endParaRPr lang="zh-CN" altLang="en-US" sz="788" kern="100" dirty="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" name="文本框 13368">
                    <a:extLst>
                      <a:ext uri="{FF2B5EF4-FFF2-40B4-BE49-F238E27FC236}">
                        <a16:creationId xmlns:a16="http://schemas.microsoft.com/office/drawing/2014/main" id="{3296DEFD-2690-4C29-857B-ED52A66AFB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1621" y="1069447"/>
                    <a:ext cx="853858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2778"/>
                    </a:stretch>
                  </a:blipFill>
                </p:spPr>
                <p:txBody>
                  <a:bodyPr/>
                  <a:lstStyle/>
                  <a:p>
                    <a:pPr indent="200025" algn="just"/>
                    <a:r>
                      <a:rPr lang="en-US" sz="900">
                        <a:noFill/>
                        <a:cs typeface="Times New Roman" panose="02020603050405020304" pitchFamily="18" charset="0"/>
                      </a:rPr>
                      <a:t> </a:t>
                    </a:r>
                    <a:endParaRPr lang="zh-CN" altLang="en-US" sz="788" kern="1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" name="文本框 17">
                    <a:extLst>
                      <a:ext uri="{FF2B5EF4-FFF2-40B4-BE49-F238E27FC236}">
                        <a16:creationId xmlns:a16="http://schemas.microsoft.com/office/drawing/2014/main" id="{A68B8FE5-A9ED-4238-BB69-29A2B7CAFF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1621" y="1239480"/>
                    <a:ext cx="853858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2778"/>
                    </a:stretch>
                  </a:blipFill>
                </p:spPr>
                <p:txBody>
                  <a:bodyPr/>
                  <a:lstStyle/>
                  <a:p>
                    <a:pPr indent="200025" algn="just"/>
                    <a:r>
                      <a:rPr lang="en-US" sz="900">
                        <a:noFill/>
                        <a:cs typeface="Times New Roman" panose="02020603050405020304" pitchFamily="18" charset="0"/>
                      </a:rPr>
                      <a:t> </a:t>
                    </a:r>
                    <a:endParaRPr lang="zh-CN" altLang="en-US" sz="788" kern="1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" name="文本框 17">
                    <a:extLst>
                      <a:ext uri="{FF2B5EF4-FFF2-40B4-BE49-F238E27FC236}">
                        <a16:creationId xmlns:a16="http://schemas.microsoft.com/office/drawing/2014/main" id="{441C0458-A5B6-48C0-81F7-02689DD0B6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1621" y="1391736"/>
                    <a:ext cx="853858" cy="2154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pPr indent="200025" algn="just"/>
                    <a:r>
                      <a:rPr lang="en-US" sz="900">
                        <a:noFill/>
                        <a:cs typeface="Times New Roman" panose="02020603050405020304" pitchFamily="18" charset="0"/>
                      </a:rPr>
                      <a:t> </a:t>
                    </a:r>
                    <a:endParaRPr lang="zh-CN" altLang="en-US" sz="788" kern="100"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5" name="文本框 33">
                  <a:extLst>
                    <a:ext uri="{FF2B5EF4-FFF2-40B4-BE49-F238E27FC236}">
                      <a16:creationId xmlns:a16="http://schemas.microsoft.com/office/drawing/2014/main" id="{065C2AA2-3942-4824-AAA5-D2B3D6936B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55024" y="736271"/>
                  <a:ext cx="1092501" cy="314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noAutofit/>
                </a:bodyPr>
                <a:lstStyle/>
                <a:p>
                  <a:pPr indent="200025" algn="just"/>
                  <a:r>
                    <a:rPr lang="en-US" sz="825" dirty="0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OUT_A</a:t>
                  </a:r>
                  <a:endParaRPr lang="zh-CN" altLang="en-US" sz="788" kern="10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6" name="文本框 34">
                  <a:extLst>
                    <a:ext uri="{FF2B5EF4-FFF2-40B4-BE49-F238E27FC236}">
                      <a16:creationId xmlns:a16="http://schemas.microsoft.com/office/drawing/2014/main" id="{7DBB07A8-9D3E-4778-8BCF-27455733FC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55024" y="1727860"/>
                  <a:ext cx="1075690" cy="285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noAutofit/>
                </a:bodyPr>
                <a:lstStyle/>
                <a:p>
                  <a:pPr indent="200025" algn="just"/>
                  <a:r>
                    <a:rPr lang="en-US" sz="825">
                      <a:solidFill>
                        <a:srgbClr val="FF0000"/>
                      </a:solidFill>
                      <a:cs typeface="Times New Roman" panose="02020603050405020304" pitchFamily="18" charset="0"/>
                    </a:rPr>
                    <a:t>OUT_C</a:t>
                  </a:r>
                  <a:endParaRPr lang="zh-CN" altLang="en-US" sz="788" kern="100">
                    <a:latin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7" name="文本框 19">
              <a:extLst>
                <a:ext uri="{FF2B5EF4-FFF2-40B4-BE49-F238E27FC236}">
                  <a16:creationId xmlns:a16="http://schemas.microsoft.com/office/drawing/2014/main" id="{C2874995-5F73-44D9-AB61-EEF130138B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9592" y="6225417"/>
              <a:ext cx="2598026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620713" indent="-22860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858838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1430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13716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1828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286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2743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2004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不同</a:t>
              </a:r>
              <a:r>
                <a:rPr lang="en-US" altLang="zh-CN" sz="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Qinj</a:t>
              </a:r>
              <a:r>
                <a:rPr lang="zh-CN" alt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下</a:t>
              </a:r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OUTA</a:t>
              </a:r>
              <a:r>
                <a:rPr lang="zh-CN" alt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、</a:t>
              </a:r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OUTC</a:t>
              </a:r>
              <a:r>
                <a:rPr lang="zh-CN" alt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波形</a:t>
              </a:r>
              <a:endPara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D0F101-864E-A17E-494A-F7453DB09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77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022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1FAED3F-86F9-45B4-BB94-CAE14B05B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7534"/>
            <a:ext cx="6408712" cy="1797890"/>
          </a:xfrm>
        </p:spPr>
        <p:txBody>
          <a:bodyPr/>
          <a:lstStyle/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串行器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×2(5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多相结构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树形结构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，共用五相时钟发生器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工作模式：输入为数据处理模块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8b10b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编码输出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自测试模式：输入为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PRBS7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伪随机码，可用于串行器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+LVDS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独立测试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串行输出：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 800Mbps×2</a:t>
            </a:r>
          </a:p>
          <a:p>
            <a:pPr lvl="2"/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不同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corner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下最下眼高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252 mV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，最大抖动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17.8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，功耗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9.39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endParaRPr lang="zh-CN" altLang="en-US" sz="12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5ED22F9-B176-41B8-BE6D-890B9144B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串行器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5645475-4795-4756-9E53-C3322FF71E44}"/>
              </a:ext>
            </a:extLst>
          </p:cNvPr>
          <p:cNvGrpSpPr/>
          <p:nvPr/>
        </p:nvGrpSpPr>
        <p:grpSpPr>
          <a:xfrm>
            <a:off x="34132" y="2425424"/>
            <a:ext cx="3689066" cy="2281636"/>
            <a:chOff x="157039" y="2373317"/>
            <a:chExt cx="3689066" cy="228163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FF67440-8797-4D60-B943-41C377A6E9F8}"/>
                </a:ext>
              </a:extLst>
            </p:cNvPr>
            <p:cNvGrpSpPr/>
            <p:nvPr/>
          </p:nvGrpSpPr>
          <p:grpSpPr>
            <a:xfrm>
              <a:off x="157039" y="2373317"/>
              <a:ext cx="3689066" cy="1696914"/>
              <a:chOff x="3795158" y="860473"/>
              <a:chExt cx="5519460" cy="2775868"/>
            </a:xfrm>
          </p:grpSpPr>
          <p:graphicFrame>
            <p:nvGraphicFramePr>
              <p:cNvPr id="6" name="对象 5">
                <a:extLst>
                  <a:ext uri="{FF2B5EF4-FFF2-40B4-BE49-F238E27FC236}">
                    <a16:creationId xmlns:a16="http://schemas.microsoft.com/office/drawing/2014/main" id="{E518C867-ED94-4A57-8686-484C8BA0AB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36811057"/>
                  </p:ext>
                </p:extLst>
              </p:nvPr>
            </p:nvGraphicFramePr>
            <p:xfrm>
              <a:off x="3795158" y="860473"/>
              <a:ext cx="5519460" cy="27758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2" imgW="4876675" imgH="2457642" progId="Visio.Drawing.15">
                      <p:embed/>
                    </p:oleObj>
                  </mc:Choice>
                  <mc:Fallback>
                    <p:oleObj name="Visio" r:id="rId2" imgW="4876675" imgH="2457642" progId="Visio.Drawing.15">
                      <p:embed/>
                      <p:pic>
                        <p:nvPicPr>
                          <p:cNvPr id="6" name="对象 5">
                            <a:extLst>
                              <a:ext uri="{FF2B5EF4-FFF2-40B4-BE49-F238E27FC236}">
                                <a16:creationId xmlns:a16="http://schemas.microsoft.com/office/drawing/2014/main" id="{5A58FE98-F117-4355-A15A-D5832502D2A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95158" y="860473"/>
                            <a:ext cx="5519460" cy="277586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" name="文本框 19">
                <a:extLst>
                  <a:ext uri="{FF2B5EF4-FFF2-40B4-BE49-F238E27FC236}">
                    <a16:creationId xmlns:a16="http://schemas.microsoft.com/office/drawing/2014/main" id="{721423CD-1333-4B09-89A8-43AB19727C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21614" y="3187558"/>
                <a:ext cx="259802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400"/>
                  </a:spcBef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1pPr>
                <a:lvl2pPr marL="620713" indent="-228600">
                  <a:spcBef>
                    <a:spcPts val="325"/>
                  </a:spcBef>
                  <a:buClr>
                    <a:schemeClr val="accent1"/>
                  </a:buClr>
                  <a:buFont typeface="Verdana" panose="020B0604030504040204" pitchFamily="34" charset="0"/>
                  <a:buChar char="◦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2pPr>
                <a:lvl3pPr marL="858838" indent="-228600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21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3pPr>
                <a:lvl4pPr marL="11430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9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4pPr>
                <a:lvl5pPr marL="1371600" indent="-228600">
                  <a:spcBef>
                    <a:spcPts val="35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5pPr>
                <a:lvl6pPr marL="18288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6pPr>
                <a:lvl7pPr marL="22860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7pPr>
                <a:lvl8pPr marL="27432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8pPr>
                <a:lvl9pPr marL="3200400" indent="-22860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20:2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串行器电路结构</a:t>
                </a:r>
                <a:endPara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4C69999-D7F8-4EF2-9109-586BF828DAA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47" y="4176569"/>
              <a:ext cx="2825667" cy="47838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2385D5B9-5FC9-4651-9FBA-B0924C432BBC}"/>
                </a:ext>
              </a:extLst>
            </p:cNvPr>
            <p:cNvCxnSpPr/>
            <p:nvPr/>
          </p:nvCxnSpPr>
          <p:spPr>
            <a:xfrm>
              <a:off x="827584" y="3291830"/>
              <a:ext cx="144016" cy="864096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036B01E-CC48-4480-9507-079E89AFF4DF}"/>
              </a:ext>
            </a:extLst>
          </p:cNvPr>
          <p:cNvGrpSpPr/>
          <p:nvPr/>
        </p:nvGrpSpPr>
        <p:grpSpPr>
          <a:xfrm>
            <a:off x="3703122" y="3446074"/>
            <a:ext cx="2938404" cy="1572065"/>
            <a:chOff x="4545594" y="4471600"/>
            <a:chExt cx="3864929" cy="244678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9EB019-4AC5-4495-8A2F-39A2692B7632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545594" y="4471600"/>
              <a:ext cx="3816423" cy="2007249"/>
            </a:xfrm>
            <a:prstGeom prst="rect">
              <a:avLst/>
            </a:prstGeom>
          </p:spPr>
        </p:pic>
        <p:sp>
          <p:nvSpPr>
            <p:cNvPr id="13" name="文本框 19">
              <a:extLst>
                <a:ext uri="{FF2B5EF4-FFF2-40B4-BE49-F238E27FC236}">
                  <a16:creationId xmlns:a16="http://schemas.microsoft.com/office/drawing/2014/main" id="{3617B897-B3F6-4D14-8B84-40EB5BD0FC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4093" y="6537358"/>
              <a:ext cx="3526430" cy="38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620713" indent="-22860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858838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1430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13716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1828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286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2743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2004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自测试模式下</a:t>
              </a: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20:2</a:t>
              </a:r>
              <a:r>
                <a: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串行器电路波形</a:t>
              </a:r>
              <a:endPara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5C98551-1C10-444B-A965-BF0A83C94041}"/>
              </a:ext>
            </a:extLst>
          </p:cNvPr>
          <p:cNvGrpSpPr/>
          <p:nvPr/>
        </p:nvGrpSpPr>
        <p:grpSpPr>
          <a:xfrm>
            <a:off x="3690249" y="2425424"/>
            <a:ext cx="2937833" cy="983476"/>
            <a:chOff x="5432390" y="3016580"/>
            <a:chExt cx="3581435" cy="119903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C42B4AE-9B12-4D52-B40A-AD31F44990C3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014" r="50000"/>
            <a:stretch/>
          </p:blipFill>
          <p:spPr bwMode="auto">
            <a:xfrm>
              <a:off x="5432390" y="3016580"/>
              <a:ext cx="3528392" cy="10081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文本框 19">
              <a:extLst>
                <a:ext uri="{FF2B5EF4-FFF2-40B4-BE49-F238E27FC236}">
                  <a16:creationId xmlns:a16="http://schemas.microsoft.com/office/drawing/2014/main" id="{3F605B92-1390-419F-A18D-AA3E7B8714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0414" y="3938619"/>
              <a:ext cx="304341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1pPr>
              <a:lvl2pPr marL="620713" indent="-22860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2pPr>
              <a:lvl3pPr marL="858838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3pPr>
              <a:lvl4pPr marL="11430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4pPr>
              <a:lvl5pPr marL="13716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5pPr>
              <a:lvl6pPr marL="1828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6pPr>
              <a:lvl7pPr marL="2286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7pPr>
              <a:lvl8pPr marL="2743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8pPr>
              <a:lvl9pPr marL="32004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伪随机码输入</a:t>
              </a:r>
              <a:endPara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5EA89E3-6C1A-48B4-80CC-22AFE02E8762}"/>
              </a:ext>
            </a:extLst>
          </p:cNvPr>
          <p:cNvGrpSpPr/>
          <p:nvPr/>
        </p:nvGrpSpPr>
        <p:grpSpPr>
          <a:xfrm>
            <a:off x="6156176" y="874955"/>
            <a:ext cx="2889513" cy="1607443"/>
            <a:chOff x="6178214" y="1449942"/>
            <a:chExt cx="5640595" cy="279013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34D6A6E0-38AC-496A-A38E-91C9B53E6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8214" y="1449942"/>
              <a:ext cx="5640595" cy="2426472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800A2FC-CF0F-4CA6-AE7C-5230BDCFCA49}"/>
                </a:ext>
              </a:extLst>
            </p:cNvPr>
            <p:cNvSpPr txBox="1"/>
            <p:nvPr/>
          </p:nvSpPr>
          <p:spPr>
            <a:xfrm>
              <a:off x="7828944" y="3759276"/>
              <a:ext cx="3623192" cy="480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LVDS</a:t>
              </a:r>
              <a:r>
                <a:rPr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驱动器</a:t>
              </a:r>
              <a:endPara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FB42373-F2B9-4546-8BC4-665FADE3DC92}"/>
              </a:ext>
            </a:extLst>
          </p:cNvPr>
          <p:cNvGrpSpPr/>
          <p:nvPr/>
        </p:nvGrpSpPr>
        <p:grpSpPr>
          <a:xfrm>
            <a:off x="6891842" y="2441418"/>
            <a:ext cx="2068404" cy="1252983"/>
            <a:chOff x="1243811" y="3191829"/>
            <a:chExt cx="4418502" cy="3909162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DBD6427-D531-47BC-A9F3-71F0F1FE5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675" b="935"/>
            <a:stretch/>
          </p:blipFill>
          <p:spPr>
            <a:xfrm>
              <a:off x="1243811" y="3191829"/>
              <a:ext cx="4418502" cy="3010347"/>
            </a:xfrm>
            <a:prstGeom prst="rect">
              <a:avLst/>
            </a:prstGeom>
          </p:spPr>
        </p:pic>
        <p:sp>
          <p:nvSpPr>
            <p:cNvPr id="23" name="文本框 19">
              <a:extLst>
                <a:ext uri="{FF2B5EF4-FFF2-40B4-BE49-F238E27FC236}">
                  <a16:creationId xmlns:a16="http://schemas.microsoft.com/office/drawing/2014/main" id="{0C50494E-88B7-41CC-BEE2-11398F15CE62}"/>
                </a:ext>
              </a:extLst>
            </p:cNvPr>
            <p:cNvSpPr txBox="1"/>
            <p:nvPr/>
          </p:nvSpPr>
          <p:spPr>
            <a:xfrm>
              <a:off x="1641467" y="6236786"/>
              <a:ext cx="3623190" cy="86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LVDS</a:t>
              </a:r>
              <a:r>
                <a:rPr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驱动器差分输出</a:t>
              </a:r>
              <a:endPara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49B2B11-89F6-42EB-A55F-23B7B1876C6E}"/>
              </a:ext>
            </a:extLst>
          </p:cNvPr>
          <p:cNvGrpSpPr/>
          <p:nvPr/>
        </p:nvGrpSpPr>
        <p:grpSpPr>
          <a:xfrm>
            <a:off x="6995163" y="3705084"/>
            <a:ext cx="1916377" cy="1349968"/>
            <a:chOff x="6977901" y="3492083"/>
            <a:chExt cx="5200626" cy="3902395"/>
          </a:xfrm>
        </p:grpSpPr>
        <p:sp>
          <p:nvSpPr>
            <p:cNvPr id="25" name="文本框 19">
              <a:extLst>
                <a:ext uri="{FF2B5EF4-FFF2-40B4-BE49-F238E27FC236}">
                  <a16:creationId xmlns:a16="http://schemas.microsoft.com/office/drawing/2014/main" id="{E4AAA8A0-91D7-4768-84EC-E9109DC6350B}"/>
                </a:ext>
              </a:extLst>
            </p:cNvPr>
            <p:cNvSpPr txBox="1"/>
            <p:nvPr/>
          </p:nvSpPr>
          <p:spPr>
            <a:xfrm>
              <a:off x="7010857" y="6593748"/>
              <a:ext cx="5167670" cy="800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LVDS</a:t>
              </a:r>
              <a:r>
                <a:rPr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驱动器单端信号眼图</a:t>
              </a:r>
              <a:endPara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659491A-5D3C-4CB3-8167-3C84418C3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77901" y="3492083"/>
              <a:ext cx="4837658" cy="3080557"/>
            </a:xfrm>
            <a:prstGeom prst="rect">
              <a:avLst/>
            </a:prstGeom>
          </p:spPr>
        </p:pic>
      </p:grp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BB60E6C-AB70-7F70-F4CE-9AF49B9F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78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757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514854E-B2FF-4F70-832F-C0B121C2A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7" y="803978"/>
            <a:ext cx="4896544" cy="1244700"/>
          </a:xfrm>
        </p:spPr>
        <p:txBody>
          <a:bodyPr/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7-bit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复合型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IDAC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：提供像素电路电流偏置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8-bit R-2R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型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VDAC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：提供像素电路电压偏置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7-bit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电阻分压型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VDAC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：提供注入脉冲电压偏置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F8F5D3E-90D4-487D-9762-778D3923D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模拟配置电路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6492D8F-3AA9-4911-86E8-525A7C3CEB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45549"/>
              </p:ext>
            </p:extLst>
          </p:nvPr>
        </p:nvGraphicFramePr>
        <p:xfrm>
          <a:off x="303939" y="2234728"/>
          <a:ext cx="4464000" cy="2658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6000">
                  <a:extLst>
                    <a:ext uri="{9D8B030D-6E8A-4147-A177-3AD203B41FA5}">
                      <a16:colId xmlns:a16="http://schemas.microsoft.com/office/drawing/2014/main" val="176458431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4204459248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61351078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18899385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IDAC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R-2R</a:t>
                      </a:r>
                      <a:r>
                        <a:rPr lang="zh-CN" altLang="en-US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型</a:t>
                      </a: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VDAC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电阻分压型</a:t>
                      </a: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VDAC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7892383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INL</a:t>
                      </a:r>
                    </a:p>
                    <a:p>
                      <a:pPr algn="ctr"/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(MC simulation)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&lt;0.89 LSB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&lt;1.1 LSB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&lt;0.023 LSB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4003522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DNL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(MC simulation)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&lt;0.98 LSB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&lt;0.8 LSB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&lt;0.015 LSB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917414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INL</a:t>
                      </a:r>
                    </a:p>
                    <a:p>
                      <a:pPr algn="ctr"/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(corner simulation)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&lt;0.79 LSB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&lt;1.0 LSB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&lt;0.14 LSB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004612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DNL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corner simulation)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&lt;0.82 LSB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&lt;0.37 LSB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&lt;0.04 LSB</a:t>
                      </a:r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92272461"/>
                  </a:ext>
                </a:extLst>
              </a:tr>
              <a:tr h="11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版图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4569869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8">
                <a:extLst>
                  <a:ext uri="{FF2B5EF4-FFF2-40B4-BE49-F238E27FC236}">
                    <a16:creationId xmlns:a16="http://schemas.microsoft.com/office/drawing/2014/main" id="{24C5F0C1-CE8E-4AE4-BAC7-78FDDF76B3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8153395"/>
                  </p:ext>
                </p:extLst>
              </p:nvPr>
            </p:nvGraphicFramePr>
            <p:xfrm>
              <a:off x="4473560" y="724593"/>
              <a:ext cx="4536000" cy="142329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648000">
                      <a:extLst>
                        <a:ext uri="{9D8B030D-6E8A-4147-A177-3AD203B41FA5}">
                          <a16:colId xmlns:a16="http://schemas.microsoft.com/office/drawing/2014/main" val="12769747"/>
                        </a:ext>
                      </a:extLst>
                    </a:gridCol>
                    <a:gridCol w="1944000">
                      <a:extLst>
                        <a:ext uri="{9D8B030D-6E8A-4147-A177-3AD203B41FA5}">
                          <a16:colId xmlns:a16="http://schemas.microsoft.com/office/drawing/2014/main" val="3121303634"/>
                        </a:ext>
                      </a:extLst>
                    </a:gridCol>
                    <a:gridCol w="1944000">
                      <a:extLst>
                        <a:ext uri="{9D8B030D-6E8A-4147-A177-3AD203B41FA5}">
                          <a16:colId xmlns:a16="http://schemas.microsoft.com/office/drawing/2014/main" val="3103897570"/>
                        </a:ext>
                      </a:extLst>
                    </a:gridCol>
                  </a:tblGrid>
                  <a:tr h="18000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INL</a:t>
                          </a:r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DNL</a:t>
                          </a:r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5559751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zh-CN" altLang="zh-CN" sz="7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电阻分压型</a:t>
                          </a:r>
                        </a:p>
                        <a:p>
                          <a:pPr algn="ctr"/>
                          <a:r>
                            <a:rPr kumimoji="0" lang="en-US" altLang="zh-CN" sz="7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DAC</a:t>
                          </a:r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zh-CN" altLang="zh-CN" sz="7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altLang="zh-CN" sz="7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𝑁</m:t>
                                        </m:r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r>
                                          <a:rPr kumimoji="0" lang="en-US" altLang="zh-CN" sz="7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  <m:r>
                                          <a:rPr kumimoji="0" lang="en-US" altLang="zh-CN" sz="7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+∆</m:t>
                                        </m:r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𝑟𝑒𝑓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altLang="zh-CN" sz="7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𝑁</m:t>
                                        </m:r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r>
                                          <a:rPr kumimoji="0" lang="en-US" altLang="zh-CN" sz="7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  <m:r>
                                          <a:rPr kumimoji="0" lang="en-US" altLang="zh-CN" sz="7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+∆</m:t>
                                        </m:r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𝑟𝑒𝑓</m:t>
                                        </m:r>
                                      </m:sub>
                                    </m:sSub>
                                    <m:r>
                                      <a:rPr kumimoji="0" lang="en-US" altLang="zh-CN" sz="7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altLang="zh-CN" sz="7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𝑁</m:t>
                                        </m:r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r>
                                          <a:rPr kumimoji="0" lang="en-US" altLang="zh-CN" sz="7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r>
                                          <a:rPr kumimoji="0" lang="en-US" altLang="zh-CN" sz="7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∆</m:t>
                                        </m:r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𝑟𝑒𝑓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kumimoji="0" lang="en-US" altLang="zh-CN" sz="7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zh-CN" altLang="zh-CN" sz="7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𝑟𝑒𝑓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kumimoji="0" lang="en-US" altLang="zh-CN" sz="7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zh-CN" altLang="zh-CN" sz="700" kern="120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7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kumimoji="0" lang="zh-CN" altLang="zh-CN" sz="7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altLang="zh-CN" sz="7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kumimoji="0" lang="en-US" altLang="zh-CN" sz="7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altLang="zh-CN" sz="7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US" altLang="zh-CN" sz="7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p>
                                </m:sSup>
                                <m:f>
                                  <m:fPr>
                                    <m:ctrlPr>
                                      <a:rPr kumimoji="0" lang="zh-CN" altLang="zh-CN" sz="7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altLang="zh-CN" sz="7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∆</m:t>
                                    </m:r>
                                    <m:r>
                                      <a:rPr kumimoji="0" lang="en-US" altLang="zh-CN" sz="7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𝑅</m:t>
                                    </m:r>
                                  </m:num>
                                  <m:den>
                                    <m:r>
                                      <a:rPr kumimoji="0" lang="en-US" altLang="zh-CN" sz="7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𝑅</m:t>
                                    </m:r>
                                  </m:den>
                                </m:f>
                                <m:r>
                                  <a:rPr kumimoji="0" lang="en-US" altLang="zh-CN" sz="7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𝐿𝑆𝐵</m:t>
                                </m:r>
                              </m:oMath>
                            </m:oMathPara>
                          </a14:m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altLang="zh-CN" sz="700" i="1" smtClean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7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700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altLang="zh-CN" sz="7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+∆</m:t>
                                    </m:r>
                                    <m:r>
                                      <a:rPr lang="en-US" altLang="zh-CN" sz="700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altLang="zh-CN" sz="7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zh-CN" altLang="zh-CN" sz="7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700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altLang="zh-CN" sz="700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𝑟𝑒𝑓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zh-CN" altLang="zh-CN" sz="7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700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r>
                                          <a:rPr lang="en-US" altLang="zh-CN" sz="700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𝑁</m:t>
                                        </m:r>
                                      </m:sup>
                                    </m:sSup>
                                    <m:r>
                                      <a:rPr lang="en-US" altLang="zh-CN" sz="700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  <m:r>
                                  <a:rPr lang="en-US" altLang="zh-CN" sz="7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zh-CN" altLang="zh-CN" sz="7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7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700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altLang="zh-CN" sz="700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7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∆</m:t>
                                    </m:r>
                                    <m:r>
                                      <a:rPr lang="en-US" altLang="zh-CN" sz="700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  <m:r>
                                      <a:rPr lang="en-US" altLang="zh-CN" sz="7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zh-CN" altLang="zh-CN" sz="7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700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altLang="zh-CN" sz="700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𝑟𝑒𝑓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zh-CN" altLang="zh-CN" sz="7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700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r>
                                          <a:rPr lang="en-US" altLang="zh-CN" sz="700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𝑁</m:t>
                                        </m:r>
                                      </m:sup>
                                    </m:sSup>
                                    <m:r>
                                      <a:rPr lang="en-US" altLang="zh-CN" sz="700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  <m:r>
                                  <a:rPr lang="en-US" altLang="zh-CN" sz="70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zh-CN" altLang="zh-CN" sz="7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700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2∆</m:t>
                                    </m:r>
                                    <m:r>
                                      <a:rPr lang="en-US" altLang="zh-CN" sz="700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num>
                                  <m:den>
                                    <m:r>
                                      <a:rPr lang="en-US" altLang="zh-CN" sz="700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den>
                                </m:f>
                                <m:r>
                                  <a:rPr lang="en-US" altLang="zh-CN" sz="700" i="1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𝐿𝑆𝐵</m:t>
                                </m:r>
                              </m:oMath>
                            </m:oMathPara>
                          </a14:m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4015744955"/>
                      </a:ext>
                    </a:extLst>
                  </a:tr>
                  <a:tr h="3826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7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R-2R</a:t>
                          </a:r>
                          <a:r>
                            <a:rPr kumimoji="0" lang="zh-CN" altLang="zh-CN" sz="7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型</a:t>
                          </a:r>
                        </a:p>
                        <a:p>
                          <a:pPr algn="ctr"/>
                          <a:r>
                            <a:rPr kumimoji="0" lang="en-US" altLang="zh-CN" sz="7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DAC</a:t>
                          </a:r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zh-CN" altLang="zh-CN" sz="7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altLang="zh-CN" sz="700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2(</m:t>
                                  </m:r>
                                  <m:r>
                                    <a:rPr kumimoji="0" lang="en-US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  <m:r>
                                    <a:rPr kumimoji="0" lang="en-US" altLang="zh-CN" sz="700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+∆</m:t>
                                  </m:r>
                                  <m:r>
                                    <a:rPr kumimoji="0" lang="en-US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  <m:r>
                                    <a:rPr kumimoji="0" lang="en-US" altLang="zh-CN" sz="700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)</m:t>
                                  </m:r>
                                  <m:sSub>
                                    <m:sSubPr>
                                      <m:ctrlPr>
                                        <a:rPr kumimoji="0" lang="zh-CN" altLang="zh-CN" sz="7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7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altLang="zh-CN" sz="7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US" altLang="zh-CN" sz="700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kumimoji="0" lang="zh-CN" altLang="zh-CN" sz="7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altLang="zh-CN" sz="7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𝑅</m:t>
                                      </m:r>
                                      <m:r>
                                        <a:rPr kumimoji="0" lang="en-US" altLang="zh-CN" sz="700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+∆</m:t>
                                      </m:r>
                                      <m:r>
                                        <a:rPr kumimoji="0" lang="en-US" altLang="zh-CN" sz="7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𝑅</m:t>
                                      </m:r>
                                    </m:e>
                                  </m:d>
                                  <m:r>
                                    <a:rPr kumimoji="0" lang="en-US" altLang="zh-CN" sz="700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+2</m:t>
                                  </m:r>
                                  <m:d>
                                    <m:dPr>
                                      <m:ctrlPr>
                                        <a:rPr kumimoji="0" lang="zh-CN" altLang="zh-CN" sz="7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en-US" altLang="zh-CN" sz="7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𝑅</m:t>
                                      </m:r>
                                      <m:r>
                                        <a:rPr kumimoji="0" lang="en-US" altLang="zh-CN" sz="7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</m:t>
                                      </m:r>
                                      <m:r>
                                        <a:rPr kumimoji="0" lang="en-US" altLang="zh-CN" sz="700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∆</m:t>
                                      </m:r>
                                      <m:r>
                                        <a:rPr kumimoji="0" lang="en-US" altLang="zh-CN" sz="7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𝑅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kumimoji="0" lang="en-US" altLang="zh-CN" sz="7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zh-CN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zh-CN" altLang="zh-CN" sz="7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altLang="zh-CN" sz="7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kumimoji="0" lang="en-US" altLang="zh-CN" sz="7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US" altLang="zh-CN" sz="700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altLang="zh-CN" sz="700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</m:oMath>
                          </a14:m>
                          <a:r>
                            <a:rPr kumimoji="0" lang="en-US" altLang="zh-CN" sz="7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zh-CN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700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altLang="zh-CN" sz="700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kumimoji="0" lang="zh-CN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altLang="zh-CN" sz="700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∆</m:t>
                                  </m:r>
                                  <m:r>
                                    <a:rPr kumimoji="0" lang="en-US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kumimoji="0" lang="en-US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kumimoji="0" lang="en-US" altLang="zh-CN" sz="7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𝐿𝑆𝐵</m:t>
                              </m:r>
                            </m:oMath>
                          </a14:m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kumimoji="0" lang="zh-CN" altLang="zh-CN" sz="7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𝑟𝑒𝑓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kumimoji="0" lang="en-US" altLang="zh-CN" sz="7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d>
                                      <m:d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  <m:r>
                                          <a:rPr kumimoji="0" lang="en-US" altLang="zh-CN" sz="7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+∆</m:t>
                                        </m:r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kumimoji="0" lang="en-US" altLang="zh-CN" sz="7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zh-CN" altLang="zh-CN" sz="7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𝑟𝑒𝑓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kumimoji="0" lang="en-US" altLang="zh-CN" sz="7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d>
                                      <m:d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r>
                                          <a:rPr kumimoji="0" lang="en-US" altLang="zh-CN" sz="7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∆</m:t>
                                        </m:r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</m:e>
                                    </m:d>
                                  </m:den>
                                </m:f>
                                <m:d>
                                  <m:dPr>
                                    <m:ctrlPr>
                                      <a:rPr kumimoji="0" lang="zh-CN" altLang="zh-CN" sz="7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altLang="zh-CN" sz="7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altLang="zh-CN" sz="7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0" lang="en-US" altLang="zh-CN" sz="7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kumimoji="0" lang="zh-CN" altLang="zh-CN" sz="7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altLang="zh-CN" sz="700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2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altLang="zh-CN" sz="7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𝑁</m:t>
                                            </m:r>
                                            <m:r>
                                              <a:rPr kumimoji="0" lang="en-US" altLang="zh-CN" sz="7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altLang="zh-CN" sz="700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  <m:r>
                                  <a:rPr kumimoji="0" lang="en-US" altLang="zh-CN" sz="7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zh-CN" altLang="zh-CN" sz="7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𝑟𝑒𝑓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kumimoji="0" lang="zh-CN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altLang="zh-CN" sz="7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e>
                                      <m:sup>
                                        <m:r>
                                          <a:rPr kumimoji="0" lang="en-US" altLang="zh-CN" sz="7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𝑁</m:t>
                                        </m:r>
                                      </m:sup>
                                    </m:sSup>
                                    <m:r>
                                      <a:rPr kumimoji="0" lang="en-US" altLang="zh-CN" sz="7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𝑅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US" altLang="zh-CN" sz="700" i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0" lang="en-US" altLang="zh-CN" sz="700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</m:oMath>
                          </a14:m>
                          <a:r>
                            <a:rPr kumimoji="0" lang="en-US" altLang="zh-CN" sz="7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zh-CN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700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0" lang="en-US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kumimoji="0" lang="zh-CN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altLang="zh-CN" sz="700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∆</m:t>
                                  </m:r>
                                  <m:r>
                                    <a:rPr kumimoji="0" lang="en-US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kumimoji="0" lang="en-US" altLang="zh-CN" sz="7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kumimoji="0" lang="en-US" altLang="zh-CN" sz="7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𝐿𝑆𝐵</m:t>
                              </m:r>
                            </m:oMath>
                          </a14:m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0879759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8">
                <a:extLst>
                  <a:ext uri="{FF2B5EF4-FFF2-40B4-BE49-F238E27FC236}">
                    <a16:creationId xmlns:a16="http://schemas.microsoft.com/office/drawing/2014/main" id="{24C5F0C1-CE8E-4AE4-BAC7-78FDDF76B3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8153395"/>
                  </p:ext>
                </p:extLst>
              </p:nvPr>
            </p:nvGraphicFramePr>
            <p:xfrm>
              <a:off x="4473560" y="724593"/>
              <a:ext cx="4536000" cy="142329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648000">
                      <a:extLst>
                        <a:ext uri="{9D8B030D-6E8A-4147-A177-3AD203B41FA5}">
                          <a16:colId xmlns:a16="http://schemas.microsoft.com/office/drawing/2014/main" val="12769747"/>
                        </a:ext>
                      </a:extLst>
                    </a:gridCol>
                    <a:gridCol w="1944000">
                      <a:extLst>
                        <a:ext uri="{9D8B030D-6E8A-4147-A177-3AD203B41FA5}">
                          <a16:colId xmlns:a16="http://schemas.microsoft.com/office/drawing/2014/main" val="3121303634"/>
                        </a:ext>
                      </a:extLst>
                    </a:gridCol>
                    <a:gridCol w="1944000">
                      <a:extLst>
                        <a:ext uri="{9D8B030D-6E8A-4147-A177-3AD203B41FA5}">
                          <a16:colId xmlns:a16="http://schemas.microsoft.com/office/drawing/2014/main" val="3103897570"/>
                        </a:ext>
                      </a:extLst>
                    </a:gridCol>
                  </a:tblGrid>
                  <a:tr h="19812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INL</a:t>
                          </a:r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DNL</a:t>
                          </a:r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555975138"/>
                      </a:ext>
                    </a:extLst>
                  </a:tr>
                  <a:tr h="74047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zh-CN" altLang="zh-CN" sz="7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电阻分压型</a:t>
                          </a:r>
                        </a:p>
                        <a:p>
                          <a:pPr algn="ctr"/>
                          <a:r>
                            <a:rPr kumimoji="0" lang="en-US" altLang="zh-CN" sz="7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DAC</a:t>
                          </a:r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33125" t="-27869" r="-100000" b="-6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33542" t="-27869" r="-313" b="-663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15744955"/>
                      </a:ext>
                    </a:extLst>
                  </a:tr>
                  <a:tr h="48469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US" altLang="zh-CN" sz="7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R-2R</a:t>
                          </a:r>
                          <a:r>
                            <a:rPr kumimoji="0" lang="zh-CN" altLang="zh-CN" sz="7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型</a:t>
                          </a:r>
                        </a:p>
                        <a:p>
                          <a:pPr algn="ctr"/>
                          <a:r>
                            <a:rPr kumimoji="0" lang="en-US" altLang="zh-CN" sz="7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DAC</a:t>
                          </a:r>
                          <a:endParaRPr lang="zh-CN" altLang="en-US" sz="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33125" t="-195000" r="-100000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133542" t="-195000" r="-313" b="-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797591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2B98E510-5C3F-4951-9B34-48E527075EF5}"/>
              </a:ext>
            </a:extLst>
          </p:cNvPr>
          <p:cNvGrpSpPr/>
          <p:nvPr/>
        </p:nvGrpSpPr>
        <p:grpSpPr>
          <a:xfrm>
            <a:off x="5321423" y="3496287"/>
            <a:ext cx="3355033" cy="1399795"/>
            <a:chOff x="0" y="-1"/>
            <a:chExt cx="4668851" cy="181057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BB86AE6-1AE0-42A6-B286-1F041DCE8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500" y="10571"/>
              <a:ext cx="2401351" cy="180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49D87F1-F638-4B62-A93E-3B37CDEA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2400448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24A2E03-8CE4-49BC-99A2-E9F4E1B54A3E}"/>
              </a:ext>
            </a:extLst>
          </p:cNvPr>
          <p:cNvGrpSpPr/>
          <p:nvPr/>
        </p:nvGrpSpPr>
        <p:grpSpPr>
          <a:xfrm>
            <a:off x="5283340" y="2129954"/>
            <a:ext cx="3443247" cy="1297066"/>
            <a:chOff x="173974" y="5609"/>
            <a:chExt cx="4746878" cy="1801137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EED4160-BF93-4688-9FD6-247DB6BF5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974" y="5609"/>
              <a:ext cx="2402492" cy="18011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1B9087F-4BB0-44CD-A1E9-0F56BF903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750" y="5609"/>
              <a:ext cx="2402102" cy="18011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8535C7E0-9565-44A0-A82B-05AAD78EC25E}"/>
              </a:ext>
            </a:extLst>
          </p:cNvPr>
          <p:cNvSpPr txBox="1"/>
          <p:nvPr/>
        </p:nvSpPr>
        <p:spPr>
          <a:xfrm>
            <a:off x="5767035" y="4857264"/>
            <a:ext cx="28083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R-2R</a:t>
            </a:r>
            <a:r>
              <a:rPr lang="zh-CN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型</a:t>
            </a:r>
            <a:r>
              <a:rPr lang="en-US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VDAC </a:t>
            </a:r>
            <a:r>
              <a:rPr lang="zh-CN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不同工艺角下</a:t>
            </a:r>
            <a:r>
              <a:rPr lang="en-US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DNL</a:t>
            </a:r>
            <a:r>
              <a:rPr lang="zh-CN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INL</a:t>
            </a:r>
            <a:endParaRPr lang="zh-CN" altLang="en-US" sz="105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A049050-FAD7-40B3-B3DA-41E73ABD43E6}"/>
              </a:ext>
            </a:extLst>
          </p:cNvPr>
          <p:cNvSpPr txBox="1"/>
          <p:nvPr/>
        </p:nvSpPr>
        <p:spPr>
          <a:xfrm>
            <a:off x="5786755" y="3339234"/>
            <a:ext cx="28083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R-2R</a:t>
            </a:r>
            <a:r>
              <a:rPr lang="zh-CN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型</a:t>
            </a:r>
            <a:r>
              <a:rPr lang="en-US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VDAC </a:t>
            </a:r>
            <a:r>
              <a:rPr lang="en-US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MC</a:t>
            </a:r>
            <a:r>
              <a:rPr lang="zh-CN" altLang="en-US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仿真</a:t>
            </a:r>
            <a:r>
              <a:rPr lang="zh-CN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下</a:t>
            </a:r>
            <a:r>
              <a:rPr lang="en-US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DNL</a:t>
            </a:r>
            <a:r>
              <a:rPr lang="zh-CN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INL</a:t>
            </a:r>
            <a:endParaRPr lang="zh-CN" altLang="en-US" sz="105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A1BA0E-AF4E-41E9-54AE-F1CDB3BC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79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983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E3C1596-8CAC-4148-934D-529D7EE1E160}"/>
              </a:ext>
            </a:extLst>
          </p:cNvPr>
          <p:cNvGrpSpPr/>
          <p:nvPr/>
        </p:nvGrpSpPr>
        <p:grpSpPr>
          <a:xfrm>
            <a:off x="4745416" y="2437710"/>
            <a:ext cx="4365984" cy="2614969"/>
            <a:chOff x="4102225" y="1189328"/>
            <a:chExt cx="4365984" cy="26149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81AEB38-287F-4A12-97AA-2861723D5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r="6378" b="19722"/>
            <a:stretch/>
          </p:blipFill>
          <p:spPr>
            <a:xfrm>
              <a:off x="4102225" y="1189328"/>
              <a:ext cx="4320480" cy="2016224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0AE120B-D1B5-40C7-9D49-090A62E7137A}"/>
                </a:ext>
              </a:extLst>
            </p:cNvPr>
            <p:cNvSpPr txBox="1"/>
            <p:nvPr/>
          </p:nvSpPr>
          <p:spPr>
            <a:xfrm>
              <a:off x="4674454" y="2982341"/>
              <a:ext cx="3793755" cy="821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1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ALICE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1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“</a:t>
              </a:r>
              <a:r>
                <a:rPr lang="en-US" altLang="zh-CN" sz="11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Current ITS</a:t>
              </a:r>
              <a:r>
                <a:rPr lang="zh-CN" altLang="en-US" sz="11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”：</a:t>
              </a:r>
              <a:r>
                <a:rPr lang="en-US" altLang="zh-CN" sz="11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~1.14% X</a:t>
              </a:r>
              <a:r>
                <a:rPr lang="en-US" altLang="zh-CN" sz="1100" baseline="-250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0</a:t>
              </a:r>
              <a:r>
                <a:rPr lang="en-US" altLang="zh-CN" sz="11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/layer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1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Upgraded ITS</a:t>
              </a:r>
              <a:r>
                <a:rPr lang="zh-CN" altLang="en-US" sz="11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：</a:t>
              </a:r>
              <a:r>
                <a:rPr lang="en-US" altLang="zh-CN" sz="11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~0.35% X</a:t>
              </a:r>
              <a:r>
                <a:rPr lang="en-US" altLang="zh-CN" sz="11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altLang="zh-CN" sz="11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/layer (IB) ~0.8% X</a:t>
              </a:r>
              <a:r>
                <a:rPr lang="en-US" altLang="zh-CN" sz="11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altLang="zh-CN" sz="11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/layer (OB) </a:t>
              </a:r>
              <a:endParaRPr lang="zh-CN" altLang="en-US" sz="1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ABFF716-0B99-47ED-94C3-E3F0CF3B8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36" y="3432356"/>
            <a:ext cx="4413176" cy="1437276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ITK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指标要求：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2.0</a:t>
            </a:r>
            <a:r>
              <a:rPr lang="zh-CN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Hz count rate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下，通道占用率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&lt;1%</a:t>
            </a:r>
          </a:p>
          <a:p>
            <a:pPr lvl="1">
              <a:lnSpc>
                <a:spcPct val="12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物质量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&lt;0.3% X</a:t>
            </a:r>
            <a:r>
              <a:rPr lang="en-US" altLang="zh-CN" sz="1400" baseline="-250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per layer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rφ方向位置分辨好于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抗辐照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Mrad/y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1.0×10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/y)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7A37045-0660-41E3-AFDE-91358AAC3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ITK</a:t>
            </a:r>
            <a:r>
              <a:rPr lang="zh-CN" altLang="en-US" dirty="0"/>
              <a:t>指标</a:t>
            </a: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041460A0-0B5E-469B-B0B9-D348FC8A2625}"/>
              </a:ext>
            </a:extLst>
          </p:cNvPr>
          <p:cNvSpPr/>
          <p:nvPr/>
        </p:nvSpPr>
        <p:spPr>
          <a:xfrm rot="7338858">
            <a:off x="3338173" y="2453374"/>
            <a:ext cx="357835" cy="174267"/>
          </a:xfrm>
          <a:prstGeom prst="rightArrow">
            <a:avLst/>
          </a:prstGeom>
          <a:noFill/>
          <a:ln w="28575">
            <a:solidFill>
              <a:srgbClr val="444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86892F35-0876-4F76-AD82-A6BC534968FA}"/>
              </a:ext>
            </a:extLst>
          </p:cNvPr>
          <p:cNvSpPr/>
          <p:nvPr/>
        </p:nvSpPr>
        <p:spPr>
          <a:xfrm rot="3971849">
            <a:off x="1720871" y="2452296"/>
            <a:ext cx="357835" cy="174267"/>
          </a:xfrm>
          <a:prstGeom prst="rightArrow">
            <a:avLst/>
          </a:prstGeom>
          <a:noFill/>
          <a:ln w="28575">
            <a:solidFill>
              <a:srgbClr val="444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A63CFBC-BA5A-4692-B18E-B70747E21EAA}"/>
              </a:ext>
            </a:extLst>
          </p:cNvPr>
          <p:cNvGrpSpPr/>
          <p:nvPr/>
        </p:nvGrpSpPr>
        <p:grpSpPr>
          <a:xfrm>
            <a:off x="286736" y="1038088"/>
            <a:ext cx="4635938" cy="1311153"/>
            <a:chOff x="446856" y="1038088"/>
            <a:chExt cx="4413176" cy="1311153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0E2ABD2-C445-4AB7-8CCB-9C7D7A58D079}"/>
                </a:ext>
              </a:extLst>
            </p:cNvPr>
            <p:cNvSpPr/>
            <p:nvPr/>
          </p:nvSpPr>
          <p:spPr>
            <a:xfrm>
              <a:off x="446856" y="1038088"/>
              <a:ext cx="4413176" cy="131115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9E22C09C-7FDB-4707-8C80-84D5CA63759E}"/>
                </a:ext>
              </a:extLst>
            </p:cNvPr>
            <p:cNvSpPr/>
            <p:nvPr/>
          </p:nvSpPr>
          <p:spPr>
            <a:xfrm>
              <a:off x="2338274" y="1761330"/>
              <a:ext cx="2412000" cy="4540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2153" indent="0" algn="ctr"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低动量带电粒子高寻迹效率</a:t>
              </a:r>
              <a:endParaRPr lang="en-US" altLang="zh-CN" sz="14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9C11F6B-A43B-48D4-AFBD-FB08D9DC3BEA}"/>
                </a:ext>
              </a:extLst>
            </p:cNvPr>
            <p:cNvSpPr/>
            <p:nvPr/>
          </p:nvSpPr>
          <p:spPr>
            <a:xfrm>
              <a:off x="2599090" y="1308776"/>
              <a:ext cx="1836000" cy="3955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2153" indent="0" algn="ctr"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+mj-ea"/>
                  <a:ea typeface="+mj-ea"/>
                  <a:cs typeface="Times New Roman" panose="02020603050405020304" pitchFamily="18" charset="0"/>
                  <a:sym typeface="Wingdings" panose="05000000000000000000" pitchFamily="2" charset="2"/>
                </a:rPr>
                <a:t>动量</a:t>
              </a:r>
              <a:r>
                <a:rPr lang="en-US" altLang="zh-CN" sz="1400" dirty="0">
                  <a:solidFill>
                    <a:schemeClr val="tx1"/>
                  </a:solidFill>
                  <a:latin typeface="+mj-ea"/>
                  <a:ea typeface="+mj-ea"/>
                  <a:cs typeface="Times New Roman" panose="02020603050405020304" pitchFamily="18" charset="0"/>
                  <a:sym typeface="Wingdings" panose="05000000000000000000" pitchFamily="2" charset="2"/>
                </a:rPr>
                <a:t>/</a:t>
              </a:r>
              <a:r>
                <a:rPr lang="zh-CN" altLang="en-US" sz="1400" dirty="0">
                  <a:solidFill>
                    <a:schemeClr val="tx1"/>
                  </a:solidFill>
                  <a:latin typeface="+mj-ea"/>
                  <a:ea typeface="+mj-ea"/>
                  <a:cs typeface="Times New Roman" panose="02020603050405020304" pitchFamily="18" charset="0"/>
                  <a:sym typeface="Wingdings" panose="05000000000000000000" pitchFamily="2" charset="2"/>
                </a:rPr>
                <a:t>能量精确测量</a:t>
              </a:r>
              <a:endParaRPr lang="en-US" altLang="zh-CN" sz="1200" dirty="0">
                <a:solidFill>
                  <a:schemeClr val="tx1"/>
                </a:solidFill>
                <a:latin typeface="+mj-ea"/>
                <a:ea typeface="+mj-ea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8AB8456-F797-42D9-BDFE-55A6A8E3B609}"/>
                </a:ext>
              </a:extLst>
            </p:cNvPr>
            <p:cNvSpPr/>
            <p:nvPr/>
          </p:nvSpPr>
          <p:spPr>
            <a:xfrm>
              <a:off x="1007472" y="1522806"/>
              <a:ext cx="953656" cy="3955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2153" indent="0" algn="ctr"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高事例数</a:t>
              </a:r>
              <a:endPara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49A1241-CE59-43D0-ADA6-857FDCEC12AE}"/>
                </a:ext>
              </a:extLst>
            </p:cNvPr>
            <p:cNvSpPr txBox="1"/>
            <p:nvPr/>
          </p:nvSpPr>
          <p:spPr>
            <a:xfrm>
              <a:off x="1552948" y="1042627"/>
              <a:ext cx="12356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+mj-ea"/>
                  <a:ea typeface="+mj-ea"/>
                </a:rPr>
                <a:t>物理需求</a:t>
              </a:r>
              <a:r>
                <a:rPr lang="en-US" altLang="zh-CN" sz="1100" dirty="0">
                  <a:solidFill>
                    <a:srgbClr val="FF0000"/>
                  </a:solidFill>
                  <a:latin typeface="+mj-ea"/>
                  <a:ea typeface="+mj-ea"/>
                </a:rPr>
                <a:t>/</a:t>
              </a:r>
              <a:r>
                <a:rPr lang="zh-CN" altLang="en-US" sz="1100" dirty="0">
                  <a:solidFill>
                    <a:srgbClr val="FF0000"/>
                  </a:solidFill>
                  <a:latin typeface="+mj-ea"/>
                  <a:ea typeface="+mj-ea"/>
                </a:rPr>
                <a:t>特点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520E962D-F3D6-472E-8E4C-CBF8EC764956}"/>
              </a:ext>
            </a:extLst>
          </p:cNvPr>
          <p:cNvGrpSpPr/>
          <p:nvPr/>
        </p:nvGrpSpPr>
        <p:grpSpPr>
          <a:xfrm>
            <a:off x="955755" y="2742431"/>
            <a:ext cx="3408968" cy="621408"/>
            <a:chOff x="658976" y="2742431"/>
            <a:chExt cx="3408968" cy="621408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DA748525-02F8-4FED-B2CB-23E76AF066C8}"/>
                </a:ext>
              </a:extLst>
            </p:cNvPr>
            <p:cNvSpPr/>
            <p:nvPr/>
          </p:nvSpPr>
          <p:spPr>
            <a:xfrm>
              <a:off x="683567" y="2742431"/>
              <a:ext cx="3384377" cy="6214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426B543-5232-41DF-A395-23336CDAA706}"/>
                </a:ext>
              </a:extLst>
            </p:cNvPr>
            <p:cNvSpPr/>
            <p:nvPr/>
          </p:nvSpPr>
          <p:spPr>
            <a:xfrm>
              <a:off x="2843808" y="2853814"/>
              <a:ext cx="1008000" cy="367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2153" indent="0" algn="ctr"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低物质量</a:t>
              </a:r>
              <a:endPara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0DD3100-13A0-45B4-9989-5FA29F35DEB1}"/>
                </a:ext>
              </a:extLst>
            </p:cNvPr>
            <p:cNvSpPr/>
            <p:nvPr/>
          </p:nvSpPr>
          <p:spPr>
            <a:xfrm>
              <a:off x="1391761" y="2853813"/>
              <a:ext cx="1188000" cy="3671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2153" indent="0">
                <a:buNone/>
              </a:pPr>
              <a:r>
                <a:rPr lang="zh-CN" alt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快读出速度</a:t>
              </a:r>
              <a:endPara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F6B4D8CC-DEB0-4310-AB86-CFBBE0D582E9}"/>
                </a:ext>
              </a:extLst>
            </p:cNvPr>
            <p:cNvSpPr txBox="1"/>
            <p:nvPr/>
          </p:nvSpPr>
          <p:spPr>
            <a:xfrm>
              <a:off x="658976" y="2922330"/>
              <a:ext cx="8397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+mj-ea"/>
                  <a:ea typeface="+mj-ea"/>
                </a:rPr>
                <a:t>探测要求</a:t>
              </a:r>
            </a:p>
          </p:txBody>
        </p:sp>
      </p:grp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4EAA8EA6-3BC3-4C87-9EC4-B0DA7E1E6305}"/>
              </a:ext>
            </a:extLst>
          </p:cNvPr>
          <p:cNvCxnSpPr/>
          <p:nvPr/>
        </p:nvCxnSpPr>
        <p:spPr>
          <a:xfrm>
            <a:off x="2123728" y="1038088"/>
            <a:ext cx="0" cy="1311153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521CA44-A935-47D7-BB12-7300080C00E0}"/>
              </a:ext>
            </a:extLst>
          </p:cNvPr>
          <p:cNvGrpSpPr/>
          <p:nvPr/>
        </p:nvGrpSpPr>
        <p:grpSpPr>
          <a:xfrm>
            <a:off x="5062974" y="767168"/>
            <a:ext cx="3858385" cy="1482775"/>
            <a:chOff x="5062975" y="891404"/>
            <a:chExt cx="3858385" cy="1482775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B8ABFB42-A7BC-4C70-8CA4-D4F2DF268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2975" y="891404"/>
              <a:ext cx="3858385" cy="1236097"/>
            </a:xfrm>
            <a:prstGeom prst="rect">
              <a:avLst/>
            </a:prstGeom>
          </p:spPr>
        </p:pic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52A9A80F-CB9D-4262-B463-275A54A42A36}"/>
                </a:ext>
              </a:extLst>
            </p:cNvPr>
            <p:cNvSpPr txBox="1"/>
            <p:nvPr/>
          </p:nvSpPr>
          <p:spPr>
            <a:xfrm>
              <a:off x="6156121" y="2112569"/>
              <a:ext cx="210267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BESIII tracking efficiency</a:t>
              </a:r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123A3CE2-DE2F-442C-B64C-DB148320C654}"/>
              </a:ext>
            </a:extLst>
          </p:cNvPr>
          <p:cNvSpPr txBox="1"/>
          <p:nvPr/>
        </p:nvSpPr>
        <p:spPr>
          <a:xfrm>
            <a:off x="3203848" y="3332393"/>
            <a:ext cx="1428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减小</a:t>
            </a:r>
            <a:r>
              <a:rPr lang="en-US" altLang="zh-CN" sz="1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multiple scattering</a:t>
            </a:r>
            <a:r>
              <a:rPr lang="en-US" altLang="zh-CN" sz="1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zh-CN" altLang="en-US" sz="1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hlinkClick r:id="rId5"/>
            <a:extLst>
              <a:ext uri="{FF2B5EF4-FFF2-40B4-BE49-F238E27FC236}">
                <a16:creationId xmlns:a16="http://schemas.microsoft.com/office/drawing/2014/main" id="{059830BD-47A5-4772-90FB-3CC869B4EA09}"/>
              </a:ext>
            </a:extLst>
          </p:cNvPr>
          <p:cNvSpPr txBox="1"/>
          <p:nvPr/>
        </p:nvSpPr>
        <p:spPr>
          <a:xfrm>
            <a:off x="7737030" y="4476451"/>
            <a:ext cx="12124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i="0" dirty="0">
                <a:solidFill>
                  <a:srgbClr val="4444FF"/>
                </a:solidFill>
                <a:effectLst/>
                <a:latin typeface="Arial" panose="020B0604020202020204" pitchFamily="34" charset="0"/>
              </a:rPr>
              <a:t>arXiv:2001.03042</a:t>
            </a:r>
            <a:endParaRPr lang="zh-CN" altLang="en-US" sz="1000" dirty="0">
              <a:solidFill>
                <a:srgbClr val="4444FF"/>
              </a:solidFill>
            </a:endParaRPr>
          </a:p>
        </p:txBody>
      </p:sp>
      <p:sp>
        <p:nvSpPr>
          <p:cNvPr id="29" name="文本框 28">
            <a:hlinkClick r:id="rId6"/>
            <a:extLst>
              <a:ext uri="{FF2B5EF4-FFF2-40B4-BE49-F238E27FC236}">
                <a16:creationId xmlns:a16="http://schemas.microsoft.com/office/drawing/2014/main" id="{8D0D3EC8-C31C-4359-8642-604DF5C9E25F}"/>
              </a:ext>
            </a:extLst>
          </p:cNvPr>
          <p:cNvSpPr txBox="1"/>
          <p:nvPr/>
        </p:nvSpPr>
        <p:spPr>
          <a:xfrm>
            <a:off x="7022752" y="2191489"/>
            <a:ext cx="20607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 err="1">
                <a:solidFill>
                  <a:srgbClr val="4444FF"/>
                </a:solidFill>
              </a:rPr>
              <a:t>Chin.Phys.C</a:t>
            </a:r>
            <a:r>
              <a:rPr lang="en-US" altLang="zh-CN" sz="1000" dirty="0">
                <a:solidFill>
                  <a:srgbClr val="4444FF"/>
                </a:solidFill>
              </a:rPr>
              <a:t> 40 (2016) 2, 026201</a:t>
            </a:r>
            <a:endParaRPr lang="zh-CN" altLang="en-US" sz="1000" dirty="0">
              <a:solidFill>
                <a:srgbClr val="4444FF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262205-7A9F-966F-E1EE-01FDF032D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7974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DF172269-6ADC-4363-9937-32659E1EBC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529" y="794873"/>
                <a:ext cx="4296840" cy="1919711"/>
              </a:xfrm>
            </p:spPr>
            <p:txBody>
              <a:bodyPr/>
              <a:lstStyle/>
              <a:p>
                <a:r>
                  <a:rPr lang="zh-CN" altLang="en-US" sz="1500" dirty="0"/>
                  <a:t>定时精度：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05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05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zh-CN" sz="105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05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zh-CN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05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05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𝐽𝑖𝑡𝑡𝑒𝑟</m:t>
                        </m:r>
                      </m:sub>
                      <m:sup>
                        <m:r>
                          <a:rPr lang="en-US" altLang="zh-CN" sz="105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05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zh-CN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05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05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𝑇𝑊</m:t>
                        </m:r>
                      </m:sub>
                      <m:sup>
                        <m:r>
                          <a:rPr lang="en-US" altLang="zh-CN" sz="105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05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zh-CN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05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05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𝑇𝐷𝐶</m:t>
                        </m:r>
                      </m:sub>
                      <m:sup>
                        <m:r>
                          <a:rPr lang="en-US" altLang="zh-CN" sz="105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050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zh-CN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05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05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𝐶𝐿𝐾</m:t>
                        </m:r>
                      </m:sub>
                      <m:sup>
                        <m:r>
                          <a:rPr lang="en-US" altLang="zh-CN" sz="105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050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+</m:t>
                    </m:r>
                  </m:oMath>
                </a14:m>
                <a:r>
                  <a:rPr lang="zh-CN" altLang="zh-CN" sz="1500" i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05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𝜎</m:t>
                        </m:r>
                      </m:e>
                      <m:sub>
                        <m:r>
                          <a:rPr lang="en-US" altLang="zh-CN" sz="105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𝑠𝑒𝑛𝑠𝑜𝑟</m:t>
                        </m:r>
                      </m:sub>
                      <m:sup>
                        <m:r>
                          <a:rPr lang="en-US" altLang="zh-CN" sz="105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CN" sz="1500" i="1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35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𝐽𝑖𝑡𝑡𝑒𝑟</m:t>
                        </m:r>
                      </m:sub>
                    </m:sSub>
                    <m:r>
                      <a:rPr lang="en-US" altLang="zh-CN" sz="135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sz="1350" b="0" i="1" smtClean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altLang="zh-CN" sz="1350" i="1" dirty="0">
                        <a:latin typeface="Cambria Math" panose="02040503050406030204" pitchFamily="18" charset="0"/>
                      </a:rPr>
                      <m:t>.0 </m:t>
                    </m:r>
                    <m:r>
                      <a:rPr lang="en-US" altLang="zh-CN" sz="1350" i="1" dirty="0">
                        <a:latin typeface="Cambria Math" panose="02040503050406030204" pitchFamily="18" charset="0"/>
                      </a:rPr>
                      <m:t>𝑛𝑠</m:t>
                    </m:r>
                    <m:r>
                      <a:rPr lang="en-US" altLang="zh-CN" sz="1350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35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350" dirty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350" dirty="0">
                            <a:latin typeface="Cambria Math" panose="02040503050406030204" pitchFamily="18" charset="0"/>
                          </a:rPr>
                          <m:t>inj</m:t>
                        </m:r>
                      </m:sub>
                    </m:sSub>
                    <m:r>
                      <a:rPr lang="en-US" altLang="zh-CN" sz="1350" dirty="0">
                        <a:latin typeface="Cambria Math" panose="02040503050406030204" pitchFamily="18" charset="0"/>
                      </a:rPr>
                      <m:t>=600</m:t>
                    </m:r>
                    <m:sSup>
                      <m:sSupPr>
                        <m:ctrlPr>
                          <a:rPr lang="en-US" altLang="zh-CN" sz="135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35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35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35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135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35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𝑇𝐷𝐶</m:t>
                        </m:r>
                      </m:sub>
                    </m:sSub>
                    <m:r>
                      <a:rPr lang="en-US" altLang="zh-CN" sz="135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𝑏𝑖𝑛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𝑠𝑖𝑧𝑒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135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den>
                    </m:f>
                    <m:r>
                      <a:rPr lang="en-US" altLang="zh-CN" sz="1350" i="1">
                        <a:latin typeface="Cambria Math" panose="02040503050406030204" pitchFamily="18" charset="0"/>
                      </a:rPr>
                      <m:t>=14.4 </m:t>
                    </m:r>
                    <m:r>
                      <a:rPr lang="en-US" altLang="zh-CN" sz="1350" i="1" dirty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altLang="zh-CN" sz="135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35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350" i="1">
                            <a:latin typeface="Cambria Math" panose="02040503050406030204" pitchFamily="18" charset="0"/>
                          </a:rPr>
                          <m:t>𝑇𝑊</m:t>
                        </m:r>
                      </m:sub>
                    </m:sSub>
                    <m:r>
                      <a:rPr lang="en-US" altLang="zh-CN" sz="1350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sz="135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350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1350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350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CN" sz="135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350" i="1" dirty="0">
                        <a:latin typeface="Cambria Math" panose="02040503050406030204" pitchFamily="18" charset="0"/>
                      </a:rPr>
                      <m:t>𝑛𝑠</m:t>
                    </m:r>
                    <m:d>
                      <m:dPr>
                        <m:ctrlPr>
                          <a:rPr lang="en-US" altLang="zh-CN" sz="135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35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350" i="1" dirty="0"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350" i="1" dirty="0">
                                <a:latin typeface="Cambria Math" panose="02040503050406030204" pitchFamily="18" charset="0"/>
                              </a:rPr>
                              <m:t>inj</m:t>
                            </m:r>
                          </m:sub>
                        </m:sSub>
                        <m:r>
                          <a:rPr lang="en-US" altLang="zh-CN" sz="1350" i="1" dirty="0">
                            <a:latin typeface="Cambria Math" panose="02040503050406030204" pitchFamily="18" charset="0"/>
                          </a:rPr>
                          <m:t>=600</m:t>
                        </m:r>
                        <m:sSup>
                          <m:sSupPr>
                            <m:ctrlPr>
                              <a:rPr lang="en-US" altLang="zh-CN" sz="135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35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35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altLang="zh-CN" sz="1350" i="1" dirty="0">
                  <a:latin typeface="Cambria Math" panose="02040503050406030204" pitchFamily="18" charset="0"/>
                </a:endParaRPr>
              </a:p>
              <a:p>
                <a:r>
                  <a:rPr lang="zh-CN" altLang="en-US" sz="1500" dirty="0"/>
                  <a:t>电子学定时精度</a:t>
                </a:r>
                <a14:m>
                  <m:oMath xmlns:m="http://schemas.openxmlformats.org/officeDocument/2006/math">
                    <m:r>
                      <a:rPr lang="en-US" altLang="zh-CN" sz="1500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sz="1500" b="0" i="1" dirty="0" smtClean="0">
                        <a:latin typeface="Cambria Math" panose="02040503050406030204" pitchFamily="18" charset="0"/>
                      </a:rPr>
                      <m:t>27.2</m:t>
                    </m:r>
                    <m:r>
                      <a:rPr lang="en-US" altLang="zh-CN" sz="15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500" i="1" dirty="0">
                        <a:latin typeface="Cambria Math" panose="02040503050406030204" pitchFamily="18" charset="0"/>
                      </a:rPr>
                      <m:t>𝑛𝑠</m:t>
                    </m:r>
                    <m:d>
                      <m:dPr>
                        <m:ctrlPr>
                          <a:rPr lang="en-US" altLang="zh-CN" sz="15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500" i="1" dirty="0">
                            <a:latin typeface="Cambria Math" panose="02040503050406030204" pitchFamily="18" charset="0"/>
                          </a:rPr>
                          <m:t>600</m:t>
                        </m:r>
                        <m:sSup>
                          <m:sSupPr>
                            <m:ctrlPr>
                              <a:rPr lang="en-US" altLang="zh-CN" sz="15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500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15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altLang="zh-CN" sz="1500" dirty="0"/>
              </a:p>
              <a:p>
                <a:pPr lvl="1"/>
                <a:endParaRPr lang="en-US" altLang="zh-CN" sz="1350" dirty="0"/>
              </a:p>
              <a:p>
                <a:pPr lvl="1"/>
                <a:endParaRPr lang="zh-CN" altLang="en-US" sz="1350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DF172269-6ADC-4363-9937-32659E1EBC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9" y="794873"/>
                <a:ext cx="4296840" cy="191971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5B94A811-ED68-4D19-A75D-0CAB8FB9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定时精度仿真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39F4E7B-5873-4D04-ABF8-EBF0CA9E11A0}"/>
              </a:ext>
            </a:extLst>
          </p:cNvPr>
          <p:cNvSpPr txBox="1"/>
          <p:nvPr/>
        </p:nvSpPr>
        <p:spPr>
          <a:xfrm>
            <a:off x="910257" y="2749425"/>
            <a:ext cx="11593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 err="1"/>
              <a:t>ToT</a:t>
            </a:r>
            <a:r>
              <a:rPr lang="en-US" altLang="zh-CN" sz="1050" dirty="0"/>
              <a:t> rms~260 ns</a:t>
            </a:r>
            <a:endParaRPr lang="zh-CN" altLang="en-US" sz="1050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CD6456-878A-3547-3731-09C29B2DE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80</a:t>
            </a:fld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888C4F-4CFB-18E4-AD78-6F9F59FDF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494" y="659691"/>
            <a:ext cx="2812541" cy="2109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6958320-42CD-9E32-D8BF-E1A33C76B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06" y="2820891"/>
            <a:ext cx="2520280" cy="189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5CA76C2-D357-77E6-D651-CC528C885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350" y="2749425"/>
            <a:ext cx="2735580" cy="205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56293A-CA53-CFBF-0A1F-88C942980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494" y="2675652"/>
            <a:ext cx="3084583" cy="2312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4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C8CE0B5-058E-E2A4-4B48-8E6C51B18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98" y="689378"/>
            <a:ext cx="3371990" cy="1224136"/>
          </a:xfrm>
        </p:spPr>
        <p:txBody>
          <a:bodyPr/>
          <a:lstStyle/>
          <a:p>
            <a:r>
              <a:rPr lang="zh-CN" altLang="en-US" sz="1600" dirty="0"/>
              <a:t>读出功能验证</a:t>
            </a:r>
            <a:endParaRPr lang="en-US" altLang="zh-CN" sz="1600" dirty="0"/>
          </a:p>
          <a:p>
            <a:pPr lvl="1"/>
            <a:r>
              <a:rPr lang="zh-CN" altLang="en-US" sz="1400" dirty="0"/>
              <a:t>测试像素波形检查</a:t>
            </a:r>
            <a:endParaRPr lang="en-US" altLang="zh-CN" sz="1400" dirty="0"/>
          </a:p>
          <a:p>
            <a:pPr lvl="1"/>
            <a:r>
              <a:rPr lang="zh-CN" altLang="en-US" sz="1400" dirty="0"/>
              <a:t>数字读出功能验证：利用</a:t>
            </a:r>
            <a:r>
              <a:rPr lang="en-US" altLang="zh-CN" sz="1400" dirty="0"/>
              <a:t>DPULSE</a:t>
            </a:r>
          </a:p>
          <a:p>
            <a:endParaRPr lang="zh-CN" altLang="en-US" sz="16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44A612D-0BA2-E7DF-9499-9BD407C0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读出功能验证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393F22-8B03-25A1-A87F-9BEC99F3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81</a:t>
            </a:fld>
            <a:endParaRPr lang="en-US" altLang="zh-CN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0FAB86C-A805-1652-1805-5406953A8118}"/>
              </a:ext>
            </a:extLst>
          </p:cNvPr>
          <p:cNvGrpSpPr/>
          <p:nvPr/>
        </p:nvGrpSpPr>
        <p:grpSpPr>
          <a:xfrm>
            <a:off x="3347864" y="2566784"/>
            <a:ext cx="2555875" cy="2171616"/>
            <a:chOff x="1619672" y="2571750"/>
            <a:chExt cx="2555875" cy="217161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CE08EE-B6EC-B4C3-095C-97E2A8A57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2571750"/>
              <a:ext cx="2555875" cy="1917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0371E3B-47BF-5651-A303-546954D5041D}"/>
                </a:ext>
              </a:extLst>
            </p:cNvPr>
            <p:cNvSpPr txBox="1"/>
            <p:nvPr/>
          </p:nvSpPr>
          <p:spPr>
            <a:xfrm>
              <a:off x="1979712" y="4489450"/>
              <a:ext cx="1944216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有源区连接型测试像素</a:t>
              </a:r>
              <a:r>
                <a:rPr lang="en-US" altLang="zh-CN" sz="105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OUTS</a:t>
              </a:r>
              <a:endParaRPr lang="zh-CN" altLang="en-US" sz="1050" dirty="0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A3A64B7-0BF8-BF10-C134-C3CA896B77A9}"/>
              </a:ext>
            </a:extLst>
          </p:cNvPr>
          <p:cNvGrpSpPr/>
          <p:nvPr/>
        </p:nvGrpSpPr>
        <p:grpSpPr>
          <a:xfrm>
            <a:off x="6012160" y="2566784"/>
            <a:ext cx="2555875" cy="2171616"/>
            <a:chOff x="4283968" y="2571750"/>
            <a:chExt cx="2555875" cy="217161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044C5E9-CD2E-DF54-2FC0-B328883E9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2571750"/>
              <a:ext cx="2555875" cy="1917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6BA9C34-D408-DFAC-0849-0FCDF24BD0F1}"/>
                </a:ext>
              </a:extLst>
            </p:cNvPr>
            <p:cNvSpPr txBox="1"/>
            <p:nvPr/>
          </p:nvSpPr>
          <p:spPr>
            <a:xfrm>
              <a:off x="4644008" y="4489450"/>
              <a:ext cx="1944216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金属线连接型测试像素</a:t>
              </a:r>
              <a:r>
                <a:rPr lang="en-US" altLang="zh-CN" sz="105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OUTS</a:t>
              </a:r>
              <a:endParaRPr lang="zh-CN" altLang="en-US" sz="1050" dirty="0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5F23D26D-71F8-5913-D273-419F39690107}"/>
              </a:ext>
            </a:extLst>
          </p:cNvPr>
          <p:cNvSpPr txBox="1"/>
          <p:nvPr/>
        </p:nvSpPr>
        <p:spPr>
          <a:xfrm>
            <a:off x="1115616" y="4484484"/>
            <a:ext cx="129614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测试像素电路结构</a:t>
            </a:r>
            <a:endParaRPr lang="zh-CN" altLang="en-US" sz="105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5A43A18-91D1-D6DF-BAC5-9841EF910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24" y="2095712"/>
            <a:ext cx="3047619" cy="24142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BC866B0-58D5-714B-B3C6-CEAF663F703E}"/>
              </a:ext>
            </a:extLst>
          </p:cNvPr>
          <p:cNvSpPr txBox="1"/>
          <p:nvPr/>
        </p:nvSpPr>
        <p:spPr>
          <a:xfrm>
            <a:off x="2725974" y="3302855"/>
            <a:ext cx="5676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OUTS</a:t>
            </a:r>
            <a:endParaRPr lang="zh-CN" altLang="en-US" sz="1050" dirty="0">
              <a:solidFill>
                <a:srgbClr val="0000FF"/>
              </a:solidFill>
            </a:endParaRPr>
          </a:p>
        </p:txBody>
      </p:sp>
      <p:graphicFrame>
        <p:nvGraphicFramePr>
          <p:cNvPr id="16" name="对象 15">
            <a:extLst>
              <a:ext uri="{FF2B5EF4-FFF2-40B4-BE49-F238E27FC236}">
                <a16:creationId xmlns:a16="http://schemas.microsoft.com/office/drawing/2014/main" id="{55BF566C-268B-F2ED-2CE5-B93E486742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5235396"/>
              </p:ext>
            </p:extLst>
          </p:nvPr>
        </p:nvGraphicFramePr>
        <p:xfrm>
          <a:off x="3706728" y="657461"/>
          <a:ext cx="2644354" cy="1909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024511" imgH="3543183" progId="Visio.Drawing.15">
                  <p:embed/>
                </p:oleObj>
              </mc:Choice>
              <mc:Fallback>
                <p:oleObj r:id="rId5" imgW="5024511" imgH="3543183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728" y="657461"/>
                        <a:ext cx="2644354" cy="19093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2219385"/>
      </p:ext>
    </p:extLst>
  </p:cSld>
  <p:clrMapOvr>
    <a:masterClrMapping/>
  </p:clrMapOvr>
  <p:transition>
    <p:rand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C5DFFC0-8CEB-D738-82FB-4DCCBAC30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43558"/>
            <a:ext cx="8363272" cy="432048"/>
          </a:xfrm>
        </p:spPr>
        <p:txBody>
          <a:bodyPr/>
          <a:lstStyle/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配置结构简洁，但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像素过多时存在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ghost pixel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CCFBEA3-C434-977E-AB04-79EE54970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CharTPix180—MASK</a:t>
            </a:r>
            <a:r>
              <a:rPr lang="zh-CN" altLang="en-US" dirty="0"/>
              <a:t>方式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757CBF-69EE-0DD5-69BF-03125735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82</a:t>
            </a:fld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01E891-D888-53E9-5AC4-C46956464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550" y="1995686"/>
            <a:ext cx="5496450" cy="19540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18222D4-D829-9AB4-7786-1432BFDCF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68" y="1635646"/>
            <a:ext cx="3303282" cy="2413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973591"/>
      </p:ext>
    </p:extLst>
  </p:cSld>
  <p:clrMapOvr>
    <a:masterClrMapping/>
  </p:clrMapOvr>
  <p:transition>
    <p:rand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30E91D7-A421-24C8-3198-407485657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99542"/>
            <a:ext cx="8363272" cy="432048"/>
          </a:xfrm>
        </p:spPr>
        <p:txBody>
          <a:bodyPr/>
          <a:lstStyle/>
          <a:p>
            <a:r>
              <a:rPr lang="zh-CN" altLang="en-US" sz="1600" dirty="0"/>
              <a:t>不同输入电荷量下，</a:t>
            </a:r>
            <a:r>
              <a:rPr lang="en-US" altLang="zh-CN" sz="1600" dirty="0" err="1"/>
              <a:t>ToT</a:t>
            </a:r>
            <a:r>
              <a:rPr lang="zh-CN" altLang="en-US" sz="1600" dirty="0"/>
              <a:t>读出均为</a:t>
            </a:r>
            <a:r>
              <a:rPr lang="en-US" altLang="zh-CN" sz="1600" dirty="0"/>
              <a:t>0</a:t>
            </a:r>
            <a:r>
              <a:rPr lang="zh-CN" altLang="en-US" sz="1600" dirty="0"/>
              <a:t>或</a:t>
            </a:r>
            <a:r>
              <a:rPr lang="en-US" altLang="zh-CN" sz="1600" dirty="0"/>
              <a:t>1</a:t>
            </a:r>
            <a:r>
              <a:rPr lang="en-US" altLang="zh-CN" sz="1600" dirty="0">
                <a:sym typeface="Wingdings" panose="05000000000000000000" pitchFamily="2" charset="2"/>
              </a:rPr>
              <a:t></a:t>
            </a:r>
            <a:r>
              <a:rPr lang="zh-CN" altLang="en-US" sz="1600" dirty="0">
                <a:sym typeface="Wingdings" panose="05000000000000000000" pitchFamily="2" charset="2"/>
              </a:rPr>
              <a:t>实测中甄别脉冲均为短脉冲</a:t>
            </a:r>
            <a:endParaRPr lang="zh-CN" altLang="en-US" sz="16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AE2EF81-AF34-0B94-793D-736A35BCE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en-US" altLang="zh-CN" dirty="0" err="1"/>
              <a:t>ToT</a:t>
            </a:r>
            <a:r>
              <a:rPr lang="zh-CN" altLang="en-US" dirty="0"/>
              <a:t>读出异常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4F4F6E-440C-25AF-C9AD-32F506941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83</a:t>
            </a:fld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A4A454-32AC-3F37-FBCD-6E5EC3A77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35040"/>
            <a:ext cx="7491843" cy="1728193"/>
          </a:xfrm>
          <a:prstGeom prst="rect">
            <a:avLst/>
          </a:prstGeom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574D5161-4C0A-5C6D-4648-B05D41477BF3}"/>
              </a:ext>
            </a:extLst>
          </p:cNvPr>
          <p:cNvSpPr txBox="1">
            <a:spLocks/>
          </p:cNvSpPr>
          <p:nvPr/>
        </p:nvSpPr>
        <p:spPr bwMode="auto">
          <a:xfrm>
            <a:off x="179512" y="2939598"/>
            <a:ext cx="5328592" cy="71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844" indent="-191691" algn="l" rtl="0" eaLnBrk="0" fontAlgn="base" hangingPunct="0">
              <a:lnSpc>
                <a:spcPts val="26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5535" indent="-171450" algn="l" rtl="0" eaLnBrk="0" fontAlgn="base" hangingPunct="0">
              <a:lnSpc>
                <a:spcPts val="2600"/>
              </a:lnSpc>
              <a:spcBef>
                <a:spcPts val="244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44129" indent="-171450" algn="l" rtl="0" eaLnBrk="0" fontAlgn="base" hangingPunct="0">
              <a:lnSpc>
                <a:spcPts val="26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5725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425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28700" indent="-171450" algn="l" rtl="0" eaLnBrk="0" fontAlgn="base" hangingPunct="0">
              <a:spcBef>
                <a:spcPts val="263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5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2001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4305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4500" indent="-171450" algn="l" rtl="0" eaLnBrk="1" latinLnBrk="0" hangingPunct="1">
              <a:spcBef>
                <a:spcPts val="263"/>
              </a:spcBef>
              <a:buClr>
                <a:schemeClr val="accent3"/>
              </a:buClr>
              <a:buFont typeface="Wingdings 2"/>
              <a:buChar char=""/>
              <a:defRPr kumimoji="0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zh-CN" altLang="en-US" sz="1600" dirty="0"/>
              <a:t>改进方法：调整数字线位置；增加传感器屏蔽金属</a:t>
            </a:r>
            <a:endParaRPr lang="en-US" altLang="zh-CN" sz="1600" dirty="0"/>
          </a:p>
          <a:p>
            <a:pPr lvl="1"/>
            <a:r>
              <a:rPr lang="zh-CN" altLang="en-US" sz="1400" dirty="0"/>
              <a:t>利用提参确认消除了数字信号串扰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69BF1F-BD8F-4885-D1F5-FCE5DB3DA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637992"/>
            <a:ext cx="2232248" cy="12550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66544B-5AF0-EF01-2122-0CA7DF277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23"/>
          <a:stretch>
            <a:fillRect/>
          </a:stretch>
        </p:blipFill>
        <p:spPr>
          <a:xfrm>
            <a:off x="5317925" y="3069878"/>
            <a:ext cx="2933274" cy="191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86782"/>
      </p:ext>
    </p:extLst>
  </p:cSld>
  <p:clrMapOvr>
    <a:masterClrMapping/>
  </p:clrMapOvr>
  <p:transition>
    <p:rand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CharTPix180—</a:t>
            </a:r>
            <a:r>
              <a:rPr lang="zh-CN" altLang="en-US" dirty="0"/>
              <a:t>串扰</a:t>
            </a: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7CBDA335-90C2-471D-8795-D164A0BDF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79" y="827049"/>
            <a:ext cx="3824624" cy="150608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/>
              <a:t>注入电荷后当前列出现持续读出：</a:t>
            </a:r>
            <a:endParaRPr lang="en-US" altLang="zh-CN" sz="1500" dirty="0"/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zh-CN" altLang="en-US" sz="1350" dirty="0"/>
              <a:t>优先级读出电路对输入端串扰导致</a:t>
            </a:r>
            <a:endParaRPr lang="en-US" altLang="zh-CN" sz="1350" dirty="0"/>
          </a:p>
          <a:p>
            <a:pPr lvl="1">
              <a:lnSpc>
                <a:spcPct val="100000"/>
              </a:lnSpc>
              <a:spcBef>
                <a:spcPts val="900"/>
              </a:spcBef>
            </a:pPr>
            <a:r>
              <a:rPr lang="zh-CN" altLang="en-US" sz="1350" dirty="0">
                <a:sym typeface="Wingdings" panose="05000000000000000000" pitchFamily="2" charset="2"/>
              </a:rPr>
              <a:t>甄别器输出对输入端串扰导致</a:t>
            </a:r>
            <a:endParaRPr lang="en-US" altLang="zh-CN" sz="1350" dirty="0">
              <a:sym typeface="Wingdings" panose="05000000000000000000" pitchFamily="2" charset="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16FD7E0-60D8-4A1D-9ADE-6CA0D49AA87B}"/>
              </a:ext>
            </a:extLst>
          </p:cNvPr>
          <p:cNvGrpSpPr/>
          <p:nvPr/>
        </p:nvGrpSpPr>
        <p:grpSpPr>
          <a:xfrm>
            <a:off x="4504639" y="827049"/>
            <a:ext cx="3778433" cy="1603114"/>
            <a:chOff x="772887" y="3014417"/>
            <a:chExt cx="6242956" cy="226607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B62584A-1F0F-4708-ADC6-6B318CBE8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2887" y="3014417"/>
              <a:ext cx="6242956" cy="2266073"/>
            </a:xfrm>
            <a:prstGeom prst="rect">
              <a:avLst/>
            </a:prstGeom>
          </p:spPr>
        </p:pic>
        <p:cxnSp>
          <p:nvCxnSpPr>
            <p:cNvPr id="9" name="连接符: 曲线 7">
              <a:extLst>
                <a:ext uri="{FF2B5EF4-FFF2-40B4-BE49-F238E27FC236}">
                  <a16:creationId xmlns:a16="http://schemas.microsoft.com/office/drawing/2014/main" id="{01F40B6D-9F7E-4275-9165-735FAA0287E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768929" y="4147451"/>
              <a:ext cx="2492830" cy="429992"/>
            </a:xfrm>
            <a:prstGeom prst="curvedConnector3">
              <a:avLst>
                <a:gd name="adj1" fmla="val -4367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连接符: 曲线 8">
              <a:extLst>
                <a:ext uri="{FF2B5EF4-FFF2-40B4-BE49-F238E27FC236}">
                  <a16:creationId xmlns:a16="http://schemas.microsoft.com/office/drawing/2014/main" id="{B7B729B1-6F6F-498F-987F-F2BDEFA200E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768929" y="4237142"/>
              <a:ext cx="4661811" cy="521673"/>
            </a:xfrm>
            <a:prstGeom prst="curvedConnector3">
              <a:avLst>
                <a:gd name="adj1" fmla="val -2656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2A91DBC-E8E8-4E94-A8F4-214527B31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983" y="2543182"/>
            <a:ext cx="2079622" cy="2288685"/>
          </a:xfrm>
          <a:prstGeom prst="rect">
            <a:avLst/>
          </a:prstGeom>
        </p:spPr>
      </p:pic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7CBDA335-90C2-471D-8795-D164A0BDFE73}"/>
              </a:ext>
            </a:extLst>
          </p:cNvPr>
          <p:cNvSpPr txBox="1">
            <a:spLocks/>
          </p:cNvSpPr>
          <p:nvPr/>
        </p:nvSpPr>
        <p:spPr bwMode="auto">
          <a:xfrm>
            <a:off x="502280" y="2045817"/>
            <a:ext cx="5394187" cy="275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2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57175" indent="-257175" defTabSz="342900" eaLnBrk="1" fontAlgn="auto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</a:pPr>
            <a:r>
              <a:rPr lang="zh-CN" alt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解决方法：</a:t>
            </a:r>
          </a:p>
          <a:p>
            <a:pPr marL="514350" lvl="1" eaLnBrk="1" hangingPunct="1">
              <a:lnSpc>
                <a:spcPct val="90000"/>
              </a:lnSpc>
              <a:spcBef>
                <a:spcPts val="900"/>
              </a:spcBef>
              <a:buClrTx/>
              <a:buFont typeface="微软雅黑" panose="020B0503020204020204" pitchFamily="34" charset="-122"/>
              <a:buChar char="−"/>
            </a:pPr>
            <a:r>
              <a:rPr lang="zh-CN" altLang="en-US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数字复位：</a:t>
            </a:r>
            <a:r>
              <a:rPr lang="en-US" altLang="zh-CN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FPGA</a:t>
            </a:r>
            <a:r>
              <a:rPr lang="zh-CN" altLang="en-US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接收读出数据后，全局复位</a:t>
            </a:r>
          </a:p>
          <a:p>
            <a:pPr marL="514350" lvl="1" eaLnBrk="1" hangingPunct="1">
              <a:lnSpc>
                <a:spcPct val="90000"/>
              </a:lnSpc>
              <a:spcBef>
                <a:spcPts val="900"/>
              </a:spcBef>
              <a:buClrTx/>
              <a:buFont typeface="微软雅黑" panose="020B0503020204020204" pitchFamily="34" charset="-122"/>
              <a:buChar char="−"/>
            </a:pPr>
            <a:r>
              <a:rPr lang="zh-CN" altLang="en-US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模拟复位：</a:t>
            </a:r>
            <a:r>
              <a:rPr lang="en-US" altLang="zh-CN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FPGA</a:t>
            </a:r>
            <a:r>
              <a:rPr lang="zh-CN" altLang="en-US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接收读出数据后，复位偏置电流</a:t>
            </a:r>
          </a:p>
          <a:p>
            <a:pPr marL="257175" indent="-257175" defTabSz="342900" eaLnBrk="1" fontAlgn="auto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</a:pPr>
            <a:r>
              <a:rPr lang="zh-CN" alt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后续测试均仅读取第一个击中信号</a:t>
            </a:r>
          </a:p>
          <a:p>
            <a:pPr marL="257175" indent="-257175" defTabSz="342900" eaLnBrk="1" fontAlgn="auto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</a:pPr>
            <a:r>
              <a:rPr lang="zh-CN" altLang="en-US" sz="15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改版设计中优化像素电路版图，消除数字信号对输入端耦合</a:t>
            </a:r>
          </a:p>
          <a:p>
            <a:pPr marL="514350" lvl="1" eaLnBrk="1" hangingPunct="1">
              <a:lnSpc>
                <a:spcPct val="90000"/>
              </a:lnSpc>
              <a:spcBef>
                <a:spcPts val="900"/>
              </a:spcBef>
              <a:buClrTx/>
              <a:buFont typeface="微软雅黑" panose="020B0503020204020204" pitchFamily="34" charset="-122"/>
              <a:buChar char="−"/>
            </a:pPr>
            <a:r>
              <a:rPr lang="zh-CN" altLang="en-US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增加接衬底</a:t>
            </a:r>
            <a:r>
              <a:rPr lang="en-US" altLang="zh-CN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guard ring</a:t>
            </a:r>
            <a:r>
              <a:rPr lang="zh-CN" altLang="en-US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（</a:t>
            </a:r>
            <a:r>
              <a:rPr lang="en-US" altLang="zh-CN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M1~M5</a:t>
            </a:r>
            <a:r>
              <a:rPr lang="zh-CN" altLang="en-US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）</a:t>
            </a:r>
          </a:p>
          <a:p>
            <a:pPr marL="514350" lvl="1" eaLnBrk="1" hangingPunct="1">
              <a:lnSpc>
                <a:spcPct val="90000"/>
              </a:lnSpc>
              <a:spcBef>
                <a:spcPts val="900"/>
              </a:spcBef>
              <a:buClrTx/>
              <a:buFont typeface="微软雅黑" panose="020B0503020204020204" pitchFamily="34" charset="-122"/>
              <a:buChar char="−"/>
            </a:pPr>
            <a:r>
              <a:rPr lang="zh-CN" altLang="en-US" sz="135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数字信号尽量远离输入端</a:t>
            </a:r>
          </a:p>
          <a:p>
            <a:pPr>
              <a:lnSpc>
                <a:spcPct val="130000"/>
              </a:lnSpc>
            </a:pP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24DFD37-249D-A409-980A-19438AFFB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84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078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6A1BD-4AE7-BDFF-9A26-035681588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7409492-E00D-5A64-3BD1-0A9036DCF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98" y="689378"/>
            <a:ext cx="8363272" cy="1450324"/>
          </a:xfrm>
        </p:spPr>
        <p:txBody>
          <a:bodyPr/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读出功能验证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测试像素波形检查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数字读出功能验证：利用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DPULSE</a:t>
            </a:r>
          </a:p>
          <a:p>
            <a:pPr lvl="2"/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每个像素均包含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 latch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 latch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，提升像素配置的自由度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4EB817B-9256-DACB-1861-1A3148BB2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zh-CN" altLang="en-US" dirty="0"/>
              <a:t>读出功能验证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764CDF-61D0-C693-6166-B20411E2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85</a:t>
            </a:fld>
            <a:endParaRPr lang="en-US" altLang="zh-CN" dirty="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DCD861A-C84C-FE8D-0A3F-8BD664649402}"/>
              </a:ext>
            </a:extLst>
          </p:cNvPr>
          <p:cNvGrpSpPr/>
          <p:nvPr/>
        </p:nvGrpSpPr>
        <p:grpSpPr>
          <a:xfrm>
            <a:off x="3707904" y="2283718"/>
            <a:ext cx="2785894" cy="2353320"/>
            <a:chOff x="323528" y="2283718"/>
            <a:chExt cx="2785894" cy="235332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4A27C29-F123-4C9E-AAAC-939C90987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283718"/>
              <a:ext cx="2785894" cy="2090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4A704DD-AF97-F670-5F1F-B30907B91C16}"/>
                </a:ext>
              </a:extLst>
            </p:cNvPr>
            <p:cNvSpPr txBox="1"/>
            <p:nvPr/>
          </p:nvSpPr>
          <p:spPr>
            <a:xfrm>
              <a:off x="1140411" y="4383122"/>
              <a:ext cx="1152128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测试像素</a:t>
              </a:r>
              <a:r>
                <a:rPr lang="en-US" altLang="zh-CN" sz="105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OUTS</a:t>
              </a:r>
              <a:endParaRPr lang="zh-CN" altLang="en-US" sz="1050" dirty="0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F6A36A9-6971-8ABF-46CE-1A740FF5ACC1}"/>
              </a:ext>
            </a:extLst>
          </p:cNvPr>
          <p:cNvGrpSpPr/>
          <p:nvPr/>
        </p:nvGrpSpPr>
        <p:grpSpPr>
          <a:xfrm>
            <a:off x="6513934" y="2465422"/>
            <a:ext cx="2555875" cy="2171616"/>
            <a:chOff x="3129558" y="2465422"/>
            <a:chExt cx="2555875" cy="217161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C073497-32B0-F291-A36B-B658A1362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9558" y="2465422"/>
              <a:ext cx="2555875" cy="1917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573A465-CB7B-B178-1F06-7693C8F55E28}"/>
                </a:ext>
              </a:extLst>
            </p:cNvPr>
            <p:cNvSpPr txBox="1"/>
            <p:nvPr/>
          </p:nvSpPr>
          <p:spPr>
            <a:xfrm>
              <a:off x="3797470" y="4383122"/>
              <a:ext cx="1152128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5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测试像素</a:t>
              </a:r>
              <a:r>
                <a:rPr lang="en-US" altLang="zh-CN" sz="1050" dirty="0">
                  <a:effectLst/>
                  <a:latin typeface="Times New Roman" panose="02020603050405020304" pitchFamily="18" charset="0"/>
                  <a:ea typeface="宋体" panose="02010600030101010101" pitchFamily="2" charset="-122"/>
                </a:rPr>
                <a:t>OUTC</a:t>
              </a:r>
              <a:endParaRPr lang="zh-CN" altLang="en-US" sz="1050" dirty="0"/>
            </a:p>
          </p:txBody>
        </p:sp>
      </p:grpSp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id="{1380C256-A9EC-3E7C-99C1-A1A732EA00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442903"/>
              </p:ext>
            </p:extLst>
          </p:nvPr>
        </p:nvGraphicFramePr>
        <p:xfrm>
          <a:off x="74191" y="2312308"/>
          <a:ext cx="375285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743314" imgH="1971559" progId="Visio.Drawing.15">
                  <p:embed/>
                </p:oleObj>
              </mc:Choice>
              <mc:Fallback>
                <p:oleObj r:id="rId4" imgW="3743314" imgH="1971559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91" y="2312308"/>
                        <a:ext cx="3752850" cy="201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7329351"/>
      </p:ext>
    </p:extLst>
  </p:cSld>
  <p:clrMapOvr>
    <a:masterClrMapping/>
  </p:clrMapOvr>
  <p:transition>
    <p:rand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2C62F3B-86D0-471F-97BB-E16156362000}"/>
              </a:ext>
            </a:extLst>
          </p:cNvPr>
          <p:cNvGrpSpPr/>
          <p:nvPr/>
        </p:nvGrpSpPr>
        <p:grpSpPr>
          <a:xfrm>
            <a:off x="5854540" y="1084311"/>
            <a:ext cx="2726772" cy="1574104"/>
            <a:chOff x="5924110" y="1110461"/>
            <a:chExt cx="2726772" cy="157410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E5341A1-0E6E-4BA9-BC3D-EBB7E168F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4110" y="1110461"/>
              <a:ext cx="2726772" cy="1574104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B8ADF75-6EA5-44C5-B124-32F01C8BA2A8}"/>
                </a:ext>
              </a:extLst>
            </p:cNvPr>
            <p:cNvSpPr txBox="1"/>
            <p:nvPr/>
          </p:nvSpPr>
          <p:spPr>
            <a:xfrm>
              <a:off x="7646520" y="1360507"/>
              <a:ext cx="1000593" cy="450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25" dirty="0">
                  <a:solidFill>
                    <a:srgbClr val="0000FF"/>
                  </a:solidFill>
                  <a:latin typeface="+mj-lt"/>
                  <a:ea typeface="+mj-ea"/>
                  <a:cs typeface="+mj-cs"/>
                  <a:sym typeface="Calibri"/>
                </a:rPr>
                <a:t>ToT</a:t>
              </a:r>
              <a:r>
                <a:rPr lang="zh-CN" altLang="en-US" sz="825" dirty="0">
                  <a:solidFill>
                    <a:srgbClr val="0000FF"/>
                  </a:solidFill>
                  <a:latin typeface="+mj-lt"/>
                  <a:ea typeface="+mj-ea"/>
                  <a:cs typeface="+mj-cs"/>
                  <a:sym typeface="Calibri"/>
                </a:rPr>
                <a:t>离散</a:t>
              </a:r>
              <a:endParaRPr lang="en-US" altLang="zh-CN" sz="825" dirty="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endParaRPr>
            </a:p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25" dirty="0" err="1">
                  <a:solidFill>
                    <a:srgbClr val="0000FF"/>
                  </a:solidFill>
                  <a:latin typeface="+mj-lt"/>
                  <a:ea typeface="+mj-ea"/>
                  <a:cs typeface="+mj-cs"/>
                  <a:sym typeface="Calibri"/>
                </a:rPr>
                <a:t>Qinj</a:t>
              </a:r>
              <a:r>
                <a:rPr lang="en-US" altLang="zh-CN" sz="825" dirty="0">
                  <a:solidFill>
                    <a:srgbClr val="0000FF"/>
                  </a:solidFill>
                  <a:latin typeface="+mj-lt"/>
                  <a:ea typeface="+mj-ea"/>
                  <a:cs typeface="+mj-cs"/>
                  <a:sym typeface="Calibri"/>
                </a:rPr>
                <a:t>=400e-</a:t>
              </a:r>
            </a:p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25" dirty="0">
                  <a:solidFill>
                    <a:srgbClr val="0000FF"/>
                  </a:solidFill>
                  <a:latin typeface="+mj-lt"/>
                  <a:ea typeface="+mj-ea"/>
                  <a:cs typeface="+mj-cs"/>
                  <a:sym typeface="Calibri"/>
                </a:rPr>
                <a:t>Std Dev=11.47 ns</a:t>
              </a:r>
              <a:endParaRPr lang="zh-CN" altLang="en-US" sz="825" dirty="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内容占位符 1">
                <a:extLst>
                  <a:ext uri="{FF2B5EF4-FFF2-40B4-BE49-F238E27FC236}">
                    <a16:creationId xmlns:a16="http://schemas.microsoft.com/office/drawing/2014/main" id="{07B65E3E-1CC8-415B-BBE3-D9C1577064C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07504" y="697916"/>
                <a:ext cx="5400600" cy="2160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marL="365125" indent="-255588" algn="l" rtl="0" eaLnBrk="0" fontAlgn="base" hangingPunct="0">
                  <a:spcBef>
                    <a:spcPts val="400"/>
                  </a:spcBef>
                  <a:spcAft>
                    <a:spcPct val="0"/>
                  </a:spcAft>
                  <a:buClr>
                    <a:schemeClr val="accent1"/>
                  </a:buClr>
                  <a:buSzPct val="68000"/>
                  <a:buFont typeface="Wingdings 3" panose="05040102010807070707" pitchFamily="18" charset="2"/>
                  <a:buChar char="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620713" indent="-228600" algn="l" rtl="0" eaLnBrk="0" fontAlgn="base" hangingPunct="0">
                  <a:spcBef>
                    <a:spcPts val="325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宋体" pitchFamily="2" charset="-122"/>
                  <a:buChar char="◇"/>
                  <a:defRPr lang="zh-CN" altLang="en-US" sz="18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2pPr>
                <a:lvl3pPr marL="858838" indent="-228600" algn="l" rtl="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Wingdings 2" panose="05020102010507070707" pitchFamily="18" charset="2"/>
                  <a:buChar char="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3pPr>
                <a:lvl4pPr marL="1143000" indent="-228600" algn="l" rtl="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4pPr>
                <a:lvl5pPr marL="1371600" indent="-228600" algn="l" rtl="0" eaLnBrk="0" fontAlgn="base" hangingPunct="0">
                  <a:spcBef>
                    <a:spcPts val="35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 2" panose="05020102010507070707" pitchFamily="18" charset="2"/>
                  <a:buChar char=""/>
                  <a:defRPr sz="16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5pPr>
                <a:lvl6pPr marL="16002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74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60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𝜎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𝑡</m:t>
                        </m:r>
                      </m:sub>
                      <m:sup>
                        <m:r>
                          <a:rPr lang="en-US" altLang="zh-CN" sz="140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2</m:t>
                        </m:r>
                      </m:sup>
                    </m:sSubSup>
                    <m:r>
                      <a:rPr lang="en-US" altLang="zh-CN" sz="140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=</m:t>
                    </m:r>
                    <m:sSubSup>
                      <m:sSubSupPr>
                        <m:ctrlPr>
                          <a:rPr lang="zh-CN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𝜎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𝐽𝑖𝑡𝑡𝑒𝑟</m:t>
                        </m:r>
                      </m:sub>
                      <m:sup>
                        <m:r>
                          <a:rPr lang="en-US" altLang="zh-CN" sz="140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2</m:t>
                        </m:r>
                      </m:sup>
                    </m:sSubSup>
                    <m:r>
                      <a:rPr lang="en-US" altLang="zh-CN" sz="140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+</m:t>
                    </m:r>
                    <m:sSubSup>
                      <m:sSubSupPr>
                        <m:ctrlPr>
                          <a:rPr lang="zh-CN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𝜎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𝑇𝑊</m:t>
                        </m:r>
                      </m:sub>
                      <m:sup>
                        <m:r>
                          <a:rPr lang="en-US" altLang="zh-CN" sz="140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2</m:t>
                        </m:r>
                      </m:sup>
                    </m:sSubSup>
                    <m:r>
                      <a:rPr lang="en-US" altLang="zh-CN" sz="140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+</m:t>
                    </m:r>
                    <m:sSubSup>
                      <m:sSubSupPr>
                        <m:ctrlPr>
                          <a:rPr lang="zh-CN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𝜎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𝑇𝐷𝐶</m:t>
                        </m:r>
                      </m:sub>
                      <m:sup>
                        <m:r>
                          <a:rPr lang="en-US" altLang="zh-CN" sz="140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2</m:t>
                        </m:r>
                      </m:sup>
                    </m:sSubSup>
                    <m:r>
                      <a:rPr lang="en-US" altLang="zh-CN" sz="1400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+</m:t>
                    </m:r>
                    <m:sSubSup>
                      <m:sSubSupPr>
                        <m:ctrlPr>
                          <a:rPr lang="zh-CN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𝜎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𝐶𝐿𝐾</m:t>
                        </m:r>
                      </m:sub>
                      <m:sup>
                        <m:r>
                          <a:rPr lang="en-US" altLang="zh-CN" sz="1400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2</m:t>
                        </m:r>
                      </m:sup>
                    </m:sSubSup>
                    <m:r>
                      <a:rPr lang="en-US" altLang="zh-CN" sz="1400" i="1">
                        <a:latin typeface="Cambria Math" panose="02040503050406030204" pitchFamily="18" charset="0"/>
                        <a:ea typeface="宋体" panose="02010600030101010101" pitchFamily="2" charset="-122"/>
                      </a:rPr>
                      <m:t>+</m:t>
                    </m:r>
                  </m:oMath>
                </a14:m>
                <a:r>
                  <a:rPr lang="zh-CN" altLang="zh-CN" sz="1400" i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𝜎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𝑠𝑒𝑛𝑠𝑜𝑟</m:t>
                        </m:r>
                      </m:sub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  <a:ea typeface="宋体" panose="02010600030101010101" pitchFamily="2" charset="-122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CN" sz="1400" dirty="0"/>
              </a:p>
              <a:p>
                <a:r>
                  <a:rPr lang="en-US" altLang="zh-CN" sz="1350" dirty="0" err="1"/>
                  <a:t>Qinj</a:t>
                </a:r>
                <a:r>
                  <a:rPr lang="en-US" altLang="zh-CN" sz="1350" dirty="0"/>
                  <a:t>=400 e</a:t>
                </a:r>
                <a:r>
                  <a:rPr lang="en-US" altLang="zh-CN" sz="1350" baseline="30000" dirty="0"/>
                  <a:t>-</a:t>
                </a:r>
                <a:r>
                  <a:rPr lang="zh-CN" altLang="en-US" sz="1350" dirty="0"/>
                  <a:t>下</a:t>
                </a:r>
                <a:endParaRPr lang="en-US" altLang="zh-CN" sz="1350" dirty="0"/>
              </a:p>
              <a:p>
                <a:pPr lvl="1"/>
                <a:r>
                  <a:rPr lang="zh-CN" altLang="en-US" sz="1200" dirty="0"/>
                  <a:t>平均延时</a:t>
                </a:r>
                <a14:m>
                  <m:oMath xmlns:m="http://schemas.openxmlformats.org/officeDocument/2006/math">
                    <m:r>
                      <a:rPr lang="en-US" altLang="zh-CN" sz="1200" b="0" i="0" smtClean="0">
                        <a:latin typeface="Cambria Math" panose="02040503050406030204" pitchFamily="18" charset="0"/>
                      </a:rPr>
                      <m:t>84.2</m:t>
                    </m:r>
                    <m:r>
                      <a:rPr lang="en-US" altLang="zh-CN" sz="12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200" i="1">
                        <a:latin typeface="Cambria Math" panose="02040503050406030204" pitchFamily="18" charset="0"/>
                      </a:rPr>
                      <m:t>ns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𝐽𝑖𝑡𝑡𝑒𝑟</m:t>
                        </m:r>
                      </m:sub>
                    </m:sSub>
                  </m:oMath>
                </a14:m>
                <a:r>
                  <a:rPr lang="en-US" altLang="zh-CN" sz="1200" dirty="0"/>
                  <a:t>=1.2 ns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𝑇𝑊</m:t>
                        </m:r>
                      </m:sub>
                    </m:sSub>
                  </m:oMath>
                </a14:m>
                <a:r>
                  <a:rPr lang="en-US" altLang="zh-CN" sz="1200" dirty="0"/>
                  <a:t>=1.5 ns</a:t>
                </a:r>
              </a:p>
              <a:p>
                <a:r>
                  <a:rPr lang="zh-CN" altLang="en-US" sz="1350" dirty="0"/>
                  <a:t>结合优化后量化误差</a:t>
                </a:r>
                <a:endParaRPr lang="en-US" altLang="zh-CN" sz="135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𝑇𝐷𝐶</m:t>
                        </m:r>
                      </m:sub>
                    </m:sSub>
                    <m:r>
                      <a:rPr lang="en-US" altLang="zh-CN" sz="12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𝑛𝑠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12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den>
                    </m:f>
                    <m:r>
                      <a:rPr lang="en-US" altLang="zh-CN" sz="1200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200" i="1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altLang="zh-CN" sz="1200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𝑒𝑙𝑒</m:t>
                        </m:r>
                      </m:sub>
                      <m:sup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2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𝐽𝑖𝑡𝑡𝑒𝑟</m:t>
                        </m:r>
                      </m:sub>
                      <m:sup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2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𝑇𝑊</m:t>
                        </m:r>
                      </m:sub>
                      <m:sup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2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zh-CN" altLang="zh-CN" sz="1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𝑇𝐷𝐶</m:t>
                        </m:r>
                      </m:sub>
                      <m:sup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CN" sz="12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2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200" i="1">
                            <a:latin typeface="Cambria Math" panose="02040503050406030204" pitchFamily="18" charset="0"/>
                          </a:rPr>
                          <m:t>𝑒𝑙𝑒</m:t>
                        </m:r>
                      </m:sub>
                    </m:sSub>
                    <m:r>
                      <a:rPr lang="en-US" altLang="zh-CN" sz="1200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2.0 </m:t>
                    </m:r>
                    <m:r>
                      <a:rPr lang="en-US" altLang="zh-CN" sz="1200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r>
                  <a:rPr lang="en-US" altLang="zh-CN" sz="1350" dirty="0"/>
                  <a:t>(400 e</a:t>
                </a:r>
                <a:r>
                  <a:rPr lang="en-US" altLang="zh-CN" sz="1350" baseline="30000" dirty="0"/>
                  <a:t>-</a:t>
                </a:r>
                <a:r>
                  <a:rPr lang="en-US" altLang="zh-CN" sz="1350" dirty="0"/>
                  <a:t>,</a:t>
                </a:r>
                <a:r>
                  <a:rPr lang="zh-CN" altLang="en-US" sz="1350" dirty="0"/>
                  <a:t>电子学自测试模式</a:t>
                </a:r>
                <a:r>
                  <a:rPr lang="en-US" altLang="zh-CN" sz="1350" dirty="0"/>
                  <a:t>)</a:t>
                </a:r>
              </a:p>
              <a:p>
                <a:endParaRPr lang="en-US" altLang="zh-CN" sz="1500" dirty="0"/>
              </a:p>
              <a:p>
                <a:pPr marL="294085" lvl="1" indent="0">
                  <a:buNone/>
                </a:pPr>
                <a:endParaRPr lang="en-US" altLang="zh-CN" sz="1200" dirty="0">
                  <a:ea typeface="宋体" panose="02010600030101010101" pitchFamily="2" charset="-122"/>
                </a:endParaRPr>
              </a:p>
              <a:p>
                <a:pPr lvl="1"/>
                <a:endParaRPr lang="en-US" altLang="zh-CN" sz="1200" dirty="0"/>
              </a:p>
            </p:txBody>
          </p:sp>
        </mc:Choice>
        <mc:Fallback xmlns="">
          <p:sp>
            <p:nvSpPr>
              <p:cNvPr id="19" name="内容占位符 1">
                <a:extLst>
                  <a:ext uri="{FF2B5EF4-FFF2-40B4-BE49-F238E27FC236}">
                    <a16:creationId xmlns:a16="http://schemas.microsoft.com/office/drawing/2014/main" id="{07B65E3E-1CC8-415B-BBE3-D9C157706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04" y="697916"/>
                <a:ext cx="5400600" cy="21602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15CFB659-7C50-4130-9727-D2C0BCD0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zh-CN" altLang="en-US" dirty="0"/>
              <a:t>定时精度仿真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FB75ABB-913B-431D-87CD-0E93A4246852}"/>
              </a:ext>
            </a:extLst>
          </p:cNvPr>
          <p:cNvGrpSpPr/>
          <p:nvPr/>
        </p:nvGrpSpPr>
        <p:grpSpPr>
          <a:xfrm>
            <a:off x="3386168" y="854764"/>
            <a:ext cx="2516358" cy="1887269"/>
            <a:chOff x="3386168" y="854764"/>
            <a:chExt cx="2516358" cy="1887269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4CA1ED-5A2C-40D7-9730-9FC15C30F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6168" y="854764"/>
              <a:ext cx="2516358" cy="188726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EEA3C3A-B636-4E31-A7BA-39B1CC5D2496}"/>
                </a:ext>
              </a:extLst>
            </p:cNvPr>
            <p:cNvSpPr txBox="1"/>
            <p:nvPr/>
          </p:nvSpPr>
          <p:spPr>
            <a:xfrm>
              <a:off x="4704253" y="1839861"/>
              <a:ext cx="615872" cy="323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25" dirty="0" err="1">
                  <a:solidFill>
                    <a:srgbClr val="0000FF"/>
                  </a:solidFill>
                  <a:latin typeface="+mj-lt"/>
                  <a:ea typeface="+mj-ea"/>
                  <a:cs typeface="+mj-cs"/>
                  <a:sym typeface="Calibri"/>
                </a:rPr>
                <a:t>ToT-Qinj</a:t>
              </a:r>
              <a:endParaRPr lang="en-US" altLang="zh-CN" sz="825" dirty="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endParaRPr>
            </a:p>
            <a:p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25" dirty="0">
                  <a:solidFill>
                    <a:srgbClr val="0000FF"/>
                  </a:solidFill>
                  <a:latin typeface="+mj-lt"/>
                  <a:ea typeface="+mj-ea"/>
                  <a:cs typeface="+mj-cs"/>
                  <a:sym typeface="Calibri"/>
                </a:rPr>
                <a:t>LSB=25 ns</a:t>
              </a:r>
              <a:endParaRPr lang="zh-CN" altLang="en-US" sz="825" dirty="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E853919-CCD8-4BBD-BFF0-AD000F571D32}"/>
              </a:ext>
            </a:extLst>
          </p:cNvPr>
          <p:cNvGrpSpPr/>
          <p:nvPr/>
        </p:nvGrpSpPr>
        <p:grpSpPr>
          <a:xfrm>
            <a:off x="1649279" y="2670203"/>
            <a:ext cx="2792383" cy="2305820"/>
            <a:chOff x="1600630" y="2674000"/>
            <a:chExt cx="2792383" cy="23058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3504DCE6-A148-4517-90E4-7F1D0AE3FD80}"/>
                    </a:ext>
                  </a:extLst>
                </p:cNvPr>
                <p:cNvSpPr txBox="1"/>
                <p:nvPr/>
              </p:nvSpPr>
              <p:spPr>
                <a:xfrm>
                  <a:off x="2057571" y="4714619"/>
                  <a:ext cx="2035876" cy="2652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050" i="1">
                              <a:latin typeface="Cambria Math" panose="02040503050406030204" pitchFamily="18" charset="0"/>
                            </a:rPr>
                            <m:t>delay</m:t>
                          </m:r>
                          <m:r>
                            <a:rPr lang="zh-CN" altLang="en-US" sz="1050" i="1">
                              <a:latin typeface="Cambria Math" panose="02040503050406030204" pitchFamily="18" charset="0"/>
                            </a:rPr>
                            <m:t>、</m:t>
                          </m:r>
                          <m:r>
                            <a:rPr lang="zh-CN" altLang="en-US" sz="105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050">
                              <a:latin typeface="Cambria Math" panose="02040503050406030204" pitchFamily="18" charset="0"/>
                            </a:rPr>
                            <m:t>𝐽𝑖𝑡𝑡𝑒𝑟</m:t>
                          </m:r>
                        </m:sub>
                      </m:sSub>
                    </m:oMath>
                  </a14:m>
                  <a:r>
                    <a:rPr lang="zh-CN" altLang="en-US" sz="1050" dirty="0"/>
                    <a:t>随</a:t>
                  </a:r>
                  <a:r>
                    <a:rPr lang="en-US" altLang="zh-CN" sz="1050" dirty="0" err="1"/>
                    <a:t>Qinj</a:t>
                  </a:r>
                  <a:r>
                    <a:rPr lang="zh-CN" altLang="en-US" sz="1050" dirty="0"/>
                    <a:t>响应曲线</a:t>
                  </a: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3504DCE6-A148-4517-90E4-7F1D0AE3FD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571" y="4714619"/>
                  <a:ext cx="2035876" cy="265201"/>
                </a:xfrm>
                <a:prstGeom prst="rect">
                  <a:avLst/>
                </a:prstGeom>
                <a:blipFill>
                  <a:blip r:embed="rId6"/>
                  <a:stretch>
                    <a:fillRect t="-2326" b="-930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5BDE432-F15B-4733-8591-D7F72DD54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0630" y="2674000"/>
              <a:ext cx="2792383" cy="209428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025AF3D-E82A-4519-BEB6-70D69B4FD1FE}"/>
                  </a:ext>
                </a:extLst>
              </p:cNvPr>
              <p:cNvSpPr txBox="1"/>
              <p:nvPr/>
            </p:nvSpPr>
            <p:spPr>
              <a:xfrm>
                <a:off x="5652120" y="4690394"/>
                <a:ext cx="1670981" cy="2539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05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050">
                            <a:latin typeface="Cambria Math" panose="02040503050406030204" pitchFamily="18" charset="0"/>
                          </a:rPr>
                          <m:t>𝑇𝑊</m:t>
                        </m:r>
                      </m:sub>
                    </m:sSub>
                  </m:oMath>
                </a14:m>
                <a:r>
                  <a:rPr lang="zh-CN" altLang="en-US" sz="1050" dirty="0"/>
                  <a:t>随</a:t>
                </a:r>
                <a:r>
                  <a:rPr lang="en-US" altLang="zh-CN" sz="1050" dirty="0" err="1"/>
                  <a:t>Qinj</a:t>
                </a:r>
                <a:r>
                  <a:rPr lang="zh-CN" altLang="en-US" sz="1050" dirty="0"/>
                  <a:t>响应曲线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025AF3D-E82A-4519-BEB6-70D69B4FD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4690394"/>
                <a:ext cx="1670981" cy="253916"/>
              </a:xfrm>
              <a:prstGeom prst="rect">
                <a:avLst/>
              </a:prstGeom>
              <a:blipFill>
                <a:blip r:embed="rId8"/>
                <a:stretch>
                  <a:fillRect b="-1428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CA1CE0D-467B-8FFA-B4D2-F3476D2A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86</a:t>
            </a:fld>
            <a:endParaRPr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6C37FC0-E8D6-2AF8-9B2A-46B237834B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0"/>
          <a:stretch>
            <a:fillRect/>
          </a:stretch>
        </p:blipFill>
        <p:spPr bwMode="auto">
          <a:xfrm>
            <a:off x="4797210" y="2769575"/>
            <a:ext cx="2875018" cy="20202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222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FE03967-4EE5-4365-AA87-6F8DB8107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06404"/>
            <a:ext cx="6912768" cy="1712744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TOKEN(column-drain)</a:t>
            </a:r>
            <a:r>
              <a: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的优先级读出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(ATLAS FE-I3</a:t>
            </a:r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像素阵列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576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行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双列共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2304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个通道共用数据总线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传统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TOKEN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链逐级翻转，延时较大，限制了读出频率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400" dirty="0">
                <a:solidFill>
                  <a:srgbClr val="4444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限制读出带宽</a:t>
            </a:r>
            <a:endParaRPr lang="en-US" altLang="zh-CN" sz="1400" dirty="0">
              <a:solidFill>
                <a:srgbClr val="4444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双列共用数据总线，但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TOKEN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链独立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增加二级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 TOKEN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链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2679" lvl="2" indent="0">
              <a:lnSpc>
                <a:spcPct val="120000"/>
              </a:lnSpc>
              <a:buNone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最大延迟由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~190 ns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减小至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10.4 ns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9062FDD-8FFF-46E6-8864-1D174545F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zh-CN" altLang="en-US" dirty="0"/>
              <a:t>数字读出</a:t>
            </a:r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D9786BC1-375A-4FEB-B0D1-671D620DB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78731" y="1795252"/>
            <a:ext cx="2648762" cy="31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7590AE6-6B40-4CAF-8A41-46831CAC3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705" y="2336862"/>
            <a:ext cx="2976353" cy="2278531"/>
          </a:xfrm>
          <a:prstGeom prst="rect">
            <a:avLst/>
          </a:prstGeom>
        </p:spPr>
      </p:pic>
      <p:sp>
        <p:nvSpPr>
          <p:cNvPr id="13" name="箭头: 右 12">
            <a:extLst>
              <a:ext uri="{FF2B5EF4-FFF2-40B4-BE49-F238E27FC236}">
                <a16:creationId xmlns:a16="http://schemas.microsoft.com/office/drawing/2014/main" id="{6700C599-A653-4C07-B178-B725CBA8A921}"/>
              </a:ext>
            </a:extLst>
          </p:cNvPr>
          <p:cNvSpPr/>
          <p:nvPr/>
        </p:nvSpPr>
        <p:spPr>
          <a:xfrm>
            <a:off x="2573779" y="3474589"/>
            <a:ext cx="486053" cy="216024"/>
          </a:xfrm>
          <a:prstGeom prst="rightArrow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47100F3-98B6-4062-869C-1DB966EA4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84" y="2468770"/>
            <a:ext cx="1398366" cy="229731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D1E7190-574F-4630-82B5-56D801873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2461" y="2588470"/>
            <a:ext cx="537215" cy="2204286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93EDD0F8-CBFC-4157-AF3C-1056B641241B}"/>
              </a:ext>
            </a:extLst>
          </p:cNvPr>
          <p:cNvGrpSpPr/>
          <p:nvPr/>
        </p:nvGrpSpPr>
        <p:grpSpPr>
          <a:xfrm>
            <a:off x="6379043" y="2222765"/>
            <a:ext cx="2800661" cy="2503648"/>
            <a:chOff x="6379043" y="2222765"/>
            <a:chExt cx="2800661" cy="250364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6056C58-A5DE-44F5-96DF-8E1E65F71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036" t="1" b="-2580"/>
            <a:stretch/>
          </p:blipFill>
          <p:spPr>
            <a:xfrm>
              <a:off x="6379043" y="2222765"/>
              <a:ext cx="2553545" cy="2503648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3AF2DCC-3D6E-418F-9AF9-2FF06226FBCB}"/>
                </a:ext>
              </a:extLst>
            </p:cNvPr>
            <p:cNvSpPr txBox="1"/>
            <p:nvPr/>
          </p:nvSpPr>
          <p:spPr>
            <a:xfrm>
              <a:off x="7815175" y="3101286"/>
              <a:ext cx="104396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rgbClr val="0000FF"/>
                  </a:solidFill>
                </a:rPr>
                <a:t>快速</a:t>
              </a:r>
              <a:r>
                <a:rPr lang="en-US" altLang="zh-CN" sz="1000" dirty="0">
                  <a:solidFill>
                    <a:srgbClr val="0000FF"/>
                  </a:solidFill>
                </a:rPr>
                <a:t>TOKEN</a:t>
              </a:r>
              <a:r>
                <a:rPr lang="zh-CN" altLang="en-US" sz="1000" dirty="0">
                  <a:solidFill>
                    <a:srgbClr val="0000FF"/>
                  </a:solidFill>
                </a:rPr>
                <a:t>链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13C1E9E-083D-44DE-9AA0-8F03D80C1C5B}"/>
                </a:ext>
              </a:extLst>
            </p:cNvPr>
            <p:cNvSpPr txBox="1"/>
            <p:nvPr/>
          </p:nvSpPr>
          <p:spPr>
            <a:xfrm>
              <a:off x="8451127" y="4079551"/>
              <a:ext cx="72857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000" dirty="0">
                  <a:solidFill>
                    <a:srgbClr val="0000FF"/>
                  </a:solidFill>
                </a:rPr>
                <a:t>串联慢链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9303504-4EF5-45E8-8DA5-97A5558909AD}"/>
                </a:ext>
              </a:extLst>
            </p:cNvPr>
            <p:cNvSpPr txBox="1"/>
            <p:nvPr/>
          </p:nvSpPr>
          <p:spPr>
            <a:xfrm>
              <a:off x="7888621" y="2647293"/>
              <a:ext cx="104396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00" dirty="0">
                  <a:solidFill>
                    <a:srgbClr val="0000FF"/>
                  </a:solidFill>
                </a:rPr>
                <a:t>TOKENIN</a:t>
              </a:r>
              <a:endParaRPr lang="zh-CN" altLang="en-US" sz="1000" dirty="0">
                <a:solidFill>
                  <a:srgbClr val="0000FF"/>
                </a:solidFill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DF1D8DE-654E-435D-82A1-A9A7632A74BB}"/>
                </a:ext>
              </a:extLst>
            </p:cNvPr>
            <p:cNvSpPr txBox="1"/>
            <p:nvPr/>
          </p:nvSpPr>
          <p:spPr>
            <a:xfrm>
              <a:off x="7946606" y="3636027"/>
              <a:ext cx="104396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00" dirty="0">
                  <a:solidFill>
                    <a:srgbClr val="0000FF"/>
                  </a:solidFill>
                </a:rPr>
                <a:t>TOKENIN</a:t>
              </a:r>
              <a:endParaRPr lang="zh-CN" altLang="en-US" sz="1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8FEED449-E85A-4217-AE15-C2E3C3F5C944}"/>
              </a:ext>
            </a:extLst>
          </p:cNvPr>
          <p:cNvSpPr txBox="1"/>
          <p:nvPr/>
        </p:nvSpPr>
        <p:spPr>
          <a:xfrm>
            <a:off x="179512" y="1665277"/>
            <a:ext cx="650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4444FF"/>
                </a:solidFill>
                <a:latin typeface="+mj-ea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解决方法</a:t>
            </a:r>
            <a:endParaRPr lang="zh-CN" altLang="en-US" sz="1400" dirty="0">
              <a:latin typeface="+mj-ea"/>
              <a:ea typeface="+mj-ea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476B93-5B6E-7587-D246-B22340B5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87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6208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75003B-D2E0-4C9C-A836-7938E8DD5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03" y="2839300"/>
            <a:ext cx="2642187" cy="19816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728262-24D0-44BE-89EA-D17A12662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837" y="2852812"/>
            <a:ext cx="2726264" cy="204469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7F9999F-7526-48BA-B945-BEFC9F570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en-US" altLang="zh-CN" dirty="0" err="1"/>
              <a:t>Irdrop</a:t>
            </a:r>
            <a:r>
              <a:rPr lang="zh-CN" altLang="en-US" dirty="0"/>
              <a:t>分析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E5FA85-82AC-4F20-9B2D-5422E0787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46" y="782053"/>
            <a:ext cx="8372699" cy="2293753"/>
          </a:xfrm>
        </p:spPr>
        <p:txBody>
          <a:bodyPr>
            <a:normAutofit lnSpcReduction="10000"/>
          </a:bodyPr>
          <a:lstStyle/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CharTPix130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drop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分析</a:t>
            </a:r>
            <a:endParaRPr lang="en-US" altLang="zh-C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构建电源网络模型，分析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CharTPix130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IRdrop</a:t>
            </a:r>
            <a:endParaRPr lang="en-US" altLang="zh-CN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行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×12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列像素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(super pixel)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构成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行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列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每个节点列出基尔霍夫电流方程，结合边界条件求解所有节点的电压值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30000"/>
              </a:lnSpc>
            </a:pP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virtuoso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中绘制小规模电源网络，已验证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matlab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模型可靠性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IRdrop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&lt;0.57 mV(CharTPix130)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IRdrop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&lt;1.9 mV(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全尺寸芯片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类似地，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CharTPix180 :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IRdrop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&lt;3.3 mV(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全尺寸芯片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5587979-D28D-4822-8935-D1522D53C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390" y="2063479"/>
            <a:ext cx="2576637" cy="25192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4849B9-8AEB-447E-A2D5-70DDC0B05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8419" y="805036"/>
            <a:ext cx="1529113" cy="112224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CD1FB2C-D9B4-4250-830B-BDB10BAC7436}"/>
              </a:ext>
            </a:extLst>
          </p:cNvPr>
          <p:cNvSpPr txBox="1"/>
          <p:nvPr/>
        </p:nvSpPr>
        <p:spPr>
          <a:xfrm>
            <a:off x="1011882" y="4720163"/>
            <a:ext cx="21919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Chip4 </a:t>
            </a:r>
            <a:r>
              <a:rPr lang="en-US" altLang="zh-CN" sz="1200" dirty="0" err="1"/>
              <a:t>Irdrop</a:t>
            </a:r>
            <a:r>
              <a:rPr lang="en-US" altLang="zh-CN" sz="1200" dirty="0"/>
              <a:t>(576</a:t>
            </a:r>
            <a:r>
              <a:rPr lang="zh-CN" altLang="en-US" sz="1200" dirty="0"/>
              <a:t>行</a:t>
            </a:r>
            <a:r>
              <a:rPr lang="en-US" altLang="zh-CN" sz="1200" dirty="0"/>
              <a:t>×144</a:t>
            </a:r>
            <a:r>
              <a:rPr lang="zh-CN" altLang="en-US" sz="1200" dirty="0"/>
              <a:t>列</a:t>
            </a:r>
            <a:r>
              <a:rPr lang="en-US" altLang="zh-CN" sz="1200" dirty="0"/>
              <a:t>)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F4A3EE-3356-40D9-B799-40A088AAB3BF}"/>
              </a:ext>
            </a:extLst>
          </p:cNvPr>
          <p:cNvSpPr txBox="1"/>
          <p:nvPr/>
        </p:nvSpPr>
        <p:spPr>
          <a:xfrm>
            <a:off x="3278981" y="4743023"/>
            <a:ext cx="26421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全尺寸芯片</a:t>
            </a:r>
            <a:r>
              <a:rPr lang="en-US" altLang="zh-CN" sz="1200" dirty="0"/>
              <a:t> </a:t>
            </a:r>
            <a:r>
              <a:rPr lang="en-US" altLang="zh-CN" sz="1200" dirty="0" err="1"/>
              <a:t>IRdrop</a:t>
            </a:r>
            <a:r>
              <a:rPr lang="en-US" altLang="zh-CN" sz="1200" dirty="0"/>
              <a:t>(576</a:t>
            </a:r>
            <a:r>
              <a:rPr lang="zh-CN" altLang="en-US" sz="1200" dirty="0"/>
              <a:t>行</a:t>
            </a:r>
            <a:r>
              <a:rPr lang="en-US" altLang="zh-CN" sz="1200" dirty="0"/>
              <a:t>×576</a:t>
            </a:r>
            <a:r>
              <a:rPr lang="zh-CN" altLang="en-US" sz="1200" dirty="0"/>
              <a:t>列</a:t>
            </a:r>
            <a:r>
              <a:rPr lang="en-US" altLang="zh-CN" sz="1200" dirty="0"/>
              <a:t>)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AB69CB5-EA99-6414-25B1-9265D441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88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8086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2C84F-36FE-5503-0390-D6B620FA6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7347828-27D2-E9DD-AE4D-B33B24011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221" y="2319815"/>
            <a:ext cx="3240000" cy="2145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C2F74B-C10E-182B-F71D-84BDEF6FDD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37" y="1085616"/>
            <a:ext cx="2648350" cy="1734900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225CF68-A083-84FA-645D-7D5A3F2AE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71551"/>
            <a:ext cx="6768752" cy="1734900"/>
          </a:xfrm>
        </p:spPr>
        <p:txBody>
          <a:bodyPr/>
          <a:lstStyle/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对每个像素分别进行</a:t>
            </a:r>
            <a:r>
              <a:rPr lang="en-US" altLang="zh-CN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ToT-Qinj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转换后得到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能谱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Kα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全能峰位置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1620 e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，与理论值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1639 e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相符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电荷标定整体准确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电荷收集性能稍差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工艺与传感器结构共同导致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71122F2-E23A-45FD-C57E-93BBC25D1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CharTPix130—</a:t>
            </a:r>
            <a:r>
              <a:rPr lang="en-US" altLang="zh-CN" baseline="30000" dirty="0"/>
              <a:t>55</a:t>
            </a:r>
            <a:r>
              <a:rPr lang="en-US" altLang="zh-CN" dirty="0"/>
              <a:t>Fe</a:t>
            </a:r>
            <a:r>
              <a:rPr lang="zh-CN" altLang="en-US" dirty="0"/>
              <a:t>源测试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4E91FE-7FDC-9591-D35C-A58AA00C9A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976"/>
          <a:stretch>
            <a:fillRect/>
          </a:stretch>
        </p:blipFill>
        <p:spPr>
          <a:xfrm>
            <a:off x="251520" y="2274816"/>
            <a:ext cx="3046384" cy="21450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55C70A0-A115-5A59-1393-B5F4DE3A25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989" y="3262570"/>
            <a:ext cx="2509214" cy="182946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9BA04EC-9015-7048-0897-EB79BDE096ED}"/>
              </a:ext>
            </a:extLst>
          </p:cNvPr>
          <p:cNvSpPr txBox="1"/>
          <p:nvPr/>
        </p:nvSpPr>
        <p:spPr>
          <a:xfrm>
            <a:off x="6800444" y="2804324"/>
            <a:ext cx="180882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与</a:t>
            </a:r>
            <a:r>
              <a:rPr lang="en-US" altLang="zh-CN" sz="10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CharTPix180</a:t>
            </a:r>
            <a:r>
              <a:rPr lang="zh-CN" altLang="en-US" sz="10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相同工艺，有源区连接型</a:t>
            </a:r>
            <a:endParaRPr lang="en-US" altLang="zh-CN" sz="105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7F793E4-1597-9610-85FD-D1425C242B3E}"/>
              </a:ext>
            </a:extLst>
          </p:cNvPr>
          <p:cNvSpPr txBox="1"/>
          <p:nvPr/>
        </p:nvSpPr>
        <p:spPr>
          <a:xfrm>
            <a:off x="7709673" y="4050342"/>
            <a:ext cx="100353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30 μm×30 </a:t>
            </a:r>
            <a:r>
              <a:rPr lang="en-US" altLang="zh-CN" sz="1050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μm</a:t>
            </a:r>
            <a:endParaRPr lang="en-US" altLang="zh-CN" sz="105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724DD327-3674-DE91-2FD8-B9A658BC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89</a:t>
            </a:fld>
            <a:endParaRPr lang="en-US" altLang="zh-CN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115F3F1-DD45-182A-2320-15DEF116267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170247" y="4339371"/>
            <a:ext cx="13879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ToT</a:t>
            </a:r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分布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1AFDDAA-31E9-AA32-FFBB-0F3895D1F3B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20189" y="4337930"/>
            <a:ext cx="13879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电荷量分布</a:t>
            </a:r>
          </a:p>
        </p:txBody>
      </p:sp>
    </p:spTree>
    <p:extLst>
      <p:ext uri="{BB962C8B-B14F-4D97-AF65-F5344CB8AC3E}">
        <p14:creationId xmlns:p14="http://schemas.microsoft.com/office/powerpoint/2010/main" val="52177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0E7267C-5661-4444-9AA7-FF0D4EE77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54" y="689651"/>
            <a:ext cx="5941122" cy="214179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内径迹探测器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(Inner Tracker, ITK)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，两种备选方案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 Pattern Gas Detector (MPGD)</a:t>
            </a:r>
          </a:p>
          <a:p>
            <a:pPr lvl="1">
              <a:lnSpc>
                <a:spcPct val="12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低物质量，大面积化，低成本；但计数率有限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KLOE2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BESIII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升级，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CLAS12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Silicon Pixel Detector (PXD)</a:t>
            </a:r>
          </a:p>
          <a:p>
            <a:pPr lvl="1">
              <a:lnSpc>
                <a:spcPct val="120000"/>
              </a:lnSpc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高计数率能力，高位置分辨，抗辐照；但物质量相对高，成本高昂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BelleII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06FFDFB-81F5-4C0F-AD67-8B2530B0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ITK</a:t>
            </a:r>
            <a:r>
              <a:rPr lang="zh-CN" altLang="en-US" dirty="0"/>
              <a:t>方案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D277AC6-C4FF-439C-8130-82AE1D1E90B1}"/>
              </a:ext>
            </a:extLst>
          </p:cNvPr>
          <p:cNvGrpSpPr/>
          <p:nvPr/>
        </p:nvGrpSpPr>
        <p:grpSpPr>
          <a:xfrm>
            <a:off x="5421799" y="1600131"/>
            <a:ext cx="3729017" cy="3295605"/>
            <a:chOff x="5090912" y="1522789"/>
            <a:chExt cx="3729017" cy="329560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87B4B6D-4D7C-4914-A848-3308D515B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3514"/>
            <a:stretch/>
          </p:blipFill>
          <p:spPr>
            <a:xfrm>
              <a:off x="5643522" y="1522789"/>
              <a:ext cx="2759595" cy="128895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1B2930A9-766D-4B6D-9088-33B20AE90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0912" y="2861518"/>
              <a:ext cx="3535732" cy="1582440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D9F0279-FEBE-4686-973E-FA1DD0ED86FF}"/>
                </a:ext>
              </a:extLst>
            </p:cNvPr>
            <p:cNvSpPr txBox="1"/>
            <p:nvPr/>
          </p:nvSpPr>
          <p:spPr>
            <a:xfrm>
              <a:off x="5363545" y="4442842"/>
              <a:ext cx="3456384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 Pattern Gas Detector (MPGD)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7404BC8-BFF8-4906-97E0-70D53B312AF9}"/>
              </a:ext>
            </a:extLst>
          </p:cNvPr>
          <p:cNvGrpSpPr/>
          <p:nvPr/>
        </p:nvGrpSpPr>
        <p:grpSpPr>
          <a:xfrm>
            <a:off x="301399" y="3006984"/>
            <a:ext cx="4700252" cy="1897880"/>
            <a:chOff x="215054" y="3003798"/>
            <a:chExt cx="4700252" cy="189788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71C1BD7-00A4-4C0A-AE47-0D2E0ECF3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054" y="3003798"/>
              <a:ext cx="2518755" cy="158244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72B26E5-505A-4AA8-9F6F-8010E4BAA2CD}"/>
                </a:ext>
              </a:extLst>
            </p:cNvPr>
            <p:cNvSpPr txBox="1"/>
            <p:nvPr/>
          </p:nvSpPr>
          <p:spPr>
            <a:xfrm>
              <a:off x="1367644" y="4593901"/>
              <a:ext cx="29523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Silicon Pixel Detector (PXD)</a:t>
              </a: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93665B6-A4C4-46A7-860C-91C2B5E20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3808" y="3155663"/>
              <a:ext cx="2071498" cy="1188066"/>
            </a:xfrm>
            <a:prstGeom prst="rect">
              <a:avLst/>
            </a:prstGeom>
          </p:spPr>
        </p:pic>
      </p:grp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1C04CEE-EEEB-A9F2-A60B-B9A0D705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1078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1.8288188976378,&quot;left&quot;:117.1,&quot;top&quot;:177.3711811023622,&quot;width&quot;:733.1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1.8288188976378,&quot;left&quot;:117.1,&quot;top&quot;:177.3711811023622,&quot;width&quot;:733.1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9.43385826771646,&quot;left&quot;:618.9628346456693,&quot;top&quot;:103.71173228346456,&quot;width&quot;:226.28716535433068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聚合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讲义模板</Template>
  <TotalTime>105064</TotalTime>
  <Words>7364</Words>
  <Application>Microsoft Office PowerPoint</Application>
  <PresentationFormat>全屏显示(16:9)</PresentationFormat>
  <Paragraphs>1393</Paragraphs>
  <Slides>89</Slides>
  <Notes>71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89</vt:i4>
      </vt:variant>
    </vt:vector>
  </HeadingPairs>
  <TitlesOfParts>
    <vt:vector size="105" baseType="lpstr">
      <vt:lpstr>等线</vt:lpstr>
      <vt:lpstr>黑体</vt:lpstr>
      <vt:lpstr>STZhongsong</vt:lpstr>
      <vt:lpstr>宋体</vt:lpstr>
      <vt:lpstr>微软雅黑</vt:lpstr>
      <vt:lpstr>Arial</vt:lpstr>
      <vt:lpstr>Cambria Math</vt:lpstr>
      <vt:lpstr>Lucida Sans Unicode</vt:lpstr>
      <vt:lpstr>Times New Roman</vt:lpstr>
      <vt:lpstr>Verdana</vt:lpstr>
      <vt:lpstr>Wingdings</vt:lpstr>
      <vt:lpstr>Wingdings 2</vt:lpstr>
      <vt:lpstr>Wingdings 3</vt:lpstr>
      <vt:lpstr>聚合</vt:lpstr>
      <vt:lpstr>Microsoft Visio 绘图</vt:lpstr>
      <vt:lpstr>Visio</vt:lpstr>
      <vt:lpstr>面向STCF内径迹探测器的单片式有源像素传感器研究</vt:lpstr>
      <vt:lpstr>目录</vt:lpstr>
      <vt:lpstr>目录</vt:lpstr>
      <vt:lpstr>超级陶粲装置</vt:lpstr>
      <vt:lpstr>陶粲能区物理课题</vt:lpstr>
      <vt:lpstr>STCF探测谱仪</vt:lpstr>
      <vt:lpstr>径迹探测器物理需求</vt:lpstr>
      <vt:lpstr>ITK指标</vt:lpstr>
      <vt:lpstr>ITK方案</vt:lpstr>
      <vt:lpstr>ITK MAPS</vt:lpstr>
      <vt:lpstr>MAPS指标</vt:lpstr>
      <vt:lpstr>MAPS指标</vt:lpstr>
      <vt:lpstr>MAPS指标</vt:lpstr>
      <vt:lpstr>关键问题与研究内容</vt:lpstr>
      <vt:lpstr>目录</vt:lpstr>
      <vt:lpstr>MAPS分类</vt:lpstr>
      <vt:lpstr>MAPS调研</vt:lpstr>
      <vt:lpstr>MAPS调研</vt:lpstr>
      <vt:lpstr>MAPS调研</vt:lpstr>
      <vt:lpstr>MAPS调研总结</vt:lpstr>
      <vt:lpstr>方案规划</vt:lpstr>
      <vt:lpstr>方案规划</vt:lpstr>
      <vt:lpstr>目录</vt:lpstr>
      <vt:lpstr>传感器仿真</vt:lpstr>
      <vt:lpstr>CharTPix180—传感器</vt:lpstr>
      <vt:lpstr>CharTPix180—传感器电容</vt:lpstr>
      <vt:lpstr>CharTPix180—电荷收集</vt:lpstr>
      <vt:lpstr>CharTPix130—传感器</vt:lpstr>
      <vt:lpstr>目录</vt:lpstr>
      <vt:lpstr>CharTPix180—整体框图</vt:lpstr>
      <vt:lpstr>CharTPix180—前端电路</vt:lpstr>
      <vt:lpstr>CharTPix180—优先级读出</vt:lpstr>
      <vt:lpstr>CharTPix180—外围数字电路</vt:lpstr>
      <vt:lpstr>CharTPix180—计数率分析</vt:lpstr>
      <vt:lpstr>CharTPix180功耗分析</vt:lpstr>
      <vt:lpstr>CharTPix180—版图</vt:lpstr>
      <vt:lpstr>目录</vt:lpstr>
      <vt:lpstr>测试内容</vt:lpstr>
      <vt:lpstr>CharTPix180—测试平台</vt:lpstr>
      <vt:lpstr>CharTPix180—测试系统</vt:lpstr>
      <vt:lpstr>CharTPix180—电路性能测试</vt:lpstr>
      <vt:lpstr>CharTPix180—激光测试</vt:lpstr>
      <vt:lpstr>CharTPix180— 90Sr源测试</vt:lpstr>
      <vt:lpstr>束流测试平台</vt:lpstr>
      <vt:lpstr>CharTPix180—束流测试结果</vt:lpstr>
      <vt:lpstr>目录</vt:lpstr>
      <vt:lpstr>方案优化</vt:lpstr>
      <vt:lpstr>方案优化</vt:lpstr>
      <vt:lpstr>方案优化</vt:lpstr>
      <vt:lpstr>CharTPix130总览</vt:lpstr>
      <vt:lpstr>CharTPix130—前端电路</vt:lpstr>
      <vt:lpstr>CharTPix130—粗细时间结合</vt:lpstr>
      <vt:lpstr>CharTPix130—功耗分析</vt:lpstr>
      <vt:lpstr>目录</vt:lpstr>
      <vt:lpstr>CharTPix130—测试平台</vt:lpstr>
      <vt:lpstr>CharTPix130—电学测试</vt:lpstr>
      <vt:lpstr>CharTPix130—功耗测试</vt:lpstr>
      <vt:lpstr>CharTPix130—激光测试</vt:lpstr>
      <vt:lpstr>CharTPix130—55Fe源测试</vt:lpstr>
      <vt:lpstr>CharTPix130—90Sr源测试</vt:lpstr>
      <vt:lpstr>CharTPix130—束流测试结果</vt:lpstr>
      <vt:lpstr>CharTPix130—束流测试结果</vt:lpstr>
      <vt:lpstr>CharTPix130—束流测试结果</vt:lpstr>
      <vt:lpstr>目录</vt:lpstr>
      <vt:lpstr>总结</vt:lpstr>
      <vt:lpstr>总结</vt:lpstr>
      <vt:lpstr>展望</vt:lpstr>
      <vt:lpstr>博士期间发表论文</vt:lpstr>
      <vt:lpstr>PowerPoint 演示文稿</vt:lpstr>
      <vt:lpstr>PowerPoint 演示文稿</vt:lpstr>
      <vt:lpstr>圆柱形MPGD方案</vt:lpstr>
      <vt:lpstr>MAPS比选</vt:lpstr>
      <vt:lpstr>高压CMOS</vt:lpstr>
      <vt:lpstr>MAPS调研</vt:lpstr>
      <vt:lpstr>传感器仿真</vt:lpstr>
      <vt:lpstr>CharTPix180—电荷收集</vt:lpstr>
      <vt:lpstr>CharTPix180—模拟前端01模式</vt:lpstr>
      <vt:lpstr>CharTPix180—串行器</vt:lpstr>
      <vt:lpstr>CharTPix180—模拟配置电路</vt:lpstr>
      <vt:lpstr>CharTPix180—定时精度仿真</vt:lpstr>
      <vt:lpstr>CharTPix180—读出功能验证</vt:lpstr>
      <vt:lpstr>CharTPix180—MASK方式</vt:lpstr>
      <vt:lpstr>CharTPix180—ToT读出异常</vt:lpstr>
      <vt:lpstr>CharTPix180—串扰</vt:lpstr>
      <vt:lpstr>CharTPix130—读出功能验证</vt:lpstr>
      <vt:lpstr>CharTPix130—定时精度仿真</vt:lpstr>
      <vt:lpstr>CharTPix130—数字读出</vt:lpstr>
      <vt:lpstr>CharTPix130—Irdrop分析</vt:lpstr>
      <vt:lpstr>CharTPix130—55Fe源测试</vt:lpstr>
    </vt:vector>
  </TitlesOfParts>
  <Company>中国科学技术大学近代物理系快电子学实验室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脉冲数字电路</dc:title>
  <dc:creator>CKR</dc:creator>
  <cp:lastModifiedBy>dongwei xuan</cp:lastModifiedBy>
  <cp:revision>2379</cp:revision>
  <cp:lastPrinted>2015-05-13T08:59:42Z</cp:lastPrinted>
  <dcterms:created xsi:type="dcterms:W3CDTF">2004-08-31T02:31:54Z</dcterms:created>
  <dcterms:modified xsi:type="dcterms:W3CDTF">2026-05-13T08:09:13Z</dcterms:modified>
</cp:coreProperties>
</file>