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25"/>
  </p:notesMasterIdLst>
  <p:handoutMasterIdLst>
    <p:handoutMasterId r:id="rId26"/>
  </p:handoutMasterIdLst>
  <p:sldIdLst>
    <p:sldId id="586" r:id="rId3"/>
    <p:sldId id="1107" r:id="rId4"/>
    <p:sldId id="1108" r:id="rId5"/>
    <p:sldId id="1176" r:id="rId6"/>
    <p:sldId id="1109" r:id="rId7"/>
    <p:sldId id="1181" r:id="rId8"/>
    <p:sldId id="1191" r:id="rId9"/>
    <p:sldId id="1238" r:id="rId10"/>
    <p:sldId id="1195" r:id="rId11"/>
    <p:sldId id="1211" r:id="rId12"/>
    <p:sldId id="1220" r:id="rId13"/>
    <p:sldId id="1177" r:id="rId14"/>
    <p:sldId id="1205" r:id="rId15"/>
    <p:sldId id="1239" r:id="rId16"/>
    <p:sldId id="1233" r:id="rId17"/>
    <p:sldId id="1207" r:id="rId18"/>
    <p:sldId id="1221" r:id="rId19"/>
    <p:sldId id="1209" r:id="rId20"/>
    <p:sldId id="1222" r:id="rId21"/>
    <p:sldId id="1224" r:id="rId22"/>
    <p:sldId id="1240" r:id="rId23"/>
    <p:sldId id="461" r:id="rId24"/>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changqing" initials="y" lastIdx="4" clrIdx="0">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72BD"/>
    <a:srgbClr val="D8D8D8"/>
    <a:srgbClr val="9090E9"/>
    <a:srgbClr val="8D8EE8"/>
    <a:srgbClr val="F6A3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2866" autoAdjust="0"/>
  </p:normalViewPr>
  <p:slideViewPr>
    <p:cSldViewPr showGuides="1">
      <p:cViewPr varScale="1">
        <p:scale>
          <a:sx n="104" d="100"/>
          <a:sy n="104" d="100"/>
        </p:scale>
        <p:origin x="810" y="114"/>
      </p:cViewPr>
      <p:guideLst>
        <p:guide orient="horz" pos="2160"/>
        <p:guide pos="3840"/>
      </p:guideLst>
    </p:cSldViewPr>
  </p:slideViewPr>
  <p:outlineViewPr>
    <p:cViewPr>
      <p:scale>
        <a:sx n="33" d="100"/>
        <a:sy n="33" d="100"/>
      </p:scale>
      <p:origin x="0" y="-318"/>
    </p:cViewPr>
  </p:outlineViewPr>
  <p:notesTextViewPr>
    <p:cViewPr>
      <p:scale>
        <a:sx n="200" d="100"/>
        <a:sy n="200" d="100"/>
      </p:scale>
      <p:origin x="0" y="0"/>
    </p:cViewPr>
  </p:notesTextViewPr>
  <p:notesViewPr>
    <p:cSldViewPr>
      <p:cViewPr varScale="1">
        <p:scale>
          <a:sx n="73" d="100"/>
          <a:sy n="73" d="100"/>
        </p:scale>
        <p:origin x="-274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vl1pPr>
          </a:lstStyle>
          <a:p>
            <a:pPr>
              <a:defRPr/>
            </a:pPr>
            <a:endParaRPr lang="en-US" altLang="zh-CN" dirty="0">
              <a:ea typeface="黑体" panose="02010609060101010101" pitchFamily="49" charset="-122"/>
            </a:endParaRPr>
          </a:p>
        </p:txBody>
      </p:sp>
      <p:sp>
        <p:nvSpPr>
          <p:cNvPr id="235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vl1pPr>
          </a:lstStyle>
          <a:p>
            <a:pPr>
              <a:defRPr/>
            </a:pPr>
            <a:endParaRPr lang="en-US" altLang="zh-CN" dirty="0">
              <a:ea typeface="黑体" panose="02010609060101010101" pitchFamily="49" charset="-122"/>
            </a:endParaRPr>
          </a:p>
        </p:txBody>
      </p:sp>
      <p:sp>
        <p:nvSpPr>
          <p:cNvPr id="235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pPr>
              <a:defRPr/>
            </a:pPr>
            <a:endParaRPr lang="en-US" altLang="zh-CN" dirty="0">
              <a:ea typeface="黑体" panose="02010609060101010101" pitchFamily="49" charset="-122"/>
            </a:endParaRPr>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901A067B-C9D1-4EEE-8D82-339154AE0F2C}" type="slidenum">
              <a:rPr lang="en-US" altLang="zh-CN">
                <a:ea typeface="黑体" panose="02010609060101010101" pitchFamily="49" charset="-122"/>
              </a:rPr>
              <a:t>‹#›</a:t>
            </a:fld>
            <a:endParaRPr lang="en-US" altLang="zh-CN" dirty="0">
              <a:ea typeface="黑体" panose="02010609060101010101" pitchFamily="49"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ea typeface="黑体" panose="02010609060101010101" pitchFamily="49" charset="-122"/>
              </a:defRPr>
            </a:lvl1pPr>
          </a:lstStyle>
          <a:p>
            <a:pPr>
              <a:defRPr/>
            </a:pPr>
            <a:endParaRPr lang="en-US" altLang="zh-CN"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ea typeface="黑体" panose="02010609060101010101" pitchFamily="49" charset="-122"/>
              </a:defRPr>
            </a:lvl1pPr>
          </a:lstStyle>
          <a:p>
            <a:pPr>
              <a:defRPr/>
            </a:pPr>
            <a:endParaRPr lang="en-US" altLang="zh-CN" dirty="0"/>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ea typeface="黑体" panose="02010609060101010101" pitchFamily="49" charset="-122"/>
              </a:defRPr>
            </a:lvl1pPr>
          </a:lstStyle>
          <a:p>
            <a:pPr>
              <a:defRPr/>
            </a:pPr>
            <a:endParaRPr lang="en-US" altLang="zh-CN"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ea typeface="黑体" panose="02010609060101010101" pitchFamily="49" charset="-122"/>
              </a:defRPr>
            </a:lvl1pPr>
          </a:lstStyle>
          <a:p>
            <a:pPr>
              <a:defRPr/>
            </a:pPr>
            <a:fld id="{DEEC9269-A41C-42AF-81F6-4148AA9CE22C}" type="slidenum">
              <a:rPr lang="en-US" altLang="zh-CN" smtClean="0"/>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BB540505-FCA4-4619-BB1A-2C933C6F06C6}" type="slidenum">
              <a:rPr kumimoji="0" lang="zh-CN" altLang="en-US" sz="1200" b="0" i="0" u="none" strike="noStrike" kern="1200" cap="none" spc="0" normalizeH="0" baseline="0" noProof="0" smtClean="0">
                <a:ln>
                  <a:noFill/>
                </a:ln>
                <a:solidFill>
                  <a:prstClr val="black"/>
                </a:solidFill>
                <a:effectLst/>
                <a:uLnTx/>
                <a:uFillTx/>
                <a:latin typeface="黑体" panose="02010609060101010101" pitchFamily="49" charset="-122"/>
                <a:cs typeface="+mn-cs"/>
              </a:rPr>
              <a:t>1</a:t>
            </a:fld>
            <a:endParaRPr kumimoji="0" lang="zh-CN" altLang="en-US" sz="1200" b="0" i="0" u="none" strike="noStrike" kern="1200" cap="none" spc="0" normalizeH="0" baseline="0" noProof="0" dirty="0">
              <a:ln>
                <a:noFill/>
              </a:ln>
              <a:solidFill>
                <a:prstClr val="black"/>
              </a:solidFill>
              <a:effectLst/>
              <a:uLnTx/>
              <a:uFillTx/>
              <a:latin typeface="黑体" panose="02010609060101010101" pitchFamily="49"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84251E16-6A46-4585-96A6-7180012819D5}"/>
              </a:ext>
            </a:extLst>
          </p:cNvPr>
          <p:cNvSpPr>
            <a:spLocks noGrp="1"/>
          </p:cNvSpPr>
          <p:nvPr>
            <p:ph type="body" idx="1"/>
          </p:nvPr>
        </p:nvSpPr>
        <p:spPr/>
        <p:txBody>
          <a:bodyPr/>
          <a:lstStyle/>
          <a:p>
            <a:endParaRPr lang="en-US" altLang="zh-CN" dirty="0"/>
          </a:p>
        </p:txBody>
      </p:sp>
    </p:spTree>
    <p:extLst>
      <p:ext uri="{BB962C8B-B14F-4D97-AF65-F5344CB8AC3E}">
        <p14:creationId xmlns:p14="http://schemas.microsoft.com/office/powerpoint/2010/main" val="1187139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84251E16-6A46-4585-96A6-7180012819D5}"/>
              </a:ext>
            </a:extLst>
          </p:cNvPr>
          <p:cNvSpPr>
            <a:spLocks noGrp="1"/>
          </p:cNvSpPr>
          <p:nvPr>
            <p:ph type="body" idx="1"/>
          </p:nvPr>
        </p:nvSpPr>
        <p:spPr/>
        <p:txBody>
          <a:bodyPr/>
          <a:lstStyle/>
          <a:p>
            <a:endParaRPr lang="en-US" altLang="zh-CN" dirty="0"/>
          </a:p>
        </p:txBody>
      </p:sp>
    </p:spTree>
    <p:extLst>
      <p:ext uri="{BB962C8B-B14F-4D97-AF65-F5344CB8AC3E}">
        <p14:creationId xmlns:p14="http://schemas.microsoft.com/office/powerpoint/2010/main" val="2024139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EB7A2382-A44A-4BF1-8D90-9C1A98839578}"/>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12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57809AB2-C463-4332-BEA4-B05669583046}"/>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5203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754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566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22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9B79A3C1-80CC-444C-A669-574C9A53F4B7}"/>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2600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DE70778B-CB6A-4671-9799-05F1C17A26E5}"/>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8017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29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2</a:t>
            </a:fld>
            <a:endParaRPr lang="en-US" altLang="zh-CN" dirty="0"/>
          </a:p>
        </p:txBody>
      </p:sp>
    </p:spTree>
    <p:extLst>
      <p:ext uri="{BB962C8B-B14F-4D97-AF65-F5344CB8AC3E}">
        <p14:creationId xmlns:p14="http://schemas.microsoft.com/office/powerpoint/2010/main" val="130766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13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00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3</a:t>
            </a:fld>
            <a:endParaRPr lang="en-US" altLang="zh-CN" dirty="0"/>
          </a:p>
        </p:txBody>
      </p:sp>
    </p:spTree>
    <p:extLst>
      <p:ext uri="{BB962C8B-B14F-4D97-AF65-F5344CB8AC3E}">
        <p14:creationId xmlns:p14="http://schemas.microsoft.com/office/powerpoint/2010/main" val="16660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15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5</a:t>
            </a:fld>
            <a:endParaRPr lang="en-US" altLang="zh-CN" dirty="0"/>
          </a:p>
        </p:txBody>
      </p:sp>
    </p:spTree>
    <p:extLst>
      <p:ext uri="{BB962C8B-B14F-4D97-AF65-F5344CB8AC3E}">
        <p14:creationId xmlns:p14="http://schemas.microsoft.com/office/powerpoint/2010/main" val="277949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1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C6DE2AC3-9D33-4E73-B48E-25E4813DCEBD}"/>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4068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278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418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4/30/2026</a:t>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BC30B57F-27FC-44AC-874C-03454C828B8C}" type="slidenum">
              <a:rPr lang="en-US" altLang="zh-CN" smtClean="0"/>
              <a:t>‹#›</a:t>
            </a:fld>
            <a:endParaRPr lang="en-US" altLang="zh-CN" dirty="0"/>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5AB69122-C3D0-44B0-9AEC-44CC5CA304EB}" type="datetime1">
              <a:rPr lang="zh-CN" altLang="en-US" smtClean="0"/>
              <a:t>2026/4/30</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87EE1983-CE82-49FC-965E-E579DD9B8F33}" type="datetime1">
              <a:rPr lang="zh-CN" altLang="en-US" smtClean="0"/>
              <a:t>2026/4/30</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3" name="Content Placeholder 2"/>
          <p:cNvSpPr>
            <a:spLocks noGrp="1"/>
          </p:cNvSpPr>
          <p:nvPr>
            <p:ph idx="1" hasCustomPrompt="1"/>
          </p:nvPr>
        </p:nvSpPr>
        <p:spPr>
          <a:xfrm>
            <a:off x="310342" y="1247775"/>
            <a:ext cx="10979959" cy="5101161"/>
          </a:xfrm>
        </p:spPr>
        <p:txBody>
          <a:bodyPr/>
          <a:lstStyle>
            <a:lvl1pPr marL="228600" indent="-228600">
              <a:buFont typeface="Wingdings" panose="05000000000000000000" pitchFamily="2" charset="2"/>
              <a:buChar char="Ø"/>
              <a:defRPr baseline="0">
                <a:latin typeface="Arial" panose="020B0604020202020204" pitchFamily="34" charset="0"/>
              </a:defRPr>
            </a:lvl1pPr>
            <a:lvl2pPr>
              <a:defRPr baseline="0">
                <a:latin typeface="Arial" panose="020B0604020202020204" pitchFamily="34" charset="0"/>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104313" y="6553201"/>
            <a:ext cx="2743200" cy="365125"/>
          </a:xfrm>
        </p:spPr>
        <p:txBody>
          <a:bodyPr/>
          <a:lstStyle>
            <a:lvl1pPr>
              <a:defRPr>
                <a:ea typeface="黑体" panose="02010609060101010101" pitchFamily="49" charset="-122"/>
              </a:defRPr>
            </a:lvl1pPr>
          </a:lstStyle>
          <a:p>
            <a:fld id="{C6CE2DF2-BCA6-42AD-9EC2-91507C44706D}" type="datetime1">
              <a:rPr lang="zh-CN" altLang="en-US" smtClean="0"/>
              <a:t>2026/4/30</a:t>
            </a:fld>
            <a:endParaRPr lang="zh-CN" altLang="en-US" dirty="0"/>
          </a:p>
        </p:txBody>
      </p:sp>
      <p:sp>
        <p:nvSpPr>
          <p:cNvPr id="5" name="Footer Placeholder 4"/>
          <p:cNvSpPr>
            <a:spLocks noGrp="1"/>
          </p:cNvSpPr>
          <p:nvPr>
            <p:ph type="ftr" sz="quarter" idx="11"/>
          </p:nvPr>
        </p:nvSpPr>
        <p:spPr>
          <a:xfrm>
            <a:off x="4330700" y="6489701"/>
            <a:ext cx="4114800" cy="365125"/>
          </a:xfrm>
        </p:spPr>
        <p:txBody>
          <a:bodyPr/>
          <a:lstStyle/>
          <a:p>
            <a:endParaRPr lang="zh-CN" altLang="en-US"/>
          </a:p>
        </p:txBody>
      </p:sp>
      <p:sp>
        <p:nvSpPr>
          <p:cNvPr id="6" name="Slide Number Placeholder 5"/>
          <p:cNvSpPr>
            <a:spLocks noGrp="1"/>
          </p:cNvSpPr>
          <p:nvPr>
            <p:ph type="sldNum" sz="quarter" idx="12"/>
          </p:nvPr>
        </p:nvSpPr>
        <p:spPr>
          <a:xfrm>
            <a:off x="9034272" y="6492876"/>
            <a:ext cx="2743200" cy="365125"/>
          </a:xfrm>
        </p:spPr>
        <p:txBody>
          <a:bodyPr/>
          <a:lstStyle>
            <a:lvl1pPr>
              <a:defRPr sz="1800" b="1">
                <a:solidFill>
                  <a:srgbClr val="004D94"/>
                </a:solidFill>
                <a:latin typeface="黑体" panose="02010609060101010101" pitchFamily="49" charset="-122"/>
                <a:ea typeface="黑体" panose="02010609060101010101" pitchFamily="49" charset="-122"/>
              </a:defRPr>
            </a:lvl1pPr>
          </a:lstStyle>
          <a:p>
            <a:fld id="{7233DC2A-5E92-482B-9DB5-24AB4AD1E5BC}" type="slidenum">
              <a:rPr lang="zh-CN" altLang="en-US" smtClean="0"/>
              <a:t>‹#›</a:t>
            </a:fld>
            <a:endParaRPr lang="zh-CN" altLang="en-US" dirty="0"/>
          </a:p>
        </p:txBody>
      </p:sp>
      <p:sp>
        <p:nvSpPr>
          <p:cNvPr id="2" name="矩形 1"/>
          <p:cNvSpPr/>
          <p:nvPr userDrawn="1"/>
        </p:nvSpPr>
        <p:spPr>
          <a:xfrm>
            <a:off x="7614416" y="86996"/>
            <a:ext cx="4378787" cy="844136"/>
          </a:xfrm>
          <a:prstGeom prst="rect">
            <a:avLst/>
          </a:prstGeom>
          <a:solidFill>
            <a:srgbClr val="004D94"/>
          </a:solidFill>
          <a:ln>
            <a:solidFill>
              <a:srgbClr val="004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0"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313" y="154528"/>
            <a:ext cx="4046991" cy="7090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1287213"/>
          </a:xfrm>
        </p:spPr>
        <p:txBody>
          <a:bodyPr anchor="b"/>
          <a:lstStyle>
            <a:lvl1pPr algn="ctr">
              <a:defRPr sz="4800"/>
            </a:lvl1pPr>
          </a:lstStyle>
          <a:p>
            <a:r>
              <a:rPr lang="zh-CN" altLang="en-US" dirty="0"/>
              <a:t>单击此处编辑母版标题样式</a:t>
            </a:r>
          </a:p>
        </p:txBody>
      </p:sp>
      <p:sp>
        <p:nvSpPr>
          <p:cNvPr id="3" name="文本占位符 2"/>
          <p:cNvSpPr>
            <a:spLocks noGrp="1"/>
          </p:cNvSpPr>
          <p:nvPr>
            <p:ph type="body" idx="1"/>
          </p:nvPr>
        </p:nvSpPr>
        <p:spPr>
          <a:xfrm>
            <a:off x="831851" y="4621089"/>
            <a:ext cx="10515600"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黑体" panose="02010609060101010101" pitchFamily="49" charset="-122"/>
              </a:defRPr>
            </a:lvl1pPr>
          </a:lstStyle>
          <a:p>
            <a:pPr>
              <a:defRPr/>
            </a:pPr>
            <a:fld id="{C9E98AC5-B75A-4C2D-BFB3-C23066DB2A3D}" type="datetime1">
              <a:rPr lang="zh-CN" altLang="en-US" smtClean="0"/>
              <a:t>2026/4/30</a:t>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p:txBody>
          <a:bodyPr/>
          <a:lstStyle>
            <a:lvl1pPr>
              <a:defRPr/>
            </a:lvl1pPr>
          </a:lstStyle>
          <a:p>
            <a:pPr>
              <a:defRPr/>
            </a:pPr>
            <a:fld id="{68F2E7C8-8254-4703-8840-58745B7490E5}" type="slidenum">
              <a:rPr lang="en-US" altLang="zh-CN"/>
              <a:t>‹#›</a:t>
            </a:fld>
            <a:endParaRPr lang="en-US" altLang="zh-CN" dirty="0"/>
          </a:p>
        </p:txBody>
      </p:sp>
      <p:sp>
        <p:nvSpPr>
          <p:cNvPr id="7" name="文本占位符 2"/>
          <p:cNvSpPr>
            <a:spLocks noGrp="1"/>
          </p:cNvSpPr>
          <p:nvPr>
            <p:ph type="body" idx="13"/>
          </p:nvPr>
        </p:nvSpPr>
        <p:spPr>
          <a:xfrm>
            <a:off x="3497363" y="3877508"/>
            <a:ext cx="5184576"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p:txBody>
          <a:bodyPr/>
          <a:lstStyle>
            <a:lvl1pPr>
              <a:defRPr/>
            </a:lvl1pPr>
          </a:lstStyle>
          <a:p>
            <a:pPr>
              <a:defRPr/>
            </a:pPr>
            <a:fld id="{F1BBB27C-A5E9-4D02-B4D8-BED7E3995897}" type="slidenum">
              <a:rPr lang="en-US" altLang="zh-CN"/>
              <a:t>‹#›</a:t>
            </a:fld>
            <a:endParaRPr lang="en-US" altLang="zh-CN" dirty="0"/>
          </a:p>
        </p:txBody>
      </p:sp>
      <p:sp>
        <p:nvSpPr>
          <p:cNvPr id="7" name="内容占位符 2"/>
          <p:cNvSpPr>
            <a:spLocks noGrp="1"/>
          </p:cNvSpPr>
          <p:nvPr>
            <p:ph sz="half" idx="1"/>
          </p:nvPr>
        </p:nvSpPr>
        <p:spPr>
          <a:xfrm>
            <a:off x="609600" y="1063518"/>
            <a:ext cx="5384800" cy="50626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内容占位符 3"/>
          <p:cNvSpPr>
            <a:spLocks noGrp="1"/>
          </p:cNvSpPr>
          <p:nvPr>
            <p:ph sz="half" idx="2"/>
          </p:nvPr>
        </p:nvSpPr>
        <p:spPr>
          <a:xfrm>
            <a:off x="6197600" y="1063519"/>
            <a:ext cx="5384800" cy="506264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sp>
        <p:nvSpPr>
          <p:cNvPr id="11"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pic>
        <p:nvPicPr>
          <p:cNvPr id="10"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p:txBody>
          <a:bodyPr/>
          <a:lstStyle>
            <a:lvl1pPr>
              <a:defRPr/>
            </a:lvl1pPr>
          </a:lstStyle>
          <a:p>
            <a:pPr>
              <a:defRPr/>
            </a:pPr>
            <a:fld id="{29C65A9D-8006-47C7-A12B-C488D274BF24}" type="slidenum">
              <a:rPr lang="en-US" altLang="zh-CN"/>
              <a:t>‹#›</a:t>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pic>
        <p:nvPicPr>
          <p:cNvPr id="6"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p:txBody>
          <a:bodyPr/>
          <a:lstStyle>
            <a:lvl1pPr>
              <a:defRPr/>
            </a:lvl1pPr>
          </a:lstStyle>
          <a:p>
            <a:pPr>
              <a:defRPr/>
            </a:pPr>
            <a:fld id="{29C65A9D-8006-47C7-A12B-C488D274BF24}" type="slidenum">
              <a:rPr lang="en-US" altLang="zh-CN"/>
              <a:t>‹#›</a:t>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sp>
        <p:nvSpPr>
          <p:cNvPr id="7"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200" y="132733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8200" y="2343074"/>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0613" y="133545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0613" y="2343074"/>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lvl1pPr>
              <a:defRPr>
                <a:ea typeface="黑体" panose="02010609060101010101" pitchFamily="49" charset="-122"/>
              </a:defRPr>
            </a:lvl1pPr>
          </a:lstStyle>
          <a:p>
            <a:fld id="{E3027FC5-1019-42DE-B68E-F10218D4686A}" type="datetime1">
              <a:rPr lang="zh-CN" altLang="en-US" smtClean="0"/>
              <a:t>2026/4/30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13"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ea typeface="黑体" panose="02010609060101010101" pitchFamily="49" charset="-122"/>
              </a:defRPr>
            </a:lvl1pPr>
          </a:lstStyle>
          <a:p>
            <a:fld id="{EE1BBCB0-AE5D-4958-824D-71B704BCA2AD}" type="datetime1">
              <a:rPr lang="zh-CN" altLang="en-US" smtClean="0"/>
              <a:t>2026/4/30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68" y="0"/>
            <a:ext cx="12192000" cy="990600"/>
          </a:xfrm>
          <a:prstGeom prst="rect">
            <a:avLst/>
          </a:prstGeom>
        </p:spPr>
      </p:pic>
      <p:sp>
        <p:nvSpPr>
          <p:cNvPr id="8"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125" indent="0" algn="ctr">
              <a:buNone/>
              <a:defRPr sz="1600"/>
            </a:lvl8pPr>
            <a:lvl9pPr marL="3656234"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41516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4/30/2026</a:t>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F1BBB27C-A5E9-4D02-B4D8-BED7E3995897}" type="slidenum">
              <a:rPr lang="en-US" altLang="zh-CN" smtClean="0"/>
              <a:t>‹#›</a:t>
            </a:fld>
            <a:endParaRPr lang="en-US" altLang="zh-CN" dirty="0"/>
          </a:p>
        </p:txBody>
      </p:sp>
      <p:sp>
        <p:nvSpPr>
          <p:cNvPr id="7" name="矩形 6"/>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pic>
        <p:nvPicPr>
          <p:cNvPr id="8"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3736759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125" indent="0">
              <a:buNone/>
              <a:defRPr sz="1600">
                <a:solidFill>
                  <a:schemeClr val="tx1">
                    <a:tint val="75000"/>
                  </a:schemeClr>
                </a:solidFill>
              </a:defRPr>
            </a:lvl8pPr>
            <a:lvl9pPr marL="365623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2448139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3590753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125" indent="0">
              <a:buNone/>
              <a:defRPr sz="1600" b="1"/>
            </a:lvl8pPr>
            <a:lvl9pPr marL="3656234"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125" indent="0">
              <a:buNone/>
              <a:defRPr sz="1600" b="1"/>
            </a:lvl8pPr>
            <a:lvl9pPr marL="3656234"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728893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72229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65267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125" indent="0">
              <a:buNone/>
              <a:defRPr sz="1000"/>
            </a:lvl8pPr>
            <a:lvl9pPr marL="3656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2660691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125" indent="0">
              <a:buNone/>
              <a:defRPr sz="2000"/>
            </a:lvl8pPr>
            <a:lvl9pPr marL="3656234"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125" indent="0">
              <a:buNone/>
              <a:defRPr sz="1000"/>
            </a:lvl8pPr>
            <a:lvl9pPr marL="3656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89201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622873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29932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743274A9-3A6B-4B98-92E4-585FEDF8606B}" type="datetime1">
              <a:rPr lang="zh-CN" altLang="en-US" smtClean="0"/>
              <a:t>2026/4/30</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523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9" name="图片 8"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347" y="0"/>
            <a:ext cx="9147308" cy="6858000"/>
          </a:xfrm>
          <a:prstGeom prst="rect">
            <a:avLst/>
          </a:prstGeom>
        </p:spPr>
      </p:pic>
    </p:spTree>
    <p:extLst>
      <p:ext uri="{BB962C8B-B14F-4D97-AF65-F5344CB8AC3E}">
        <p14:creationId xmlns:p14="http://schemas.microsoft.com/office/powerpoint/2010/main" val="3913363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6"/>
            <a:ext cx="12192000" cy="1554694"/>
          </a:xfrm>
          <a:prstGeom prst="rect">
            <a:avLst/>
          </a:prstGeom>
        </p:spPr>
      </p:pic>
    </p:spTree>
    <p:extLst>
      <p:ext uri="{BB962C8B-B14F-4D97-AF65-F5344CB8AC3E}">
        <p14:creationId xmlns:p14="http://schemas.microsoft.com/office/powerpoint/2010/main" val="2449475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6"/>
            <a:ext cx="12192000" cy="1554694"/>
          </a:xfrm>
          <a:prstGeom prst="rect">
            <a:avLst/>
          </a:prstGeom>
        </p:spPr>
      </p:pic>
    </p:spTree>
    <p:extLst>
      <p:ext uri="{BB962C8B-B14F-4D97-AF65-F5344CB8AC3E}">
        <p14:creationId xmlns:p14="http://schemas.microsoft.com/office/powerpoint/2010/main" val="860948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9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4419" y="142875"/>
            <a:ext cx="10943166" cy="649288"/>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1683221"/>
      </p:ext>
    </p:extLst>
  </p:cSld>
  <p:clrMapOvr>
    <a:masterClrMapping/>
  </p:clrMapOvr>
  <p:transition advClick="0" advTm="7000">
    <p:newsfla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9" name="图片 8"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732723"/>
            <a:ext cx="2570885" cy="1151861"/>
          </a:xfrm>
          <a:prstGeom prst="rect">
            <a:avLst/>
          </a:prstGeom>
        </p:spPr>
      </p:pic>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2192000" cy="1557225"/>
          </a:xfrm>
          <a:prstGeom prst="rect">
            <a:avLst/>
          </a:prstGeom>
        </p:spPr>
      </p:pic>
    </p:spTree>
    <p:extLst>
      <p:ext uri="{BB962C8B-B14F-4D97-AF65-F5344CB8AC3E}">
        <p14:creationId xmlns:p14="http://schemas.microsoft.com/office/powerpoint/2010/main" val="227437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3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FA31E221-E713-4B94-9B52-1044CBE4AD5A}" type="datetime1">
              <a:rPr lang="zh-CN" altLang="en-US" smtClean="0"/>
              <a:t>2026/4/30</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lvl1pPr>
              <a:defRPr>
                <a:ea typeface="黑体" panose="02010609060101010101" pitchFamily="49" charset="-122"/>
              </a:defRPr>
            </a:lvl1pPr>
          </a:lstStyle>
          <a:p>
            <a:fld id="{E3027FC5-1019-42DE-B68E-F10218D4686A}" type="datetime1">
              <a:rPr lang="zh-CN" altLang="en-US" smtClean="0"/>
              <a:t>2026/4/30</a:t>
            </a:fld>
            <a:endParaRPr lang="zh-CN" altLang="en-US" dirty="0"/>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lvl1pPr>
              <a:defRPr>
                <a:ea typeface="黑体" panose="02010609060101010101" pitchFamily="49" charset="-122"/>
              </a:defRPr>
            </a:lvl1pPr>
          </a:lstStyle>
          <a:p>
            <a:fld id="{EE1BBCB0-AE5D-4958-824D-71B704BCA2AD}" type="datetime1">
              <a:rPr lang="zh-CN" altLang="en-US" smtClean="0"/>
              <a:t>2026/4/30</a:t>
            </a:fld>
            <a:endParaRPr lang="zh-CN" altLang="en-US" dirty="0"/>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4/30/2026</a:t>
            </a:fld>
            <a:endParaRPr lang="en-US" dirty="0"/>
          </a:p>
        </p:txBody>
      </p:sp>
      <p:sp>
        <p:nvSpPr>
          <p:cNvPr id="3" name="Footer Placeholder 2"/>
          <p:cNvSpPr>
            <a:spLocks noGrp="1"/>
          </p:cNvSpPr>
          <p:nvPr>
            <p:ph type="ftr" sz="quarter" idx="11"/>
          </p:nvPr>
        </p:nvSpPr>
        <p:spPr/>
        <p:txBody>
          <a:bodyPr/>
          <a:lstStyle/>
          <a:p>
            <a:pPr>
              <a:defRPr/>
            </a:pPr>
            <a:endParaRPr lang="en-US" altLang="zh-CN" dirty="0"/>
          </a:p>
        </p:txBody>
      </p:sp>
      <p:sp>
        <p:nvSpPr>
          <p:cNvPr id="4" name="Slide Number Placeholder 3"/>
          <p:cNvSpPr>
            <a:spLocks noGrp="1"/>
          </p:cNvSpPr>
          <p:nvPr>
            <p:ph type="sldNum" sz="quarter" idx="12"/>
          </p:nvPr>
        </p:nvSpPr>
        <p:spPr/>
        <p:txBody>
          <a:bodyPr/>
          <a:lstStyle/>
          <a:p>
            <a:pPr>
              <a:defRPr/>
            </a:pPr>
            <a:fld id="{BC30B57F-27FC-44AC-874C-03454C828B8C}" type="slidenum">
              <a:rPr lang="en-US" altLang="zh-CN" smtClean="0"/>
              <a:t>‹#›</a:t>
            </a:fld>
            <a:endParaRPr lang="en-US" altLang="zh-CN" dirty="0"/>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7FE2593F-66C2-44AC-9B2A-40FCB8B9055B}" type="datetime1">
              <a:rPr lang="zh-CN" altLang="en-US" smtClean="0"/>
              <a:t>2026/4/30</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1F616D7E-6750-4BA3-8786-082CA047DA46}" type="datetime1">
              <a:rPr lang="zh-CN" altLang="en-US" smtClean="0"/>
              <a:t>2026/4/30</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4/30/2026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pitchFamily="49" charset="-122"/>
              </a:defRPr>
            </a:lvl1pPr>
          </a:lstStyle>
          <a:p>
            <a:pPr>
              <a:defRPr/>
            </a:pPr>
            <a:endParaRPr lang="en-US" altLang="zh-C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pitchFamily="49" charset="-122"/>
              </a:defRPr>
            </a:lvl1pPr>
          </a:lstStyle>
          <a:p>
            <a:pPr>
              <a:defRPr/>
            </a:pPr>
            <a:fld id="{BC30B57F-27FC-44AC-874C-03454C828B8C}" type="slidenum">
              <a:rPr lang="en-US" altLang="zh-CN" smtClean="0"/>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页脚占位符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t>‹#›</a:t>
            </a:fld>
            <a:endParaRPr lang="en-US"/>
          </a:p>
        </p:txBody>
      </p:sp>
    </p:spTree>
    <p:extLst>
      <p:ext uri="{BB962C8B-B14F-4D97-AF65-F5344CB8AC3E}">
        <p14:creationId xmlns:p14="http://schemas.microsoft.com/office/powerpoint/2010/main" val="12280974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67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788"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125" algn="l" defTabSz="914217" rtl="0" eaLnBrk="1" latinLnBrk="0" hangingPunct="1">
        <a:defRPr sz="1800" kern="1200">
          <a:solidFill>
            <a:schemeClr val="tx1"/>
          </a:solidFill>
          <a:latin typeface="+mn-lt"/>
          <a:ea typeface="+mn-ea"/>
          <a:cs typeface="+mn-cs"/>
        </a:defRPr>
      </a:lvl8pPr>
      <a:lvl9pPr marL="3656234"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4.xml"/><Relationship Id="rId7" Type="http://schemas.openxmlformats.org/officeDocument/2006/relationships/notesSlide" Target="../notesSlides/notesSlide14.xml"/><Relationship Id="rId12" Type="http://schemas.openxmlformats.org/officeDocument/2006/relationships/image" Target="../media/image3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2.xml"/><Relationship Id="rId11" Type="http://schemas.openxmlformats.org/officeDocument/2006/relationships/image" Target="../media/image36.png"/><Relationship Id="rId5" Type="http://schemas.openxmlformats.org/officeDocument/2006/relationships/tags" Target="../tags/tag16.xml"/><Relationship Id="rId10" Type="http://schemas.openxmlformats.org/officeDocument/2006/relationships/image" Target="../media/image35.png"/><Relationship Id="rId4" Type="http://schemas.openxmlformats.org/officeDocument/2006/relationships/tags" Target="../tags/tag15.xml"/><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42.emf"/><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tags" Target="../tags/tag4.xml"/><Relationship Id="rId12" Type="http://schemas.openxmlformats.org/officeDocument/2006/relationships/image" Target="../media/image1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4.xml"/><Relationship Id="rId11" Type="http://schemas.openxmlformats.org/officeDocument/2006/relationships/image" Target="../media/image14.png"/><Relationship Id="rId5" Type="http://schemas.openxmlformats.org/officeDocument/2006/relationships/slideLayout" Target="../slideLayouts/slideLayout12.xml"/><Relationship Id="rId10" Type="http://schemas.openxmlformats.org/officeDocument/2006/relationships/image" Target="../media/image13.png"/><Relationship Id="rId4" Type="http://schemas.openxmlformats.org/officeDocument/2006/relationships/tags" Target="../tags/tag5.xml"/><Relationship Id="rId9" Type="http://schemas.openxmlformats.org/officeDocument/2006/relationships/image" Target="../media/image48.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9.emf"/><Relationship Id="rId5" Type="http://schemas.openxmlformats.org/officeDocument/2006/relationships/image" Target="../media/image201.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00.png"/><Relationship Id="rId4" Type="http://schemas.openxmlformats.org/officeDocument/2006/relationships/image" Target="../media/image22.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0.xml"/><Relationship Id="rId7" Type="http://schemas.openxmlformats.org/officeDocument/2006/relationships/image" Target="../media/image2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50.png"/><Relationship Id="rId5" Type="http://schemas.openxmlformats.org/officeDocument/2006/relationships/notesSlide" Target="../notesSlides/notesSlide9.xml"/><Relationship Id="rId4" Type="http://schemas.openxmlformats.org/officeDocument/2006/relationships/slideLayout" Target="../slideLayouts/slideLayout12.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2640" y="2267114"/>
            <a:ext cx="7526720" cy="1385039"/>
          </a:xfrm>
          <a:ln>
            <a:noFill/>
          </a:ln>
        </p:spPr>
        <p:txBody>
          <a:bodyPr>
            <a:noAutofit/>
          </a:bodyPr>
          <a:lstStyle/>
          <a:p>
            <a:pPr>
              <a:lnSpc>
                <a:spcPct val="100000"/>
              </a:lnSpc>
            </a:pPr>
            <a:r>
              <a:rPr lang="zh-CN" altLang="en-US" sz="4400" b="1" dirty="0">
                <a:solidFill>
                  <a:srgbClr val="16558E"/>
                </a:solidFill>
                <a:latin typeface="+mn-lt"/>
                <a:ea typeface="黑体" panose="02010609060101010101" pitchFamily="49" charset="-122"/>
              </a:rPr>
              <a:t>磁单极子超灵敏感应探测</a:t>
            </a:r>
            <a:br>
              <a:rPr lang="en-US" altLang="zh-CN" sz="4400" b="1" dirty="0">
                <a:solidFill>
                  <a:srgbClr val="16558E"/>
                </a:solidFill>
                <a:latin typeface="+mn-lt"/>
                <a:ea typeface="黑体" panose="02010609060101010101" pitchFamily="49" charset="-122"/>
              </a:rPr>
            </a:br>
            <a:r>
              <a:rPr lang="zh-CN" altLang="en-US" sz="4400" b="1" dirty="0">
                <a:solidFill>
                  <a:srgbClr val="16558E"/>
                </a:solidFill>
                <a:latin typeface="+mn-lt"/>
                <a:ea typeface="黑体" panose="02010609060101010101" pitchFamily="49" charset="-122"/>
              </a:rPr>
              <a:t>原型系统研究</a:t>
            </a:r>
            <a:endParaRPr lang="zh-CN" altLang="en-US" sz="4400" b="1" dirty="0">
              <a:solidFill>
                <a:srgbClr val="16558E"/>
              </a:solidFill>
              <a:latin typeface="黑体" panose="02010609060101010101" pitchFamily="49" charset="-122"/>
              <a:ea typeface="黑体" panose="02010609060101010101" pitchFamily="49" charset="-122"/>
            </a:endParaRPr>
          </a:p>
        </p:txBody>
      </p:sp>
      <p:sp>
        <p:nvSpPr>
          <p:cNvPr id="3" name="Subtitle 2"/>
          <p:cNvSpPr>
            <a:spLocks noGrp="1"/>
          </p:cNvSpPr>
          <p:nvPr>
            <p:ph type="subTitle" idx="1"/>
          </p:nvPr>
        </p:nvSpPr>
        <p:spPr>
          <a:xfrm>
            <a:off x="2144438" y="4369720"/>
            <a:ext cx="7837762" cy="2246926"/>
          </a:xfrm>
        </p:spPr>
        <p:txBody>
          <a:bodyPr>
            <a:normAutofit/>
          </a:bodyPr>
          <a:lstStyle/>
          <a:p>
            <a:pPr>
              <a:lnSpc>
                <a:spcPct val="100000"/>
              </a:lnSpc>
            </a:pPr>
            <a:r>
              <a:rPr lang="zh-CN" altLang="en-US" b="1" u="sng" dirty="0">
                <a:latin typeface="黑体" panose="02010609060101010101" pitchFamily="49" charset="-122"/>
                <a:ea typeface="黑体" panose="02010609060101010101" pitchFamily="49" charset="-122"/>
              </a:rPr>
              <a:t>叶昌庆</a:t>
            </a:r>
            <a:endParaRPr lang="zh-CN" altLang="en-US" dirty="0">
              <a:latin typeface="黑体" panose="02010609060101010101" pitchFamily="49" charset="-122"/>
              <a:ea typeface="黑体" panose="02010609060101010101" pitchFamily="49" charset="-122"/>
            </a:endParaRPr>
          </a:p>
          <a:p>
            <a:pPr>
              <a:lnSpc>
                <a:spcPct val="100000"/>
              </a:lnSpc>
            </a:pPr>
            <a:r>
              <a:rPr lang="en-US" altLang="zh-CN" dirty="0">
                <a:latin typeface="黑体" panose="02010609060101010101" pitchFamily="49" charset="-122"/>
                <a:ea typeface="黑体" panose="02010609060101010101" pitchFamily="49" charset="-122"/>
              </a:rPr>
              <a:t>2026-05</a:t>
            </a:r>
            <a:endParaRPr lang="en-US" altLang="zh-CN" dirty="0">
              <a:solidFill>
                <a:srgbClr val="14446A"/>
              </a:solidFill>
              <a:latin typeface="Arial" panose="020B0604020202020204" pitchFamily="34" charset="0"/>
              <a:ea typeface="黑体" panose="02010609060101010101" pitchFamily="49" charset="-122"/>
              <a:cs typeface="Arial" panose="020B0604020202020204" pitchFamily="34" charset="0"/>
            </a:endParaRPr>
          </a:p>
        </p:txBody>
      </p:sp>
      <p:sp>
        <p:nvSpPr>
          <p:cNvPr id="8" name="灯片编号占位符 7"/>
          <p:cNvSpPr>
            <a:spLocks noGrp="1"/>
          </p:cNvSpPr>
          <p:nvPr>
            <p:ph type="sldNum" sz="quarter" idx="12"/>
          </p:nvPr>
        </p:nvSpPr>
        <p:spPr/>
        <p:txBody>
          <a:bodyPr/>
          <a:lstStyle/>
          <a:p>
            <a:pPr fontAlgn="auto">
              <a:spcBef>
                <a:spcPts val="0"/>
              </a:spcBef>
              <a:spcAft>
                <a:spcPts val="0"/>
              </a:spcAft>
              <a:defRPr/>
            </a:pPr>
            <a:fld id="{038D56A4-8299-4602-A79C-45F5F09B0079}" type="slidenum">
              <a:rPr lang="zh-CN" altLang="en-US" sz="1700">
                <a:solidFill>
                  <a:prstClr val="white"/>
                </a:solidFill>
              </a:rPr>
              <a:t>1</a:t>
            </a:fld>
            <a:endParaRPr lang="zh-CN" altLang="en-US" sz="1700" dirty="0">
              <a:solidFill>
                <a:prstClr val="white"/>
              </a:solidFill>
            </a:endParaRPr>
          </a:p>
        </p:txBody>
      </p:sp>
      <p:sp>
        <p:nvSpPr>
          <p:cNvPr id="5" name="Rectangle 4"/>
          <p:cNvSpPr/>
          <p:nvPr/>
        </p:nvSpPr>
        <p:spPr>
          <a:xfrm>
            <a:off x="8815915" y="162330"/>
            <a:ext cx="3055372" cy="707886"/>
          </a:xfrm>
          <a:prstGeom prst="rect">
            <a:avLst/>
          </a:prstGeom>
          <a:noFill/>
        </p:spPr>
        <p:txBody>
          <a:bodyPr wrap="square" lIns="91440" tIns="45720" rIns="91440" bIns="45720">
            <a:spAutoFit/>
          </a:bodyPr>
          <a:lstStyle/>
          <a:p>
            <a:pPr algn="ctr" eaLnBrk="1" fontAlgn="auto" hangingPunct="1">
              <a:spcBef>
                <a:spcPts val="0"/>
              </a:spcBef>
              <a:spcAft>
                <a:spcPts val="0"/>
              </a:spcAft>
              <a:defRPr/>
            </a:pPr>
            <a:r>
              <a:rPr lang="zh-CN" altLang="en-US"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2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pic>
        <p:nvPicPr>
          <p:cNvPr id="7"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483" y="244997"/>
            <a:ext cx="539432" cy="554651"/>
          </a:xfrm>
          <a:prstGeom prst="rect">
            <a:avLst/>
          </a:prstGeom>
        </p:spPr>
      </p:pic>
      <p:cxnSp>
        <p:nvCxnSpPr>
          <p:cNvPr id="12" name="直接连接符 11"/>
          <p:cNvCxnSpPr/>
          <p:nvPr/>
        </p:nvCxnSpPr>
        <p:spPr>
          <a:xfrm>
            <a:off x="2275006" y="3898366"/>
            <a:ext cx="7526720" cy="11575"/>
          </a:xfrm>
          <a:prstGeom prst="line">
            <a:avLst/>
          </a:prstGeom>
          <a:ln w="41275">
            <a:solidFill>
              <a:srgbClr val="0B4C9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70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10</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触发策略</a:t>
            </a:r>
          </a:p>
        </p:txBody>
      </p:sp>
      <p:sp>
        <p:nvSpPr>
          <p:cNvPr id="9" name="文本框 8">
            <a:extLst>
              <a:ext uri="{FF2B5EF4-FFF2-40B4-BE49-F238E27FC236}">
                <a16:creationId xmlns:a16="http://schemas.microsoft.com/office/drawing/2014/main" id="{6181263C-6D0A-4E4D-AFF4-A4713040A716}"/>
              </a:ext>
            </a:extLst>
          </p:cNvPr>
          <p:cNvSpPr txBox="1"/>
          <p:nvPr/>
        </p:nvSpPr>
        <p:spPr>
          <a:xfrm>
            <a:off x="254193" y="4221088"/>
            <a:ext cx="11514120" cy="2127442"/>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dirty="0"/>
              <a:t>在线触发</a:t>
            </a:r>
            <a:endParaRPr lang="en-US" altLang="zh-CN" dirty="0"/>
          </a:p>
          <a:p>
            <a:pPr marL="742950" lvl="1" indent="-285750">
              <a:lnSpc>
                <a:spcPct val="150000"/>
              </a:lnSpc>
              <a:buFont typeface="Arial" panose="020B0604020202020204" pitchFamily="34" charset="0"/>
              <a:buChar char="•"/>
            </a:pPr>
            <a:r>
              <a:rPr lang="zh-CN" altLang="en-US" dirty="0"/>
              <a:t>面向对象：连续输入波形的实时数据流</a:t>
            </a:r>
            <a:endParaRPr lang="en-US" altLang="zh-CN" dirty="0"/>
          </a:p>
          <a:p>
            <a:pPr marL="742950" lvl="1" indent="-285750">
              <a:lnSpc>
                <a:spcPct val="150000"/>
              </a:lnSpc>
              <a:buFont typeface="Arial" panose="020B0604020202020204" pitchFamily="34" charset="0"/>
              <a:buChar char="•"/>
            </a:pPr>
            <a:r>
              <a:rPr lang="zh-CN" altLang="en-US" dirty="0"/>
              <a:t>工程约束：</a:t>
            </a:r>
            <a:r>
              <a:rPr lang="en-US" altLang="zh-CN" dirty="0"/>
              <a:t>FPR </a:t>
            </a:r>
            <a:r>
              <a:rPr lang="zh-CN" altLang="en-US" dirty="0"/>
              <a:t>受存储和带宽限制</a:t>
            </a:r>
            <a:endParaRPr lang="en-US" altLang="zh-CN" dirty="0"/>
          </a:p>
          <a:p>
            <a:pPr marL="742950" lvl="1" indent="-285750">
              <a:lnSpc>
                <a:spcPct val="150000"/>
              </a:lnSpc>
              <a:buFont typeface="Arial" panose="020B0604020202020204" pitchFamily="34" charset="0"/>
              <a:buChar char="•"/>
            </a:pPr>
            <a:r>
              <a:rPr lang="zh-CN" altLang="en-US" dirty="0"/>
              <a:t>核心目标：在工程约束下尽量降低 </a:t>
            </a:r>
            <a:r>
              <a:rPr lang="en-US" altLang="zh-CN" dirty="0"/>
              <a:t>FNR</a:t>
            </a:r>
            <a:r>
              <a:rPr lang="zh-CN" altLang="en-US" dirty="0"/>
              <a:t>，避免真实物理事件漏检</a:t>
            </a:r>
            <a:endParaRPr lang="en-US" altLang="zh-CN" dirty="0"/>
          </a:p>
          <a:p>
            <a:pPr marL="742950" lvl="1" indent="-285750">
              <a:lnSpc>
                <a:spcPct val="150000"/>
              </a:lnSpc>
              <a:buFont typeface="Arial" panose="020B0604020202020204" pitchFamily="34" charset="0"/>
              <a:buChar char="•"/>
            </a:pPr>
            <a:r>
              <a:rPr lang="zh-CN" altLang="en-US" dirty="0"/>
              <a:t>功能定位：只完成候选事件筛选，不追求最优灵敏度</a:t>
            </a:r>
            <a:endParaRPr lang="en-US" altLang="zh-CN" dirty="0"/>
          </a:p>
        </p:txBody>
      </p:sp>
      <p:pic>
        <p:nvPicPr>
          <p:cNvPr id="3" name="Picture 2">
            <a:extLst>
              <a:ext uri="{FF2B5EF4-FFF2-40B4-BE49-F238E27FC236}">
                <a16:creationId xmlns:a16="http://schemas.microsoft.com/office/drawing/2014/main" id="{218AF151-748F-4D7C-94C1-CEC74753DD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2" y="1202361"/>
            <a:ext cx="10983396" cy="266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345047"/>
      </p:ext>
    </p:extLst>
  </p:cSld>
  <p:clrMapOvr>
    <a:masterClrMapping/>
  </p:clrMapOvr>
  <p:transition advTm="6393"/>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11</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在线触发策略</a:t>
            </a:r>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143871A8-7BBE-4038-A713-E80EBD002872}"/>
                  </a:ext>
                </a:extLst>
              </p:cNvPr>
              <p:cNvGraphicFramePr>
                <a:graphicFrameLocks noGrp="1"/>
              </p:cNvGraphicFramePr>
              <p:nvPr>
                <p:extLst>
                  <p:ext uri="{D42A27DB-BD31-4B8C-83A1-F6EECF244321}">
                    <p14:modId xmlns:p14="http://schemas.microsoft.com/office/powerpoint/2010/main" val="1380941151"/>
                  </p:ext>
                </p:extLst>
              </p:nvPr>
            </p:nvGraphicFramePr>
            <p:xfrm>
              <a:off x="374942" y="1161956"/>
              <a:ext cx="11442110" cy="1739710"/>
            </p:xfrm>
            <a:graphic>
              <a:graphicData uri="http://schemas.openxmlformats.org/drawingml/2006/table">
                <a:tbl>
                  <a:tblPr>
                    <a:tableStyleId>{69CF1AB2-1976-4502-BF36-3FF5EA218861}</a:tableStyleId>
                  </a:tblPr>
                  <a:tblGrid>
                    <a:gridCol w="3151702">
                      <a:extLst>
                        <a:ext uri="{9D8B030D-6E8A-4147-A177-3AD203B41FA5}">
                          <a16:colId xmlns:a16="http://schemas.microsoft.com/office/drawing/2014/main" val="3384050318"/>
                        </a:ext>
                      </a:extLst>
                    </a:gridCol>
                    <a:gridCol w="2569353">
                      <a:extLst>
                        <a:ext uri="{9D8B030D-6E8A-4147-A177-3AD203B41FA5}">
                          <a16:colId xmlns:a16="http://schemas.microsoft.com/office/drawing/2014/main" val="3208348154"/>
                        </a:ext>
                      </a:extLst>
                    </a:gridCol>
                    <a:gridCol w="2569353">
                      <a:extLst>
                        <a:ext uri="{9D8B030D-6E8A-4147-A177-3AD203B41FA5}">
                          <a16:colId xmlns:a16="http://schemas.microsoft.com/office/drawing/2014/main" val="4243296620"/>
                        </a:ext>
                      </a:extLst>
                    </a:gridCol>
                    <a:gridCol w="3151702">
                      <a:extLst>
                        <a:ext uri="{9D8B030D-6E8A-4147-A177-3AD203B41FA5}">
                          <a16:colId xmlns:a16="http://schemas.microsoft.com/office/drawing/2014/main" val="1045965286"/>
                        </a:ext>
                      </a:extLst>
                    </a:gridCol>
                  </a:tblGrid>
                  <a:tr h="203558">
                    <a:tc>
                      <a:txBody>
                        <a:bodyPr/>
                        <a:lstStyle/>
                        <a:p>
                          <a:pPr algn="ctr"/>
                          <a:r>
                            <a:rPr lang="zh-CN" altLang="en-US" sz="1400" dirty="0"/>
                            <a:t>方案</a:t>
                          </a:r>
                        </a:p>
                      </a:txBody>
                      <a:tcPr anchor="ctr"/>
                    </a:tc>
                    <a:tc>
                      <a:txBody>
                        <a:bodyPr/>
                        <a:lstStyle/>
                        <a:p>
                          <a:pPr algn="ctr"/>
                          <a:r>
                            <a:rPr lang="en-US" altLang="zh-CN" sz="1400" dirty="0"/>
                            <a:t>FNR</a:t>
                          </a:r>
                          <a:br>
                            <a:rPr lang="en-US" altLang="zh-CN" sz="1400" dirty="0"/>
                          </a:br>
                          <a14:m>
                            <m:oMathPara xmlns:m="http://schemas.openxmlformats.org/officeDocument/2006/math">
                              <m:oMathParaPr>
                                <m:jc m:val="centerGroup"/>
                              </m:oMathParaPr>
                              <m:oMath xmlns:m="http://schemas.openxmlformats.org/officeDocument/2006/math">
                                <m:d>
                                  <m:dPr>
                                    <m:ctrlPr>
                                      <a:rPr kumimoji="0" lang="en-US" altLang="zh-CN"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mn-cs"/>
                                      </a:rPr>
                                      <m:t>𝑣</m:t>
                                    </m:r>
                                    <m: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mn-cs"/>
                                      </a:rPr>
                                      <m:t>, </m:t>
                                    </m:r>
                                    <m:sSub>
                                      <m:sSubPr>
                                        <m:ctrlP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CN" altLang="en-US" sz="1400" b="0" i="1" u="none" strike="noStrike" kern="1200" cap="none" spc="0" normalizeH="0" baseline="0" noProof="0">
                                            <a:ln>
                                              <a:noFill/>
                                            </a:ln>
                                            <a:solidFill>
                                              <a:prstClr val="black"/>
                                            </a:solidFill>
                                            <a:effectLst/>
                                            <a:uLnTx/>
                                            <a:uFillTx/>
                                            <a:latin typeface="Cambria Math" panose="02040503050406030204" pitchFamily="18" charset="0"/>
                                            <a:cs typeface="+mn-cs"/>
                                          </a:rPr>
                                          <m:t>𝜌</m:t>
                                        </m:r>
                                      </m:e>
                                      <m:sub>
                                        <m: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zh-CN" altLang="en-US" sz="1400" b="0" i="1" u="none" strike="noStrike" kern="1200" cap="none" spc="0" normalizeH="0" baseline="0" noProof="0">
                                        <a:ln>
                                          <a:noFill/>
                                        </a:ln>
                                        <a:solidFill>
                                          <a:prstClr val="black"/>
                                        </a:solidFill>
                                        <a:effectLst/>
                                        <a:uLnTx/>
                                        <a:uFillTx/>
                                        <a:latin typeface="Cambria Math" panose="02040503050406030204" pitchFamily="18" charset="0"/>
                                        <a:cs typeface="+mn-cs"/>
                                      </a:rPr>
                                      <m:t>𝜃</m:t>
                                    </m:r>
                                    <m: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zh-CN" altLang="en-US" sz="1400" b="0" i="1" u="none" strike="noStrike" kern="1200" cap="none" spc="0" normalizeH="0" baseline="0" noProof="0">
                                        <a:ln>
                                          <a:noFill/>
                                        </a:ln>
                                        <a:solidFill>
                                          <a:prstClr val="black"/>
                                        </a:solidFill>
                                        <a:effectLst/>
                                        <a:uLnTx/>
                                        <a:uFillTx/>
                                        <a:latin typeface="Cambria Math" panose="02040503050406030204" pitchFamily="18" charset="0"/>
                                        <a:cs typeface="+mn-cs"/>
                                      </a:rPr>
                                      <m:t>𝜑</m:t>
                                    </m:r>
                                  </m:e>
                                </m:d>
                                <m: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mn-cs"/>
                                  </a:rPr>
                                  <m:t>=</m:t>
                                </m:r>
                                <m:d>
                                  <m:dPr>
                                    <m:ctrlP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sSup>
                                      <m:sSupPr>
                                        <m:ctrlP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mn-cs"/>
                                          </a:rPr>
                                          <m:t>10</m:t>
                                        </m:r>
                                      </m:e>
                                      <m:sup>
                                        <m: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mn-cs"/>
                                          </a:rPr>
                                          <m:t>−5</m:t>
                                        </m:r>
                                      </m:sup>
                                    </m:sSup>
                                    <m: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mn-cs"/>
                                      </a:rPr>
                                      <m:t>𝑐</m:t>
                                    </m:r>
                                    <m: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mn-cs"/>
                                      </a:rPr>
                                      <m:t>, 0, 0, 0</m:t>
                                    </m:r>
                                  </m:e>
                                </m:d>
                              </m:oMath>
                            </m:oMathPara>
                          </a14:m>
                          <a:endParaRPr lang="zh-CN" altLang="en-US" sz="1400" dirty="0"/>
                        </a:p>
                      </a:txBody>
                      <a:tcPr anchor="ctr"/>
                    </a:tc>
                    <a:tc>
                      <a:txBody>
                        <a:bodyPr/>
                        <a:lstStyle/>
                        <a:p>
                          <a:pPr algn="ctr"/>
                          <a:r>
                            <a:rPr lang="zh-CN" altLang="en-US" sz="1400" dirty="0"/>
                            <a:t>总存储量</a:t>
                          </a:r>
                          <a:br>
                            <a:rPr lang="en-US" altLang="zh-CN" sz="1400" dirty="0"/>
                          </a:br>
                          <a:r>
                            <a:rPr lang="zh-CN" altLang="en-US" sz="1400" dirty="0"/>
                            <a:t>（</a:t>
                          </a:r>
                          <a:r>
                            <a:rPr lang="en-US" altLang="zh-CN" sz="1400" dirty="0"/>
                            <a:t>1</a:t>
                          </a:r>
                          <a:r>
                            <a:rPr lang="zh-CN" altLang="en-US" sz="1400" dirty="0"/>
                            <a:t>年达到总曝光）</a:t>
                          </a:r>
                        </a:p>
                      </a:txBody>
                      <a:tcPr anchor="ctr"/>
                    </a:tc>
                    <a:tc>
                      <a:txBody>
                        <a:bodyPr/>
                        <a:lstStyle/>
                        <a:p>
                          <a:pPr algn="ctr"/>
                          <a:r>
                            <a:rPr lang="zh-CN" altLang="en-US" sz="1400" dirty="0"/>
                            <a:t>单通道输出数据率</a:t>
                          </a:r>
                        </a:p>
                      </a:txBody>
                      <a:tcPr anchor="ctr"/>
                    </a:tc>
                    <a:extLst>
                      <a:ext uri="{0D108BD9-81ED-4DB2-BD59-A6C34878D82A}">
                        <a16:rowId xmlns:a16="http://schemas.microsoft.com/office/drawing/2014/main" val="471430088"/>
                      </a:ext>
                    </a:extLst>
                  </a:tr>
                  <a:tr h="203558">
                    <a:tc>
                      <a:txBody>
                        <a:bodyPr/>
                        <a:lstStyle/>
                        <a:p>
                          <a:pPr algn="ctr"/>
                          <a:r>
                            <a:rPr lang="zh-CN" altLang="en-US" sz="1400" dirty="0"/>
                            <a:t>无触发</a:t>
                          </a:r>
                        </a:p>
                      </a:txBody>
                      <a:tcPr anchor="ctr"/>
                    </a:tc>
                    <a:tc>
                      <a:txBody>
                        <a:bodyPr/>
                        <a:lstStyle/>
                        <a:p>
                          <a:pPr algn="ctr"/>
                          <a:r>
                            <a:rPr lang="en-US" sz="1400" dirty="0"/>
                            <a:t>0</a:t>
                          </a:r>
                        </a:p>
                      </a:txBody>
                      <a:tcPr anchor="ctr"/>
                    </a:tc>
                    <a:tc>
                      <a:txBody>
                        <a:bodyPr/>
                        <a:lstStyle/>
                        <a:p>
                          <a:pPr algn="ctr"/>
                          <a:r>
                            <a:rPr lang="en-US" sz="1400" dirty="0"/>
                            <a:t>151 EB</a:t>
                          </a:r>
                          <a:r>
                            <a:rPr lang="en-US" altLang="zh-CN" sz="1400" dirty="0"/>
                            <a:t>/</a:t>
                          </a:r>
                          <a:r>
                            <a:rPr lang="zh-CN" altLang="en-US" sz="1400" dirty="0"/>
                            <a:t>年</a:t>
                          </a:r>
                          <a:endParaRPr lang="en-US" sz="1400" dirty="0"/>
                        </a:p>
                      </a:txBody>
                      <a:tcPr anchor="ctr"/>
                    </a:tc>
                    <a:tc>
                      <a:txBody>
                        <a:bodyPr/>
                        <a:lstStyle/>
                        <a:p>
                          <a:pPr algn="ctr"/>
                          <a:r>
                            <a:rPr lang="en-US" sz="1400" dirty="0"/>
                            <a:t>2.5 MB/s</a:t>
                          </a:r>
                        </a:p>
                      </a:txBody>
                      <a:tcPr anchor="ctr"/>
                    </a:tc>
                    <a:extLst>
                      <a:ext uri="{0D108BD9-81ED-4DB2-BD59-A6C34878D82A}">
                        <a16:rowId xmlns:a16="http://schemas.microsoft.com/office/drawing/2014/main" val="574741736"/>
                      </a:ext>
                    </a:extLst>
                  </a:tr>
                  <a:tr h="203558">
                    <a:tc>
                      <a:txBody>
                        <a:bodyPr/>
                        <a:lstStyle/>
                        <a:p>
                          <a:pPr algn="ctr"/>
                          <a:r>
                            <a:rPr lang="en-US" sz="1400" dirty="0"/>
                            <a:t>FPR = 1e-3</a:t>
                          </a:r>
                        </a:p>
                      </a:txBody>
                      <a:tcPr anchor="ctr"/>
                    </a:tc>
                    <a:tc>
                      <a:txBody>
                        <a:bodyPr/>
                        <a:lstStyle/>
                        <a:p>
                          <a:pPr algn="ctr"/>
                          <a:r>
                            <a:rPr lang="en-US" sz="1400" dirty="0"/>
                            <a:t>0.413</a:t>
                          </a:r>
                        </a:p>
                      </a:txBody>
                      <a:tcPr anchor="ctr"/>
                    </a:tc>
                    <a:tc>
                      <a:txBody>
                        <a:bodyPr/>
                        <a:lstStyle/>
                        <a:p>
                          <a:pPr algn="ctr"/>
                          <a:r>
                            <a:rPr lang="en-US" sz="1400" dirty="0"/>
                            <a:t>151 PB</a:t>
                          </a:r>
                          <a:r>
                            <a:rPr lang="en-US" altLang="zh-CN" sz="1400" dirty="0"/>
                            <a:t>/</a:t>
                          </a:r>
                          <a:r>
                            <a:rPr lang="zh-CN" altLang="en-US" sz="1400" dirty="0"/>
                            <a:t>年</a:t>
                          </a:r>
                          <a:endParaRPr lang="en-US" sz="1400" dirty="0"/>
                        </a:p>
                      </a:txBody>
                      <a:tcPr anchor="ctr"/>
                    </a:tc>
                    <a:tc>
                      <a:txBody>
                        <a:bodyPr/>
                        <a:lstStyle/>
                        <a:p>
                          <a:pPr algn="ctr"/>
                          <a:r>
                            <a:rPr lang="en-US" sz="1400" dirty="0"/>
                            <a:t>2.5 kB/s</a:t>
                          </a:r>
                        </a:p>
                      </a:txBody>
                      <a:tcPr anchor="ctr"/>
                    </a:tc>
                    <a:extLst>
                      <a:ext uri="{0D108BD9-81ED-4DB2-BD59-A6C34878D82A}">
                        <a16:rowId xmlns:a16="http://schemas.microsoft.com/office/drawing/2014/main" val="3009084325"/>
                      </a:ext>
                    </a:extLst>
                  </a:tr>
                  <a:tr h="203558">
                    <a:tc>
                      <a:txBody>
                        <a:bodyPr/>
                        <a:lstStyle/>
                        <a:p>
                          <a:pPr algn="ctr"/>
                          <a:r>
                            <a:rPr lang="en-US" sz="1400" dirty="0"/>
                            <a:t>FPR = </a:t>
                          </a:r>
                          <a:r>
                            <a:rPr lang="en-US" altLang="zh-CN" sz="1400" dirty="0"/>
                            <a:t>1e-4</a:t>
                          </a:r>
                          <a:endParaRPr lang="en-US" sz="1400" dirty="0"/>
                        </a:p>
                      </a:txBody>
                      <a:tcPr anchor="ctr"/>
                    </a:tc>
                    <a:tc>
                      <a:txBody>
                        <a:bodyPr/>
                        <a:lstStyle/>
                        <a:p>
                          <a:pPr algn="ctr"/>
                          <a:r>
                            <a:rPr lang="en-US" sz="1400" dirty="0"/>
                            <a:t>0.642</a:t>
                          </a:r>
                        </a:p>
                      </a:txBody>
                      <a:tcPr anchor="ctr"/>
                    </a:tc>
                    <a:tc>
                      <a:txBody>
                        <a:bodyPr/>
                        <a:lstStyle/>
                        <a:p>
                          <a:pPr algn="ctr"/>
                          <a:r>
                            <a:rPr lang="en-US" sz="1400" dirty="0"/>
                            <a:t>15.1 PB</a:t>
                          </a:r>
                          <a:r>
                            <a:rPr lang="en-US" altLang="zh-CN" sz="1400" dirty="0"/>
                            <a:t>/</a:t>
                          </a:r>
                          <a:r>
                            <a:rPr lang="zh-CN" altLang="en-US" sz="1400" dirty="0"/>
                            <a:t>年</a:t>
                          </a:r>
                          <a:endParaRPr lang="en-US" sz="1400" dirty="0"/>
                        </a:p>
                      </a:txBody>
                      <a:tcPr anchor="ctr"/>
                    </a:tc>
                    <a:tc>
                      <a:txBody>
                        <a:bodyPr/>
                        <a:lstStyle/>
                        <a:p>
                          <a:pPr algn="ctr"/>
                          <a:r>
                            <a:rPr lang="en-US" sz="1400" dirty="0"/>
                            <a:t>250 B/s</a:t>
                          </a:r>
                        </a:p>
                      </a:txBody>
                      <a:tcPr anchor="ctr"/>
                    </a:tc>
                    <a:extLst>
                      <a:ext uri="{0D108BD9-81ED-4DB2-BD59-A6C34878D82A}">
                        <a16:rowId xmlns:a16="http://schemas.microsoft.com/office/drawing/2014/main" val="2945335848"/>
                      </a:ext>
                    </a:extLst>
                  </a:tr>
                  <a:tr h="203558">
                    <a:tc>
                      <a:txBody>
                        <a:bodyPr/>
                        <a:lstStyle/>
                        <a:p>
                          <a:pPr algn="ctr"/>
                          <a:r>
                            <a:rPr lang="en-US" sz="1400" dirty="0"/>
                            <a:t>FPR = </a:t>
                          </a:r>
                          <a:r>
                            <a:rPr lang="en-US" altLang="zh-CN" sz="1400" dirty="0"/>
                            <a:t>1e-5</a:t>
                          </a:r>
                          <a:endParaRPr lang="en-US" sz="1400" dirty="0"/>
                        </a:p>
                      </a:txBody>
                      <a:tcPr anchor="ctr"/>
                    </a:tc>
                    <a:tc>
                      <a:txBody>
                        <a:bodyPr/>
                        <a:lstStyle/>
                        <a:p>
                          <a:pPr algn="ctr"/>
                          <a:r>
                            <a:rPr lang="en-US" sz="1400" dirty="0"/>
                            <a:t>0.806</a:t>
                          </a:r>
                        </a:p>
                      </a:txBody>
                      <a:tcPr anchor="ctr"/>
                    </a:tc>
                    <a:tc>
                      <a:txBody>
                        <a:bodyPr/>
                        <a:lstStyle/>
                        <a:p>
                          <a:pPr algn="ctr"/>
                          <a:r>
                            <a:rPr lang="en-US" sz="1400" dirty="0"/>
                            <a:t>1.51 PB</a:t>
                          </a:r>
                          <a:r>
                            <a:rPr lang="en-US" altLang="zh-CN" sz="1400" dirty="0"/>
                            <a:t>/</a:t>
                          </a:r>
                          <a:r>
                            <a:rPr lang="zh-CN" altLang="en-US" sz="1400" dirty="0"/>
                            <a:t>年</a:t>
                          </a:r>
                          <a:endParaRPr lang="en-US" sz="1400" dirty="0"/>
                        </a:p>
                      </a:txBody>
                      <a:tcPr anchor="ctr"/>
                    </a:tc>
                    <a:tc>
                      <a:txBody>
                        <a:bodyPr/>
                        <a:lstStyle/>
                        <a:p>
                          <a:pPr algn="ctr"/>
                          <a:r>
                            <a:rPr lang="en-US" sz="1400" dirty="0"/>
                            <a:t>25 B/s</a:t>
                          </a:r>
                        </a:p>
                      </a:txBody>
                      <a:tcPr anchor="ctr"/>
                    </a:tc>
                    <a:extLst>
                      <a:ext uri="{0D108BD9-81ED-4DB2-BD59-A6C34878D82A}">
                        <a16:rowId xmlns:a16="http://schemas.microsoft.com/office/drawing/2014/main" val="1126196875"/>
                      </a:ext>
                    </a:extLst>
                  </a:tr>
                </a:tbl>
              </a:graphicData>
            </a:graphic>
          </p:graphicFrame>
        </mc:Choice>
        <mc:Fallback xmlns="">
          <p:graphicFrame>
            <p:nvGraphicFramePr>
              <p:cNvPr id="3" name="表格 2">
                <a:extLst>
                  <a:ext uri="{FF2B5EF4-FFF2-40B4-BE49-F238E27FC236}">
                    <a16:creationId xmlns:a16="http://schemas.microsoft.com/office/drawing/2014/main" id="{143871A8-7BBE-4038-A713-E80EBD002872}"/>
                  </a:ext>
                </a:extLst>
              </p:cNvPr>
              <p:cNvGraphicFramePr>
                <a:graphicFrameLocks noGrp="1"/>
              </p:cNvGraphicFramePr>
              <p:nvPr>
                <p:extLst>
                  <p:ext uri="{D42A27DB-BD31-4B8C-83A1-F6EECF244321}">
                    <p14:modId xmlns:p14="http://schemas.microsoft.com/office/powerpoint/2010/main" val="1380941151"/>
                  </p:ext>
                </p:extLst>
              </p:nvPr>
            </p:nvGraphicFramePr>
            <p:xfrm>
              <a:off x="374942" y="1161956"/>
              <a:ext cx="11442110" cy="1739710"/>
            </p:xfrm>
            <a:graphic>
              <a:graphicData uri="http://schemas.openxmlformats.org/drawingml/2006/table">
                <a:tbl>
                  <a:tblPr>
                    <a:tableStyleId>{69CF1AB2-1976-4502-BF36-3FF5EA218861}</a:tableStyleId>
                  </a:tblPr>
                  <a:tblGrid>
                    <a:gridCol w="3151702">
                      <a:extLst>
                        <a:ext uri="{9D8B030D-6E8A-4147-A177-3AD203B41FA5}">
                          <a16:colId xmlns:a16="http://schemas.microsoft.com/office/drawing/2014/main" val="3384050318"/>
                        </a:ext>
                      </a:extLst>
                    </a:gridCol>
                    <a:gridCol w="2569353">
                      <a:extLst>
                        <a:ext uri="{9D8B030D-6E8A-4147-A177-3AD203B41FA5}">
                          <a16:colId xmlns:a16="http://schemas.microsoft.com/office/drawing/2014/main" val="3208348154"/>
                        </a:ext>
                      </a:extLst>
                    </a:gridCol>
                    <a:gridCol w="2569353">
                      <a:extLst>
                        <a:ext uri="{9D8B030D-6E8A-4147-A177-3AD203B41FA5}">
                          <a16:colId xmlns:a16="http://schemas.microsoft.com/office/drawing/2014/main" val="4243296620"/>
                        </a:ext>
                      </a:extLst>
                    </a:gridCol>
                    <a:gridCol w="3151702">
                      <a:extLst>
                        <a:ext uri="{9D8B030D-6E8A-4147-A177-3AD203B41FA5}">
                          <a16:colId xmlns:a16="http://schemas.microsoft.com/office/drawing/2014/main" val="1045965286"/>
                        </a:ext>
                      </a:extLst>
                    </a:gridCol>
                  </a:tblGrid>
                  <a:tr h="520510">
                    <a:tc>
                      <a:txBody>
                        <a:bodyPr/>
                        <a:lstStyle/>
                        <a:p>
                          <a:pPr algn="ctr"/>
                          <a:r>
                            <a:rPr lang="zh-CN" altLang="en-US" sz="1400" dirty="0"/>
                            <a:t>方案</a:t>
                          </a:r>
                        </a:p>
                      </a:txBody>
                      <a:tcPr anchor="ctr"/>
                    </a:tc>
                    <a:tc>
                      <a:txBody>
                        <a:bodyPr/>
                        <a:lstStyle/>
                        <a:p>
                          <a:endParaRPr lang="zh-CN"/>
                        </a:p>
                      </a:txBody>
                      <a:tcPr anchor="ctr">
                        <a:blipFill>
                          <a:blip r:embed="rId3"/>
                          <a:stretch>
                            <a:fillRect l="-122749" t="-1163" r="-222986" b="-244186"/>
                          </a:stretch>
                        </a:blipFill>
                      </a:tcPr>
                    </a:tc>
                    <a:tc>
                      <a:txBody>
                        <a:bodyPr/>
                        <a:lstStyle/>
                        <a:p>
                          <a:pPr algn="ctr"/>
                          <a:r>
                            <a:rPr lang="zh-CN" altLang="en-US" sz="1400" dirty="0"/>
                            <a:t>总存储量</a:t>
                          </a:r>
                          <a:br>
                            <a:rPr lang="en-US" altLang="zh-CN" sz="1400" dirty="0"/>
                          </a:br>
                          <a:r>
                            <a:rPr lang="zh-CN" altLang="en-US" sz="1400" dirty="0"/>
                            <a:t>（</a:t>
                          </a:r>
                          <a:r>
                            <a:rPr lang="en-US" altLang="zh-CN" sz="1400" dirty="0"/>
                            <a:t>1</a:t>
                          </a:r>
                          <a:r>
                            <a:rPr lang="zh-CN" altLang="en-US" sz="1400" dirty="0"/>
                            <a:t>年达到总曝光）</a:t>
                          </a:r>
                        </a:p>
                      </a:txBody>
                      <a:tcPr anchor="ctr"/>
                    </a:tc>
                    <a:tc>
                      <a:txBody>
                        <a:bodyPr/>
                        <a:lstStyle/>
                        <a:p>
                          <a:pPr algn="ctr"/>
                          <a:r>
                            <a:rPr lang="zh-CN" altLang="en-US" sz="1400" dirty="0"/>
                            <a:t>单通道输出数据率</a:t>
                          </a:r>
                        </a:p>
                      </a:txBody>
                      <a:tcPr anchor="ctr"/>
                    </a:tc>
                    <a:extLst>
                      <a:ext uri="{0D108BD9-81ED-4DB2-BD59-A6C34878D82A}">
                        <a16:rowId xmlns:a16="http://schemas.microsoft.com/office/drawing/2014/main" val="471430088"/>
                      </a:ext>
                    </a:extLst>
                  </a:tr>
                  <a:tr h="304800">
                    <a:tc>
                      <a:txBody>
                        <a:bodyPr/>
                        <a:lstStyle/>
                        <a:p>
                          <a:pPr algn="ctr"/>
                          <a:r>
                            <a:rPr lang="zh-CN" altLang="en-US" sz="1400" dirty="0"/>
                            <a:t>无触发</a:t>
                          </a:r>
                        </a:p>
                      </a:txBody>
                      <a:tcPr anchor="ctr"/>
                    </a:tc>
                    <a:tc>
                      <a:txBody>
                        <a:bodyPr/>
                        <a:lstStyle/>
                        <a:p>
                          <a:pPr algn="ctr"/>
                          <a:r>
                            <a:rPr lang="en-US" sz="1400" dirty="0"/>
                            <a:t>0</a:t>
                          </a:r>
                        </a:p>
                      </a:txBody>
                      <a:tcPr anchor="ctr"/>
                    </a:tc>
                    <a:tc>
                      <a:txBody>
                        <a:bodyPr/>
                        <a:lstStyle/>
                        <a:p>
                          <a:pPr algn="ctr"/>
                          <a:r>
                            <a:rPr lang="en-US" sz="1400" dirty="0"/>
                            <a:t>151 EB</a:t>
                          </a:r>
                          <a:r>
                            <a:rPr lang="en-US" altLang="zh-CN" sz="1400" dirty="0"/>
                            <a:t>/</a:t>
                          </a:r>
                          <a:r>
                            <a:rPr lang="zh-CN" altLang="en-US" sz="1400" dirty="0"/>
                            <a:t>年</a:t>
                          </a:r>
                          <a:endParaRPr lang="en-US" sz="1400" dirty="0"/>
                        </a:p>
                      </a:txBody>
                      <a:tcPr anchor="ctr"/>
                    </a:tc>
                    <a:tc>
                      <a:txBody>
                        <a:bodyPr/>
                        <a:lstStyle/>
                        <a:p>
                          <a:pPr algn="ctr"/>
                          <a:r>
                            <a:rPr lang="en-US" sz="1400" dirty="0"/>
                            <a:t>2.5 MB/s</a:t>
                          </a:r>
                        </a:p>
                      </a:txBody>
                      <a:tcPr anchor="ctr"/>
                    </a:tc>
                    <a:extLst>
                      <a:ext uri="{0D108BD9-81ED-4DB2-BD59-A6C34878D82A}">
                        <a16:rowId xmlns:a16="http://schemas.microsoft.com/office/drawing/2014/main" val="574741736"/>
                      </a:ext>
                    </a:extLst>
                  </a:tr>
                  <a:tr h="304800">
                    <a:tc>
                      <a:txBody>
                        <a:bodyPr/>
                        <a:lstStyle/>
                        <a:p>
                          <a:pPr algn="ctr"/>
                          <a:r>
                            <a:rPr lang="en-US" sz="1400" dirty="0"/>
                            <a:t>FPR = 1e-3</a:t>
                          </a:r>
                        </a:p>
                      </a:txBody>
                      <a:tcPr anchor="ctr"/>
                    </a:tc>
                    <a:tc>
                      <a:txBody>
                        <a:bodyPr/>
                        <a:lstStyle/>
                        <a:p>
                          <a:pPr algn="ctr"/>
                          <a:r>
                            <a:rPr lang="en-US" sz="1400" dirty="0"/>
                            <a:t>0.413</a:t>
                          </a:r>
                        </a:p>
                      </a:txBody>
                      <a:tcPr anchor="ctr"/>
                    </a:tc>
                    <a:tc>
                      <a:txBody>
                        <a:bodyPr/>
                        <a:lstStyle/>
                        <a:p>
                          <a:pPr algn="ctr"/>
                          <a:r>
                            <a:rPr lang="en-US" sz="1400" dirty="0"/>
                            <a:t>151 PB</a:t>
                          </a:r>
                          <a:r>
                            <a:rPr lang="en-US" altLang="zh-CN" sz="1400" dirty="0"/>
                            <a:t>/</a:t>
                          </a:r>
                          <a:r>
                            <a:rPr lang="zh-CN" altLang="en-US" sz="1400" dirty="0"/>
                            <a:t>年</a:t>
                          </a:r>
                          <a:endParaRPr lang="en-US" sz="1400" dirty="0"/>
                        </a:p>
                      </a:txBody>
                      <a:tcPr anchor="ctr"/>
                    </a:tc>
                    <a:tc>
                      <a:txBody>
                        <a:bodyPr/>
                        <a:lstStyle/>
                        <a:p>
                          <a:pPr algn="ctr"/>
                          <a:r>
                            <a:rPr lang="en-US" sz="1400" dirty="0"/>
                            <a:t>2.5 kB/s</a:t>
                          </a:r>
                        </a:p>
                      </a:txBody>
                      <a:tcPr anchor="ctr"/>
                    </a:tc>
                    <a:extLst>
                      <a:ext uri="{0D108BD9-81ED-4DB2-BD59-A6C34878D82A}">
                        <a16:rowId xmlns:a16="http://schemas.microsoft.com/office/drawing/2014/main" val="3009084325"/>
                      </a:ext>
                    </a:extLst>
                  </a:tr>
                  <a:tr h="304800">
                    <a:tc>
                      <a:txBody>
                        <a:bodyPr/>
                        <a:lstStyle/>
                        <a:p>
                          <a:pPr algn="ctr"/>
                          <a:r>
                            <a:rPr lang="en-US" sz="1400" dirty="0"/>
                            <a:t>FPR = </a:t>
                          </a:r>
                          <a:r>
                            <a:rPr lang="en-US" altLang="zh-CN" sz="1400" dirty="0"/>
                            <a:t>1e-4</a:t>
                          </a:r>
                          <a:endParaRPr lang="en-US" sz="1400" dirty="0"/>
                        </a:p>
                      </a:txBody>
                      <a:tcPr anchor="ctr"/>
                    </a:tc>
                    <a:tc>
                      <a:txBody>
                        <a:bodyPr/>
                        <a:lstStyle/>
                        <a:p>
                          <a:pPr algn="ctr"/>
                          <a:r>
                            <a:rPr lang="en-US" sz="1400" dirty="0"/>
                            <a:t>0.642</a:t>
                          </a:r>
                        </a:p>
                      </a:txBody>
                      <a:tcPr anchor="ctr"/>
                    </a:tc>
                    <a:tc>
                      <a:txBody>
                        <a:bodyPr/>
                        <a:lstStyle/>
                        <a:p>
                          <a:pPr algn="ctr"/>
                          <a:r>
                            <a:rPr lang="en-US" sz="1400" dirty="0"/>
                            <a:t>15.1 PB</a:t>
                          </a:r>
                          <a:r>
                            <a:rPr lang="en-US" altLang="zh-CN" sz="1400" dirty="0"/>
                            <a:t>/</a:t>
                          </a:r>
                          <a:r>
                            <a:rPr lang="zh-CN" altLang="en-US" sz="1400" dirty="0"/>
                            <a:t>年</a:t>
                          </a:r>
                          <a:endParaRPr lang="en-US" sz="1400" dirty="0"/>
                        </a:p>
                      </a:txBody>
                      <a:tcPr anchor="ctr"/>
                    </a:tc>
                    <a:tc>
                      <a:txBody>
                        <a:bodyPr/>
                        <a:lstStyle/>
                        <a:p>
                          <a:pPr algn="ctr"/>
                          <a:r>
                            <a:rPr lang="en-US" sz="1400" dirty="0"/>
                            <a:t>250 B/s</a:t>
                          </a:r>
                        </a:p>
                      </a:txBody>
                      <a:tcPr anchor="ctr"/>
                    </a:tc>
                    <a:extLst>
                      <a:ext uri="{0D108BD9-81ED-4DB2-BD59-A6C34878D82A}">
                        <a16:rowId xmlns:a16="http://schemas.microsoft.com/office/drawing/2014/main" val="2945335848"/>
                      </a:ext>
                    </a:extLst>
                  </a:tr>
                  <a:tr h="304800">
                    <a:tc>
                      <a:txBody>
                        <a:bodyPr/>
                        <a:lstStyle/>
                        <a:p>
                          <a:pPr algn="ctr"/>
                          <a:r>
                            <a:rPr lang="en-US" sz="1400" dirty="0"/>
                            <a:t>FPR = </a:t>
                          </a:r>
                          <a:r>
                            <a:rPr lang="en-US" altLang="zh-CN" sz="1400" dirty="0"/>
                            <a:t>1e-5</a:t>
                          </a:r>
                          <a:endParaRPr lang="en-US" sz="1400" dirty="0"/>
                        </a:p>
                      </a:txBody>
                      <a:tcPr anchor="ctr"/>
                    </a:tc>
                    <a:tc>
                      <a:txBody>
                        <a:bodyPr/>
                        <a:lstStyle/>
                        <a:p>
                          <a:pPr algn="ctr"/>
                          <a:r>
                            <a:rPr lang="en-US" sz="1400" dirty="0"/>
                            <a:t>0.806</a:t>
                          </a:r>
                        </a:p>
                      </a:txBody>
                      <a:tcPr anchor="ctr"/>
                    </a:tc>
                    <a:tc>
                      <a:txBody>
                        <a:bodyPr/>
                        <a:lstStyle/>
                        <a:p>
                          <a:pPr algn="ctr"/>
                          <a:r>
                            <a:rPr lang="en-US" sz="1400" dirty="0"/>
                            <a:t>1.51 PB</a:t>
                          </a:r>
                          <a:r>
                            <a:rPr lang="en-US" altLang="zh-CN" sz="1400" dirty="0"/>
                            <a:t>/</a:t>
                          </a:r>
                          <a:r>
                            <a:rPr lang="zh-CN" altLang="en-US" sz="1400" dirty="0"/>
                            <a:t>年</a:t>
                          </a:r>
                          <a:endParaRPr lang="en-US" sz="1400" dirty="0"/>
                        </a:p>
                      </a:txBody>
                      <a:tcPr anchor="ctr"/>
                    </a:tc>
                    <a:tc>
                      <a:txBody>
                        <a:bodyPr/>
                        <a:lstStyle/>
                        <a:p>
                          <a:pPr algn="ctr"/>
                          <a:r>
                            <a:rPr lang="en-US" sz="1400" dirty="0"/>
                            <a:t>25 B/s</a:t>
                          </a:r>
                        </a:p>
                      </a:txBody>
                      <a:tcPr anchor="ctr"/>
                    </a:tc>
                    <a:extLst>
                      <a:ext uri="{0D108BD9-81ED-4DB2-BD59-A6C34878D82A}">
                        <a16:rowId xmlns:a16="http://schemas.microsoft.com/office/drawing/2014/main" val="1126196875"/>
                      </a:ext>
                    </a:extLst>
                  </a:tr>
                </a:tbl>
              </a:graphicData>
            </a:graphic>
          </p:graphicFrame>
        </mc:Fallback>
      </mc:AlternateContent>
      <p:graphicFrame>
        <p:nvGraphicFramePr>
          <p:cNvPr id="4" name="表格 3">
            <a:extLst>
              <a:ext uri="{FF2B5EF4-FFF2-40B4-BE49-F238E27FC236}">
                <a16:creationId xmlns:a16="http://schemas.microsoft.com/office/drawing/2014/main" id="{3C6050E5-BDB4-4507-9064-2985A749F72D}"/>
              </a:ext>
            </a:extLst>
          </p:cNvPr>
          <p:cNvGraphicFramePr>
            <a:graphicFrameLocks noGrp="1"/>
          </p:cNvGraphicFramePr>
          <p:nvPr>
            <p:extLst>
              <p:ext uri="{D42A27DB-BD31-4B8C-83A1-F6EECF244321}">
                <p14:modId xmlns:p14="http://schemas.microsoft.com/office/powerpoint/2010/main" val="2813324799"/>
              </p:ext>
            </p:extLst>
          </p:nvPr>
        </p:nvGraphicFramePr>
        <p:xfrm>
          <a:off x="374942" y="3158038"/>
          <a:ext cx="11442110" cy="1524000"/>
        </p:xfrm>
        <a:graphic>
          <a:graphicData uri="http://schemas.openxmlformats.org/drawingml/2006/table">
            <a:tbl>
              <a:tblPr>
                <a:tableStyleId>{E8B1032C-EA38-4F05-BA0D-38AFFFC7BED3}</a:tableStyleId>
              </a:tblPr>
              <a:tblGrid>
                <a:gridCol w="5721055">
                  <a:extLst>
                    <a:ext uri="{9D8B030D-6E8A-4147-A177-3AD203B41FA5}">
                      <a16:colId xmlns:a16="http://schemas.microsoft.com/office/drawing/2014/main" val="258824015"/>
                    </a:ext>
                  </a:extLst>
                </a:gridCol>
                <a:gridCol w="5721055">
                  <a:extLst>
                    <a:ext uri="{9D8B030D-6E8A-4147-A177-3AD203B41FA5}">
                      <a16:colId xmlns:a16="http://schemas.microsoft.com/office/drawing/2014/main" val="2366278041"/>
                    </a:ext>
                  </a:extLst>
                </a:gridCol>
              </a:tblGrid>
              <a:tr h="201951">
                <a:tc>
                  <a:txBody>
                    <a:bodyPr/>
                    <a:lstStyle/>
                    <a:p>
                      <a:pPr algn="ctr"/>
                      <a:r>
                        <a:rPr lang="zh-CN" altLang="en-US" sz="1400" dirty="0"/>
                        <a:t>实验</a:t>
                      </a:r>
                    </a:p>
                  </a:txBody>
                  <a:tcPr anchor="ctr"/>
                </a:tc>
                <a:tc>
                  <a:txBody>
                    <a:bodyPr/>
                    <a:lstStyle/>
                    <a:p>
                      <a:pPr algn="ctr"/>
                      <a:r>
                        <a:rPr lang="zh-CN" altLang="en-US" sz="1400" dirty="0"/>
                        <a:t>公开数据量级</a:t>
                      </a:r>
                    </a:p>
                  </a:txBody>
                  <a:tcPr anchor="ctr"/>
                </a:tc>
                <a:extLst>
                  <a:ext uri="{0D108BD9-81ED-4DB2-BD59-A6C34878D82A}">
                    <a16:rowId xmlns:a16="http://schemas.microsoft.com/office/drawing/2014/main" val="2459086295"/>
                  </a:ext>
                </a:extLst>
              </a:tr>
              <a:tr h="201951">
                <a:tc>
                  <a:txBody>
                    <a:bodyPr/>
                    <a:lstStyle/>
                    <a:p>
                      <a:pPr algn="ctr"/>
                      <a:r>
                        <a:rPr lang="en-US" sz="1400" dirty="0"/>
                        <a:t>PandaX-4T</a:t>
                      </a:r>
                    </a:p>
                  </a:txBody>
                  <a:tcPr anchor="ctr"/>
                </a:tc>
                <a:tc>
                  <a:txBody>
                    <a:bodyPr/>
                    <a:lstStyle/>
                    <a:p>
                      <a:pPr algn="ctr"/>
                      <a:r>
                        <a:rPr lang="en-US" sz="1400" dirty="0"/>
                        <a:t>~1 PB/</a:t>
                      </a:r>
                      <a:r>
                        <a:rPr lang="zh-CN" altLang="en-US" sz="1400" dirty="0"/>
                        <a:t>年</a:t>
                      </a:r>
                    </a:p>
                  </a:txBody>
                  <a:tcPr anchor="ctr"/>
                </a:tc>
                <a:extLst>
                  <a:ext uri="{0D108BD9-81ED-4DB2-BD59-A6C34878D82A}">
                    <a16:rowId xmlns:a16="http://schemas.microsoft.com/office/drawing/2014/main" val="1463768977"/>
                  </a:ext>
                </a:extLst>
              </a:tr>
              <a:tr h="201951">
                <a:tc>
                  <a:txBody>
                    <a:bodyPr/>
                    <a:lstStyle/>
                    <a:p>
                      <a:pPr algn="ctr"/>
                      <a:r>
                        <a:rPr lang="en-US" sz="1400" dirty="0" err="1"/>
                        <a:t>PandaX-xT</a:t>
                      </a:r>
                      <a:endParaRPr lang="en-US" sz="1400" dirty="0"/>
                    </a:p>
                  </a:txBody>
                  <a:tcPr anchor="ctr"/>
                </a:tc>
                <a:tc>
                  <a:txBody>
                    <a:bodyPr/>
                    <a:lstStyle/>
                    <a:p>
                      <a:pPr algn="ctr"/>
                      <a:r>
                        <a:rPr lang="en-US" sz="1400" dirty="0"/>
                        <a:t>&gt;1.8 PB/</a:t>
                      </a:r>
                      <a:r>
                        <a:rPr lang="zh-CN" altLang="en-US" sz="1400" dirty="0"/>
                        <a:t>年</a:t>
                      </a:r>
                    </a:p>
                  </a:txBody>
                  <a:tcPr anchor="ctr"/>
                </a:tc>
                <a:extLst>
                  <a:ext uri="{0D108BD9-81ED-4DB2-BD59-A6C34878D82A}">
                    <a16:rowId xmlns:a16="http://schemas.microsoft.com/office/drawing/2014/main" val="3337231737"/>
                  </a:ext>
                </a:extLst>
              </a:tr>
              <a:tr h="201951">
                <a:tc>
                  <a:txBody>
                    <a:bodyPr/>
                    <a:lstStyle/>
                    <a:p>
                      <a:pPr algn="ctr"/>
                      <a:r>
                        <a:rPr lang="en-US" sz="1400" dirty="0"/>
                        <a:t>JUNO</a:t>
                      </a:r>
                    </a:p>
                  </a:txBody>
                  <a:tcPr anchor="ctr"/>
                </a:tc>
                <a:tc>
                  <a:txBody>
                    <a:bodyPr/>
                    <a:lstStyle/>
                    <a:p>
                      <a:pPr algn="ctr"/>
                      <a:r>
                        <a:rPr lang="en-US" sz="1400"/>
                        <a:t>~2 PB/</a:t>
                      </a:r>
                      <a:r>
                        <a:rPr lang="zh-CN" altLang="en-US" sz="1400"/>
                        <a:t>年</a:t>
                      </a:r>
                    </a:p>
                  </a:txBody>
                  <a:tcPr anchor="ctr"/>
                </a:tc>
                <a:extLst>
                  <a:ext uri="{0D108BD9-81ED-4DB2-BD59-A6C34878D82A}">
                    <a16:rowId xmlns:a16="http://schemas.microsoft.com/office/drawing/2014/main" val="3040022517"/>
                  </a:ext>
                </a:extLst>
              </a:tr>
              <a:tr h="201951">
                <a:tc>
                  <a:txBody>
                    <a:bodyPr/>
                    <a:lstStyle/>
                    <a:p>
                      <a:pPr algn="ctr"/>
                      <a:r>
                        <a:rPr lang="en-US" sz="1400" dirty="0"/>
                        <a:t>DUNE</a:t>
                      </a:r>
                    </a:p>
                  </a:txBody>
                  <a:tcPr anchor="ctr"/>
                </a:tc>
                <a:tc>
                  <a:txBody>
                    <a:bodyPr/>
                    <a:lstStyle/>
                    <a:p>
                      <a:pPr algn="ctr"/>
                      <a:r>
                        <a:rPr lang="en-US" sz="1400" dirty="0"/>
                        <a:t>~30–60 PB/</a:t>
                      </a:r>
                      <a:r>
                        <a:rPr lang="zh-CN" altLang="en-US" sz="1400" dirty="0"/>
                        <a:t>年</a:t>
                      </a:r>
                    </a:p>
                  </a:txBody>
                  <a:tcPr anchor="ctr"/>
                </a:tc>
                <a:extLst>
                  <a:ext uri="{0D108BD9-81ED-4DB2-BD59-A6C34878D82A}">
                    <a16:rowId xmlns:a16="http://schemas.microsoft.com/office/drawing/2014/main" val="2795025787"/>
                  </a:ext>
                </a:extLst>
              </a:tr>
            </a:tbl>
          </a:graphicData>
        </a:graphic>
      </p:graphicFrame>
      <p:sp>
        <p:nvSpPr>
          <p:cNvPr id="6" name="文本框 5">
            <a:extLst>
              <a:ext uri="{FF2B5EF4-FFF2-40B4-BE49-F238E27FC236}">
                <a16:creationId xmlns:a16="http://schemas.microsoft.com/office/drawing/2014/main" id="{EC4C4A3A-AD9D-4773-A2EB-D0A16B08A88C}"/>
              </a:ext>
            </a:extLst>
          </p:cNvPr>
          <p:cNvSpPr txBox="1"/>
          <p:nvPr/>
        </p:nvSpPr>
        <p:spPr>
          <a:xfrm>
            <a:off x="227345" y="5047821"/>
            <a:ext cx="11737304" cy="12964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当 </a:t>
            </a:r>
            <a:r>
              <a:rPr lang="en-US" altLang="zh-CN" dirty="0"/>
              <a:t>FPR = 1e-4 </a:t>
            </a:r>
            <a:r>
              <a:rPr lang="zh-CN" altLang="en-US" dirty="0"/>
              <a:t>时，预计总存储量可压缩至 </a:t>
            </a:r>
            <a:r>
              <a:rPr lang="en-US" altLang="zh-CN" dirty="0"/>
              <a:t>15.1 PB/</a:t>
            </a:r>
            <a:r>
              <a:rPr lang="zh-CN" altLang="en-US" dirty="0"/>
              <a:t>年，已进入大型实验可接受的数据量级</a:t>
            </a:r>
            <a:endParaRPr lang="en-US" altLang="zh-CN" dirty="0"/>
          </a:p>
          <a:p>
            <a:pPr marL="285750" indent="-285750">
              <a:lnSpc>
                <a:spcPct val="150000"/>
              </a:lnSpc>
              <a:buFont typeface="Arial" panose="020B0604020202020204" pitchFamily="34" charset="0"/>
              <a:buChar char="•"/>
            </a:pPr>
            <a:r>
              <a:rPr lang="zh-CN" altLang="en-US" dirty="0"/>
              <a:t>若进一步降低至 </a:t>
            </a:r>
            <a:r>
              <a:rPr lang="en-US" altLang="zh-CN" dirty="0"/>
              <a:t>FPR = 1e-5 </a:t>
            </a:r>
            <a:r>
              <a:rPr lang="zh-CN" altLang="en-US" dirty="0"/>
              <a:t>虽可将存储量压缩至 </a:t>
            </a:r>
            <a:r>
              <a:rPr lang="en-US" altLang="zh-CN" dirty="0"/>
              <a:t>1.51 PB/</a:t>
            </a:r>
            <a:r>
              <a:rPr lang="zh-CN" altLang="en-US" dirty="0"/>
              <a:t>年，但单模板漏检率升高至 </a:t>
            </a:r>
            <a:r>
              <a:rPr lang="en-US" altLang="zh-CN" dirty="0"/>
              <a:t>FNR = 0.806</a:t>
            </a:r>
          </a:p>
          <a:p>
            <a:pPr marL="285750" indent="-285750">
              <a:lnSpc>
                <a:spcPct val="150000"/>
              </a:lnSpc>
              <a:buFont typeface="Arial" panose="020B0604020202020204" pitchFamily="34" charset="0"/>
              <a:buChar char="•"/>
            </a:pPr>
            <a:r>
              <a:rPr lang="zh-CN" altLang="en-US" dirty="0"/>
              <a:t>选择极限 </a:t>
            </a:r>
            <a:r>
              <a:rPr lang="en-US" altLang="zh-CN" dirty="0"/>
              <a:t>FPR</a:t>
            </a:r>
            <a:r>
              <a:rPr lang="zh-CN" altLang="en-US" dirty="0"/>
              <a:t> ，即在线触发策略以 </a:t>
            </a:r>
            <a:r>
              <a:rPr lang="en-US" altLang="zh-CN" dirty="0"/>
              <a:t>FPR = 1e-4 </a:t>
            </a:r>
            <a:r>
              <a:rPr lang="zh-CN" altLang="en-US" dirty="0"/>
              <a:t>作为基准工作点，并在该约束下优化 </a:t>
            </a:r>
            <a:r>
              <a:rPr lang="en-US" altLang="zh-CN" dirty="0"/>
              <a:t>FNR</a:t>
            </a:r>
            <a:endParaRPr lang="zh-CN" altLang="en-US" dirty="0"/>
          </a:p>
        </p:txBody>
      </p:sp>
    </p:spTree>
    <p:extLst>
      <p:ext uri="{BB962C8B-B14F-4D97-AF65-F5344CB8AC3E}">
        <p14:creationId xmlns:p14="http://schemas.microsoft.com/office/powerpoint/2010/main" val="1181876840"/>
      </p:ext>
    </p:extLst>
  </p:cSld>
  <p:clrMapOvr>
    <a:masterClrMapping/>
  </p:clrMapOvr>
  <p:transition advTm="639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EFC7F2B3-37E4-4C29-A4F5-A30EDD4AD7C9}"/>
              </a:ext>
            </a:extLst>
          </p:cNvPr>
          <p:cNvSpPr txBox="1"/>
          <p:nvPr/>
        </p:nvSpPr>
        <p:spPr>
          <a:xfrm>
            <a:off x="187591" y="991073"/>
            <a:ext cx="11816818" cy="5866927"/>
          </a:xfrm>
          <a:prstGeom prst="rect">
            <a:avLst/>
          </a:prstGeom>
          <a:noFill/>
        </p:spPr>
        <p:txBody>
          <a:bodyPr wrap="square">
            <a:spAutoFit/>
          </a:bodyPr>
          <a:lstStyle/>
          <a:p>
            <a:pPr>
              <a:lnSpc>
                <a:spcPct val="150000"/>
              </a:lnSpc>
            </a:pPr>
            <a:r>
              <a:rPr lang="zh-CN" altLang="en-US" sz="1800" b="1" dirty="0">
                <a:solidFill>
                  <a:prstClr val="black"/>
                </a:solidFill>
                <a:latin typeface="Calibri"/>
                <a:ea typeface="等线" panose="02010600030101010101" pitchFamily="2" charset="-122"/>
              </a:rPr>
              <a:t>模板库作用：</a:t>
            </a:r>
            <a:r>
              <a:rPr lang="zh-CN" altLang="en-US" sz="1800" dirty="0">
                <a:solidFill>
                  <a:prstClr val="black"/>
                </a:solidFill>
                <a:latin typeface="Calibri"/>
                <a:ea typeface="等线" panose="02010600030101010101" pitchFamily="2" charset="-122"/>
              </a:rPr>
              <a:t>模板库用于近似覆盖信号波形族，提高目标信号的检出概率</a:t>
            </a:r>
            <a:endParaRPr lang="en-US" altLang="zh-CN" sz="1800" dirty="0">
              <a:solidFill>
                <a:prstClr val="black"/>
              </a:solidFill>
              <a:latin typeface="Calibri"/>
              <a:ea typeface="等线" panose="02010600030101010101" pitchFamily="2" charset="-122"/>
            </a:endParaRPr>
          </a:p>
          <a:p>
            <a:pPr>
              <a:lnSpc>
                <a:spcPct val="150000"/>
              </a:lnSpc>
            </a:pPr>
            <a:r>
              <a:rPr lang="zh-CN" altLang="en-US" sz="1800" b="1" dirty="0">
                <a:solidFill>
                  <a:prstClr val="black"/>
                </a:solidFill>
                <a:latin typeface="Calibri"/>
                <a:ea typeface="等线" panose="02010600030101010101" pitchFamily="2" charset="-122"/>
              </a:rPr>
              <a:t>检测统计量：</a:t>
            </a:r>
            <a:endParaRPr lang="en-US" altLang="zh-CN" sz="1800" b="1" dirty="0">
              <a:solidFill>
                <a:prstClr val="black"/>
              </a:solidFill>
              <a:latin typeface="Calibri"/>
              <a:ea typeface="等线" panose="02010600030101010101" pitchFamily="2" charset="-122"/>
            </a:endParaRPr>
          </a:p>
          <a:p>
            <a:pPr>
              <a:lnSpc>
                <a:spcPct val="150000"/>
              </a:lnSpc>
            </a:pPr>
            <a:endParaRPr lang="en-US" altLang="zh-CN" b="1" dirty="0">
              <a:solidFill>
                <a:prstClr val="black"/>
              </a:solidFill>
              <a:latin typeface="Calibri"/>
              <a:ea typeface="等线" panose="02010600030101010101" pitchFamily="2" charset="-122"/>
            </a:endParaRPr>
          </a:p>
          <a:p>
            <a:pPr>
              <a:lnSpc>
                <a:spcPct val="150000"/>
              </a:lnSpc>
            </a:pPr>
            <a:r>
              <a:rPr lang="zh-CN" altLang="en-US" b="1" dirty="0">
                <a:solidFill>
                  <a:prstClr val="black"/>
                </a:solidFill>
                <a:latin typeface="Calibri"/>
                <a:ea typeface="等线" panose="02010600030101010101" pitchFamily="2" charset="-122"/>
              </a:rPr>
              <a:t>数据集生成：</a:t>
            </a:r>
            <a:endParaRPr lang="en-US" altLang="zh-CN" b="1" dirty="0">
              <a:solidFill>
                <a:prstClr val="black"/>
              </a:solidFill>
              <a:latin typeface="Calibri"/>
              <a:ea typeface="等线" panose="02010600030101010101" pitchFamily="2" charset="-122"/>
            </a:endParaRPr>
          </a:p>
          <a:p>
            <a:pPr marL="285750" indent="-285750">
              <a:lnSpc>
                <a:spcPct val="150000"/>
              </a:lnSpc>
              <a:buFont typeface="Wingdings" panose="05000000000000000000" pitchFamily="2" charset="2"/>
              <a:buChar char="p"/>
            </a:pPr>
            <a:r>
              <a:rPr lang="zh-CN" altLang="en-US" dirty="0"/>
              <a:t>候选集生成：在目标参数空间内采样候选参数点，构成候选模板信号集</a:t>
            </a:r>
            <a:endParaRPr lang="en-US" altLang="zh-CN" dirty="0"/>
          </a:p>
          <a:p>
            <a:pPr marL="285750" indent="-285750">
              <a:lnSpc>
                <a:spcPct val="150000"/>
              </a:lnSpc>
              <a:buFont typeface="Wingdings" panose="05000000000000000000" pitchFamily="2" charset="2"/>
              <a:buChar char="p"/>
            </a:pPr>
            <a:r>
              <a:rPr lang="zh-CN" altLang="en-US" dirty="0"/>
              <a:t>测试集生成：用于计算 </a:t>
            </a:r>
            <a:r>
              <a:rPr lang="en-US" altLang="zh-CN" dirty="0"/>
              <a:t>DET </a:t>
            </a:r>
            <a:r>
              <a:rPr lang="zh-CN" altLang="en-US" dirty="0"/>
              <a:t>曲线及 </a:t>
            </a:r>
            <a:r>
              <a:rPr lang="en-US" altLang="zh-CN" dirty="0"/>
              <a:t>fixed-FPR </a:t>
            </a:r>
            <a:r>
              <a:rPr lang="zh-CN" altLang="en-US" dirty="0"/>
              <a:t>检测指标</a:t>
            </a:r>
            <a:endParaRPr lang="en-US" altLang="zh-CN" dirty="0"/>
          </a:p>
          <a:p>
            <a:pPr marL="742950" lvl="1" indent="-285750">
              <a:lnSpc>
                <a:spcPct val="150000"/>
              </a:lnSpc>
              <a:buFont typeface="Arial" panose="020B0604020202020204" pitchFamily="34" charset="0"/>
              <a:buChar char="•"/>
            </a:pPr>
            <a:r>
              <a:rPr lang="zh-CN" altLang="en-US" dirty="0"/>
              <a:t>正样本：</a:t>
            </a:r>
            <a:r>
              <a:rPr lang="en-US" altLang="zh-CN" dirty="0"/>
              <a:t>Center signal + noise: 50%</a:t>
            </a:r>
            <a:r>
              <a:rPr lang="zh-CN" altLang="en-US" dirty="0"/>
              <a:t>；</a:t>
            </a:r>
            <a:r>
              <a:rPr lang="en-US" altLang="zh-CN" dirty="0"/>
              <a:t>Shift signal + noise: 50% ( 0&lt;|Shift|&lt;5)</a:t>
            </a:r>
          </a:p>
          <a:p>
            <a:pPr marL="742950" lvl="1" indent="-285750">
              <a:lnSpc>
                <a:spcPct val="150000"/>
              </a:lnSpc>
              <a:buFont typeface="Arial" panose="020B0604020202020204" pitchFamily="34" charset="0"/>
              <a:buChar char="•"/>
            </a:pPr>
            <a:r>
              <a:rPr lang="zh-CN" altLang="en-US" dirty="0"/>
              <a:t>负样本：</a:t>
            </a:r>
            <a:r>
              <a:rPr lang="en-US" altLang="zh-CN" dirty="0"/>
              <a:t>Noise: 50%</a:t>
            </a:r>
            <a:r>
              <a:rPr lang="zh-CN" altLang="en-US" dirty="0"/>
              <a:t>；</a:t>
            </a:r>
            <a:r>
              <a:rPr lang="en-US" altLang="zh-CN" dirty="0"/>
              <a:t>Shift signal + noise: 50% (|Shift|&gt;50)</a:t>
            </a:r>
            <a:endParaRPr lang="en-US" altLang="zh-CN" b="1" dirty="0">
              <a:solidFill>
                <a:prstClr val="black"/>
              </a:solidFill>
              <a:latin typeface="Calibri"/>
              <a:ea typeface="等线" panose="02010600030101010101" pitchFamily="2" charset="-122"/>
            </a:endParaRPr>
          </a:p>
          <a:p>
            <a:pPr>
              <a:lnSpc>
                <a:spcPct val="150000"/>
              </a:lnSpc>
            </a:pPr>
            <a:r>
              <a:rPr lang="zh-CN" altLang="en-US" b="1" dirty="0">
                <a:solidFill>
                  <a:prstClr val="black"/>
                </a:solidFill>
                <a:latin typeface="Calibri"/>
                <a:ea typeface="等线" panose="02010600030101010101" pitchFamily="2" charset="-122"/>
              </a:rPr>
              <a:t>具体流程：</a:t>
            </a:r>
            <a:endParaRPr lang="en-US" altLang="zh-CN" dirty="0"/>
          </a:p>
          <a:p>
            <a:pPr marL="342900" indent="-342900">
              <a:lnSpc>
                <a:spcPct val="150000"/>
              </a:lnSpc>
              <a:buFont typeface="+mj-lt"/>
              <a:buAutoNum type="arabicPeriod"/>
            </a:pPr>
            <a:r>
              <a:rPr lang="zh-CN" altLang="en-US" dirty="0"/>
              <a:t>初始模板选择：将每个候选模板单独用于检测，在目标工作点 </a:t>
            </a:r>
            <a:r>
              <a:rPr lang="en-US" altLang="zh-CN" dirty="0"/>
              <a:t>FNR @ fixed FPR </a:t>
            </a:r>
            <a:r>
              <a:rPr lang="zh-CN" altLang="en-US" dirty="0"/>
              <a:t>下进行评估，选取性能最优者作为初始模板，此时𝑁</a:t>
            </a:r>
            <a:r>
              <a:rPr lang="en-US" altLang="zh-CN" dirty="0"/>
              <a:t>_</a:t>
            </a:r>
            <a:r>
              <a:rPr lang="zh-CN" altLang="en-US" dirty="0"/>
              <a:t>𝑏𝑎𝑛𝑘</a:t>
            </a:r>
            <a:r>
              <a:rPr lang="en-US" altLang="zh-CN" dirty="0"/>
              <a:t>=1</a:t>
            </a:r>
          </a:p>
          <a:p>
            <a:pPr marL="342900" indent="-342900">
              <a:lnSpc>
                <a:spcPct val="150000"/>
              </a:lnSpc>
              <a:buFont typeface="+mj-lt"/>
              <a:buAutoNum type="arabicPeriod"/>
            </a:pPr>
            <a:r>
              <a:rPr lang="zh-CN" altLang="en-US" dirty="0"/>
              <a:t>贪心补点：对每个候选模板，构造“当前模板库 </a:t>
            </a:r>
            <a:r>
              <a:rPr lang="en-US" altLang="zh-CN" dirty="0"/>
              <a:t>+ </a:t>
            </a:r>
            <a:r>
              <a:rPr lang="zh-CN" altLang="en-US" dirty="0"/>
              <a:t>新候选”的临时模板库，并在目标工作点重新计算检测性能；选择使 </a:t>
            </a:r>
            <a:r>
              <a:rPr lang="en-US" altLang="zh-CN" dirty="0"/>
              <a:t>FNR @ fixed FPR </a:t>
            </a:r>
            <a:r>
              <a:rPr lang="zh-CN" altLang="en-US" dirty="0"/>
              <a:t>最低的候选模板加入模板库，此时𝑁</a:t>
            </a:r>
            <a:r>
              <a:rPr lang="en-US" altLang="zh-CN" dirty="0"/>
              <a:t>_</a:t>
            </a:r>
            <a:r>
              <a:rPr lang="zh-CN" altLang="en-US" dirty="0"/>
              <a:t>𝑏𝑎𝑛𝑘</a:t>
            </a:r>
            <a:r>
              <a:rPr lang="en-US" altLang="zh-CN" dirty="0"/>
              <a:t>=2</a:t>
            </a:r>
          </a:p>
          <a:p>
            <a:pPr marL="342900" indent="-342900">
              <a:lnSpc>
                <a:spcPct val="150000"/>
              </a:lnSpc>
              <a:buFont typeface="+mj-lt"/>
              <a:buAutoNum type="arabicPeriod"/>
            </a:pPr>
            <a:r>
              <a:rPr lang="zh-CN" altLang="en-US" dirty="0"/>
              <a:t>迭代扩展：重复上述过程，直至新增模板不带来性能提升</a:t>
            </a:r>
          </a:p>
        </p:txBody>
      </p:sp>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12</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模板库构建策略</a:t>
            </a:r>
            <a:endParaRPr lang="zh-CN" altLang="en-US" b="1" dirty="0">
              <a:solidFill>
                <a:schemeClr val="bg1"/>
              </a:solidFill>
              <a:latin typeface="黑体" panose="02010609060101010101" pitchFamily="49" charset="-122"/>
              <a:ea typeface="黑体" panose="02010609060101010101" pitchFamily="49" charset="-122"/>
            </a:endParaRPr>
          </a:p>
        </p:txBody>
      </p:sp>
      <p:pic>
        <p:nvPicPr>
          <p:cNvPr id="6" name="图片 5">
            <a:extLst>
              <a:ext uri="{FF2B5EF4-FFF2-40B4-BE49-F238E27FC236}">
                <a16:creationId xmlns:a16="http://schemas.microsoft.com/office/drawing/2014/main" id="{66AE4F12-6A40-4328-A210-E76E7815D499}"/>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221333" y="2060848"/>
            <a:ext cx="1749333" cy="325486"/>
          </a:xfrm>
          <a:prstGeom prst="rect">
            <a:avLst/>
          </a:prstGeom>
        </p:spPr>
      </p:pic>
    </p:spTree>
    <p:extLst>
      <p:ext uri="{BB962C8B-B14F-4D97-AF65-F5344CB8AC3E}">
        <p14:creationId xmlns:p14="http://schemas.microsoft.com/office/powerpoint/2010/main" val="3047790148"/>
      </p:ext>
    </p:extLst>
  </p:cSld>
  <p:clrMapOvr>
    <a:masterClrMapping/>
  </p:clrMapOvr>
  <p:transition advTm="639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13</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模板库构建结果</a:t>
            </a: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AE57E1EF-C27B-49C6-8BF2-4310780C6AEA}"/>
                  </a:ext>
                </a:extLst>
              </p:cNvPr>
              <p:cNvSpPr txBox="1"/>
              <p:nvPr/>
            </p:nvSpPr>
            <p:spPr>
              <a:xfrm>
                <a:off x="191344" y="1196752"/>
                <a:ext cx="7116734" cy="5450851"/>
              </a:xfrm>
              <a:prstGeom prst="rect">
                <a:avLst/>
              </a:prstGeom>
              <a:noFill/>
            </p:spPr>
            <p:txBody>
              <a:bodyPr wrap="square">
                <a:spAutoFit/>
              </a:bodyPr>
              <a:lstStyle/>
              <a:p>
                <a:pPr>
                  <a:lnSpc>
                    <a:spcPct val="150000"/>
                  </a:lnSpc>
                </a:pPr>
                <a:r>
                  <a:rPr lang="zh-CN" altLang="en-US" dirty="0"/>
                  <a:t>实验设置：</a:t>
                </a:r>
                <a:r>
                  <a:rPr lang="en-US" altLang="zh-CN" dirty="0"/>
                  <a:t>SNR0 = 4.5</a:t>
                </a:r>
                <a:r>
                  <a:rPr lang="zh-CN" altLang="en-US" dirty="0"/>
                  <a:t>，评价指标为 </a:t>
                </a:r>
                <a:r>
                  <a:rPr lang="en-US" altLang="zh-CN" dirty="0"/>
                  <a:t>FNR @ FPR = 1e-4</a:t>
                </a:r>
              </a:p>
              <a:p>
                <a:pPr marL="285750" indent="-285750">
                  <a:lnSpc>
                    <a:spcPct val="150000"/>
                  </a:lnSpc>
                  <a:buFont typeface="Wingdings" panose="05000000000000000000" pitchFamily="2" charset="2"/>
                  <a:buChar char="p"/>
                </a:pPr>
                <a:r>
                  <a:rPr lang="zh-CN" altLang="en-US" dirty="0"/>
                  <a:t>单模板</a:t>
                </a:r>
                <a14:m>
                  <m:oMath xmlns:m="http://schemas.openxmlformats.org/officeDocument/2006/math">
                    <m:r>
                      <a:rPr lang="zh-CN" altLang="en-US" i="1">
                        <a:latin typeface="Cambria Math" panose="02040503050406030204" pitchFamily="18" charset="0"/>
                      </a:rPr>
                      <m:t>𝛾</m:t>
                    </m:r>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𝑣</m:t>
                        </m:r>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zh-CN" altLang="en-US" i="1">
                                <a:latin typeface="Cambria Math" panose="02040503050406030204" pitchFamily="18" charset="0"/>
                              </a:rPr>
                              <m:t>𝜌</m:t>
                            </m:r>
                          </m:e>
                          <m:sub>
                            <m:r>
                              <a:rPr lang="en-US" altLang="zh-CN" i="1">
                                <a:latin typeface="Cambria Math" panose="02040503050406030204" pitchFamily="18" charset="0"/>
                              </a:rPr>
                              <m:t>0</m:t>
                            </m:r>
                          </m:sub>
                        </m:sSub>
                        <m:r>
                          <a:rPr lang="en-US" altLang="zh-CN" i="1">
                            <a:latin typeface="Cambria Math" panose="02040503050406030204" pitchFamily="18" charset="0"/>
                          </a:rPr>
                          <m:t>, </m:t>
                        </m:r>
                        <m:r>
                          <a:rPr lang="zh-CN" altLang="en-US" i="1">
                            <a:latin typeface="Cambria Math" panose="02040503050406030204" pitchFamily="18" charset="0"/>
                          </a:rPr>
                          <m:t>𝜃</m:t>
                        </m:r>
                        <m:r>
                          <a:rPr lang="en-US" altLang="zh-CN" i="1">
                            <a:latin typeface="Cambria Math" panose="02040503050406030204" pitchFamily="18" charset="0"/>
                          </a:rPr>
                          <m:t>, </m:t>
                        </m:r>
                        <m:r>
                          <a:rPr lang="zh-CN" altLang="en-US" i="1">
                            <a:latin typeface="Cambria Math" panose="02040503050406030204" pitchFamily="18" charset="0"/>
                          </a:rPr>
                          <m:t>𝜑</m:t>
                        </m:r>
                      </m:e>
                    </m:d>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2.5</m:t>
                        </m:r>
                        <m:r>
                          <a:rPr lang="en-US" altLang="zh-CN" b="0" i="1" smtClean="0">
                            <a:latin typeface="Cambria Math" panose="02040503050406030204" pitchFamily="18" charset="0"/>
                            <a:ea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10</m:t>
                            </m:r>
                          </m:e>
                          <m:sup>
                            <m:r>
                              <a:rPr lang="en-US" altLang="zh-CN" i="1">
                                <a:latin typeface="Cambria Math" panose="02040503050406030204" pitchFamily="18" charset="0"/>
                              </a:rPr>
                              <m:t>−</m:t>
                            </m:r>
                            <m:r>
                              <a:rPr lang="en-US" altLang="zh-CN" b="0" i="1" smtClean="0">
                                <a:latin typeface="Cambria Math" panose="02040503050406030204" pitchFamily="18" charset="0"/>
                              </a:rPr>
                              <m:t>4</m:t>
                            </m:r>
                          </m:sup>
                        </m:sSup>
                        <m:r>
                          <a:rPr lang="en-US" altLang="zh-CN" i="1">
                            <a:latin typeface="Cambria Math" panose="02040503050406030204" pitchFamily="18" charset="0"/>
                          </a:rPr>
                          <m:t>𝑐</m:t>
                        </m:r>
                        <m:r>
                          <a:rPr lang="en-US" altLang="zh-CN" i="1">
                            <a:latin typeface="Cambria Math" panose="02040503050406030204" pitchFamily="18" charset="0"/>
                          </a:rPr>
                          <m:t>, 0, 0, 0</m:t>
                        </m:r>
                      </m:e>
                    </m:d>
                  </m:oMath>
                </a14:m>
                <a:r>
                  <a:rPr lang="en-US" altLang="zh-CN" dirty="0"/>
                  <a:t> </a:t>
                </a:r>
                <a:r>
                  <a:rPr lang="zh-CN" altLang="en-US" dirty="0"/>
                  <a:t>的结果为：</a:t>
                </a:r>
                <a:endParaRPr lang="en-US" altLang="zh-CN" dirty="0"/>
              </a:p>
              <a:p>
                <a:pPr>
                  <a:lnSpc>
                    <a:spcPct val="150000"/>
                  </a:lnSpc>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𝐹</m:t>
                      </m:r>
                      <m:r>
                        <a:rPr lang="en-US" altLang="zh-CN" b="0" i="1" smtClean="0">
                          <a:latin typeface="Cambria Math" panose="02040503050406030204" pitchFamily="18" charset="0"/>
                          <a:ea typeface="Cambria Math" panose="02040503050406030204" pitchFamily="18" charset="0"/>
                        </a:rPr>
                        <m:t>𝑁</m:t>
                      </m:r>
                      <m:r>
                        <a:rPr lang="en-US" altLang="zh-CN" i="1">
                          <a:latin typeface="Cambria Math" panose="02040503050406030204" pitchFamily="18" charset="0"/>
                          <a:ea typeface="Cambria Math" panose="02040503050406030204" pitchFamily="18" charset="0"/>
                        </a:rPr>
                        <m:t>𝑅</m:t>
                      </m:r>
                      <m:r>
                        <a:rPr lang="en-US" altLang="zh-CN" i="1">
                          <a:latin typeface="Cambria Math" panose="02040503050406030204" pitchFamily="18" charset="0"/>
                          <a:ea typeface="Cambria Math" panose="02040503050406030204" pitchFamily="18" charset="0"/>
                        </a:rPr>
                        <m:t>=0.1897</m:t>
                      </m:r>
                      <m:r>
                        <a:rPr lang="en-US" altLang="zh-CN" b="0" i="1" smtClean="0">
                          <a:latin typeface="Cambria Math" panose="02040503050406030204" pitchFamily="18" charset="0"/>
                          <a:ea typeface="Cambria Math" panose="02040503050406030204" pitchFamily="18" charset="0"/>
                        </a:rPr>
                        <m:t>9</m:t>
                      </m:r>
                    </m:oMath>
                  </m:oMathPara>
                </a14:m>
                <a:endParaRPr lang="en-US" altLang="zh-CN" dirty="0"/>
              </a:p>
              <a:p>
                <a:pPr marL="285750" indent="-285750">
                  <a:lnSpc>
                    <a:spcPct val="150000"/>
                  </a:lnSpc>
                  <a:buFont typeface="Wingdings" panose="05000000000000000000" pitchFamily="2" charset="2"/>
                  <a:buChar char="p"/>
                </a:pPr>
                <a:r>
                  <a:rPr lang="zh-CN" altLang="en-US" dirty="0"/>
                  <a:t>模板库：</a:t>
                </a:r>
                <a:r>
                  <a:rPr lang="pt-BR" altLang="zh-CN" dirty="0"/>
                  <a:t> </a:t>
                </a:r>
              </a:p>
              <a:p>
                <a:pPr marL="285750" indent="-285750">
                  <a:lnSpc>
                    <a:spcPct val="150000"/>
                  </a:lnSpc>
                  <a:buFont typeface="Arial" panose="020B0604020202020204" pitchFamily="34" charset="0"/>
                  <a:buChar char="•"/>
                </a:pPr>
                <a:r>
                  <a:rPr lang="zh-CN" altLang="en-US" dirty="0"/>
                  <a:t>首个模板</a:t>
                </a:r>
                <a14:m>
                  <m:oMath xmlns:m="http://schemas.openxmlformats.org/officeDocument/2006/math">
                    <m:r>
                      <a:rPr lang="zh-CN" altLang="en-US" i="1" smtClean="0">
                        <a:latin typeface="Cambria Math" panose="02040503050406030204" pitchFamily="18" charset="0"/>
                      </a:rPr>
                      <m:t>𝛾</m:t>
                    </m:r>
                    <m:r>
                      <a:rPr lang="en-US" altLang="zh-CN" i="1">
                        <a:latin typeface="Cambria Math" panose="02040503050406030204" pitchFamily="18" charset="0"/>
                      </a:rPr>
                      <m:t>=</m:t>
                    </m:r>
                    <m:d>
                      <m:dPr>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r>
                              <a:rPr lang="en-US" altLang="zh-CN" b="0" i="1" smtClean="0">
                                <a:latin typeface="Cambria Math" panose="02040503050406030204" pitchFamily="18" charset="0"/>
                              </a:rPr>
                              <m:t>2</m:t>
                            </m:r>
                            <m:r>
                              <a:rPr lang="en-US" altLang="zh-CN" b="0" i="1" smtClean="0">
                                <a:latin typeface="Cambria Math" panose="02040503050406030204" pitchFamily="18" charset="0"/>
                              </a:rPr>
                              <m:t>.</m:t>
                            </m:r>
                            <m:r>
                              <a:rPr lang="en-US" altLang="zh-CN" b="0" i="1" smtClean="0">
                                <a:latin typeface="Cambria Math" panose="02040503050406030204" pitchFamily="18" charset="0"/>
                              </a:rPr>
                              <m:t>5039</m:t>
                            </m:r>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10</m:t>
                            </m:r>
                          </m:e>
                          <m:sup>
                            <m:r>
                              <a:rPr lang="en-US" altLang="zh-CN" i="1">
                                <a:latin typeface="Cambria Math" panose="02040503050406030204" pitchFamily="18" charset="0"/>
                              </a:rPr>
                              <m:t>−</m:t>
                            </m:r>
                            <m:r>
                              <a:rPr lang="en-US" altLang="zh-CN" b="0" i="1" smtClean="0">
                                <a:latin typeface="Cambria Math" panose="02040503050406030204" pitchFamily="18" charset="0"/>
                              </a:rPr>
                              <m:t>4</m:t>
                            </m:r>
                          </m:sup>
                        </m:sSup>
                        <m:r>
                          <a:rPr lang="en-US" altLang="zh-CN" i="1">
                            <a:latin typeface="Cambria Math" panose="02040503050406030204" pitchFamily="18" charset="0"/>
                          </a:rPr>
                          <m:t>𝑐</m:t>
                        </m:r>
                        <m:r>
                          <a:rPr lang="en-US" altLang="zh-CN" i="1">
                            <a:latin typeface="Cambria Math" panose="02040503050406030204" pitchFamily="18" charset="0"/>
                          </a:rPr>
                          <m:t>, 0.02631</m:t>
                        </m:r>
                        <m:r>
                          <a:rPr lang="en-US" altLang="zh-CN" i="1">
                            <a:latin typeface="Cambria Math" panose="02040503050406030204" pitchFamily="18" charset="0"/>
                          </a:rPr>
                          <m:t>, </m:t>
                        </m:r>
                        <m:r>
                          <a:rPr lang="en-US" altLang="zh-CN" b="0" i="1" smtClean="0">
                            <a:latin typeface="Cambria Math" panose="02040503050406030204" pitchFamily="18" charset="0"/>
                          </a:rPr>
                          <m:t>1.09906</m:t>
                        </m:r>
                        <m:r>
                          <a:rPr lang="en-US" altLang="zh-CN" i="1">
                            <a:latin typeface="Cambria Math" panose="02040503050406030204" pitchFamily="18" charset="0"/>
                          </a:rPr>
                          <m:t>,</m:t>
                        </m:r>
                        <m:r>
                          <a:rPr lang="en-US" altLang="zh-CN" b="0" i="1" smtClean="0">
                            <a:latin typeface="Cambria Math" panose="02040503050406030204" pitchFamily="18" charset="0"/>
                          </a:rPr>
                          <m:t>3.47373</m:t>
                        </m:r>
                      </m:e>
                    </m:d>
                    <m:r>
                      <a:rPr lang="zh-CN" altLang="en-US" i="1">
                        <a:latin typeface="Cambria Math" panose="02040503050406030204" pitchFamily="18" charset="0"/>
                      </a:rPr>
                      <m:t>，</m:t>
                    </m:r>
                  </m:oMath>
                </a14:m>
                <a:r>
                  <a:rPr lang="zh-CN" altLang="en-US" dirty="0"/>
                  <a:t>对应的结果为：</a:t>
                </a:r>
                <a:endParaRPr lang="en-US" altLang="zh-CN" dirty="0"/>
              </a:p>
              <a:p>
                <a:pPr>
                  <a:lnSpc>
                    <a:spcPct val="150000"/>
                  </a:lnSpc>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𝐹</m:t>
                      </m:r>
                      <m:r>
                        <a:rPr lang="en-US" altLang="zh-CN" b="0" i="1" smtClean="0">
                          <a:latin typeface="Cambria Math" panose="02040503050406030204" pitchFamily="18" charset="0"/>
                          <a:ea typeface="Cambria Math" panose="02040503050406030204" pitchFamily="18" charset="0"/>
                        </a:rPr>
                        <m:t>𝑁</m:t>
                      </m:r>
                      <m:r>
                        <a:rPr lang="en-US" altLang="zh-CN" i="1">
                          <a:latin typeface="Cambria Math" panose="02040503050406030204" pitchFamily="18" charset="0"/>
                          <a:ea typeface="Cambria Math" panose="02040503050406030204" pitchFamily="18" charset="0"/>
                        </a:rPr>
                        <m:t>𝑅</m:t>
                      </m:r>
                      <m:r>
                        <a:rPr lang="en-US" altLang="zh-CN" i="1">
                          <a:latin typeface="Cambria Math" panose="02040503050406030204" pitchFamily="18" charset="0"/>
                          <a:ea typeface="Cambria Math" panose="02040503050406030204" pitchFamily="18" charset="0"/>
                        </a:rPr>
                        <m:t>=0.1887</m:t>
                      </m:r>
                      <m:r>
                        <a:rPr lang="en-US" altLang="zh-CN" b="0" i="1" smtClean="0">
                          <a:latin typeface="Cambria Math" panose="02040503050406030204" pitchFamily="18" charset="0"/>
                          <a:ea typeface="Cambria Math" panose="02040503050406030204" pitchFamily="18" charset="0"/>
                        </a:rPr>
                        <m:t>0</m:t>
                      </m:r>
                    </m:oMath>
                  </m:oMathPara>
                </a14:m>
                <a:endParaRPr lang="en-US" altLang="zh-CN" dirty="0"/>
              </a:p>
              <a:p>
                <a:pPr>
                  <a:lnSpc>
                    <a:spcPct val="150000"/>
                  </a:lnSpc>
                </a:pPr>
                <a:r>
                  <a:rPr lang="zh-CN" altLang="en-US" dirty="0"/>
                  <a:t>继续扩展模板库后，</a:t>
                </a:r>
                <a:r>
                  <a:rPr lang="en-US" altLang="zh-CN" dirty="0"/>
                  <a:t>FNR </a:t>
                </a:r>
                <a:r>
                  <a:rPr lang="zh-CN" altLang="en-US" dirty="0"/>
                  <a:t>快速下降：</a:t>
                </a:r>
                <a:endParaRPr lang="en-US" altLang="zh-CN" dirty="0"/>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𝑁</m:t>
                      </m:r>
                      <m:r>
                        <a:rPr lang="en-US" altLang="zh-CN" b="0" i="1" smtClean="0">
                          <a:latin typeface="Cambria Math" panose="02040503050406030204" pitchFamily="18" charset="0"/>
                          <a:ea typeface="Cambria Math" panose="02040503050406030204" pitchFamily="18" charset="0"/>
                        </a:rPr>
                        <m:t>=6: </m:t>
                      </m:r>
                      <m:r>
                        <a:rPr lang="en-US" altLang="zh-CN" i="1" smtClean="0">
                          <a:latin typeface="Cambria Math" panose="02040503050406030204" pitchFamily="18" charset="0"/>
                          <a:ea typeface="Cambria Math" panose="02040503050406030204" pitchFamily="18" charset="0"/>
                        </a:rPr>
                        <m:t>𝐹</m:t>
                      </m:r>
                      <m:r>
                        <a:rPr lang="en-US" altLang="zh-CN" b="0" i="1" smtClean="0">
                          <a:latin typeface="Cambria Math" panose="02040503050406030204" pitchFamily="18" charset="0"/>
                          <a:ea typeface="Cambria Math" panose="02040503050406030204" pitchFamily="18" charset="0"/>
                        </a:rPr>
                        <m:t>𝑁</m:t>
                      </m:r>
                      <m:r>
                        <a:rPr lang="en-US" altLang="zh-CN" i="1">
                          <a:latin typeface="Cambria Math" panose="02040503050406030204" pitchFamily="18" charset="0"/>
                          <a:ea typeface="Cambria Math" panose="02040503050406030204" pitchFamily="18" charset="0"/>
                        </a:rPr>
                        <m:t>𝑅</m:t>
                      </m:r>
                      <m:r>
                        <a:rPr lang="en-US" altLang="zh-CN" i="1">
                          <a:latin typeface="Cambria Math" panose="02040503050406030204" pitchFamily="18" charset="0"/>
                          <a:ea typeface="Cambria Math" panose="02040503050406030204" pitchFamily="18" charset="0"/>
                        </a:rPr>
                        <m:t>=0.1525</m:t>
                      </m:r>
                      <m:r>
                        <a:rPr lang="en-US" altLang="zh-CN" b="0" i="1" smtClean="0">
                          <a:latin typeface="Cambria Math" panose="02040503050406030204" pitchFamily="18" charset="0"/>
                          <a:ea typeface="Cambria Math" panose="02040503050406030204" pitchFamily="18" charset="0"/>
                        </a:rPr>
                        <m:t>1</m:t>
                      </m:r>
                    </m:oMath>
                  </m:oMathPara>
                </a14:m>
                <a:endParaRPr lang="en-US" altLang="zh-CN" b="0" dirty="0">
                  <a:ea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𝑁</m:t>
                      </m:r>
                      <m:r>
                        <a:rPr lang="en-US" altLang="zh-CN" b="0" i="1" smtClean="0">
                          <a:latin typeface="Cambria Math" panose="02040503050406030204" pitchFamily="18" charset="0"/>
                          <a:ea typeface="Cambria Math" panose="02040503050406030204" pitchFamily="18" charset="0"/>
                        </a:rPr>
                        <m:t>=12: </m:t>
                      </m:r>
                      <m:r>
                        <a:rPr lang="en-US" altLang="zh-CN" i="1" smtClean="0">
                          <a:latin typeface="Cambria Math" panose="02040503050406030204" pitchFamily="18" charset="0"/>
                          <a:ea typeface="Cambria Math" panose="02040503050406030204" pitchFamily="18" charset="0"/>
                        </a:rPr>
                        <m:t>𝐹</m:t>
                      </m:r>
                      <m:r>
                        <a:rPr lang="en-US" altLang="zh-CN" b="0" i="1" smtClean="0">
                          <a:latin typeface="Cambria Math" panose="02040503050406030204" pitchFamily="18" charset="0"/>
                          <a:ea typeface="Cambria Math" panose="02040503050406030204" pitchFamily="18" charset="0"/>
                        </a:rPr>
                        <m:t>𝑁</m:t>
                      </m:r>
                      <m:r>
                        <a:rPr lang="en-US" altLang="zh-CN" i="1">
                          <a:latin typeface="Cambria Math" panose="02040503050406030204" pitchFamily="18" charset="0"/>
                          <a:ea typeface="Cambria Math" panose="02040503050406030204" pitchFamily="18" charset="0"/>
                        </a:rPr>
                        <m:t>𝑅</m:t>
                      </m:r>
                      <m:r>
                        <a:rPr lang="en-US" altLang="zh-CN" i="1">
                          <a:latin typeface="Cambria Math" panose="02040503050406030204" pitchFamily="18" charset="0"/>
                          <a:ea typeface="Cambria Math" panose="02040503050406030204" pitchFamily="18" charset="0"/>
                        </a:rPr>
                        <m:t>=0.15246</m:t>
                      </m:r>
                    </m:oMath>
                  </m:oMathPara>
                </a14:m>
                <a:endParaRPr lang="en-US" altLang="zh-CN" dirty="0"/>
              </a:p>
              <a:p>
                <a:pPr>
                  <a:lnSpc>
                    <a:spcPct val="150000"/>
                  </a:lnSpc>
                </a:pPr>
                <a:r>
                  <a:rPr lang="zh-CN" altLang="en-US" b="1" dirty="0"/>
                  <a:t>模板库在相同模板数下始终优于速度扫描基线</a:t>
                </a:r>
                <a:endParaRPr lang="en-US" altLang="zh-CN" b="1" dirty="0"/>
              </a:p>
              <a:p>
                <a:pPr>
                  <a:lnSpc>
                    <a:spcPct val="150000"/>
                  </a:lnSpc>
                </a:pPr>
                <a:r>
                  <a:rPr lang="zh-CN" altLang="en-US" b="1" dirty="0"/>
                  <a:t>当 </a:t>
                </a:r>
                <a:r>
                  <a:rPr lang="en-US" altLang="zh-CN" b="1" dirty="0"/>
                  <a:t>N&gt;6 </a:t>
                </a:r>
                <a:r>
                  <a:rPr lang="zh-CN" altLang="en-US" b="1" dirty="0"/>
                  <a:t>后，</a:t>
                </a:r>
                <a:r>
                  <a:rPr lang="en-US" altLang="zh-CN" b="1" dirty="0"/>
                  <a:t>FNR </a:t>
                </a:r>
                <a:r>
                  <a:rPr lang="zh-CN" altLang="en-US" b="1" dirty="0"/>
                  <a:t>改善幅度已低于 </a:t>
                </a:r>
                <a:r>
                  <a:rPr lang="en-US" altLang="zh-CN" b="1" dirty="0"/>
                  <a:t>0.1%</a:t>
                </a:r>
                <a:r>
                  <a:rPr lang="zh-CN" altLang="en-US" b="1" dirty="0"/>
                  <a:t>，说明模板库基本进入收敛阶段</a:t>
                </a:r>
                <a:endParaRPr lang="en-US" altLang="zh-CN" b="1" dirty="0"/>
              </a:p>
              <a:p>
                <a:pPr>
                  <a:lnSpc>
                    <a:spcPct val="150000"/>
                  </a:lnSpc>
                </a:pPr>
                <a:r>
                  <a:rPr lang="zh-CN" altLang="en-US" b="1" dirty="0"/>
                  <a:t>采用 </a:t>
                </a:r>
                <a:r>
                  <a:rPr lang="en-US" altLang="zh-CN" b="1" dirty="0"/>
                  <a:t>N=6 </a:t>
                </a:r>
                <a:r>
                  <a:rPr lang="zh-CN" altLang="en-US" b="1" dirty="0"/>
                  <a:t>为最终的模板库选择</a:t>
                </a:r>
                <a:endParaRPr lang="en-US" altLang="zh-CN" b="1" dirty="0"/>
              </a:p>
            </p:txBody>
          </p:sp>
        </mc:Choice>
        <mc:Fallback>
          <p:sp>
            <p:nvSpPr>
              <p:cNvPr id="9" name="文本框 8">
                <a:extLst>
                  <a:ext uri="{FF2B5EF4-FFF2-40B4-BE49-F238E27FC236}">
                    <a16:creationId xmlns:a16="http://schemas.microsoft.com/office/drawing/2014/main" id="{AE57E1EF-C27B-49C6-8BF2-4310780C6AEA}"/>
                  </a:ext>
                </a:extLst>
              </p:cNvPr>
              <p:cNvSpPr txBox="1">
                <a:spLocks noRot="1" noChangeAspect="1" noMove="1" noResize="1" noEditPoints="1" noAdjustHandles="1" noChangeArrowheads="1" noChangeShapeType="1" noTextEdit="1"/>
              </p:cNvSpPr>
              <p:nvPr/>
            </p:nvSpPr>
            <p:spPr>
              <a:xfrm>
                <a:off x="191344" y="1196752"/>
                <a:ext cx="7116734" cy="5450851"/>
              </a:xfrm>
              <a:prstGeom prst="rect">
                <a:avLst/>
              </a:prstGeom>
              <a:blipFill>
                <a:blip r:embed="rId3"/>
                <a:stretch>
                  <a:fillRect l="-685" r="-685" b="-89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C24CD93F-6412-4120-9DA8-E56BFFB24B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6980" y="1036767"/>
            <a:ext cx="4693333" cy="2880000"/>
          </a:xfrm>
          <a:prstGeom prst="rect">
            <a:avLst/>
          </a:prstGeom>
        </p:spPr>
      </p:pic>
      <p:pic>
        <p:nvPicPr>
          <p:cNvPr id="10" name="图片 9">
            <a:extLst>
              <a:ext uri="{FF2B5EF4-FFF2-40B4-BE49-F238E27FC236}">
                <a16:creationId xmlns:a16="http://schemas.microsoft.com/office/drawing/2014/main" id="{929C0F26-2387-4350-9C4D-B030689477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2144" y="3938628"/>
            <a:ext cx="4693334" cy="2880000"/>
          </a:xfrm>
          <a:prstGeom prst="rect">
            <a:avLst/>
          </a:prstGeom>
        </p:spPr>
      </p:pic>
    </p:spTree>
    <p:extLst>
      <p:ext uri="{BB962C8B-B14F-4D97-AF65-F5344CB8AC3E}">
        <p14:creationId xmlns:p14="http://schemas.microsoft.com/office/powerpoint/2010/main" val="2143775615"/>
      </p:ext>
    </p:extLst>
  </p:cSld>
  <p:clrMapOvr>
    <a:masterClrMapping/>
  </p:clrMapOvr>
  <p:transition advTm="6393"/>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14</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置信度</a:t>
            </a:r>
          </a:p>
        </p:txBody>
      </p:sp>
      <p:sp>
        <p:nvSpPr>
          <p:cNvPr id="7" name="文本框 6">
            <a:extLst>
              <a:ext uri="{FF2B5EF4-FFF2-40B4-BE49-F238E27FC236}">
                <a16:creationId xmlns:a16="http://schemas.microsoft.com/office/drawing/2014/main" id="{1D637AF3-F609-4536-A5DA-BBF341F8353A}"/>
              </a:ext>
            </a:extLst>
          </p:cNvPr>
          <p:cNvSpPr txBox="1"/>
          <p:nvPr/>
        </p:nvSpPr>
        <p:spPr>
          <a:xfrm>
            <a:off x="191344" y="1124744"/>
            <a:ext cx="6696744" cy="5554726"/>
          </a:xfrm>
          <a:prstGeom prst="rect">
            <a:avLst/>
          </a:prstGeom>
          <a:noFill/>
        </p:spPr>
        <p:txBody>
          <a:bodyPr wrap="square" rtlCol="0">
            <a:spAutoFit/>
          </a:bodyPr>
          <a:lstStyle/>
          <a:p>
            <a:pPr>
              <a:lnSpc>
                <a:spcPct val="200000"/>
              </a:lnSpc>
            </a:pPr>
            <a:r>
              <a:rPr lang="zh-CN" altLang="en-US" dirty="0"/>
              <a:t>在新的独立数据集中，使用</a:t>
            </a:r>
            <a:r>
              <a:rPr lang="en-US" altLang="zh-CN" dirty="0"/>
              <a:t> N= 6</a:t>
            </a:r>
            <a:r>
              <a:rPr lang="zh-CN" altLang="en-US" dirty="0"/>
              <a:t>的模板库进行检验，观察到：</a:t>
            </a:r>
            <a:endParaRPr lang="en-US" altLang="zh-CN" dirty="0"/>
          </a:p>
          <a:p>
            <a:pPr>
              <a:lnSpc>
                <a:spcPct val="200000"/>
              </a:lnSpc>
            </a:pPr>
            <a:endParaRPr lang="en-US" altLang="zh-CN" dirty="0"/>
          </a:p>
          <a:p>
            <a:pPr>
              <a:lnSpc>
                <a:spcPct val="200000"/>
              </a:lnSpc>
            </a:pPr>
            <a:r>
              <a:rPr lang="zh-CN" altLang="en-US" dirty="0"/>
              <a:t>对应的覆盖率为：</a:t>
            </a:r>
            <a:endParaRPr lang="en-US" altLang="zh-CN" dirty="0"/>
          </a:p>
          <a:p>
            <a:pPr>
              <a:lnSpc>
                <a:spcPct val="200000"/>
              </a:lnSpc>
            </a:pPr>
            <a:endParaRPr lang="en-US" altLang="zh-CN" dirty="0"/>
          </a:p>
          <a:p>
            <a:pPr>
              <a:lnSpc>
                <a:spcPct val="200000"/>
              </a:lnSpc>
            </a:pPr>
            <a:r>
              <a:rPr lang="en-US" altLang="zh-CN" dirty="0"/>
              <a:t>Clopper-Pearson 99.9%</a:t>
            </a:r>
            <a:r>
              <a:rPr lang="zh-CN" altLang="en-US" dirty="0"/>
              <a:t>置信区间给出的二项分布单侧下限为</a:t>
            </a:r>
            <a:endParaRPr lang="en-US" altLang="zh-CN" dirty="0"/>
          </a:p>
          <a:p>
            <a:pPr>
              <a:lnSpc>
                <a:spcPct val="200000"/>
              </a:lnSpc>
            </a:pPr>
            <a:endParaRPr lang="en-US" altLang="zh-CN" dirty="0"/>
          </a:p>
          <a:p>
            <a:pPr>
              <a:lnSpc>
                <a:spcPct val="200000"/>
              </a:lnSpc>
            </a:pPr>
            <a:r>
              <a:rPr lang="zh-CN" altLang="en-US" dirty="0"/>
              <a:t>这表示在 </a:t>
            </a:r>
            <a:r>
              <a:rPr lang="en-US" altLang="zh-CN" dirty="0"/>
              <a:t>99.9% </a:t>
            </a:r>
            <a:r>
              <a:rPr lang="zh-CN" altLang="en-US" dirty="0"/>
              <a:t>置信水平下，真实覆盖率至少为：</a:t>
            </a:r>
            <a:endParaRPr lang="en-US" altLang="zh-CN" dirty="0"/>
          </a:p>
          <a:p>
            <a:pPr>
              <a:lnSpc>
                <a:spcPct val="200000"/>
              </a:lnSpc>
            </a:pPr>
            <a:endParaRPr lang="en-US" altLang="zh-CN" dirty="0"/>
          </a:p>
          <a:p>
            <a:pPr>
              <a:lnSpc>
                <a:spcPct val="200000"/>
              </a:lnSpc>
            </a:pPr>
            <a:r>
              <a:rPr lang="zh-CN" altLang="en-US" dirty="0"/>
              <a:t>在 </a:t>
            </a:r>
            <a:r>
              <a:rPr lang="en-US" altLang="zh-CN" dirty="0"/>
              <a:t>99.9% </a:t>
            </a:r>
            <a:r>
              <a:rPr lang="zh-CN" altLang="en-US" dirty="0"/>
              <a:t>置信水平下，真实漏检率至多为：</a:t>
            </a:r>
            <a:endParaRPr lang="en-US" altLang="zh-CN" dirty="0"/>
          </a:p>
          <a:p>
            <a:pPr>
              <a:lnSpc>
                <a:spcPct val="200000"/>
              </a:lnSpc>
            </a:pPr>
            <a:endParaRPr lang="en-US" altLang="zh-CN" dirty="0"/>
          </a:p>
        </p:txBody>
      </p:sp>
      <p:pic>
        <p:nvPicPr>
          <p:cNvPr id="24" name="图片 23">
            <a:extLst>
              <a:ext uri="{FF2B5EF4-FFF2-40B4-BE49-F238E27FC236}">
                <a16:creationId xmlns:a16="http://schemas.microsoft.com/office/drawing/2014/main" id="{C2E2C849-6EBD-496A-9AE0-3EF926EC6EDB}"/>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5695604" y="2026209"/>
            <a:ext cx="2566094" cy="276723"/>
          </a:xfrm>
          <a:prstGeom prst="rect">
            <a:avLst/>
          </a:prstGeom>
        </p:spPr>
      </p:pic>
      <p:pic>
        <p:nvPicPr>
          <p:cNvPr id="26" name="图片 25">
            <a:extLst>
              <a:ext uri="{FF2B5EF4-FFF2-40B4-BE49-F238E27FC236}">
                <a16:creationId xmlns:a16="http://schemas.microsoft.com/office/drawing/2014/main" id="{BCA6E2BD-DC1C-4DA4-A906-D856955285E6}"/>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883338" y="2993487"/>
            <a:ext cx="2190627" cy="203580"/>
          </a:xfrm>
          <a:prstGeom prst="rect">
            <a:avLst/>
          </a:prstGeom>
        </p:spPr>
      </p:pic>
      <p:pic>
        <p:nvPicPr>
          <p:cNvPr id="20" name="图片 19">
            <a:extLst>
              <a:ext uri="{FF2B5EF4-FFF2-40B4-BE49-F238E27FC236}">
                <a16:creationId xmlns:a16="http://schemas.microsoft.com/office/drawing/2014/main" id="{0CA4597C-E9B8-405A-8143-35F35368CBC5}"/>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583832" y="4121481"/>
            <a:ext cx="4789638" cy="203581"/>
          </a:xfrm>
          <a:prstGeom prst="rect">
            <a:avLst/>
          </a:prstGeom>
        </p:spPr>
      </p:pic>
      <p:pic>
        <p:nvPicPr>
          <p:cNvPr id="28" name="图片 27">
            <a:extLst>
              <a:ext uri="{FF2B5EF4-FFF2-40B4-BE49-F238E27FC236}">
                <a16:creationId xmlns:a16="http://schemas.microsoft.com/office/drawing/2014/main" id="{FD9B0AB5-619B-4707-B762-636103F6994B}"/>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645623" y="5340600"/>
            <a:ext cx="2666057" cy="203581"/>
          </a:xfrm>
          <a:prstGeom prst="rect">
            <a:avLst/>
          </a:prstGeom>
        </p:spPr>
      </p:pic>
      <p:pic>
        <p:nvPicPr>
          <p:cNvPr id="30" name="图片 29">
            <a:extLst>
              <a:ext uri="{FF2B5EF4-FFF2-40B4-BE49-F238E27FC236}">
                <a16:creationId xmlns:a16="http://schemas.microsoft.com/office/drawing/2014/main" id="{140EC3E9-099A-43E4-8B59-19ADDC4F6E2F}"/>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5537737" y="6492876"/>
            <a:ext cx="2881828" cy="203581"/>
          </a:xfrm>
          <a:prstGeom prst="rect">
            <a:avLst/>
          </a:prstGeom>
        </p:spPr>
      </p:pic>
    </p:spTree>
    <p:extLst>
      <p:ext uri="{BB962C8B-B14F-4D97-AF65-F5344CB8AC3E}">
        <p14:creationId xmlns:p14="http://schemas.microsoft.com/office/powerpoint/2010/main" val="114983866"/>
      </p:ext>
    </p:extLst>
  </p:cSld>
  <p:clrMapOvr>
    <a:masterClrMapping/>
  </p:clrMapOvr>
  <p:transition advTm="6393"/>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15</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固定速度下的检测效率评估</a:t>
            </a:r>
          </a:p>
        </p:txBody>
      </p:sp>
      <p:grpSp>
        <p:nvGrpSpPr>
          <p:cNvPr id="9" name="组合 8">
            <a:extLst>
              <a:ext uri="{FF2B5EF4-FFF2-40B4-BE49-F238E27FC236}">
                <a16:creationId xmlns:a16="http://schemas.microsoft.com/office/drawing/2014/main" id="{900EBF0E-0B94-4B01-9C10-B274A79B6C72}"/>
              </a:ext>
            </a:extLst>
          </p:cNvPr>
          <p:cNvGrpSpPr/>
          <p:nvPr/>
        </p:nvGrpSpPr>
        <p:grpSpPr>
          <a:xfrm>
            <a:off x="6888088" y="2132856"/>
            <a:ext cx="4734740" cy="3065790"/>
            <a:chOff x="2927648" y="1340768"/>
            <a:chExt cx="8047108" cy="4937998"/>
          </a:xfrm>
        </p:grpSpPr>
        <p:pic>
          <p:nvPicPr>
            <p:cNvPr id="7" name="图片 6">
              <a:extLst>
                <a:ext uri="{FF2B5EF4-FFF2-40B4-BE49-F238E27FC236}">
                  <a16:creationId xmlns:a16="http://schemas.microsoft.com/office/drawing/2014/main" id="{36ED852F-08ED-45D1-87D7-D38F2E71A7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7648" y="1340768"/>
              <a:ext cx="8047108" cy="4937998"/>
            </a:xfrm>
            <a:prstGeom prst="rect">
              <a:avLst/>
            </a:prstGeom>
          </p:spPr>
        </p:pic>
        <p:sp>
          <p:nvSpPr>
            <p:cNvPr id="8" name="矩形 7">
              <a:extLst>
                <a:ext uri="{FF2B5EF4-FFF2-40B4-BE49-F238E27FC236}">
                  <a16:creationId xmlns:a16="http://schemas.microsoft.com/office/drawing/2014/main" id="{326B4CD6-9895-4838-9653-6998C5621587}"/>
                </a:ext>
              </a:extLst>
            </p:cNvPr>
            <p:cNvSpPr/>
            <p:nvPr/>
          </p:nvSpPr>
          <p:spPr>
            <a:xfrm>
              <a:off x="5027414" y="1772816"/>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2BC9553C-3878-482A-8241-978A312FF1D5}"/>
                  </a:ext>
                </a:extLst>
              </p:cNvPr>
              <p:cNvSpPr txBox="1"/>
              <p:nvPr/>
            </p:nvSpPr>
            <p:spPr>
              <a:xfrm>
                <a:off x="104314" y="1340768"/>
                <a:ext cx="6783774" cy="5035353"/>
              </a:xfrm>
              <a:prstGeom prst="rect">
                <a:avLst/>
              </a:prstGeom>
              <a:noFill/>
            </p:spPr>
            <p:txBody>
              <a:bodyPr wrap="square">
                <a:spAutoFit/>
              </a:bodyPr>
              <a:lstStyle/>
              <a:p>
                <a:pPr>
                  <a:lnSpc>
                    <a:spcPct val="150000"/>
                  </a:lnSpc>
                </a:pPr>
                <a:r>
                  <a:rPr lang="zh-CN" altLang="en-US" dirty="0"/>
                  <a:t>为检验模板库在不同速度切片上的泛化能力，固定速度，仅随机扫描其余三维参数</a:t>
                </a:r>
                <a:endParaRPr lang="en-US" altLang="zh-CN" dirty="0"/>
              </a:p>
              <a:p>
                <a:pPr>
                  <a:lnSpc>
                    <a:spcPct val="150000"/>
                  </a:lnSpc>
                </a:pPr>
                <a14:m>
                  <m:oMathPara xmlns:m="http://schemas.openxmlformats.org/officeDocument/2006/math">
                    <m:oMathParaPr>
                      <m:jc m:val="centerGroup"/>
                    </m:oMathParaPr>
                    <m:oMath xmlns:m="http://schemas.openxmlformats.org/officeDocument/2006/math">
                      <m:d>
                        <m:dPr>
                          <m:ctrlPr>
                            <a:rPr lang="en-US" altLang="zh-CN" i="1" smtClean="0">
                              <a:latin typeface="Cambria Math" panose="02040503050406030204" pitchFamily="18" charset="0"/>
                            </a:rPr>
                          </m:ctrlPr>
                        </m:dPr>
                        <m:e>
                          <m:sSub>
                            <m:sSubPr>
                              <m:ctrlPr>
                                <a:rPr lang="en-US" altLang="zh-CN" i="1">
                                  <a:latin typeface="Cambria Math" panose="02040503050406030204" pitchFamily="18" charset="0"/>
                                </a:rPr>
                              </m:ctrlPr>
                            </m:sSubPr>
                            <m:e>
                              <m:r>
                                <a:rPr lang="zh-CN" altLang="en-US" i="1">
                                  <a:latin typeface="Cambria Math" panose="02040503050406030204" pitchFamily="18" charset="0"/>
                                </a:rPr>
                                <m:t>𝜌</m:t>
                              </m:r>
                            </m:e>
                            <m:sub>
                              <m:r>
                                <a:rPr lang="en-US" altLang="zh-CN" i="1">
                                  <a:latin typeface="Cambria Math" panose="02040503050406030204" pitchFamily="18" charset="0"/>
                                </a:rPr>
                                <m:t>0</m:t>
                              </m:r>
                            </m:sub>
                          </m:sSub>
                          <m:r>
                            <a:rPr lang="en-US" altLang="zh-CN" i="1">
                              <a:latin typeface="Cambria Math" panose="02040503050406030204" pitchFamily="18" charset="0"/>
                            </a:rPr>
                            <m:t>, </m:t>
                          </m:r>
                          <m:r>
                            <a:rPr lang="zh-CN" altLang="en-US" i="1">
                              <a:latin typeface="Cambria Math" panose="02040503050406030204" pitchFamily="18" charset="0"/>
                            </a:rPr>
                            <m:t>𝜃</m:t>
                          </m:r>
                          <m:r>
                            <a:rPr lang="en-US" altLang="zh-CN" i="1">
                              <a:latin typeface="Cambria Math" panose="02040503050406030204" pitchFamily="18" charset="0"/>
                            </a:rPr>
                            <m:t>, </m:t>
                          </m:r>
                          <m:r>
                            <a:rPr lang="zh-CN" altLang="en-US" i="1">
                              <a:latin typeface="Cambria Math" panose="02040503050406030204" pitchFamily="18" charset="0"/>
                            </a:rPr>
                            <m:t>𝜑</m:t>
                          </m:r>
                        </m:e>
                      </m:d>
                    </m:oMath>
                  </m:oMathPara>
                </a14:m>
                <a:endParaRPr lang="en-US" altLang="zh-CN" dirty="0"/>
              </a:p>
              <a:p>
                <a:pPr>
                  <a:lnSpc>
                    <a:spcPct val="150000"/>
                  </a:lnSpc>
                </a:pPr>
                <a:r>
                  <a:rPr lang="zh-CN" altLang="en-US" dirty="0"/>
                  <a:t>并在每个固定速度数据集上计算 </a:t>
                </a:r>
                <a:r>
                  <a:rPr lang="en-US" altLang="zh-CN" dirty="0"/>
                  <a:t>FNR @ FPR = 1e-4</a:t>
                </a:r>
              </a:p>
              <a:p>
                <a:pPr>
                  <a:lnSpc>
                    <a:spcPct val="150000"/>
                  </a:lnSpc>
                </a:pPr>
                <a:r>
                  <a:rPr lang="zh-CN" altLang="en-US" dirty="0"/>
                  <a:t>对比对象：</a:t>
                </a:r>
                <a:endParaRPr lang="en-US" altLang="zh-CN" dirty="0"/>
              </a:p>
              <a:p>
                <a:pPr marL="285750" indent="-285750">
                  <a:lnSpc>
                    <a:spcPct val="150000"/>
                  </a:lnSpc>
                  <a:buFont typeface="Arial" panose="020B0604020202020204" pitchFamily="34" charset="0"/>
                  <a:buChar char="•"/>
                </a:pPr>
                <a:r>
                  <a:rPr lang="zh-CN" altLang="en-US" dirty="0"/>
                  <a:t>模板库：</a:t>
                </a:r>
                <a:r>
                  <a:rPr lang="en-US" altLang="zh-CN" dirty="0"/>
                  <a:t>N=6</a:t>
                </a:r>
              </a:p>
              <a:p>
                <a:pPr marL="285750" indent="-285750">
                  <a:lnSpc>
                    <a:spcPct val="150000"/>
                  </a:lnSpc>
                  <a:buFont typeface="Arial" panose="020B0604020202020204" pitchFamily="34" charset="0"/>
                  <a:buChar char="•"/>
                </a:pPr>
                <a:r>
                  <a:rPr lang="zh-CN" altLang="en-US" dirty="0"/>
                  <a:t>模板库首模板：仅使用模板库中的第一个模板</a:t>
                </a:r>
                <a:endParaRPr lang="en-US" altLang="zh-CN" dirty="0"/>
              </a:p>
              <a:p>
                <a:pPr marL="285750" indent="-285750">
                  <a:lnSpc>
                    <a:spcPct val="150000"/>
                  </a:lnSpc>
                  <a:buFont typeface="Arial" panose="020B0604020202020204" pitchFamily="34" charset="0"/>
                  <a:buChar char="•"/>
                </a:pPr>
                <a:r>
                  <a:rPr lang="zh-CN" altLang="en-US" dirty="0"/>
                  <a:t>单模板：使用对应速度下的中心垂直入射模板</a:t>
                </a:r>
                <a:endParaRPr lang="en-US" altLang="zh-CN" dirty="0"/>
              </a:p>
              <a:p>
                <a:pPr>
                  <a:lnSpc>
                    <a:spcPct val="150000"/>
                  </a:lnSpc>
                </a:pPr>
                <a:r>
                  <a:rPr lang="zh-CN" altLang="en-US" dirty="0"/>
                  <a:t>结论：</a:t>
                </a:r>
                <a:endParaRPr lang="en-US" altLang="zh-CN" dirty="0"/>
              </a:p>
              <a:p>
                <a:pPr marL="342900" indent="-342900">
                  <a:lnSpc>
                    <a:spcPct val="150000"/>
                  </a:lnSpc>
                  <a:buFont typeface="+mj-lt"/>
                  <a:buAutoNum type="arabicPeriod"/>
                </a:pPr>
                <a:r>
                  <a:rPr lang="zh-CN" altLang="en-US" dirty="0"/>
                  <a:t>其余三维参数的扫描是有意义的</a:t>
                </a:r>
                <a:endParaRPr lang="en-US" altLang="zh-CN" dirty="0"/>
              </a:p>
              <a:p>
                <a:pPr marL="342900" indent="-342900">
                  <a:lnSpc>
                    <a:spcPct val="150000"/>
                  </a:lnSpc>
                  <a:buFont typeface="+mj-lt"/>
                  <a:buAutoNum type="arabicPeriod"/>
                </a:pPr>
                <a:r>
                  <a:rPr lang="zh-CN" altLang="en-US" dirty="0"/>
                  <a:t>使用多个模板也是有意义的</a:t>
                </a:r>
                <a:endParaRPr lang="en-US" altLang="zh-CN" dirty="0"/>
              </a:p>
              <a:p>
                <a:pPr marL="342900" indent="-342900">
                  <a:lnSpc>
                    <a:spcPct val="150000"/>
                  </a:lnSpc>
                  <a:buFont typeface="+mj-lt"/>
                  <a:buAutoNum type="arabicPeriod"/>
                </a:pPr>
                <a:endParaRPr lang="en-US" altLang="zh-CN" dirty="0"/>
              </a:p>
            </p:txBody>
          </p:sp>
        </mc:Choice>
        <mc:Fallback>
          <p:sp>
            <p:nvSpPr>
              <p:cNvPr id="13" name="文本框 12">
                <a:extLst>
                  <a:ext uri="{FF2B5EF4-FFF2-40B4-BE49-F238E27FC236}">
                    <a16:creationId xmlns:a16="http://schemas.microsoft.com/office/drawing/2014/main" id="{2BC9553C-3878-482A-8241-978A312FF1D5}"/>
                  </a:ext>
                </a:extLst>
              </p:cNvPr>
              <p:cNvSpPr txBox="1">
                <a:spLocks noRot="1" noChangeAspect="1" noMove="1" noResize="1" noEditPoints="1" noAdjustHandles="1" noChangeArrowheads="1" noChangeShapeType="1" noTextEdit="1"/>
              </p:cNvSpPr>
              <p:nvPr/>
            </p:nvSpPr>
            <p:spPr>
              <a:xfrm>
                <a:off x="104314" y="1340768"/>
                <a:ext cx="6783774" cy="5035353"/>
              </a:xfrm>
              <a:prstGeom prst="rect">
                <a:avLst/>
              </a:prstGeom>
              <a:blipFill>
                <a:blip r:embed="rId4"/>
                <a:stretch>
                  <a:fillRect l="-7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08131134"/>
      </p:ext>
    </p:extLst>
  </p:cSld>
  <p:clrMapOvr>
    <a:masterClrMapping/>
  </p:clrMapOvr>
  <p:transition advTm="639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16</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硬件部署目标与总体架构</a:t>
            </a:r>
          </a:p>
        </p:txBody>
      </p:sp>
      <p:sp>
        <p:nvSpPr>
          <p:cNvPr id="4" name="文本框 3">
            <a:extLst>
              <a:ext uri="{FF2B5EF4-FFF2-40B4-BE49-F238E27FC236}">
                <a16:creationId xmlns:a16="http://schemas.microsoft.com/office/drawing/2014/main" id="{16E76282-F12D-4E23-BE67-75737C28F9CB}"/>
              </a:ext>
            </a:extLst>
          </p:cNvPr>
          <p:cNvSpPr txBox="1"/>
          <p:nvPr/>
        </p:nvSpPr>
        <p:spPr>
          <a:xfrm>
            <a:off x="335360" y="1268760"/>
            <a:ext cx="11521280" cy="12964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面向流式 </a:t>
            </a:r>
            <a:r>
              <a:rPr lang="en-US" altLang="zh-CN" dirty="0"/>
              <a:t>ADC </a:t>
            </a:r>
            <a:r>
              <a:rPr lang="zh-CN" altLang="en-US" dirty="0"/>
              <a:t>采样场景，构建基于 </a:t>
            </a:r>
            <a:r>
              <a:rPr lang="en-US" altLang="zh-CN" dirty="0"/>
              <a:t>FPGA </a:t>
            </a:r>
            <a:r>
              <a:rPr lang="zh-CN" altLang="en-US" dirty="0"/>
              <a:t>的实时模板匹配判别系统，在保证硬件输出与软件参考结果一致的前提下，实现连续输入条件下的 </a:t>
            </a:r>
            <a:r>
              <a:rPr lang="en-US" altLang="zh-CN" dirty="0"/>
              <a:t>1 us </a:t>
            </a:r>
            <a:r>
              <a:rPr lang="zh-CN" altLang="en-US" dirty="0"/>
              <a:t>稳态输出间隔</a:t>
            </a:r>
            <a:endParaRPr lang="en-US" altLang="zh-CN" dirty="0"/>
          </a:p>
          <a:p>
            <a:pPr marL="285750" indent="-285750">
              <a:lnSpc>
                <a:spcPct val="150000"/>
              </a:lnSpc>
              <a:buFont typeface="Arial" panose="020B0604020202020204" pitchFamily="34" charset="0"/>
              <a:buChar char="•"/>
            </a:pPr>
            <a:r>
              <a:rPr lang="zh-CN" altLang="en-US" dirty="0"/>
              <a:t>评价指标包括：功能正确性、实时吞吐能力、</a:t>
            </a:r>
            <a:r>
              <a:rPr lang="en-US" altLang="zh-CN" dirty="0"/>
              <a:t>FIFO </a:t>
            </a:r>
            <a:r>
              <a:rPr lang="zh-CN" altLang="en-US" dirty="0"/>
              <a:t>无堆积、资源占用、时序收敛与工程可实现性</a:t>
            </a:r>
            <a:endParaRPr lang="en-US" altLang="zh-CN" dirty="0"/>
          </a:p>
        </p:txBody>
      </p:sp>
      <p:pic>
        <p:nvPicPr>
          <p:cNvPr id="8" name="图片 7">
            <a:extLst>
              <a:ext uri="{FF2B5EF4-FFF2-40B4-BE49-F238E27FC236}">
                <a16:creationId xmlns:a16="http://schemas.microsoft.com/office/drawing/2014/main" id="{881B2302-508C-4A50-BE54-497AE4310E63}"/>
              </a:ext>
            </a:extLst>
          </p:cNvPr>
          <p:cNvPicPr>
            <a:picLocks noChangeAspect="1"/>
          </p:cNvPicPr>
          <p:nvPr/>
        </p:nvPicPr>
        <p:blipFill>
          <a:blip r:embed="rId3"/>
          <a:stretch>
            <a:fillRect/>
          </a:stretch>
        </p:blipFill>
        <p:spPr>
          <a:xfrm>
            <a:off x="0" y="3822442"/>
            <a:ext cx="12192000" cy="2646423"/>
          </a:xfrm>
          <a:prstGeom prst="rect">
            <a:avLst/>
          </a:prstGeom>
        </p:spPr>
      </p:pic>
    </p:spTree>
    <p:extLst>
      <p:ext uri="{BB962C8B-B14F-4D97-AF65-F5344CB8AC3E}">
        <p14:creationId xmlns:p14="http://schemas.microsoft.com/office/powerpoint/2010/main" val="3753074618"/>
      </p:ext>
    </p:extLst>
  </p:cSld>
  <p:clrMapOvr>
    <a:masterClrMapping/>
  </p:clrMapOvr>
  <p:transition advTm="639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17</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模板匹配的并行化实现架构</a:t>
            </a:r>
          </a:p>
        </p:txBody>
      </p:sp>
      <p:sp>
        <p:nvSpPr>
          <p:cNvPr id="3" name="文本框 2">
            <a:extLst>
              <a:ext uri="{FF2B5EF4-FFF2-40B4-BE49-F238E27FC236}">
                <a16:creationId xmlns:a16="http://schemas.microsoft.com/office/drawing/2014/main" id="{B52BC434-2848-4E9A-9DC8-D4598E72E0AB}"/>
              </a:ext>
            </a:extLst>
          </p:cNvPr>
          <p:cNvSpPr txBox="1"/>
          <p:nvPr/>
        </p:nvSpPr>
        <p:spPr>
          <a:xfrm>
            <a:off x="104314" y="1153015"/>
            <a:ext cx="11161240" cy="369332"/>
          </a:xfrm>
          <a:prstGeom prst="rect">
            <a:avLst/>
          </a:prstGeom>
          <a:noFill/>
        </p:spPr>
        <p:txBody>
          <a:bodyPr wrap="square" rtlCol="0">
            <a:spAutoFit/>
          </a:bodyPr>
          <a:lstStyle/>
          <a:p>
            <a:r>
              <a:rPr lang="zh-CN" altLang="en-US" dirty="0"/>
              <a:t>每一路模板匹配本质上是长度为 </a:t>
            </a:r>
            <a:r>
              <a:rPr lang="en-US" altLang="zh-CN" dirty="0"/>
              <a:t>20001 </a:t>
            </a:r>
            <a:r>
              <a:rPr lang="zh-CN" altLang="en-US" dirty="0"/>
              <a:t>的长向量点积</a:t>
            </a:r>
          </a:p>
        </p:txBody>
      </p:sp>
      <p:graphicFrame>
        <p:nvGraphicFramePr>
          <p:cNvPr id="6" name="表格 5">
            <a:extLst>
              <a:ext uri="{FF2B5EF4-FFF2-40B4-BE49-F238E27FC236}">
                <a16:creationId xmlns:a16="http://schemas.microsoft.com/office/drawing/2014/main" id="{5714A516-BE48-4B33-8DFD-ACEE55296D62}"/>
              </a:ext>
            </a:extLst>
          </p:cNvPr>
          <p:cNvGraphicFramePr>
            <a:graphicFrameLocks noGrp="1"/>
          </p:cNvGraphicFramePr>
          <p:nvPr>
            <p:extLst>
              <p:ext uri="{D42A27DB-BD31-4B8C-83A1-F6EECF244321}">
                <p14:modId xmlns:p14="http://schemas.microsoft.com/office/powerpoint/2010/main" val="2625947852"/>
              </p:ext>
            </p:extLst>
          </p:nvPr>
        </p:nvGraphicFramePr>
        <p:xfrm>
          <a:off x="29223" y="1765152"/>
          <a:ext cx="12192000" cy="1950160"/>
        </p:xfrm>
        <a:graphic>
          <a:graphicData uri="http://schemas.openxmlformats.org/drawingml/2006/table">
            <a:tbl>
              <a:tblPr>
                <a:tableStyleId>{6E25E649-3F16-4E02-A733-19D2CDBF48F0}</a:tableStyleId>
              </a:tblPr>
              <a:tblGrid>
                <a:gridCol w="1631504">
                  <a:extLst>
                    <a:ext uri="{9D8B030D-6E8A-4147-A177-3AD203B41FA5}">
                      <a16:colId xmlns:a16="http://schemas.microsoft.com/office/drawing/2014/main" val="542841582"/>
                    </a:ext>
                  </a:extLst>
                </a:gridCol>
                <a:gridCol w="4896544">
                  <a:extLst>
                    <a:ext uri="{9D8B030D-6E8A-4147-A177-3AD203B41FA5}">
                      <a16:colId xmlns:a16="http://schemas.microsoft.com/office/drawing/2014/main" val="2269855110"/>
                    </a:ext>
                  </a:extLst>
                </a:gridCol>
                <a:gridCol w="5663952">
                  <a:extLst>
                    <a:ext uri="{9D8B030D-6E8A-4147-A177-3AD203B41FA5}">
                      <a16:colId xmlns:a16="http://schemas.microsoft.com/office/drawing/2014/main" val="569079522"/>
                    </a:ext>
                  </a:extLst>
                </a:gridCol>
              </a:tblGrid>
              <a:tr h="118179">
                <a:tc>
                  <a:txBody>
                    <a:bodyPr/>
                    <a:lstStyle/>
                    <a:p>
                      <a:pPr algn="l"/>
                      <a:endParaRPr lang="zh-CN" altLang="en-US" sz="1600" dirty="0"/>
                    </a:p>
                  </a:txBody>
                  <a:tcPr marL="83680" marR="83680" marT="41840" marB="41840" anchor="ctr">
                    <a:lnB w="12700" cap="flat" cmpd="sng" algn="ctr">
                      <a:solidFill>
                        <a:schemeClr val="tx1"/>
                      </a:solidFill>
                      <a:prstDash val="solid"/>
                      <a:round/>
                      <a:headEnd type="none" w="med" len="med"/>
                      <a:tailEnd type="none" w="med" len="med"/>
                    </a:lnB>
                  </a:tcPr>
                </a:tc>
                <a:tc>
                  <a:txBody>
                    <a:bodyPr/>
                    <a:lstStyle/>
                    <a:p>
                      <a:pPr algn="l"/>
                      <a:r>
                        <a:rPr lang="zh-CN" altLang="en-US" sz="1600" dirty="0"/>
                        <a:t>朴素实现</a:t>
                      </a:r>
                    </a:p>
                  </a:txBody>
                  <a:tcPr marL="83680" marR="83680" marT="41840" marB="41840" anchor="ctr">
                    <a:lnB w="12700" cap="flat" cmpd="sng" algn="ctr">
                      <a:solidFill>
                        <a:schemeClr val="tx1"/>
                      </a:solidFill>
                      <a:prstDash val="solid"/>
                      <a:round/>
                      <a:headEnd type="none" w="med" len="med"/>
                      <a:tailEnd type="none" w="med" len="med"/>
                    </a:lnB>
                  </a:tcPr>
                </a:tc>
                <a:tc>
                  <a:txBody>
                    <a:bodyPr/>
                    <a:lstStyle/>
                    <a:p>
                      <a:pPr algn="l"/>
                      <a:r>
                        <a:rPr lang="zh-CN" altLang="en-US" sz="1600" dirty="0"/>
                        <a:t>当前并行化实现</a:t>
                      </a:r>
                    </a:p>
                  </a:txBody>
                  <a:tcPr marL="83680" marR="83680" marT="41840" marB="4184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735845"/>
                  </a:ext>
                </a:extLst>
              </a:tr>
              <a:tr h="190883">
                <a:tc>
                  <a:txBody>
                    <a:bodyPr/>
                    <a:lstStyle/>
                    <a:p>
                      <a:pPr algn="l"/>
                      <a:r>
                        <a:rPr lang="zh-CN" altLang="en-US" sz="1600" dirty="0"/>
                        <a:t>输入组织方式</a:t>
                      </a:r>
                    </a:p>
                  </a:txBody>
                  <a:tcPr marL="83680" marR="83680" marT="41840" marB="41840" anchor="ctr">
                    <a:lnT w="12700" cap="flat" cmpd="sng" algn="ctr">
                      <a:solidFill>
                        <a:schemeClr val="tx1"/>
                      </a:solidFill>
                      <a:prstDash val="solid"/>
                      <a:round/>
                      <a:headEnd type="none" w="med" len="med"/>
                      <a:tailEnd type="none" w="med" len="med"/>
                    </a:lnT>
                  </a:tcPr>
                </a:tc>
                <a:tc>
                  <a:txBody>
                    <a:bodyPr/>
                    <a:lstStyle/>
                    <a:p>
                      <a:pPr algn="l"/>
                      <a:r>
                        <a:rPr lang="zh-CN" altLang="en-US" sz="1600" dirty="0"/>
                        <a:t>将长度为 </a:t>
                      </a:r>
                      <a:r>
                        <a:rPr lang="en-US" altLang="zh-CN" sz="1600" dirty="0"/>
                        <a:t>20001 </a:t>
                      </a:r>
                      <a:r>
                        <a:rPr lang="zh-CN" altLang="en-US" sz="1600" dirty="0"/>
                        <a:t>的输入窗口视为单一向量并顺序读取</a:t>
                      </a:r>
                    </a:p>
                  </a:txBody>
                  <a:tcPr marL="83680" marR="83680" marT="41840" marB="41840" anchor="ctr">
                    <a:lnT w="12700" cap="flat" cmpd="sng" algn="ctr">
                      <a:solidFill>
                        <a:schemeClr val="tx1"/>
                      </a:solidFill>
                      <a:prstDash val="solid"/>
                      <a:round/>
                      <a:headEnd type="none" w="med" len="med"/>
                      <a:tailEnd type="none" w="med" len="med"/>
                    </a:lnT>
                  </a:tcPr>
                </a:tc>
                <a:tc>
                  <a:txBody>
                    <a:bodyPr/>
                    <a:lstStyle/>
                    <a:p>
                      <a:pPr algn="l"/>
                      <a:r>
                        <a:rPr lang="zh-CN" altLang="en-US" sz="1600" dirty="0"/>
                        <a:t>将窗口数据分散到并行 </a:t>
                      </a:r>
                      <a:r>
                        <a:rPr lang="en-US" altLang="zh-CN" sz="1600" dirty="0"/>
                        <a:t>window bank</a:t>
                      </a:r>
                      <a:r>
                        <a:rPr lang="zh-CN" altLang="en-US" sz="1600" dirty="0"/>
                        <a:t>，支持 </a:t>
                      </a:r>
                      <a:r>
                        <a:rPr lang="en-US" altLang="zh-CN" sz="1600" dirty="0"/>
                        <a:t>128 </a:t>
                      </a:r>
                      <a:r>
                        <a:rPr lang="zh-CN" altLang="en-US" sz="1600" dirty="0"/>
                        <a:t>路并行读出</a:t>
                      </a:r>
                      <a:endParaRPr lang="en-US" altLang="zh-CN" sz="1600" dirty="0"/>
                    </a:p>
                  </a:txBody>
                  <a:tcPr marL="83680" marR="83680" marT="41840" marB="4184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4273690"/>
                  </a:ext>
                </a:extLst>
              </a:tr>
              <a:tr h="118179">
                <a:tc>
                  <a:txBody>
                    <a:bodyPr/>
                    <a:lstStyle/>
                    <a:p>
                      <a:pPr algn="l"/>
                      <a:r>
                        <a:rPr lang="zh-CN" altLang="en-US" sz="1600" dirty="0"/>
                        <a:t>模板匹配方式</a:t>
                      </a:r>
                    </a:p>
                  </a:txBody>
                  <a:tcPr marL="83680" marR="83680" marT="41840" marB="41840" anchor="ctr"/>
                </a:tc>
                <a:tc>
                  <a:txBody>
                    <a:bodyPr/>
                    <a:lstStyle/>
                    <a:p>
                      <a:pPr algn="l"/>
                      <a:r>
                        <a:rPr lang="zh-CN" altLang="en-US" sz="1600" dirty="0"/>
                        <a:t>单模板顺序执行 </a:t>
                      </a:r>
                      <a:r>
                        <a:rPr lang="en-US" altLang="zh-CN" sz="1600" dirty="0"/>
                        <a:t>20001 </a:t>
                      </a:r>
                      <a:r>
                        <a:rPr lang="zh-CN" altLang="en-US" sz="1600" dirty="0"/>
                        <a:t>次乘加</a:t>
                      </a:r>
                    </a:p>
                  </a:txBody>
                  <a:tcPr marL="83680" marR="83680" marT="41840" marB="41840" anchor="ctr"/>
                </a:tc>
                <a:tc>
                  <a:txBody>
                    <a:bodyPr/>
                    <a:lstStyle/>
                    <a:p>
                      <a:pPr algn="l"/>
                      <a:r>
                        <a:rPr lang="en-US" altLang="zh-CN" sz="1600" dirty="0"/>
                        <a:t>8 </a:t>
                      </a:r>
                      <a:r>
                        <a:rPr lang="zh-CN" altLang="en-US" sz="1600" dirty="0"/>
                        <a:t>路模板并行计算，每路每拍并行处理 </a:t>
                      </a:r>
                      <a:r>
                        <a:rPr lang="en-US" altLang="zh-CN" sz="1600" dirty="0"/>
                        <a:t>128 </a:t>
                      </a:r>
                      <a:r>
                        <a:rPr lang="zh-CN" altLang="en-US" sz="1600" dirty="0"/>
                        <a:t>个乘法</a:t>
                      </a:r>
                    </a:p>
                  </a:txBody>
                  <a:tcPr marL="83680" marR="83680" marT="41840" marB="41840" anchor="ctr"/>
                </a:tc>
                <a:extLst>
                  <a:ext uri="{0D108BD9-81ED-4DB2-BD59-A6C34878D82A}">
                    <a16:rowId xmlns:a16="http://schemas.microsoft.com/office/drawing/2014/main" val="1911615962"/>
                  </a:ext>
                </a:extLst>
              </a:tr>
              <a:tr h="118179">
                <a:tc>
                  <a:txBody>
                    <a:bodyPr/>
                    <a:lstStyle/>
                    <a:p>
                      <a:pPr algn="l"/>
                      <a:r>
                        <a:rPr lang="zh-CN" altLang="en-US" sz="1600" dirty="0"/>
                        <a:t>求和方式</a:t>
                      </a:r>
                    </a:p>
                  </a:txBody>
                  <a:tcPr marL="83680" marR="83680" marT="41840" marB="41840" anchor="ctr"/>
                </a:tc>
                <a:tc>
                  <a:txBody>
                    <a:bodyPr/>
                    <a:lstStyle/>
                    <a:p>
                      <a:pPr algn="l"/>
                      <a:r>
                        <a:rPr lang="en-US" altLang="zh-CN" sz="1600" dirty="0"/>
                        <a:t>20001 </a:t>
                      </a:r>
                      <a:r>
                        <a:rPr lang="zh-CN" altLang="en-US" sz="1600" dirty="0"/>
                        <a:t>项串行累加，处理周期长</a:t>
                      </a:r>
                    </a:p>
                  </a:txBody>
                  <a:tcPr marL="83680" marR="83680" marT="41840" marB="41840" anchor="ctr"/>
                </a:tc>
                <a:tc>
                  <a:txBody>
                    <a:bodyPr/>
                    <a:lstStyle/>
                    <a:p>
                      <a:pPr algn="l"/>
                      <a:r>
                        <a:rPr lang="en-US" altLang="zh-CN" sz="1600" dirty="0"/>
                        <a:t>128 </a:t>
                      </a:r>
                      <a:r>
                        <a:rPr lang="zh-CN" altLang="en-US" sz="1600" dirty="0"/>
                        <a:t>路乘积经加法树求和，再对 </a:t>
                      </a:r>
                      <a:r>
                        <a:rPr lang="en-US" altLang="zh-CN" sz="1600" dirty="0"/>
                        <a:t>157 </a:t>
                      </a:r>
                      <a:r>
                        <a:rPr lang="zh-CN" altLang="en-US" sz="1600" dirty="0"/>
                        <a:t>个 </a:t>
                      </a:r>
                      <a:r>
                        <a:rPr lang="en-US" altLang="zh-CN" sz="1600" dirty="0"/>
                        <a:t>tile </a:t>
                      </a:r>
                      <a:r>
                        <a:rPr lang="zh-CN" altLang="en-US" sz="1600" dirty="0"/>
                        <a:t>分拍累加</a:t>
                      </a:r>
                      <a:endParaRPr lang="en-US" sz="1600" dirty="0"/>
                    </a:p>
                  </a:txBody>
                  <a:tcPr marL="83680" marR="83680" marT="41840" marB="41840" anchor="ctr"/>
                </a:tc>
                <a:extLst>
                  <a:ext uri="{0D108BD9-81ED-4DB2-BD59-A6C34878D82A}">
                    <a16:rowId xmlns:a16="http://schemas.microsoft.com/office/drawing/2014/main" val="852637676"/>
                  </a:ext>
                </a:extLst>
              </a:tr>
              <a:tr h="118179">
                <a:tc>
                  <a:txBody>
                    <a:bodyPr/>
                    <a:lstStyle/>
                    <a:p>
                      <a:pPr marL="0" algn="l" defTabSz="914400" rtl="0" eaLnBrk="1" latinLnBrk="0" hangingPunct="1"/>
                      <a:r>
                        <a:rPr lang="zh-CN" altLang="en-US" sz="1600" kern="1200" dirty="0">
                          <a:solidFill>
                            <a:schemeClr val="dk1"/>
                          </a:solidFill>
                          <a:latin typeface="+mn-lt"/>
                          <a:ea typeface="+mn-ea"/>
                          <a:cs typeface="+mn-cs"/>
                        </a:rPr>
                        <a:t>输出决策方式</a:t>
                      </a:r>
                    </a:p>
                  </a:txBody>
                  <a:tcPr marL="38100" marR="38100" marT="38100" marB="38100" anchor="ctr"/>
                </a:tc>
                <a:tc>
                  <a:txBody>
                    <a:bodyPr/>
                    <a:lstStyle/>
                    <a:p>
                      <a:pPr marL="0" algn="l" defTabSz="914400" rtl="0" eaLnBrk="1" latinLnBrk="0" hangingPunct="1"/>
                      <a:r>
                        <a:rPr lang="en-US" altLang="zh-CN" sz="1600" kern="1200" dirty="0">
                          <a:solidFill>
                            <a:schemeClr val="dk1"/>
                          </a:solidFill>
                          <a:latin typeface="+mn-lt"/>
                          <a:ea typeface="+mn-ea"/>
                          <a:cs typeface="+mn-cs"/>
                        </a:rPr>
                        <a:t> 8 </a:t>
                      </a:r>
                      <a:r>
                        <a:rPr lang="zh-CN" altLang="en-US" sz="1600" kern="1200" dirty="0">
                          <a:solidFill>
                            <a:schemeClr val="dk1"/>
                          </a:solidFill>
                          <a:latin typeface="+mn-lt"/>
                          <a:ea typeface="+mn-ea"/>
                          <a:cs typeface="+mn-cs"/>
                        </a:rPr>
                        <a:t>路结果完成后再比较</a:t>
                      </a:r>
                    </a:p>
                  </a:txBody>
                  <a:tcPr marL="38100" marR="38100" marT="38100" marB="38100" anchor="ctr"/>
                </a:tc>
                <a:tc>
                  <a:txBody>
                    <a:bodyPr/>
                    <a:lstStyle/>
                    <a:p>
                      <a:pPr marL="0" algn="l" defTabSz="914400" rtl="0" eaLnBrk="1" latinLnBrk="0" hangingPunct="1"/>
                      <a:r>
                        <a:rPr lang="en-US" altLang="zh-CN" sz="1600" kern="1200" dirty="0">
                          <a:solidFill>
                            <a:schemeClr val="dk1"/>
                          </a:solidFill>
                          <a:latin typeface="+mn-lt"/>
                          <a:ea typeface="+mn-ea"/>
                          <a:cs typeface="+mn-cs"/>
                        </a:rPr>
                        <a:t>6 </a:t>
                      </a:r>
                      <a:r>
                        <a:rPr lang="zh-CN" altLang="en-US" sz="1600" kern="1200" dirty="0">
                          <a:solidFill>
                            <a:schemeClr val="dk1"/>
                          </a:solidFill>
                          <a:latin typeface="+mn-lt"/>
                          <a:ea typeface="+mn-ea"/>
                          <a:cs typeface="+mn-cs"/>
                        </a:rPr>
                        <a:t>路模板得分寄存后，下一拍完成最大值选择</a:t>
                      </a:r>
                    </a:p>
                  </a:txBody>
                  <a:tcPr marL="38100" marR="38100" marT="38100" marB="38100" anchor="ctr"/>
                </a:tc>
                <a:extLst>
                  <a:ext uri="{0D108BD9-81ED-4DB2-BD59-A6C34878D82A}">
                    <a16:rowId xmlns:a16="http://schemas.microsoft.com/office/drawing/2014/main" val="3322669861"/>
                  </a:ext>
                </a:extLst>
              </a:tr>
              <a:tr h="118179">
                <a:tc>
                  <a:txBody>
                    <a:bodyPr/>
                    <a:lstStyle/>
                    <a:p>
                      <a:r>
                        <a:rPr lang="zh-CN" altLang="en-US" sz="1600" kern="1200" dirty="0">
                          <a:solidFill>
                            <a:schemeClr val="dk1"/>
                          </a:solidFill>
                          <a:latin typeface="+mn-lt"/>
                          <a:ea typeface="+mn-ea"/>
                          <a:cs typeface="+mn-cs"/>
                        </a:rPr>
                        <a:t>时序特性</a:t>
                      </a:r>
                    </a:p>
                  </a:txBody>
                  <a:tcPr marL="38100" marR="38100" marT="38100" marB="38100" anchor="ctr"/>
                </a:tc>
                <a:tc>
                  <a:txBody>
                    <a:bodyPr/>
                    <a:lstStyle/>
                    <a:p>
                      <a:r>
                        <a:rPr lang="zh-CN" altLang="en-US" sz="1600" kern="1200" dirty="0">
                          <a:solidFill>
                            <a:schemeClr val="dk1"/>
                          </a:solidFill>
                          <a:latin typeface="+mn-lt"/>
                          <a:ea typeface="+mn-ea"/>
                          <a:cs typeface="+mn-cs"/>
                        </a:rPr>
                        <a:t>计算周期长，难以满足实时吞吐要求</a:t>
                      </a:r>
                    </a:p>
                  </a:txBody>
                  <a:tcPr marL="38100" marR="38100" marT="38100" marB="38100" anchor="ctr"/>
                </a:tc>
                <a:tc>
                  <a:txBody>
                    <a:bodyPr/>
                    <a:lstStyle/>
                    <a:p>
                      <a:r>
                        <a:rPr lang="zh-CN" altLang="en-US" sz="1600" kern="1200" dirty="0">
                          <a:solidFill>
                            <a:schemeClr val="dk1"/>
                          </a:solidFill>
                          <a:latin typeface="+mn-lt"/>
                          <a:ea typeface="+mn-ea"/>
                          <a:cs typeface="+mn-cs"/>
                        </a:rPr>
                        <a:t>通过大规模并行和分拍累加缩短时间，满足 </a:t>
                      </a:r>
                      <a:r>
                        <a:rPr lang="en-US" altLang="zh-CN" sz="1600" kern="1200" dirty="0">
                          <a:solidFill>
                            <a:schemeClr val="dk1"/>
                          </a:solidFill>
                          <a:latin typeface="+mn-lt"/>
                          <a:ea typeface="+mn-ea"/>
                          <a:cs typeface="+mn-cs"/>
                        </a:rPr>
                        <a:t>1 us </a:t>
                      </a:r>
                      <a:r>
                        <a:rPr lang="zh-CN" altLang="en-US" sz="1600" kern="1200" dirty="0">
                          <a:solidFill>
                            <a:schemeClr val="dk1"/>
                          </a:solidFill>
                          <a:latin typeface="+mn-lt"/>
                          <a:ea typeface="+mn-ea"/>
                          <a:cs typeface="+mn-cs"/>
                        </a:rPr>
                        <a:t>稳态输出间隔</a:t>
                      </a:r>
                    </a:p>
                  </a:txBody>
                  <a:tcPr marL="38100" marR="38100" marT="38100" marB="38100" anchor="ctr"/>
                </a:tc>
                <a:extLst>
                  <a:ext uri="{0D108BD9-81ED-4DB2-BD59-A6C34878D82A}">
                    <a16:rowId xmlns:a16="http://schemas.microsoft.com/office/drawing/2014/main" val="216825500"/>
                  </a:ext>
                </a:extLst>
              </a:tr>
            </a:tbl>
          </a:graphicData>
        </a:graphic>
      </p:graphicFrame>
      <p:pic>
        <p:nvPicPr>
          <p:cNvPr id="7" name="图片 6">
            <a:extLst>
              <a:ext uri="{FF2B5EF4-FFF2-40B4-BE49-F238E27FC236}">
                <a16:creationId xmlns:a16="http://schemas.microsoft.com/office/drawing/2014/main" id="{64012A61-7E74-4A33-858C-FA4DF18E8AA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023992" y="1056168"/>
            <a:ext cx="1411656" cy="587581"/>
          </a:xfrm>
          <a:prstGeom prst="rect">
            <a:avLst/>
          </a:prstGeom>
        </p:spPr>
      </p:pic>
      <p:pic>
        <p:nvPicPr>
          <p:cNvPr id="10" name="图片 9">
            <a:extLst>
              <a:ext uri="{FF2B5EF4-FFF2-40B4-BE49-F238E27FC236}">
                <a16:creationId xmlns:a16="http://schemas.microsoft.com/office/drawing/2014/main" id="{DD30EB0C-7FCA-4EFC-9743-993615424F5C}"/>
              </a:ext>
            </a:extLst>
          </p:cNvPr>
          <p:cNvPicPr>
            <a:picLocks noChangeAspect="1"/>
          </p:cNvPicPr>
          <p:nvPr/>
        </p:nvPicPr>
        <p:blipFill>
          <a:blip r:embed="rId5"/>
          <a:stretch>
            <a:fillRect/>
          </a:stretch>
        </p:blipFill>
        <p:spPr>
          <a:xfrm>
            <a:off x="6698144" y="3836715"/>
            <a:ext cx="4968552" cy="2973372"/>
          </a:xfrm>
          <a:prstGeom prst="rect">
            <a:avLst/>
          </a:prstGeom>
        </p:spPr>
      </p:pic>
      <p:graphicFrame>
        <p:nvGraphicFramePr>
          <p:cNvPr id="11" name="表格 10">
            <a:extLst>
              <a:ext uri="{FF2B5EF4-FFF2-40B4-BE49-F238E27FC236}">
                <a16:creationId xmlns:a16="http://schemas.microsoft.com/office/drawing/2014/main" id="{E542386C-B55C-4793-942F-94DF127F2043}"/>
              </a:ext>
            </a:extLst>
          </p:cNvPr>
          <p:cNvGraphicFramePr>
            <a:graphicFrameLocks noGrp="1"/>
          </p:cNvGraphicFramePr>
          <p:nvPr>
            <p:extLst>
              <p:ext uri="{D42A27DB-BD31-4B8C-83A1-F6EECF244321}">
                <p14:modId xmlns:p14="http://schemas.microsoft.com/office/powerpoint/2010/main" val="3388537146"/>
              </p:ext>
            </p:extLst>
          </p:nvPr>
        </p:nvGraphicFramePr>
        <p:xfrm>
          <a:off x="265278" y="3836715"/>
          <a:ext cx="5859945" cy="2926080"/>
        </p:xfrm>
        <a:graphic>
          <a:graphicData uri="http://schemas.openxmlformats.org/drawingml/2006/table">
            <a:tbl>
              <a:tblPr>
                <a:tableStyleId>{BC89EF96-8CEA-46FF-86C4-4CE0E7609802}</a:tableStyleId>
              </a:tblPr>
              <a:tblGrid>
                <a:gridCol w="1953315">
                  <a:extLst>
                    <a:ext uri="{9D8B030D-6E8A-4147-A177-3AD203B41FA5}">
                      <a16:colId xmlns:a16="http://schemas.microsoft.com/office/drawing/2014/main" val="711481339"/>
                    </a:ext>
                  </a:extLst>
                </a:gridCol>
                <a:gridCol w="1014035">
                  <a:extLst>
                    <a:ext uri="{9D8B030D-6E8A-4147-A177-3AD203B41FA5}">
                      <a16:colId xmlns:a16="http://schemas.microsoft.com/office/drawing/2014/main" val="4009947094"/>
                    </a:ext>
                  </a:extLst>
                </a:gridCol>
                <a:gridCol w="2892595">
                  <a:extLst>
                    <a:ext uri="{9D8B030D-6E8A-4147-A177-3AD203B41FA5}">
                      <a16:colId xmlns:a16="http://schemas.microsoft.com/office/drawing/2014/main" val="4096623867"/>
                    </a:ext>
                  </a:extLst>
                </a:gridCol>
              </a:tblGrid>
              <a:tr h="220302">
                <a:tc>
                  <a:txBody>
                    <a:bodyPr/>
                    <a:lstStyle/>
                    <a:p>
                      <a:pPr algn="l"/>
                      <a:r>
                        <a:rPr lang="zh-CN" altLang="en-US" sz="1200" kern="1200" dirty="0">
                          <a:solidFill>
                            <a:schemeClr val="dk1"/>
                          </a:solidFill>
                          <a:latin typeface="+mn-lt"/>
                          <a:ea typeface="+mn-ea"/>
                          <a:cs typeface="+mn-cs"/>
                        </a:rPr>
                        <a:t>数据类型</a:t>
                      </a:r>
                    </a:p>
                  </a:txBody>
                  <a:tcPr anchor="ctr"/>
                </a:tc>
                <a:tc>
                  <a:txBody>
                    <a:bodyPr/>
                    <a:lstStyle/>
                    <a:p>
                      <a:pPr algn="l"/>
                      <a:r>
                        <a:rPr lang="en-US" sz="1200" kern="1200">
                          <a:solidFill>
                            <a:schemeClr val="dk1"/>
                          </a:solidFill>
                          <a:latin typeface="+mn-lt"/>
                          <a:ea typeface="+mn-ea"/>
                          <a:cs typeface="+mn-cs"/>
                        </a:rPr>
                        <a:t>RTL </a:t>
                      </a:r>
                      <a:r>
                        <a:rPr lang="zh-CN" altLang="en-US" sz="1200" kern="1200">
                          <a:solidFill>
                            <a:schemeClr val="dk1"/>
                          </a:solidFill>
                          <a:latin typeface="+mn-lt"/>
                          <a:ea typeface="+mn-ea"/>
                          <a:cs typeface="+mn-cs"/>
                        </a:rPr>
                        <a:t>位宽</a:t>
                      </a:r>
                    </a:p>
                  </a:txBody>
                  <a:tcPr anchor="ctr"/>
                </a:tc>
                <a:tc>
                  <a:txBody>
                    <a:bodyPr/>
                    <a:lstStyle/>
                    <a:p>
                      <a:pPr algn="l"/>
                      <a:r>
                        <a:rPr lang="zh-CN" altLang="en-US" sz="1200" kern="1200">
                          <a:solidFill>
                            <a:schemeClr val="dk1"/>
                          </a:solidFill>
                          <a:latin typeface="+mn-lt"/>
                          <a:ea typeface="+mn-ea"/>
                          <a:cs typeface="+mn-cs"/>
                        </a:rPr>
                        <a:t>说明</a:t>
                      </a:r>
                    </a:p>
                  </a:txBody>
                  <a:tcPr anchor="ctr"/>
                </a:tc>
                <a:extLst>
                  <a:ext uri="{0D108BD9-81ED-4DB2-BD59-A6C34878D82A}">
                    <a16:rowId xmlns:a16="http://schemas.microsoft.com/office/drawing/2014/main" val="1682799528"/>
                  </a:ext>
                </a:extLst>
              </a:tr>
              <a:tr h="220302">
                <a:tc>
                  <a:txBody>
                    <a:bodyPr/>
                    <a:lstStyle/>
                    <a:p>
                      <a:pPr algn="l"/>
                      <a:r>
                        <a:rPr lang="zh-CN" altLang="en-US" sz="1200" kern="1200" dirty="0">
                          <a:solidFill>
                            <a:schemeClr val="dk1"/>
                          </a:solidFill>
                          <a:latin typeface="+mn-lt"/>
                          <a:ea typeface="+mn-ea"/>
                          <a:cs typeface="+mn-cs"/>
                        </a:rPr>
                        <a:t>输入采样 </a:t>
                      </a:r>
                      <a:r>
                        <a:rPr lang="en-US" sz="1200" kern="1200" dirty="0" err="1">
                          <a:solidFill>
                            <a:schemeClr val="dk1"/>
                          </a:solidFill>
                          <a:latin typeface="+mn-lt"/>
                          <a:ea typeface="+mn-ea"/>
                          <a:cs typeface="+mn-cs"/>
                        </a:rPr>
                        <a:t>x_i</a:t>
                      </a:r>
                      <a:endParaRPr lang="en-US" sz="1200" kern="1200" dirty="0">
                        <a:solidFill>
                          <a:schemeClr val="dk1"/>
                        </a:solidFill>
                        <a:latin typeface="+mn-lt"/>
                        <a:ea typeface="+mn-ea"/>
                        <a:cs typeface="+mn-cs"/>
                      </a:endParaRPr>
                    </a:p>
                  </a:txBody>
                  <a:tcPr anchor="ctr"/>
                </a:tc>
                <a:tc>
                  <a:txBody>
                    <a:bodyPr/>
                    <a:lstStyle/>
                    <a:p>
                      <a:pPr algn="l"/>
                      <a:r>
                        <a:rPr lang="en-US" sz="1200" kern="1200">
                          <a:solidFill>
                            <a:schemeClr val="dk1"/>
                          </a:solidFill>
                          <a:latin typeface="+mn-lt"/>
                          <a:ea typeface="+mn-ea"/>
                          <a:cs typeface="+mn-cs"/>
                        </a:rPr>
                        <a:t>20 bit</a:t>
                      </a:r>
                    </a:p>
                  </a:txBody>
                  <a:tcPr anchor="ctr"/>
                </a:tc>
                <a:tc>
                  <a:txBody>
                    <a:bodyPr/>
                    <a:lstStyle/>
                    <a:p>
                      <a:pPr algn="l"/>
                      <a:r>
                        <a:rPr lang="en-US" sz="1200" kern="1200">
                          <a:solidFill>
                            <a:schemeClr val="dk1"/>
                          </a:solidFill>
                          <a:latin typeface="+mn-lt"/>
                          <a:ea typeface="+mn-ea"/>
                          <a:cs typeface="+mn-cs"/>
                        </a:rPr>
                        <a:t>FCNN32V_INPUT_W = 20</a:t>
                      </a:r>
                    </a:p>
                  </a:txBody>
                  <a:tcPr anchor="ctr"/>
                </a:tc>
                <a:extLst>
                  <a:ext uri="{0D108BD9-81ED-4DB2-BD59-A6C34878D82A}">
                    <a16:rowId xmlns:a16="http://schemas.microsoft.com/office/drawing/2014/main" val="2144142117"/>
                  </a:ext>
                </a:extLst>
              </a:tr>
              <a:tr h="271348">
                <a:tc>
                  <a:txBody>
                    <a:bodyPr/>
                    <a:lstStyle/>
                    <a:p>
                      <a:pPr algn="l"/>
                      <a:r>
                        <a:rPr lang="zh-CN" altLang="en-US" sz="1200" kern="1200">
                          <a:solidFill>
                            <a:schemeClr val="dk1"/>
                          </a:solidFill>
                          <a:latin typeface="+mn-lt"/>
                          <a:ea typeface="+mn-ea"/>
                          <a:cs typeface="+mn-cs"/>
                        </a:rPr>
                        <a:t>模板权重 </a:t>
                      </a:r>
                      <a:r>
                        <a:rPr lang="en-US" sz="1200" kern="1200">
                          <a:solidFill>
                            <a:schemeClr val="dk1"/>
                          </a:solidFill>
                          <a:latin typeface="+mn-lt"/>
                          <a:ea typeface="+mn-ea"/>
                          <a:cs typeface="+mn-cs"/>
                        </a:rPr>
                        <a:t>w_j,i</a:t>
                      </a:r>
                    </a:p>
                  </a:txBody>
                  <a:tcPr anchor="ctr"/>
                </a:tc>
                <a:tc>
                  <a:txBody>
                    <a:bodyPr/>
                    <a:lstStyle/>
                    <a:p>
                      <a:pPr algn="l"/>
                      <a:r>
                        <a:rPr lang="en-US" sz="1200" kern="1200" dirty="0">
                          <a:solidFill>
                            <a:schemeClr val="dk1"/>
                          </a:solidFill>
                          <a:latin typeface="+mn-lt"/>
                          <a:ea typeface="+mn-ea"/>
                          <a:cs typeface="+mn-cs"/>
                        </a:rPr>
                        <a:t>20 bit</a:t>
                      </a:r>
                    </a:p>
                  </a:txBody>
                  <a:tcPr anchor="ctr"/>
                </a:tc>
                <a:tc>
                  <a:txBody>
                    <a:bodyPr/>
                    <a:lstStyle/>
                    <a:p>
                      <a:pPr algn="l"/>
                      <a:r>
                        <a:rPr lang="de-DE" sz="1200" kern="1200">
                          <a:solidFill>
                            <a:schemeClr val="dk1"/>
                          </a:solidFill>
                          <a:latin typeface="+mn-lt"/>
                          <a:ea typeface="+mn-ea"/>
                          <a:cs typeface="+mn-cs"/>
                        </a:rPr>
                        <a:t>FCNN32V_L0_WEIGHT_W = 20</a:t>
                      </a:r>
                    </a:p>
                  </a:txBody>
                  <a:tcPr anchor="ctr"/>
                </a:tc>
                <a:extLst>
                  <a:ext uri="{0D108BD9-81ED-4DB2-BD59-A6C34878D82A}">
                    <a16:rowId xmlns:a16="http://schemas.microsoft.com/office/drawing/2014/main" val="1124106574"/>
                  </a:ext>
                </a:extLst>
              </a:tr>
              <a:tr h="271348">
                <a:tc>
                  <a:txBody>
                    <a:bodyPr/>
                    <a:lstStyle/>
                    <a:p>
                      <a:pPr algn="l"/>
                      <a:r>
                        <a:rPr lang="zh-CN" altLang="en-US" sz="1200" kern="1200">
                          <a:solidFill>
                            <a:schemeClr val="dk1"/>
                          </a:solidFill>
                          <a:latin typeface="+mn-lt"/>
                          <a:ea typeface="+mn-ea"/>
                          <a:cs typeface="+mn-cs"/>
                        </a:rPr>
                        <a:t>单项乘积 </a:t>
                      </a:r>
                      <a:r>
                        <a:rPr lang="en-US" sz="1200" kern="1200">
                          <a:solidFill>
                            <a:schemeClr val="dk1"/>
                          </a:solidFill>
                          <a:latin typeface="+mn-lt"/>
                          <a:ea typeface="+mn-ea"/>
                          <a:cs typeface="+mn-cs"/>
                        </a:rPr>
                        <a:t>x_i × w_j,i</a:t>
                      </a:r>
                    </a:p>
                  </a:txBody>
                  <a:tcPr anchor="ctr"/>
                </a:tc>
                <a:tc>
                  <a:txBody>
                    <a:bodyPr/>
                    <a:lstStyle/>
                    <a:p>
                      <a:pPr algn="l"/>
                      <a:r>
                        <a:rPr lang="en-US" sz="1200" kern="1200" dirty="0">
                          <a:solidFill>
                            <a:schemeClr val="dk1"/>
                          </a:solidFill>
                          <a:latin typeface="+mn-lt"/>
                          <a:ea typeface="+mn-ea"/>
                          <a:cs typeface="+mn-cs"/>
                        </a:rPr>
                        <a:t>40 bit</a:t>
                      </a:r>
                    </a:p>
                  </a:txBody>
                  <a:tcPr anchor="ctr"/>
                </a:tc>
                <a:tc>
                  <a:txBody>
                    <a:bodyPr/>
                    <a:lstStyle/>
                    <a:p>
                      <a:pPr algn="l"/>
                      <a:r>
                        <a:rPr lang="pl-PL" sz="1200" kern="1200">
                          <a:solidFill>
                            <a:schemeClr val="dk1"/>
                          </a:solidFill>
                          <a:latin typeface="+mn-lt"/>
                          <a:ea typeface="+mn-ea"/>
                          <a:cs typeface="+mn-cs"/>
                        </a:rPr>
                        <a:t>PROD_W = INPUT_W + WEIGHT_W = 40</a:t>
                      </a:r>
                    </a:p>
                  </a:txBody>
                  <a:tcPr anchor="ctr"/>
                </a:tc>
                <a:extLst>
                  <a:ext uri="{0D108BD9-81ED-4DB2-BD59-A6C34878D82A}">
                    <a16:rowId xmlns:a16="http://schemas.microsoft.com/office/drawing/2014/main" val="1299293339"/>
                  </a:ext>
                </a:extLst>
              </a:tr>
              <a:tr h="271348">
                <a:tc>
                  <a:txBody>
                    <a:bodyPr/>
                    <a:lstStyle/>
                    <a:p>
                      <a:pPr algn="l"/>
                      <a:r>
                        <a:rPr lang="zh-CN" altLang="en-US" sz="1200" kern="1200">
                          <a:solidFill>
                            <a:schemeClr val="dk1"/>
                          </a:solidFill>
                          <a:latin typeface="+mn-lt"/>
                          <a:ea typeface="+mn-ea"/>
                          <a:cs typeface="+mn-cs"/>
                        </a:rPr>
                        <a:t>乘积寄存 </a:t>
                      </a:r>
                      <a:r>
                        <a:rPr lang="en-US" sz="1200" kern="1200">
                          <a:solidFill>
                            <a:schemeClr val="dk1"/>
                          </a:solidFill>
                          <a:latin typeface="+mn-lt"/>
                          <a:ea typeface="+mn-ea"/>
                          <a:cs typeface="+mn-cs"/>
                        </a:rPr>
                        <a:t>prod_q</a:t>
                      </a:r>
                    </a:p>
                  </a:txBody>
                  <a:tcPr anchor="ctr"/>
                </a:tc>
                <a:tc>
                  <a:txBody>
                    <a:bodyPr/>
                    <a:lstStyle/>
                    <a:p>
                      <a:pPr algn="l"/>
                      <a:r>
                        <a:rPr lang="en-US" sz="1200" kern="1200" dirty="0">
                          <a:solidFill>
                            <a:schemeClr val="dk1"/>
                          </a:solidFill>
                          <a:latin typeface="+mn-lt"/>
                          <a:ea typeface="+mn-ea"/>
                          <a:cs typeface="+mn-cs"/>
                        </a:rPr>
                        <a:t>64 bit</a:t>
                      </a:r>
                    </a:p>
                  </a:txBody>
                  <a:tcPr anchor="ctr"/>
                </a:tc>
                <a:tc>
                  <a:txBody>
                    <a:bodyPr/>
                    <a:lstStyle/>
                    <a:p>
                      <a:pPr algn="l"/>
                      <a:r>
                        <a:rPr lang="en-US" sz="1200" kern="1200" dirty="0">
                          <a:solidFill>
                            <a:schemeClr val="dk1"/>
                          </a:solidFill>
                          <a:latin typeface="+mn-lt"/>
                          <a:ea typeface="+mn-ea"/>
                          <a:cs typeface="+mn-cs"/>
                        </a:rPr>
                        <a:t>40 bit </a:t>
                      </a:r>
                      <a:r>
                        <a:rPr lang="zh-CN" altLang="en-US" sz="1200" kern="1200" dirty="0">
                          <a:solidFill>
                            <a:schemeClr val="dk1"/>
                          </a:solidFill>
                          <a:latin typeface="+mn-lt"/>
                          <a:ea typeface="+mn-ea"/>
                          <a:cs typeface="+mn-cs"/>
                        </a:rPr>
                        <a:t>乘积符号扩展到 </a:t>
                      </a:r>
                      <a:r>
                        <a:rPr lang="en-US" altLang="zh-CN" sz="1200" kern="1200" dirty="0">
                          <a:solidFill>
                            <a:schemeClr val="dk1"/>
                          </a:solidFill>
                          <a:latin typeface="+mn-lt"/>
                          <a:ea typeface="+mn-ea"/>
                          <a:cs typeface="+mn-cs"/>
                        </a:rPr>
                        <a:t>64 </a:t>
                      </a:r>
                      <a:r>
                        <a:rPr lang="en-US" sz="1200" kern="1200" dirty="0">
                          <a:solidFill>
                            <a:schemeClr val="dk1"/>
                          </a:solidFill>
                          <a:latin typeface="+mn-lt"/>
                          <a:ea typeface="+mn-ea"/>
                          <a:cs typeface="+mn-cs"/>
                        </a:rPr>
                        <a:t>bit</a:t>
                      </a:r>
                    </a:p>
                  </a:txBody>
                  <a:tcPr anchor="ctr"/>
                </a:tc>
                <a:extLst>
                  <a:ext uri="{0D108BD9-81ED-4DB2-BD59-A6C34878D82A}">
                    <a16:rowId xmlns:a16="http://schemas.microsoft.com/office/drawing/2014/main" val="1055149144"/>
                  </a:ext>
                </a:extLst>
              </a:tr>
              <a:tr h="271348">
                <a:tc>
                  <a:txBody>
                    <a:bodyPr/>
                    <a:lstStyle/>
                    <a:p>
                      <a:pPr algn="l"/>
                      <a:r>
                        <a:rPr lang="en-US" altLang="zh-CN" sz="1200" kern="1200" dirty="0">
                          <a:solidFill>
                            <a:schemeClr val="dk1"/>
                          </a:solidFill>
                          <a:latin typeface="+mn-lt"/>
                          <a:ea typeface="+mn-ea"/>
                          <a:cs typeface="+mn-cs"/>
                        </a:rPr>
                        <a:t>128 </a:t>
                      </a:r>
                      <a:r>
                        <a:rPr lang="zh-CN" altLang="en-US" sz="1200" kern="1200" dirty="0">
                          <a:solidFill>
                            <a:schemeClr val="dk1"/>
                          </a:solidFill>
                          <a:latin typeface="+mn-lt"/>
                          <a:ea typeface="+mn-ea"/>
                          <a:cs typeface="+mn-cs"/>
                        </a:rPr>
                        <a:t>路 </a:t>
                      </a:r>
                      <a:r>
                        <a:rPr lang="en-US" sz="1200" kern="1200" dirty="0">
                          <a:solidFill>
                            <a:schemeClr val="dk1"/>
                          </a:solidFill>
                          <a:latin typeface="+mn-lt"/>
                          <a:ea typeface="+mn-ea"/>
                          <a:cs typeface="+mn-cs"/>
                        </a:rPr>
                        <a:t>tile sum</a:t>
                      </a:r>
                    </a:p>
                  </a:txBody>
                  <a:tcPr anchor="ctr"/>
                </a:tc>
                <a:tc>
                  <a:txBody>
                    <a:bodyPr/>
                    <a:lstStyle/>
                    <a:p>
                      <a:pPr algn="l"/>
                      <a:r>
                        <a:rPr lang="en-US" sz="1200" kern="1200">
                          <a:solidFill>
                            <a:schemeClr val="dk1"/>
                          </a:solidFill>
                          <a:latin typeface="+mn-lt"/>
                          <a:ea typeface="+mn-ea"/>
                          <a:cs typeface="+mn-cs"/>
                        </a:rPr>
                        <a:t>64 bit</a:t>
                      </a:r>
                    </a:p>
                  </a:txBody>
                  <a:tcPr anchor="ctr"/>
                </a:tc>
                <a:tc>
                  <a:txBody>
                    <a:bodyPr/>
                    <a:lstStyle/>
                    <a:p>
                      <a:pPr algn="l"/>
                      <a:r>
                        <a:rPr lang="zh-CN" altLang="en-US" sz="1200" kern="1200" dirty="0">
                          <a:solidFill>
                            <a:schemeClr val="dk1"/>
                          </a:solidFill>
                          <a:latin typeface="+mn-lt"/>
                          <a:ea typeface="+mn-ea"/>
                          <a:cs typeface="+mn-cs"/>
                        </a:rPr>
                        <a:t>加法树所有 </a:t>
                      </a:r>
                      <a:r>
                        <a:rPr lang="en-US" sz="1200" kern="1200" dirty="0">
                          <a:solidFill>
                            <a:schemeClr val="dk1"/>
                          </a:solidFill>
                          <a:latin typeface="+mn-lt"/>
                          <a:ea typeface="+mn-ea"/>
                          <a:cs typeface="+mn-cs"/>
                        </a:rPr>
                        <a:t>stage </a:t>
                      </a:r>
                      <a:r>
                        <a:rPr lang="zh-CN" altLang="en-US" sz="1200" kern="1200" dirty="0">
                          <a:solidFill>
                            <a:schemeClr val="dk1"/>
                          </a:solidFill>
                          <a:latin typeface="+mn-lt"/>
                          <a:ea typeface="+mn-ea"/>
                          <a:cs typeface="+mn-cs"/>
                        </a:rPr>
                        <a:t>均为 </a:t>
                      </a:r>
                      <a:r>
                        <a:rPr lang="en-US" altLang="zh-CN" sz="1200" kern="1200" dirty="0">
                          <a:solidFill>
                            <a:schemeClr val="dk1"/>
                          </a:solidFill>
                          <a:latin typeface="+mn-lt"/>
                          <a:ea typeface="+mn-ea"/>
                          <a:cs typeface="+mn-cs"/>
                        </a:rPr>
                        <a:t>64 </a:t>
                      </a:r>
                      <a:r>
                        <a:rPr lang="en-US" sz="1200" kern="1200" dirty="0">
                          <a:solidFill>
                            <a:schemeClr val="dk1"/>
                          </a:solidFill>
                          <a:latin typeface="+mn-lt"/>
                          <a:ea typeface="+mn-ea"/>
                          <a:cs typeface="+mn-cs"/>
                        </a:rPr>
                        <a:t>bit</a:t>
                      </a:r>
                    </a:p>
                  </a:txBody>
                  <a:tcPr anchor="ctr"/>
                </a:tc>
                <a:extLst>
                  <a:ext uri="{0D108BD9-81ED-4DB2-BD59-A6C34878D82A}">
                    <a16:rowId xmlns:a16="http://schemas.microsoft.com/office/drawing/2014/main" val="2161244845"/>
                  </a:ext>
                </a:extLst>
              </a:tr>
              <a:tr h="271348">
                <a:tc>
                  <a:txBody>
                    <a:bodyPr/>
                    <a:lstStyle/>
                    <a:p>
                      <a:pPr algn="l"/>
                      <a:r>
                        <a:rPr lang="zh-CN" altLang="en-US" sz="1200" kern="1200">
                          <a:solidFill>
                            <a:schemeClr val="dk1"/>
                          </a:solidFill>
                          <a:latin typeface="+mn-lt"/>
                          <a:ea typeface="+mn-ea"/>
                          <a:cs typeface="+mn-cs"/>
                        </a:rPr>
                        <a:t>跨 </a:t>
                      </a:r>
                      <a:r>
                        <a:rPr lang="en-US" sz="1200" kern="1200">
                          <a:solidFill>
                            <a:schemeClr val="dk1"/>
                          </a:solidFill>
                          <a:latin typeface="+mn-lt"/>
                          <a:ea typeface="+mn-ea"/>
                          <a:cs typeface="+mn-cs"/>
                        </a:rPr>
                        <a:t>tile </a:t>
                      </a:r>
                      <a:r>
                        <a:rPr lang="zh-CN" altLang="en-US" sz="1200" kern="1200">
                          <a:solidFill>
                            <a:schemeClr val="dk1"/>
                          </a:solidFill>
                          <a:latin typeface="+mn-lt"/>
                          <a:ea typeface="+mn-ea"/>
                          <a:cs typeface="+mn-cs"/>
                        </a:rPr>
                        <a:t>累加 </a:t>
                      </a:r>
                      <a:r>
                        <a:rPr lang="en-US" sz="1200" kern="1200">
                          <a:solidFill>
                            <a:schemeClr val="dk1"/>
                          </a:solidFill>
                          <a:latin typeface="+mn-lt"/>
                          <a:ea typeface="+mn-ea"/>
                          <a:cs typeface="+mn-cs"/>
                        </a:rPr>
                        <a:t>l0_acc_q</a:t>
                      </a:r>
                    </a:p>
                  </a:txBody>
                  <a:tcPr anchor="ctr"/>
                </a:tc>
                <a:tc>
                  <a:txBody>
                    <a:bodyPr/>
                    <a:lstStyle/>
                    <a:p>
                      <a:pPr algn="l"/>
                      <a:r>
                        <a:rPr lang="en-US" sz="1200" kern="1200" dirty="0">
                          <a:solidFill>
                            <a:schemeClr val="dk1"/>
                          </a:solidFill>
                          <a:latin typeface="+mn-lt"/>
                          <a:ea typeface="+mn-ea"/>
                          <a:cs typeface="+mn-cs"/>
                        </a:rPr>
                        <a:t>64 bit</a:t>
                      </a:r>
                    </a:p>
                  </a:txBody>
                  <a:tcPr anchor="ctr"/>
                </a:tc>
                <a:tc>
                  <a:txBody>
                    <a:bodyPr/>
                    <a:lstStyle/>
                    <a:p>
                      <a:pPr algn="l"/>
                      <a:r>
                        <a:rPr lang="en-US" altLang="zh-CN" sz="1200" kern="1200" dirty="0">
                          <a:solidFill>
                            <a:schemeClr val="dk1"/>
                          </a:solidFill>
                          <a:latin typeface="+mn-lt"/>
                          <a:ea typeface="+mn-ea"/>
                          <a:cs typeface="+mn-cs"/>
                        </a:rPr>
                        <a:t>157 </a:t>
                      </a:r>
                      <a:r>
                        <a:rPr lang="zh-CN" altLang="en-US" sz="1200" kern="1200" dirty="0">
                          <a:solidFill>
                            <a:schemeClr val="dk1"/>
                          </a:solidFill>
                          <a:latin typeface="+mn-lt"/>
                          <a:ea typeface="+mn-ea"/>
                          <a:cs typeface="+mn-cs"/>
                        </a:rPr>
                        <a:t>个 </a:t>
                      </a:r>
                      <a:r>
                        <a:rPr lang="en-US" sz="1200" kern="1200" dirty="0">
                          <a:solidFill>
                            <a:schemeClr val="dk1"/>
                          </a:solidFill>
                          <a:latin typeface="+mn-lt"/>
                          <a:ea typeface="+mn-ea"/>
                          <a:cs typeface="+mn-cs"/>
                        </a:rPr>
                        <a:t>tile </a:t>
                      </a:r>
                      <a:r>
                        <a:rPr lang="zh-CN" altLang="en-US" sz="1200" kern="1200" dirty="0">
                          <a:solidFill>
                            <a:schemeClr val="dk1"/>
                          </a:solidFill>
                          <a:latin typeface="+mn-lt"/>
                          <a:ea typeface="+mn-ea"/>
                          <a:cs typeface="+mn-cs"/>
                        </a:rPr>
                        <a:t>累加，保持 </a:t>
                      </a:r>
                      <a:r>
                        <a:rPr lang="en-US" altLang="zh-CN" sz="1200" kern="1200" dirty="0">
                          <a:solidFill>
                            <a:schemeClr val="dk1"/>
                          </a:solidFill>
                          <a:latin typeface="+mn-lt"/>
                          <a:ea typeface="+mn-ea"/>
                          <a:cs typeface="+mn-cs"/>
                        </a:rPr>
                        <a:t>64 </a:t>
                      </a:r>
                      <a:r>
                        <a:rPr lang="en-US" sz="1200" kern="1200" dirty="0">
                          <a:solidFill>
                            <a:schemeClr val="dk1"/>
                          </a:solidFill>
                          <a:latin typeface="+mn-lt"/>
                          <a:ea typeface="+mn-ea"/>
                          <a:cs typeface="+mn-cs"/>
                        </a:rPr>
                        <a:t>bit</a:t>
                      </a:r>
                    </a:p>
                  </a:txBody>
                  <a:tcPr anchor="ctr"/>
                </a:tc>
                <a:extLst>
                  <a:ext uri="{0D108BD9-81ED-4DB2-BD59-A6C34878D82A}">
                    <a16:rowId xmlns:a16="http://schemas.microsoft.com/office/drawing/2014/main" val="1473031896"/>
                  </a:ext>
                </a:extLst>
              </a:tr>
              <a:tr h="367169">
                <a:tc>
                  <a:txBody>
                    <a:bodyPr/>
                    <a:lstStyle/>
                    <a:p>
                      <a:pPr algn="l"/>
                      <a:r>
                        <a:rPr lang="zh-CN" altLang="en-US" sz="1200" kern="1200">
                          <a:solidFill>
                            <a:schemeClr val="dk1"/>
                          </a:solidFill>
                          <a:latin typeface="+mn-lt"/>
                          <a:ea typeface="+mn-ea"/>
                          <a:cs typeface="+mn-cs"/>
                        </a:rPr>
                        <a:t>量化</a:t>
                      </a:r>
                      <a:r>
                        <a:rPr lang="en-US" altLang="zh-CN" sz="1200" kern="1200">
                          <a:solidFill>
                            <a:schemeClr val="dk1"/>
                          </a:solidFill>
                          <a:latin typeface="+mn-lt"/>
                          <a:ea typeface="+mn-ea"/>
                          <a:cs typeface="+mn-cs"/>
                        </a:rPr>
                        <a:t>/</a:t>
                      </a:r>
                      <a:r>
                        <a:rPr lang="zh-CN" altLang="en-US" sz="1200" kern="1200">
                          <a:solidFill>
                            <a:schemeClr val="dk1"/>
                          </a:solidFill>
                          <a:latin typeface="+mn-lt"/>
                          <a:ea typeface="+mn-ea"/>
                          <a:cs typeface="+mn-cs"/>
                        </a:rPr>
                        <a:t>舍入中间值</a:t>
                      </a:r>
                    </a:p>
                  </a:txBody>
                  <a:tcPr anchor="ctr"/>
                </a:tc>
                <a:tc>
                  <a:txBody>
                    <a:bodyPr/>
                    <a:lstStyle/>
                    <a:p>
                      <a:pPr algn="l"/>
                      <a:r>
                        <a:rPr lang="en-US" sz="1200" kern="1200" dirty="0">
                          <a:solidFill>
                            <a:schemeClr val="dk1"/>
                          </a:solidFill>
                          <a:latin typeface="+mn-lt"/>
                          <a:ea typeface="+mn-ea"/>
                          <a:cs typeface="+mn-cs"/>
                        </a:rPr>
                        <a:t>128 bit</a:t>
                      </a:r>
                    </a:p>
                  </a:txBody>
                  <a:tcPr anchor="ctr"/>
                </a:tc>
                <a:tc>
                  <a:txBody>
                    <a:bodyPr/>
                    <a:lstStyle/>
                    <a:p>
                      <a:pPr algn="l"/>
                      <a:r>
                        <a:rPr lang="en-US" sz="1200" kern="1200" dirty="0">
                          <a:solidFill>
                            <a:schemeClr val="dk1"/>
                          </a:solidFill>
                          <a:latin typeface="+mn-lt"/>
                          <a:ea typeface="+mn-ea"/>
                          <a:cs typeface="+mn-cs"/>
                        </a:rPr>
                        <a:t>64 bit </a:t>
                      </a:r>
                      <a:r>
                        <a:rPr lang="zh-CN" altLang="en-US" sz="1200" kern="1200" dirty="0">
                          <a:solidFill>
                            <a:schemeClr val="dk1"/>
                          </a:solidFill>
                          <a:latin typeface="+mn-lt"/>
                          <a:ea typeface="+mn-ea"/>
                          <a:cs typeface="+mn-cs"/>
                        </a:rPr>
                        <a:t>累加值先符号扩展到 </a:t>
                      </a:r>
                      <a:r>
                        <a:rPr lang="en-US" altLang="zh-CN" sz="1200" kern="1200" dirty="0">
                          <a:solidFill>
                            <a:schemeClr val="dk1"/>
                          </a:solidFill>
                          <a:latin typeface="+mn-lt"/>
                          <a:ea typeface="+mn-ea"/>
                          <a:cs typeface="+mn-cs"/>
                        </a:rPr>
                        <a:t>128 </a:t>
                      </a:r>
                      <a:r>
                        <a:rPr lang="en-US" sz="1200" kern="1200" dirty="0">
                          <a:solidFill>
                            <a:schemeClr val="dk1"/>
                          </a:solidFill>
                          <a:latin typeface="+mn-lt"/>
                          <a:ea typeface="+mn-ea"/>
                          <a:cs typeface="+mn-cs"/>
                        </a:rPr>
                        <a:t>bit，</a:t>
                      </a:r>
                      <a:r>
                        <a:rPr lang="zh-CN" altLang="en-US" sz="1200" kern="1200" dirty="0">
                          <a:solidFill>
                            <a:schemeClr val="dk1"/>
                          </a:solidFill>
                          <a:latin typeface="+mn-lt"/>
                          <a:ea typeface="+mn-ea"/>
                          <a:cs typeface="+mn-cs"/>
                        </a:rPr>
                        <a:t>再 </a:t>
                      </a:r>
                      <a:r>
                        <a:rPr lang="en-US" sz="1200" kern="1200" dirty="0">
                          <a:solidFill>
                            <a:schemeClr val="dk1"/>
                          </a:solidFill>
                          <a:latin typeface="+mn-lt"/>
                          <a:ea typeface="+mn-ea"/>
                          <a:cs typeface="+mn-cs"/>
                        </a:rPr>
                        <a:t>round/shift</a:t>
                      </a:r>
                    </a:p>
                  </a:txBody>
                  <a:tcPr anchor="ctr"/>
                </a:tc>
                <a:extLst>
                  <a:ext uri="{0D108BD9-81ED-4DB2-BD59-A6C34878D82A}">
                    <a16:rowId xmlns:a16="http://schemas.microsoft.com/office/drawing/2014/main" val="494988407"/>
                  </a:ext>
                </a:extLst>
              </a:tr>
              <a:tr h="220302">
                <a:tc>
                  <a:txBody>
                    <a:bodyPr/>
                    <a:lstStyle/>
                    <a:p>
                      <a:pPr algn="l"/>
                      <a:r>
                        <a:rPr lang="zh-CN" altLang="en-US" sz="1200" kern="1200">
                          <a:solidFill>
                            <a:schemeClr val="dk1"/>
                          </a:solidFill>
                          <a:latin typeface="+mn-lt"/>
                          <a:ea typeface="+mn-ea"/>
                          <a:cs typeface="+mn-cs"/>
                        </a:rPr>
                        <a:t>单路模板得分 </a:t>
                      </a:r>
                      <a:r>
                        <a:rPr lang="en-US" sz="1200" kern="1200">
                          <a:solidFill>
                            <a:schemeClr val="dk1"/>
                          </a:solidFill>
                          <a:latin typeface="+mn-lt"/>
                          <a:ea typeface="+mn-ea"/>
                          <a:cs typeface="+mn-cs"/>
                        </a:rPr>
                        <a:t>s_j</a:t>
                      </a:r>
                    </a:p>
                  </a:txBody>
                  <a:tcPr anchor="ctr"/>
                </a:tc>
                <a:tc>
                  <a:txBody>
                    <a:bodyPr/>
                    <a:lstStyle/>
                    <a:p>
                      <a:pPr algn="l"/>
                      <a:r>
                        <a:rPr lang="en-US" sz="1200" kern="1200">
                          <a:solidFill>
                            <a:schemeClr val="dk1"/>
                          </a:solidFill>
                          <a:latin typeface="+mn-lt"/>
                          <a:ea typeface="+mn-ea"/>
                          <a:cs typeface="+mn-cs"/>
                        </a:rPr>
                        <a:t>20 bit</a:t>
                      </a:r>
                    </a:p>
                  </a:txBody>
                  <a:tcPr anchor="ctr"/>
                </a:tc>
                <a:tc>
                  <a:txBody>
                    <a:bodyPr/>
                    <a:lstStyle/>
                    <a:p>
                      <a:pPr algn="l"/>
                      <a:r>
                        <a:rPr lang="zh-CN" altLang="en-US" sz="1200" kern="1200" dirty="0">
                          <a:solidFill>
                            <a:schemeClr val="dk1"/>
                          </a:solidFill>
                          <a:latin typeface="+mn-lt"/>
                          <a:ea typeface="+mn-ea"/>
                          <a:cs typeface="+mn-cs"/>
                        </a:rPr>
                        <a:t>最终量化输出</a:t>
                      </a:r>
                    </a:p>
                  </a:txBody>
                  <a:tcPr anchor="ctr"/>
                </a:tc>
                <a:extLst>
                  <a:ext uri="{0D108BD9-81ED-4DB2-BD59-A6C34878D82A}">
                    <a16:rowId xmlns:a16="http://schemas.microsoft.com/office/drawing/2014/main" val="2484368560"/>
                  </a:ext>
                </a:extLst>
              </a:tr>
              <a:tr h="271348">
                <a:tc>
                  <a:txBody>
                    <a:bodyPr/>
                    <a:lstStyle/>
                    <a:p>
                      <a:pPr algn="l"/>
                      <a:r>
                        <a:rPr lang="en-US" altLang="zh-CN" sz="1200" kern="1200" dirty="0">
                          <a:solidFill>
                            <a:schemeClr val="dk1"/>
                          </a:solidFill>
                          <a:latin typeface="+mn-lt"/>
                          <a:ea typeface="+mn-ea"/>
                          <a:cs typeface="+mn-cs"/>
                        </a:rPr>
                        <a:t>8 </a:t>
                      </a:r>
                      <a:r>
                        <a:rPr lang="zh-CN" altLang="en-US" sz="1200" kern="1200" dirty="0">
                          <a:solidFill>
                            <a:schemeClr val="dk1"/>
                          </a:solidFill>
                          <a:latin typeface="+mn-lt"/>
                          <a:ea typeface="+mn-ea"/>
                          <a:cs typeface="+mn-cs"/>
                        </a:rPr>
                        <a:t>路最大值输出 </a:t>
                      </a:r>
                      <a:r>
                        <a:rPr lang="en-US" sz="1200" kern="1200" dirty="0">
                          <a:solidFill>
                            <a:schemeClr val="dk1"/>
                          </a:solidFill>
                          <a:latin typeface="+mn-lt"/>
                          <a:ea typeface="+mn-ea"/>
                          <a:cs typeface="+mn-cs"/>
                        </a:rPr>
                        <a:t>y</a:t>
                      </a:r>
                    </a:p>
                  </a:txBody>
                  <a:tcPr anchor="ctr"/>
                </a:tc>
                <a:tc>
                  <a:txBody>
                    <a:bodyPr/>
                    <a:lstStyle/>
                    <a:p>
                      <a:pPr algn="l"/>
                      <a:r>
                        <a:rPr lang="en-US" sz="1200" kern="1200">
                          <a:solidFill>
                            <a:schemeClr val="dk1"/>
                          </a:solidFill>
                          <a:latin typeface="+mn-lt"/>
                          <a:ea typeface="+mn-ea"/>
                          <a:cs typeface="+mn-cs"/>
                        </a:rPr>
                        <a:t>20 bit</a:t>
                      </a:r>
                    </a:p>
                  </a:txBody>
                  <a:tcPr anchor="ctr"/>
                </a:tc>
                <a:tc>
                  <a:txBody>
                    <a:bodyPr/>
                    <a:lstStyle/>
                    <a:p>
                      <a:pPr algn="l"/>
                      <a:r>
                        <a:rPr lang="en-US" sz="1200" kern="1200" dirty="0" err="1">
                          <a:solidFill>
                            <a:schemeClr val="dk1"/>
                          </a:solidFill>
                          <a:latin typeface="+mn-lt"/>
                          <a:ea typeface="+mn-ea"/>
                          <a:cs typeface="+mn-cs"/>
                        </a:rPr>
                        <a:t>logit_out_q</a:t>
                      </a:r>
                      <a:r>
                        <a:rPr lang="en-US" sz="1200" kern="1200" dirty="0">
                          <a:solidFill>
                            <a:schemeClr val="dk1"/>
                          </a:solidFill>
                          <a:latin typeface="+mn-lt"/>
                          <a:ea typeface="+mn-ea"/>
                          <a:cs typeface="+mn-cs"/>
                        </a:rPr>
                        <a:t>，</a:t>
                      </a:r>
                      <a:r>
                        <a:rPr lang="zh-CN" altLang="en-US" sz="1200" kern="1200" dirty="0">
                          <a:solidFill>
                            <a:schemeClr val="dk1"/>
                          </a:solidFill>
                          <a:latin typeface="+mn-lt"/>
                          <a:ea typeface="+mn-ea"/>
                          <a:cs typeface="+mn-cs"/>
                        </a:rPr>
                        <a:t>即 </a:t>
                      </a:r>
                      <a:r>
                        <a:rPr lang="en-US" sz="1200" kern="1200" dirty="0">
                          <a:solidFill>
                            <a:schemeClr val="dk1"/>
                          </a:solidFill>
                          <a:latin typeface="+mn-lt"/>
                          <a:ea typeface="+mn-ea"/>
                          <a:cs typeface="+mn-cs"/>
                        </a:rPr>
                        <a:t>max </a:t>
                      </a:r>
                      <a:r>
                        <a:rPr lang="zh-CN" altLang="en-US" sz="1200" kern="1200" dirty="0">
                          <a:solidFill>
                            <a:schemeClr val="dk1"/>
                          </a:solidFill>
                          <a:latin typeface="+mn-lt"/>
                          <a:ea typeface="+mn-ea"/>
                          <a:cs typeface="+mn-cs"/>
                        </a:rPr>
                        <a:t>后结果</a:t>
                      </a:r>
                    </a:p>
                  </a:txBody>
                  <a:tcPr anchor="ctr"/>
                </a:tc>
                <a:extLst>
                  <a:ext uri="{0D108BD9-81ED-4DB2-BD59-A6C34878D82A}">
                    <a16:rowId xmlns:a16="http://schemas.microsoft.com/office/drawing/2014/main" val="3422692924"/>
                  </a:ext>
                </a:extLst>
              </a:tr>
            </a:tbl>
          </a:graphicData>
        </a:graphic>
      </p:graphicFrame>
    </p:spTree>
    <p:extLst>
      <p:ext uri="{BB962C8B-B14F-4D97-AF65-F5344CB8AC3E}">
        <p14:creationId xmlns:p14="http://schemas.microsoft.com/office/powerpoint/2010/main" val="2106859879"/>
      </p:ext>
    </p:extLst>
  </p:cSld>
  <p:clrMapOvr>
    <a:masterClrMapping/>
  </p:clrMapOvr>
  <p:transition advTm="6393"/>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18</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en-US" altLang="zh-CN" b="1" dirty="0">
                <a:latin typeface="黑体" panose="02010609060101010101" pitchFamily="49" charset="-122"/>
                <a:ea typeface="黑体" panose="02010609060101010101" pitchFamily="49" charset="-122"/>
              </a:rPr>
              <a:t>RTL </a:t>
            </a:r>
            <a:r>
              <a:rPr lang="zh-CN" altLang="en-US" b="1" dirty="0">
                <a:latin typeface="黑体" panose="02010609060101010101" pitchFamily="49" charset="-122"/>
                <a:ea typeface="黑体" panose="02010609060101010101" pitchFamily="49" charset="-122"/>
              </a:rPr>
              <a:t>仿真功能验证与吞吐分析</a:t>
            </a:r>
          </a:p>
        </p:txBody>
      </p:sp>
      <p:sp>
        <p:nvSpPr>
          <p:cNvPr id="12" name="文本框 11">
            <a:extLst>
              <a:ext uri="{FF2B5EF4-FFF2-40B4-BE49-F238E27FC236}">
                <a16:creationId xmlns:a16="http://schemas.microsoft.com/office/drawing/2014/main" id="{C9FA12F0-05EC-4A52-AEF9-72FB1FEFDD54}"/>
              </a:ext>
            </a:extLst>
          </p:cNvPr>
          <p:cNvSpPr txBox="1"/>
          <p:nvPr/>
        </p:nvSpPr>
        <p:spPr>
          <a:xfrm>
            <a:off x="137987" y="1124744"/>
            <a:ext cx="11916026" cy="2958439"/>
          </a:xfrm>
          <a:prstGeom prst="rect">
            <a:avLst/>
          </a:prstGeom>
          <a:noFill/>
        </p:spPr>
        <p:txBody>
          <a:bodyPr wrap="square">
            <a:spAutoFit/>
          </a:bodyPr>
          <a:lstStyle/>
          <a:p>
            <a:pPr>
              <a:lnSpc>
                <a:spcPct val="150000"/>
              </a:lnSpc>
            </a:pPr>
            <a:r>
              <a:rPr lang="zh-CN" altLang="en-US" dirty="0"/>
              <a:t>在行为级 </a:t>
            </a:r>
            <a:r>
              <a:rPr lang="en-US" altLang="zh-CN" dirty="0"/>
              <a:t>RTL </a:t>
            </a:r>
            <a:r>
              <a:rPr lang="zh-CN" altLang="en-US" dirty="0"/>
              <a:t>仿真中，硬件模板匹配输出与软件定点参考结果逐点一致，验证了模板权重导出、窗口组织、并行乘加和最大值选择逻辑的正确性</a:t>
            </a:r>
            <a:endParaRPr lang="en-US" altLang="zh-CN" dirty="0"/>
          </a:p>
          <a:p>
            <a:pPr marL="285750" indent="-285750">
              <a:lnSpc>
                <a:spcPct val="150000"/>
              </a:lnSpc>
              <a:buFont typeface="Arial" panose="020B0604020202020204" pitchFamily="34" charset="0"/>
              <a:buChar char="•"/>
            </a:pPr>
            <a:r>
              <a:rPr lang="zh-CN" altLang="en-US" dirty="0"/>
              <a:t>仿真共检查 </a:t>
            </a:r>
            <a:r>
              <a:rPr lang="en-US" altLang="zh-CN" dirty="0"/>
              <a:t>8 </a:t>
            </a:r>
            <a:r>
              <a:rPr lang="zh-CN" altLang="en-US" dirty="0"/>
              <a:t>个连续输出，</a:t>
            </a:r>
            <a:r>
              <a:rPr lang="en-US" altLang="zh-CN" dirty="0" err="1"/>
              <a:t>logit_out_q</a:t>
            </a:r>
            <a:r>
              <a:rPr lang="en-US" altLang="zh-CN" dirty="0"/>
              <a:t> </a:t>
            </a:r>
            <a:r>
              <a:rPr lang="zh-CN" altLang="en-US" dirty="0"/>
              <a:t>与 </a:t>
            </a:r>
            <a:r>
              <a:rPr lang="en-US" altLang="zh-CN" dirty="0" err="1"/>
              <a:t>expected_logit_mem</a:t>
            </a:r>
            <a:r>
              <a:rPr lang="en-US" altLang="zh-CN" dirty="0"/>
              <a:t> </a:t>
            </a:r>
            <a:r>
              <a:rPr lang="zh-CN" altLang="en-US" dirty="0"/>
              <a:t>在 </a:t>
            </a:r>
            <a:r>
              <a:rPr lang="en-US" altLang="zh-CN" dirty="0" err="1"/>
              <a:t>logit_valid</a:t>
            </a:r>
            <a:r>
              <a:rPr lang="en-US" altLang="zh-CN" dirty="0"/>
              <a:t> </a:t>
            </a:r>
            <a:r>
              <a:rPr lang="zh-CN" altLang="en-US" dirty="0"/>
              <a:t>有效时完全一致，最大误差为 </a:t>
            </a:r>
            <a:r>
              <a:rPr lang="en-US" altLang="zh-CN" dirty="0"/>
              <a:t>0</a:t>
            </a:r>
          </a:p>
          <a:p>
            <a:pPr marL="285750" indent="-285750">
              <a:lnSpc>
                <a:spcPct val="150000"/>
              </a:lnSpc>
              <a:buFont typeface="Arial" panose="020B0604020202020204" pitchFamily="34" charset="0"/>
              <a:buChar char="•"/>
            </a:pPr>
            <a:r>
              <a:rPr lang="en-US" altLang="zh-CN" dirty="0"/>
              <a:t>RTL </a:t>
            </a:r>
            <a:r>
              <a:rPr lang="zh-CN" altLang="en-US" dirty="0"/>
              <a:t>仿真中，计算核心相邻有效输出间隔为 </a:t>
            </a:r>
            <a:r>
              <a:rPr lang="en-US" altLang="zh-CN" dirty="0"/>
              <a:t>175 cycles</a:t>
            </a:r>
            <a:r>
              <a:rPr lang="zh-CN" altLang="en-US" dirty="0"/>
              <a:t>；在 </a:t>
            </a:r>
            <a:r>
              <a:rPr lang="en-US" altLang="zh-CN" dirty="0"/>
              <a:t>200 MHz </a:t>
            </a:r>
            <a:r>
              <a:rPr lang="zh-CN" altLang="en-US" dirty="0"/>
              <a:t>时钟下，对应 </a:t>
            </a:r>
            <a:r>
              <a:rPr lang="en-US" altLang="zh-CN" dirty="0"/>
              <a:t>175 × 5 ns = 875 ns</a:t>
            </a:r>
            <a:r>
              <a:rPr lang="zh-CN" altLang="en-US" dirty="0"/>
              <a:t>，说明核心计算能力小于 </a:t>
            </a:r>
            <a:r>
              <a:rPr lang="en-US" altLang="zh-CN" dirty="0"/>
              <a:t>1 us</a:t>
            </a:r>
          </a:p>
          <a:p>
            <a:pPr>
              <a:lnSpc>
                <a:spcPct val="150000"/>
              </a:lnSpc>
            </a:pPr>
            <a:r>
              <a:rPr lang="zh-CN" altLang="en-US" dirty="0"/>
              <a:t>仿真结果表明，该并行模板匹配结构在 </a:t>
            </a:r>
            <a:r>
              <a:rPr lang="en-US" altLang="zh-CN" dirty="0"/>
              <a:t>RTL </a:t>
            </a:r>
            <a:r>
              <a:rPr lang="zh-CN" altLang="en-US" dirty="0"/>
              <a:t>层面具备满足 </a:t>
            </a:r>
            <a:r>
              <a:rPr lang="en-US" altLang="zh-CN" dirty="0"/>
              <a:t>1 us </a:t>
            </a:r>
            <a:r>
              <a:rPr lang="zh-CN" altLang="en-US" dirty="0"/>
              <a:t>稳态吞吐的能力；工程可实现性将在后续布局布线和上板验证中进一步确认</a:t>
            </a:r>
            <a:endParaRPr lang="en-US" altLang="zh-CN" dirty="0"/>
          </a:p>
        </p:txBody>
      </p:sp>
      <p:pic>
        <p:nvPicPr>
          <p:cNvPr id="4" name="图片 3">
            <a:extLst>
              <a:ext uri="{FF2B5EF4-FFF2-40B4-BE49-F238E27FC236}">
                <a16:creationId xmlns:a16="http://schemas.microsoft.com/office/drawing/2014/main" id="{7C15FBC6-7084-4CF6-8424-DFFBC9AAF13B}"/>
              </a:ext>
            </a:extLst>
          </p:cNvPr>
          <p:cNvPicPr>
            <a:picLocks noChangeAspect="1"/>
          </p:cNvPicPr>
          <p:nvPr/>
        </p:nvPicPr>
        <p:blipFill>
          <a:blip r:embed="rId3"/>
          <a:stretch>
            <a:fillRect/>
          </a:stretch>
        </p:blipFill>
        <p:spPr>
          <a:xfrm>
            <a:off x="-372" y="4981244"/>
            <a:ext cx="12192000" cy="752012"/>
          </a:xfrm>
          <a:prstGeom prst="rect">
            <a:avLst/>
          </a:prstGeom>
        </p:spPr>
      </p:pic>
    </p:spTree>
    <p:extLst>
      <p:ext uri="{BB962C8B-B14F-4D97-AF65-F5344CB8AC3E}">
        <p14:creationId xmlns:p14="http://schemas.microsoft.com/office/powerpoint/2010/main" val="4065927462"/>
      </p:ext>
    </p:extLst>
  </p:cSld>
  <p:clrMapOvr>
    <a:masterClrMapping/>
  </p:clrMapOvr>
  <p:transition advTm="6393"/>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19</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布局布线时序收敛与资源评估</a:t>
            </a:r>
          </a:p>
        </p:txBody>
      </p:sp>
      <p:sp>
        <p:nvSpPr>
          <p:cNvPr id="4" name="文本框 3">
            <a:extLst>
              <a:ext uri="{FF2B5EF4-FFF2-40B4-BE49-F238E27FC236}">
                <a16:creationId xmlns:a16="http://schemas.microsoft.com/office/drawing/2014/main" id="{16E76282-F12D-4E23-BE67-75737C28F9CB}"/>
              </a:ext>
            </a:extLst>
          </p:cNvPr>
          <p:cNvSpPr txBox="1"/>
          <p:nvPr/>
        </p:nvSpPr>
        <p:spPr>
          <a:xfrm>
            <a:off x="335360" y="1196752"/>
            <a:ext cx="11521280" cy="212744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后布局布线时序报告表明，当前设计在 </a:t>
            </a:r>
            <a:r>
              <a:rPr lang="en-US" altLang="zh-CN" dirty="0"/>
              <a:t>200 MHz </a:t>
            </a:r>
            <a:r>
              <a:rPr lang="zh-CN" altLang="en-US" dirty="0"/>
              <a:t>时钟约束下完成时序收敛：</a:t>
            </a:r>
            <a:r>
              <a:rPr lang="en-US" altLang="zh-CN" dirty="0"/>
              <a:t>WNS = +0.021 ns</a:t>
            </a:r>
            <a:r>
              <a:rPr lang="zh-CN" altLang="en-US" dirty="0"/>
              <a:t>，</a:t>
            </a:r>
            <a:r>
              <a:rPr lang="en-US" altLang="zh-CN" dirty="0"/>
              <a:t>TNS = 0</a:t>
            </a:r>
            <a:r>
              <a:rPr lang="zh-CN" altLang="en-US" dirty="0"/>
              <a:t>，</a:t>
            </a:r>
            <a:r>
              <a:rPr lang="en-US" altLang="zh-CN" dirty="0"/>
              <a:t>failing endpoints = 0</a:t>
            </a:r>
          </a:p>
          <a:p>
            <a:pPr marL="285750" indent="-285750">
              <a:lnSpc>
                <a:spcPct val="150000"/>
              </a:lnSpc>
              <a:buFont typeface="Arial" panose="020B0604020202020204" pitchFamily="34" charset="0"/>
              <a:buChar char="•"/>
            </a:pPr>
            <a:r>
              <a:rPr lang="zh-CN" altLang="en-US" dirty="0"/>
              <a:t>当前设计采用 </a:t>
            </a:r>
            <a:r>
              <a:rPr lang="en-US" altLang="zh-CN" dirty="0"/>
              <a:t>128 </a:t>
            </a:r>
            <a:r>
              <a:rPr lang="zh-CN" altLang="en-US" dirty="0"/>
              <a:t>路并行乘法和 </a:t>
            </a:r>
            <a:r>
              <a:rPr lang="en-US" altLang="zh-CN" dirty="0"/>
              <a:t>157 </a:t>
            </a:r>
            <a:r>
              <a:rPr lang="zh-CN" altLang="en-US" dirty="0"/>
              <a:t>个 </a:t>
            </a:r>
            <a:r>
              <a:rPr lang="en-US" altLang="zh-CN" dirty="0"/>
              <a:t>tile </a:t>
            </a:r>
            <a:r>
              <a:rPr lang="zh-CN" altLang="en-US" dirty="0"/>
              <a:t>分拍累加，资源消耗主要集中在 </a:t>
            </a:r>
            <a:r>
              <a:rPr lang="en-US" altLang="zh-CN" dirty="0"/>
              <a:t>DSP </a:t>
            </a:r>
            <a:r>
              <a:rPr lang="zh-CN" altLang="en-US" dirty="0"/>
              <a:t>阵列：</a:t>
            </a:r>
            <a:r>
              <a:rPr lang="en-US" altLang="zh-CN" dirty="0"/>
              <a:t>DSP = 2048</a:t>
            </a:r>
            <a:r>
              <a:rPr lang="zh-CN" altLang="en-US" dirty="0"/>
              <a:t>，占 </a:t>
            </a:r>
            <a:r>
              <a:rPr lang="en-US" altLang="zh-CN" dirty="0"/>
              <a:t>22.70%</a:t>
            </a:r>
          </a:p>
          <a:p>
            <a:pPr marL="285750" indent="-285750">
              <a:lnSpc>
                <a:spcPct val="150000"/>
              </a:lnSpc>
              <a:buFont typeface="Arial" panose="020B0604020202020204" pitchFamily="34" charset="0"/>
              <a:buChar char="•"/>
            </a:pPr>
            <a:r>
              <a:rPr lang="en-US" altLang="zh-CN" dirty="0"/>
              <a:t>LUT</a:t>
            </a:r>
            <a:r>
              <a:rPr lang="zh-CN" altLang="en-US" dirty="0"/>
              <a:t>、</a:t>
            </a:r>
            <a:r>
              <a:rPr lang="en-US" altLang="zh-CN" dirty="0"/>
              <a:t>FF</a:t>
            </a:r>
            <a:r>
              <a:rPr lang="zh-CN" altLang="en-US" dirty="0"/>
              <a:t>、</a:t>
            </a:r>
            <a:r>
              <a:rPr lang="en-US" altLang="zh-CN" dirty="0"/>
              <a:t>BRAM </a:t>
            </a:r>
            <a:r>
              <a:rPr lang="zh-CN" altLang="en-US" dirty="0"/>
              <a:t>占用分别为 </a:t>
            </a:r>
            <a:r>
              <a:rPr lang="en-US" altLang="zh-CN" dirty="0"/>
              <a:t>8.20%</a:t>
            </a:r>
            <a:r>
              <a:rPr lang="zh-CN" altLang="en-US" dirty="0"/>
              <a:t>、</a:t>
            </a:r>
            <a:r>
              <a:rPr lang="en-US" altLang="zh-CN" dirty="0"/>
              <a:t>3.54%</a:t>
            </a:r>
            <a:r>
              <a:rPr lang="zh-CN" altLang="en-US" dirty="0"/>
              <a:t>、</a:t>
            </a:r>
            <a:r>
              <a:rPr lang="en-US" altLang="zh-CN" dirty="0"/>
              <a:t>6.37%</a:t>
            </a:r>
            <a:r>
              <a:rPr lang="zh-CN" altLang="en-US" dirty="0"/>
              <a:t>，说明除 </a:t>
            </a:r>
            <a:r>
              <a:rPr lang="en-US" altLang="zh-CN" dirty="0"/>
              <a:t>DSP </a:t>
            </a:r>
            <a:r>
              <a:rPr lang="zh-CN" altLang="en-US" dirty="0"/>
              <a:t>外的逻辑与存储资源仍保留较大余量，具备工程实现可行性</a:t>
            </a:r>
            <a:endParaRPr lang="en-US" altLang="zh-CN" dirty="0"/>
          </a:p>
        </p:txBody>
      </p:sp>
      <p:graphicFrame>
        <p:nvGraphicFramePr>
          <p:cNvPr id="11" name="表格 10">
            <a:extLst>
              <a:ext uri="{FF2B5EF4-FFF2-40B4-BE49-F238E27FC236}">
                <a16:creationId xmlns:a16="http://schemas.microsoft.com/office/drawing/2014/main" id="{7DFC71E4-26D1-4DCC-9FDF-13A00D814E18}"/>
              </a:ext>
            </a:extLst>
          </p:cNvPr>
          <p:cNvGraphicFramePr>
            <a:graphicFrameLocks noGrp="1"/>
          </p:cNvGraphicFramePr>
          <p:nvPr>
            <p:extLst>
              <p:ext uri="{D42A27DB-BD31-4B8C-83A1-F6EECF244321}">
                <p14:modId xmlns:p14="http://schemas.microsoft.com/office/powerpoint/2010/main" val="2572206950"/>
              </p:ext>
            </p:extLst>
          </p:nvPr>
        </p:nvGraphicFramePr>
        <p:xfrm>
          <a:off x="191344" y="3657920"/>
          <a:ext cx="4896544" cy="2926080"/>
        </p:xfrm>
        <a:graphic>
          <a:graphicData uri="http://schemas.openxmlformats.org/drawingml/2006/table">
            <a:tbl>
              <a:tblPr>
                <a:tableStyleId>{69CF1AB2-1976-4502-BF36-3FF5EA218861}</a:tableStyleId>
              </a:tblPr>
              <a:tblGrid>
                <a:gridCol w="2448272">
                  <a:extLst>
                    <a:ext uri="{9D8B030D-6E8A-4147-A177-3AD203B41FA5}">
                      <a16:colId xmlns:a16="http://schemas.microsoft.com/office/drawing/2014/main" val="859470453"/>
                    </a:ext>
                  </a:extLst>
                </a:gridCol>
                <a:gridCol w="2448272">
                  <a:extLst>
                    <a:ext uri="{9D8B030D-6E8A-4147-A177-3AD203B41FA5}">
                      <a16:colId xmlns:a16="http://schemas.microsoft.com/office/drawing/2014/main" val="1534952950"/>
                    </a:ext>
                  </a:extLst>
                </a:gridCol>
              </a:tblGrid>
              <a:tr h="0">
                <a:tc>
                  <a:txBody>
                    <a:bodyPr/>
                    <a:lstStyle/>
                    <a:p>
                      <a:r>
                        <a:rPr lang="zh-CN" altLang="en-US"/>
                        <a:t>时序指标</a:t>
                      </a:r>
                    </a:p>
                  </a:txBody>
                  <a:tcPr anchor="ctr"/>
                </a:tc>
                <a:tc>
                  <a:txBody>
                    <a:bodyPr/>
                    <a:lstStyle/>
                    <a:p>
                      <a:pPr algn="r"/>
                      <a:r>
                        <a:rPr lang="zh-CN" altLang="en-US"/>
                        <a:t>布局布线后结果</a:t>
                      </a:r>
                    </a:p>
                  </a:txBody>
                  <a:tcPr anchor="ctr"/>
                </a:tc>
                <a:extLst>
                  <a:ext uri="{0D108BD9-81ED-4DB2-BD59-A6C34878D82A}">
                    <a16:rowId xmlns:a16="http://schemas.microsoft.com/office/drawing/2014/main" val="347896001"/>
                  </a:ext>
                </a:extLst>
              </a:tr>
              <a:tr h="0">
                <a:tc>
                  <a:txBody>
                    <a:bodyPr/>
                    <a:lstStyle/>
                    <a:p>
                      <a:r>
                        <a:rPr lang="zh-CN" altLang="en-US" dirty="0"/>
                        <a:t>目标频率</a:t>
                      </a:r>
                    </a:p>
                  </a:txBody>
                  <a:tcPr anchor="ctr"/>
                </a:tc>
                <a:tc>
                  <a:txBody>
                    <a:bodyPr/>
                    <a:lstStyle/>
                    <a:p>
                      <a:pPr algn="r"/>
                      <a:r>
                        <a:rPr lang="en-US"/>
                        <a:t>200 MHz</a:t>
                      </a:r>
                    </a:p>
                  </a:txBody>
                  <a:tcPr anchor="ctr"/>
                </a:tc>
                <a:extLst>
                  <a:ext uri="{0D108BD9-81ED-4DB2-BD59-A6C34878D82A}">
                    <a16:rowId xmlns:a16="http://schemas.microsoft.com/office/drawing/2014/main" val="2652601304"/>
                  </a:ext>
                </a:extLst>
              </a:tr>
              <a:tr h="0">
                <a:tc>
                  <a:txBody>
                    <a:bodyPr/>
                    <a:lstStyle/>
                    <a:p>
                      <a:r>
                        <a:rPr lang="zh-CN" altLang="en-US"/>
                        <a:t>时钟周期</a:t>
                      </a:r>
                    </a:p>
                  </a:txBody>
                  <a:tcPr anchor="ctr"/>
                </a:tc>
                <a:tc>
                  <a:txBody>
                    <a:bodyPr/>
                    <a:lstStyle/>
                    <a:p>
                      <a:pPr algn="r"/>
                      <a:r>
                        <a:rPr lang="en-US"/>
                        <a:t>5.000 ns</a:t>
                      </a:r>
                    </a:p>
                  </a:txBody>
                  <a:tcPr anchor="ctr"/>
                </a:tc>
                <a:extLst>
                  <a:ext uri="{0D108BD9-81ED-4DB2-BD59-A6C34878D82A}">
                    <a16:rowId xmlns:a16="http://schemas.microsoft.com/office/drawing/2014/main" val="2847702427"/>
                  </a:ext>
                </a:extLst>
              </a:tr>
              <a:tr h="0">
                <a:tc>
                  <a:txBody>
                    <a:bodyPr/>
                    <a:lstStyle/>
                    <a:p>
                      <a:r>
                        <a:rPr lang="en-US"/>
                        <a:t>WNS</a:t>
                      </a:r>
                    </a:p>
                  </a:txBody>
                  <a:tcPr anchor="ctr"/>
                </a:tc>
                <a:tc>
                  <a:txBody>
                    <a:bodyPr/>
                    <a:lstStyle/>
                    <a:p>
                      <a:pPr algn="r"/>
                      <a:r>
                        <a:rPr lang="en-US"/>
                        <a:t>+0.021 ns</a:t>
                      </a:r>
                    </a:p>
                  </a:txBody>
                  <a:tcPr anchor="ctr"/>
                </a:tc>
                <a:extLst>
                  <a:ext uri="{0D108BD9-81ED-4DB2-BD59-A6C34878D82A}">
                    <a16:rowId xmlns:a16="http://schemas.microsoft.com/office/drawing/2014/main" val="1863717585"/>
                  </a:ext>
                </a:extLst>
              </a:tr>
              <a:tr h="0">
                <a:tc>
                  <a:txBody>
                    <a:bodyPr/>
                    <a:lstStyle/>
                    <a:p>
                      <a:r>
                        <a:rPr lang="en-US"/>
                        <a:t>TNS</a:t>
                      </a:r>
                    </a:p>
                  </a:txBody>
                  <a:tcPr anchor="ctr"/>
                </a:tc>
                <a:tc>
                  <a:txBody>
                    <a:bodyPr/>
                    <a:lstStyle/>
                    <a:p>
                      <a:pPr algn="r"/>
                      <a:r>
                        <a:rPr lang="en-US"/>
                        <a:t>0 ns</a:t>
                      </a:r>
                    </a:p>
                  </a:txBody>
                  <a:tcPr anchor="ctr"/>
                </a:tc>
                <a:extLst>
                  <a:ext uri="{0D108BD9-81ED-4DB2-BD59-A6C34878D82A}">
                    <a16:rowId xmlns:a16="http://schemas.microsoft.com/office/drawing/2014/main" val="3431121619"/>
                  </a:ext>
                </a:extLst>
              </a:tr>
              <a:tr h="0">
                <a:tc>
                  <a:txBody>
                    <a:bodyPr/>
                    <a:lstStyle/>
                    <a:p>
                      <a:r>
                        <a:rPr lang="en-US"/>
                        <a:t>Failing endpoints</a:t>
                      </a:r>
                    </a:p>
                  </a:txBody>
                  <a:tcPr anchor="ctr"/>
                </a:tc>
                <a:tc>
                  <a:txBody>
                    <a:bodyPr/>
                    <a:lstStyle/>
                    <a:p>
                      <a:pPr algn="r"/>
                      <a:r>
                        <a:rPr lang="en-US" altLang="zh-CN"/>
                        <a:t>0</a:t>
                      </a:r>
                    </a:p>
                  </a:txBody>
                  <a:tcPr anchor="ctr"/>
                </a:tc>
                <a:extLst>
                  <a:ext uri="{0D108BD9-81ED-4DB2-BD59-A6C34878D82A}">
                    <a16:rowId xmlns:a16="http://schemas.microsoft.com/office/drawing/2014/main" val="3360347581"/>
                  </a:ext>
                </a:extLst>
              </a:tr>
              <a:tr h="0">
                <a:tc>
                  <a:txBody>
                    <a:bodyPr/>
                    <a:lstStyle/>
                    <a:p>
                      <a:r>
                        <a:rPr lang="en-US"/>
                        <a:t>WHS</a:t>
                      </a:r>
                    </a:p>
                  </a:txBody>
                  <a:tcPr anchor="ctr"/>
                </a:tc>
                <a:tc>
                  <a:txBody>
                    <a:bodyPr/>
                    <a:lstStyle/>
                    <a:p>
                      <a:pPr algn="r"/>
                      <a:r>
                        <a:rPr lang="en-US"/>
                        <a:t>+0.010 ns</a:t>
                      </a:r>
                    </a:p>
                  </a:txBody>
                  <a:tcPr anchor="ctr"/>
                </a:tc>
                <a:extLst>
                  <a:ext uri="{0D108BD9-81ED-4DB2-BD59-A6C34878D82A}">
                    <a16:rowId xmlns:a16="http://schemas.microsoft.com/office/drawing/2014/main" val="966577152"/>
                  </a:ext>
                </a:extLst>
              </a:tr>
              <a:tr h="0">
                <a:tc>
                  <a:txBody>
                    <a:bodyPr/>
                    <a:lstStyle/>
                    <a:p>
                      <a:r>
                        <a:rPr lang="en-US"/>
                        <a:t>THS</a:t>
                      </a:r>
                    </a:p>
                  </a:txBody>
                  <a:tcPr anchor="ctr"/>
                </a:tc>
                <a:tc>
                  <a:txBody>
                    <a:bodyPr/>
                    <a:lstStyle/>
                    <a:p>
                      <a:pPr algn="r"/>
                      <a:r>
                        <a:rPr lang="en-US" dirty="0"/>
                        <a:t>0 ns</a:t>
                      </a:r>
                    </a:p>
                  </a:txBody>
                  <a:tcPr anchor="ctr"/>
                </a:tc>
                <a:extLst>
                  <a:ext uri="{0D108BD9-81ED-4DB2-BD59-A6C34878D82A}">
                    <a16:rowId xmlns:a16="http://schemas.microsoft.com/office/drawing/2014/main" val="4285269685"/>
                  </a:ext>
                </a:extLst>
              </a:tr>
            </a:tbl>
          </a:graphicData>
        </a:graphic>
      </p:graphicFrame>
      <p:graphicFrame>
        <p:nvGraphicFramePr>
          <p:cNvPr id="12" name="表格 11">
            <a:extLst>
              <a:ext uri="{FF2B5EF4-FFF2-40B4-BE49-F238E27FC236}">
                <a16:creationId xmlns:a16="http://schemas.microsoft.com/office/drawing/2014/main" id="{50A60C23-BCDA-4C2E-B8D2-BA593B6A6458}"/>
              </a:ext>
            </a:extLst>
          </p:cNvPr>
          <p:cNvGraphicFramePr>
            <a:graphicFrameLocks noGrp="1"/>
          </p:cNvGraphicFramePr>
          <p:nvPr>
            <p:extLst>
              <p:ext uri="{D42A27DB-BD31-4B8C-83A1-F6EECF244321}">
                <p14:modId xmlns:p14="http://schemas.microsoft.com/office/powerpoint/2010/main" val="3292955756"/>
              </p:ext>
            </p:extLst>
          </p:nvPr>
        </p:nvGraphicFramePr>
        <p:xfrm>
          <a:off x="5734745" y="4023680"/>
          <a:ext cx="6265911" cy="2194560"/>
        </p:xfrm>
        <a:graphic>
          <a:graphicData uri="http://schemas.openxmlformats.org/drawingml/2006/table">
            <a:tbl>
              <a:tblPr>
                <a:tableStyleId>{69CF1AB2-1976-4502-BF36-3FF5EA218861}</a:tableStyleId>
              </a:tblPr>
              <a:tblGrid>
                <a:gridCol w="2088637">
                  <a:extLst>
                    <a:ext uri="{9D8B030D-6E8A-4147-A177-3AD203B41FA5}">
                      <a16:colId xmlns:a16="http://schemas.microsoft.com/office/drawing/2014/main" val="4021268431"/>
                    </a:ext>
                  </a:extLst>
                </a:gridCol>
                <a:gridCol w="2088637">
                  <a:extLst>
                    <a:ext uri="{9D8B030D-6E8A-4147-A177-3AD203B41FA5}">
                      <a16:colId xmlns:a16="http://schemas.microsoft.com/office/drawing/2014/main" val="3394294521"/>
                    </a:ext>
                  </a:extLst>
                </a:gridCol>
                <a:gridCol w="2088637">
                  <a:extLst>
                    <a:ext uri="{9D8B030D-6E8A-4147-A177-3AD203B41FA5}">
                      <a16:colId xmlns:a16="http://schemas.microsoft.com/office/drawing/2014/main" val="1604176239"/>
                    </a:ext>
                  </a:extLst>
                </a:gridCol>
              </a:tblGrid>
              <a:tr h="0">
                <a:tc>
                  <a:txBody>
                    <a:bodyPr/>
                    <a:lstStyle/>
                    <a:p>
                      <a:r>
                        <a:rPr lang="zh-CN" altLang="en-US" dirty="0"/>
                        <a:t>资源</a:t>
                      </a:r>
                    </a:p>
                  </a:txBody>
                  <a:tcPr anchor="ctr"/>
                </a:tc>
                <a:tc>
                  <a:txBody>
                    <a:bodyPr/>
                    <a:lstStyle/>
                    <a:p>
                      <a:pPr algn="r"/>
                      <a:r>
                        <a:rPr lang="zh-CN" altLang="en-US"/>
                        <a:t>使用量</a:t>
                      </a:r>
                    </a:p>
                  </a:txBody>
                  <a:tcPr anchor="ctr"/>
                </a:tc>
                <a:tc>
                  <a:txBody>
                    <a:bodyPr/>
                    <a:lstStyle/>
                    <a:p>
                      <a:pPr algn="r"/>
                      <a:r>
                        <a:rPr lang="zh-CN" altLang="en-US" dirty="0"/>
                        <a:t>占比</a:t>
                      </a:r>
                    </a:p>
                  </a:txBody>
                  <a:tcPr anchor="ctr"/>
                </a:tc>
                <a:extLst>
                  <a:ext uri="{0D108BD9-81ED-4DB2-BD59-A6C34878D82A}">
                    <a16:rowId xmlns:a16="http://schemas.microsoft.com/office/drawing/2014/main" val="2641830583"/>
                  </a:ext>
                </a:extLst>
              </a:tr>
              <a:tr h="0">
                <a:tc>
                  <a:txBody>
                    <a:bodyPr/>
                    <a:lstStyle/>
                    <a:p>
                      <a:r>
                        <a:rPr lang="en-US"/>
                        <a:t>LUT</a:t>
                      </a:r>
                    </a:p>
                  </a:txBody>
                  <a:tcPr anchor="ctr"/>
                </a:tc>
                <a:tc>
                  <a:txBody>
                    <a:bodyPr/>
                    <a:lstStyle/>
                    <a:p>
                      <a:pPr algn="r"/>
                      <a:r>
                        <a:rPr lang="en-US" altLang="zh-CN" dirty="0"/>
                        <a:t>106848</a:t>
                      </a:r>
                    </a:p>
                  </a:txBody>
                  <a:tcPr anchor="ctr"/>
                </a:tc>
                <a:tc>
                  <a:txBody>
                    <a:bodyPr/>
                    <a:lstStyle/>
                    <a:p>
                      <a:pPr algn="r"/>
                      <a:r>
                        <a:rPr lang="en-US" altLang="zh-CN" dirty="0"/>
                        <a:t>8.20%</a:t>
                      </a:r>
                    </a:p>
                  </a:txBody>
                  <a:tcPr anchor="ctr"/>
                </a:tc>
                <a:extLst>
                  <a:ext uri="{0D108BD9-81ED-4DB2-BD59-A6C34878D82A}">
                    <a16:rowId xmlns:a16="http://schemas.microsoft.com/office/drawing/2014/main" val="424240246"/>
                  </a:ext>
                </a:extLst>
              </a:tr>
              <a:tr h="0">
                <a:tc>
                  <a:txBody>
                    <a:bodyPr/>
                    <a:lstStyle/>
                    <a:p>
                      <a:r>
                        <a:rPr lang="en-US"/>
                        <a:t>FF</a:t>
                      </a:r>
                    </a:p>
                  </a:txBody>
                  <a:tcPr anchor="ctr"/>
                </a:tc>
                <a:tc>
                  <a:txBody>
                    <a:bodyPr/>
                    <a:lstStyle/>
                    <a:p>
                      <a:pPr algn="r"/>
                      <a:r>
                        <a:rPr lang="en-US" altLang="zh-CN" dirty="0"/>
                        <a:t>92284</a:t>
                      </a:r>
                    </a:p>
                  </a:txBody>
                  <a:tcPr anchor="ctr"/>
                </a:tc>
                <a:tc>
                  <a:txBody>
                    <a:bodyPr/>
                    <a:lstStyle/>
                    <a:p>
                      <a:pPr algn="r"/>
                      <a:r>
                        <a:rPr lang="en-US" altLang="zh-CN"/>
                        <a:t>3.54%</a:t>
                      </a:r>
                    </a:p>
                  </a:txBody>
                  <a:tcPr anchor="ctr"/>
                </a:tc>
                <a:extLst>
                  <a:ext uri="{0D108BD9-81ED-4DB2-BD59-A6C34878D82A}">
                    <a16:rowId xmlns:a16="http://schemas.microsoft.com/office/drawing/2014/main" val="3831176935"/>
                  </a:ext>
                </a:extLst>
              </a:tr>
              <a:tr h="0">
                <a:tc>
                  <a:txBody>
                    <a:bodyPr/>
                    <a:lstStyle/>
                    <a:p>
                      <a:r>
                        <a:rPr lang="en-US"/>
                        <a:t>BRAM Tile</a:t>
                      </a:r>
                    </a:p>
                  </a:txBody>
                  <a:tcPr anchor="ctr"/>
                </a:tc>
                <a:tc>
                  <a:txBody>
                    <a:bodyPr/>
                    <a:lstStyle/>
                    <a:p>
                      <a:pPr algn="r"/>
                      <a:r>
                        <a:rPr lang="en-US" altLang="zh-CN" dirty="0"/>
                        <a:t>128.5</a:t>
                      </a:r>
                    </a:p>
                  </a:txBody>
                  <a:tcPr anchor="ctr"/>
                </a:tc>
                <a:tc>
                  <a:txBody>
                    <a:bodyPr/>
                    <a:lstStyle/>
                    <a:p>
                      <a:pPr algn="r"/>
                      <a:r>
                        <a:rPr lang="en-US" altLang="zh-CN"/>
                        <a:t>6.37%</a:t>
                      </a:r>
                    </a:p>
                  </a:txBody>
                  <a:tcPr anchor="ctr"/>
                </a:tc>
                <a:extLst>
                  <a:ext uri="{0D108BD9-81ED-4DB2-BD59-A6C34878D82A}">
                    <a16:rowId xmlns:a16="http://schemas.microsoft.com/office/drawing/2014/main" val="4004197845"/>
                  </a:ext>
                </a:extLst>
              </a:tr>
              <a:tr h="0">
                <a:tc>
                  <a:txBody>
                    <a:bodyPr/>
                    <a:lstStyle/>
                    <a:p>
                      <a:r>
                        <a:rPr lang="en-US"/>
                        <a:t>DSP</a:t>
                      </a:r>
                    </a:p>
                  </a:txBody>
                  <a:tcPr anchor="ctr"/>
                </a:tc>
                <a:tc>
                  <a:txBody>
                    <a:bodyPr/>
                    <a:lstStyle/>
                    <a:p>
                      <a:pPr algn="r"/>
                      <a:r>
                        <a:rPr lang="en-US" altLang="zh-CN" dirty="0"/>
                        <a:t>2048</a:t>
                      </a:r>
                    </a:p>
                  </a:txBody>
                  <a:tcPr anchor="ctr"/>
                </a:tc>
                <a:tc>
                  <a:txBody>
                    <a:bodyPr/>
                    <a:lstStyle/>
                    <a:p>
                      <a:pPr algn="r"/>
                      <a:r>
                        <a:rPr lang="en-US" altLang="zh-CN"/>
                        <a:t>22.70%</a:t>
                      </a:r>
                    </a:p>
                  </a:txBody>
                  <a:tcPr anchor="ctr"/>
                </a:tc>
                <a:extLst>
                  <a:ext uri="{0D108BD9-81ED-4DB2-BD59-A6C34878D82A}">
                    <a16:rowId xmlns:a16="http://schemas.microsoft.com/office/drawing/2014/main" val="2814056631"/>
                  </a:ext>
                </a:extLst>
              </a:tr>
              <a:tr h="0">
                <a:tc>
                  <a:txBody>
                    <a:bodyPr/>
                    <a:lstStyle/>
                    <a:p>
                      <a:r>
                        <a:rPr lang="en-US"/>
                        <a:t>URAM</a:t>
                      </a:r>
                    </a:p>
                  </a:txBody>
                  <a:tcPr anchor="ctr"/>
                </a:tc>
                <a:tc>
                  <a:txBody>
                    <a:bodyPr/>
                    <a:lstStyle/>
                    <a:p>
                      <a:pPr algn="r"/>
                      <a:r>
                        <a:rPr lang="en-US" altLang="zh-CN"/>
                        <a:t>0</a:t>
                      </a:r>
                    </a:p>
                  </a:txBody>
                  <a:tcPr anchor="ctr"/>
                </a:tc>
                <a:tc>
                  <a:txBody>
                    <a:bodyPr/>
                    <a:lstStyle/>
                    <a:p>
                      <a:pPr algn="r"/>
                      <a:r>
                        <a:rPr lang="en-US" altLang="zh-CN" dirty="0"/>
                        <a:t>0%</a:t>
                      </a:r>
                    </a:p>
                  </a:txBody>
                  <a:tcPr anchor="ctr"/>
                </a:tc>
                <a:extLst>
                  <a:ext uri="{0D108BD9-81ED-4DB2-BD59-A6C34878D82A}">
                    <a16:rowId xmlns:a16="http://schemas.microsoft.com/office/drawing/2014/main" val="950694586"/>
                  </a:ext>
                </a:extLst>
              </a:tr>
            </a:tbl>
          </a:graphicData>
        </a:graphic>
      </p:graphicFrame>
    </p:spTree>
    <p:extLst>
      <p:ext uri="{BB962C8B-B14F-4D97-AF65-F5344CB8AC3E}">
        <p14:creationId xmlns:p14="http://schemas.microsoft.com/office/powerpoint/2010/main" val="338758644"/>
      </p:ext>
    </p:extLst>
  </p:cSld>
  <p:clrMapOvr>
    <a:masterClrMapping/>
  </p:clrMapOvr>
  <p:transition advTm="639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物理问题</a:t>
            </a:r>
          </a:p>
        </p:txBody>
      </p:sp>
      <p:pic>
        <p:nvPicPr>
          <p:cNvPr id="28" name="图片 27">
            <a:extLst>
              <a:ext uri="{FF2B5EF4-FFF2-40B4-BE49-F238E27FC236}">
                <a16:creationId xmlns:a16="http://schemas.microsoft.com/office/drawing/2014/main" id="{EBA8FBB3-8C6A-478A-83B5-F16DD93E5182}"/>
              </a:ext>
            </a:extLst>
          </p:cNvPr>
          <p:cNvPicPr>
            <a:picLocks noChangeAspect="1"/>
          </p:cNvPicPr>
          <p:nvPr/>
        </p:nvPicPr>
        <p:blipFill>
          <a:blip r:embed="rId3"/>
          <a:stretch>
            <a:fillRect/>
          </a:stretch>
        </p:blipFill>
        <p:spPr>
          <a:xfrm>
            <a:off x="1524000" y="1215216"/>
            <a:ext cx="9144000" cy="2439559"/>
          </a:xfrm>
          <a:prstGeom prst="rect">
            <a:avLst/>
          </a:prstGeom>
        </p:spPr>
      </p:pic>
      <p:sp>
        <p:nvSpPr>
          <p:cNvPr id="29" name="文本框 28">
            <a:extLst>
              <a:ext uri="{FF2B5EF4-FFF2-40B4-BE49-F238E27FC236}">
                <a16:creationId xmlns:a16="http://schemas.microsoft.com/office/drawing/2014/main" id="{92A31C39-94C6-4B29-B5E5-438EA29AE083}"/>
              </a:ext>
            </a:extLst>
          </p:cNvPr>
          <p:cNvSpPr txBox="1"/>
          <p:nvPr/>
        </p:nvSpPr>
        <p:spPr>
          <a:xfrm>
            <a:off x="291410" y="4149080"/>
            <a:ext cx="11609180" cy="2127442"/>
          </a:xfrm>
          <a:prstGeom prst="rect">
            <a:avLst/>
          </a:prstGeom>
          <a:noFill/>
        </p:spPr>
        <p:txBody>
          <a:bodyPr wrap="square" rtlCol="0">
            <a:spAutoFit/>
          </a:bodyPr>
          <a:lstStyle/>
          <a:p>
            <a:pPr>
              <a:lnSpc>
                <a:spcPct val="150000"/>
              </a:lnSpc>
            </a:pPr>
            <a:r>
              <a:rPr lang="zh-CN" altLang="en-US" b="1" dirty="0">
                <a:solidFill>
                  <a:srgbClr val="FF0000"/>
                </a:solidFill>
              </a:rPr>
              <a:t>针对空气芯线圈阵列直接电压读出方案</a:t>
            </a:r>
            <a:r>
              <a:rPr lang="zh-CN" altLang="en-US" dirty="0"/>
              <a:t>，经过采集之后的信号和噪声如图所示</a:t>
            </a:r>
            <a:endParaRPr lang="en-US" altLang="zh-CN" dirty="0"/>
          </a:p>
          <a:p>
            <a:pPr marL="285750" indent="-285750">
              <a:lnSpc>
                <a:spcPct val="150000"/>
              </a:lnSpc>
              <a:buFont typeface="Wingdings" panose="05000000000000000000" pitchFamily="2" charset="2"/>
              <a:buChar char="p"/>
            </a:pPr>
            <a:r>
              <a:rPr lang="zh-CN" altLang="en-US" dirty="0"/>
              <a:t>信号：携带单磁荷的磁单极子正入射感应线圈，由于线圈的</a:t>
            </a:r>
            <a:r>
              <a:rPr lang="en-US" altLang="zh-CN" dirty="0"/>
              <a:t>LCR</a:t>
            </a:r>
            <a:r>
              <a:rPr lang="zh-CN" altLang="en-US" dirty="0"/>
              <a:t>效应，最终输出信号为震荡衰减的电压信号</a:t>
            </a:r>
            <a:endParaRPr lang="en-US" altLang="zh-CN" dirty="0"/>
          </a:p>
          <a:p>
            <a:pPr marL="285750" indent="-285750">
              <a:lnSpc>
                <a:spcPct val="150000"/>
              </a:lnSpc>
              <a:buFont typeface="Wingdings" panose="05000000000000000000" pitchFamily="2" charset="2"/>
              <a:buChar char="p"/>
            </a:pPr>
            <a:r>
              <a:rPr lang="zh-CN" altLang="en-US" dirty="0"/>
              <a:t>噪声：</a:t>
            </a:r>
            <a:r>
              <a:rPr lang="zh-CN" altLang="en-US" b="1" dirty="0">
                <a:effectLst>
                  <a:outerShdw blurRad="38100" dist="38100" dir="2700000" algn="tl">
                    <a:srgbClr val="000000">
                      <a:alpha val="43137"/>
                    </a:srgbClr>
                  </a:outerShdw>
                </a:effectLst>
              </a:rPr>
              <a:t>感应线圈热噪声，前放输入电压噪声</a:t>
            </a:r>
            <a:r>
              <a:rPr lang="zh-CN" altLang="en-US" dirty="0"/>
              <a:t>，前放输入电流噪声，采集卡噪声</a:t>
            </a:r>
            <a:endParaRPr lang="en-US" altLang="zh-CN" dirty="0"/>
          </a:p>
          <a:p>
            <a:pPr>
              <a:lnSpc>
                <a:spcPct val="150000"/>
              </a:lnSpc>
            </a:pPr>
            <a:r>
              <a:rPr lang="zh-CN" altLang="en-US" dirty="0"/>
              <a:t>物理问题：</a:t>
            </a:r>
            <a:endParaRPr lang="en-US" altLang="zh-CN" dirty="0"/>
          </a:p>
          <a:p>
            <a:pPr>
              <a:lnSpc>
                <a:spcPct val="150000"/>
              </a:lnSpc>
            </a:pPr>
            <a:r>
              <a:rPr lang="zh-CN" altLang="en-US" b="1" dirty="0">
                <a:solidFill>
                  <a:srgbClr val="FF0000"/>
                </a:solidFill>
                <a:effectLst>
                  <a:outerShdw blurRad="38100" dist="38100" dir="2700000" algn="tl">
                    <a:srgbClr val="000000">
                      <a:alpha val="43137"/>
                    </a:srgbClr>
                  </a:outerShdw>
                </a:effectLst>
              </a:rPr>
              <a:t>甄别所采集数据是否含有磁单极子信号</a:t>
            </a:r>
            <a:endParaRPr lang="en-US" altLang="zh-CN"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1178621"/>
      </p:ext>
    </p:extLst>
  </p:cSld>
  <p:clrMapOvr>
    <a:masterClrMapping/>
  </p:clrMapOvr>
  <p:transition advTm="6393"/>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20</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上板验证</a:t>
            </a:r>
          </a:p>
        </p:txBody>
      </p:sp>
      <p:sp>
        <p:nvSpPr>
          <p:cNvPr id="9" name="文本框 8">
            <a:extLst>
              <a:ext uri="{FF2B5EF4-FFF2-40B4-BE49-F238E27FC236}">
                <a16:creationId xmlns:a16="http://schemas.microsoft.com/office/drawing/2014/main" id="{D760F321-B465-470E-A661-8369C0A1C847}"/>
              </a:ext>
            </a:extLst>
          </p:cNvPr>
          <p:cNvSpPr txBox="1"/>
          <p:nvPr/>
        </p:nvSpPr>
        <p:spPr>
          <a:xfrm>
            <a:off x="445902" y="5206372"/>
            <a:ext cx="11050698" cy="1296445"/>
          </a:xfrm>
          <a:prstGeom prst="rect">
            <a:avLst/>
          </a:prstGeom>
          <a:noFill/>
        </p:spPr>
        <p:txBody>
          <a:bodyPr wrap="square">
            <a:spAutoFit/>
          </a:bodyPr>
          <a:lstStyle/>
          <a:p>
            <a:pPr>
              <a:lnSpc>
                <a:spcPct val="150000"/>
              </a:lnSpc>
            </a:pPr>
            <a:r>
              <a:rPr lang="zh-CN" altLang="en-US" dirty="0"/>
              <a:t>上板 </a:t>
            </a:r>
            <a:r>
              <a:rPr lang="en-US" altLang="zh-CN" dirty="0"/>
              <a:t>ILA </a:t>
            </a:r>
            <a:r>
              <a:rPr lang="zh-CN" altLang="en-US" dirty="0"/>
              <a:t>结果验证了完整 </a:t>
            </a:r>
            <a:r>
              <a:rPr lang="en-US" altLang="zh-CN" dirty="0"/>
              <a:t>8 </a:t>
            </a:r>
            <a:r>
              <a:rPr lang="zh-CN" altLang="en-US" dirty="0"/>
              <a:t>个输出窗口：</a:t>
            </a:r>
          </a:p>
          <a:p>
            <a:pPr marL="285750" indent="-285750">
              <a:lnSpc>
                <a:spcPct val="150000"/>
              </a:lnSpc>
              <a:buFont typeface="Arial" panose="020B0604020202020204" pitchFamily="34" charset="0"/>
              <a:buChar char="•"/>
            </a:pPr>
            <a:r>
              <a:rPr lang="zh-CN" altLang="en-US" dirty="0"/>
              <a:t>功能验证 </a:t>
            </a:r>
            <a:r>
              <a:rPr lang="en-US" altLang="zh-CN" dirty="0"/>
              <a:t>PASS</a:t>
            </a:r>
            <a:r>
              <a:rPr lang="zh-CN" altLang="en-US" dirty="0"/>
              <a:t>：</a:t>
            </a:r>
            <a:r>
              <a:rPr lang="en-US" altLang="zh-CN" dirty="0"/>
              <a:t>FPGA </a:t>
            </a:r>
            <a:r>
              <a:rPr lang="zh-CN" altLang="en-US" dirty="0"/>
              <a:t>模板匹配输出与软件定点参考逐点一致，</a:t>
            </a:r>
            <a:r>
              <a:rPr lang="en-US" altLang="zh-CN" dirty="0"/>
              <a:t>8 </a:t>
            </a:r>
            <a:r>
              <a:rPr lang="zh-CN" altLang="en-US" dirty="0"/>
              <a:t>个输出最大误差为 </a:t>
            </a:r>
            <a:r>
              <a:rPr lang="en-US" altLang="zh-CN" dirty="0"/>
              <a:t>0</a:t>
            </a:r>
          </a:p>
          <a:p>
            <a:pPr marL="285750" indent="-285750">
              <a:lnSpc>
                <a:spcPct val="150000"/>
              </a:lnSpc>
              <a:buFont typeface="Arial" panose="020B0604020202020204" pitchFamily="34" charset="0"/>
              <a:buChar char="•"/>
            </a:pPr>
            <a:r>
              <a:rPr lang="zh-CN" altLang="en-US" dirty="0"/>
              <a:t>实时性验证 </a:t>
            </a:r>
            <a:r>
              <a:rPr lang="en-US" altLang="zh-CN" dirty="0"/>
              <a:t>PASS</a:t>
            </a:r>
            <a:r>
              <a:rPr lang="zh-CN" altLang="en-US" dirty="0"/>
              <a:t>：相邻有效输出间隔为 </a:t>
            </a:r>
            <a:r>
              <a:rPr lang="en-US" altLang="zh-CN" dirty="0"/>
              <a:t>200 </a:t>
            </a:r>
            <a:r>
              <a:rPr lang="zh-CN" altLang="en-US" dirty="0"/>
              <a:t>个 </a:t>
            </a:r>
            <a:r>
              <a:rPr lang="en-US" altLang="zh-CN" dirty="0"/>
              <a:t>ILA sample</a:t>
            </a:r>
            <a:r>
              <a:rPr lang="zh-CN" altLang="en-US" dirty="0"/>
              <a:t>；在 </a:t>
            </a:r>
            <a:r>
              <a:rPr lang="en-US" altLang="zh-CN" dirty="0"/>
              <a:t>200 MHz </a:t>
            </a:r>
            <a:r>
              <a:rPr lang="zh-CN" altLang="en-US" dirty="0"/>
              <a:t>采样时钟下，对应 </a:t>
            </a:r>
            <a:r>
              <a:rPr lang="en-US" altLang="zh-CN" dirty="0"/>
              <a:t>1 us</a:t>
            </a:r>
            <a:endParaRPr lang="zh-CN" altLang="en-US" dirty="0"/>
          </a:p>
        </p:txBody>
      </p:sp>
      <p:pic>
        <p:nvPicPr>
          <p:cNvPr id="11" name="图片 10">
            <a:extLst>
              <a:ext uri="{FF2B5EF4-FFF2-40B4-BE49-F238E27FC236}">
                <a16:creationId xmlns:a16="http://schemas.microsoft.com/office/drawing/2014/main" id="{13A313D2-6D6E-4243-BC74-9BA4108031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07" y="1243538"/>
            <a:ext cx="6138795" cy="3803917"/>
          </a:xfrm>
          <a:prstGeom prst="rect">
            <a:avLst/>
          </a:prstGeom>
        </p:spPr>
      </p:pic>
      <p:pic>
        <p:nvPicPr>
          <p:cNvPr id="13" name="图片 12">
            <a:extLst>
              <a:ext uri="{FF2B5EF4-FFF2-40B4-BE49-F238E27FC236}">
                <a16:creationId xmlns:a16="http://schemas.microsoft.com/office/drawing/2014/main" id="{8F41C8F2-DB1F-4CE9-8425-03A733DB6E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914" y="1546836"/>
            <a:ext cx="4332726" cy="2868114"/>
          </a:xfrm>
          <a:prstGeom prst="rect">
            <a:avLst/>
          </a:prstGeom>
        </p:spPr>
      </p:pic>
    </p:spTree>
    <p:extLst>
      <p:ext uri="{BB962C8B-B14F-4D97-AF65-F5344CB8AC3E}">
        <p14:creationId xmlns:p14="http://schemas.microsoft.com/office/powerpoint/2010/main" val="759565297"/>
      </p:ext>
    </p:extLst>
  </p:cSld>
  <p:clrMapOvr>
    <a:masterClrMapping/>
  </p:clrMapOvr>
  <p:transition advTm="6393"/>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21</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更完整的结果</a:t>
            </a:r>
          </a:p>
        </p:txBody>
      </p:sp>
      <p:sp>
        <p:nvSpPr>
          <p:cNvPr id="3" name="文本框 2">
            <a:extLst>
              <a:ext uri="{FF2B5EF4-FFF2-40B4-BE49-F238E27FC236}">
                <a16:creationId xmlns:a16="http://schemas.microsoft.com/office/drawing/2014/main" id="{A7BDFDF6-8278-433E-AB92-A370C081F847}"/>
              </a:ext>
            </a:extLst>
          </p:cNvPr>
          <p:cNvSpPr txBox="1"/>
          <p:nvPr/>
        </p:nvSpPr>
        <p:spPr>
          <a:xfrm>
            <a:off x="335360" y="1268760"/>
            <a:ext cx="9505056" cy="1295868"/>
          </a:xfrm>
          <a:prstGeom prst="rect">
            <a:avLst/>
          </a:prstGeom>
          <a:noFill/>
        </p:spPr>
        <p:txBody>
          <a:bodyPr wrap="square" rtlCol="0">
            <a:spAutoFit/>
          </a:bodyPr>
          <a:lstStyle/>
          <a:p>
            <a:pPr>
              <a:lnSpc>
                <a:spcPct val="150000"/>
              </a:lnSpc>
            </a:pPr>
            <a:r>
              <a:rPr lang="zh-CN" altLang="en-US" dirty="0"/>
              <a:t>使用 </a:t>
            </a:r>
            <a:r>
              <a:rPr lang="en-US" altLang="zh-CN" dirty="0"/>
              <a:t>N=6</a:t>
            </a:r>
            <a:r>
              <a:rPr lang="zh-CN" altLang="en-US" dirty="0"/>
              <a:t>的模板库进行权重预设</a:t>
            </a:r>
            <a:endParaRPr lang="en-US" altLang="zh-CN" dirty="0"/>
          </a:p>
          <a:p>
            <a:pPr>
              <a:lnSpc>
                <a:spcPct val="150000"/>
              </a:lnSpc>
            </a:pPr>
            <a:r>
              <a:rPr lang="zh-CN" altLang="en-US" dirty="0"/>
              <a:t>输入更长的数据流（下图中输入信号左右共</a:t>
            </a:r>
            <a:r>
              <a:rPr lang="en-US" altLang="zh-CN" dirty="0"/>
              <a:t>64 </a:t>
            </a:r>
            <a:r>
              <a:rPr lang="zh-CN" altLang="en-US" dirty="0"/>
              <a:t>个点）</a:t>
            </a:r>
            <a:endParaRPr lang="en-US" altLang="zh-CN" dirty="0"/>
          </a:p>
          <a:p>
            <a:pPr>
              <a:lnSpc>
                <a:spcPct val="150000"/>
              </a:lnSpc>
            </a:pPr>
            <a:r>
              <a:rPr lang="zh-CN" altLang="en-US" dirty="0"/>
              <a:t>比较软件结果和硬件结果（采用 </a:t>
            </a:r>
            <a:r>
              <a:rPr lang="en-US" altLang="zh-CN" dirty="0"/>
              <a:t>20bit Q12 </a:t>
            </a:r>
            <a:r>
              <a:rPr lang="zh-CN" altLang="en-US" dirty="0"/>
              <a:t>编码）</a:t>
            </a:r>
            <a:endParaRPr lang="en-US" altLang="zh-CN" dirty="0"/>
          </a:p>
        </p:txBody>
      </p:sp>
      <p:pic>
        <p:nvPicPr>
          <p:cNvPr id="6" name="图片 5">
            <a:extLst>
              <a:ext uri="{FF2B5EF4-FFF2-40B4-BE49-F238E27FC236}">
                <a16:creationId xmlns:a16="http://schemas.microsoft.com/office/drawing/2014/main" id="{5E44759E-409B-48B4-8D9F-54E310864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590" y="1052736"/>
            <a:ext cx="4741688" cy="2638853"/>
          </a:xfrm>
          <a:prstGeom prst="rect">
            <a:avLst/>
          </a:prstGeom>
        </p:spPr>
      </p:pic>
      <p:pic>
        <p:nvPicPr>
          <p:cNvPr id="8" name="图片 7">
            <a:extLst>
              <a:ext uri="{FF2B5EF4-FFF2-40B4-BE49-F238E27FC236}">
                <a16:creationId xmlns:a16="http://schemas.microsoft.com/office/drawing/2014/main" id="{5715C6BF-B2DD-4544-9BF0-2CF4D601B2E4}"/>
              </a:ext>
            </a:extLst>
          </p:cNvPr>
          <p:cNvPicPr>
            <a:picLocks noChangeAspect="1"/>
          </p:cNvPicPr>
          <p:nvPr/>
        </p:nvPicPr>
        <p:blipFill>
          <a:blip r:embed="rId4"/>
          <a:stretch>
            <a:fillRect/>
          </a:stretch>
        </p:blipFill>
        <p:spPr>
          <a:xfrm>
            <a:off x="104314" y="2786981"/>
            <a:ext cx="7212804" cy="1241220"/>
          </a:xfrm>
          <a:prstGeom prst="rect">
            <a:avLst/>
          </a:prstGeom>
        </p:spPr>
      </p:pic>
      <p:pic>
        <p:nvPicPr>
          <p:cNvPr id="12" name="图片 11">
            <a:extLst>
              <a:ext uri="{FF2B5EF4-FFF2-40B4-BE49-F238E27FC236}">
                <a16:creationId xmlns:a16="http://schemas.microsoft.com/office/drawing/2014/main" id="{38664AB8-588F-4DD5-9B89-39BB7C5210B0}"/>
              </a:ext>
            </a:extLst>
          </p:cNvPr>
          <p:cNvPicPr>
            <a:picLocks noChangeAspect="1"/>
          </p:cNvPicPr>
          <p:nvPr/>
        </p:nvPicPr>
        <p:blipFill>
          <a:blip r:embed="rId5"/>
          <a:stretch>
            <a:fillRect/>
          </a:stretch>
        </p:blipFill>
        <p:spPr>
          <a:xfrm>
            <a:off x="695400" y="4227673"/>
            <a:ext cx="4603279" cy="2401187"/>
          </a:xfrm>
          <a:prstGeom prst="rect">
            <a:avLst/>
          </a:prstGeom>
        </p:spPr>
      </p:pic>
      <p:pic>
        <p:nvPicPr>
          <p:cNvPr id="1026" name="Picture 2" descr="64-point compare">
            <a:extLst>
              <a:ext uri="{FF2B5EF4-FFF2-40B4-BE49-F238E27FC236}">
                <a16:creationId xmlns:a16="http://schemas.microsoft.com/office/drawing/2014/main" id="{17E8A67A-F898-4B1F-B9D0-32A7098EAD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1182" y="3894463"/>
            <a:ext cx="4536504" cy="287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042299"/>
      </p:ext>
    </p:extLst>
  </p:cSld>
  <p:clrMapOvr>
    <a:masterClrMapping/>
  </p:clrMapOvr>
  <p:transition advTm="6393"/>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8295" y="2638770"/>
            <a:ext cx="5759307" cy="707722"/>
          </a:xfrm>
          <a:prstGeom prst="rect">
            <a:avLst/>
          </a:prstGeom>
          <a:noFill/>
        </p:spPr>
        <p:txBody>
          <a:bodyPr wrap="square" rtlCol="0">
            <a:spAutoFit/>
          </a:bodyPr>
          <a:lstStyle/>
          <a:p>
            <a:pPr defTabSz="1088172"/>
            <a:r>
              <a:rPr kumimoji="1" lang="en-US" altLang="zh-CN" sz="3999" b="1" dirty="0">
                <a:solidFill>
                  <a:srgbClr val="034A90">
                    <a:lumMod val="75000"/>
                  </a:srgbClr>
                </a:solidFill>
                <a:latin typeface="微软雅黑"/>
                <a:ea typeface="微软雅黑"/>
              </a:rPr>
              <a:t>Thanks for listening!</a:t>
            </a:r>
            <a:endParaRPr kumimoji="1" lang="zh-CN" altLang="en-US" sz="3999" b="1" dirty="0">
              <a:solidFill>
                <a:srgbClr val="034A90">
                  <a:lumMod val="75000"/>
                </a:srgbClr>
              </a:solidFill>
              <a:latin typeface="微软雅黑"/>
              <a:ea typeface="微软雅黑"/>
            </a:endParaRPr>
          </a:p>
        </p:txBody>
      </p:sp>
      <p:sp>
        <p:nvSpPr>
          <p:cNvPr id="10" name="文本框 3">
            <a:extLst>
              <a:ext uri="{FF2B5EF4-FFF2-40B4-BE49-F238E27FC236}">
                <a16:creationId xmlns:a16="http://schemas.microsoft.com/office/drawing/2014/main" id="{CD4A9A51-F023-B94F-B76E-605C8390237B}"/>
              </a:ext>
            </a:extLst>
          </p:cNvPr>
          <p:cNvSpPr txBox="1"/>
          <p:nvPr/>
        </p:nvSpPr>
        <p:spPr>
          <a:xfrm>
            <a:off x="3864269" y="5016544"/>
            <a:ext cx="5759307" cy="476944"/>
          </a:xfrm>
          <a:prstGeom prst="rect">
            <a:avLst/>
          </a:prstGeom>
          <a:noFill/>
        </p:spPr>
        <p:txBody>
          <a:bodyPr wrap="square" rtlCol="0">
            <a:spAutoFit/>
          </a:bodyPr>
          <a:lstStyle/>
          <a:p>
            <a:pPr defTabSz="1088172"/>
            <a:r>
              <a:rPr kumimoji="1" lang="en-US" altLang="zh-CN" sz="2500" b="1" dirty="0">
                <a:solidFill>
                  <a:srgbClr val="034A90">
                    <a:lumMod val="75000"/>
                  </a:srgbClr>
                </a:solidFill>
                <a:latin typeface="微软雅黑"/>
                <a:ea typeface="微软雅黑"/>
              </a:rPr>
              <a:t>Email: ycq@mail.ustc.edu.cn</a:t>
            </a:r>
            <a:endParaRPr kumimoji="1" lang="zh-CN" altLang="en-US" sz="2500" b="1" dirty="0">
              <a:solidFill>
                <a:srgbClr val="034A90">
                  <a:lumMod val="75000"/>
                </a:srgbClr>
              </a:solidFill>
              <a:latin typeface="微软雅黑"/>
              <a:ea typeface="微软雅黑"/>
            </a:endParaRPr>
          </a:p>
        </p:txBody>
      </p:sp>
      <p:sp>
        <p:nvSpPr>
          <p:cNvPr id="7" name="Rectangle 4">
            <a:extLst>
              <a:ext uri="{FF2B5EF4-FFF2-40B4-BE49-F238E27FC236}">
                <a16:creationId xmlns:a16="http://schemas.microsoft.com/office/drawing/2014/main" id="{E825B50F-49FB-48AD-AC17-8802993073BC}"/>
              </a:ext>
            </a:extLst>
          </p:cNvPr>
          <p:cNvSpPr/>
          <p:nvPr/>
        </p:nvSpPr>
        <p:spPr>
          <a:xfrm>
            <a:off x="8815915" y="162330"/>
            <a:ext cx="3055372" cy="707886"/>
          </a:xfrm>
          <a:prstGeom prst="rect">
            <a:avLst/>
          </a:prstGeom>
          <a:noFill/>
        </p:spPr>
        <p:txBody>
          <a:bodyPr wrap="square" lIns="91440" tIns="45720" rIns="91440" bIns="45720">
            <a:spAutoFit/>
          </a:bodyPr>
          <a:lstStyle/>
          <a:p>
            <a:pPr algn="ctr" eaLnBrk="1" fontAlgn="auto" hangingPunct="1">
              <a:spcBef>
                <a:spcPts val="0"/>
              </a:spcBef>
              <a:spcAft>
                <a:spcPts val="0"/>
              </a:spcAft>
              <a:defRPr/>
            </a:pPr>
            <a:r>
              <a:rPr lang="zh-CN" altLang="en-US"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2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pic>
        <p:nvPicPr>
          <p:cNvPr id="8" name="Picture 17">
            <a:extLst>
              <a:ext uri="{FF2B5EF4-FFF2-40B4-BE49-F238E27FC236}">
                <a16:creationId xmlns:a16="http://schemas.microsoft.com/office/drawing/2014/main" id="{9A503604-439B-44F0-8E67-B63EFF5AE9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6483" y="244997"/>
            <a:ext cx="539432" cy="554651"/>
          </a:xfrm>
          <a:prstGeom prst="rect">
            <a:avLst/>
          </a:prstGeom>
        </p:spPr>
      </p:pic>
    </p:spTree>
    <p:extLst>
      <p:ext uri="{BB962C8B-B14F-4D97-AF65-F5344CB8AC3E}">
        <p14:creationId xmlns:p14="http://schemas.microsoft.com/office/powerpoint/2010/main" val="3157653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3</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信号甄别与二元假设检验</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499AF0B-E546-499B-A66F-3E8B68A3534D}"/>
                  </a:ext>
                </a:extLst>
              </p:cNvPr>
              <p:cNvSpPr txBox="1"/>
              <p:nvPr/>
            </p:nvSpPr>
            <p:spPr>
              <a:xfrm>
                <a:off x="95250" y="1089023"/>
                <a:ext cx="11185326" cy="5659819"/>
              </a:xfrm>
              <a:prstGeom prst="rect">
                <a:avLst/>
              </a:prstGeom>
              <a:noFill/>
            </p:spPr>
            <p:txBody>
              <a:bodyPr wrap="square" rtlCol="0">
                <a:spAutoFit/>
              </a:bodyPr>
              <a:lstStyle/>
              <a:p>
                <a:pPr>
                  <a:lnSpc>
                    <a:spcPct val="130000"/>
                  </a:lnSpc>
                </a:pPr>
                <a:r>
                  <a:rPr lang="zh-CN" altLang="en-US" dirty="0"/>
                  <a:t>对于磁单极子的甄别可以归结为如下假设检验问题：</a:t>
                </a:r>
                <a:endParaRPr lang="en-US" altLang="zh-CN" dirty="0"/>
              </a:p>
              <a:p>
                <a:pPr>
                  <a:lnSpc>
                    <a:spcPct val="130000"/>
                  </a:lnSpc>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eqArr>
                            <m:eqArrPr>
                              <m:ctrlPr>
                                <a:rPr lang="en-US" altLang="zh-CN" i="1" smtClean="0">
                                  <a:latin typeface="Cambria Math" panose="02040503050406030204" pitchFamily="18" charset="0"/>
                                </a:rPr>
                              </m:ctrlPr>
                            </m:eqArrPr>
                            <m:e>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0</m:t>
                                  </m:r>
                                </m:sub>
                              </m:sSub>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𝑧</m:t>
                              </m:r>
                              <m:r>
                                <a:rPr lang="en-US" altLang="zh-CN" i="1">
                                  <a:latin typeface="Cambria Math" panose="02040503050406030204" pitchFamily="18" charset="0"/>
                                </a:rPr>
                                <m:t>,</m:t>
                              </m:r>
                              <m:r>
                                <m:rPr>
                                  <m:nor/>
                                </m:rPr>
                                <a:rPr lang="en-US" altLang="zh-CN" i="1" dirty="0">
                                  <a:latin typeface="Cambria Math" panose="02040503050406030204" pitchFamily="18" charset="0"/>
                                </a:rPr>
                                <m:t> </m:t>
                              </m:r>
                            </m:e>
                            <m:e>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zh-CN" altLang="en-US" i="1">
                                      <a:latin typeface="Cambria Math" panose="02040503050406030204" pitchFamily="18" charset="0"/>
                                    </a:rPr>
                                    <m:t>𝛾</m:t>
                                  </m:r>
                                </m:sub>
                              </m:sSub>
                              <m:r>
                                <a:rPr lang="en-US" altLang="zh-CN" i="1">
                                  <a:latin typeface="Cambria Math" panose="02040503050406030204" pitchFamily="18" charset="0"/>
                                </a:rPr>
                                <m:t>+</m:t>
                              </m:r>
                              <m:r>
                                <a:rPr lang="en-US" altLang="zh-CN" i="1">
                                  <a:latin typeface="Cambria Math" panose="02040503050406030204" pitchFamily="18" charset="0"/>
                                </a:rPr>
                                <m:t>𝑧</m:t>
                              </m:r>
                              <m:r>
                                <m:rPr>
                                  <m:nor/>
                                </m:rPr>
                                <a:rPr lang="en-US" altLang="zh-CN" dirty="0"/>
                                <m:t> </m:t>
                              </m:r>
                            </m:e>
                          </m:eqArr>
                        </m:e>
                      </m:d>
                    </m:oMath>
                  </m:oMathPara>
                </a14:m>
                <a:endParaRPr lang="en-US" altLang="zh-CN" i="1" dirty="0">
                  <a:latin typeface="Cambria Math" panose="02040503050406030204" pitchFamily="18" charset="0"/>
                </a:endParaRPr>
              </a:p>
              <a:p>
                <a:pPr>
                  <a:lnSpc>
                    <a:spcPct val="130000"/>
                  </a:lnSpc>
                </a:pPr>
                <a14:m>
                  <m:oMath xmlns:m="http://schemas.openxmlformats.org/officeDocument/2006/math">
                    <m:r>
                      <a:rPr lang="en-US" altLang="zh-CN" b="0" i="1" smtClean="0">
                        <a:latin typeface="Cambria Math" panose="02040503050406030204" pitchFamily="18" charset="0"/>
                      </a:rPr>
                      <m:t>𝑥</m:t>
                    </m:r>
                  </m:oMath>
                </a14:m>
                <a:r>
                  <a:rPr lang="zh-CN" altLang="en-US" dirty="0"/>
                  <a:t>为观测到的数据，</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zh-CN" altLang="en-US" i="1">
                            <a:latin typeface="Cambria Math" panose="02040503050406030204" pitchFamily="18" charset="0"/>
                          </a:rPr>
                          <m:t>𝛾</m:t>
                        </m:r>
                      </m:sub>
                    </m:sSub>
                  </m:oMath>
                </a14:m>
                <a:r>
                  <a:rPr lang="zh-CN" altLang="en-US" dirty="0"/>
                  <a:t>为磁单极子信号，</a:t>
                </a:r>
                <a14:m>
                  <m:oMath xmlns:m="http://schemas.openxmlformats.org/officeDocument/2006/math">
                    <m:r>
                      <a:rPr lang="en-US" altLang="zh-CN" i="1">
                        <a:latin typeface="Cambria Math" panose="02040503050406030204" pitchFamily="18" charset="0"/>
                      </a:rPr>
                      <m:t>𝑧</m:t>
                    </m:r>
                  </m:oMath>
                </a14:m>
                <a:r>
                  <a:rPr lang="zh-CN" altLang="en-US" dirty="0"/>
                  <a:t>为噪声</a:t>
                </a:r>
                <a:endParaRPr lang="en-US" altLang="zh-CN" dirty="0"/>
              </a:p>
              <a:p>
                <a:pPr>
                  <a:lnSpc>
                    <a:spcPct val="130000"/>
                  </a:lnSpc>
                </a:pPr>
                <a:r>
                  <a:rPr lang="zh-CN" altLang="en-US" dirty="0"/>
                  <a:t>决策：</a:t>
                </a:r>
                <a:endParaRPr lang="en-US" altLang="zh-CN" dirty="0"/>
              </a:p>
              <a:p>
                <a:pPr>
                  <a:lnSpc>
                    <a:spcPct val="130000"/>
                  </a:lnSpc>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𝛿</m:t>
                      </m:r>
                      <m:r>
                        <a:rPr lang="en-US" altLang="zh-CN" b="0" i="1" smtClean="0">
                          <a:latin typeface="Cambria Math" panose="02040503050406030204" pitchFamily="18" charset="0"/>
                        </a:rPr>
                        <m:t>: </m:t>
                      </m:r>
                      <m:d>
                        <m:dPr>
                          <m:begChr m:val="{"/>
                          <m:endChr m:val=""/>
                          <m:ctrlPr>
                            <a:rPr lang="en-US" altLang="zh-CN" b="0" i="1" smtClean="0">
                              <a:latin typeface="Cambria Math" panose="02040503050406030204" pitchFamily="18" charset="0"/>
                            </a:rPr>
                          </m:ctrlPr>
                        </m:d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e>
                      </m:d>
                    </m:oMath>
                  </m:oMathPara>
                </a14:m>
                <a:endParaRPr lang="en-US" altLang="zh-CN" dirty="0"/>
              </a:p>
              <a:p>
                <a:pPr marL="285750" indent="-285750">
                  <a:lnSpc>
                    <a:spcPct val="130000"/>
                  </a:lnSpc>
                  <a:buFont typeface="Arial" panose="020B0604020202020204" pitchFamily="34" charset="0"/>
                  <a:buChar char="•"/>
                </a:pPr>
                <a:r>
                  <a:rPr lang="en-US" altLang="zh-CN" dirty="0"/>
                  <a:t>0</a:t>
                </a:r>
                <a:r>
                  <a:rPr lang="zh-CN" altLang="en-US" dirty="0"/>
                  <a:t>代表决策为</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0</m:t>
                        </m:r>
                      </m:sub>
                    </m:sSub>
                  </m:oMath>
                </a14:m>
                <a:r>
                  <a:rPr lang="zh-CN" altLang="en-US" dirty="0"/>
                  <a:t>，即观测到的信号为纯噪声</a:t>
                </a:r>
                <a:endParaRPr lang="en-US" altLang="zh-CN" dirty="0"/>
              </a:p>
              <a:p>
                <a:pPr marL="285750" indent="-285750">
                  <a:lnSpc>
                    <a:spcPct val="130000"/>
                  </a:lnSpc>
                  <a:buFont typeface="Arial" panose="020B0604020202020204" pitchFamily="34" charset="0"/>
                  <a:buChar char="•"/>
                </a:pPr>
                <a:r>
                  <a:rPr lang="en-US" altLang="zh-CN" dirty="0"/>
                  <a:t>1</a:t>
                </a:r>
                <a:r>
                  <a:rPr lang="zh-CN" altLang="en-US" dirty="0"/>
                  <a:t>代表决策为</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1</m:t>
                        </m:r>
                      </m:sub>
                    </m:sSub>
                  </m:oMath>
                </a14:m>
                <a:r>
                  <a:rPr lang="zh-CN" altLang="en-US" dirty="0"/>
                  <a:t>，即观测到的信号为信号叠加噪声</a:t>
                </a:r>
                <a:endParaRPr lang="en-US" altLang="zh-CN" dirty="0"/>
              </a:p>
              <a:p>
                <a:pPr>
                  <a:lnSpc>
                    <a:spcPct val="130000"/>
                  </a:lnSpc>
                </a:pPr>
                <a:endParaRPr lang="en-US" altLang="zh-CN" dirty="0"/>
              </a:p>
              <a:p>
                <a:pPr>
                  <a:lnSpc>
                    <a:spcPct val="130000"/>
                  </a:lnSpc>
                </a:pPr>
                <a:r>
                  <a:rPr lang="zh-CN" altLang="en-US" dirty="0"/>
                  <a:t>由于磁单极子的速度和入射方向不同，其产生的信号形状也各不相同</a:t>
                </a:r>
              </a:p>
              <a:p>
                <a:pPr>
                  <a:lnSpc>
                    <a:spcPct val="130000"/>
                  </a:lnSpc>
                </a:pPr>
                <a:r>
                  <a:rPr lang="zh-CN" altLang="en-US" dirty="0"/>
                  <a:t>磁单极子信号集</a:t>
                </a:r>
                <a:endParaRPr lang="en-US" altLang="zh-CN" dirty="0"/>
              </a:p>
              <a:p>
                <a:pPr>
                  <a:lnSpc>
                    <a:spcPct val="130000"/>
                  </a:lnSpc>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𝑠</m:t>
                              </m:r>
                            </m:e>
                            <m:sub>
                              <m:r>
                                <a:rPr lang="zh-CN" altLang="en-US" i="1">
                                  <a:latin typeface="Cambria Math" panose="02040503050406030204" pitchFamily="18" charset="0"/>
                                </a:rPr>
                                <m:t>𝛾</m:t>
                              </m:r>
                            </m:sub>
                          </m:sSub>
                        </m:e>
                        <m:e>
                          <m:r>
                            <a:rPr lang="zh-CN" altLang="en-US" i="1">
                              <a:latin typeface="Cambria Math" panose="02040503050406030204" pitchFamily="18" charset="0"/>
                            </a:rPr>
                            <m:t>𝛾</m:t>
                          </m:r>
                          <m:r>
                            <a:rPr lang="zh-CN" altLang="en-US" i="1" smtClean="0">
                              <a:latin typeface="Cambria Math" panose="02040503050406030204" pitchFamily="18" charset="0"/>
                            </a:rPr>
                            <m:t>∈</m:t>
                          </m:r>
                          <m:r>
                            <m:rPr>
                              <m:sty m:val="p"/>
                            </m:rPr>
                            <a:rPr lang="el-GR" altLang="zh-CN" i="1">
                              <a:latin typeface="Cambria Math" panose="02040503050406030204" pitchFamily="18" charset="0"/>
                              <a:ea typeface="Cambria Math" panose="02040503050406030204" pitchFamily="18" charset="0"/>
                            </a:rPr>
                            <m:t>Γ</m:t>
                          </m:r>
                        </m:e>
                      </m:d>
                    </m:oMath>
                  </m:oMathPara>
                </a14:m>
                <a:endParaRPr lang="en-US" altLang="zh-CN" dirty="0"/>
              </a:p>
              <a:p>
                <a:pPr>
                  <a:lnSpc>
                    <a:spcPct val="130000"/>
                  </a:lnSpc>
                </a:pPr>
                <a:endParaRPr lang="en-US" altLang="zh-CN" b="0" i="1" dirty="0">
                  <a:latin typeface="Cambria Math" panose="02040503050406030204" pitchFamily="18" charset="0"/>
                </a:endParaRPr>
              </a:p>
              <a:p>
                <a:pPr marL="285750" indent="-285750">
                  <a:lnSpc>
                    <a:spcPct val="130000"/>
                  </a:lnSpc>
                  <a:buFont typeface="Arial" panose="020B0604020202020204" pitchFamily="34" charset="0"/>
                  <a:buChar char="•"/>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zh-CN" altLang="en-US" b="0" i="1" smtClean="0">
                            <a:latin typeface="Cambria Math" panose="02040503050406030204" pitchFamily="18" charset="0"/>
                          </a:rPr>
                          <m:t>𝛾</m:t>
                        </m:r>
                      </m:sub>
                    </m:sSub>
                  </m:oMath>
                </a14:m>
                <a:r>
                  <a:rPr lang="zh-CN" altLang="en-US" dirty="0"/>
                  <a:t>为磁单极子信号</a:t>
                </a:r>
                <a:endParaRPr lang="en-US" altLang="zh-CN" dirty="0"/>
              </a:p>
              <a:p>
                <a:pPr marL="285750" indent="-285750">
                  <a:lnSpc>
                    <a:spcPct val="130000"/>
                  </a:lnSpc>
                  <a:buFont typeface="Arial" panose="020B0604020202020204" pitchFamily="34" charset="0"/>
                  <a:buChar char="•"/>
                </a:pPr>
                <a14:m>
                  <m:oMath xmlns:m="http://schemas.openxmlformats.org/officeDocument/2006/math">
                    <m:r>
                      <a:rPr lang="zh-CN" altLang="en-US" b="0" i="1" smtClean="0">
                        <a:latin typeface="Cambria Math" panose="02040503050406030204" pitchFamily="18" charset="0"/>
                      </a:rPr>
                      <m:t>𝛾</m:t>
                    </m:r>
                    <m:r>
                      <a:rPr lang="en-US" altLang="zh-CN" b="0" i="1" smtClean="0">
                        <a:latin typeface="Cambria Math" panose="02040503050406030204" pitchFamily="18" charset="0"/>
                      </a:rPr>
                      <m:t>, </m:t>
                    </m:r>
                    <m:r>
                      <m:rPr>
                        <m:sty m:val="p"/>
                      </m:rPr>
                      <a:rPr lang="el-GR" altLang="zh-CN" i="1">
                        <a:latin typeface="Cambria Math" panose="02040503050406030204" pitchFamily="18" charset="0"/>
                        <a:ea typeface="Cambria Math" panose="02040503050406030204" pitchFamily="18" charset="0"/>
                      </a:rPr>
                      <m:t>Γ</m:t>
                    </m:r>
                  </m:oMath>
                </a14:m>
                <a:r>
                  <a:rPr lang="zh-CN" altLang="en-US" dirty="0"/>
                  <a:t>分别为信号相关参数与参数空间，包括磁单极子速度，入射方位</a:t>
                </a:r>
                <a:endParaRPr lang="en-US" altLang="zh-CN" dirty="0"/>
              </a:p>
            </p:txBody>
          </p:sp>
        </mc:Choice>
        <mc:Fallback xmlns="">
          <p:sp>
            <p:nvSpPr>
              <p:cNvPr id="6" name="文本框 5">
                <a:extLst>
                  <a:ext uri="{FF2B5EF4-FFF2-40B4-BE49-F238E27FC236}">
                    <a16:creationId xmlns:a16="http://schemas.microsoft.com/office/drawing/2014/main" id="{B499AF0B-E546-499B-A66F-3E8B68A3534D}"/>
                  </a:ext>
                </a:extLst>
              </p:cNvPr>
              <p:cNvSpPr txBox="1">
                <a:spLocks noRot="1" noChangeAspect="1" noMove="1" noResize="1" noEditPoints="1" noAdjustHandles="1" noChangeArrowheads="1" noChangeShapeType="1" noTextEdit="1"/>
              </p:cNvSpPr>
              <p:nvPr/>
            </p:nvSpPr>
            <p:spPr>
              <a:xfrm>
                <a:off x="95250" y="1089023"/>
                <a:ext cx="11185326" cy="5659819"/>
              </a:xfrm>
              <a:prstGeom prst="rect">
                <a:avLst/>
              </a:prstGeom>
              <a:blipFill>
                <a:blip r:embed="rId3"/>
                <a:stretch>
                  <a:fillRect l="-491" b="-862"/>
                </a:stretch>
              </a:blipFill>
            </p:spPr>
            <p:txBody>
              <a:bodyPr/>
              <a:lstStyle/>
              <a:p>
                <a:r>
                  <a:rPr lang="zh-CN" altLang="en-US">
                    <a:noFill/>
                  </a:rPr>
                  <a:t> </a:t>
                </a:r>
              </a:p>
            </p:txBody>
          </p:sp>
        </mc:Fallback>
      </mc:AlternateContent>
      <p:cxnSp>
        <p:nvCxnSpPr>
          <p:cNvPr id="10" name="直接连接符 9">
            <a:extLst>
              <a:ext uri="{FF2B5EF4-FFF2-40B4-BE49-F238E27FC236}">
                <a16:creationId xmlns:a16="http://schemas.microsoft.com/office/drawing/2014/main" id="{42A63AE5-BCE3-47CF-A4F1-9C256137902B}"/>
              </a:ext>
            </a:extLst>
          </p:cNvPr>
          <p:cNvCxnSpPr/>
          <p:nvPr/>
        </p:nvCxnSpPr>
        <p:spPr>
          <a:xfrm>
            <a:off x="0" y="4221088"/>
            <a:ext cx="1219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F944DE67-DA80-4B45-BF19-3B5068A50385}"/>
              </a:ext>
            </a:extLst>
          </p:cNvPr>
          <p:cNvPicPr>
            <a:picLocks noChangeAspect="1"/>
          </p:cNvPicPr>
          <p:nvPr/>
        </p:nvPicPr>
        <p:blipFill>
          <a:blip r:embed="rId4"/>
          <a:stretch>
            <a:fillRect/>
          </a:stretch>
        </p:blipFill>
        <p:spPr>
          <a:xfrm>
            <a:off x="9696672" y="4584493"/>
            <a:ext cx="2448000" cy="1836000"/>
          </a:xfrm>
          <a:prstGeom prst="rect">
            <a:avLst/>
          </a:prstGeom>
        </p:spPr>
      </p:pic>
      <p:pic>
        <p:nvPicPr>
          <p:cNvPr id="15" name="图片 14">
            <a:extLst>
              <a:ext uri="{FF2B5EF4-FFF2-40B4-BE49-F238E27FC236}">
                <a16:creationId xmlns:a16="http://schemas.microsoft.com/office/drawing/2014/main" id="{DF2D0C3C-1AB2-4AD8-898B-74B64BFB9A03}"/>
              </a:ext>
            </a:extLst>
          </p:cNvPr>
          <p:cNvPicPr>
            <a:picLocks noChangeAspect="1"/>
          </p:cNvPicPr>
          <p:nvPr/>
        </p:nvPicPr>
        <p:blipFill>
          <a:blip r:embed="rId5"/>
          <a:stretch>
            <a:fillRect/>
          </a:stretch>
        </p:blipFill>
        <p:spPr>
          <a:xfrm>
            <a:off x="7248400" y="4584493"/>
            <a:ext cx="2448000" cy="1836000"/>
          </a:xfrm>
          <a:prstGeom prst="rect">
            <a:avLst/>
          </a:prstGeom>
        </p:spPr>
      </p:pic>
    </p:spTree>
    <p:extLst>
      <p:ext uri="{BB962C8B-B14F-4D97-AF65-F5344CB8AC3E}">
        <p14:creationId xmlns:p14="http://schemas.microsoft.com/office/powerpoint/2010/main" val="3971547952"/>
      </p:ext>
    </p:extLst>
  </p:cSld>
  <p:clrMapOvr>
    <a:masterClrMapping/>
  </p:clrMapOvr>
  <p:transition advTm="6393"/>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4</a:t>
            </a:fld>
            <a:endParaRPr lang="en-US" altLang="zh-CN" sz="1400" b="0" dirty="0">
              <a:solidFill>
                <a:srgbClr val="0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a:bodyPr>
              <a:lstStyle/>
              <a:p>
                <a:r>
                  <a:rPr lang="zh-CN" altLang="en-US" b="1" dirty="0">
                    <a:solidFill>
                      <a:schemeClr val="bg1"/>
                    </a:solidFill>
                    <a:latin typeface="黑体" panose="02010609060101010101" pitchFamily="49" charset="-122"/>
                    <a:ea typeface="黑体" panose="02010609060101010101" pitchFamily="49" charset="-122"/>
                  </a:rPr>
                  <a:t>参数空间</a:t>
                </a:r>
                <a14:m>
                  <m:oMath xmlns:m="http://schemas.openxmlformats.org/officeDocument/2006/math">
                    <m:r>
                      <m:rPr>
                        <m:sty m:val="p"/>
                      </m:rPr>
                      <a:rPr kumimoji="0" lang="el-GR" altLang="zh-CN" sz="3600" i="1" u="none" strike="noStrike" kern="1200" cap="none" spc="0" normalizeH="0" baseline="0" noProof="0" smtClean="0">
                        <a:ln>
                          <a:noFill/>
                        </a:ln>
                        <a:solidFill>
                          <a:schemeClr val="bg1"/>
                        </a:solidFill>
                        <a:effectLst/>
                        <a:uLnTx/>
                        <a:uFillTx/>
                        <a:latin typeface="Cambria Math" panose="02040503050406030204" pitchFamily="18" charset="0"/>
                        <a:ea typeface="Cambria Math" panose="02040503050406030204" pitchFamily="18" charset="0"/>
                      </a:rPr>
                      <m:t>Γ</m:t>
                    </m:r>
                  </m:oMath>
                </a14:m>
                <a:endParaRPr lang="zh-CN" altLang="en-US" b="1" dirty="0">
                  <a:solidFill>
                    <a:schemeClr val="bg1"/>
                  </a:solidFill>
                  <a:latin typeface="黑体" panose="02010609060101010101" pitchFamily="49" charset="-122"/>
                  <a:ea typeface="黑体" panose="02010609060101010101" pitchFamily="49" charset="-122"/>
                </a:endParaRP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9"/>
                <a:stretch>
                  <a:fillRect l="-2333" t="-14655" b="-2155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BC72D79D-6FA4-4080-BDBD-B1C068292C7E}"/>
                  </a:ext>
                </a:extLst>
              </p:cNvPr>
              <p:cNvSpPr txBox="1"/>
              <p:nvPr/>
            </p:nvSpPr>
            <p:spPr>
              <a:xfrm>
                <a:off x="111825" y="1047455"/>
                <a:ext cx="11968350" cy="4486100"/>
              </a:xfrm>
              <a:prstGeom prst="rect">
                <a:avLst/>
              </a:prstGeom>
              <a:noFill/>
            </p:spPr>
            <p:txBody>
              <a:bodyPr wrap="square">
                <a:spAutoFit/>
              </a:bodyPr>
              <a:lstStyle/>
              <a:p>
                <a:pPr>
                  <a:lnSpc>
                    <a:spcPct val="150000"/>
                  </a:lnSpc>
                </a:pPr>
                <a:r>
                  <a:rPr lang="zh-CN" altLang="en-US" sz="1600" dirty="0">
                    <a:solidFill>
                      <a:prstClr val="black"/>
                    </a:solidFill>
                    <a:latin typeface="Calibri"/>
                    <a:ea typeface="等线" panose="02010600030101010101" pitchFamily="2" charset="-122"/>
                  </a:rPr>
                  <a:t>对于线圈参数固定的情况下：</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r>
                  <a:rPr lang="zh-CN" altLang="en-US" sz="1600" dirty="0">
                    <a:solidFill>
                      <a:prstClr val="black"/>
                    </a:solidFill>
                    <a:latin typeface="Calibri"/>
                    <a:ea typeface="等线" panose="02010600030101010101" pitchFamily="2" charset="-122"/>
                  </a:rPr>
                  <a:t>其中</a:t>
                </a:r>
                <a14:m>
                  <m:oMath xmlns:m="http://schemas.openxmlformats.org/officeDocument/2006/math">
                    <m:r>
                      <a:rPr lang="en-US" altLang="zh-CN" sz="1600" b="0" i="1" smtClean="0">
                        <a:solidFill>
                          <a:prstClr val="black"/>
                        </a:solidFill>
                        <a:latin typeface="Cambria Math" panose="02040503050406030204" pitchFamily="18" charset="0"/>
                        <a:ea typeface="等线" panose="02010600030101010101" pitchFamily="2" charset="-122"/>
                      </a:rPr>
                      <m:t>𝑣</m:t>
                    </m:r>
                  </m:oMath>
                </a14:m>
                <a:r>
                  <a:rPr lang="en-US" altLang="zh-CN" sz="1600" dirty="0">
                    <a:solidFill>
                      <a:prstClr val="black"/>
                    </a:solidFill>
                    <a:latin typeface="Calibri"/>
                    <a:ea typeface="等线" panose="02010600030101010101" pitchFamily="2" charset="-122"/>
                  </a:rPr>
                  <a:t> </a:t>
                </a:r>
                <a:r>
                  <a:rPr lang="zh-CN" altLang="en-US" sz="1600" dirty="0">
                    <a:solidFill>
                      <a:prstClr val="black"/>
                    </a:solidFill>
                    <a:latin typeface="Calibri"/>
                    <a:ea typeface="等线" panose="02010600030101010101" pitchFamily="2" charset="-122"/>
                  </a:rPr>
                  <a:t>是磁单极子的速度，</a:t>
                </a:r>
                <a:r>
                  <a:rPr lang="en-US" altLang="zh-CN" sz="1600" dirty="0">
                    <a:solidFill>
                      <a:prstClr val="black"/>
                    </a:solidFill>
                  </a:rPr>
                  <a:t> </a:t>
                </a:r>
                <a14:m>
                  <m:oMath xmlns:m="http://schemas.openxmlformats.org/officeDocument/2006/math">
                    <m:sSub>
                      <m:sSubPr>
                        <m:ctrlPr>
                          <a:rPr lang="en-US" altLang="zh-CN" sz="1600" i="1" smtClean="0">
                            <a:solidFill>
                              <a:prstClr val="black"/>
                            </a:solidFill>
                            <a:latin typeface="Cambria Math" panose="02040503050406030204" pitchFamily="18" charset="0"/>
                          </a:rPr>
                        </m:ctrlPr>
                      </m:sSubPr>
                      <m:e>
                        <m:r>
                          <a:rPr lang="zh-CN" altLang="en-US" sz="1600" i="1" smtClean="0">
                            <a:solidFill>
                              <a:prstClr val="black"/>
                            </a:solidFill>
                            <a:latin typeface="Cambria Math" panose="02040503050406030204" pitchFamily="18" charset="0"/>
                          </a:rPr>
                          <m:t>𝜌</m:t>
                        </m:r>
                      </m:e>
                      <m:sub>
                        <m:r>
                          <a:rPr lang="en-US" altLang="zh-CN" sz="1600" b="0" i="1" smtClean="0">
                            <a:solidFill>
                              <a:prstClr val="black"/>
                            </a:solidFill>
                            <a:latin typeface="Cambria Math" panose="02040503050406030204" pitchFamily="18" charset="0"/>
                          </a:rPr>
                          <m:t>0</m:t>
                        </m:r>
                      </m:sub>
                    </m:sSub>
                  </m:oMath>
                </a14:m>
                <a:r>
                  <a:rPr lang="en-US" altLang="zh-CN" sz="1600" dirty="0">
                    <a:solidFill>
                      <a:prstClr val="black"/>
                    </a:solidFill>
                  </a:rPr>
                  <a:t> </a:t>
                </a:r>
                <a:r>
                  <a:rPr lang="zh-CN" altLang="en-US" sz="1600" dirty="0">
                    <a:solidFill>
                      <a:prstClr val="black"/>
                    </a:solidFill>
                  </a:rPr>
                  <a:t>是磁单极子轨迹与线圈平面交点相对于线圈中心的偏移，</a:t>
                </a:r>
                <a:r>
                  <a:rPr lang="en-US" altLang="zh-CN" sz="1600" dirty="0">
                    <a:solidFill>
                      <a:prstClr val="black"/>
                    </a:solidFill>
                  </a:rPr>
                  <a:t> </a:t>
                </a:r>
                <a14:m>
                  <m:oMath xmlns:m="http://schemas.openxmlformats.org/officeDocument/2006/math">
                    <m:d>
                      <m:dPr>
                        <m:ctrlPr>
                          <a:rPr lang="en-US" altLang="zh-CN" sz="1600" i="1" smtClean="0">
                            <a:solidFill>
                              <a:prstClr val="black"/>
                            </a:solidFill>
                            <a:latin typeface="Cambria Math" panose="02040503050406030204" pitchFamily="18" charset="0"/>
                          </a:rPr>
                        </m:ctrlPr>
                      </m:dPr>
                      <m:e>
                        <m:r>
                          <a:rPr lang="zh-CN" altLang="en-US" sz="1600" i="1" smtClean="0">
                            <a:solidFill>
                              <a:prstClr val="black"/>
                            </a:solidFill>
                            <a:latin typeface="Cambria Math" panose="02040503050406030204" pitchFamily="18" charset="0"/>
                          </a:rPr>
                          <m:t>𝜃</m:t>
                        </m:r>
                        <m:r>
                          <a:rPr lang="en-US" altLang="zh-CN" sz="1600" b="0" i="1" smtClean="0">
                            <a:solidFill>
                              <a:prstClr val="black"/>
                            </a:solidFill>
                            <a:latin typeface="Cambria Math" panose="02040503050406030204" pitchFamily="18" charset="0"/>
                          </a:rPr>
                          <m:t>,</m:t>
                        </m:r>
                        <m:r>
                          <a:rPr lang="zh-CN" altLang="en-US" sz="1600" b="0" i="1" smtClean="0">
                            <a:solidFill>
                              <a:prstClr val="black"/>
                            </a:solidFill>
                            <a:latin typeface="Cambria Math" panose="02040503050406030204" pitchFamily="18" charset="0"/>
                          </a:rPr>
                          <m:t>𝜑</m:t>
                        </m:r>
                      </m:e>
                    </m:d>
                  </m:oMath>
                </a14:m>
                <a:r>
                  <a:rPr lang="en-US" altLang="zh-CN" sz="1600" dirty="0">
                    <a:solidFill>
                      <a:prstClr val="black"/>
                    </a:solidFill>
                  </a:rPr>
                  <a:t> </a:t>
                </a:r>
                <a:r>
                  <a:rPr lang="zh-CN" altLang="en-US" sz="1600" dirty="0">
                    <a:solidFill>
                      <a:prstClr val="black"/>
                    </a:solidFill>
                  </a:rPr>
                  <a:t>为球坐标入射方向的极角与方位角</a:t>
                </a:r>
                <a:endParaRPr lang="en-US" altLang="zh-CN" sz="1600" dirty="0">
                  <a:solidFill>
                    <a:prstClr val="black"/>
                  </a:solidFill>
                  <a:latin typeface="Calibri"/>
                  <a:ea typeface="等线" panose="02010600030101010101" pitchFamily="2" charset="-122"/>
                </a:endParaRPr>
              </a:p>
              <a:p>
                <a:pPr>
                  <a:lnSpc>
                    <a:spcPct val="150000"/>
                  </a:lnSpc>
                </a:pP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参数空间</a:t>
                </a:r>
                <a14:m>
                  <m:oMath xmlns:m="http://schemas.openxmlformats.org/officeDocument/2006/math">
                    <m:r>
                      <m:rPr>
                        <m:sty m:val="p"/>
                      </m:rPr>
                      <a:rPr kumimoji="0" lang="el-GR" altLang="zh-CN" sz="160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Γ</m:t>
                    </m:r>
                  </m:oMath>
                </a14:m>
                <a:r>
                  <a:rPr lang="en-US" altLang="zh-CN" sz="1600" dirty="0">
                    <a:solidFill>
                      <a:prstClr val="black"/>
                    </a:solidFill>
                    <a:latin typeface="Calibri"/>
                    <a:ea typeface="等线" panose="02010600030101010101" pitchFamily="2" charset="-122"/>
                  </a:rPr>
                  <a:t> </a:t>
                </a:r>
                <a:r>
                  <a:rPr lang="zh-CN" altLang="en-US" sz="1600" dirty="0">
                    <a:solidFill>
                      <a:prstClr val="black"/>
                    </a:solidFill>
                    <a:latin typeface="Calibri"/>
                    <a:ea typeface="等线" panose="02010600030101010101" pitchFamily="2" charset="-122"/>
                  </a:rPr>
                  <a:t>的边界为：</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r>
                  <a:rPr lang="zh-CN" altLang="en-US" sz="1600" dirty="0">
                    <a:solidFill>
                      <a:prstClr val="black"/>
                    </a:solidFill>
                    <a:latin typeface="Calibri"/>
                    <a:ea typeface="等线" panose="02010600030101010101" pitchFamily="2" charset="-122"/>
                  </a:rPr>
                  <a:t>其中：</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14:m>
                  <m:oMath xmlns:m="http://schemas.openxmlformats.org/officeDocument/2006/math">
                    <m:r>
                      <a:rPr lang="zh-CN" altLang="en-US" sz="1600" i="1" smtClean="0">
                        <a:latin typeface="Cambria Math" panose="02040503050406030204" pitchFamily="18" charset="0"/>
                      </a:rPr>
                      <m:t>𝛾</m:t>
                    </m:r>
                    <m:r>
                      <a:rPr lang="en-US" altLang="zh-CN" sz="1600" b="0" i="1" smtClean="0">
                        <a:latin typeface="Cambria Math" panose="02040503050406030204" pitchFamily="18" charset="0"/>
                      </a:rPr>
                      <m:t> </m:t>
                    </m:r>
                    <m:r>
                      <a:rPr lang="zh-CN" altLang="en-US" sz="1600" i="1">
                        <a:latin typeface="Cambria Math" panose="02040503050406030204" pitchFamily="18" charset="0"/>
                      </a:rPr>
                      <m:t>在</m:t>
                    </m:r>
                    <m:r>
                      <m:rPr>
                        <m:sty m:val="p"/>
                      </m:rPr>
                      <a:rPr lang="el-GR" altLang="zh-CN" sz="1600" i="1" smtClean="0">
                        <a:latin typeface="Cambria Math" panose="02040503050406030204" pitchFamily="18" charset="0"/>
                        <a:ea typeface="Cambria Math" panose="02040503050406030204" pitchFamily="18" charset="0"/>
                      </a:rPr>
                      <m:t>Γ</m:t>
                    </m:r>
                  </m:oMath>
                </a14:m>
                <a:r>
                  <a:rPr lang="zh-CN" altLang="en-US" sz="1600" dirty="0">
                    <a:solidFill>
                      <a:prstClr val="black"/>
                    </a:solidFill>
                    <a:latin typeface="Calibri"/>
                    <a:ea typeface="等线" panose="02010600030101010101" pitchFamily="2" charset="-122"/>
                  </a:rPr>
                  <a:t> 中不是均匀分布的，具体可以整理为：</a:t>
                </a: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a:p>
                <a:pPr>
                  <a:lnSpc>
                    <a:spcPct val="150000"/>
                  </a:lnSpc>
                </a:pPr>
                <a:endParaRPr lang="en-US" altLang="zh-CN" sz="1600" dirty="0">
                  <a:solidFill>
                    <a:prstClr val="black"/>
                  </a:solidFill>
                  <a:latin typeface="Calibri"/>
                  <a:ea typeface="等线" panose="02010600030101010101" pitchFamily="2" charset="-122"/>
                </a:endParaRPr>
              </a:p>
            </p:txBody>
          </p:sp>
        </mc:Choice>
        <mc:Fallback>
          <p:sp>
            <p:nvSpPr>
              <p:cNvPr id="9" name="文本框 8">
                <a:extLst>
                  <a:ext uri="{FF2B5EF4-FFF2-40B4-BE49-F238E27FC236}">
                    <a16:creationId xmlns:a16="http://schemas.microsoft.com/office/drawing/2014/main" id="{BC72D79D-6FA4-4080-BDBD-B1C068292C7E}"/>
                  </a:ext>
                </a:extLst>
              </p:cNvPr>
              <p:cNvSpPr txBox="1">
                <a:spLocks noRot="1" noChangeAspect="1" noMove="1" noResize="1" noEditPoints="1" noAdjustHandles="1" noChangeArrowheads="1" noChangeShapeType="1" noTextEdit="1"/>
              </p:cNvSpPr>
              <p:nvPr/>
            </p:nvSpPr>
            <p:spPr>
              <a:xfrm>
                <a:off x="111825" y="1047455"/>
                <a:ext cx="11968350" cy="4486100"/>
              </a:xfrm>
              <a:prstGeom prst="rect">
                <a:avLst/>
              </a:prstGeom>
              <a:blipFill>
                <a:blip r:embed="rId10"/>
                <a:stretch>
                  <a:fillRect l="-255"/>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EDB5142D-B963-49A4-A24C-44D59ACD61FE}"/>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5431009" y="1556792"/>
            <a:ext cx="1329981" cy="225524"/>
          </a:xfrm>
          <a:prstGeom prst="rect">
            <a:avLst/>
          </a:prstGeom>
        </p:spPr>
      </p:pic>
      <p:pic>
        <p:nvPicPr>
          <p:cNvPr id="7" name="图片 6">
            <a:extLst>
              <a:ext uri="{FF2B5EF4-FFF2-40B4-BE49-F238E27FC236}">
                <a16:creationId xmlns:a16="http://schemas.microsoft.com/office/drawing/2014/main" id="{B31A95AB-C027-4C65-BE34-B8904C2B32C3}"/>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544532" y="2636912"/>
            <a:ext cx="5102933" cy="203581"/>
          </a:xfrm>
          <a:prstGeom prst="rect">
            <a:avLst/>
          </a:prstGeom>
        </p:spPr>
      </p:pic>
      <p:pic>
        <p:nvPicPr>
          <p:cNvPr id="15" name="图片 14">
            <a:extLst>
              <a:ext uri="{FF2B5EF4-FFF2-40B4-BE49-F238E27FC236}">
                <a16:creationId xmlns:a16="http://schemas.microsoft.com/office/drawing/2014/main" id="{5FD6183D-EDA8-4757-8684-F695035822AD}"/>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650818" y="3212976"/>
            <a:ext cx="3284115" cy="1131276"/>
          </a:xfrm>
          <a:prstGeom prst="rect">
            <a:avLst/>
          </a:prstGeom>
        </p:spPr>
      </p:pic>
      <p:pic>
        <p:nvPicPr>
          <p:cNvPr id="22" name="图片 21">
            <a:extLst>
              <a:ext uri="{FF2B5EF4-FFF2-40B4-BE49-F238E27FC236}">
                <a16:creationId xmlns:a16="http://schemas.microsoft.com/office/drawing/2014/main" id="{1A47E283-88AC-45B9-B89F-7E2D0549CE72}"/>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37866" y="4935206"/>
            <a:ext cx="11716264" cy="248686"/>
          </a:xfrm>
          <a:prstGeom prst="rect">
            <a:avLst/>
          </a:prstGeom>
        </p:spPr>
      </p:pic>
    </p:spTree>
    <p:extLst>
      <p:ext uri="{BB962C8B-B14F-4D97-AF65-F5344CB8AC3E}">
        <p14:creationId xmlns:p14="http://schemas.microsoft.com/office/powerpoint/2010/main" val="393012921"/>
      </p:ext>
    </p:extLst>
  </p:cSld>
  <p:clrMapOvr>
    <a:masterClrMapping/>
  </p:clrMapOvr>
  <p:transition advTm="6393"/>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875E060-0999-4F0D-821E-1E5AD6B5D154}"/>
              </a:ext>
            </a:extLst>
          </p:cNvPr>
          <p:cNvPicPr>
            <a:picLocks noChangeAspect="1"/>
          </p:cNvPicPr>
          <p:nvPr/>
        </p:nvPicPr>
        <p:blipFill>
          <a:blip r:embed="rId4"/>
          <a:stretch>
            <a:fillRect/>
          </a:stretch>
        </p:blipFill>
        <p:spPr>
          <a:xfrm>
            <a:off x="8967742" y="1340768"/>
            <a:ext cx="2907538" cy="4744782"/>
          </a:xfrm>
          <a:prstGeom prst="rect">
            <a:avLst/>
          </a:prstGeom>
        </p:spPr>
      </p:pic>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5</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最优滤波</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3476C22-3B59-479C-9DAD-2E19F8E1771A}"/>
                  </a:ext>
                </a:extLst>
              </p:cNvPr>
              <p:cNvSpPr txBox="1"/>
              <p:nvPr/>
            </p:nvSpPr>
            <p:spPr>
              <a:xfrm>
                <a:off x="335360" y="2593570"/>
                <a:ext cx="8653206" cy="4238468"/>
              </a:xfrm>
              <a:prstGeom prst="rect">
                <a:avLst/>
              </a:prstGeom>
              <a:noFill/>
            </p:spPr>
            <p:txBody>
              <a:bodyPr wrap="square" rtlCol="0">
                <a:spAutoFit/>
              </a:bodyPr>
              <a:lstStyle/>
              <a:p>
                <a:pPr>
                  <a:lnSpc>
                    <a:spcPct val="150000"/>
                  </a:lnSpc>
                </a:pPr>
                <a:r>
                  <a:rPr lang="zh-CN" altLang="en-US" sz="1600" b="1" dirty="0">
                    <a:effectLst>
                      <a:outerShdw blurRad="38100" dist="38100" dir="2700000" algn="tl">
                        <a:srgbClr val="000000">
                          <a:alpha val="43137"/>
                        </a:srgbClr>
                      </a:outerShdw>
                    </a:effectLst>
                  </a:rPr>
                  <a:t>最优滤波</a:t>
                </a:r>
                <a:r>
                  <a:rPr lang="zh-CN" altLang="en-US" sz="1600" dirty="0"/>
                  <a:t>：在数学上可以证明能够实现最优信噪比，并已广泛应用于 </a:t>
                </a:r>
                <a:r>
                  <a:rPr lang="en-US" altLang="zh-CN" sz="1600" dirty="0"/>
                  <a:t>LIGO</a:t>
                </a:r>
                <a:r>
                  <a:rPr lang="zh-CN" altLang="en-US" sz="1600" dirty="0"/>
                  <a:t>、</a:t>
                </a:r>
                <a:r>
                  <a:rPr lang="en-US" altLang="zh-CN" sz="1600" dirty="0"/>
                  <a:t>Virgo </a:t>
                </a:r>
                <a:r>
                  <a:rPr lang="zh-CN" altLang="en-US" sz="1600" dirty="0"/>
                  <a:t>和 </a:t>
                </a:r>
                <a:r>
                  <a:rPr lang="en-US" altLang="zh-CN" sz="1600" dirty="0"/>
                  <a:t>KAGRA </a:t>
                </a:r>
                <a:r>
                  <a:rPr lang="zh-CN" altLang="en-US" sz="1600" dirty="0"/>
                  <a:t>等实验中，用于探测微弱信号</a:t>
                </a:r>
                <a:endParaRPr lang="en-US" altLang="zh-CN" sz="1600" dirty="0"/>
              </a:p>
              <a:p>
                <a:pPr>
                  <a:lnSpc>
                    <a:spcPct val="150000"/>
                  </a:lnSpc>
                </a:pPr>
                <a:endParaRPr lang="en-US" altLang="zh-CN" sz="1600" dirty="0"/>
              </a:p>
              <a:p>
                <a:pPr>
                  <a:lnSpc>
                    <a:spcPct val="150000"/>
                  </a:lnSpc>
                </a:pPr>
                <a:r>
                  <a:rPr lang="zh-CN" altLang="en-US" sz="1600" b="1" dirty="0">
                    <a:effectLst>
                      <a:outerShdw blurRad="38100" dist="38100" dir="2700000" algn="tl">
                        <a:srgbClr val="000000">
                          <a:alpha val="43137"/>
                        </a:srgbClr>
                      </a:outerShdw>
                    </a:effectLst>
                  </a:rPr>
                  <a:t>信噪比定义</a:t>
                </a:r>
                <a:r>
                  <a:rPr lang="zh-CN" altLang="en-US" sz="1600" dirty="0"/>
                  <a:t>：信号时域最大幅值的平方与噪声均方根值平方之比</a:t>
                </a:r>
                <a:endParaRPr lang="en-US" altLang="zh-CN" sz="1600" dirty="0"/>
              </a:p>
              <a:p>
                <a:pPr>
                  <a:lnSpc>
                    <a:spcPct val="150000"/>
                  </a:lnSpc>
                </a:pPr>
                <a:r>
                  <a:rPr lang="zh-CN" altLang="en-US" sz="1600" dirty="0"/>
                  <a:t>最优滤波传递函数：</a:t>
                </a:r>
                <a:endParaRPr lang="en-US" altLang="zh-CN" sz="1600" dirty="0"/>
              </a:p>
              <a:p>
                <a:pPr>
                  <a:lnSpc>
                    <a:spcPct val="150000"/>
                  </a:lnSpc>
                </a:pPr>
                <a14:m>
                  <m:oMathPara xmlns:m="http://schemas.openxmlformats.org/officeDocument/2006/math">
                    <m:oMathParaPr>
                      <m:jc m:val="centerGroup"/>
                    </m:oMathParaPr>
                    <m:oMath xmlns:m="http://schemas.openxmlformats.org/officeDocument/2006/math">
                      <m:sSub>
                        <m:sSubPr>
                          <m:ctrlPr>
                            <a:rPr lang="en-US" altLang="zh-CN" sz="1600" i="1">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𝐻</m:t>
                          </m:r>
                        </m:e>
                        <m:sub>
                          <m:r>
                            <a:rPr lang="zh-CN" altLang="en-US" sz="1600" i="1">
                              <a:latin typeface="Cambria Math" panose="02040503050406030204" pitchFamily="18" charset="0"/>
                              <a:ea typeface="Cambria Math" panose="02040503050406030204" pitchFamily="18" charset="0"/>
                            </a:rPr>
                            <m:t>𝛾</m:t>
                          </m:r>
                        </m:sub>
                      </m:sSub>
                      <m:r>
                        <a:rPr lang="zh-CN" altLang="en-US" sz="1600" i="1">
                          <a:latin typeface="Cambria Math" panose="02040503050406030204" pitchFamily="18" charset="0"/>
                          <a:ea typeface="Cambria Math" panose="02040503050406030204" pitchFamily="18" charset="0"/>
                        </a:rPr>
                        <m:t> </m:t>
                      </m:r>
                      <m:d>
                        <m:dPr>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𝑓</m:t>
                          </m:r>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𝐾</m:t>
                      </m:r>
                      <m:r>
                        <a:rPr lang="en-US" altLang="zh-CN" sz="1600" b="0" i="1" smtClean="0">
                          <a:latin typeface="Cambria Math" panose="02040503050406030204" pitchFamily="18" charset="0"/>
                          <a:ea typeface="Cambria Math" panose="02040503050406030204" pitchFamily="18" charset="0"/>
                        </a:rPr>
                        <m:t>∙</m:t>
                      </m:r>
                      <m:f>
                        <m:fPr>
                          <m:ctrlPr>
                            <a:rPr lang="en-US" altLang="zh-CN" sz="1600" i="1" smtClean="0">
                              <a:latin typeface="Cambria Math" panose="02040503050406030204" pitchFamily="18" charset="0"/>
                              <a:ea typeface="Cambria Math" panose="02040503050406030204" pitchFamily="18" charset="0"/>
                            </a:rPr>
                          </m:ctrlPr>
                        </m:fPr>
                        <m:num>
                          <m:sSup>
                            <m:sSupPr>
                              <m:ctrlPr>
                                <a:rPr lang="en-US" altLang="zh-CN" sz="1600" i="1" smtClean="0">
                                  <a:latin typeface="Cambria Math" panose="02040503050406030204" pitchFamily="18" charset="0"/>
                                  <a:ea typeface="Cambria Math" panose="02040503050406030204" pitchFamily="18" charset="0"/>
                                </a:rPr>
                              </m:ctrlPr>
                            </m:sSupPr>
                            <m:e>
                              <m:sSub>
                                <m:sSubPr>
                                  <m:ctrlPr>
                                    <a:rPr lang="en-US" altLang="zh-CN" sz="1600" i="1" smtClean="0">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𝑆</m:t>
                                  </m:r>
                                </m:e>
                                <m:sub>
                                  <m:r>
                                    <a:rPr lang="zh-CN" altLang="en-US" sz="1600" b="0" i="1" smtClean="0">
                                      <a:latin typeface="Cambria Math" panose="02040503050406030204" pitchFamily="18" charset="0"/>
                                      <a:ea typeface="Cambria Math" panose="02040503050406030204" pitchFamily="18" charset="0"/>
                                    </a:rPr>
                                    <m:t>𝛾</m:t>
                                  </m:r>
                                </m:sub>
                              </m:sSub>
                            </m:e>
                            <m:sup>
                              <m:r>
                                <a:rPr lang="en-US" altLang="zh-CN" sz="1600" b="0" i="1">
                                  <a:latin typeface="Cambria Math" panose="02040503050406030204" pitchFamily="18" charset="0"/>
                                  <a:ea typeface="Cambria Math" panose="02040503050406030204" pitchFamily="18" charset="0"/>
                                </a:rPr>
                                <m:t>∗</m:t>
                              </m:r>
                            </m:sup>
                          </m:sSup>
                          <m:d>
                            <m:dPr>
                              <m:ctrlPr>
                                <a:rPr lang="en-US" altLang="zh-CN" sz="1600" i="1">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𝑓</m:t>
                              </m:r>
                            </m:e>
                          </m:d>
                        </m:num>
                        <m:den>
                          <m:sSub>
                            <m:sSubPr>
                              <m:ctrlPr>
                                <a:rPr lang="en-US" altLang="zh-CN" sz="1600" i="1" smtClean="0">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𝑃</m:t>
                              </m:r>
                            </m:e>
                            <m:sub>
                              <m:r>
                                <a:rPr lang="en-US" altLang="zh-CN" sz="1600" b="0" i="1" smtClean="0">
                                  <a:latin typeface="Cambria Math" panose="02040503050406030204" pitchFamily="18" charset="0"/>
                                  <a:ea typeface="Cambria Math" panose="02040503050406030204" pitchFamily="18" charset="0"/>
                                </a:rPr>
                                <m:t>𝑛</m:t>
                              </m:r>
                            </m:sub>
                          </m:sSub>
                          <m:d>
                            <m:dPr>
                              <m:ctrlPr>
                                <a:rPr lang="en-US" altLang="zh-CN" sz="1600" i="1" smtClean="0">
                                  <a:latin typeface="Cambria Math" panose="02040503050406030204" pitchFamily="18" charset="0"/>
                                  <a:ea typeface="Cambria Math" panose="02040503050406030204" pitchFamily="18" charset="0"/>
                                </a:rPr>
                              </m:ctrlPr>
                            </m:dPr>
                            <m:e>
                              <m:r>
                                <a:rPr lang="en-US" altLang="zh-CN" sz="1600" b="0" i="1" smtClean="0">
                                  <a:latin typeface="Cambria Math" panose="02040503050406030204" pitchFamily="18" charset="0"/>
                                  <a:ea typeface="Cambria Math" panose="02040503050406030204" pitchFamily="18" charset="0"/>
                                </a:rPr>
                                <m:t>𝑓</m:t>
                              </m:r>
                            </m:e>
                          </m:d>
                        </m:den>
                      </m:f>
                      <m:sSup>
                        <m:sSupPr>
                          <m:ctrlPr>
                            <a:rPr lang="en-US" altLang="zh-CN" sz="1600" i="1" smtClean="0">
                              <a:latin typeface="Cambria Math" panose="02040503050406030204" pitchFamily="18" charset="0"/>
                              <a:ea typeface="Cambria Math" panose="02040503050406030204" pitchFamily="18" charset="0"/>
                            </a:rPr>
                          </m:ctrlPr>
                        </m:sSupPr>
                        <m:e>
                          <m:r>
                            <a:rPr lang="en-US" altLang="zh-CN" sz="1600" b="0" i="1" smtClean="0">
                              <a:latin typeface="Cambria Math" panose="02040503050406030204" pitchFamily="18" charset="0"/>
                              <a:ea typeface="Cambria Math" panose="02040503050406030204" pitchFamily="18" charset="0"/>
                            </a:rPr>
                            <m:t>𝑒</m:t>
                          </m:r>
                        </m:e>
                        <m:sup>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𝑗</m:t>
                          </m:r>
                          <m:r>
                            <a:rPr lang="en-US" altLang="zh-CN" sz="1600" b="0" i="1" smtClean="0">
                              <a:latin typeface="Cambria Math" panose="02040503050406030204" pitchFamily="18" charset="0"/>
                              <a:ea typeface="Cambria Math" panose="02040503050406030204" pitchFamily="18" charset="0"/>
                            </a:rPr>
                            <m:t>2</m:t>
                          </m:r>
                          <m:r>
                            <a:rPr lang="zh-CN" altLang="en-US" sz="1600" b="0" i="1" smtClean="0">
                              <a:latin typeface="Cambria Math" panose="02040503050406030204" pitchFamily="18" charset="0"/>
                              <a:ea typeface="Cambria Math" panose="02040503050406030204" pitchFamily="18" charset="0"/>
                            </a:rPr>
                            <m:t>𝜋</m:t>
                          </m:r>
                          <m:r>
                            <a:rPr lang="en-US" altLang="zh-CN" sz="1600" b="0" i="1" smtClean="0">
                              <a:latin typeface="Cambria Math" panose="02040503050406030204" pitchFamily="18" charset="0"/>
                              <a:ea typeface="Cambria Math" panose="02040503050406030204" pitchFamily="18" charset="0"/>
                            </a:rPr>
                            <m:t>𝑓</m:t>
                          </m:r>
                          <m:sSub>
                            <m:sSubPr>
                              <m:ctrlPr>
                                <a:rPr lang="en-US" altLang="zh-CN" sz="1600" i="1" smtClean="0">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𝑡</m:t>
                              </m:r>
                            </m:e>
                            <m:sub>
                              <m:r>
                                <a:rPr lang="en-US" altLang="zh-CN" sz="1600" b="0" i="1" smtClean="0">
                                  <a:latin typeface="Cambria Math" panose="02040503050406030204" pitchFamily="18" charset="0"/>
                                  <a:ea typeface="Cambria Math" panose="02040503050406030204" pitchFamily="18" charset="0"/>
                                </a:rPr>
                                <m:t>0</m:t>
                              </m:r>
                            </m:sub>
                          </m:sSub>
                        </m:sup>
                      </m:sSup>
                      <m:r>
                        <a:rPr lang="en-US" altLang="zh-CN" sz="1600" b="0" i="1" smtClean="0">
                          <a:latin typeface="Cambria Math" panose="02040503050406030204" pitchFamily="18" charset="0"/>
                          <a:ea typeface="Cambria Math" panose="02040503050406030204" pitchFamily="18" charset="0"/>
                        </a:rPr>
                        <m:t>=</m:t>
                      </m:r>
                      <m:f>
                        <m:fPr>
                          <m:ctrlPr>
                            <a:rPr lang="en-US" altLang="zh-CN" sz="1600" i="1" smtClean="0">
                              <a:solidFill>
                                <a:schemeClr val="tx1"/>
                              </a:solidFill>
                              <a:latin typeface="Cambria Math" panose="02040503050406030204" pitchFamily="18" charset="0"/>
                              <a:ea typeface="Cambria Math" panose="02040503050406030204" pitchFamily="18" charset="0"/>
                            </a:rPr>
                          </m:ctrlPr>
                        </m:fPr>
                        <m:num>
                          <m:sSup>
                            <m:sSupPr>
                              <m:ctrlPr>
                                <a:rPr lang="en-US" altLang="zh-CN" sz="1600" i="1">
                                  <a:latin typeface="Cambria Math" panose="02040503050406030204" pitchFamily="18" charset="0"/>
                                  <a:ea typeface="Cambria Math" panose="02040503050406030204" pitchFamily="18" charset="0"/>
                                </a:rPr>
                              </m:ctrlPr>
                            </m:sSupPr>
                            <m:e>
                              <m:sSub>
                                <m:sSubPr>
                                  <m:ctrlPr>
                                    <a:rPr lang="en-US" altLang="zh-CN" sz="1600" i="1">
                                      <a:latin typeface="Cambria Math" panose="02040503050406030204" pitchFamily="18" charset="0"/>
                                      <a:ea typeface="Cambria Math" panose="02040503050406030204" pitchFamily="18" charset="0"/>
                                    </a:rPr>
                                  </m:ctrlPr>
                                </m:sSubPr>
                                <m:e>
                                  <m:r>
                                    <a:rPr lang="en-US" altLang="zh-CN" sz="1600" b="0" i="1">
                                      <a:latin typeface="Cambria Math" panose="02040503050406030204" pitchFamily="18" charset="0"/>
                                      <a:ea typeface="Cambria Math" panose="02040503050406030204" pitchFamily="18" charset="0"/>
                                    </a:rPr>
                                    <m:t>𝑆</m:t>
                                  </m:r>
                                </m:e>
                                <m:sub>
                                  <m:r>
                                    <a:rPr lang="zh-CN" altLang="en-US" sz="1600" b="0" i="1">
                                      <a:latin typeface="Cambria Math" panose="02040503050406030204" pitchFamily="18" charset="0"/>
                                      <a:ea typeface="Cambria Math" panose="02040503050406030204" pitchFamily="18" charset="0"/>
                                    </a:rPr>
                                    <m:t>𝛾</m:t>
                                  </m:r>
                                </m:sub>
                              </m:sSub>
                            </m:e>
                            <m:sup>
                              <m:r>
                                <a:rPr lang="en-US" altLang="zh-CN" sz="1600" b="0" i="1">
                                  <a:latin typeface="Cambria Math" panose="02040503050406030204" pitchFamily="18" charset="0"/>
                                  <a:ea typeface="Cambria Math" panose="02040503050406030204" pitchFamily="18" charset="0"/>
                                </a:rPr>
                                <m:t>∗</m:t>
                              </m:r>
                            </m:sup>
                          </m:sSup>
                          <m:d>
                            <m:dPr>
                              <m:ctrlPr>
                                <a:rPr lang="en-US" altLang="zh-CN" sz="1600" i="1">
                                  <a:solidFill>
                                    <a:schemeClr val="tx1"/>
                                  </a:solidFill>
                                  <a:latin typeface="Cambria Math" panose="02040503050406030204" pitchFamily="18" charset="0"/>
                                  <a:ea typeface="Cambria Math" panose="02040503050406030204" pitchFamily="18" charset="0"/>
                                </a:rPr>
                              </m:ctrlPr>
                            </m:dPr>
                            <m:e>
                              <m:r>
                                <a:rPr lang="en-US" altLang="zh-CN" sz="1600" b="0" i="1">
                                  <a:solidFill>
                                    <a:schemeClr val="tx1"/>
                                  </a:solidFill>
                                  <a:latin typeface="Cambria Math" panose="02040503050406030204" pitchFamily="18" charset="0"/>
                                  <a:ea typeface="Cambria Math" panose="02040503050406030204" pitchFamily="18" charset="0"/>
                                </a:rPr>
                                <m:t>𝑓</m:t>
                              </m:r>
                            </m:e>
                          </m:d>
                        </m:num>
                        <m:den>
                          <m:sSub>
                            <m:sSubPr>
                              <m:ctrlPr>
                                <a:rPr lang="en-US" altLang="zh-CN" sz="1600" i="1">
                                  <a:solidFill>
                                    <a:schemeClr val="tx1"/>
                                  </a:solidFill>
                                  <a:latin typeface="Cambria Math" panose="02040503050406030204" pitchFamily="18" charset="0"/>
                                  <a:ea typeface="Cambria Math" panose="02040503050406030204" pitchFamily="18" charset="0"/>
                                </a:rPr>
                              </m:ctrlPr>
                            </m:sSubPr>
                            <m:e>
                              <m:r>
                                <a:rPr lang="en-US" altLang="zh-CN" sz="1600" b="0" i="1">
                                  <a:solidFill>
                                    <a:schemeClr val="tx1"/>
                                  </a:solidFill>
                                  <a:latin typeface="Cambria Math" panose="02040503050406030204" pitchFamily="18" charset="0"/>
                                  <a:ea typeface="Cambria Math" panose="02040503050406030204" pitchFamily="18" charset="0"/>
                                </a:rPr>
                                <m:t>𝑃</m:t>
                              </m:r>
                            </m:e>
                            <m:sub>
                              <m:r>
                                <a:rPr lang="en-US" altLang="zh-CN" sz="1600" b="0" i="1">
                                  <a:solidFill>
                                    <a:schemeClr val="tx1"/>
                                  </a:solidFill>
                                  <a:latin typeface="Cambria Math" panose="02040503050406030204" pitchFamily="18" charset="0"/>
                                  <a:ea typeface="Cambria Math" panose="02040503050406030204" pitchFamily="18" charset="0"/>
                                </a:rPr>
                                <m:t>𝑛</m:t>
                              </m:r>
                            </m:sub>
                          </m:sSub>
                          <m:d>
                            <m:dPr>
                              <m:ctrlPr>
                                <a:rPr lang="en-US" altLang="zh-CN" sz="1600" i="1">
                                  <a:solidFill>
                                    <a:schemeClr val="tx1"/>
                                  </a:solidFill>
                                  <a:latin typeface="Cambria Math" panose="02040503050406030204" pitchFamily="18" charset="0"/>
                                  <a:ea typeface="Cambria Math" panose="02040503050406030204" pitchFamily="18" charset="0"/>
                                </a:rPr>
                              </m:ctrlPr>
                            </m:dPr>
                            <m:e>
                              <m:r>
                                <a:rPr lang="en-US" altLang="zh-CN" sz="1600" b="0" i="1">
                                  <a:solidFill>
                                    <a:schemeClr val="tx1"/>
                                  </a:solidFill>
                                  <a:latin typeface="Cambria Math" panose="02040503050406030204" pitchFamily="18" charset="0"/>
                                  <a:ea typeface="Cambria Math" panose="02040503050406030204" pitchFamily="18" charset="0"/>
                                </a:rPr>
                                <m:t>𝑓</m:t>
                              </m:r>
                            </m:e>
                          </m:d>
                        </m:den>
                      </m:f>
                    </m:oMath>
                  </m:oMathPara>
                </a14:m>
                <a:endParaRPr lang="en-US" altLang="zh-CN" sz="1600" dirty="0"/>
              </a:p>
              <a:p>
                <a:pPr>
                  <a:lnSpc>
                    <a:spcPct val="150000"/>
                  </a:lnSpc>
                </a:pPr>
                <a:r>
                  <a:rPr lang="zh-CN" altLang="en-US" sz="1600" dirty="0"/>
                  <a:t>滤波之后的信号形式：</a:t>
                </a:r>
                <a:endParaRPr lang="en-US" altLang="zh-CN" sz="1600" dirty="0"/>
              </a:p>
              <a:p>
                <a:pPr>
                  <a:lnSpc>
                    <a:spcPct val="150000"/>
                  </a:lnSpc>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d>
                        <m:dPr>
                          <m:ctrlPr>
                            <a:rPr lang="en-US" altLang="zh-CN" sz="1600" i="1">
                              <a:latin typeface="Cambria Math" panose="02040503050406030204" pitchFamily="18" charset="0"/>
                            </a:rPr>
                          </m:ctrlPr>
                        </m:dPr>
                        <m:e>
                          <m:r>
                            <a:rPr lang="en-US" altLang="zh-CN" sz="1600" b="0" i="1">
                              <a:latin typeface="Cambria Math" panose="02040503050406030204" pitchFamily="18" charset="0"/>
                            </a:rPr>
                            <m:t>𝑡</m:t>
                          </m:r>
                        </m:e>
                      </m:d>
                      <m:r>
                        <a:rPr lang="en-US" altLang="zh-CN" sz="1600" b="0" i="1">
                          <a:latin typeface="Cambria Math" panose="02040503050406030204" pitchFamily="18" charset="0"/>
                        </a:rPr>
                        <m:t>=</m:t>
                      </m:r>
                      <m:sSup>
                        <m:sSupPr>
                          <m:ctrlPr>
                            <a:rPr lang="en-US" altLang="zh-CN" sz="1600" i="1" smtClean="0">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ℱ</m:t>
                          </m:r>
                        </m:e>
                        <m:sup>
                          <m:r>
                            <a:rPr lang="en-US" altLang="zh-CN" sz="1600" i="1">
                              <a:latin typeface="Cambria Math" panose="02040503050406030204" pitchFamily="18" charset="0"/>
                              <a:ea typeface="Cambria Math" panose="02040503050406030204" pitchFamily="18" charset="0"/>
                            </a:rPr>
                            <m:t>−1</m:t>
                          </m:r>
                        </m:sup>
                      </m:sSup>
                      <m:d>
                        <m:dPr>
                          <m:begChr m:val="{"/>
                          <m:endChr m:val="}"/>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𝑋</m:t>
                          </m:r>
                          <m:d>
                            <m:dPr>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𝑓</m:t>
                              </m:r>
                            </m:e>
                          </m:d>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𝐻</m:t>
                              </m:r>
                            </m:e>
                            <m:sub>
                              <m:r>
                                <a:rPr lang="zh-CN" altLang="en-US" sz="1600" i="1">
                                  <a:latin typeface="Cambria Math" panose="02040503050406030204" pitchFamily="18" charset="0"/>
                                  <a:ea typeface="Cambria Math" panose="02040503050406030204" pitchFamily="18" charset="0"/>
                                </a:rPr>
                                <m:t>𝛾</m:t>
                              </m:r>
                            </m:sub>
                          </m:sSub>
                          <m:d>
                            <m:dPr>
                              <m:ctrlPr>
                                <a:rPr lang="en-US" altLang="zh-CN" sz="1600" i="1">
                                  <a:latin typeface="Cambria Math" panose="02040503050406030204" pitchFamily="18" charset="0"/>
                                  <a:ea typeface="Cambria Math" panose="02040503050406030204" pitchFamily="18" charset="0"/>
                                </a:rPr>
                              </m:ctrlPr>
                            </m:dPr>
                            <m:e>
                              <m:r>
                                <a:rPr lang="en-US" altLang="zh-CN" sz="1600" i="1">
                                  <a:latin typeface="Cambria Math" panose="02040503050406030204" pitchFamily="18" charset="0"/>
                                  <a:ea typeface="Cambria Math" panose="02040503050406030204" pitchFamily="18" charset="0"/>
                                </a:rPr>
                                <m:t>𝑓</m:t>
                              </m:r>
                            </m:e>
                          </m:d>
                        </m:e>
                      </m:d>
                    </m:oMath>
                  </m:oMathPara>
                </a14:m>
                <a:endParaRPr lang="en-US" altLang="zh-CN" sz="1600" i="1" dirty="0">
                  <a:latin typeface="Cambria Math" panose="02040503050406030204" pitchFamily="18" charset="0"/>
                </a:endParaRPr>
              </a:p>
              <a:p>
                <a:pPr>
                  <a:lnSpc>
                    <a:spcPct val="150000"/>
                  </a:lnSpc>
                </a:pPr>
                <a:r>
                  <a:rPr lang="zh-CN" altLang="en-US" sz="1600" dirty="0"/>
                  <a:t>注意：</a:t>
                </a:r>
                <a:r>
                  <a:rPr lang="zh-CN" altLang="en-US" sz="1600" dirty="0">
                    <a:solidFill>
                      <a:prstClr val="black"/>
                    </a:solidFill>
                    <a:latin typeface="Calibri"/>
                    <a:ea typeface="等线" panose="02010600030101010101" pitchFamily="2" charset="-122"/>
                  </a:rPr>
                  <a:t>在</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不损失</a:t>
                </a:r>
                <a:r>
                  <a:rPr kumimoji="0" lang="en-US" altLang="zh-CN"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SNR </a:t>
                </a:r>
                <a:r>
                  <a:rPr kumimoji="0" lang="zh-CN" altLang="en-US" sz="160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最优性的前提下，</a:t>
                </a:r>
                <a:r>
                  <a:rPr kumimoji="0" lang="zh-CN" altLang="en-US"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通过将滤波后的噪声</a:t>
                </a:r>
                <a:r>
                  <a:rPr kumimoji="0" lang="en-US" altLang="zh-CN"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RMS</a:t>
                </a:r>
                <a:r>
                  <a:rPr lang="zh-CN" altLang="en-US" sz="1600" dirty="0">
                    <a:solidFill>
                      <a:prstClr val="black"/>
                    </a:solidFill>
                    <a:latin typeface="Calibri"/>
                    <a:ea typeface="等线" panose="02010600030101010101" pitchFamily="2" charset="-122"/>
                  </a:rPr>
                  <a:t>归一化</a:t>
                </a:r>
                <a:r>
                  <a:rPr kumimoji="0" lang="zh-CN" altLang="en-US"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为</a:t>
                </a:r>
                <a:r>
                  <a:rPr kumimoji="0" lang="en-US" altLang="zh-CN"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1</a:t>
                </a:r>
                <a:r>
                  <a:rPr kumimoji="0" lang="zh-CN" altLang="en-US"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a:t>
                </a:r>
                <a:r>
                  <a:rPr lang="zh-CN" altLang="en-US" sz="1600" dirty="0">
                    <a:solidFill>
                      <a:prstClr val="black"/>
                    </a:solidFill>
                    <a:latin typeface="Calibri"/>
                    <a:ea typeface="等线" panose="02010600030101010101" pitchFamily="2" charset="-122"/>
                  </a:rPr>
                  <a:t>使</a:t>
                </a:r>
                <a:r>
                  <a:rPr kumimoji="0" lang="zh-CN" altLang="en-US"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输出信号的幅度直接对应</a:t>
                </a:r>
                <a:r>
                  <a:rPr kumimoji="0" lang="en-US" altLang="zh-CN" sz="16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SNR</a:t>
                </a:r>
                <a:endParaRPr lang="en-US" altLang="zh-CN" sz="1600" dirty="0"/>
              </a:p>
            </p:txBody>
          </p:sp>
        </mc:Choice>
        <mc:Fallback xmlns="">
          <p:sp>
            <p:nvSpPr>
              <p:cNvPr id="10" name="文本框 9">
                <a:extLst>
                  <a:ext uri="{FF2B5EF4-FFF2-40B4-BE49-F238E27FC236}">
                    <a16:creationId xmlns:a16="http://schemas.microsoft.com/office/drawing/2014/main" id="{E3476C22-3B59-479C-9DAD-2E19F8E1771A}"/>
                  </a:ext>
                </a:extLst>
              </p:cNvPr>
              <p:cNvSpPr txBox="1">
                <a:spLocks noRot="1" noChangeAspect="1" noMove="1" noResize="1" noEditPoints="1" noAdjustHandles="1" noChangeArrowheads="1" noChangeShapeType="1" noTextEdit="1"/>
              </p:cNvSpPr>
              <p:nvPr/>
            </p:nvSpPr>
            <p:spPr>
              <a:xfrm>
                <a:off x="335360" y="2593570"/>
                <a:ext cx="8653206" cy="4238468"/>
              </a:xfrm>
              <a:prstGeom prst="rect">
                <a:avLst/>
              </a:prstGeom>
              <a:blipFill>
                <a:blip r:embed="rId5"/>
                <a:stretch>
                  <a:fillRect l="-423" b="-862"/>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F51AD1AB-A3A5-46A3-802D-5171A404707F}"/>
              </a:ext>
            </a:extLst>
          </p:cNvPr>
          <p:cNvSpPr txBox="1"/>
          <p:nvPr/>
        </p:nvSpPr>
        <p:spPr>
          <a:xfrm>
            <a:off x="6284264" y="4422236"/>
            <a:ext cx="2621882" cy="338554"/>
          </a:xfrm>
          <a:prstGeom prst="rect">
            <a:avLst/>
          </a:prstGeom>
          <a:noFill/>
        </p:spPr>
        <p:txBody>
          <a:bodyPr wrap="square" rtlCol="0">
            <a:spAutoFit/>
          </a:bodyPr>
          <a:lstStyle/>
          <a:p>
            <a:r>
              <a:rPr lang="zh-CN" altLang="en-US" sz="1600" b="1" dirty="0">
                <a:solidFill>
                  <a:srgbClr val="0070C0"/>
                </a:solidFill>
              </a:rPr>
              <a:t>省略归一化与时间对齐因子</a:t>
            </a:r>
          </a:p>
        </p:txBody>
      </p:sp>
      <p:pic>
        <p:nvPicPr>
          <p:cNvPr id="15" name="图片 14">
            <a:extLst>
              <a:ext uri="{FF2B5EF4-FFF2-40B4-BE49-F238E27FC236}">
                <a16:creationId xmlns:a16="http://schemas.microsoft.com/office/drawing/2014/main" id="{8DEB629C-4B38-41C1-9FEA-11349440347B}"/>
              </a:ext>
            </a:extLst>
          </p:cNvPr>
          <p:cNvPicPr>
            <a:picLocks noChangeAspect="1"/>
          </p:cNvPicPr>
          <p:nvPr/>
        </p:nvPicPr>
        <p:blipFill>
          <a:blip r:embed="rId6"/>
          <a:stretch>
            <a:fillRect/>
          </a:stretch>
        </p:blipFill>
        <p:spPr>
          <a:xfrm>
            <a:off x="1374560" y="1040813"/>
            <a:ext cx="6286773" cy="1779685"/>
          </a:xfrm>
          <a:prstGeom prst="rect">
            <a:avLst/>
          </a:prstGeom>
        </p:spPr>
      </p:pic>
      <p:pic>
        <p:nvPicPr>
          <p:cNvPr id="6" name="图片 5">
            <a:extLst>
              <a:ext uri="{FF2B5EF4-FFF2-40B4-BE49-F238E27FC236}">
                <a16:creationId xmlns:a16="http://schemas.microsoft.com/office/drawing/2014/main" id="{F4379C52-B882-4D05-8E48-C231C39E934C}"/>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849073" y="3248185"/>
            <a:ext cx="1527467" cy="520533"/>
          </a:xfrm>
          <a:prstGeom prst="rect">
            <a:avLst/>
          </a:prstGeom>
        </p:spPr>
      </p:pic>
    </p:spTree>
    <p:extLst>
      <p:ext uri="{BB962C8B-B14F-4D97-AF65-F5344CB8AC3E}">
        <p14:creationId xmlns:p14="http://schemas.microsoft.com/office/powerpoint/2010/main" val="4135884929"/>
      </p:ext>
    </p:extLst>
  </p:cSld>
  <p:clrMapOvr>
    <a:masterClrMapping/>
  </p:clrMapOvr>
  <p:transition advTm="6393"/>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6</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solidFill>
                  <a:schemeClr val="bg1"/>
                </a:solidFill>
                <a:latin typeface="黑体" panose="02010609060101010101" pitchFamily="49" charset="-122"/>
                <a:ea typeface="黑体" panose="02010609060101010101" pitchFamily="49" charset="-122"/>
              </a:rPr>
              <a:t>最优滤波器的时域实现</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D7D254B-7C3E-497A-B5EC-E66DE7D9A627}"/>
                  </a:ext>
                </a:extLst>
              </p:cNvPr>
              <p:cNvSpPr txBox="1"/>
              <p:nvPr/>
            </p:nvSpPr>
            <p:spPr>
              <a:xfrm>
                <a:off x="335360" y="1340768"/>
                <a:ext cx="11521280" cy="3917547"/>
              </a:xfrm>
              <a:prstGeom prst="rect">
                <a:avLst/>
              </a:prstGeom>
              <a:noFill/>
            </p:spPr>
            <p:txBody>
              <a:bodyPr wrap="square">
                <a:spAutoFit/>
              </a:bodyPr>
              <a:lstStyle/>
              <a:p>
                <a:pPr>
                  <a:lnSpc>
                    <a:spcPct val="150000"/>
                  </a:lnSpc>
                </a:pPr>
                <a:r>
                  <a:rPr lang="zh-CN" altLang="en-US" dirty="0"/>
                  <a:t>最优滤波器的时域冲激响应：</a:t>
                </a:r>
                <a:endParaRPr lang="en-US" altLang="zh-CN" dirty="0"/>
              </a:p>
              <a:p>
                <a:pPr>
                  <a:lnSpc>
                    <a:spcPct val="150000"/>
                  </a:lnSpc>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h</m:t>
                          </m:r>
                        </m:e>
                        <m:sub>
                          <m:r>
                            <a:rPr lang="zh-CN" altLang="en-US" b="0" i="1" smtClean="0">
                              <a:latin typeface="Cambria Math" panose="02040503050406030204" pitchFamily="18" charset="0"/>
                              <a:ea typeface="Cambria Math" panose="02040503050406030204" pitchFamily="18" charset="0"/>
                            </a:rPr>
                            <m:t>𝛾</m:t>
                          </m:r>
                        </m:sub>
                      </m:sSub>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𝑡</m:t>
                          </m:r>
                        </m:e>
                      </m:d>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ℱ</m:t>
                          </m:r>
                        </m:e>
                        <m:sup>
                          <m:r>
                            <a:rPr lang="en-US" altLang="zh-CN" b="0" i="1" smtClean="0">
                              <a:latin typeface="Cambria Math" panose="02040503050406030204" pitchFamily="18" charset="0"/>
                              <a:ea typeface="Cambria Math" panose="02040503050406030204" pitchFamily="18" charset="0"/>
                            </a:rPr>
                            <m:t>−1</m:t>
                          </m:r>
                        </m:sup>
                      </m:sSup>
                      <m:d>
                        <m:dPr>
                          <m:begChr m:val="{"/>
                          <m:endChr m:val="}"/>
                          <m:ctrlPr>
                            <a:rPr lang="en-US" altLang="zh-CN" b="0" i="1" smtClean="0">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𝐻</m:t>
                              </m:r>
                            </m:e>
                            <m:sub>
                              <m:r>
                                <a:rPr lang="zh-CN" altLang="en-US" i="1">
                                  <a:latin typeface="Cambria Math" panose="02040503050406030204" pitchFamily="18" charset="0"/>
                                  <a:ea typeface="Cambria Math" panose="02040503050406030204" pitchFamily="18" charset="0"/>
                                </a:rPr>
                                <m:t>𝛾</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𝑓</m:t>
                              </m:r>
                            </m:e>
                          </m:d>
                        </m:e>
                      </m:d>
                    </m:oMath>
                  </m:oMathPara>
                </a14:m>
                <a:endParaRPr lang="en-US" altLang="zh-CN" i="1" dirty="0">
                  <a:latin typeface="Cambria Math" panose="02040503050406030204" pitchFamily="18" charset="0"/>
                  <a:ea typeface="Cambria Math" panose="02040503050406030204" pitchFamily="18" charset="0"/>
                </a:endParaRPr>
              </a:p>
              <a:p>
                <a:pPr>
                  <a:lnSpc>
                    <a:spcPct val="150000"/>
                  </a:lnSpc>
                </a:pPr>
                <a:r>
                  <a:rPr lang="zh-CN" altLang="en-US" dirty="0"/>
                  <a:t>根据卷积定理，滤波器输出可表示为</a:t>
                </a:r>
                <a:r>
                  <a:rPr lang="zh-CN" altLang="en-US" sz="1800" dirty="0"/>
                  <a:t>：</a:t>
                </a:r>
                <a:endParaRPr lang="en-US" altLang="zh-CN" sz="1800" dirty="0"/>
              </a:p>
              <a:p>
                <a:pPr>
                  <a:lnSpc>
                    <a:spcPct val="150000"/>
                  </a:lnSpc>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𝑦</m:t>
                      </m:r>
                      <m:d>
                        <m:dPr>
                          <m:ctrlPr>
                            <a:rPr lang="en-US" altLang="zh-CN" i="1">
                              <a:latin typeface="Cambria Math" panose="02040503050406030204" pitchFamily="18" charset="0"/>
                            </a:rPr>
                          </m:ctrlPr>
                        </m:dPr>
                        <m:e>
                          <m:r>
                            <a:rPr lang="en-US" altLang="zh-CN" i="1">
                              <a:latin typeface="Cambria Math" panose="02040503050406030204" pitchFamily="18" charset="0"/>
                            </a:rPr>
                            <m:t>𝑡</m:t>
                          </m:r>
                        </m:e>
                      </m:d>
                      <m:r>
                        <a:rPr lang="en-US" altLang="zh-CN" i="1">
                          <a:latin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ℱ</m:t>
                          </m:r>
                        </m:e>
                        <m:sup>
                          <m:r>
                            <a:rPr lang="en-US" altLang="zh-CN" i="1">
                              <a:latin typeface="Cambria Math" panose="02040503050406030204" pitchFamily="18" charset="0"/>
                              <a:ea typeface="Cambria Math" panose="02040503050406030204" pitchFamily="18" charset="0"/>
                            </a:rPr>
                            <m:t>−1</m:t>
                          </m:r>
                        </m:sup>
                      </m:sSup>
                      <m:d>
                        <m:dPr>
                          <m:begChr m:val="{"/>
                          <m:endChr m:val="}"/>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𝑋</m:t>
                          </m:r>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𝑓</m:t>
                              </m:r>
                            </m:e>
                          </m:d>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𝐻</m:t>
                              </m:r>
                            </m:e>
                            <m:sub>
                              <m:r>
                                <a:rPr lang="zh-CN" altLang="en-US" i="1">
                                  <a:latin typeface="Cambria Math" panose="02040503050406030204" pitchFamily="18" charset="0"/>
                                  <a:ea typeface="Cambria Math" panose="02040503050406030204" pitchFamily="18" charset="0"/>
                                </a:rPr>
                                <m:t>𝛾</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𝑓</m:t>
                              </m:r>
                            </m:e>
                          </m:d>
                        </m:e>
                      </m:d>
                      <m:r>
                        <a:rPr lang="en-US" altLang="zh-CN" sz="1800" b="0" i="1" smtClean="0">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𝑥</m:t>
                      </m:r>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𝑡</m:t>
                          </m:r>
                        </m:e>
                      </m:d>
                      <m:r>
                        <a:rPr lang="en-US" altLang="zh-CN"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h</m:t>
                          </m:r>
                        </m:e>
                        <m:sub>
                          <m:r>
                            <a:rPr lang="zh-CN" altLang="en-US" i="1">
                              <a:latin typeface="Cambria Math" panose="02040503050406030204" pitchFamily="18" charset="0"/>
                              <a:ea typeface="Cambria Math" panose="02040503050406030204" pitchFamily="18" charset="0"/>
                            </a:rPr>
                            <m:t>𝛾</m:t>
                          </m:r>
                        </m:sub>
                      </m:sSub>
                      <m:d>
                        <m:dPr>
                          <m:ctrlPr>
                            <a:rPr lang="en-US" altLang="zh-CN" i="1">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𝑡</m:t>
                          </m:r>
                        </m:e>
                      </m:d>
                      <m:r>
                        <a:rPr lang="en-US" altLang="zh-CN" sz="1800" b="0" i="1" smtClean="0">
                          <a:latin typeface="Cambria Math" panose="02040503050406030204" pitchFamily="18" charset="0"/>
                        </a:rPr>
                        <m:t>=</m:t>
                      </m:r>
                      <m:nary>
                        <m:naryPr>
                          <m:ctrlPr>
                            <a:rPr lang="en-US" altLang="zh-CN" sz="1800" i="1">
                              <a:latin typeface="Cambria Math" panose="02040503050406030204" pitchFamily="18" charset="0"/>
                            </a:rPr>
                          </m:ctrlPr>
                        </m:naryPr>
                        <m:sub>
                          <m:r>
                            <m:rPr>
                              <m:brk m:alnAt="23"/>
                            </m:rPr>
                            <a:rPr lang="en-US" altLang="zh-CN" sz="1800" i="1">
                              <a:latin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m:t>
                          </m:r>
                        </m:sub>
                        <m:sup>
                          <m:r>
                            <a:rPr lang="en-US" altLang="zh-CN" sz="1800" i="1">
                              <a:latin typeface="Cambria Math" panose="02040503050406030204" pitchFamily="18" charset="0"/>
                              <a:ea typeface="Cambria Math" panose="02040503050406030204" pitchFamily="18" charset="0"/>
                            </a:rPr>
                            <m:t>∞</m:t>
                          </m:r>
                        </m:sup>
                        <m:e>
                          <m:r>
                            <a:rPr lang="en-US" altLang="zh-CN" i="1">
                              <a:latin typeface="Cambria Math" panose="02040503050406030204" pitchFamily="18" charset="0"/>
                              <a:ea typeface="Cambria Math" panose="02040503050406030204" pitchFamily="18" charset="0"/>
                            </a:rPr>
                            <m:t>𝑥</m:t>
                          </m:r>
                          <m:d>
                            <m:dPr>
                              <m:ctrlPr>
                                <a:rPr lang="en-US" altLang="zh-CN" i="1">
                                  <a:latin typeface="Cambria Math" panose="02040503050406030204" pitchFamily="18" charset="0"/>
                                  <a:ea typeface="Cambria Math" panose="02040503050406030204" pitchFamily="18" charset="0"/>
                                </a:rPr>
                              </m:ctrlPr>
                            </m:dPr>
                            <m:e>
                              <m:r>
                                <a:rPr lang="zh-CN" altLang="en-US" i="1" smtClean="0">
                                  <a:latin typeface="Cambria Math" panose="02040503050406030204" pitchFamily="18" charset="0"/>
                                  <a:ea typeface="Cambria Math" panose="02040503050406030204" pitchFamily="18" charset="0"/>
                                </a:rPr>
                                <m:t>𝜏</m:t>
                              </m:r>
                            </m:e>
                          </m:d>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h</m:t>
                              </m:r>
                            </m:e>
                            <m:sub>
                              <m:r>
                                <a:rPr lang="zh-CN" altLang="en-US" i="1">
                                  <a:latin typeface="Cambria Math" panose="02040503050406030204" pitchFamily="18" charset="0"/>
                                  <a:ea typeface="Cambria Math" panose="02040503050406030204" pitchFamily="18" charset="0"/>
                                </a:rPr>
                                <m:t>𝛾</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𝜏</m:t>
                              </m:r>
                            </m:e>
                          </m:d>
                          <m:r>
                            <a:rPr lang="en-US" altLang="zh-CN" sz="1800" i="1">
                              <a:latin typeface="Cambria Math" panose="02040503050406030204" pitchFamily="18" charset="0"/>
                            </a:rPr>
                            <m:t>𝑑</m:t>
                          </m:r>
                          <m:r>
                            <a:rPr lang="zh-CN" altLang="en-US" sz="1800" i="1" smtClean="0">
                              <a:latin typeface="Cambria Math" panose="02040503050406030204" pitchFamily="18" charset="0"/>
                            </a:rPr>
                            <m:t>𝜏</m:t>
                          </m:r>
                        </m:e>
                      </m:nary>
                    </m:oMath>
                  </m:oMathPara>
                </a14:m>
                <a:endParaRPr lang="en-US" altLang="zh-CN" i="1" dirty="0">
                  <a:latin typeface="Cambria Math" panose="02040503050406030204" pitchFamily="18" charset="0"/>
                </a:endParaRPr>
              </a:p>
              <a:p>
                <a:pPr>
                  <a:lnSpc>
                    <a:spcPct val="150000"/>
                  </a:lnSpc>
                </a:pPr>
                <a:r>
                  <a:rPr lang="zh-CN" altLang="en-US" dirty="0"/>
                  <a:t>在离散时间域下，最优滤波器的输出可以写为</a:t>
                </a:r>
                <a:r>
                  <a:rPr lang="zh-CN" altLang="en-US" sz="1800" dirty="0"/>
                  <a:t>：</a:t>
                </a:r>
                <a:endParaRPr lang="en-US" altLang="zh-CN" sz="1800" dirty="0"/>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ea typeface="Cambria Math" panose="02040503050406030204" pitchFamily="18" charset="0"/>
                        </a:rPr>
                        <m:t>𝑦</m:t>
                      </m:r>
                      <m:d>
                        <m:dPr>
                          <m:begChr m:val="["/>
                          <m:endChr m:val="]"/>
                          <m:ctrlPr>
                            <a:rPr lang="en-US" altLang="zh-CN" i="1">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𝑚</m:t>
                          </m:r>
                        </m:e>
                      </m:d>
                      <m:r>
                        <a:rPr lang="en-US" altLang="zh-CN" b="0" i="1" smtClean="0">
                          <a:latin typeface="Cambria Math" panose="02040503050406030204" pitchFamily="18" charset="0"/>
                          <a:ea typeface="Cambria Math" panose="02040503050406030204" pitchFamily="18" charset="0"/>
                        </a:rPr>
                        <m:t>=</m:t>
                      </m:r>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𝑛</m:t>
                          </m:r>
                        </m:sub>
                        <m:sup/>
                        <m:e>
                          <m:r>
                            <a:rPr lang="en-US" altLang="zh-CN" i="1">
                              <a:latin typeface="Cambria Math" panose="02040503050406030204" pitchFamily="18" charset="0"/>
                              <a:ea typeface="Cambria Math" panose="02040503050406030204" pitchFamily="18" charset="0"/>
                            </a:rPr>
                            <m:t>𝑥</m:t>
                          </m:r>
                          <m:d>
                            <m:dPr>
                              <m:begChr m:val="["/>
                              <m:endChr m:val="]"/>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𝑛</m:t>
                              </m:r>
                            </m:e>
                          </m:d>
                          <m:sSub>
                            <m:sSubPr>
                              <m:ctrlPr>
                                <a:rPr lang="en-US" altLang="zh-CN" i="1">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h</m:t>
                              </m:r>
                            </m:e>
                            <m:sub>
                              <m:r>
                                <a:rPr lang="zh-CN" altLang="en-US" i="1">
                                  <a:latin typeface="Cambria Math" panose="02040503050406030204" pitchFamily="18" charset="0"/>
                                  <a:ea typeface="Cambria Math" panose="02040503050406030204" pitchFamily="18" charset="0"/>
                                </a:rPr>
                                <m:t>𝛾</m:t>
                              </m:r>
                            </m:sub>
                          </m:sSub>
                          <m:d>
                            <m:dPr>
                              <m:begChr m:val="["/>
                              <m:endChr m:val="]"/>
                              <m:ctrlPr>
                                <a:rPr lang="en-US" altLang="zh-CN" i="1">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𝑚</m:t>
                              </m:r>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𝑛</m:t>
                              </m:r>
                            </m:e>
                          </m:d>
                        </m:e>
                      </m:nary>
                    </m:oMath>
                  </m:oMathPara>
                </a14:m>
                <a:endParaRPr lang="en-US" altLang="zh-CN" i="1" dirty="0">
                  <a:latin typeface="Cambria Math" panose="02040503050406030204" pitchFamily="18" charset="0"/>
                </a:endParaRPr>
              </a:p>
            </p:txBody>
          </p:sp>
        </mc:Choice>
        <mc:Fallback xmlns="">
          <p:sp>
            <p:nvSpPr>
              <p:cNvPr id="7" name="文本框 6">
                <a:extLst>
                  <a:ext uri="{FF2B5EF4-FFF2-40B4-BE49-F238E27FC236}">
                    <a16:creationId xmlns:a16="http://schemas.microsoft.com/office/drawing/2014/main" id="{2D7D254B-7C3E-497A-B5EC-E66DE7D9A627}"/>
                  </a:ext>
                </a:extLst>
              </p:cNvPr>
              <p:cNvSpPr txBox="1">
                <a:spLocks noRot="1" noChangeAspect="1" noMove="1" noResize="1" noEditPoints="1" noAdjustHandles="1" noChangeArrowheads="1" noChangeShapeType="1" noTextEdit="1"/>
              </p:cNvSpPr>
              <p:nvPr/>
            </p:nvSpPr>
            <p:spPr>
              <a:xfrm>
                <a:off x="335360" y="1340768"/>
                <a:ext cx="11521280" cy="3917547"/>
              </a:xfrm>
              <a:prstGeom prst="rect">
                <a:avLst/>
              </a:prstGeom>
              <a:blipFill>
                <a:blip r:embed="rId3"/>
                <a:stretch>
                  <a:fillRect l="-4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45772090"/>
      </p:ext>
    </p:extLst>
  </p:cSld>
  <p:clrMapOvr>
    <a:masterClrMapping/>
  </p:clrMapOvr>
  <p:transition advTm="6393"/>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C896E8D1-396E-4960-BA1C-D72E3B4BAE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5700" b="33850"/>
          <a:stretch/>
        </p:blipFill>
        <p:spPr>
          <a:xfrm>
            <a:off x="207263" y="4149080"/>
            <a:ext cx="11777472" cy="2594265"/>
          </a:xfrm>
          <a:prstGeom prst="rect">
            <a:avLst/>
          </a:prstGeom>
        </p:spPr>
      </p:pic>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7</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基于滑动卷积的信号检测实现方法</a:t>
            </a:r>
          </a:p>
        </p:txBody>
      </p:sp>
      <p:pic>
        <p:nvPicPr>
          <p:cNvPr id="6" name="图片 5">
            <a:extLst>
              <a:ext uri="{FF2B5EF4-FFF2-40B4-BE49-F238E27FC236}">
                <a16:creationId xmlns:a16="http://schemas.microsoft.com/office/drawing/2014/main" id="{95CC1374-D937-478E-8361-F6AB798B8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080" y="1133810"/>
            <a:ext cx="5044622" cy="2837600"/>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18DFF8E-4855-4BC2-96CC-206224E0CC82}"/>
                  </a:ext>
                </a:extLst>
              </p:cNvPr>
              <p:cNvSpPr txBox="1"/>
              <p:nvPr/>
            </p:nvSpPr>
            <p:spPr>
              <a:xfrm>
                <a:off x="109846" y="1124744"/>
                <a:ext cx="6562218" cy="2930674"/>
              </a:xfrm>
              <a:prstGeom prst="rect">
                <a:avLst/>
              </a:prstGeom>
              <a:noFill/>
            </p:spPr>
            <p:txBody>
              <a:bodyPr wrap="square" rtlCol="0">
                <a:spAutoFit/>
              </a:bodyPr>
              <a:lstStyle/>
              <a:p>
                <a:pPr>
                  <a:lnSpc>
                    <a:spcPct val="150000"/>
                  </a:lnSpc>
                </a:pPr>
                <a:r>
                  <a:rPr lang="zh-CN" altLang="en-US" dirty="0"/>
                  <a:t>针对连续数据流，采用滑动卷积实现逐时刻信号检测</a:t>
                </a:r>
                <a:endParaRPr lang="en-US" altLang="zh-CN" dirty="0"/>
              </a:p>
              <a:p>
                <a:pPr marL="285750" indent="-285750">
                  <a:lnSpc>
                    <a:spcPct val="150000"/>
                  </a:lnSpc>
                  <a:buFont typeface="Arial" panose="020B0604020202020204" pitchFamily="34" charset="0"/>
                  <a:buChar char="•"/>
                </a:pPr>
                <a:r>
                  <a:rPr lang="zh-CN" altLang="en-US" dirty="0"/>
                  <a:t>卷积核：最优滤波模板</a:t>
                </a:r>
                <a:endParaRPr lang="en-US" altLang="zh-CN" dirty="0"/>
              </a:p>
              <a:p>
                <a:pPr marL="285750" indent="-285750">
                  <a:lnSpc>
                    <a:spcPct val="150000"/>
                  </a:lnSpc>
                  <a:buFont typeface="Arial" panose="020B0604020202020204" pitchFamily="34" charset="0"/>
                  <a:buChar char="•"/>
                </a:pPr>
                <a:r>
                  <a:rPr lang="zh-CN" altLang="en-US" dirty="0"/>
                  <a:t>逐点卷积结果：</a:t>
                </a:r>
                <a:endParaRPr lang="en-US" altLang="zh-CN" dirty="0"/>
              </a:p>
              <a:p>
                <a:pPr/>
                <a14:m>
                  <m:oMathPara xmlns:m="http://schemas.openxmlformats.org/officeDocument/2006/math">
                    <m:oMathParaPr>
                      <m:jc m:val="centerGroup"/>
                    </m:oMathParaPr>
                    <m:oMath xmlns:m="http://schemas.openxmlformats.org/officeDocument/2006/math">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𝑛</m:t>
                          </m:r>
                        </m:sub>
                        <m:sup/>
                        <m:e>
                          <m:r>
                            <a:rPr lang="en-US" altLang="zh-CN" i="1">
                              <a:latin typeface="Cambria Math" panose="02040503050406030204" pitchFamily="18" charset="0"/>
                              <a:ea typeface="Cambria Math" panose="02040503050406030204" pitchFamily="18" charset="0"/>
                            </a:rPr>
                            <m:t>𝑥</m:t>
                          </m:r>
                          <m:d>
                            <m:dPr>
                              <m:begChr m:val="["/>
                              <m:endChr m:val="]"/>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𝑛</m:t>
                              </m:r>
                            </m:e>
                          </m:d>
                          <m:sSub>
                            <m:sSubPr>
                              <m:ctrlPr>
                                <a:rPr lang="en-US" altLang="zh-CN" i="1">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h</m:t>
                              </m:r>
                            </m:e>
                            <m:sub>
                              <m:r>
                                <a:rPr lang="zh-CN" altLang="en-US" i="1">
                                  <a:latin typeface="Cambria Math" panose="02040503050406030204" pitchFamily="18" charset="0"/>
                                  <a:ea typeface="Cambria Math" panose="02040503050406030204" pitchFamily="18" charset="0"/>
                                </a:rPr>
                                <m:t>𝛾</m:t>
                              </m:r>
                            </m:sub>
                          </m:sSub>
                          <m:d>
                            <m:dPr>
                              <m:begChr m:val="["/>
                              <m:endChr m:val="]"/>
                              <m:ctrlPr>
                                <a:rPr lang="en-US" altLang="zh-CN" i="1">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𝑛</m:t>
                              </m:r>
                            </m:e>
                          </m:d>
                          <m:r>
                            <a:rPr lang="en-US" altLang="zh-CN" b="0" i="1" smtClean="0">
                              <a:latin typeface="Cambria Math" panose="02040503050406030204" pitchFamily="18" charset="0"/>
                              <a:ea typeface="Cambria Math" panose="02040503050406030204" pitchFamily="18" charset="0"/>
                            </a:rPr>
                            <m:t>=</m:t>
                          </m:r>
                        </m:e>
                      </m:nary>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𝑛</m:t>
                          </m:r>
                        </m:sub>
                        <m:sup/>
                        <m:e>
                          <m:r>
                            <a:rPr lang="en-US" altLang="zh-CN" i="1">
                              <a:latin typeface="Cambria Math" panose="02040503050406030204" pitchFamily="18" charset="0"/>
                              <a:ea typeface="Cambria Math" panose="02040503050406030204" pitchFamily="18" charset="0"/>
                            </a:rPr>
                            <m:t>𝑥</m:t>
                          </m:r>
                          <m:d>
                            <m:dPr>
                              <m:begChr m:val="["/>
                              <m:endChr m:val="]"/>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𝑛</m:t>
                              </m:r>
                            </m:e>
                          </m:d>
                          <m:sSub>
                            <m:sSubPr>
                              <m:ctrlPr>
                                <a:rPr lang="en-US" altLang="zh-CN" i="1">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𝑔</m:t>
                              </m:r>
                            </m:e>
                            <m:sub>
                              <m:r>
                                <a:rPr lang="zh-CN" altLang="en-US" i="1">
                                  <a:latin typeface="Cambria Math" panose="02040503050406030204" pitchFamily="18" charset="0"/>
                                  <a:ea typeface="Cambria Math" panose="02040503050406030204" pitchFamily="18" charset="0"/>
                                </a:rPr>
                                <m:t>𝛾</m:t>
                              </m:r>
                            </m:sub>
                          </m:sSub>
                          <m:d>
                            <m:dPr>
                              <m:begChr m:val="["/>
                              <m:endChr m:val="]"/>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𝑛</m:t>
                              </m:r>
                            </m:e>
                          </m:d>
                          <m:r>
                            <a:rPr lang="en-US" altLang="zh-CN" i="1">
                              <a:latin typeface="Cambria Math" panose="02040503050406030204" pitchFamily="18" charset="0"/>
                              <a:ea typeface="Cambria Math" panose="02040503050406030204" pitchFamily="18" charset="0"/>
                            </a:rPr>
                            <m:t>=</m:t>
                          </m:r>
                          <m:d>
                            <m:dPr>
                              <m:begChr m:val="⟨"/>
                              <m:endChr m:val=""/>
                              <m:ctrlPr>
                                <a:rPr lang="en-US" altLang="zh-CN" i="1">
                                  <a:latin typeface="Cambria Math" panose="02040503050406030204" pitchFamily="18" charset="0"/>
                                  <a:ea typeface="Cambria Math" panose="02040503050406030204" pitchFamily="18" charset="0"/>
                                </a:rPr>
                              </m:ctrlPr>
                            </m:dPr>
                            <m:e>
                              <m:d>
                                <m:dPr>
                                  <m:begChr m:val=""/>
                                  <m:endChr m:val="⟩"/>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𝑥</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𝑔</m:t>
                                      </m:r>
                                    </m:e>
                                    <m:sub>
                                      <m:r>
                                        <a:rPr lang="zh-CN" altLang="en-US" i="1">
                                          <a:latin typeface="Cambria Math" panose="02040503050406030204" pitchFamily="18" charset="0"/>
                                        </a:rPr>
                                        <m:t>𝛾</m:t>
                                      </m:r>
                                    </m:sub>
                                  </m:sSub>
                                </m:e>
                              </m:d>
                            </m:e>
                          </m:d>
                        </m:e>
                      </m:nary>
                    </m:oMath>
                  </m:oMathPara>
                </a14:m>
                <a:endParaRPr lang="en-US" altLang="zh-CN" dirty="0"/>
              </a:p>
              <a:p>
                <a:pPr marL="285750" indent="-285750">
                  <a:lnSpc>
                    <a:spcPct val="150000"/>
                  </a:lnSpc>
                  <a:buFont typeface="Arial" panose="020B0604020202020204" pitchFamily="34" charset="0"/>
                  <a:buChar char="•"/>
                </a:pPr>
                <a:r>
                  <a:rPr lang="zh-CN" altLang="en-US" dirty="0"/>
                  <a:t>卷积输出：最优滤波结果</a:t>
                </a:r>
                <a:endParaRPr lang="en-US" altLang="zh-CN" dirty="0"/>
              </a:p>
              <a:p>
                <a:pPr marL="285750" indent="-285750">
                  <a:lnSpc>
                    <a:spcPct val="150000"/>
                  </a:lnSpc>
                  <a:buFont typeface="Arial" panose="020B0604020202020204" pitchFamily="34" charset="0"/>
                  <a:buChar char="•"/>
                </a:pPr>
                <a:r>
                  <a:rPr lang="zh-CN" altLang="zh-CN" sz="1800" kern="1200" dirty="0">
                    <a:solidFill>
                      <a:srgbClr val="000000"/>
                    </a:solidFill>
                    <a:effectLst/>
                    <a:latin typeface="Calibri" panose="020F0502020204030204" pitchFamily="34" charset="0"/>
                    <a:ea typeface="等线" panose="02010600030101010101" pitchFamily="2" charset="-122"/>
                    <a:cs typeface="+mn-cs"/>
                  </a:rPr>
                  <a:t>过阈甄别：判断是否存在信号</a:t>
                </a:r>
                <a:endParaRPr lang="zh-CN" altLang="zh-CN" sz="1800" dirty="0">
                  <a:effectLst/>
                </a:endParaRPr>
              </a:p>
            </p:txBody>
          </p:sp>
        </mc:Choice>
        <mc:Fallback xmlns="">
          <p:sp>
            <p:nvSpPr>
              <p:cNvPr id="10" name="文本框 9">
                <a:extLst>
                  <a:ext uri="{FF2B5EF4-FFF2-40B4-BE49-F238E27FC236}">
                    <a16:creationId xmlns:a16="http://schemas.microsoft.com/office/drawing/2014/main" id="{118DFF8E-4855-4BC2-96CC-206224E0CC82}"/>
                  </a:ext>
                </a:extLst>
              </p:cNvPr>
              <p:cNvSpPr txBox="1">
                <a:spLocks noRot="1" noChangeAspect="1" noMove="1" noResize="1" noEditPoints="1" noAdjustHandles="1" noChangeArrowheads="1" noChangeShapeType="1" noTextEdit="1"/>
              </p:cNvSpPr>
              <p:nvPr/>
            </p:nvSpPr>
            <p:spPr>
              <a:xfrm>
                <a:off x="109846" y="1124744"/>
                <a:ext cx="6562218" cy="2930674"/>
              </a:xfrm>
              <a:prstGeom prst="rect">
                <a:avLst/>
              </a:prstGeom>
              <a:blipFill>
                <a:blip r:embed="rId5"/>
                <a:stretch>
                  <a:fillRect l="-743" b="-2500"/>
                </a:stretch>
              </a:blipFill>
            </p:spPr>
            <p:txBody>
              <a:bodyPr/>
              <a:lstStyle/>
              <a:p>
                <a:r>
                  <a:rPr lang="zh-CN" altLang="en-US">
                    <a:noFill/>
                  </a:rPr>
                  <a:t> </a:t>
                </a:r>
              </a:p>
            </p:txBody>
          </p:sp>
        </mc:Fallback>
      </mc:AlternateContent>
      <p:cxnSp>
        <p:nvCxnSpPr>
          <p:cNvPr id="20" name="直接箭头连接符 19">
            <a:extLst>
              <a:ext uri="{FF2B5EF4-FFF2-40B4-BE49-F238E27FC236}">
                <a16:creationId xmlns:a16="http://schemas.microsoft.com/office/drawing/2014/main" id="{BDF52D19-8FE7-499F-B0D8-5E2434BC4EC5}"/>
              </a:ext>
            </a:extLst>
          </p:cNvPr>
          <p:cNvCxnSpPr/>
          <p:nvPr/>
        </p:nvCxnSpPr>
        <p:spPr>
          <a:xfrm>
            <a:off x="1703512" y="4509120"/>
            <a:ext cx="648072" cy="5760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8CF0A2ED-6565-4133-8B2F-8E7FDE4C752D}"/>
              </a:ext>
            </a:extLst>
          </p:cNvPr>
          <p:cNvCxnSpPr>
            <a:cxnSpLocks/>
          </p:cNvCxnSpPr>
          <p:nvPr/>
        </p:nvCxnSpPr>
        <p:spPr>
          <a:xfrm flipV="1">
            <a:off x="7536160" y="4509120"/>
            <a:ext cx="757157" cy="33637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502062"/>
      </p:ext>
    </p:extLst>
  </p:cSld>
  <p:clrMapOvr>
    <a:masterClrMapping/>
  </p:clrMapOvr>
  <p:transition advTm="639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8</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甄别方法</a:t>
            </a:r>
            <a:endParaRPr lang="zh-CN" altLang="en-US" b="1" dirty="0">
              <a:solidFill>
                <a:schemeClr val="bg1"/>
              </a:solidFill>
              <a:latin typeface="黑体" panose="02010609060101010101" pitchFamily="49" charset="-122"/>
              <a:ea typeface="黑体" panose="02010609060101010101" pitchFamily="49" charset="-122"/>
            </a:endParaRPr>
          </a:p>
        </p:txBody>
      </p:sp>
      <p:pic>
        <p:nvPicPr>
          <p:cNvPr id="19" name="图片 18">
            <a:extLst>
              <a:ext uri="{FF2B5EF4-FFF2-40B4-BE49-F238E27FC236}">
                <a16:creationId xmlns:a16="http://schemas.microsoft.com/office/drawing/2014/main" id="{0ADE8F75-B77B-427D-9547-C189C020C28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91444" y="1073702"/>
            <a:ext cx="10009112" cy="5677013"/>
          </a:xfrm>
          <a:prstGeom prst="rect">
            <a:avLst/>
          </a:prstGeom>
        </p:spPr>
      </p:pic>
    </p:spTree>
    <p:extLst>
      <p:ext uri="{BB962C8B-B14F-4D97-AF65-F5344CB8AC3E}">
        <p14:creationId xmlns:p14="http://schemas.microsoft.com/office/powerpoint/2010/main" val="3199895330"/>
      </p:ext>
    </p:extLst>
  </p:cSld>
  <p:clrMapOvr>
    <a:masterClrMapping/>
  </p:clrMapOvr>
  <p:transition advTm="6393"/>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D7D254B-7C3E-497A-B5EC-E66DE7D9A627}"/>
                  </a:ext>
                </a:extLst>
              </p:cNvPr>
              <p:cNvSpPr txBox="1"/>
              <p:nvPr/>
            </p:nvSpPr>
            <p:spPr>
              <a:xfrm>
                <a:off x="335360" y="1005757"/>
                <a:ext cx="11521280" cy="586692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dirty="0"/>
                  <a:t>曝光量：</a:t>
                </a:r>
                <a14:m>
                  <m:oMath xmlns:m="http://schemas.openxmlformats.org/officeDocument/2006/math">
                    <m:r>
                      <m:rPr>
                        <m:sty m:val="p"/>
                      </m:rPr>
                      <a:rPr lang="el-GR" altLang="zh-CN" b="0" i="1" smtClean="0">
                        <a:latin typeface="Cambria Math" panose="02040503050406030204" pitchFamily="18" charset="0"/>
                        <a:ea typeface="Cambria Math" panose="02040503050406030204" pitchFamily="18" charset="0"/>
                      </a:rPr>
                      <m:t>Λ</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20000 </m:t>
                    </m:r>
                    <m:r>
                      <m:rPr>
                        <m:sty m:val="p"/>
                      </m:rPr>
                      <a:rPr lang="en-US" altLang="zh-CN" b="0" i="0" smtClean="0">
                        <a:latin typeface="Cambria Math" panose="02040503050406030204" pitchFamily="18" charset="0"/>
                      </a:rPr>
                      <m:t>year</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𝑚</m:t>
                        </m:r>
                      </m:e>
                      <m:sup>
                        <m:r>
                          <a:rPr lang="en-US" altLang="zh-CN" b="0" i="1" smtClean="0">
                            <a:latin typeface="Cambria Math" panose="02040503050406030204" pitchFamily="18" charset="0"/>
                            <a:ea typeface="Cambria Math" panose="02040503050406030204" pitchFamily="18" charset="0"/>
                          </a:rPr>
                          <m:t>2</m:t>
                        </m:r>
                      </m:sup>
                    </m:sSup>
                  </m:oMath>
                </a14:m>
                <a:endParaRPr lang="en-US" altLang="zh-CN" dirty="0"/>
              </a:p>
              <a:p>
                <a:pPr marL="285750" indent="-285750">
                  <a:lnSpc>
                    <a:spcPct val="150000"/>
                  </a:lnSpc>
                  <a:buFont typeface="Arial" panose="020B0604020202020204" pitchFamily="34" charset="0"/>
                  <a:buChar char="•"/>
                </a:pPr>
                <a:r>
                  <a:rPr lang="en-US" altLang="zh-CN" dirty="0"/>
                  <a:t>ADC </a:t>
                </a:r>
                <a:r>
                  <a:rPr lang="zh-CN" altLang="en-US" dirty="0"/>
                  <a:t>分辨率：</a:t>
                </a:r>
                <a14:m>
                  <m:oMath xmlns:m="http://schemas.openxmlformats.org/officeDocument/2006/math">
                    <m:r>
                      <a:rPr lang="en-US" altLang="zh-CN" b="0" i="1" smtClean="0">
                        <a:latin typeface="Cambria Math" panose="02040503050406030204" pitchFamily="18" charset="0"/>
                      </a:rPr>
                      <m:t>𝑏</m:t>
                    </m:r>
                    <m:r>
                      <a:rPr lang="en-US" altLang="zh-CN" b="0" i="1" smtClean="0">
                        <a:latin typeface="Cambria Math" panose="02040503050406030204" pitchFamily="18" charset="0"/>
                      </a:rPr>
                      <m:t>=20 </m:t>
                    </m:r>
                    <m:r>
                      <a:rPr lang="en-US" altLang="zh-CN" b="0" i="1" smtClean="0">
                        <a:latin typeface="Cambria Math" panose="02040503050406030204" pitchFamily="18" charset="0"/>
                      </a:rPr>
                      <m:t>𝑏𝑖𝑡</m:t>
                    </m:r>
                  </m:oMath>
                </a14:m>
                <a:endParaRPr lang="en-US" altLang="zh-CN" dirty="0"/>
              </a:p>
              <a:p>
                <a:pPr marL="285750" indent="-285750">
                  <a:lnSpc>
                    <a:spcPct val="150000"/>
                  </a:lnSpc>
                  <a:buFont typeface="Arial" panose="020B0604020202020204" pitchFamily="34" charset="0"/>
                  <a:buChar char="•"/>
                </a:pPr>
                <a:r>
                  <a:rPr lang="en-US" altLang="zh-CN" dirty="0"/>
                  <a:t>ADC </a:t>
                </a:r>
                <a:r>
                  <a:rPr lang="zh-CN" altLang="en-US" dirty="0"/>
                  <a:t>采样率：</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=1 </m:t>
                    </m:r>
                    <m:r>
                      <a:rPr lang="en-US" altLang="zh-CN" b="0" i="1" smtClean="0">
                        <a:latin typeface="Cambria Math" panose="02040503050406030204" pitchFamily="18" charset="0"/>
                      </a:rPr>
                      <m:t>𝑀𝑆𝑝𝑠</m:t>
                    </m:r>
                  </m:oMath>
                </a14:m>
                <a:endParaRPr lang="en-US" altLang="zh-CN" dirty="0"/>
              </a:p>
              <a:p>
                <a:pPr marL="285750" indent="-285750">
                  <a:lnSpc>
                    <a:spcPct val="150000"/>
                  </a:lnSpc>
                  <a:buFont typeface="Arial" panose="020B0604020202020204" pitchFamily="34" charset="0"/>
                  <a:buChar char="•"/>
                </a:pPr>
                <a:r>
                  <a:rPr lang="zh-CN" altLang="en-US" dirty="0"/>
                  <a:t>感应线圈半径：</a:t>
                </a:r>
                <a14:m>
                  <m:oMath xmlns:m="http://schemas.openxmlformats.org/officeDocument/2006/math">
                    <m:r>
                      <a:rPr lang="en-US" altLang="zh-CN" b="0" i="1" smtClean="0">
                        <a:latin typeface="Cambria Math" panose="02040503050406030204" pitchFamily="18" charset="0"/>
                      </a:rPr>
                      <m:t>𝑟</m:t>
                    </m:r>
                    <m:r>
                      <a:rPr lang="en-US" altLang="zh-CN" b="0" i="1" smtClean="0">
                        <a:latin typeface="Cambria Math" panose="02040503050406030204" pitchFamily="18" charset="0"/>
                      </a:rPr>
                      <m:t>=10 </m:t>
                    </m:r>
                    <m:r>
                      <a:rPr lang="en-US" altLang="zh-CN" b="0" i="1" smtClean="0">
                        <a:latin typeface="Cambria Math" panose="02040503050406030204" pitchFamily="18" charset="0"/>
                      </a:rPr>
                      <m:t>𝑐𝑚</m:t>
                    </m:r>
                  </m:oMath>
                </a14:m>
                <a:endParaRPr lang="en-US" altLang="zh-CN" dirty="0"/>
              </a:p>
              <a:p>
                <a:pPr marL="285750" indent="-285750">
                  <a:lnSpc>
                    <a:spcPct val="150000"/>
                  </a:lnSpc>
                  <a:buFont typeface="Arial" panose="020B0604020202020204" pitchFamily="34" charset="0"/>
                  <a:buChar char="•"/>
                </a:pPr>
                <a:r>
                  <a:rPr lang="zh-CN" altLang="en-US" dirty="0"/>
                  <a:t>层数：</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=3</m:t>
                    </m:r>
                  </m:oMath>
                </a14:m>
                <a:endParaRPr lang="en-US" altLang="zh-CN" dirty="0"/>
              </a:p>
              <a:p>
                <a:pPr>
                  <a:lnSpc>
                    <a:spcPct val="150000"/>
                  </a:lnSpc>
                </a:pPr>
                <a:r>
                  <a:rPr lang="zh-CN" altLang="en-US" dirty="0"/>
                  <a:t>达到目标曝光量，需要完成得数据存储为：</a:t>
                </a:r>
                <a:br>
                  <a:rPr lang="en-US" altLang="zh-CN" dirty="0"/>
                </a:br>
                <a:endParaRPr lang="en-US" altLang="zh-CN" i="1" dirty="0"/>
              </a:p>
              <a:p>
                <a:pPr>
                  <a:lnSpc>
                    <a:spcPct val="150000"/>
                  </a:lnSpc>
                </a:pPr>
                <a:endParaRPr lang="en-US" altLang="zh-CN" dirty="0"/>
              </a:p>
              <a:p>
                <a:pPr>
                  <a:lnSpc>
                    <a:spcPct val="150000"/>
                  </a:lnSpc>
                </a:pPr>
                <a:r>
                  <a:rPr lang="zh-CN" altLang="en-US" dirty="0"/>
                  <a:t>探测时间为</a:t>
                </a:r>
                <a:r>
                  <a:rPr lang="en-US" altLang="zh-CN" dirty="0"/>
                  <a:t>1 year</a:t>
                </a:r>
                <a:r>
                  <a:rPr lang="zh-CN" altLang="en-US" dirty="0"/>
                  <a:t>，总数据率：</a:t>
                </a:r>
                <a:endParaRPr lang="en-US" altLang="zh-CN" b="1" dirty="0">
                  <a:solidFill>
                    <a:srgbClr val="C00000"/>
                  </a:solidFill>
                </a:endParaRPr>
              </a:p>
              <a:p>
                <a:pPr>
                  <a:lnSpc>
                    <a:spcPct val="150000"/>
                  </a:lnSpc>
                </a:pPr>
                <a:endParaRPr lang="en-US" altLang="zh-CN" dirty="0"/>
              </a:p>
              <a:p>
                <a:pPr>
                  <a:lnSpc>
                    <a:spcPct val="150000"/>
                  </a:lnSpc>
                </a:pPr>
                <a:r>
                  <a:rPr lang="zh-CN" altLang="en-US" dirty="0"/>
                  <a:t>单通道数据率：</a:t>
                </a:r>
                <a:endParaRPr lang="en-US" altLang="zh-CN" dirty="0"/>
              </a:p>
              <a:p>
                <a:pPr>
                  <a:lnSpc>
                    <a:spcPct val="150000"/>
                  </a:lnSpc>
                </a:pPr>
                <a:endParaRPr lang="en-US" altLang="zh-CN" b="1" dirty="0">
                  <a:solidFill>
                    <a:srgbClr val="C00000"/>
                  </a:solidFill>
                </a:endParaRPr>
              </a:p>
              <a:p>
                <a:pPr>
                  <a:lnSpc>
                    <a:spcPct val="150000"/>
                  </a:lnSpc>
                </a:pPr>
                <a:endParaRPr lang="en-US" altLang="zh-CN" b="1" dirty="0">
                  <a:solidFill>
                    <a:srgbClr val="C00000"/>
                  </a:solidFill>
                </a:endParaRPr>
              </a:p>
              <a:p>
                <a:pPr>
                  <a:lnSpc>
                    <a:spcPct val="150000"/>
                  </a:lnSpc>
                </a:pPr>
                <a:r>
                  <a:rPr lang="zh-CN" altLang="en-US" b="1" dirty="0">
                    <a:solidFill>
                      <a:srgbClr val="C00000"/>
                    </a:solidFill>
                  </a:rPr>
                  <a:t>在现有工程资源约束下，该方案不具可行性，因此必须采用触发筛选，仅对候选事件进行选择性存储</a:t>
                </a:r>
                <a:endParaRPr lang="en-US" altLang="zh-CN" b="1" dirty="0">
                  <a:solidFill>
                    <a:srgbClr val="C00000"/>
                  </a:solidFill>
                </a:endParaRPr>
              </a:p>
            </p:txBody>
          </p:sp>
        </mc:Choice>
        <mc:Fallback xmlns="">
          <p:sp>
            <p:nvSpPr>
              <p:cNvPr id="7" name="文本框 6">
                <a:extLst>
                  <a:ext uri="{FF2B5EF4-FFF2-40B4-BE49-F238E27FC236}">
                    <a16:creationId xmlns:a16="http://schemas.microsoft.com/office/drawing/2014/main" id="{2D7D254B-7C3E-497A-B5EC-E66DE7D9A627}"/>
                  </a:ext>
                </a:extLst>
              </p:cNvPr>
              <p:cNvSpPr txBox="1">
                <a:spLocks noRot="1" noChangeAspect="1" noMove="1" noResize="1" noEditPoints="1" noAdjustHandles="1" noChangeArrowheads="1" noChangeShapeType="1" noTextEdit="1"/>
              </p:cNvSpPr>
              <p:nvPr/>
            </p:nvSpPr>
            <p:spPr>
              <a:xfrm>
                <a:off x="335360" y="1005757"/>
                <a:ext cx="11521280" cy="5866927"/>
              </a:xfrm>
              <a:prstGeom prst="rect">
                <a:avLst/>
              </a:prstGeom>
              <a:blipFill>
                <a:blip r:embed="rId6"/>
                <a:stretch>
                  <a:fillRect l="-423" b="-728"/>
                </a:stretch>
              </a:blipFill>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9</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fontScale="90000"/>
          </a:bodyPr>
          <a:lstStyle/>
          <a:p>
            <a:r>
              <a:rPr lang="zh-CN" altLang="en-US" b="1" dirty="0">
                <a:latin typeface="黑体" panose="02010609060101010101" pitchFamily="49" charset="-122"/>
                <a:ea typeface="黑体" panose="02010609060101010101" pitchFamily="49" charset="-122"/>
              </a:rPr>
              <a:t>原始波形存储量估算与实时甄别必要性</a:t>
            </a:r>
            <a:endParaRPr lang="zh-CN" altLang="en-US" b="1" dirty="0">
              <a:solidFill>
                <a:schemeClr val="bg1"/>
              </a:solidFill>
              <a:latin typeface="黑体" panose="02010609060101010101" pitchFamily="49" charset="-122"/>
              <a:ea typeface="黑体" panose="02010609060101010101" pitchFamily="49" charset="-122"/>
            </a:endParaRPr>
          </a:p>
        </p:txBody>
      </p:sp>
      <p:pic>
        <p:nvPicPr>
          <p:cNvPr id="26" name="图片 25">
            <a:extLst>
              <a:ext uri="{FF2B5EF4-FFF2-40B4-BE49-F238E27FC236}">
                <a16:creationId xmlns:a16="http://schemas.microsoft.com/office/drawing/2014/main" id="{4AFE2020-22CF-4604-A12D-8DC15637F1CB}"/>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27448" y="3717032"/>
            <a:ext cx="10299426" cy="556800"/>
          </a:xfrm>
          <a:prstGeom prst="rect">
            <a:avLst/>
          </a:prstGeom>
        </p:spPr>
      </p:pic>
      <p:pic>
        <p:nvPicPr>
          <p:cNvPr id="4" name="图片 3">
            <a:extLst>
              <a:ext uri="{FF2B5EF4-FFF2-40B4-BE49-F238E27FC236}">
                <a16:creationId xmlns:a16="http://schemas.microsoft.com/office/drawing/2014/main" id="{1E1FC269-3410-4B5B-8EC0-16852A5527C9}"/>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468018" y="4902816"/>
            <a:ext cx="7618285" cy="470400"/>
          </a:xfrm>
          <a:prstGeom prst="rect">
            <a:avLst/>
          </a:prstGeom>
        </p:spPr>
      </p:pic>
      <p:pic>
        <p:nvPicPr>
          <p:cNvPr id="11" name="图片 10">
            <a:extLst>
              <a:ext uri="{FF2B5EF4-FFF2-40B4-BE49-F238E27FC236}">
                <a16:creationId xmlns:a16="http://schemas.microsoft.com/office/drawing/2014/main" id="{019D700B-1B16-4620-8026-D29160D25428}"/>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599543" y="5904733"/>
            <a:ext cx="6992913" cy="260571"/>
          </a:xfrm>
          <a:prstGeom prst="rect">
            <a:avLst/>
          </a:prstGeom>
        </p:spPr>
      </p:pic>
    </p:spTree>
    <p:extLst>
      <p:ext uri="{BB962C8B-B14F-4D97-AF65-F5344CB8AC3E}">
        <p14:creationId xmlns:p14="http://schemas.microsoft.com/office/powerpoint/2010/main" val="2881577757"/>
      </p:ext>
    </p:extLst>
  </p:cSld>
  <p:clrMapOvr>
    <a:masterClrMapping/>
  </p:clrMapOvr>
  <p:transition advTm="6393"/>
</p:sld>
</file>

<file path=ppt/tags/tag1.xml><?xml version="1.0" encoding="utf-8"?>
<p:tagLst xmlns:a="http://schemas.openxmlformats.org/drawingml/2006/main" xmlns:r="http://schemas.openxmlformats.org/officeDocument/2006/relationships" xmlns:p="http://schemas.openxmlformats.org/presentationml/2006/main">
  <p:tag name="KSO_WPP_MARK_KEY" val="9a296e6d-f7ef-4e0b-9147-48625877b753"/>
  <p:tag name="COMMONDATA" val="eyJoZGlkIjoiNzVjZTgyMWRkMzZlZGE0YWUwMWE0ZDQxMzk5NzMzMDQifQ=="/>
</p:tagLst>
</file>

<file path=ppt/tags/tag10.xml><?xml version="1.0" encoding="utf-8"?>
<p:tagLst xmlns:a="http://schemas.openxmlformats.org/drawingml/2006/main" xmlns:r="http://schemas.openxmlformats.org/officeDocument/2006/relationships" xmlns:p="http://schemas.openxmlformats.org/presentationml/2006/main">
  <p:tag name="OUTPUTDPI" val=" 1200"/>
  <p:tag name="ORIGINALHEIGHT" val=" 142.4822"/>
  <p:tag name="ORIGINALWIDTH" val=" 3823.772"/>
  <p:tag name="OUTPUTTYPE" val="PNG"/>
  <p:tag name="IGUANATEXVERSION" val="162"/>
  <p:tag name="LATEXADDIN" val="\documentclass{article}&#10;\usepackage{amsmath}&#10;\usepackage{amssymb}&#10;\pagestyle{empty}&#10;\begin{document}&#10;&#10;\begin{equation*}&#10;R_{\mathrm{ch}} = 20~\mathrm{bit} \times 1\times10^{6}~\mathrm{s}^{-1}&#10;= 2.0\times10^{7}~\mathrm{bit/s}&#10;= 20~\mathrm{Mbit/s}&#10;\approx 2.5~\mathrm{MB/s}.&#10;\end{equation*}&#10;&#10;&#10;\end{document}"/>
  <p:tag name="IGUANATEXSIZE" val="18"/>
  <p:tag name="IGUANATEXCURSOR" val="287"/>
  <p:tag name="TRANSPARENCY" val="True"/>
  <p:tag name="CHOOSECOLOR" val="False"/>
  <p:tag name="COLORHEX" val="000000"/>
  <p:tag name="FILENAME" val=""/>
  <p:tag name="LATEXENGINEID" val="0"/>
  <p:tag name="TEMPFOLDER" val="c:\temp\"/>
  <p:tag name="LATEXFORMHEIGHT" val=" 397.5"/>
  <p:tag name="LATEXFORMWIDTH" val=" 385"/>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 1200"/>
  <p:tag name="ORIGINALHEIGHT" val=" 200.225"/>
  <p:tag name="ORIGINALWIDTH" val=" 1076.115"/>
  <p:tag name="OUTPUTTYPE" val="PNG"/>
  <p:tag name="IGUANATEXVERSION" val="162"/>
  <p:tag name="LATEXADDIN" val="\documentclass{article}&#10;\usepackage{amsmath}&#10;\usepackage{amssymb}&#10;\pagestyle{empty}&#10;\begin{document}&#10;&#10;\begin{equation*}&#10;T_B(x)=\max_{g_\gamma\in B}\langle x,g_\gamma\rangle&#10;\end{equation*}&#10;&#10;\end{document}"/>
  <p:tag name="IGUANATEXSIZE" val="16"/>
  <p:tag name="IGUANATEXCURSOR" val="141"/>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 1200"/>
  <p:tag name="ORIGINALHEIGHT" val=" 170.2287"/>
  <p:tag name="ORIGINALWIDTH" val=" 1578.553"/>
  <p:tag name="OUTPUTTYPE" val="PNG"/>
  <p:tag name="IGUANATEXVERSION" val="162"/>
  <p:tag name="LATEXADDIN" val="\documentclass{article}&#10;\usepackage{amsmath}&#10;\usepackage{amssymb}&#10;\pagestyle{empty}&#10;\begin{document}&#10;&#10;\begin{equation*}&#10;\widehat{\mathrm{FNR}}=N_{fail} / N_{val} = 0.15411&#10;\end{equation*}&#10;&#10;\end{document}"/>
  <p:tag name="IGUANATEXSIZE" val="16"/>
  <p:tag name="IGUANATEXCURSOR" val="161"/>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347.582"/>
  <p:tag name="OUTPUTTYPE" val="PNG"/>
  <p:tag name="IGUANATEXVERSION" val="162"/>
  <p:tag name="LATEXADDIN" val="\documentclass{article}&#10;\usepackage{amsmath}&#10;\usepackage{amssymb}&#10;\pagestyle{empty}&#10;\begin{document}&#10;&#10;\begin{equation*}&#10;\widehat{\mathrm{p}}=N_{det} / N_{val}=0.84589&#10;\end{equation*}&#10;&#10;\end{document}"/>
  <p:tag name="IGUANATEXSIZE" val="16"/>
  <p:tag name="IGUANATEXCURSOR" val="147"/>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2946.382"/>
  <p:tag name="OUTPUTTYPE" val="PNG"/>
  <p:tag name="IGUANATEXVERSION" val="162"/>
  <p:tag name="LATEXADDIN" val="\documentclass{article}&#10;\usepackage{amsmath}&#10;\usepackage{amssymb}&#10;\pagestyle{empty}&#10;\begin{document}&#10;&#10;\begin{equation*}&#10;p_{\mathrm{lower}}&#10;=&#10;\operatorname{BetaInv}\!\left(\alpha,\,N_{\mathrm{det}},\,N_{\mathrm{val}}-N_{\mathrm{det}}+1\right)&#10;=&#10;0.842334&#10;\end{equation*}&#10;&#10;\end{document}"/>
  <p:tag name="IGUANATEXSIZE" val="16"/>
  <p:tag name="IGUANATEXCURSOR" val="119"/>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640.045"/>
  <p:tag name="OUTPUTTYPE" val="PNG"/>
  <p:tag name="IGUANATEXVERSION" val="162"/>
  <p:tag name="LATEXADDIN" val="\documentclass{article}&#10;\usepackage{amsmath}&#10;\usepackage{amssymb}&#10;\pagestyle{empty}&#10;\begin{document}&#10;&#10;\begin{equation*}&#10;p \ge 0.842334 \qquad (99.9\%~\mathrm{C.L.})&#10;\end{equation*}&#10;&#10;\end{document}"/>
  <p:tag name="IGUANATEXSIZE" val="16"/>
  <p:tag name="IGUANATEXCURSOR" val="164"/>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772.778"/>
  <p:tag name="OUTPUTTYPE" val="PNG"/>
  <p:tag name="IGUANATEXVERSION" val="162"/>
  <p:tag name="LATEXADDIN" val="\documentclass{article}&#10;\usepackage{amsmath}&#10;\usepackage{amssymb}&#10;\pagestyle{empty}&#10;\begin{document}&#10;&#10;\begin{equation*}&#10;\mathrm{FNR} \le 0.15767 \qquad (99.9\%~\mathrm{C.L.})&#10;\end{equation*}&#10;&#10;\end{document}"/>
  <p:tag name="IGUANATEXSIZE" val="16"/>
  <p:tag name="IGUANATEXCURSOR" val="174"/>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 1200"/>
  <p:tag name="ORIGINALHEIGHT" val=" 361.4548"/>
  <p:tag name="ORIGINALWIDTH" val=" 868.3914"/>
  <p:tag name="OUTPUTTYPE" val="PNG"/>
  <p:tag name="IGUANATEXVERSION" val="162"/>
  <p:tag name="LATEXADDIN" val="\documentclass{article}&#10;\usepackage{amsmath}&#10;\usepackage{amssymb}&#10;\pagestyle{empty}&#10;\begin{document}&#10;&#10;\begin{equation*}&#10;y_j=\sum_{i=0}^{20000} x_i\,w_{j,i}&#10;\end{equation*}&#10;&#10;\end{document}"/>
  <p:tag name="IGUANATEXSIZE" val="16"/>
  <p:tag name="IGUANATEXCURSOR" val="155"/>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 1200"/>
  <p:tag name="ORIGINALHEIGHT" val=" 138.7327"/>
  <p:tag name="ORIGINALWIDTH" val=" 818.1477"/>
  <p:tag name="OUTPUTTYPE" val="PNG"/>
  <p:tag name="IGUANATEXVERSION" val="162"/>
  <p:tag name="LATEXADDIN" val="\documentclass{article}&#10;\usepackage{amsmath}&#10;\usepackage{amssymb}&#10;\pagestyle{empty}&#10;\begin{document}&#10;&#10;\begin{equation*}&#10;\boldsymbol{\gamma}\triangleq (v,\rho_0,\theta,\phi)&#10;\end{equation*}&#10;&#10;\end{document}"/>
  <p:tag name="IGUANATEXSIZE" val="16"/>
  <p:tag name="IGUANATEXCURSOR" val="172"/>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3139.107"/>
  <p:tag name="OUTPUTTYPE" val="PNG"/>
  <p:tag name="IGUANATEXVERSION" val="162"/>
  <p:tag name="LATEXADDIN" val="\documentclass{article}&#10;\usepackage{amsmath}&#10;\usepackage{amssymb}&#10;\pagestyle{empty}&#10;\begin{document}&#10;&#10;\begin{equation*}&#10;\Gamma&#10;=&#10;\left[v_{\min},v_{\max}\right]\times&#10;\left[\rho_{\min},\rho_{\max}\right]\times&#10;\left[\theta_{\min},\theta_{\max}\right]\times&#10;\left[\phi_{\min},\phi_{\max}\right]&#10;\end{equation*}&#10;&#10;\end{document}"/>
  <p:tag name="IGUANATEXSIZE" val="16"/>
  <p:tag name="IGUANATEXCURSOR" val="292"/>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 1200"/>
  <p:tag name="ORIGINALHEIGHT" val=" 695.913"/>
  <p:tag name="ORIGINALWIDTH" val=" 2020.248"/>
  <p:tag name="OUTPUTTYPE" val="PNG"/>
  <p:tag name="IGUANATEXVERSION" val="162"/>
  <p:tag name="LATEXADDIN" val="\documentclass{article}&#10;\usepackage{amsmath}&#10;\usepackage{amssymb}&#10;\usepackage{xcolor}&#10;\pagestyle{empty}&#10;&#10;\begin{document}&#10;&#10;\begin{equation*}&#10;\begin{aligned}&#10;  {\color{red}v_{\min}} &amp;{\color{red}= 2.5 \times 10^{-4}c,} &#10;  \quad &amp;{\color{red}v_{\max}} &amp;{\color{red}= 10^{-1}c} \\&#10;  \rho_{\min} &amp;= 0, \quad &amp;\rho_{\max} &amp;= R_{\mathrm{inner}} \\&#10;  \theta_{\min} &amp;= 0, \quad &amp;\theta_{\max} &amp;= \pi/2 \\&#10;  \phi_{\min} &amp;= 0, \quad &amp;\phi_{\max} &amp;= 2\pi&#10;\end{aligned}&#10;\end{equation*}&#10;&#10;\end{document}"/>
  <p:tag name="IGUANATEXSIZE" val="16"/>
  <p:tag name="IGUANATEXCURSOR" val="489"/>
  <p:tag name="TRANSPARENCY" val="True"/>
  <p:tag name="CHOOSECOLOR" val="False"/>
  <p:tag name="COLORHEX" val="000000"/>
  <p:tag name="FILENAME" val=""/>
  <p:tag name="LATEXENGINEID" val="0"/>
  <p:tag name="TEMPFOLDER" val="c:\temp\"/>
  <p:tag name="LATEXFORMHEIGHT" val=" 408"/>
  <p:tag name="LATEXFORMWIDTH" val=" 385"/>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 1200"/>
  <p:tag name="ORIGINALHEIGHT" val=" 152.9809"/>
  <p:tag name="ORIGINALWIDTH" val=" 7207.349"/>
  <p:tag name="OUTPUTTYPE" val="PNG"/>
  <p:tag name="IGUANATEXVERSION" val="162"/>
  <p:tag name="LATEXADDIN" val="\documentclass{article}&#10;\usepackage{amsmath}&#10;\usepackage{amssymb}&#10;\pagestyle{empty}&#10;\begin{document}&#10;&#10;\begin{equation*}&#10;\log v \sim \mathrm{Uniform}\!\left(\log v_{\min},\, \log v_{\max}\right);&#10;\rho_0^2 \sim \mathrm{Uniform}\!\left(0,\,R_{\mathrm{inner}}^2\right);&#10;\cos\theta \sim \mathrm{Uniform}\!\left(\cos\theta_{\max},\,\cos\theta_{\min}\right)&#10;=&#10;\mathrm{Uniform}(0,1);&#10;\phi \sim \mathrm{Uniform}(0,2\pi)&#10;\end{equation*}&#10;&#10;\end{document}"/>
  <p:tag name="IGUANATEXSIZE" val="16"/>
  <p:tag name="IGUANATEXCURSOR" val="265"/>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 1200"/>
  <p:tag name="ORIGINALHEIGHT" val=" 320.21"/>
  <p:tag name="ORIGINALWIDTH" val=" 939.6325"/>
  <p:tag name="OUTPUTTYPE" val="PNG"/>
  <p:tag name="IGUANATEXVERSION" val="162"/>
  <p:tag name="LATEXADDIN" val="\documentclass{article}&#10;\usepackage{amsmath}&#10;\usepackage{amssymb}&#10;\pagestyle{empty}&#10;\begin{document}&#10;&#10;\begin{equation*}&#10;\mathrm{SNR} = \frac{\max\!\left(A_S^2\right)}{\left\langle A_N^2 \right\rangle}&#10;\end{equation*}&#10;&#10;\end{document}"/>
  <p:tag name="IGUANATEXSIZE" val="16"/>
  <p:tag name="IGUANATEXCURSOR" val="120"/>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 1200"/>
  <p:tag name="ORIGINALHEIGHT" val=" 3694.038"/>
  <p:tag name="ORIGINALWIDTH" val=" 6512.936"/>
  <p:tag name="OUTPUTTYPE" val="PNG"/>
  <p:tag name="IGUANATEXVERSION" val="162"/>
  <p:tag name="LATEXADDIN" val="\documentclass[a4paper,10pt]{article}&#10;\usepackage[left=1.3cm,right=1.3cm,top=1.5cm,bottom=1.5cm]{geometry}&#10;\usepackage{amsmath}&#10;\usepackage{amssymb}&#10;\pagestyle{empty}&#10;\begin{document}&#10;&#10;Because monopole-induced waveforms share similar dominant spectral features, the original SCEP study processed all candidate signals using a single reference template:&#10;\begin{equation}&#10;T_{\mathrm{single}}(\mathbf{x})&#10;=&#10;\langle \mathbf{x}, \mathbf{g}_{\gamma_0} \rangle,&#10;\label{eq:single_trigger_stat}&#10;\end{equation}&#10;and the corresponding threshold decision is&#10;\begin{equation}&#10;\delta_{\mathrm{single}}=&#10;\begin{cases}&#10;1, &amp; T_{\mathrm{single}}(\mathbf{x}) \ge \tau,\\&#10;0, &amp; \text{otherwise},&#10;\end{cases}&#10;\label{eq:single_trigger_decision}&#10;\end{equation}&#10;where \(\tau\) denotes the trigger threshold.&#10;&#10;To reduce signal misses caused by template mismatch, we introduce a template bank. Each input waveform is filtered with all templates in the bank, and the maximum bank response is used as the trigger statistic. In this way, the trigger effectively selects the template that best matches the input waveform, thereby reducing the miss probability.&#10;&#10;For a template bank \(B\), the trigger statistic is defined as the largest response over all templates:&#10;\begin{equation}&#10;T_{B}(\mathbf{x})&#10;=&#10;\max_{\gamma\in B}&#10;\langle \mathbf{x}, \mathbf{g}_{\gamma} \rangle,&#10;\label{eq:bank_trigger_stat}&#10;\end{equation}&#10;The trigger decision is then made by comparing \(T_B(\mathbf{x})\) with the threshold \(\tau\):&#10;\begin{equation}&#10;\delta_{B}=&#10;\begin{cases}&#10;1, &amp; T_B(\mathbf{x}) \ge \tau,\\&#10;0, &amp; \text{otherwise}.&#10;\end{cases}&#10;\label{eq:bank_trigger_decision}&#10;\end{equation}&#10;&#10;However, because the maximization operation also enhances the background response, increasing the bank size does not necessarily lead to continuous improvement.&#10;&#10;\end{document}"/>
  <p:tag name="IGUANATEXSIZE" val="16"/>
  <p:tag name="IGUANATEXCURSOR" val="1799"/>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 1200"/>
  <p:tag name="ORIGINALHEIGHT" val=" 304.462"/>
  <p:tag name="ORIGINALWIDTH" val=" 5631.796"/>
  <p:tag name="OUTPUTTYPE" val="PNG"/>
  <p:tag name="IGUANATEXVERSION" val="162"/>
  <p:tag name="LATEXADDIN" val="\documentclass{article}&#10;\usepackage{amsmath}&#10;\usepackage{amssymb}&#10;\pagestyle{empty}&#10;\begin{document}&#10;&#10;\begin{equation*}&#10;\begin{aligned}&#10;S&#10;&amp;= \frac{\Lambda}{\pi r^2}\,N_L\,b\,f_s &#10;&amp;= \frac{20000~\mathrm{year\cdot m^2}}{\pi (10~\mathrm{cm})^2}&#10;      \cdot 3 \cdot 20~\mathrm{bit} \cdot 1~\mathrm{MSps} &#10;&amp;\approx 1.21\times10^{21}~\mathrm{bit}&#10; \approx 1.51\times10^{20}~\mathrm{Byte}&#10; \approx 151~\mathrm{EB}&#10;\end{aligned}&#10;\end{equation*}&#10;&#10;&#10;\end{document}"/>
  <p:tag name="IGUANATEXSIZE" val="18"/>
  <p:tag name="IGUANATEXCURSOR" val="406"/>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 1200"/>
  <p:tag name="ORIGINALHEIGHT" val=" 257.2179"/>
  <p:tag name="ORIGINALWIDTH" val=" 4165.729"/>
  <p:tag name="OUTPUTTYPE" val="PNG"/>
  <p:tag name="IGUANATEXVERSION" val="162"/>
  <p:tag name="LATEXADDIN" val="\documentclass{article}&#10;\usepackage{amsmath}&#10;\usepackage{amssymb}&#10;\pagestyle{empty}&#10;\begin{document}&#10;&#10;\begin{equation*}&#10;R=\frac{151~\mathrm{EB}}{365\times24\times3600~\mathrm{s}}&#10;\approx 4.79\times10^{-6}~\mathrm{EB/s}&#10;\approx 4.79\times10^3~\mathrm{GB/s}&#10;\approx 4.79~\mathrm{TB/s}.&#10;\end{equation*}&#10;&#10;\end{document}"/>
  <p:tag name="IGUANATEXSIZE" val="18"/>
  <p:tag name="IGUANATEXCURSOR" val="283"/>
  <p:tag name="TRANSPARENCY" val="True"/>
  <p:tag name="CHOOSECOLOR" val="False"/>
  <p:tag name="COLORHEX" val="000000"/>
  <p:tag name="FILENAME" val=""/>
  <p:tag name="LATEXENGINEID" val="0"/>
  <p:tag name="TEMPFOLDER" val="c:\temp\"/>
  <p:tag name="LATEXFORMHEIGHT" val=" 320"/>
  <p:tag name="LATEXFORMWIDTH" val=" 385"/>
  <p:tag name="LATEXFORMWRAP" val="True"/>
  <p:tag name="BITMAPVECTOR" val="0"/>
</p:tagLst>
</file>

<file path=ppt/theme/theme1.xml><?xml version="1.0" encoding="utf-8"?>
<a:theme xmlns:a="http://schemas.openxmlformats.org/drawingml/2006/main" name="ppt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5B9BD5"/>
      </a:accent1>
      <a:accent2>
        <a:srgbClr val="034A90"/>
      </a:accent2>
      <a:accent3>
        <a:srgbClr val="A5A5A5"/>
      </a:accent3>
      <a:accent4>
        <a:srgbClr val="FFC000"/>
      </a:accent4>
      <a:accent5>
        <a:srgbClr val="4472C4"/>
      </a:accent5>
      <a:accent6>
        <a:srgbClr val="70AD47"/>
      </a:accent6>
      <a:hlink>
        <a:srgbClr val="0563C1"/>
      </a:hlink>
      <a:folHlink>
        <a:srgbClr val="1F3864"/>
      </a:folHlink>
    </a:clrScheme>
    <a:fontScheme name="kmtzzooc">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223584</TotalTime>
  <Words>2132</Words>
  <Application>Microsoft Office PowerPoint</Application>
  <PresentationFormat>宽屏</PresentationFormat>
  <Paragraphs>295</Paragraphs>
  <Slides>22</Slides>
  <Notes>21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22</vt:i4>
      </vt:variant>
    </vt:vector>
  </HeadingPairs>
  <TitlesOfParts>
    <vt:vector size="32" baseType="lpstr">
      <vt:lpstr>黑体</vt:lpstr>
      <vt:lpstr>华文行楷</vt:lpstr>
      <vt:lpstr>微软雅黑</vt:lpstr>
      <vt:lpstr>Arial</vt:lpstr>
      <vt:lpstr>Calibri</vt:lpstr>
      <vt:lpstr>Calibri Light</vt:lpstr>
      <vt:lpstr>Cambria Math</vt:lpstr>
      <vt:lpstr>Wingdings</vt:lpstr>
      <vt:lpstr>ppt模板</vt:lpstr>
      <vt:lpstr>Office 主题</vt:lpstr>
      <vt:lpstr>磁单极子超灵敏感应探测 原型系统研究</vt:lpstr>
      <vt:lpstr>物理问题</vt:lpstr>
      <vt:lpstr>信号甄别与二元假设检验</vt:lpstr>
      <vt:lpstr>参数空间Γ</vt:lpstr>
      <vt:lpstr>最优滤波</vt:lpstr>
      <vt:lpstr>最优滤波器的时域实现</vt:lpstr>
      <vt:lpstr>基于滑动卷积的信号检测实现方法</vt:lpstr>
      <vt:lpstr>甄别方法</vt:lpstr>
      <vt:lpstr>原始波形存储量估算与实时甄别必要性</vt:lpstr>
      <vt:lpstr>触发策略</vt:lpstr>
      <vt:lpstr>在线触发策略</vt:lpstr>
      <vt:lpstr>模板库构建策略</vt:lpstr>
      <vt:lpstr>模板库构建结果</vt:lpstr>
      <vt:lpstr>置信度</vt:lpstr>
      <vt:lpstr>固定速度下的检测效率评估</vt:lpstr>
      <vt:lpstr>硬件部署目标与总体架构</vt:lpstr>
      <vt:lpstr>模板匹配的并行化实现架构</vt:lpstr>
      <vt:lpstr>RTL 仿真功能验证与吞吐分析</vt:lpstr>
      <vt:lpstr>布局布线时序收敛与资源评估</vt:lpstr>
      <vt:lpstr>上板验证</vt:lpstr>
      <vt:lpstr>更完整的结果</vt:lpstr>
      <vt:lpstr>PowerPoint 演示文稿</vt:lpstr>
    </vt:vector>
  </TitlesOfParts>
  <Company>ustc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高速数字系统设计</dc:title>
  <dc:creator>qyh</dc:creator>
  <cp:lastModifiedBy>yechangqing</cp:lastModifiedBy>
  <cp:revision>3116</cp:revision>
  <dcterms:created xsi:type="dcterms:W3CDTF">2013-02-25T11:17:00Z</dcterms:created>
  <dcterms:modified xsi:type="dcterms:W3CDTF">2026-05-06T07:07:01Z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34A054956AB54FFF87BF9201B0A57D01_12</vt:lpwstr>
  </property>
  <property fmtid="{D5CDD505-2E9C-101B-9397-08002B2CF9AE}" pid="3" name="KSOProductBuildVer">
    <vt:lpwstr>2052-11.1.0.14309</vt:lpwstr>
  </property>
</Properties>
</file>