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>
  <p:sldMasterIdLst>
    <p:sldMasterId id="2147483658" r:id="rId1"/>
    <p:sldMasterId id="2147483664" r:id="rId2"/>
  </p:sldMasterIdLst>
  <p:notesMasterIdLst>
    <p:notesMasterId r:id="rId11"/>
  </p:notesMasterIdLst>
  <p:sldIdLst>
    <p:sldId id="11090917" r:id="rId3"/>
    <p:sldId id="11090866" r:id="rId4"/>
    <p:sldId id="11090901" r:id="rId5"/>
    <p:sldId id="11090899" r:id="rId6"/>
    <p:sldId id="11090918" r:id="rId7"/>
    <p:sldId id="11090914" r:id="rId8"/>
    <p:sldId id="11090915" r:id="rId9"/>
    <p:sldId id="11090861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CEF748-A7EF-CBFD-7D02-38B5A35A925C}" name="简杰 彭" initials="简彭" userId="a497cc72c4ec018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636"/>
    <a:srgbClr val="FF9900"/>
    <a:srgbClr val="A4B0BB"/>
    <a:srgbClr val="A5B1BB"/>
    <a:srgbClr val="FFFFFF"/>
    <a:srgbClr val="005C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66" autoAdjust="0"/>
    <p:restoredTop sz="95337" autoAdjust="0"/>
  </p:normalViewPr>
  <p:slideViewPr>
    <p:cSldViewPr snapToGrid="0">
      <p:cViewPr varScale="1">
        <p:scale>
          <a:sx n="110" d="100"/>
          <a:sy n="110" d="100"/>
        </p:scale>
        <p:origin x="62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3723F-4BA3-41FB-8294-5DB799377383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AE21A-88C6-47B7-8048-C2E3D3744B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430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AE21A-88C6-47B7-8048-C2E3D3744B1B}" type="slidenum">
              <a:rPr lang="zh-CN" altLang="en-US" smtClean="0"/>
              <a:t>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2643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AE21A-88C6-47B7-8048-C2E3D3744B1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19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9067800" y="6356349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147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C66A53-C90D-F523-A3E5-4E876B40A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4A63B7-ED94-0768-274F-B41E5126F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4065CC-121B-E7B2-39D4-C79F34EF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D87C1-BDA5-5B68-5363-5F36A874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6DA236-F051-094B-B673-BC404794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459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19DF33-848C-1E5B-ACFB-45FCFD71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008C8FD-9215-ACED-B7AA-1EB011C5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CD6832-0381-0C5E-96DE-B8C1FE2B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D80846-B646-B722-E44D-33C2176F2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E0985A-90CE-D41D-6ADE-D18C415E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407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E9C2EF-CAB5-8D1D-D539-8CD74CCF5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3D3434-9F6C-F2A1-FD4B-85D8257F1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077B09-976A-559E-81C2-A7BD4CBE0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B766EFF-1FD2-F976-0795-FB83A161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9CB1A8A-BDED-F56A-267B-268289AD1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5985EC-7727-B92E-000A-527D5B517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2389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15A661-BD7E-FAFF-B9F6-8F2FF1C5F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9CDB411-A2C7-DCFD-8C52-4E630D419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B5AE59C-2CEA-5CC9-D5D1-B6DB64101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42BEA9B-5361-2480-23E3-65972AB43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388DB08-DF30-8C81-A43B-7CD8B64B88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0BFD30C-89A5-38EE-703E-6A460C25E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8628ECF-F7C2-A4B5-DC04-F6F2327BB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AD7EDAF-0CF2-E605-1787-CEB0DFB6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14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F2DB5F-000C-B8E6-CCCC-C260D2972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17C7DFF-E7CE-1C6D-21ED-CE78602F1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C903D61-5D73-5DD8-1B66-AA99ECB9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F88F974-613F-3300-AA2B-D1DD9CBF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619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CC42E2B-010B-8761-0685-A27845CF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2144BDF-3AF4-C406-38AD-A2C69DC47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4F160E2-5AD6-CF94-5CB2-D91E76C1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284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F8C754-66F8-7AF0-9ECC-24D8BCE9F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F5E8A5-60AA-8DDF-EE86-1F3B540B4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081F22-3857-43FB-3936-9C6ECCA24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C693BD-E0D2-A257-E81C-787A4A8D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C4B65A-354D-6DA2-7FAF-29D56AD29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D46B1D-F79E-F998-74CD-2BCA3E083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1482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BABD67-A30B-C89E-81A1-717765624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5BA9DC8-F1A6-D75D-3A6D-A6BC497FD3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07EC644-5FA4-6299-6311-FCD16F40E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AF0886-DD73-AEF5-E3F7-C56C8C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07CC85-75D5-9072-A94C-D2F31CD5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EAC579-A182-F7A5-1A30-A138F75FF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507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AF089-1D6C-299A-BA93-AAE63B29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A3DB42E-BF58-E487-B6C4-8600BDD08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D702CA-5A61-D7E4-5B92-99709E85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6B8298-10AF-5B63-08FA-26305C4F9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83EA55-8F42-F6B6-2805-F34D3FC81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928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5D7D886-7DCE-6586-9717-E86C5B8ED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177779F-CE9D-0AD4-0F4F-E76A9961F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EFB051-078E-6369-9877-43E54FC2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A86152-556B-4014-44EF-448FD935F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1C8BE9-74B2-3DF9-129B-3F70E1986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199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9125640" y="6318078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45685AF-4EFD-D851-A206-C7C7956C06DF}"/>
              </a:ext>
            </a:extLst>
          </p:cNvPr>
          <p:cNvSpPr/>
          <p:nvPr/>
        </p:nvSpPr>
        <p:spPr>
          <a:xfrm>
            <a:off x="394863" y="884133"/>
            <a:ext cx="5284968" cy="45719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060F067F-3939-1DC0-2FCA-C3C0A1DF1586}"/>
              </a:ext>
            </a:extLst>
          </p:cNvPr>
          <p:cNvCxnSpPr/>
          <p:nvPr/>
        </p:nvCxnSpPr>
        <p:spPr>
          <a:xfrm>
            <a:off x="394863" y="921294"/>
            <a:ext cx="11350397" cy="0"/>
          </a:xfrm>
          <a:prstGeom prst="line">
            <a:avLst/>
          </a:prstGeom>
          <a:ln w="1270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AA83C18-04F1-BF68-7FCC-4B57E7403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52" y="220517"/>
            <a:ext cx="10515600" cy="644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 sz="4000" b="1"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470270F-740E-F8D2-F6F1-8740AF0DDB53}"/>
              </a:ext>
            </a:extLst>
          </p:cNvPr>
          <p:cNvSpPr/>
          <p:nvPr userDrawn="1"/>
        </p:nvSpPr>
        <p:spPr>
          <a:xfrm>
            <a:off x="394863" y="884133"/>
            <a:ext cx="5284968" cy="45719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BC6A839D-A576-5B8E-A66A-CC03FCC6F17A}"/>
              </a:ext>
            </a:extLst>
          </p:cNvPr>
          <p:cNvCxnSpPr/>
          <p:nvPr userDrawn="1"/>
        </p:nvCxnSpPr>
        <p:spPr>
          <a:xfrm>
            <a:off x="394863" y="921294"/>
            <a:ext cx="11350397" cy="0"/>
          </a:xfrm>
          <a:prstGeom prst="line">
            <a:avLst/>
          </a:prstGeom>
          <a:ln w="1270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89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196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59D38C4B-FFDB-0973-017C-D0B1BCB4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2097" y="6274534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70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9067800" y="6356349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9125640" y="6318078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45685AF-4EFD-D851-A206-C7C7956C06DF}"/>
              </a:ext>
            </a:extLst>
          </p:cNvPr>
          <p:cNvSpPr/>
          <p:nvPr userDrawn="1"/>
        </p:nvSpPr>
        <p:spPr>
          <a:xfrm>
            <a:off x="394863" y="884133"/>
            <a:ext cx="5284968" cy="45719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060F067F-3939-1DC0-2FCA-C3C0A1DF1586}"/>
              </a:ext>
            </a:extLst>
          </p:cNvPr>
          <p:cNvCxnSpPr/>
          <p:nvPr userDrawn="1"/>
        </p:nvCxnSpPr>
        <p:spPr>
          <a:xfrm>
            <a:off x="394863" y="921294"/>
            <a:ext cx="11350397" cy="0"/>
          </a:xfrm>
          <a:prstGeom prst="line">
            <a:avLst/>
          </a:prstGeom>
          <a:ln w="1270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>
            <a:extLst>
              <a:ext uri="{FF2B5EF4-FFF2-40B4-BE49-F238E27FC236}">
                <a16:creationId xmlns:a16="http://schemas.microsoft.com/office/drawing/2014/main" id="{4A362D94-5B3D-D4FA-F8C5-3684DD292D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" r="283"/>
          <a:stretch/>
        </p:blipFill>
        <p:spPr>
          <a:xfrm>
            <a:off x="10044992" y="38201"/>
            <a:ext cx="858900" cy="863788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86C9FE8F-0B19-AD49-6EDE-96BE787FD8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008093" y="38201"/>
            <a:ext cx="857705" cy="86378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AA83C18-04F1-BF68-7FCC-4B57E7403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52" y="220517"/>
            <a:ext cx="10515600" cy="644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 sz="4000" b="1"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96CC875-BD8F-F411-6AC4-58EFD0E9C4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66015" y="75362"/>
            <a:ext cx="786360" cy="7894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59D38C4B-FFDB-0973-017C-D0B1BCB4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2097" y="6274534"/>
            <a:ext cx="2743200" cy="365125"/>
          </a:xfrm>
        </p:spPr>
        <p:txBody>
          <a:bodyPr/>
          <a:lstStyle>
            <a:lvl1pPr>
              <a:defRPr sz="2000"/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BC151D-8BED-2583-12E8-95B54974A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DAA257E-28E1-F87D-66D4-B1366748B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D535806-3013-0798-6114-ACF33691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7A9D288-55CB-82FE-EBBA-4611222BC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334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5EC592-0E5D-B294-41C4-0C3EE522C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2574C4D-1B1F-4C08-B812-382C9B7C7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437AB3-4B4C-F404-64DA-19DB0EED7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E403CC-FF72-3A92-DE9A-3D1EB114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A0A3BC-20D3-3FFC-EC9F-3BFF0F257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335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830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57" r:id="rId5"/>
    <p:sldLayoutId id="2147483649" r:id="rId6"/>
    <p:sldLayoutId id="2147483650" r:id="rId7"/>
    <p:sldLayoutId id="2147483663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053512C-EE7F-EA7E-0375-BE5A3656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3C05D-6F42-C783-3C16-E6C4238E4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ED72E5-B26D-D0F9-DF23-3F3326EEA0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D5E34-7AB0-4A6F-9FA1-D30C940B09A2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92F1C6-02D6-3C99-2B4B-D0C2987F4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76E2E6-487C-6C3B-7F92-F92CA75DB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204D-FE6E-44E9-9D86-19C4DE4A35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58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10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7FC20BA-BE8D-2743-A906-CE466A2BBCFD}"/>
              </a:ext>
            </a:extLst>
          </p:cNvPr>
          <p:cNvSpPr/>
          <p:nvPr/>
        </p:nvSpPr>
        <p:spPr>
          <a:xfrm>
            <a:off x="1261031" y="3769902"/>
            <a:ext cx="9371024" cy="1147558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2400" b="1" dirty="0" err="1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Jianjie</a:t>
            </a:r>
            <a:r>
              <a:rPr kumimoji="1" lang="en-US" altLang="zh-CN" sz="24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 Peng</a:t>
            </a:r>
            <a:endParaRPr kumimoji="1" lang="en-US" altLang="zh-CN" sz="2400" b="1" dirty="0">
              <a:latin typeface="华文楷体" panose="02010600040101010101" pitchFamily="2" charset="-122"/>
              <a:ea typeface="华文楷体" panose="02010600040101010101" pitchFamily="2" charset="-122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zh-CN" sz="24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2026/4/21</a:t>
            </a:r>
            <a:endParaRPr kumimoji="1" lang="zh-CN" altLang="en-US" sz="2400" b="1" dirty="0">
              <a:solidFill>
                <a:srgbClr val="071F65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5F945B3-B18D-F902-EE77-9FAAE53C32B2}"/>
              </a:ext>
            </a:extLst>
          </p:cNvPr>
          <p:cNvSpPr/>
          <p:nvPr/>
        </p:nvSpPr>
        <p:spPr>
          <a:xfrm>
            <a:off x="1931502" y="2066481"/>
            <a:ext cx="8030082" cy="64633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600" dirty="0"/>
              <a:t>Group Meeting</a:t>
            </a:r>
            <a:endParaRPr lang="en-US" altLang="zh-CN" sz="3600" b="1" dirty="0">
              <a:latin typeface="华文楷体" panose="02010600040101010101" pitchFamily="2" charset="-122"/>
              <a:ea typeface="华文楷体" panose="02010600040101010101" pitchFamily="2" charset="-122"/>
              <a:cs typeface="Calibri" panose="020F0502020204030204" pitchFamily="34" charset="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3D082910-93B4-0DDD-A764-6CC577381FBB}"/>
              </a:ext>
            </a:extLst>
          </p:cNvPr>
          <p:cNvCxnSpPr>
            <a:cxnSpLocks/>
          </p:cNvCxnSpPr>
          <p:nvPr/>
        </p:nvCxnSpPr>
        <p:spPr>
          <a:xfrm flipH="1">
            <a:off x="474630" y="3267126"/>
            <a:ext cx="11242739" cy="0"/>
          </a:xfrm>
          <a:prstGeom prst="line">
            <a:avLst/>
          </a:prstGeom>
          <a:ln w="76200">
            <a:solidFill>
              <a:srgbClr val="005C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87D4E7C-464F-BB3E-6887-F4323D3C2EF7}"/>
              </a:ext>
            </a:extLst>
          </p:cNvPr>
          <p:cNvSpPr/>
          <p:nvPr/>
        </p:nvSpPr>
        <p:spPr>
          <a:xfrm>
            <a:off x="0" y="0"/>
            <a:ext cx="12192000" cy="151216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en-US" altLang="zh-CN" dirty="0"/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4426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F877FDC-E009-ED92-072A-C287C688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1</a:t>
            </a:fld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标题 2">
                <a:extLst>
                  <a:ext uri="{FF2B5EF4-FFF2-40B4-BE49-F238E27FC236}">
                    <a16:creationId xmlns:a16="http://schemas.microsoft.com/office/drawing/2014/main" id="{A43787C7-1190-AC5E-8D3E-16604A9E373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>
                  <a:defRPr/>
                </a:pPr>
                <a:r>
                  <a:rPr lang="en-US" altLang="zh-CN" sz="40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Pairing up &amp; Pair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000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40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</m:e>
                      <m:sub>
                        <m:r>
                          <a:rPr lang="en-US" altLang="zh-CN" sz="40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en-US" altLang="zh-CN" sz="40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zh-CN" altLang="en-US" sz="4000" dirty="0">
                  <a:solidFill>
                    <a:srgbClr val="2B4D8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标题 2">
                <a:extLst>
                  <a:ext uri="{FF2B5EF4-FFF2-40B4-BE49-F238E27FC236}">
                    <a16:creationId xmlns:a16="http://schemas.microsoft.com/office/drawing/2014/main" id="{A43787C7-1190-AC5E-8D3E-16604A9E37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39" t="-15094" b="-349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图片 4">
            <a:extLst>
              <a:ext uri="{FF2B5EF4-FFF2-40B4-BE49-F238E27FC236}">
                <a16:creationId xmlns:a16="http://schemas.microsoft.com/office/drawing/2014/main" id="{C811F6E6-2B70-CD75-8D06-0E8002845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75142"/>
            <a:ext cx="3848637" cy="2076740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552DB0A7-71AF-B7DD-75EB-E46D1CA83E2F}"/>
              </a:ext>
            </a:extLst>
          </p:cNvPr>
          <p:cNvSpPr txBox="1"/>
          <p:nvPr/>
        </p:nvSpPr>
        <p:spPr>
          <a:xfrm>
            <a:off x="1659142" y="1976510"/>
            <a:ext cx="644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HP Simplified Jpan" panose="020B0500000000000000" pitchFamily="34" charset="-122"/>
                <a:ea typeface="HP Simplified Jpan" panose="020B0500000000000000" pitchFamily="34" charset="-122"/>
              </a:rPr>
              <a:t>A1</a:t>
            </a:r>
            <a:endParaRPr lang="zh-CN" altLang="en-US" sz="2400" b="1" dirty="0">
              <a:latin typeface="HP Simplified Jpan" panose="020B0500000000000000" pitchFamily="34" charset="-122"/>
              <a:ea typeface="HP Simplified Jpan" panose="020B0500000000000000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B946E0A-AACC-7CE1-3AFE-2450E0E3F381}"/>
              </a:ext>
            </a:extLst>
          </p:cNvPr>
          <p:cNvSpPr txBox="1"/>
          <p:nvPr/>
        </p:nvSpPr>
        <p:spPr>
          <a:xfrm>
            <a:off x="1659141" y="2825880"/>
            <a:ext cx="644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HP Simplified Jpan" panose="020B0500000000000000" pitchFamily="34" charset="-122"/>
                <a:ea typeface="HP Simplified Jpan" panose="020B0500000000000000" pitchFamily="34" charset="-122"/>
              </a:rPr>
              <a:t>A2</a:t>
            </a:r>
            <a:endParaRPr lang="zh-CN" altLang="en-US" sz="2400" b="1" dirty="0">
              <a:latin typeface="HP Simplified Jpan" panose="020B0500000000000000" pitchFamily="34" charset="-122"/>
              <a:ea typeface="HP Simplified Jpan" panose="020B0500000000000000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429FE2B-8CCB-9019-964B-CF3304E29E7F}"/>
              </a:ext>
            </a:extLst>
          </p:cNvPr>
          <p:cNvSpPr txBox="1"/>
          <p:nvPr/>
        </p:nvSpPr>
        <p:spPr>
          <a:xfrm>
            <a:off x="668342" y="4357493"/>
            <a:ext cx="617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HP Simplified Jpan" panose="020B0500000000000000" pitchFamily="34" charset="-122"/>
                <a:ea typeface="HP Simplified Jpan" panose="020B0500000000000000" pitchFamily="34" charset="-122"/>
              </a:rPr>
              <a:t>B1</a:t>
            </a:r>
            <a:endParaRPr lang="zh-CN" altLang="en-US" sz="2400" b="1" dirty="0">
              <a:latin typeface="HP Simplified Jpan" panose="020B0500000000000000" pitchFamily="34" charset="-122"/>
              <a:ea typeface="HP Simplified Jpan" panose="020B0500000000000000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BA1F929-EB0F-5FDD-D3AD-056372CE0C49}"/>
              </a:ext>
            </a:extLst>
          </p:cNvPr>
          <p:cNvSpPr txBox="1"/>
          <p:nvPr/>
        </p:nvSpPr>
        <p:spPr>
          <a:xfrm>
            <a:off x="2397388" y="4345135"/>
            <a:ext cx="67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HP Simplified Jpan" panose="020B0500000000000000" pitchFamily="34" charset="-122"/>
                <a:ea typeface="HP Simplified Jpan" panose="020B0500000000000000" pitchFamily="34" charset="-122"/>
              </a:rPr>
              <a:t>B2</a:t>
            </a:r>
            <a:endParaRPr lang="zh-CN" altLang="en-US" sz="2400" b="1" dirty="0">
              <a:latin typeface="HP Simplified Jpan" panose="020B0500000000000000" pitchFamily="34" charset="-122"/>
              <a:ea typeface="HP Simplified Jpan" panose="020B05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02A84D-BE26-6C50-B455-7DFBBDCF965A}"/>
              </a:ext>
            </a:extLst>
          </p:cNvPr>
          <p:cNvSpPr txBox="1"/>
          <p:nvPr/>
        </p:nvSpPr>
        <p:spPr>
          <a:xfrm>
            <a:off x="8622601" y="5314096"/>
            <a:ext cx="35693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363636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cs typeface="Times New Roman" panose="02020603050405020304" pitchFamily="18" charset="0"/>
              </a:rPr>
              <a:t>A low-</a:t>
            </a:r>
            <a:r>
              <a:rPr lang="zh-CN" altLang="en-US" sz="1800" dirty="0">
                <a:solidFill>
                  <a:srgbClr val="363636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cs typeface="Times New Roman" panose="02020603050405020304" pitchFamily="18" charset="0"/>
              </a:rPr>
              <a:t>𝑝</a:t>
            </a:r>
            <a:r>
              <a:rPr lang="zh-CN" altLang="en-US" sz="1800" baseline="-25000" dirty="0">
                <a:solidFill>
                  <a:srgbClr val="363636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cs typeface="Times New Roman" panose="02020603050405020304" pitchFamily="18" charset="0"/>
              </a:rPr>
              <a:t>𝑇</a:t>
            </a:r>
            <a:r>
              <a:rPr lang="zh-CN" altLang="en-US" sz="1800" dirty="0">
                <a:solidFill>
                  <a:srgbClr val="363636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800" dirty="0">
                <a:solidFill>
                  <a:srgbClr val="363636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cs typeface="Times New Roman" panose="02020603050405020304" pitchFamily="18" charset="0"/>
              </a:rPr>
              <a:t>peak below 0.1 GeV is observed </a:t>
            </a:r>
            <a:endParaRPr lang="zh-CN" altLang="en-US" dirty="0">
              <a:solidFill>
                <a:srgbClr val="363636"/>
              </a:solidFill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9AC87795-DBF0-71A1-3AC5-32560FF18D84}"/>
              </a:ext>
            </a:extLst>
          </p:cNvPr>
          <p:cNvSpPr/>
          <p:nvPr/>
        </p:nvSpPr>
        <p:spPr>
          <a:xfrm>
            <a:off x="2251213" y="958974"/>
            <a:ext cx="929309" cy="23869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62733637-FDD8-1EE2-A30A-E360EBDA64FB}"/>
              </a:ext>
            </a:extLst>
          </p:cNvPr>
          <p:cNvSpPr/>
          <p:nvPr/>
        </p:nvSpPr>
        <p:spPr>
          <a:xfrm>
            <a:off x="2687768" y="1291811"/>
            <a:ext cx="495299" cy="17145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8A8818A-B422-FB53-313C-C1144B93AA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821" y="1702576"/>
            <a:ext cx="4338494" cy="3253870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DDB9188-A510-0283-5066-4E5F2C58FB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44"/>
          <a:stretch/>
        </p:blipFill>
        <p:spPr>
          <a:xfrm>
            <a:off x="4098336" y="1719301"/>
            <a:ext cx="3963485" cy="325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07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22833195-F89C-176B-7433-A38FBF09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标题 17">
                <a:extLst>
                  <a:ext uri="{FF2B5EF4-FFF2-40B4-BE49-F238E27FC236}">
                    <a16:creationId xmlns:a16="http://schemas.microsoft.com/office/drawing/2014/main" id="{BF6DFA14-5E9E-2FFA-DAE2-9F822937D7A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altLang="zh-CN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Fitting Parameters </a:t>
                </a:r>
                <a:r>
                  <a:rPr lang="en-US" altLang="zh-CN" dirty="0" err="1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v.s</a:t>
                </a:r>
                <a:r>
                  <a:rPr lang="en-US" altLang="zh-CN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Pair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000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40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</m:e>
                      <m:sub>
                        <m:r>
                          <a:rPr lang="en-US" altLang="zh-CN" sz="40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en-US" altLang="zh-CN" sz="40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18" name="标题 17">
                <a:extLst>
                  <a:ext uri="{FF2B5EF4-FFF2-40B4-BE49-F238E27FC236}">
                    <a16:creationId xmlns:a16="http://schemas.microsoft.com/office/drawing/2014/main" id="{BF6DFA14-5E9E-2FFA-DAE2-9F822937D7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39" t="-16981" b="-3301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BD140AED-1115-72AD-43EC-853BA9D0D1FF}"/>
                  </a:ext>
                </a:extLst>
              </p:cNvPr>
              <p:cNvSpPr txBox="1"/>
              <p:nvPr/>
            </p:nvSpPr>
            <p:spPr>
              <a:xfrm>
                <a:off x="7145435" y="129222"/>
                <a:ext cx="6096000" cy="8274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𝐅𝐢𝐭</m:t>
                      </m:r>
                      <m:r>
                        <a:rPr lang="en-US" altLang="zh-CN" sz="1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altLang="zh-CN" sz="1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altLang="zh-CN" sz="1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CN" altLang="en-US" sz="1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d>
                      <m:r>
                        <a:rPr lang="en-US" altLang="zh-CN" sz="1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d>
                        <m:dPr>
                          <m:ctrlP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zh-CN" sz="1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altLang="zh-CN" sz="18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altLang="zh-CN" sz="1800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800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altLang="zh-CN" sz="1800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en-US" altLang="zh-CN" sz="1800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zh-CN" sz="1800" i="0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altLang="zh-CN" sz="1800" i="1" dirty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800" i="1" dirty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  <m:r>
                                        <a:rPr lang="zh-CN" altLang="en-US" sz="1800" i="1" dirty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𝝋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nary>
                        </m:e>
                      </m:d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BD140AED-1115-72AD-43EC-853BA9D0D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5435" y="129222"/>
                <a:ext cx="6096000" cy="8274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图片 25">
            <a:extLst>
              <a:ext uri="{FF2B5EF4-FFF2-40B4-BE49-F238E27FC236}">
                <a16:creationId xmlns:a16="http://schemas.microsoft.com/office/drawing/2014/main" id="{C93485DA-899B-45A9-A3E6-253DF718C1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3"/>
          <a:stretch/>
        </p:blipFill>
        <p:spPr>
          <a:xfrm>
            <a:off x="5812074" y="1029850"/>
            <a:ext cx="4385567" cy="2754375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0017C959-6E43-9576-E0B8-941B623586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3"/>
          <a:stretch/>
        </p:blipFill>
        <p:spPr>
          <a:xfrm>
            <a:off x="5807868" y="3993283"/>
            <a:ext cx="4385567" cy="2754375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E9D928A5-1BE1-3203-7AB4-2D12817C4E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2"/>
          <a:stretch/>
        </p:blipFill>
        <p:spPr>
          <a:xfrm>
            <a:off x="489452" y="1029850"/>
            <a:ext cx="4385567" cy="2683982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A6B7D700-AFDF-8CEC-B1A7-CB1D57B216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5"/>
          <a:stretch/>
        </p:blipFill>
        <p:spPr>
          <a:xfrm>
            <a:off x="489452" y="3993283"/>
            <a:ext cx="4385567" cy="27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2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EDD37-056F-E2F2-2989-3D10122BF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FA71C031-88EE-C089-67FC-CF04E581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3570" y="5972034"/>
            <a:ext cx="2743200" cy="365125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54C2AF64-4DD4-C456-8AA0-4D2FDD46B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fontAlgn="auto">
              <a:spcAft>
                <a:spcPts val="0"/>
              </a:spcAft>
              <a:tabLst/>
              <a:defRPr/>
            </a:pPr>
            <a:r>
              <a:rPr lang="en-US" altLang="zh-CN" sz="3600" dirty="0">
                <a:solidFill>
                  <a:srgbClr val="2B4D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Dataset and Event Selection</a:t>
            </a:r>
            <a:endParaRPr lang="zh-CN" altLang="en-US" sz="3600" dirty="0">
              <a:solidFill>
                <a:srgbClr val="2B4D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193DBCB-ACAB-A261-CCF3-91D598DAF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7432" y="1217862"/>
            <a:ext cx="7152568" cy="184492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BD6FBDA1-D522-4B2D-AB9C-683D5626129E}"/>
              </a:ext>
            </a:extLst>
          </p:cNvPr>
          <p:cNvSpPr txBox="1"/>
          <p:nvPr/>
        </p:nvSpPr>
        <p:spPr>
          <a:xfrm>
            <a:off x="1001354" y="1413957"/>
            <a:ext cx="6736001" cy="2052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 b="1" dirty="0"/>
              <a:t>@2025 Pb-Pb 5.36 TeV</a:t>
            </a:r>
          </a:p>
          <a:p>
            <a:pPr>
              <a:lnSpc>
                <a:spcPct val="130000"/>
              </a:lnSpc>
            </a:pPr>
            <a:r>
              <a:rPr lang="en-US" altLang="zh-CN" sz="2000" b="1" u="sng" dirty="0">
                <a:solidFill>
                  <a:srgbClr val="005CAA"/>
                </a:solidFill>
              </a:rPr>
              <a:t>Era (OMS):</a:t>
            </a:r>
            <a:r>
              <a:rPr lang="en-US" altLang="zh-CN" sz="2000" b="1" dirty="0"/>
              <a:t> HIRun2025A</a:t>
            </a:r>
          </a:p>
          <a:p>
            <a:pPr>
              <a:lnSpc>
                <a:spcPct val="130000"/>
              </a:lnSpc>
            </a:pPr>
            <a:r>
              <a:rPr lang="en-US" altLang="zh-CN" sz="2000" b="1" u="sng" dirty="0">
                <a:solidFill>
                  <a:srgbClr val="005CAA"/>
                </a:solidFill>
              </a:rPr>
              <a:t>DAS:</a:t>
            </a:r>
            <a:r>
              <a:rPr lang="zh-CN" altLang="en-US" sz="2000" b="1" dirty="0">
                <a:solidFill>
                  <a:srgbClr val="005CAA"/>
                </a:solidFill>
              </a:rPr>
              <a:t> </a:t>
            </a:r>
            <a:r>
              <a:rPr lang="en-US" altLang="zh-CN" sz="2000" b="1" dirty="0"/>
              <a:t>/</a:t>
            </a:r>
            <a:r>
              <a:rPr lang="en-US" altLang="zh-CN" sz="2000" b="1" dirty="0" err="1"/>
              <a:t>HIEmptyBX</a:t>
            </a:r>
            <a:r>
              <a:rPr lang="en-US" altLang="zh-CN" sz="2000" b="1" dirty="0"/>
              <a:t>/HIRun2025A-PromptReco-v1/AOD</a:t>
            </a:r>
          </a:p>
          <a:p>
            <a:pPr>
              <a:lnSpc>
                <a:spcPct val="130000"/>
              </a:lnSpc>
            </a:pPr>
            <a:r>
              <a:rPr lang="en-US" altLang="zh-CN" sz="2000" b="1" dirty="0"/>
              <a:t>	</a:t>
            </a:r>
          </a:p>
          <a:p>
            <a:pPr>
              <a:lnSpc>
                <a:spcPct val="130000"/>
              </a:lnSpc>
            </a:pPr>
            <a:endParaRPr lang="en-US" altLang="zh-CN" sz="2000" b="1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56074C69-54DC-9821-AEB1-4D67AC100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33" y="579133"/>
            <a:ext cx="65064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C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CF1309CE-893E-83D1-B1E2-D5D32CB146A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6297" b="74951"/>
          <a:stretch>
            <a:fillRect/>
          </a:stretch>
        </p:blipFill>
        <p:spPr>
          <a:xfrm>
            <a:off x="604809" y="3537309"/>
            <a:ext cx="6164517" cy="520497"/>
          </a:xfrm>
          <a:prstGeom prst="rect">
            <a:avLst/>
          </a:prstGeom>
        </p:spPr>
      </p:pic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B5B3B151-8B56-A610-680A-9A54AC2E4E05}"/>
              </a:ext>
            </a:extLst>
          </p:cNvPr>
          <p:cNvCxnSpPr>
            <a:cxnSpLocks/>
          </p:cNvCxnSpPr>
          <p:nvPr/>
        </p:nvCxnSpPr>
        <p:spPr>
          <a:xfrm>
            <a:off x="803519" y="6288740"/>
            <a:ext cx="5745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D59F47A2-D8D9-07D0-3D02-EF4F7EDACB15}"/>
              </a:ext>
            </a:extLst>
          </p:cNvPr>
          <p:cNvSpPr txBox="1"/>
          <p:nvPr/>
        </p:nvSpPr>
        <p:spPr>
          <a:xfrm>
            <a:off x="489452" y="4141737"/>
            <a:ext cx="6573640" cy="2012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400" b="0" dirty="0" err="1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Flag_primaryVertexFilter</a:t>
            </a:r>
            <a:r>
              <a:rPr lang="en-US" altLang="zh-CN" sz="2400" b="0" dirty="0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 &amp;&amp; </a:t>
            </a:r>
            <a:r>
              <a:rPr lang="en-US" altLang="zh-CN" sz="2400" b="0" dirty="0" err="1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Flag_hiClusterCompatibility</a:t>
            </a:r>
            <a:endParaRPr lang="en-US" altLang="zh-CN" sz="2400" b="0" dirty="0">
              <a:effectLst/>
              <a:latin typeface="Microsoft Himalaya" panose="01010100010101010101" pitchFamily="2" charset="0"/>
              <a:ea typeface="Microsoft Himalaya" panose="01010100010101010101" pitchFamily="2" charset="0"/>
              <a:cs typeface="Microsoft Himalaya" panose="01010100010101010101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altLang="zh-CN" sz="2400" b="0" dirty="0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HLT_HIL1NotBptxOR_v*</a:t>
            </a:r>
          </a:p>
          <a:p>
            <a:pPr algn="ctr">
              <a:lnSpc>
                <a:spcPct val="130000"/>
              </a:lnSpc>
            </a:pPr>
            <a:r>
              <a:rPr lang="en-US" altLang="zh-CN" sz="2400" b="0" dirty="0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HLT_HIL1UnpairedBunchBptxMinus_v*</a:t>
            </a:r>
          </a:p>
          <a:p>
            <a:pPr algn="ctr">
              <a:lnSpc>
                <a:spcPct val="130000"/>
              </a:lnSpc>
            </a:pPr>
            <a:r>
              <a:rPr lang="en-US" altLang="zh-CN" sz="2400" b="0" dirty="0">
                <a:effectLst/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HLT_HIL1UnpairedBunchBptxPlus_v*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83BE12EF-02DE-CE32-DC9F-D68FD5FAEF9F}"/>
              </a:ext>
            </a:extLst>
          </p:cNvPr>
          <p:cNvSpPr/>
          <p:nvPr/>
        </p:nvSpPr>
        <p:spPr>
          <a:xfrm>
            <a:off x="10252212" y="4201108"/>
            <a:ext cx="119269" cy="23357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E8FED494-1CAB-6233-84EB-A8AE4EC81B44}"/>
              </a:ext>
            </a:extLst>
          </p:cNvPr>
          <p:cNvSpPr/>
          <p:nvPr/>
        </p:nvSpPr>
        <p:spPr>
          <a:xfrm>
            <a:off x="9828146" y="4705953"/>
            <a:ext cx="119269" cy="23357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D474473-4961-DC2E-1DEF-20B474540C9D}"/>
              </a:ext>
            </a:extLst>
          </p:cNvPr>
          <p:cNvSpPr txBox="1"/>
          <p:nvPr/>
        </p:nvSpPr>
        <p:spPr>
          <a:xfrm>
            <a:off x="8107680" y="1678657"/>
            <a:ext cx="2830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/>
              <a:t>Counts After Selection</a:t>
            </a:r>
          </a:p>
          <a:p>
            <a:r>
              <a:rPr lang="en-US" altLang="zh-CN" sz="1800" b="1" dirty="0"/>
              <a:t>HIRun2025A</a:t>
            </a:r>
            <a:r>
              <a:rPr lang="zh-CN" altLang="en-US" sz="1800" b="1" dirty="0"/>
              <a:t>：</a:t>
            </a:r>
            <a:r>
              <a:rPr lang="en-US" altLang="zh-CN" sz="1800" b="1" dirty="0">
                <a:solidFill>
                  <a:srgbClr val="FF0000"/>
                </a:solidFill>
              </a:rPr>
              <a:t>24059541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327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EBDE669-314E-9468-84D1-19CE2C8BC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4EA79BB8-BDA9-61C1-44F8-AFF6AD3FB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ZDC threshold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C7F0649-2B9F-CA19-6380-4D1875433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90" y="4005604"/>
            <a:ext cx="4227657" cy="285239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2F93D00-69A6-B9FA-0C89-230D675A35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90" y="1038615"/>
            <a:ext cx="4227657" cy="285239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F7FA3BBA-AF5A-D208-49A2-A67F261BA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83" y="1437524"/>
            <a:ext cx="3636417" cy="2453486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D59191F-45CD-F6AE-DE89-C7A79F68A3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21" y="3985322"/>
            <a:ext cx="4298330" cy="2900078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036E0386-8474-A8A2-5EAF-F04C47D38A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7983" y="0"/>
            <a:ext cx="6449325" cy="1343212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437EC4F7-4657-92FC-2B84-0F2894302E2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04" y="3985322"/>
            <a:ext cx="4108028" cy="2771682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C207913E-72B5-FC77-544B-26BC51FE3B4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04" y="1028739"/>
            <a:ext cx="4108028" cy="277168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7DF4BFF2-29EA-6FB6-496F-1765271589D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83" y="1437523"/>
            <a:ext cx="3636417" cy="245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3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63974B2-5CF7-3DC1-7ED6-F8FC88945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标题 2">
                <a:extLst>
                  <a:ext uri="{FF2B5EF4-FFF2-40B4-BE49-F238E27FC236}">
                    <a16:creationId xmlns:a16="http://schemas.microsoft.com/office/drawing/2014/main" id="{8F0964E6-1D21-F1E1-DAB9-61493BC91BE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CN" sz="36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Different Neutron Classes: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600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CN" sz="36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6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36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zh-CN" altLang="en-US" sz="3600" dirty="0">
                  <a:solidFill>
                    <a:srgbClr val="2B4D8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标题 2">
                <a:extLst>
                  <a:ext uri="{FF2B5EF4-FFF2-40B4-BE49-F238E27FC236}">
                    <a16:creationId xmlns:a16="http://schemas.microsoft.com/office/drawing/2014/main" id="{8F0964E6-1D21-F1E1-DAB9-61493BC91B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39" t="-15094" b="-349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图片 4">
            <a:extLst>
              <a:ext uri="{FF2B5EF4-FFF2-40B4-BE49-F238E27FC236}">
                <a16:creationId xmlns:a16="http://schemas.microsoft.com/office/drawing/2014/main" id="{AABB3BC3-8B3C-70AF-6623-D1908DFD94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5480414" y="3957923"/>
            <a:ext cx="4632016" cy="285840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24E8EF1A-5983-D0C0-059C-2DC3B1D0B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475707" y="1099520"/>
            <a:ext cx="4632016" cy="285840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D6514F10-ED44-9CA5-52DB-E902786B0E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5480414" y="1099520"/>
            <a:ext cx="4632016" cy="2858404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C93F12CC-9815-747D-6EA5-CE207E262B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475707" y="3957924"/>
            <a:ext cx="4632016" cy="285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22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5F29828E-E4F6-947C-E641-14AE5C3F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28E4374-C377-E260-CA41-BBDBEA817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5384619" y="3862262"/>
            <a:ext cx="4255770" cy="262622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4F2A994-8493-E526-43A2-D955DB78FB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359773" y="972309"/>
            <a:ext cx="4255770" cy="262622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84961019-B4E8-3B4D-3FC9-9850EC0780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5384619" y="1050433"/>
            <a:ext cx="4255770" cy="2626223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FA9CAD0-B12B-344A-90BA-FBFF47762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/>
        </p:blipFill>
        <p:spPr>
          <a:xfrm>
            <a:off x="359773" y="3862262"/>
            <a:ext cx="4255771" cy="262622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标题 2">
                <a:extLst>
                  <a:ext uri="{FF2B5EF4-FFF2-40B4-BE49-F238E27FC236}">
                    <a16:creationId xmlns:a16="http://schemas.microsoft.com/office/drawing/2014/main" id="{8F0A61C3-6EA1-B0D7-115B-02595050841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88950" y="220663"/>
                <a:ext cx="10515600" cy="644525"/>
              </a:xfrm>
            </p:spPr>
            <p:txBody>
              <a:bodyPr>
                <a:normAutofit/>
              </a:bodyPr>
              <a:lstStyle/>
              <a:p>
                <a:r>
                  <a:rPr lang="en-US" altLang="zh-CN" sz="36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Different Neutron Classes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600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altLang="zh-CN" sz="3600" dirty="0">
                    <a:solidFill>
                      <a:srgbClr val="2B4D8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6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3600" i="1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3600" b="1" i="1" smtClean="0">
                            <a:solidFill>
                              <a:srgbClr val="2B4D8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</m:oMath>
                </a14:m>
                <a:endParaRPr lang="zh-CN" altLang="en-US" sz="3600" dirty="0">
                  <a:solidFill>
                    <a:srgbClr val="2B4D8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标题 2">
                <a:extLst>
                  <a:ext uri="{FF2B5EF4-FFF2-40B4-BE49-F238E27FC236}">
                    <a16:creationId xmlns:a16="http://schemas.microsoft.com/office/drawing/2014/main" id="{8F0A61C3-6EA1-B0D7-115B-0259505084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88950" y="220663"/>
                <a:ext cx="10515600" cy="644525"/>
              </a:xfrm>
              <a:blipFill>
                <a:blip r:embed="rId6"/>
                <a:stretch>
                  <a:fillRect l="-1739" t="-15094" b="-349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134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E411E-5A7F-6CF4-9E4C-678E224DA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DA19F9B-E684-E7B7-3955-2FF0A4C7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C89520B-0B13-2ECE-7D15-9F8568CF828C}"/>
              </a:ext>
            </a:extLst>
          </p:cNvPr>
          <p:cNvSpPr txBox="1"/>
          <p:nvPr/>
        </p:nvSpPr>
        <p:spPr>
          <a:xfrm>
            <a:off x="1337911" y="2828835"/>
            <a:ext cx="9516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彩云" panose="02010800040101010101" pitchFamily="2" charset="-122"/>
                <a:ea typeface="华文彩云" panose="02010800040101010101" pitchFamily="2" charset="-122"/>
              </a:rPr>
              <a:t>Thanks for Listening</a:t>
            </a:r>
            <a:r>
              <a:rPr lang="en-US" sz="7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彩云" panose="02010800040101010101" pitchFamily="2" charset="-122"/>
                <a:ea typeface="华文彩云" panose="02010800040101010101" pitchFamily="2" charset="-122"/>
              </a:rPr>
              <a:t>!</a:t>
            </a:r>
          </a:p>
        </p:txBody>
      </p:sp>
      <p:sp>
        <p:nvSpPr>
          <p:cNvPr id="13" name="标题 1">
            <a:extLst>
              <a:ext uri="{FF2B5EF4-FFF2-40B4-BE49-F238E27FC236}">
                <a16:creationId xmlns:a16="http://schemas.microsoft.com/office/drawing/2014/main" id="{C0C1C099-221A-B572-D552-60337BD4C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52" y="220517"/>
            <a:ext cx="10515600" cy="644311"/>
          </a:xfrm>
        </p:spPr>
        <p:txBody>
          <a:bodyPr>
            <a:normAutofit/>
          </a:bodyPr>
          <a:lstStyle/>
          <a:p>
            <a:pPr marL="0" marR="0" lvl="0" indent="0" fontAlgn="auto">
              <a:spcAft>
                <a:spcPts val="0"/>
              </a:spcAft>
              <a:tabLst/>
              <a:defRPr/>
            </a:pPr>
            <a:r>
              <a:rPr lang="en-US" altLang="zh-CN" sz="3600" dirty="0">
                <a:solidFill>
                  <a:srgbClr val="2B4D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 for Listening!</a:t>
            </a:r>
            <a:endParaRPr lang="zh-CN" altLang="en-US" sz="3600" dirty="0">
              <a:solidFill>
                <a:srgbClr val="2B4D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23934"/>
      </p:ext>
    </p:extLst>
  </p:cSld>
  <p:clrMapOvr>
    <a:masterClrMapping/>
  </p:clrMapOvr>
</p:sld>
</file>

<file path=ppt/theme/theme1.xml><?xml version="1.0" encoding="utf-8"?>
<a:theme xmlns:a="http://schemas.openxmlformats.org/drawingml/2006/main" name="主题1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自定义 3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B050"/>
        </a:solidFill>
        <a:ln>
          <a:noFill/>
        </a:ln>
        <a:effectLst>
          <a:softEdge rad="12700"/>
        </a:effectLst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主题1" id="{9671A5C0-2F71-4064-8DBC-F1E42728FB02}" vid="{649FC990-2B7F-459B-957D-006E33060697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27070</TotalTime>
  <Words>126</Words>
  <Application>Microsoft Office PowerPoint</Application>
  <PresentationFormat>宽屏</PresentationFormat>
  <Paragraphs>47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HP Simplified Hans</vt:lpstr>
      <vt:lpstr>HP Simplified Jpan</vt:lpstr>
      <vt:lpstr>等线</vt:lpstr>
      <vt:lpstr>等线 Light</vt:lpstr>
      <vt:lpstr>华文彩云</vt:lpstr>
      <vt:lpstr>华文楷体</vt:lpstr>
      <vt:lpstr>Arial</vt:lpstr>
      <vt:lpstr>Cambria Math</vt:lpstr>
      <vt:lpstr>Microsoft Himalaya</vt:lpstr>
      <vt:lpstr>Times New Roman</vt:lpstr>
      <vt:lpstr>主题1</vt:lpstr>
      <vt:lpstr>自定义设计方案</vt:lpstr>
      <vt:lpstr>PowerPoint 演示文稿</vt:lpstr>
      <vt:lpstr>Pairing up &amp; Pair p_T </vt:lpstr>
      <vt:lpstr>Fitting Parameters v.s. Pair p_T </vt:lpstr>
      <vt:lpstr>Dataset and Event Selection</vt:lpstr>
      <vt:lpstr>ZDC threshold</vt:lpstr>
      <vt:lpstr>Different Neutron Classes: a_1 &amp; a_2</vt:lpstr>
      <vt:lpstr>Different Neutron Classes : a_3 &amp; a_4</vt:lpstr>
      <vt:lpstr>Thanks for Listening!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xinbai li</dc:creator>
  <cp:lastModifiedBy>简杰 彭</cp:lastModifiedBy>
  <cp:revision>153</cp:revision>
  <dcterms:created xsi:type="dcterms:W3CDTF">2023-08-09T12:44:55Z</dcterms:created>
  <dcterms:modified xsi:type="dcterms:W3CDTF">2026-04-28T11:49:41Z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2052-12.1.0.15259</vt:lpwstr>
  </property>
</Properties>
</file>