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8"/>
  </p:notesMasterIdLst>
  <p:handoutMasterIdLst>
    <p:handoutMasterId r:id="rId9"/>
  </p:handoutMasterIdLst>
  <p:sldIdLst>
    <p:sldId id="1666" r:id="rId2"/>
    <p:sldId id="1784" r:id="rId3"/>
    <p:sldId id="1783" r:id="rId4"/>
    <p:sldId id="1789" r:id="rId5"/>
    <p:sldId id="1788" r:id="rId6"/>
    <p:sldId id="1787" r:id="rId7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10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8347" autoAdjust="0"/>
  </p:normalViewPr>
  <p:slideViewPr>
    <p:cSldViewPr>
      <p:cViewPr varScale="1">
        <p:scale>
          <a:sx n="99" d="100"/>
          <a:sy n="99" d="100"/>
        </p:scale>
        <p:origin x="204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2026/4/24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2026/4/24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96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磁芯线圈设计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30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4902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D686B31-556B-4EF3-A139-4AF84A9D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38DABB-F298-468B-886C-7981382BDB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测试用磁芯设计</a:t>
            </a:r>
          </a:p>
        </p:txBody>
      </p:sp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4621CE6E-267C-4C1E-A6A3-F5B6322A4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6063"/>
              </p:ext>
            </p:extLst>
          </p:nvPr>
        </p:nvGraphicFramePr>
        <p:xfrm>
          <a:off x="285862" y="4913193"/>
          <a:ext cx="8629536" cy="17786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57384">
                  <a:extLst>
                    <a:ext uri="{9D8B030D-6E8A-4147-A177-3AD203B41FA5}">
                      <a16:colId xmlns:a16="http://schemas.microsoft.com/office/drawing/2014/main" val="356561949"/>
                    </a:ext>
                  </a:extLst>
                </a:gridCol>
                <a:gridCol w="2157384">
                  <a:extLst>
                    <a:ext uri="{9D8B030D-6E8A-4147-A177-3AD203B41FA5}">
                      <a16:colId xmlns:a16="http://schemas.microsoft.com/office/drawing/2014/main" val="2372261058"/>
                    </a:ext>
                  </a:extLst>
                </a:gridCol>
                <a:gridCol w="2157384">
                  <a:extLst>
                    <a:ext uri="{9D8B030D-6E8A-4147-A177-3AD203B41FA5}">
                      <a16:colId xmlns:a16="http://schemas.microsoft.com/office/drawing/2014/main" val="1997354665"/>
                    </a:ext>
                  </a:extLst>
                </a:gridCol>
                <a:gridCol w="2157384">
                  <a:extLst>
                    <a:ext uri="{9D8B030D-6E8A-4147-A177-3AD203B41FA5}">
                      <a16:colId xmlns:a16="http://schemas.microsoft.com/office/drawing/2014/main" val="2951660669"/>
                    </a:ext>
                  </a:extLst>
                </a:gridCol>
              </a:tblGrid>
              <a:tr h="44465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规格（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需要数目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定制数目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单价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997652"/>
                  </a:ext>
                </a:extLst>
              </a:tr>
              <a:tr h="44465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83*22*70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257042"/>
                  </a:ext>
                </a:extLst>
              </a:tr>
              <a:tr h="44465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57*26*70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430390"/>
                  </a:ext>
                </a:extLst>
              </a:tr>
              <a:tr h="44465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26*206*26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145397"/>
                  </a:ext>
                </a:extLst>
              </a:tr>
            </a:tbl>
          </a:graphicData>
        </a:graphic>
      </p:graphicFrame>
      <p:pic>
        <p:nvPicPr>
          <p:cNvPr id="18" name="图片 17">
            <a:extLst>
              <a:ext uri="{FF2B5EF4-FFF2-40B4-BE49-F238E27FC236}">
                <a16:creationId xmlns:a16="http://schemas.microsoft.com/office/drawing/2014/main" id="{311A0F48-7115-4984-A9D1-D9B63EDA6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523" y="1100381"/>
            <a:ext cx="4343400" cy="2687924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07D2814-C574-4AD7-8D68-837624AAD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95379"/>
            <a:ext cx="2296583" cy="249792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4235E4E-BED4-45A3-BEE7-73790F3D5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005137"/>
            <a:ext cx="923925" cy="8477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1184712-C685-44C4-8336-3CC1462B9F86}"/>
              </a:ext>
            </a:extLst>
          </p:cNvPr>
          <p:cNvSpPr txBox="1"/>
          <p:nvPr/>
        </p:nvSpPr>
        <p:spPr>
          <a:xfrm>
            <a:off x="247763" y="3899536"/>
            <a:ext cx="8535345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X</a:t>
            </a:r>
            <a:r>
              <a:rPr lang="zh-CN" altLang="en-US" dirty="0"/>
              <a:t>方向：磁通方向，需尽可能贴合，考虑工艺偏差，设为 </a:t>
            </a:r>
            <a:r>
              <a:rPr lang="en-US" altLang="zh-CN" dirty="0"/>
              <a:t>0.5 mm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Y</a:t>
            </a:r>
            <a:r>
              <a:rPr lang="zh-CN" altLang="en-US" dirty="0"/>
              <a:t>方向：用于降低涡流损耗，需要人工绝缘，设为 </a:t>
            </a:r>
            <a:r>
              <a:rPr lang="en-US" altLang="zh-CN" dirty="0"/>
              <a:t>2 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594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F404C39-AC11-4776-991D-1FEFB914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3A0CBD-C2D2-4010-9DE4-D21B8DFE50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SNR </a:t>
            </a:r>
            <a:r>
              <a:rPr lang="zh-CN" altLang="en-US" dirty="0"/>
              <a:t>变化</a:t>
            </a:r>
          </a:p>
        </p:txBody>
      </p:sp>
      <p:graphicFrame>
        <p:nvGraphicFramePr>
          <p:cNvPr id="7" name="表格 9">
            <a:extLst>
              <a:ext uri="{FF2B5EF4-FFF2-40B4-BE49-F238E27FC236}">
                <a16:creationId xmlns:a16="http://schemas.microsoft.com/office/drawing/2014/main" id="{AE8D75BB-CE07-404E-9B60-DFB2E073A225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4279901"/>
          <a:ext cx="8686800" cy="12826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56561949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59232964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372261058"/>
                    </a:ext>
                  </a:extLst>
                </a:gridCol>
              </a:tblGrid>
              <a:tr h="435233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/>
                        <a:t>SNR_thermal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/>
                        <a:t>SNR_total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997652"/>
                  </a:ext>
                </a:extLst>
              </a:tr>
              <a:tr h="4237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完整磁芯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8.464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5.153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257042"/>
                  </a:ext>
                </a:extLst>
              </a:tr>
              <a:tr h="4237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切割磁芯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4.728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2.879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430390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DC21B7A3-CEE2-4570-8C26-9F9DDE2E2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31596"/>
            <a:ext cx="1905000" cy="21213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0D3EA5-F03C-4CEA-9E04-CFFA34C05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41"/>
          <a:stretch/>
        </p:blipFill>
        <p:spPr>
          <a:xfrm>
            <a:off x="4221712" y="1154514"/>
            <a:ext cx="4472476" cy="267550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34622F0-AE04-4FC8-973A-D1E6BF362ED4}"/>
              </a:ext>
            </a:extLst>
          </p:cNvPr>
          <p:cNvSpPr txBox="1"/>
          <p:nvPr/>
        </p:nvSpPr>
        <p:spPr>
          <a:xfrm>
            <a:off x="152400" y="5920232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原先装配方案：</a:t>
            </a:r>
            <a:r>
              <a:rPr lang="en-US" altLang="zh-CN" dirty="0"/>
              <a:t>SNR </a:t>
            </a:r>
            <a:r>
              <a:rPr lang="zh-CN" altLang="en-US" dirty="0"/>
              <a:t>下降</a:t>
            </a:r>
            <a:r>
              <a:rPr lang="en-US" altLang="zh-CN" dirty="0"/>
              <a:t>~10</a:t>
            </a:r>
            <a:r>
              <a:rPr lang="zh-CN" altLang="en-US" dirty="0"/>
              <a:t>倍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8763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03D316D-6C2B-4C49-863B-526D1140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512E39-D037-4336-AFA9-52E8B68B2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非磁单极子信号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4C9240C-8697-475B-826B-EF0F14B286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4419600" cy="334129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C8F6EB2-503C-44DA-A018-16D97711959E}"/>
              </a:ext>
            </a:extLst>
          </p:cNvPr>
          <p:cNvSpPr txBox="1"/>
          <p:nvPr/>
        </p:nvSpPr>
        <p:spPr>
          <a:xfrm>
            <a:off x="180473" y="5387029"/>
            <a:ext cx="47244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磁矩最大的粒子：</a:t>
            </a:r>
            <a:r>
              <a:rPr lang="el-GR" altLang="zh-CN" dirty="0"/>
              <a:t>|μ_</a:t>
            </a:r>
            <a:r>
              <a:rPr lang="en-US" altLang="zh-CN" dirty="0"/>
              <a:t>e| = 9.284765e-24 A·m²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定性理解：高频分量，不可能在低频带来可观的</a:t>
            </a:r>
            <a:r>
              <a:rPr lang="en-US" altLang="zh-CN"/>
              <a:t>SNR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55A8F00-A65B-487C-8E34-53557672D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1" y="1990546"/>
            <a:ext cx="4345004" cy="34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6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52A49E8-039E-4B5C-A9CC-152CED63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E99EC3-A390-41E2-8E63-46E57023CC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</a:t>
            </a:r>
          </a:p>
        </p:txBody>
      </p:sp>
    </p:spTree>
    <p:extLst>
      <p:ext uri="{BB962C8B-B14F-4D97-AF65-F5344CB8AC3E}">
        <p14:creationId xmlns:p14="http://schemas.microsoft.com/office/powerpoint/2010/main" val="47284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29212FB-D18B-460C-B7CA-30F29FCFA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2F0DA9-F666-437D-92A9-C7A3697061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空间各向同性仿真设置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07CF11-79AB-45B8-A1F1-9E7A410F8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395" y="1143000"/>
            <a:ext cx="3137605" cy="2928008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6BA91410-63CF-4C96-8FA9-921A9122C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602" y="4071008"/>
            <a:ext cx="4392085" cy="278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73C27CA-A952-4933-A0DD-86D80AAA1A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03" y="1143000"/>
            <a:ext cx="4963268" cy="301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960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402.699"/>
  <p:tag name="ORIGINALWIDTH" val=" 3178.103"/>
  <p:tag name="OUTPUTTYPE" val="PNG"/>
  <p:tag name="IGUANATEXVERSION" val="162"/>
  <p:tag name="LATEXADDIN" val="\documentclass{article}&#10;\usepackage{amsmath}&#10;\usepackage{amssymb}&#10;\pagestyle{empty}&#10;\begin{document}&#10;For a magnetic monopole,&#10;\[&#10;V_{\mathrm{ind}}(t)&#10;=&#10;-\frac{g}{I_B}\,&#10;\mathbf{v}(t)\cdot&#10;\mathbf{H}_B\!\bigl(\mathbf{r}_m(t)\bigr)&#10;\]&#10;&#10;For a magnetic dipole,&#10;\[&#10;V_{\mathrm{dip}}&#10;=&#10;-\frac{g}{I_B}\,&#10;\mathbf{v}\cdot&#10;\left[&#10;\mathbf{H}_B\!\left(\mathbf{r}+\frac{\boldsymbol{\delta}}{2}\right)&#10;-&#10;\mathbf{H}_B\!\left(\mathbf{r}-\frac{\boldsymbol{\delta}}{2}\right)&#10;\right]&#10;\]&#10;&#10;Expanding to first order in \(\boldsymbol{\delta}\),&#10;&#10;\[&#10;V_{\mathrm{dip}}&#10;\approx&#10;-\frac{g}{I_B}\,&#10;\mathbf{v}\cdot&#10;\bigl[&#10;(\boldsymbol{\delta}\cdot\nabla)\mathbf{H}_B&#10;\bigr]&#10;\]&#10;&#10;Using the magnetic moment \(\mathbf{m}=g\boldsymbol{\delta}\), this becomes&#10;&#10;\[&#10;V_{\mathrm{dip}}(t)&#10;\approx&#10;-\frac{1}{I_B}\,&#10;\mathbf{v}(t)\cdot&#10;\bigl[&#10;(\mathbf{m}\cdot\nabla)\mathbf{H}_B(\mathbf{r}(t))&#10;\bigr].&#10;\]&#10;&#10;\end{document}"/>
  <p:tag name="IGUANATEXSIZE" val="16"/>
  <p:tag name="IGUANATEXCURSOR" val="277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608.924"/>
  <p:tag name="ORIGINALWIDTH" val=" 4290.964"/>
  <p:tag name="OUTPUTTYPE" val="PNG"/>
  <p:tag name="IGUANATEXVERSION" val="162"/>
  <p:tag name="LATEXADDIN" val="\documentclass{article}&#10;\usepackage{amsmath}&#10;\usepackage{amssymb}&#10;\pagestyle{empty}&#10;\begin{document}&#10;\[&#10;\textbf{Small sphere:}&#10;\]&#10;The small sphere represents the detector. Assuming \(100\%\) detection efficiency, any trajectory intersecting the small sphere is counted as accepted. Therefore, the theoretical acceptance is&#10;\[&#10;\int \pi r^2\, d\Omega = 4\pi^2 r^2.&#10;\]&#10;&#10;\[&#10;\textbf{Large sphere:}&#10;\]&#10;The large sphere is introduced as a simulated enclosing surface. The goal is to reproduce a spatially isotropic incidence over the full solid angle. Under this construction, the acceptance obtained from the large sphere is&#10;\[&#10;4\pi^2 R^2\,\eta,&#10;\]&#10;where \(\eta\) denotes the fraction of trajectories launched from the large sphere that eventually intersect the small sphere.&#10;\end{document}"/>
  <p:tag name="IGUANATEXSIZE" val="16"/>
  <p:tag name="IGUANATEXCURSOR" val="770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824084</TotalTime>
  <Words>138</Words>
  <Application>Microsoft Office PowerPoint</Application>
  <PresentationFormat>全屏显示(4:3)</PresentationFormat>
  <Paragraphs>44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等线</vt:lpstr>
      <vt:lpstr>等线 Light</vt:lpstr>
      <vt:lpstr>Arial</vt:lpstr>
      <vt:lpstr>Office 主题​​</vt:lpstr>
      <vt:lpstr>磁芯线圈设计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9321</cp:revision>
  <cp:lastPrinted>2023-09-04T07:35:07Z</cp:lastPrinted>
  <dcterms:created xsi:type="dcterms:W3CDTF">1601-01-01T00:00:00Z</dcterms:created>
  <dcterms:modified xsi:type="dcterms:W3CDTF">2026-04-24T14:56:58Z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