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29"/>
  </p:notesMasterIdLst>
  <p:handoutMasterIdLst>
    <p:handoutMasterId r:id="rId30"/>
  </p:handoutMasterIdLst>
  <p:sldIdLst>
    <p:sldId id="586" r:id="rId3"/>
    <p:sldId id="1107" r:id="rId4"/>
    <p:sldId id="1108" r:id="rId5"/>
    <p:sldId id="1176" r:id="rId6"/>
    <p:sldId id="1109" r:id="rId7"/>
    <p:sldId id="1181" r:id="rId8"/>
    <p:sldId id="1191" r:id="rId9"/>
    <p:sldId id="1195" r:id="rId10"/>
    <p:sldId id="1211" r:id="rId11"/>
    <p:sldId id="1220" r:id="rId12"/>
    <p:sldId id="1177" r:id="rId13"/>
    <p:sldId id="1205" r:id="rId14"/>
    <p:sldId id="1233" r:id="rId15"/>
    <p:sldId id="1234" r:id="rId16"/>
    <p:sldId id="1236" r:id="rId17"/>
    <p:sldId id="1235" r:id="rId18"/>
    <p:sldId id="1237" r:id="rId19"/>
    <p:sldId id="1180" r:id="rId20"/>
    <p:sldId id="1183" r:id="rId21"/>
    <p:sldId id="1226" r:id="rId22"/>
    <p:sldId id="1207" r:id="rId23"/>
    <p:sldId id="1221" r:id="rId24"/>
    <p:sldId id="1209" r:id="rId25"/>
    <p:sldId id="1222" r:id="rId26"/>
    <p:sldId id="1224" r:id="rId27"/>
    <p:sldId id="461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2866" autoAdjust="0"/>
  </p:normalViewPr>
  <p:slideViewPr>
    <p:cSldViewPr showGuides="1">
      <p:cViewPr>
        <p:scale>
          <a:sx n="100" d="100"/>
          <a:sy n="100" d="100"/>
        </p:scale>
        <p:origin x="930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4251E16-6A46-4585-96A6-71800128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413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20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6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106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96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34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5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D528A81-A589-40F8-8695-0563010D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78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75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766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586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20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9B79A3C1-80CC-444C-A669-574C9A53F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00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0778B-CB6A-4671-9799-05F1C17A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017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9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13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6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49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1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4251E16-6A46-4585-96A6-71800128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713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2026/4/29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2026/4/29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1.png"/><Relationship Id="rId5" Type="http://schemas.openxmlformats.org/officeDocument/2006/relationships/image" Target="../media/image350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5" Type="http://schemas.openxmlformats.org/officeDocument/2006/relationships/image" Target="../media/image17.png"/><Relationship Id="rId10" Type="http://schemas.openxmlformats.org/officeDocument/2006/relationships/image" Target="../media/image130.png"/><Relationship Id="rId4" Type="http://schemas.openxmlformats.org/officeDocument/2006/relationships/tags" Target="../tags/tag5.xml"/><Relationship Id="rId9" Type="http://schemas.openxmlformats.org/officeDocument/2006/relationships/image" Target="../media/image48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9.emf"/><Relationship Id="rId5" Type="http://schemas.openxmlformats.org/officeDocument/2006/relationships/image" Target="../media/image20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0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5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磁单极子超灵敏感应探测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原型系统研究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2026-04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在线触发策略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43871A8-7BBE-4038-A713-E80EBD002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0941151"/>
                  </p:ext>
                </p:extLst>
              </p:nvPr>
            </p:nvGraphicFramePr>
            <p:xfrm>
              <a:off x="374942" y="1161956"/>
              <a:ext cx="11442110" cy="1739710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3151702">
                      <a:extLst>
                        <a:ext uri="{9D8B030D-6E8A-4147-A177-3AD203B41FA5}">
                          <a16:colId xmlns:a16="http://schemas.microsoft.com/office/drawing/2014/main" val="3384050318"/>
                        </a:ext>
                      </a:extLst>
                    </a:gridCol>
                    <a:gridCol w="2569353">
                      <a:extLst>
                        <a:ext uri="{9D8B030D-6E8A-4147-A177-3AD203B41FA5}">
                          <a16:colId xmlns:a16="http://schemas.microsoft.com/office/drawing/2014/main" val="3208348154"/>
                        </a:ext>
                      </a:extLst>
                    </a:gridCol>
                    <a:gridCol w="2569353">
                      <a:extLst>
                        <a:ext uri="{9D8B030D-6E8A-4147-A177-3AD203B41FA5}">
                          <a16:colId xmlns:a16="http://schemas.microsoft.com/office/drawing/2014/main" val="4243296620"/>
                        </a:ext>
                      </a:extLst>
                    </a:gridCol>
                    <a:gridCol w="3151702">
                      <a:extLst>
                        <a:ext uri="{9D8B030D-6E8A-4147-A177-3AD203B41FA5}">
                          <a16:colId xmlns:a16="http://schemas.microsoft.com/office/drawing/2014/main" val="1045965286"/>
                        </a:ext>
                      </a:extLst>
                    </a:gridCol>
                  </a:tblGrid>
                  <a:tr h="203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方案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FNR</a:t>
                          </a:r>
                          <a:br>
                            <a:rPr lang="en-US" altLang="zh-CN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kumimoji="0" lang="en-US" altLang="zh-CN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zh-CN" altLang="en-US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kumimoji="0" lang="en-US" altLang="zh-CN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zh-CN" alt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𝜃</m:t>
                                    </m:r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zh-CN" alt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𝜑</m:t>
                                    </m:r>
                                  </m:e>
                                </m:d>
                                <m:r>
                                  <a:rPr kumimoji="0" lang="en-US" altLang="zh-CN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CN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−5</m:t>
                                        </m:r>
                                      </m:sup>
                                    </m:sSup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总存储量</a:t>
                          </a:r>
                          <a:br>
                            <a:rPr lang="en-US" altLang="zh-CN" sz="1400" dirty="0"/>
                          </a:br>
                          <a:r>
                            <a:rPr lang="zh-CN" altLang="en-US" sz="1400" dirty="0"/>
                            <a:t>（</a:t>
                          </a:r>
                          <a:r>
                            <a:rPr lang="en-US" altLang="zh-CN" sz="1400" dirty="0"/>
                            <a:t>1</a:t>
                          </a:r>
                          <a:r>
                            <a:rPr lang="zh-CN" altLang="en-US" sz="1400" dirty="0"/>
                            <a:t>年达到总曝光）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单通道输出数据率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1430088"/>
                      </a:ext>
                    </a:extLst>
                  </a:tr>
                  <a:tr h="203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无触发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151 EB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 MB/s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4741736"/>
                      </a:ext>
                    </a:extLst>
                  </a:tr>
                  <a:tr h="203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FPR = 1e-3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0.413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151 PB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 kB/s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9084325"/>
                      </a:ext>
                    </a:extLst>
                  </a:tr>
                  <a:tr h="203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FPR = </a:t>
                          </a:r>
                          <a:r>
                            <a:rPr lang="en-US" altLang="zh-CN" sz="1400" dirty="0"/>
                            <a:t>1e-4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0.642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15.1 PB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250 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5335848"/>
                      </a:ext>
                    </a:extLst>
                  </a:tr>
                  <a:tr h="203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FPR = </a:t>
                          </a:r>
                          <a:r>
                            <a:rPr lang="en-US" altLang="zh-CN" sz="1400" dirty="0"/>
                            <a:t>1e-5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0.806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1.51 PB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 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6196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43871A8-7BBE-4038-A713-E80EBD002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0941151"/>
                  </p:ext>
                </p:extLst>
              </p:nvPr>
            </p:nvGraphicFramePr>
            <p:xfrm>
              <a:off x="374942" y="1161956"/>
              <a:ext cx="11442110" cy="1739710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3151702">
                      <a:extLst>
                        <a:ext uri="{9D8B030D-6E8A-4147-A177-3AD203B41FA5}">
                          <a16:colId xmlns:a16="http://schemas.microsoft.com/office/drawing/2014/main" val="3384050318"/>
                        </a:ext>
                      </a:extLst>
                    </a:gridCol>
                    <a:gridCol w="2569353">
                      <a:extLst>
                        <a:ext uri="{9D8B030D-6E8A-4147-A177-3AD203B41FA5}">
                          <a16:colId xmlns:a16="http://schemas.microsoft.com/office/drawing/2014/main" val="3208348154"/>
                        </a:ext>
                      </a:extLst>
                    </a:gridCol>
                    <a:gridCol w="2569353">
                      <a:extLst>
                        <a:ext uri="{9D8B030D-6E8A-4147-A177-3AD203B41FA5}">
                          <a16:colId xmlns:a16="http://schemas.microsoft.com/office/drawing/2014/main" val="4243296620"/>
                        </a:ext>
                      </a:extLst>
                    </a:gridCol>
                    <a:gridCol w="3151702">
                      <a:extLst>
                        <a:ext uri="{9D8B030D-6E8A-4147-A177-3AD203B41FA5}">
                          <a16:colId xmlns:a16="http://schemas.microsoft.com/office/drawing/2014/main" val="1045965286"/>
                        </a:ext>
                      </a:extLst>
                    </a:gridCol>
                  </a:tblGrid>
                  <a:tr h="520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方案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2749" t="-1163" r="-222986" b="-2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总存储量</a:t>
                          </a:r>
                          <a:br>
                            <a:rPr lang="en-US" altLang="zh-CN" sz="1400" dirty="0"/>
                          </a:br>
                          <a:r>
                            <a:rPr lang="zh-CN" altLang="en-US" sz="1400" dirty="0"/>
                            <a:t>（</a:t>
                          </a:r>
                          <a:r>
                            <a:rPr lang="en-US" altLang="zh-CN" sz="1400" dirty="0"/>
                            <a:t>1</a:t>
                          </a:r>
                          <a:r>
                            <a:rPr lang="zh-CN" altLang="en-US" sz="1400" dirty="0"/>
                            <a:t>年达到总曝光）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单通道输出数据率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14300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/>
                            <a:t>无触发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151 EB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 MB/s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474173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FPR = 1e-3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0.413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151 PB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 kB/s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908432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FPR = </a:t>
                          </a:r>
                          <a:r>
                            <a:rPr lang="en-US" altLang="zh-CN" sz="1400" dirty="0"/>
                            <a:t>1e-4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0.642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15.1 PB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250 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53358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FPR = </a:t>
                          </a:r>
                          <a:r>
                            <a:rPr lang="en-US" altLang="zh-CN" sz="1400" dirty="0"/>
                            <a:t>1e-5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0.806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1.51 PB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 B/s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619687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C6050E5-BDB4-4507-9064-2985A749F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24799"/>
              </p:ext>
            </p:extLst>
          </p:nvPr>
        </p:nvGraphicFramePr>
        <p:xfrm>
          <a:off x="374942" y="3158038"/>
          <a:ext cx="11442110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21055">
                  <a:extLst>
                    <a:ext uri="{9D8B030D-6E8A-4147-A177-3AD203B41FA5}">
                      <a16:colId xmlns:a16="http://schemas.microsoft.com/office/drawing/2014/main" val="258824015"/>
                    </a:ext>
                  </a:extLst>
                </a:gridCol>
                <a:gridCol w="5721055">
                  <a:extLst>
                    <a:ext uri="{9D8B030D-6E8A-4147-A177-3AD203B41FA5}">
                      <a16:colId xmlns:a16="http://schemas.microsoft.com/office/drawing/2014/main" val="2366278041"/>
                    </a:ext>
                  </a:extLst>
                </a:gridCol>
              </a:tblGrid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实验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公开数据量级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086295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PandaX-4T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 PB/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76897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PandaX-xT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&gt;1.8 PB/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23173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~2 PB/</a:t>
                      </a:r>
                      <a:r>
                        <a:rPr lang="zh-CN" altLang="en-US" sz="140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02251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~30–60 PB/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25787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4C4A3A-AD9D-4773-A2EB-D0A16B08A88C}"/>
              </a:ext>
            </a:extLst>
          </p:cNvPr>
          <p:cNvSpPr txBox="1"/>
          <p:nvPr/>
        </p:nvSpPr>
        <p:spPr>
          <a:xfrm>
            <a:off x="227345" y="5047821"/>
            <a:ext cx="11737304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当 </a:t>
            </a:r>
            <a:r>
              <a:rPr lang="en-US" altLang="zh-CN" dirty="0"/>
              <a:t>FPR = 1e-4 </a:t>
            </a:r>
            <a:r>
              <a:rPr lang="zh-CN" altLang="en-US" dirty="0"/>
              <a:t>时，预计总存储量可压缩至 </a:t>
            </a:r>
            <a:r>
              <a:rPr lang="en-US" altLang="zh-CN" dirty="0"/>
              <a:t>15.1 PB/</a:t>
            </a:r>
            <a:r>
              <a:rPr lang="zh-CN" altLang="en-US" dirty="0"/>
              <a:t>年，已进入大型实验可接受的数据量级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若进一步降低至 </a:t>
            </a:r>
            <a:r>
              <a:rPr lang="en-US" altLang="zh-CN" dirty="0"/>
              <a:t>FPR = 1e-5 </a:t>
            </a:r>
            <a:r>
              <a:rPr lang="zh-CN" altLang="en-US" dirty="0"/>
              <a:t>虽可将存储量压缩至 </a:t>
            </a:r>
            <a:r>
              <a:rPr lang="en-US" altLang="zh-CN" dirty="0"/>
              <a:t>1.51 PB/</a:t>
            </a:r>
            <a:r>
              <a:rPr lang="zh-CN" altLang="en-US" dirty="0"/>
              <a:t>年，但单模板漏检率升高至 </a:t>
            </a:r>
            <a:r>
              <a:rPr lang="en-US" altLang="zh-CN" dirty="0"/>
              <a:t>FNR = 0.806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选择极限 </a:t>
            </a:r>
            <a:r>
              <a:rPr lang="en-US" altLang="zh-CN" dirty="0"/>
              <a:t>FPR</a:t>
            </a:r>
            <a:r>
              <a:rPr lang="zh-CN" altLang="en-US" dirty="0"/>
              <a:t> ，即在线触发策略以 </a:t>
            </a:r>
            <a:r>
              <a:rPr lang="en-US" altLang="zh-CN" dirty="0"/>
              <a:t>FPR = 1e-4 </a:t>
            </a:r>
            <a:r>
              <a:rPr lang="zh-CN" altLang="en-US" dirty="0"/>
              <a:t>作为基准工作点，并在该约束下优化 </a:t>
            </a:r>
            <a:r>
              <a:rPr lang="en-US" altLang="zh-CN" dirty="0"/>
              <a:t>FNR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1876840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模板库作用：</a:t>
            </a:r>
            <a:r>
              <a:rPr lang="zh-CN" altLang="en-US" sz="1800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模板库用于近似覆盖信号波形族，提高目标信号的检出概率</a:t>
            </a:r>
            <a:endParaRPr lang="en-US" altLang="zh-CN" sz="18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候选集生成：在目标参数空间内采样候选参数点，构成候选模板信号集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测试集生成：用于计算 </a:t>
            </a:r>
            <a:r>
              <a:rPr lang="en-US" altLang="zh-CN" dirty="0"/>
              <a:t>DET </a:t>
            </a:r>
            <a:r>
              <a:rPr lang="zh-CN" altLang="en-US" dirty="0"/>
              <a:t>曲线及 </a:t>
            </a:r>
            <a:r>
              <a:rPr lang="en-US" altLang="zh-CN" dirty="0"/>
              <a:t>fixed-FPR </a:t>
            </a:r>
            <a:r>
              <a:rPr lang="zh-CN" altLang="en-US" dirty="0"/>
              <a:t>检测指标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Center signal + noise: 50%</a:t>
            </a:r>
            <a:r>
              <a:rPr lang="zh-CN" altLang="en-US" dirty="0"/>
              <a:t>；</a:t>
            </a:r>
            <a:r>
              <a:rPr lang="en-US" altLang="zh-CN" dirty="0"/>
              <a:t>Shift signal + noise: 50% ( 0&lt;|Shift|&lt;5)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负样本：</a:t>
            </a:r>
            <a:r>
              <a:rPr lang="en-US" altLang="zh-CN" dirty="0"/>
              <a:t>Noise: 50%</a:t>
            </a:r>
            <a:r>
              <a:rPr lang="zh-CN" altLang="en-US" dirty="0"/>
              <a:t>；</a:t>
            </a:r>
            <a:r>
              <a:rPr lang="en-US" altLang="zh-CN" dirty="0"/>
              <a:t>Shift signal + noise: 50% (|Shift|&gt;20)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dirty="0"/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迭代扩展：重复上述过程，直至新增模板不带来性能提升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2060848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/>
              <p:nvPr/>
            </p:nvSpPr>
            <p:spPr>
              <a:xfrm>
                <a:off x="159396" y="999734"/>
                <a:ext cx="7116734" cy="5876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实验设置：</a:t>
                </a:r>
                <a:r>
                  <a:rPr lang="en-US" altLang="zh-CN" dirty="0"/>
                  <a:t>SNR0 = 4.5</a:t>
                </a:r>
                <a:r>
                  <a:rPr lang="zh-CN" altLang="en-US" dirty="0"/>
                  <a:t>，评价指标为 </a:t>
                </a:r>
                <a:r>
                  <a:rPr lang="en-US" altLang="zh-CN" dirty="0"/>
                  <a:t>FNR @ FPR = 1e-4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单模板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0, 0, 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=0.642</m:t>
                      </m:r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模板库：</a:t>
                </a:r>
                <a:r>
                  <a:rPr lang="pt-BR" altLang="zh-CN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首个模板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6.67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0.015, 0.83,5.11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对应的结果为：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=0.288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相较单模板下降 </a:t>
                </a:r>
                <a:r>
                  <a:rPr lang="en-US" altLang="zh-CN" dirty="0"/>
                  <a:t>55.2%</a:t>
                </a:r>
                <a:endParaRPr lang="pt-BR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模板库扩展至 </a:t>
                </a:r>
                <a:r>
                  <a:rPr lang="en-US" altLang="zh-CN" dirty="0"/>
                  <a:t>N = 10 </a:t>
                </a:r>
                <a:r>
                  <a:rPr lang="zh-CN" altLang="en-US" dirty="0"/>
                  <a:t>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=0.245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相较首个模板，</a:t>
                </a:r>
                <a:r>
                  <a:rPr lang="en-US" altLang="zh-CN" dirty="0"/>
                  <a:t>FNR </a:t>
                </a:r>
                <a:r>
                  <a:rPr lang="zh-CN" altLang="en-US" dirty="0"/>
                  <a:t>进一步下降 </a:t>
                </a:r>
                <a:r>
                  <a:rPr lang="en-US" altLang="zh-CN" dirty="0"/>
                  <a:t>14.7%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模板库扩展至 </a:t>
                </a:r>
                <a:r>
                  <a:rPr lang="en-US" altLang="zh-CN" dirty="0"/>
                  <a:t>N = 16 </a:t>
                </a:r>
                <a:r>
                  <a:rPr lang="zh-CN" altLang="en-US" dirty="0"/>
                  <a:t>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=0.243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 </a:t>
                </a:r>
                <a:r>
                  <a:rPr lang="en-US" altLang="zh-CN" dirty="0"/>
                  <a:t>N = 10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FNR </a:t>
                </a:r>
                <a:r>
                  <a:rPr lang="zh-CN" altLang="en-US" dirty="0"/>
                  <a:t>仅进一步下降 </a:t>
                </a:r>
                <a:r>
                  <a:rPr lang="en-US" altLang="zh-CN" dirty="0"/>
                  <a:t>0.88%</a:t>
                </a:r>
                <a:r>
                  <a:rPr lang="zh-CN" altLang="en-US" dirty="0"/>
                  <a:t>，表明模板库已进入收敛阶段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贪心模板库在相同模板数下始终优于速度扫描基线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96" y="999734"/>
                <a:ext cx="7116734" cy="5876160"/>
              </a:xfrm>
              <a:prstGeom prst="rect">
                <a:avLst/>
              </a:prstGeom>
              <a:blipFill>
                <a:blip r:embed="rId3"/>
                <a:stretch>
                  <a:fillRect l="-685" b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E81D8F4-C041-4BF6-BE41-8E4258183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30" y="996183"/>
            <a:ext cx="4756473" cy="29187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1FFEF3-F316-4376-9FC8-C279FC4C7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30" y="3927092"/>
            <a:ext cx="4756473" cy="29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5615"/>
      </p:ext>
    </p:extLst>
  </p:cSld>
  <p:clrMapOvr>
    <a:masterClrMapping/>
  </p:clrMapOvr>
  <p:transition advTm="639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固定速度下的检测效率评估</a:t>
            </a:r>
          </a:p>
        </p:txBody>
      </p:sp>
      <p:pic>
        <p:nvPicPr>
          <p:cNvPr id="1026" name="Picture 2" descr="FNR vs Speed">
            <a:extLst>
              <a:ext uri="{FF2B5EF4-FFF2-40B4-BE49-F238E27FC236}">
                <a16:creationId xmlns:a16="http://schemas.microsoft.com/office/drawing/2014/main" id="{B649AFAB-F108-4D1F-9C4B-5FEAB37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51" y="3575633"/>
            <a:ext cx="5301935" cy="32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B2F98E-7FDC-426B-9A99-42C4143CA4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124744"/>
            <a:ext cx="8799998" cy="27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1134"/>
      </p:ext>
    </p:extLst>
  </p:cSld>
  <p:clrMapOvr>
    <a:masterClrMapping/>
  </p:clrMapOvr>
  <p:transition advTm="63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79CDACD-BF1A-4868-BF2C-3DDAB033E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4" y="3262465"/>
            <a:ext cx="4799856" cy="29713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低速区间的灵敏度限制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3BAB792-AEBE-47AD-820A-CB1881874A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" y="1340769"/>
            <a:ext cx="7272542" cy="48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0820"/>
      </p:ext>
    </p:extLst>
  </p:cSld>
  <p:clrMapOvr>
    <a:masterClrMapping/>
  </p:clrMapOvr>
  <p:transition advTm="63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估计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BEA437-C87D-4081-870D-BED001682A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1268760"/>
            <a:ext cx="6051352" cy="5145599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5C0DC8E8-FAE8-40F2-8E9C-B434699595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 descr="绘图输出">
            <a:extLst>
              <a:ext uri="{FF2B5EF4-FFF2-40B4-BE49-F238E27FC236}">
                <a16:creationId xmlns:a16="http://schemas.microsoft.com/office/drawing/2014/main" id="{79B5ADD3-1E4C-4D1B-AF41-C966D5E1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03" y="2564904"/>
            <a:ext cx="4670376" cy="31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25354"/>
      </p:ext>
    </p:extLst>
  </p:cSld>
  <p:clrMapOvr>
    <a:masterClrMapping/>
  </p:clrMapOvr>
  <p:transition advTm="639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Vmin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&gt; 2.5e-4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1B7E42-4323-4CE3-A8D4-1AAE5BD2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525542"/>
            <a:ext cx="5688632" cy="42664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EE1CA2-4DB6-4DB9-B519-0A12CA4D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956" y="1525542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96587"/>
      </p:ext>
    </p:extLst>
  </p:cSld>
  <p:clrMapOvr>
    <a:masterClrMapping/>
  </p:clrMapOvr>
  <p:transition advTm="63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Vmin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&gt; 2.5e-4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547358"/>
      </p:ext>
    </p:extLst>
  </p:cSld>
  <p:clrMapOvr>
    <a:masterClrMapping/>
  </p:clrMapOvr>
  <p:transition advTm="63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07DFC59-8ABA-4311-A1DA-D4CE027A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4308402"/>
            <a:ext cx="3475744" cy="24463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神经网络在粒子信号甄别中的应用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甄别算法不是最优的；</a:t>
                </a:r>
                <a:r>
                  <a:rPr lang="zh-CN" altLang="en-US" sz="1600" dirty="0"/>
                  <a:t>只会使用最大响应模板的结果而忽略了其他模板的结果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实现更优的甄别算法，具体表现在更优的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 @ Fixed FPR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方法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可以等效为一个全连接神经网络，基于此起点，</a:t>
                </a:r>
                <a:r>
                  <a:rPr lang="zh-CN" altLang="en-US" sz="1600" b="1" dirty="0">
                    <a:solidFill>
                      <a:srgbClr val="C00000"/>
                    </a:solidFill>
                  </a:rPr>
                  <a:t>通过数据驱动训练优化判决，可以提升甄别性能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采用模板库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+mn-cs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之后，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形式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: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𝑖𝑓𝑓</m:t>
                      </m:r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≷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，第一层全连接神经网络的权重设置如下，并使用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做激活函数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6A8C321-BEF4-4830-99A2-ED1CB2981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061662"/>
            <a:ext cx="2518552" cy="11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7651"/>
      </p:ext>
    </p:extLst>
  </p:cSld>
  <p:clrMapOvr>
    <a:masterClrMapping/>
  </p:clrMapOvr>
  <p:transition advTm="63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训练设置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F860C4-3E48-45B8-B154-D80A5CE9835F}"/>
              </a:ext>
            </a:extLst>
          </p:cNvPr>
          <p:cNvSpPr txBox="1"/>
          <p:nvPr/>
        </p:nvSpPr>
        <p:spPr>
          <a:xfrm>
            <a:off x="99874" y="1020442"/>
            <a:ext cx="10098474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训练数据集：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训练集样本数为 </a:t>
            </a:r>
            <a:r>
              <a:rPr lang="en-US" altLang="zh-CN" dirty="0"/>
              <a:t>1E6</a:t>
            </a:r>
            <a:r>
              <a:rPr lang="zh-CN" altLang="en-US" dirty="0"/>
              <a:t>，正负样本各占 </a:t>
            </a:r>
            <a:r>
              <a:rPr lang="en-US" altLang="zh-CN" dirty="0"/>
              <a:t>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验证集样本数为 </a:t>
            </a:r>
            <a:r>
              <a:rPr lang="en-US" altLang="zh-CN" dirty="0"/>
              <a:t>1E5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测试集样本数为 </a:t>
            </a:r>
            <a:r>
              <a:rPr lang="en-US" altLang="zh-CN" dirty="0"/>
              <a:t>1E6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优化目标：优化固定工作点 </a:t>
            </a:r>
            <a:r>
              <a:rPr lang="en-US" altLang="zh-CN" b="1" dirty="0"/>
              <a:t>FPR = 1e-4</a:t>
            </a:r>
            <a:r>
              <a:rPr lang="zh-CN" altLang="en-US" b="1" dirty="0"/>
              <a:t>下的漏检率 </a:t>
            </a:r>
            <a:r>
              <a:rPr lang="en-US" altLang="zh-CN" b="1" dirty="0"/>
              <a:t>FNR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优化方法：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Stage A: BCE </a:t>
            </a:r>
            <a:r>
              <a:rPr lang="zh-CN" altLang="en-US" b="1" dirty="0"/>
              <a:t>预训练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Stage B: </a:t>
            </a:r>
            <a:r>
              <a:rPr lang="zh-CN" altLang="en-US" b="1" dirty="0"/>
              <a:t>工作点附近微调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36916E-CDCB-48FF-B82C-985DB6E1ED63}"/>
              </a:ext>
            </a:extLst>
          </p:cNvPr>
          <p:cNvSpPr txBox="1"/>
          <p:nvPr/>
        </p:nvSpPr>
        <p:spPr>
          <a:xfrm>
            <a:off x="7411606" y="1020442"/>
            <a:ext cx="4680520" cy="2542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正样本：</a:t>
            </a:r>
            <a:r>
              <a:rPr lang="en-US" altLang="zh-CN" dirty="0"/>
              <a:t>label=1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 signal + 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0&lt;|Shift|&lt;5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负样本：</a:t>
            </a:r>
            <a:r>
              <a:rPr lang="en-US" altLang="zh-CN" dirty="0"/>
              <a:t>label=0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|Shift|&gt;20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6A90B2-D933-48DD-BF44-7CDDE36ED9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87" y="3951252"/>
            <a:ext cx="3968000" cy="2425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BE8E35-1813-42D7-9C7B-D3B2DBB78D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52" y="4888529"/>
            <a:ext cx="3615695" cy="18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2576"/>
      </p:ext>
    </p:extLst>
  </p:cSld>
  <p:clrMapOvr>
    <a:masterClrMapping/>
  </p:clrMapOvr>
  <p:transition advTm="63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物理问题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BA8FBB3-8C6A-478A-83B5-F16DD93E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5216"/>
            <a:ext cx="9144000" cy="243955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2A31C39-94C6-4B29-B5E5-438EA29AE083}"/>
              </a:ext>
            </a:extLst>
          </p:cNvPr>
          <p:cNvSpPr txBox="1"/>
          <p:nvPr/>
        </p:nvSpPr>
        <p:spPr>
          <a:xfrm>
            <a:off x="291410" y="3958692"/>
            <a:ext cx="116091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直接电压读出方案，经过采集之后的信号和噪声如图所示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信号：携带单磁荷的磁单极子以</a:t>
            </a:r>
            <a:r>
              <a:rPr lang="en-US" altLang="zh-CN" dirty="0"/>
              <a:t>1E-5 C</a:t>
            </a:r>
            <a:r>
              <a:rPr lang="zh-CN" altLang="en-US" dirty="0"/>
              <a:t>速度，正入射感应线圈，由于线圈的</a:t>
            </a:r>
            <a:r>
              <a:rPr lang="en-US" altLang="zh-CN" dirty="0"/>
              <a:t>LCR</a:t>
            </a:r>
            <a:r>
              <a:rPr lang="zh-CN" altLang="en-US" dirty="0"/>
              <a:t>效应，最终输出信号为震荡衰减的电压信号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噪声：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感应线圈热噪声，前放输入电压噪声</a:t>
            </a:r>
            <a:r>
              <a:rPr lang="zh-CN" altLang="en-US" dirty="0"/>
              <a:t>，前放输入电流噪声，采集卡噪声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物理问题：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甄别所采集数据是否含有磁单极子信号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178621"/>
      </p:ext>
    </p:extLst>
  </p:cSld>
  <p:clrMapOvr>
    <a:masterClrMapping/>
  </p:clrMapOvr>
  <p:transition advTm="63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17F3E0-8BDD-4E07-BBB4-C8F73B52B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97" y="980728"/>
            <a:ext cx="7686605" cy="46119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300F873-3E7C-4200-89C8-E153DE97B48E}"/>
              </a:ext>
            </a:extLst>
          </p:cNvPr>
          <p:cNvSpPr txBox="1"/>
          <p:nvPr/>
        </p:nvSpPr>
        <p:spPr>
          <a:xfrm>
            <a:off x="434246" y="5530264"/>
            <a:ext cx="9505056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训练提升了 </a:t>
            </a:r>
            <a:r>
              <a:rPr lang="en-US" altLang="zh-CN" dirty="0"/>
              <a:t>AUC</a:t>
            </a:r>
            <a:r>
              <a:rPr lang="zh-CN" altLang="en-US" dirty="0"/>
              <a:t>，但未改善 </a:t>
            </a:r>
            <a:r>
              <a:rPr lang="en-US" altLang="zh-CN" dirty="0"/>
              <a:t>FNR@FPR=1e-4 </a:t>
            </a:r>
            <a:r>
              <a:rPr lang="zh-CN" altLang="en-US" dirty="0"/>
              <a:t>；最佳结果来自未训练的模板初始化网络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放弃神经网络</a:t>
            </a:r>
          </a:p>
        </p:txBody>
      </p:sp>
    </p:spTree>
    <p:extLst>
      <p:ext uri="{BB962C8B-B14F-4D97-AF65-F5344CB8AC3E}">
        <p14:creationId xmlns:p14="http://schemas.microsoft.com/office/powerpoint/2010/main" val="2499427743"/>
      </p:ext>
    </p:extLst>
  </p:cSld>
  <p:clrMapOvr>
    <a:masterClrMapping/>
  </p:clrMapOvr>
  <p:transition advTm="639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硬件部署目标与总体架构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335360" y="1268760"/>
            <a:ext cx="11521280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面向流式 </a:t>
            </a:r>
            <a:r>
              <a:rPr lang="en-US" altLang="zh-CN" dirty="0"/>
              <a:t>ADC </a:t>
            </a:r>
            <a:r>
              <a:rPr lang="zh-CN" altLang="en-US" dirty="0"/>
              <a:t>采样场景，构建基于 </a:t>
            </a:r>
            <a:r>
              <a:rPr lang="en-US" altLang="zh-CN" dirty="0"/>
              <a:t>FPGA </a:t>
            </a:r>
            <a:r>
              <a:rPr lang="zh-CN" altLang="en-US" dirty="0"/>
              <a:t>的实时模板匹配判别系统，在保证硬件输出与软件参考结果一致的前提下，实现连续输入条件下的 </a:t>
            </a:r>
            <a:r>
              <a:rPr lang="en-US" altLang="zh-CN" dirty="0"/>
              <a:t>1 us </a:t>
            </a:r>
            <a:r>
              <a:rPr lang="zh-CN" altLang="en-US" dirty="0"/>
              <a:t>稳态输出间隔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评价指标包括：功能正确性、实时吞吐能力、</a:t>
            </a:r>
            <a:r>
              <a:rPr lang="en-US" altLang="zh-CN" dirty="0"/>
              <a:t>FIFO </a:t>
            </a:r>
            <a:r>
              <a:rPr lang="zh-CN" altLang="en-US" dirty="0"/>
              <a:t>无堆积、资源占用、时序收敛与工程可实现性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81B2302-508C-4A50-BE54-497AE431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2442"/>
            <a:ext cx="12192000" cy="26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4618"/>
      </p:ext>
    </p:extLst>
  </p:cSld>
  <p:clrMapOvr>
    <a:masterClrMapping/>
  </p:clrMapOvr>
  <p:transition advTm="639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模板匹配的并行化实现架构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2BC434-2848-4E9A-9DC8-D4598E72E0AB}"/>
              </a:ext>
            </a:extLst>
          </p:cNvPr>
          <p:cNvSpPr txBox="1"/>
          <p:nvPr/>
        </p:nvSpPr>
        <p:spPr>
          <a:xfrm>
            <a:off x="104314" y="1153015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每一路模板匹配本质上是长度为 </a:t>
            </a:r>
            <a:r>
              <a:rPr lang="en-US" altLang="zh-CN" dirty="0"/>
              <a:t>20001 </a:t>
            </a:r>
            <a:r>
              <a:rPr lang="zh-CN" altLang="en-US" dirty="0"/>
              <a:t>的长向量点积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14A516-BE48-4B33-8DFD-ACEE55296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46737"/>
              </p:ext>
            </p:extLst>
          </p:nvPr>
        </p:nvGraphicFramePr>
        <p:xfrm>
          <a:off x="29223" y="1765152"/>
          <a:ext cx="12192000" cy="19501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31504">
                  <a:extLst>
                    <a:ext uri="{9D8B030D-6E8A-4147-A177-3AD203B41FA5}">
                      <a16:colId xmlns:a16="http://schemas.microsoft.com/office/drawing/2014/main" val="54284158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269855110"/>
                    </a:ext>
                  </a:extLst>
                </a:gridCol>
                <a:gridCol w="5663952">
                  <a:extLst>
                    <a:ext uri="{9D8B030D-6E8A-4147-A177-3AD203B41FA5}">
                      <a16:colId xmlns:a16="http://schemas.microsoft.com/office/drawing/2014/main" val="569079522"/>
                    </a:ext>
                  </a:extLst>
                </a:gridCol>
              </a:tblGrid>
              <a:tr h="118179">
                <a:tc>
                  <a:txBody>
                    <a:bodyPr/>
                    <a:lstStyle/>
                    <a:p>
                      <a:pPr algn="l"/>
                      <a:endParaRPr lang="zh-CN" altLang="en-US" sz="1600" dirty="0"/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朴素实现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当前并行化实现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35845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输入组织方式</a:t>
                      </a:r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将长度为 </a:t>
                      </a:r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的输入窗口视为单一向量并顺序读取</a:t>
                      </a:r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将窗口数据分散到并行 </a:t>
                      </a:r>
                      <a:r>
                        <a:rPr lang="en-US" altLang="zh-CN" sz="1600" dirty="0"/>
                        <a:t>window bank</a:t>
                      </a:r>
                      <a:r>
                        <a:rPr lang="zh-CN" altLang="en-US" sz="1600" dirty="0"/>
                        <a:t>，支持 </a:t>
                      </a:r>
                      <a:r>
                        <a:rPr lang="en-US" altLang="zh-CN" sz="1600" dirty="0"/>
                        <a:t>128 </a:t>
                      </a:r>
                      <a:r>
                        <a:rPr lang="zh-CN" altLang="en-US" sz="1600" dirty="0"/>
                        <a:t>路并行读出</a:t>
                      </a:r>
                      <a:endParaRPr lang="en-US" altLang="zh-CN" sz="1600" dirty="0"/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4273690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模板匹配方式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单模板顺序执行 </a:t>
                      </a:r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次乘加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8 </a:t>
                      </a:r>
                      <a:r>
                        <a:rPr lang="zh-CN" altLang="en-US" sz="1600" dirty="0"/>
                        <a:t>路模板并行计算，每路每拍并行处理 </a:t>
                      </a:r>
                      <a:r>
                        <a:rPr lang="en-US" altLang="zh-CN" sz="1600" dirty="0"/>
                        <a:t>128 </a:t>
                      </a:r>
                      <a:r>
                        <a:rPr lang="zh-CN" altLang="en-US" sz="1600" dirty="0"/>
                        <a:t>个乘法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911615962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求和方式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项串行累加，处理周期长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128 </a:t>
                      </a:r>
                      <a:r>
                        <a:rPr lang="zh-CN" altLang="en-US" sz="1600" dirty="0"/>
                        <a:t>路乘积经加法树求和，再对 </a:t>
                      </a:r>
                      <a:r>
                        <a:rPr lang="en-US" altLang="zh-CN" sz="1600" dirty="0"/>
                        <a:t>157 </a:t>
                      </a:r>
                      <a:r>
                        <a:rPr lang="zh-CN" altLang="en-US" sz="1600" dirty="0"/>
                        <a:t>个 </a:t>
                      </a:r>
                      <a:r>
                        <a:rPr lang="en-US" altLang="zh-CN" sz="1600" dirty="0"/>
                        <a:t>tile </a:t>
                      </a:r>
                      <a:r>
                        <a:rPr lang="zh-CN" altLang="en-US" sz="1600" dirty="0"/>
                        <a:t>分拍累加</a:t>
                      </a:r>
                      <a:endParaRPr lang="en-US" sz="1600" dirty="0"/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852637676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输出决策方式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路结果完成后再比较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路模板得分寄存后，下一拍完成最大值选择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322669861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时序特性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计算周期长，难以满足实时吞吐要求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通过大规模并行和分拍累加缩短时间，满足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us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稳态输出间隔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16825500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64012A61-7E74-4A33-858C-FA4DF18E8A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056168"/>
            <a:ext cx="1411656" cy="5875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30EB0C-7FCA-4EFC-9743-99361542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144" y="3836715"/>
            <a:ext cx="4968552" cy="2973372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542386C-B55C-4793-942F-94DF127F2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0245"/>
              </p:ext>
            </p:extLst>
          </p:nvPr>
        </p:nvGraphicFramePr>
        <p:xfrm>
          <a:off x="265278" y="3836715"/>
          <a:ext cx="5859945" cy="2926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53315">
                  <a:extLst>
                    <a:ext uri="{9D8B030D-6E8A-4147-A177-3AD203B41FA5}">
                      <a16:colId xmlns:a16="http://schemas.microsoft.com/office/drawing/2014/main" val="711481339"/>
                    </a:ext>
                  </a:extLst>
                </a:gridCol>
                <a:gridCol w="1014035">
                  <a:extLst>
                    <a:ext uri="{9D8B030D-6E8A-4147-A177-3AD203B41FA5}">
                      <a16:colId xmlns:a16="http://schemas.microsoft.com/office/drawing/2014/main" val="4009947094"/>
                    </a:ext>
                  </a:extLst>
                </a:gridCol>
                <a:gridCol w="2892595">
                  <a:extLst>
                    <a:ext uri="{9D8B030D-6E8A-4147-A177-3AD203B41FA5}">
                      <a16:colId xmlns:a16="http://schemas.microsoft.com/office/drawing/2014/main" val="4096623867"/>
                    </a:ext>
                  </a:extLst>
                </a:gridCol>
              </a:tblGrid>
              <a:tr h="22030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数据类型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RTL </a:t>
                      </a: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位宽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799528"/>
                  </a:ext>
                </a:extLst>
              </a:tr>
              <a:tr h="22030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输入采样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x_i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FCNN32V_INPUT_W =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142117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模板权重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w_j,i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FCNN32V_L0_WEIGHT_W =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106574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单项乘积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x_i × w_j,i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PROD_W = INPUT_W + WEIGHT_W =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293339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乘积寄存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prod_q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bit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乘积符号扩展到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149144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</a:t>
                      </a: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路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tile 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加法树所有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stage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均为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1244845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跨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tile </a:t>
                      </a: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累加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l0_acc_q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tile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累加，保持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031896"/>
                  </a:ext>
                </a:extLst>
              </a:tr>
              <a:tr h="36716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量化</a:t>
                      </a: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舍入中间值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bit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累加值先符号扩展到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bit，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再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round/shift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988407"/>
                  </a:ext>
                </a:extLst>
              </a:tr>
              <a:tr h="22030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单路模板得分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s_j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最终量化输出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368560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路最大值输出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logit_out_q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即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后结果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69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59879"/>
      </p:ext>
    </p:extLst>
  </p:cSld>
  <p:clrMapOvr>
    <a:masterClrMapping/>
  </p:clrMapOvr>
  <p:transition advTm="639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RTL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仿真功能验证与吞吐分析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FA12F0-05EC-4A52-AEF9-72FB1FEFDD54}"/>
              </a:ext>
            </a:extLst>
          </p:cNvPr>
          <p:cNvSpPr txBox="1"/>
          <p:nvPr/>
        </p:nvSpPr>
        <p:spPr>
          <a:xfrm>
            <a:off x="137987" y="1124744"/>
            <a:ext cx="11916026" cy="295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在行为级 </a:t>
            </a:r>
            <a:r>
              <a:rPr lang="en-US" altLang="zh-CN" dirty="0"/>
              <a:t>RTL </a:t>
            </a:r>
            <a:r>
              <a:rPr lang="zh-CN" altLang="en-US" dirty="0"/>
              <a:t>仿真中，硬件模板匹配输出与软件定点参考结果逐点一致，验证了模板权重导出、窗口组织、并行乘加和最大值选择逻辑的正确性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仿真共检查 </a:t>
            </a:r>
            <a:r>
              <a:rPr lang="en-US" altLang="zh-CN" dirty="0"/>
              <a:t>8 </a:t>
            </a:r>
            <a:r>
              <a:rPr lang="zh-CN" altLang="en-US" dirty="0"/>
              <a:t>个连续输出，</a:t>
            </a:r>
            <a:r>
              <a:rPr lang="en-US" altLang="zh-CN" dirty="0" err="1"/>
              <a:t>logit_out_q</a:t>
            </a:r>
            <a:r>
              <a:rPr lang="en-US" altLang="zh-CN" dirty="0"/>
              <a:t> </a:t>
            </a:r>
            <a:r>
              <a:rPr lang="zh-CN" altLang="en-US" dirty="0"/>
              <a:t>与 </a:t>
            </a:r>
            <a:r>
              <a:rPr lang="en-US" altLang="zh-CN" dirty="0" err="1"/>
              <a:t>expected_logit_mem</a:t>
            </a:r>
            <a:r>
              <a:rPr lang="en-US" altLang="zh-CN" dirty="0"/>
              <a:t> </a:t>
            </a:r>
            <a:r>
              <a:rPr lang="zh-CN" altLang="en-US" dirty="0"/>
              <a:t>在 </a:t>
            </a:r>
            <a:r>
              <a:rPr lang="en-US" altLang="zh-CN" dirty="0" err="1"/>
              <a:t>logit_valid</a:t>
            </a:r>
            <a:r>
              <a:rPr lang="en-US" altLang="zh-CN" dirty="0"/>
              <a:t> </a:t>
            </a:r>
            <a:r>
              <a:rPr lang="zh-CN" altLang="en-US" dirty="0"/>
              <a:t>有效时完全一致，最大误差为 </a:t>
            </a:r>
            <a:r>
              <a:rPr lang="en-US" altLang="zh-CN" dirty="0"/>
              <a:t>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RTL </a:t>
            </a:r>
            <a:r>
              <a:rPr lang="zh-CN" altLang="en-US" dirty="0"/>
              <a:t>仿真中，计算核心相邻有效输出间隔为 </a:t>
            </a:r>
            <a:r>
              <a:rPr lang="en-US" altLang="zh-CN" dirty="0"/>
              <a:t>175 cycles</a:t>
            </a:r>
            <a:r>
              <a:rPr lang="zh-CN" altLang="en-US" dirty="0"/>
              <a:t>；在 </a:t>
            </a:r>
            <a:r>
              <a:rPr lang="en-US" altLang="zh-CN" dirty="0"/>
              <a:t>200 MHz </a:t>
            </a:r>
            <a:r>
              <a:rPr lang="zh-CN" altLang="en-US" dirty="0"/>
              <a:t>时钟下，对应 </a:t>
            </a:r>
            <a:r>
              <a:rPr lang="en-US" altLang="zh-CN" dirty="0"/>
              <a:t>175 × 5 ns = 875 ns</a:t>
            </a:r>
            <a:r>
              <a:rPr lang="zh-CN" altLang="en-US" dirty="0"/>
              <a:t>，说明核心计算能力小于 </a:t>
            </a:r>
            <a:r>
              <a:rPr lang="en-US" altLang="zh-CN" dirty="0"/>
              <a:t>1 us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仿真结果表明，该并行模板匹配结构在 </a:t>
            </a:r>
            <a:r>
              <a:rPr lang="en-US" altLang="zh-CN" dirty="0"/>
              <a:t>RTL </a:t>
            </a:r>
            <a:r>
              <a:rPr lang="zh-CN" altLang="en-US" dirty="0"/>
              <a:t>层面具备满足 </a:t>
            </a:r>
            <a:r>
              <a:rPr lang="en-US" altLang="zh-CN" dirty="0"/>
              <a:t>1 us </a:t>
            </a:r>
            <a:r>
              <a:rPr lang="zh-CN" altLang="en-US" dirty="0"/>
              <a:t>稳态吞吐的能力；工程可实现性将在后续布局布线和上板验证中进一步确认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15FBC6-7084-4CF6-8424-DFFBC9AA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" y="4981244"/>
            <a:ext cx="12192000" cy="7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7462"/>
      </p:ext>
    </p:extLst>
  </p:cSld>
  <p:clrMapOvr>
    <a:masterClrMapping/>
  </p:clrMapOvr>
  <p:transition advTm="639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布局布线时序收敛与资源评估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335360" y="1196752"/>
            <a:ext cx="11521280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后布局布线时序报告表明，当前设计在 </a:t>
            </a:r>
            <a:r>
              <a:rPr lang="en-US" altLang="zh-CN" dirty="0"/>
              <a:t>200 MHz </a:t>
            </a:r>
            <a:r>
              <a:rPr lang="zh-CN" altLang="en-US" dirty="0"/>
              <a:t>时钟约束下完成时序收敛：</a:t>
            </a:r>
            <a:r>
              <a:rPr lang="en-US" altLang="zh-CN" dirty="0"/>
              <a:t>WNS = +0.021 ns</a:t>
            </a:r>
            <a:r>
              <a:rPr lang="zh-CN" altLang="en-US" dirty="0"/>
              <a:t>，</a:t>
            </a:r>
            <a:r>
              <a:rPr lang="en-US" altLang="zh-CN" dirty="0"/>
              <a:t>TNS = 0</a:t>
            </a:r>
            <a:r>
              <a:rPr lang="zh-CN" altLang="en-US" dirty="0"/>
              <a:t>，</a:t>
            </a:r>
            <a:r>
              <a:rPr lang="en-US" altLang="zh-CN" dirty="0"/>
              <a:t>failing endpoints = 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当前设计采用 </a:t>
            </a:r>
            <a:r>
              <a:rPr lang="en-US" altLang="zh-CN" dirty="0"/>
              <a:t>128 </a:t>
            </a:r>
            <a:r>
              <a:rPr lang="zh-CN" altLang="en-US" dirty="0"/>
              <a:t>路并行乘法和 </a:t>
            </a:r>
            <a:r>
              <a:rPr lang="en-US" altLang="zh-CN" dirty="0"/>
              <a:t>157 </a:t>
            </a:r>
            <a:r>
              <a:rPr lang="zh-CN" altLang="en-US" dirty="0"/>
              <a:t>个 </a:t>
            </a:r>
            <a:r>
              <a:rPr lang="en-US" altLang="zh-CN" dirty="0"/>
              <a:t>tile </a:t>
            </a:r>
            <a:r>
              <a:rPr lang="zh-CN" altLang="en-US" dirty="0"/>
              <a:t>分拍累加，资源消耗主要集中在 </a:t>
            </a:r>
            <a:r>
              <a:rPr lang="en-US" altLang="zh-CN" dirty="0"/>
              <a:t>DSP </a:t>
            </a:r>
            <a:r>
              <a:rPr lang="zh-CN" altLang="en-US" dirty="0"/>
              <a:t>阵列：</a:t>
            </a:r>
            <a:r>
              <a:rPr lang="en-US" altLang="zh-CN" dirty="0"/>
              <a:t>DSP = 2048</a:t>
            </a:r>
            <a:r>
              <a:rPr lang="zh-CN" altLang="en-US" dirty="0"/>
              <a:t>，占 </a:t>
            </a:r>
            <a:r>
              <a:rPr lang="en-US" altLang="zh-CN" dirty="0"/>
              <a:t>22.70%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LUT</a:t>
            </a:r>
            <a:r>
              <a:rPr lang="zh-CN" altLang="en-US" dirty="0"/>
              <a:t>、</a:t>
            </a:r>
            <a:r>
              <a:rPr lang="en-US" altLang="zh-CN" dirty="0"/>
              <a:t>FF</a:t>
            </a:r>
            <a:r>
              <a:rPr lang="zh-CN" altLang="en-US" dirty="0"/>
              <a:t>、</a:t>
            </a:r>
            <a:r>
              <a:rPr lang="en-US" altLang="zh-CN" dirty="0"/>
              <a:t>BRAM </a:t>
            </a:r>
            <a:r>
              <a:rPr lang="zh-CN" altLang="en-US" dirty="0"/>
              <a:t>占用分别为 </a:t>
            </a:r>
            <a:r>
              <a:rPr lang="en-US" altLang="zh-CN" dirty="0"/>
              <a:t>8.20%</a:t>
            </a:r>
            <a:r>
              <a:rPr lang="zh-CN" altLang="en-US" dirty="0"/>
              <a:t>、</a:t>
            </a:r>
            <a:r>
              <a:rPr lang="en-US" altLang="zh-CN" dirty="0"/>
              <a:t>3.54%</a:t>
            </a:r>
            <a:r>
              <a:rPr lang="zh-CN" altLang="en-US" dirty="0"/>
              <a:t>、</a:t>
            </a:r>
            <a:r>
              <a:rPr lang="en-US" altLang="zh-CN" dirty="0"/>
              <a:t>6.37%</a:t>
            </a:r>
            <a:r>
              <a:rPr lang="zh-CN" altLang="en-US" dirty="0"/>
              <a:t>，说明除 </a:t>
            </a:r>
            <a:r>
              <a:rPr lang="en-US" altLang="zh-CN" dirty="0"/>
              <a:t>DSP </a:t>
            </a:r>
            <a:r>
              <a:rPr lang="zh-CN" altLang="en-US" dirty="0"/>
              <a:t>外的逻辑与存储资源仍保留较大余量，具备工程实现可行性</a:t>
            </a:r>
            <a:endParaRPr lang="en-US" altLang="zh-CN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DFC71E4-26D1-4DCC-9FDF-13A00D814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06950"/>
              </p:ext>
            </p:extLst>
          </p:nvPr>
        </p:nvGraphicFramePr>
        <p:xfrm>
          <a:off x="191344" y="3657920"/>
          <a:ext cx="4896544" cy="29260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85947045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534952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时序指标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/>
                        <a:t>布局布线后结果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9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目标频率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200 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60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时钟周期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5.000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702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+0.021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71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121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Failing 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347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+0.010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57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26968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0A60C23-BCDA-4C2E-B8D2-BA593B6A6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55756"/>
              </p:ext>
            </p:extLst>
          </p:nvPr>
        </p:nvGraphicFramePr>
        <p:xfrm>
          <a:off x="5734745" y="4023680"/>
          <a:ext cx="6265911" cy="21945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8637">
                  <a:extLst>
                    <a:ext uri="{9D8B030D-6E8A-4147-A177-3AD203B41FA5}">
                      <a16:colId xmlns:a16="http://schemas.microsoft.com/office/drawing/2014/main" val="4021268431"/>
                    </a:ext>
                  </a:extLst>
                </a:gridCol>
                <a:gridCol w="2088637">
                  <a:extLst>
                    <a:ext uri="{9D8B030D-6E8A-4147-A177-3AD203B41FA5}">
                      <a16:colId xmlns:a16="http://schemas.microsoft.com/office/drawing/2014/main" val="3394294521"/>
                    </a:ext>
                  </a:extLst>
                </a:gridCol>
                <a:gridCol w="2088637">
                  <a:extLst>
                    <a:ext uri="{9D8B030D-6E8A-4147-A177-3AD203B41FA5}">
                      <a16:colId xmlns:a16="http://schemas.microsoft.com/office/drawing/2014/main" val="1604176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资源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/>
                        <a:t>使用量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占比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83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106848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8.20%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0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92284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3.54%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17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BRAM 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128.5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6.37%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197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2048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22.70%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056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URAM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69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58644"/>
      </p:ext>
    </p:extLst>
  </p:cSld>
  <p:clrMapOvr>
    <a:masterClrMapping/>
  </p:clrMapOvr>
  <p:transition advTm="639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上板验证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60F321-B465-470E-A661-8369C0A1C847}"/>
              </a:ext>
            </a:extLst>
          </p:cNvPr>
          <p:cNvSpPr txBox="1"/>
          <p:nvPr/>
        </p:nvSpPr>
        <p:spPr>
          <a:xfrm>
            <a:off x="445902" y="5206372"/>
            <a:ext cx="11050698" cy="129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上板 </a:t>
            </a:r>
            <a:r>
              <a:rPr lang="en-US" altLang="zh-CN" dirty="0"/>
              <a:t>ILA </a:t>
            </a:r>
            <a:r>
              <a:rPr lang="zh-CN" altLang="en-US" dirty="0"/>
              <a:t>结果验证了完整 </a:t>
            </a:r>
            <a:r>
              <a:rPr lang="en-US" altLang="zh-CN" dirty="0"/>
              <a:t>8 </a:t>
            </a:r>
            <a:r>
              <a:rPr lang="zh-CN" altLang="en-US" dirty="0"/>
              <a:t>个输出窗口：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功能验证 </a:t>
            </a:r>
            <a:r>
              <a:rPr lang="en-US" altLang="zh-CN" dirty="0"/>
              <a:t>PASS</a:t>
            </a:r>
            <a:r>
              <a:rPr lang="zh-CN" altLang="en-US" dirty="0"/>
              <a:t>：</a:t>
            </a:r>
            <a:r>
              <a:rPr lang="en-US" altLang="zh-CN" dirty="0"/>
              <a:t>FPGA </a:t>
            </a:r>
            <a:r>
              <a:rPr lang="zh-CN" altLang="en-US" dirty="0"/>
              <a:t>模板匹配输出与软件定点参考逐点一致，</a:t>
            </a:r>
            <a:r>
              <a:rPr lang="en-US" altLang="zh-CN" dirty="0"/>
              <a:t>8 </a:t>
            </a:r>
            <a:r>
              <a:rPr lang="zh-CN" altLang="en-US" dirty="0"/>
              <a:t>个输出最大误差为 </a:t>
            </a:r>
            <a:r>
              <a:rPr lang="en-US" altLang="zh-CN" dirty="0"/>
              <a:t>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实时性验证 </a:t>
            </a:r>
            <a:r>
              <a:rPr lang="en-US" altLang="zh-CN" dirty="0"/>
              <a:t>PASS</a:t>
            </a:r>
            <a:r>
              <a:rPr lang="zh-CN" altLang="en-US" dirty="0"/>
              <a:t>：相邻有效输出间隔为 </a:t>
            </a:r>
            <a:r>
              <a:rPr lang="en-US" altLang="zh-CN" dirty="0"/>
              <a:t>200 </a:t>
            </a:r>
            <a:r>
              <a:rPr lang="zh-CN" altLang="en-US" dirty="0"/>
              <a:t>个 </a:t>
            </a:r>
            <a:r>
              <a:rPr lang="en-US" altLang="zh-CN" dirty="0"/>
              <a:t>ILA sample</a:t>
            </a:r>
            <a:r>
              <a:rPr lang="zh-CN" altLang="en-US" dirty="0"/>
              <a:t>；在 </a:t>
            </a:r>
            <a:r>
              <a:rPr lang="en-US" altLang="zh-CN" dirty="0"/>
              <a:t>200 MHz </a:t>
            </a:r>
            <a:r>
              <a:rPr lang="zh-CN" altLang="en-US" dirty="0"/>
              <a:t>采样时钟下，对应 </a:t>
            </a:r>
            <a:r>
              <a:rPr lang="en-US" altLang="zh-CN" dirty="0"/>
              <a:t>1 us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A313D2-6D6E-4243-BC74-9BA410803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7" y="1243538"/>
            <a:ext cx="6138795" cy="38039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41C8F2-DB1F-4CE9-8425-03A733DB6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14" y="1546836"/>
            <a:ext cx="4332726" cy="28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5297"/>
      </p:ext>
    </p:extLst>
  </p:cSld>
  <p:clrMapOvr>
    <a:masterClrMapping/>
  </p:clrMapOvr>
  <p:transition advTm="639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信号甄别与二元假设检验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/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对于磁单极子的甄别可以归结为如下假设检验问题：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为观测到的数据，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为噪声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决策：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0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，即观测到的信号为纯噪声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，即观测到的信号为信号叠加噪声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由于磁单极子的速度和入射方向不同，其产生的信号形状也各不相同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磁单极子信号集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分别为信号相关参数与参数空间，包括磁单极子速度，入射方位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blipFill>
                <a:blip r:embed="rId3"/>
                <a:stretch>
                  <a:fillRect l="-491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2A63AE5-BCE3-47CF-A4F1-9C256137902B}"/>
              </a:ext>
            </a:extLst>
          </p:cNvPr>
          <p:cNvCxnSpPr/>
          <p:nvPr/>
        </p:nvCxnSpPr>
        <p:spPr>
          <a:xfrm>
            <a:off x="0" y="4221088"/>
            <a:ext cx="12192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F944DE67-DA80-4B45-BF19-3B5068A5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672" y="4584493"/>
            <a:ext cx="2448000" cy="1836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2D0C3C-1AB2-4AD8-898B-74B64BFB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00" y="4584493"/>
            <a:ext cx="2448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795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的边界为：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在</m:t>
                    </m:r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中不是均匀分布的，具体可以可以整理为：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物理参数分布记为：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B5142D-B963-49A4-A24C-44D59ACD6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9" y="1556792"/>
            <a:ext cx="1329981" cy="225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A95AB-C027-4C65-BE34-B8904C2B32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2" y="2636912"/>
            <a:ext cx="5102933" cy="203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AECE84-C07C-4A76-BD03-99840CBE54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17" y="3212976"/>
            <a:ext cx="2834286" cy="1131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47E283-88AC-45B9-B89F-7E2D0549CE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6" y="4935206"/>
            <a:ext cx="11716264" cy="2486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473C97-8A8C-4CD3-B6D9-CFB0A47604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6" y="6020492"/>
            <a:ext cx="686324" cy="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875E060-0999-4F0D-821E-1E5AD6B5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742" y="1340768"/>
            <a:ext cx="2907538" cy="474478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最优滤波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/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最优滤波</a:t>
                </a:r>
                <a:r>
                  <a:rPr lang="zh-CN" altLang="en-US" sz="1600" dirty="0"/>
                  <a:t>：在数学上可以证明能够实现最优信噪比，并已广泛应用于 </a:t>
                </a:r>
                <a:r>
                  <a:rPr lang="en-US" altLang="zh-CN" sz="1600" dirty="0"/>
                  <a:t>LIGO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Virgo </a:t>
                </a:r>
                <a:r>
                  <a:rPr lang="zh-CN" altLang="en-US" sz="1600" dirty="0"/>
                  <a:t>和 </a:t>
                </a:r>
                <a:r>
                  <a:rPr lang="en-US" altLang="zh-CN" sz="1600" dirty="0"/>
                  <a:t>KAGRA </a:t>
                </a:r>
                <a:r>
                  <a:rPr lang="zh-CN" altLang="en-US" sz="1600" dirty="0"/>
                  <a:t>等实验中，用于探测微弱信号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信噪比定义</a:t>
                </a:r>
                <a:r>
                  <a:rPr lang="zh-CN" altLang="en-US" sz="1600" dirty="0"/>
                  <a:t>：信号时域最大幅值的平方与噪声均方根值平方之比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最优滤波传递函数：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滤波之后的信号形式：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注意：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不损失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最优性的前提下，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通过将滤波后的噪声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RMS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归一化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为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，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使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输出信号的幅度直接对应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blipFill>
                <a:blip r:embed="rId5"/>
                <a:stretch>
                  <a:fillRect l="-423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1AD1AB-A3A5-46A3-802D-5171A404707F}"/>
              </a:ext>
            </a:extLst>
          </p:cNvPr>
          <p:cNvSpPr txBox="1"/>
          <p:nvPr/>
        </p:nvSpPr>
        <p:spPr>
          <a:xfrm>
            <a:off x="6284264" y="4422236"/>
            <a:ext cx="262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省略归一化与时间对齐因子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EB629C-4B38-41C1-9FEA-113494403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560" y="1040813"/>
            <a:ext cx="6286773" cy="1779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379C52-B882-4D05-8E48-C231C39E93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73" y="3248185"/>
            <a:ext cx="1527467" cy="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929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最优滤波器的时域实现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最优滤波器的时域冲激响应：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根据卷积定理，滤波器输出可表示为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在离散时间域下，最优滤波器的输出可以写为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772090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896E8D1-396E-4960-BA1C-D72E3B4B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0" b="33850"/>
          <a:stretch/>
        </p:blipFill>
        <p:spPr>
          <a:xfrm>
            <a:off x="207263" y="4149080"/>
            <a:ext cx="11777472" cy="25942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基于滑动卷积的信号检测实现方法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CC1374-D937-478E-8361-F6AB798B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3810"/>
            <a:ext cx="5044622" cy="28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/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针对连续数据流，采用滑动卷积实现逐时刻信号检测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卷积核：最优滤波模板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逐点卷积结果：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卷积输出：最优滤波结果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+mn-cs"/>
                  </a:rPr>
                  <a:t>过阈甄别：判断是否存在信号</a:t>
                </a:r>
                <a:endParaRPr lang="zh-CN" altLang="zh-CN" sz="1800" dirty="0">
                  <a:effectLst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blipFill>
                <a:blip r:embed="rId5"/>
                <a:stretch>
                  <a:fillRect l="-743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F52D19-8FE7-499F-B0D8-5E2434BC4EC5}"/>
              </a:ext>
            </a:extLst>
          </p:cNvPr>
          <p:cNvCxnSpPr/>
          <p:nvPr/>
        </p:nvCxnSpPr>
        <p:spPr>
          <a:xfrm>
            <a:off x="1703512" y="4509120"/>
            <a:ext cx="648072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F0A2ED-6565-4133-8B2F-8E7FDE4C752D}"/>
              </a:ext>
            </a:extLst>
          </p:cNvPr>
          <p:cNvCxnSpPr>
            <a:cxnSpLocks/>
          </p:cNvCxnSpPr>
          <p:nvPr/>
        </p:nvCxnSpPr>
        <p:spPr>
          <a:xfrm flipV="1">
            <a:off x="7536160" y="4509120"/>
            <a:ext cx="757157" cy="3363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005757"/>
                <a:ext cx="11521280" cy="5866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曝光量：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20000 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year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分辨率：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采样率：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𝑀𝑆𝑝𝑠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感应线圈半径：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层数：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达到目标曝光量，需要完成得数据存储为：</a:t>
                </a:r>
                <a:br>
                  <a:rPr lang="en-US" altLang="zh-CN" dirty="0"/>
                </a:br>
                <a:endParaRPr lang="en-US" altLang="zh-CN" i="1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探测时间为</a:t>
                </a:r>
                <a:r>
                  <a:rPr lang="en-US" altLang="zh-CN" dirty="0"/>
                  <a:t>1 year</a:t>
                </a:r>
                <a:r>
                  <a:rPr lang="zh-CN" altLang="en-US" dirty="0"/>
                  <a:t>，总数据率：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单通道数据率：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在现有工程资源约束下，该方案不具可行性，因此必须采用触发筛选，仅对候选事件进行选择性存储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05757"/>
                <a:ext cx="11521280" cy="5866927"/>
              </a:xfrm>
              <a:prstGeom prst="rect">
                <a:avLst/>
              </a:prstGeom>
              <a:blipFill>
                <a:blip r:embed="rId6"/>
                <a:stretch>
                  <a:fillRect l="-423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原始波形存储量估算与实时甄别必要性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AFE2020-22CF-4604-A12D-8DC15637F1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717032"/>
            <a:ext cx="10299426" cy="556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1FC269-3410-4B5B-8EC0-16852A5527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902816"/>
            <a:ext cx="7618285" cy="470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9D700B-1B16-4620-8026-D29160D254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3" y="5904733"/>
            <a:ext cx="6992913" cy="2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7757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触发策略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81263C-6D0A-4E4D-AFF4-A4713040A716}"/>
              </a:ext>
            </a:extLst>
          </p:cNvPr>
          <p:cNvSpPr txBox="1"/>
          <p:nvPr/>
        </p:nvSpPr>
        <p:spPr>
          <a:xfrm>
            <a:off x="254193" y="4221088"/>
            <a:ext cx="11514120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在线触发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面向对象：连续输入波形的实时数据流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工程约束：</a:t>
            </a:r>
            <a:r>
              <a:rPr lang="en-US" altLang="zh-CN" dirty="0"/>
              <a:t>FPR </a:t>
            </a:r>
            <a:r>
              <a:rPr lang="zh-CN" altLang="en-US" dirty="0"/>
              <a:t>受存储和带宽限制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核心目标：在工程约束下尽量降低 </a:t>
            </a:r>
            <a:r>
              <a:rPr lang="en-US" altLang="zh-CN" dirty="0"/>
              <a:t>FNR</a:t>
            </a:r>
            <a:r>
              <a:rPr lang="zh-CN" altLang="en-US" dirty="0"/>
              <a:t>，避免真实物理事件漏检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功能定位：只完成候选事件筛选，不追求最优灵敏度</a:t>
            </a:r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AF151-748F-4D7C-94C1-CEC74753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2" y="1202361"/>
            <a:ext cx="10983396" cy="26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45047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2.4822"/>
  <p:tag name="ORIGINALWIDTH" val=" 3823.772"/>
  <p:tag name="OUTPUTTYPE" val="PNG"/>
  <p:tag name="IGUANATEXVERSION" val="162"/>
  <p:tag name="LATEXADDIN" val="\documentclass{article}&#10;\usepackage{amsmath}&#10;\usepackage{amssymb}&#10;\pagestyle{empty}&#10;\begin{document}&#10;&#10;\begin{equation*}&#10;R_{\mathrm{ch}} = 20~\mathrm{bit} \times 1\times10^{6}~\mathrm{s}^{-1}&#10;= 2.0\times10^{7}~\mathrm{bit/s}&#10;= 20~\mathrm{Mbit/s}&#10;\approx 2.5~\mathrm{MB/s}.&#10;\end{equation*}&#10;&#10;&#10;\end{document}"/>
  <p:tag name="IGUANATEXSIZE" val="18"/>
  <p:tag name="IGUANATEXCURSOR" val="28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97.5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23.585"/>
  <p:tag name="ORIGINALWIDTH" val=" 4290.964"/>
  <p:tag name="OUTPUTTYPE" val="PNG"/>
  <p:tag name="IGUANATEXVERSION" val="162"/>
  <p:tag name="LATEXADDIN" val="\documentclass{article}&#10;\usepackage{amsmath}&#10;\usepackage{amssymb}&#10;\pagestyle{empty}&#10;\begin{document}&#10;&#10;At each fixed velocity \(v/c\), we generate \(5\times10^5\) signal samples, with \((\rho_0,\theta,\phi)\) randomly sampled and small time shifts around the signal center retained.&#10;&#10;At \(\mathrm{FPR}=10^{-4}\), we compare the \(\mathrm{FNR}\) of a single-template method, \(\mathbf{y}=(v,0,0,0)\), and a template-bank method with \(N=16\) templates.&#10;&#10;The \(\mathrm{FNR}\) is significantly elevated in the low-velocity region \(v/c&lt;4\times10^{-5}\), but improves markedly once the velocity reaches \(5\times10^{-5}\).&#10;&#10;In particular, at \(v/c=10^{-5}\), both methods give \(\mathrm{FNR}\approx 0.94\), indicating that the main limitation in this regime is the intrinsically low signal SNR rather than insufficient template coverage.&#10;&#10;\end{document}"/>
  <p:tag name="IGUANATEXSIZE" val="16"/>
  <p:tag name="IGUANATEXCURSOR" val="44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48.894"/>
  <p:tag name="ORIGINALWIDTH" val=" 4290.964"/>
  <p:tag name="OUTPUTTYPE" val="PNG"/>
  <p:tag name="IGUANATEXVERSION" val="162"/>
  <p:tag name="LATEXADDIN" val="\documentclass{article}&#10;\usepackage{amsmath}&#10;\usepackage{amssymb}&#10;\pagestyle{empty}&#10;\begin{document}&#10;&#10;For the vertically incident, centered case,&#10;\[&#10;\gamma=(v,\rho_0,\theta,\phi)=(v,0,0,0).&#10;\]&#10;&#10;The template-style SNR decreases rapidly with decreasing velocity, and reaches 4.5 at \(v/c=10^{-5}\), significantly lower than in the higher-velocity region.&#10;&#10;To test whether the large \(\mathrm{FNR}\) comes from insufficient template coverage, we fix \(v/c=10^{-5}\) and optimize a dedicated low-velocity template bank only in the \((\rho_0,\theta,\phi)\) subspace.&#10;&#10;\begin{itemize}&#10;    \item Single template \((10^{-5}c,\,0,\,0,\,0)\): \(\mathrm{FNR}=0.940140\)&#10;    \item Existing average template bank \((N=16)\): \(\mathrm{FNR}=0.966466\)&#10;    \item Low-velocity dedicated template bank \((N=1)\): \(\mathrm{FNR}=0.939320\)&#10;    \item Low-velocity dedicated template bank \((N=2)\): \(\mathrm{FNR}=0.937582\)&#10;\end{itemize}&#10;&#10;The high \(\mathrm{FNR}\) at \(v/c=10^{-5}\) is mainly limited by the intrinsically low signal SNR rather than template mismatch.&#10;&#10;\end{document}"/>
  <p:tag name="IGUANATEXSIZE" val="16"/>
  <p:tag name="IGUANATEXCURSOR" val="85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65.354"/>
  <p:tag name="ORIGINALWIDTH" val=" 3722.535"/>
  <p:tag name="OUTPUTTYPE" val="PNG"/>
  <p:tag name="IGUANATEXVERSION" val="162"/>
  <p:tag name="LATEXADDIN" val="\documentclass{article}&#10;\usepackage{amsmath}&#10;\usepackage{amssymb}&#10;\pagestyle{empty}&#10;\begin{document}&#10;&#10;Assume a peak-threshold test with known signal peak position:&#10;\[&#10;H_0:\ x\sim\mathcal{N}(0,\sigma_n^2),&#10;\qquad&#10;H_1:\ x\sim\mathcal{N}(A_{\max},\sigma_n^2).&#10;\]&#10;&#10;After normalization,&#10;\[&#10;H_0:\ z\sim\mathcal{N}(0,1),&#10;\qquad&#10;H_1:\ z\sim\mathcal{N}(\sqrt{\mathrm{SNR}},1).&#10;\]&#10;&#10;For a threshold \(\eta\),&#10;\[&#10;\mathrm{FPR}(\eta)=1-\Phi(\eta),&#10;\qquad&#10;\mathrm{FNR}(\eta)=\Phi\!\left(\eta-\sqrt{\mathrm{SNR}}\right).&#10;\]&#10;&#10;Hence,&#10;\[&#10;\mathrm{FNR}&#10;=&#10;\Phi\!\left[&#10;\Phi^{-1}(1-\mathrm{FPR})-\sqrt{\mathrm{SNR}}&#10;\right].&#10;\]&#10;&#10;For \(\mathrm{SNR}=4.5\),&#10;\[&#10;\mathrm{FNR}&#10;=&#10;\Phi\!\left[&#10;\Phi^{-1}(1-\mathrm{FPR})-\sqrt{4.5}&#10;\right]&#10;=&#10;\Phi\!\left[&#10;\Phi^{-1}(1-\mathrm{FPR})-2.1213&#10;\right].&#10;\]&#10;&#10;At \(\mathrm{FPR}=10^{-4}\),&#10;\[&#10;\mathrm{FNR}&#10;=&#10;\Phi\!\left[&#10;\Phi^{-1}(1-10^{-4})-2.1213&#10;\right]&#10;\approx&#10;\Phi(1.5977)&#10;\approx&#10;0.9449.&#10;\]&#10;\end{document}"/>
  <p:tag name="IGUANATEXSIZE" val="16"/>
  <p:tag name="IGUANATEXCURSOR" val="904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11.661"/>
  <p:tag name="ORIGINALWIDTH" val=" 1549.306"/>
  <p:tag name="OUTPUTTYPE" val="PNG"/>
  <p:tag name="IGUANATEXVERSION" val="162"/>
  <p:tag name="LATEXADDIN" val="\documentclass{article}&#10;\usepackage{amsmath}&#10;\usepackage{amssymb}&#10;\pagestyle{empty}&#10;\begin{document}&#10;&#10;\begin{equation*}&#10;\mathbf{z}&#10;=&#10;\mathbf{W}_1\,\mathbf{x},&#10;\qquad&#10;\mathbf{W}_1&#10;=&#10;\begin{bmatrix}&#10;\mathbf{g}_{\boldsymbol{\gamma}_1}^{\mathsf{T}}\\&#10;\mathbf{g}_{\boldsymbol{\gamma}_2}^{\mathsf{T}}\\&#10;\vdots\\&#10;\mathbf{g}_{\boldsymbol{\gamma}_K}^{\mathsf{T}}&#10;\end{bmatrix}&#10;\label{eq:first_layer}&#10;\end{equation*}&#10;&#10;\end{document}"/>
  <p:tag name="IGUANATEXSIZE" val="16"/>
  <p:tag name="IGUANATEXCURSOR" val="36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.2313"/>
  <p:tag name="ORIGINALWIDTH" val=" 2440.945"/>
  <p:tag name="OUTPUTTYPE" val="PNG"/>
  <p:tag name="IGUANATEXVERSION" val="162"/>
  <p:tag name="LATEXADDIN" val="\documentclass{article}&#10;\usepackage{amsmath}&#10;\usepackage{amssymb}&#10;\pagestyle{empty}&#10;\begin{document}&#10;&#10;\[&#10;\mathcal{L}_{\mathrm{BCE}}&#10;=&#10;-&#10;\left[&#10;y\log \sigma(\hat{y})&#10;+&#10;(1-y)\log\bigl(1-\sigma(\hat{y})\bigr)&#10;\right]&#10;\]&#10;&#10;\end{document}"/>
  <p:tag name="IGUANATEXSIZE" val="16"/>
  <p:tag name="IGUANATEXCURSOR" val="21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67.604"/>
  <p:tag name="ORIGINALWIDTH" val=" 2224.222"/>
  <p:tag name="OUTPUTTYPE" val="PNG"/>
  <p:tag name="IGUANATEXVERSION" val="162"/>
  <p:tag name="LATEXADDIN" val="\documentclass{article}&#10;\usepackage{amsmath}&#10;\usepackage{amssymb}&#10;\pagestyle{empty}&#10;\begin{document}&#10;&#10;\[&#10;\mathcal{L}_{B}&#10;=&#10;\mathcal{L}_{\mathrm{pos}}&#10;+&#10;0.25\,\mathcal{L}_{\mathrm{neg}},&#10;\]&#10;&#10;\[&#10;\mathcal{L}_{\mathrm{pos}}&#10;=&#10;\frac{1}{|P|}&#10;\sum_{i\in P}&#10;\tau\,\mathrm{softplus}&#10;\!\left(&#10;\frac{t_{\mathrm{use}}-s_i^+}{\tau}&#10;\right),&#10;\]&#10;&#10;\[&#10;\mathcal{L}_{\mathrm{neg}}&#10;=&#10;\frac{1}{|N_h|}&#10;\sum_{j\in N_h}&#10;\tau\,\mathrm{softplus}&#10;\!\left(&#10;\frac{s_j^- - t_{\mathrm{use}}}{\tau}&#10;\right).&#10;\]&#10;&#10;\end{document}"/>
  <p:tag name="IGUANATEXSIZE" val="16"/>
  <p:tag name="IGUANATEXCURSOR" val="47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61.4548"/>
  <p:tag name="ORIGINALWIDTH" val=" 868.3914"/>
  <p:tag name="OUTPUTTYPE" val="PNG"/>
  <p:tag name="IGUANATEXVERSION" val="162"/>
  <p:tag name="LATEXADDIN" val="\documentclass{article}&#10;\usepackage{amsmath}&#10;\usepackage{amssymb}&#10;\pagestyle{empty}&#10;\begin{document}&#10;&#10;\begin{equation*}&#10;y_j=\sum_{i=0}^{20000} x_i\,w_{j,i}&#10;\end{equation*}&#10;&#10;\end{document}"/>
  <p:tag name="IGUANATEXSIZE" val="16"/>
  <p:tag name="IGUANATEXCURSOR" val="15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818.1477"/>
  <p:tag name="OUTPUTTYPE" val="PNG"/>
  <p:tag name="IGUANATEXVERSION" val="162"/>
  <p:tag name="LATEXADDIN" val="\documentclass{article}&#10;\usepackage{amsmath}&#10;\usepackage{amssymb}&#10;\pagestyle{empty}&#10;\begin{document}&#10;&#10;\begin{equation*}&#10;\boldsymbol{\gamma}\triangleq (v,\rho_0,\theta,\phi)&#10;\end{equation*}&#10;&#10;\end{document}"/>
  <p:tag name="IGUANATEXSIZE" val="16"/>
  <p:tag name="IGUANATEXCURSOR" val="17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139.107"/>
  <p:tag name="OUTPUTTYPE" val="PNG"/>
  <p:tag name="IGUANATEXVERSION" val="162"/>
  <p:tag name="LATEXADDIN" val="\documentclass{article}&#10;\usepackage{amsmath}&#10;\usepackage{amssymb}&#10;\pagestyle{empty}&#10;\begin{document}&#10;&#10;\begin{equation*}&#10;\Gamma&#10;=&#10;\left[v_{\min},v_{\max}\right]\times&#10;\left[\rho_{\min},\rho_{\max}\right]\times&#10;\left[\theta_{\min},\theta_{\max}\right]\times&#10;\left[\phi_{\min},\phi_{\max}\right]&#10;\end{equation*}&#10;&#10;\end{document}"/>
  <p:tag name="IGUANATEXSIZE" val="16"/>
  <p:tag name="IGUANATEXCURSOR" val="29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95.913"/>
  <p:tag name="ORIGINALWIDTH" val=" 1743.53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  v_{\min} &amp;= 10^{-5}c, \quad &amp;v_{\max} &amp;= 10^{-1}c \\&#10;  \rho_{\min} &amp;= 0, \quad &amp;\rho_{\max} &amp;= R_{\mathrm{inner}} \\&#10;  \theta_{\min} &amp;= 0, \quad &amp;\theta_{\max} &amp;= \pi/2 \\&#10;  \phi_{\min} &amp;= 0, \quad &amp;\phi_{\max} &amp;= 2\pi&#10;\end{aligned}&#10;\end{equation*}&#10;&#10;\end{document}"/>
  <p:tag name="IGUANATEXSIZE" val="16"/>
  <p:tag name="IGUANATEXCURSOR" val="3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9809"/>
  <p:tag name="ORIGINALWIDTH" val=" 7207.349"/>
  <p:tag name="OUTPUTTYPE" val="PNG"/>
  <p:tag name="IGUANATEXVERSION" val="162"/>
  <p:tag name="LATEXADDIN" val="\documentclass{article}&#10;\usepackage{amsmath}&#10;\usepackage{amssymb}&#10;\pagestyle{empty}&#10;\begin{document}&#10;&#10;\begin{equation*}&#10;\log v \sim \mathrm{Uniform}\!\left(\log v_{\min},\, \log v_{\max}\right);&#10;\rho_0^2 \sim \mathrm{Uniform}\!\left(0,\,R_{\mathrm{inner}}^2\right);&#10;\cos\theta \sim \mathrm{Uniform}\!\left(\cos\theta_{\max},\,\cos\theta_{\min}\right)&#10;=&#10;\mathrm{Uniform}(0,1);&#10;\phi \sim \mathrm{Uniform}(0,2\pi)&#10;\end{equation*}&#10;&#10;\end{document}"/>
  <p:tag name="IGUANATEXSIZE" val="16"/>
  <p:tag name="IGUANATEXCURSOR" val="26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422.1972"/>
  <p:tag name="OUTPUTTYPE" val="PNG"/>
  <p:tag name="IGUANATEXVERSION" val="162"/>
  <p:tag name="LATEXADDIN" val="\documentclass{article}&#10;\usepackage{amsmath}&#10;\usepackage{amssymb}&#10;\pagestyle{empty}&#10;\begin{document}&#10;&#10;\begin{equation*}&#10;q_{\mathrm{phys}}(\boldsymbol{\gamma})&#10;\end{equation*}&#10;&#10;\end{document}"/>
  <p:tag name="IGUANATEXSIZE" val="16"/>
  <p:tag name="IGUANATEXCURSOR" val="15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939.6325"/>
  <p:tag name="OUTPUTTYPE" val="PNG"/>
  <p:tag name="IGUANATEXVERSION" val="162"/>
  <p:tag name="LATEXADDIN" val="\documentclass{article}&#10;\usepackage{amsmath}&#10;\usepackage{amssymb}&#10;\pagestyle{empty}&#10;\begin{document}&#10;&#10;\begin{equation*}&#10;\mathrm{SNR} = \frac{\max\!\left(A_S^2\right)}{\left\langle A_N^2 \right\rangle}&#10;\end{equation*}&#10;&#10;\end{document}"/>
  <p:tag name="IGUANATEXSIZE" val="16"/>
  <p:tag name="IGUANATEXCURSOR" val="12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4.462"/>
  <p:tag name="ORIGINALWIDTH" val=" 5631.796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S&#10;&amp;= \frac{\Lambda}{\pi r^2}\,N_L\,b\,f_s &#10;&amp;= \frac{20000~\mathrm{year\cdot m^2}}{\pi (10~\mathrm{cm})^2}&#10;      \cdot 3 \cdot 20~\mathrm{bit} \cdot 1~\mathrm{MSps} &#10;&amp;\approx 1.21\times10^{21}~\mathrm{bit}&#10; \approx 1.51\times10^{20}~\mathrm{Byte}&#10; \approx 151~\mathrm{EB}&#10;\end{aligned}&#10;\end{equation*}&#10;&#10;&#10;\end{document}"/>
  <p:tag name="IGUANATEXSIZE" val="18"/>
  <p:tag name="IGUANATEXCURSOR" val="4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7.2179"/>
  <p:tag name="ORIGINALWIDTH" val=" 4165.729"/>
  <p:tag name="OUTPUTTYPE" val="PNG"/>
  <p:tag name="IGUANATEXVERSION" val="162"/>
  <p:tag name="LATEXADDIN" val="\documentclass{article}&#10;\usepackage{amsmath}&#10;\usepackage{amssymb}&#10;\pagestyle{empty}&#10;\begin{document}&#10;&#10;\begin{equation*}&#10;R=\frac{151~\mathrm{EB}}{365\times24\times3600~\mathrm{s}}&#10;\approx 4.79\times10^{-6}~\mathrm{EB/s}&#10;\approx 4.79\times10^3~\mathrm{GB/s}&#10;\approx 4.79~\mathrm{TB/s}.&#10;\end{equation*}&#10;&#10;\end{document}"/>
  <p:tag name="IGUANATEXSIZE" val="18"/>
  <p:tag name="IGUANATEXCURSOR" val="28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214976</TotalTime>
  <Words>2250</Words>
  <Application>Microsoft Office PowerPoint</Application>
  <PresentationFormat>宽屏</PresentationFormat>
  <Paragraphs>314</Paragraphs>
  <Slides>26</Slides>
  <Notes>25</Notes>
  <HiddenSlides>3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磁单极子超灵敏感应探测 原型系统研究</vt:lpstr>
      <vt:lpstr>物理问题</vt:lpstr>
      <vt:lpstr>信号甄别与二元假设检验</vt:lpstr>
      <vt:lpstr>参数空间Γ</vt:lpstr>
      <vt:lpstr>最优滤波</vt:lpstr>
      <vt:lpstr>最优滤波器的时域实现</vt:lpstr>
      <vt:lpstr>基于滑动卷积的信号检测实现方法</vt:lpstr>
      <vt:lpstr>原始波形存储量估算与实时甄别必要性</vt:lpstr>
      <vt:lpstr>触发策略</vt:lpstr>
      <vt:lpstr>在线触发策略</vt:lpstr>
      <vt:lpstr>模板库构建策略</vt:lpstr>
      <vt:lpstr>模板库构建结果</vt:lpstr>
      <vt:lpstr>固定速度下的检测效率评估</vt:lpstr>
      <vt:lpstr>低速区间的灵敏度限制</vt:lpstr>
      <vt:lpstr>估计</vt:lpstr>
      <vt:lpstr>Vmin &gt; 2.5e-4</vt:lpstr>
      <vt:lpstr>Vmin &gt; 2.5e-4</vt:lpstr>
      <vt:lpstr>神经网络在粒子信号甄别中的应用</vt:lpstr>
      <vt:lpstr>训练设置</vt:lpstr>
      <vt:lpstr>结果</vt:lpstr>
      <vt:lpstr>硬件部署目标与总体架构</vt:lpstr>
      <vt:lpstr>模板匹配的并行化实现架构</vt:lpstr>
      <vt:lpstr>RTL 仿真功能验证与吞吐分析</vt:lpstr>
      <vt:lpstr>布局布线时序收敛与资源评估</vt:lpstr>
      <vt:lpstr>上板验证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yechangqing</cp:lastModifiedBy>
  <cp:revision>3091</cp:revision>
  <dcterms:created xsi:type="dcterms:W3CDTF">2013-02-25T11:17:00Z</dcterms:created>
  <dcterms:modified xsi:type="dcterms:W3CDTF">2026-04-30T05:51:13Z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