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935" r:id="rId2"/>
    <p:sldId id="2965" r:id="rId3"/>
    <p:sldId id="2936" r:id="rId4"/>
    <p:sldId id="731" r:id="rId5"/>
    <p:sldId id="2947" r:id="rId6"/>
    <p:sldId id="2951" r:id="rId7"/>
    <p:sldId id="2954" r:id="rId8"/>
    <p:sldId id="2955" r:id="rId9"/>
    <p:sldId id="2960" r:id="rId10"/>
    <p:sldId id="2966" r:id="rId11"/>
    <p:sldId id="768" r:id="rId12"/>
    <p:sldId id="767" r:id="rId13"/>
    <p:sldId id="772" r:id="rId14"/>
    <p:sldId id="2961" r:id="rId15"/>
    <p:sldId id="2962" r:id="rId16"/>
    <p:sldId id="2963" r:id="rId17"/>
    <p:sldId id="2964" r:id="rId18"/>
    <p:sldId id="396" r:id="rId19"/>
    <p:sldId id="378" r:id="rId20"/>
    <p:sldId id="422" r:id="rId21"/>
    <p:sldId id="2937" r:id="rId22"/>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EFC5BA"/>
    <a:srgbClr val="FFFFFF"/>
    <a:srgbClr val="DEEBF6"/>
    <a:srgbClr val="CFE2F2"/>
    <a:srgbClr val="0000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autoAdjust="0"/>
    <p:restoredTop sz="94694"/>
  </p:normalViewPr>
  <p:slideViewPr>
    <p:cSldViewPr snapToGrid="0">
      <p:cViewPr varScale="1">
        <p:scale>
          <a:sx n="121" d="100"/>
          <a:sy n="121" d="100"/>
        </p:scale>
        <p:origin x="92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2026/4/28</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24673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2883605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0EA3A-22FE-CDF5-3ADD-648ABF54106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B2F5AE3-7D46-1045-378C-03571A86450A}"/>
              </a:ext>
            </a:extLst>
          </p:cNvPr>
          <p:cNvSpPr>
            <a:spLocks noGrp="1" noRot="1" noChangeAspect="1"/>
          </p:cNvSpPr>
          <p:nvPr>
            <p:ph type="sldImg"/>
          </p:nvPr>
        </p:nvSpPr>
        <p:spPr>
          <a:xfrm>
            <a:off x="481013" y="1279525"/>
            <a:ext cx="6140450" cy="3454400"/>
          </a:xfrm>
        </p:spPr>
      </p:sp>
      <p:sp>
        <p:nvSpPr>
          <p:cNvPr id="3" name="备注占位符 2">
            <a:extLst>
              <a:ext uri="{FF2B5EF4-FFF2-40B4-BE49-F238E27FC236}">
                <a16:creationId xmlns:a16="http://schemas.microsoft.com/office/drawing/2014/main" id="{D1CD2640-EE46-1984-2016-4310022FDEA3}"/>
              </a:ext>
            </a:extLst>
          </p:cNvPr>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日期占位符 3">
            <a:extLst>
              <a:ext uri="{FF2B5EF4-FFF2-40B4-BE49-F238E27FC236}">
                <a16:creationId xmlns:a16="http://schemas.microsoft.com/office/drawing/2014/main" id="{40F5D38E-83FF-4FA1-8561-F6DFC70A1987}"/>
              </a:ext>
            </a:extLst>
          </p:cNvPr>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a:extLst>
              <a:ext uri="{FF2B5EF4-FFF2-40B4-BE49-F238E27FC236}">
                <a16:creationId xmlns:a16="http://schemas.microsoft.com/office/drawing/2014/main" id="{1E458106-B6A3-AD6F-67C8-2767E505E2A8}"/>
              </a:ext>
            </a:extLst>
          </p:cNvPr>
          <p:cNvSpPr>
            <a:spLocks noGrp="1"/>
          </p:cNvSpPr>
          <p:nvPr>
            <p:ph type="sldNum" sz="quarter" idx="11"/>
          </p:nvPr>
        </p:nvSpPr>
        <p:spPr/>
        <p:txBody>
          <a:bodyPr/>
          <a:lstStyle/>
          <a:p>
            <a:fld id="{F86BACA0-EB3D-4B88-810F-2A2ECB2CFB33}" type="slidenum">
              <a:rPr lang="zh-CN" altLang="en-US" smtClean="0"/>
              <a:t>11</a:t>
            </a:fld>
            <a:endParaRPr lang="zh-CN" altLang="en-US" sz="1200"/>
          </a:p>
        </p:txBody>
      </p:sp>
    </p:spTree>
    <p:extLst>
      <p:ext uri="{BB962C8B-B14F-4D97-AF65-F5344CB8AC3E}">
        <p14:creationId xmlns:p14="http://schemas.microsoft.com/office/powerpoint/2010/main" val="4273114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534BC-A796-2879-C304-DCD87375EB2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F2EDE1E-B10C-B34D-3987-1AAC1F63074F}"/>
              </a:ext>
            </a:extLst>
          </p:cNvPr>
          <p:cNvSpPr>
            <a:spLocks noGrp="1" noRot="1" noChangeAspect="1"/>
          </p:cNvSpPr>
          <p:nvPr>
            <p:ph type="sldImg"/>
          </p:nvPr>
        </p:nvSpPr>
        <p:spPr>
          <a:xfrm>
            <a:off x="481013" y="1279525"/>
            <a:ext cx="6140450" cy="3454400"/>
          </a:xfrm>
        </p:spPr>
      </p:sp>
      <p:sp>
        <p:nvSpPr>
          <p:cNvPr id="3" name="备注占位符 2">
            <a:extLst>
              <a:ext uri="{FF2B5EF4-FFF2-40B4-BE49-F238E27FC236}">
                <a16:creationId xmlns:a16="http://schemas.microsoft.com/office/drawing/2014/main" id="{9B99EE46-2866-7DA6-559E-9D2438BF15B4}"/>
              </a:ext>
            </a:extLst>
          </p:cNvPr>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日期占位符 3">
            <a:extLst>
              <a:ext uri="{FF2B5EF4-FFF2-40B4-BE49-F238E27FC236}">
                <a16:creationId xmlns:a16="http://schemas.microsoft.com/office/drawing/2014/main" id="{5F10EF96-053A-5487-3B22-AC8C8672BD6C}"/>
              </a:ext>
            </a:extLst>
          </p:cNvPr>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a:extLst>
              <a:ext uri="{FF2B5EF4-FFF2-40B4-BE49-F238E27FC236}">
                <a16:creationId xmlns:a16="http://schemas.microsoft.com/office/drawing/2014/main" id="{1769BE3C-E59C-3F33-B43E-6F753922C3C0}"/>
              </a:ext>
            </a:extLst>
          </p:cNvPr>
          <p:cNvSpPr>
            <a:spLocks noGrp="1"/>
          </p:cNvSpPr>
          <p:nvPr>
            <p:ph type="sldNum" sz="quarter" idx="11"/>
          </p:nvPr>
        </p:nvSpPr>
        <p:spPr/>
        <p:txBody>
          <a:bodyPr/>
          <a:lstStyle/>
          <a:p>
            <a:fld id="{F86BACA0-EB3D-4B88-810F-2A2ECB2CFB33}" type="slidenum">
              <a:rPr lang="zh-CN" altLang="en-US" smtClean="0"/>
              <a:t>12</a:t>
            </a:fld>
            <a:endParaRPr lang="zh-CN" altLang="en-US" sz="1200"/>
          </a:p>
        </p:txBody>
      </p:sp>
    </p:spTree>
    <p:extLst>
      <p:ext uri="{BB962C8B-B14F-4D97-AF65-F5344CB8AC3E}">
        <p14:creationId xmlns:p14="http://schemas.microsoft.com/office/powerpoint/2010/main" val="2579878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1901-4BA5-8BBB-B61B-102067910E1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175EAE4-7B94-50E3-58BB-DF7BF1E089DB}"/>
              </a:ext>
            </a:extLst>
          </p:cNvPr>
          <p:cNvSpPr>
            <a:spLocks noGrp="1" noRot="1" noChangeAspect="1"/>
          </p:cNvSpPr>
          <p:nvPr>
            <p:ph type="sldImg"/>
          </p:nvPr>
        </p:nvSpPr>
        <p:spPr>
          <a:xfrm>
            <a:off x="481013" y="1279525"/>
            <a:ext cx="6140450" cy="3454400"/>
          </a:xfrm>
        </p:spPr>
      </p:sp>
      <p:sp>
        <p:nvSpPr>
          <p:cNvPr id="3" name="备注占位符 2">
            <a:extLst>
              <a:ext uri="{FF2B5EF4-FFF2-40B4-BE49-F238E27FC236}">
                <a16:creationId xmlns:a16="http://schemas.microsoft.com/office/drawing/2014/main" id="{8A3D2FDB-85B1-D61E-BD67-40DB0D62A0DF}"/>
              </a:ext>
            </a:extLst>
          </p:cNvPr>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日期占位符 3">
            <a:extLst>
              <a:ext uri="{FF2B5EF4-FFF2-40B4-BE49-F238E27FC236}">
                <a16:creationId xmlns:a16="http://schemas.microsoft.com/office/drawing/2014/main" id="{C09FB6FF-7CFB-40A4-BC59-BF558D3030BE}"/>
              </a:ext>
            </a:extLst>
          </p:cNvPr>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a:extLst>
              <a:ext uri="{FF2B5EF4-FFF2-40B4-BE49-F238E27FC236}">
                <a16:creationId xmlns:a16="http://schemas.microsoft.com/office/drawing/2014/main" id="{4A1A202D-08B2-DA4E-312B-102262FE75EB}"/>
              </a:ext>
            </a:extLst>
          </p:cNvPr>
          <p:cNvSpPr>
            <a:spLocks noGrp="1"/>
          </p:cNvSpPr>
          <p:nvPr>
            <p:ph type="sldNum" sz="quarter" idx="11"/>
          </p:nvPr>
        </p:nvSpPr>
        <p:spPr/>
        <p:txBody>
          <a:bodyPr/>
          <a:lstStyle/>
          <a:p>
            <a:fld id="{F86BACA0-EB3D-4B88-810F-2A2ECB2CFB33}" type="slidenum">
              <a:rPr lang="zh-CN" altLang="en-US" smtClean="0"/>
              <a:t>13</a:t>
            </a:fld>
            <a:endParaRPr lang="zh-CN" altLang="en-US" sz="1200"/>
          </a:p>
        </p:txBody>
      </p:sp>
    </p:spTree>
    <p:extLst>
      <p:ext uri="{BB962C8B-B14F-4D97-AF65-F5344CB8AC3E}">
        <p14:creationId xmlns:p14="http://schemas.microsoft.com/office/powerpoint/2010/main" val="80808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p:cNvSpPr>
            <a:spLocks noGrp="1"/>
          </p:cNvSpPr>
          <p:nvPr>
            <p:ph type="sldNum" sz="quarter" idx="11"/>
          </p:nvPr>
        </p:nvSpPr>
        <p:spPr/>
        <p:txBody>
          <a:bodyPr/>
          <a:lstStyle/>
          <a:p>
            <a:fld id="{F86BACA0-EB3D-4B88-810F-2A2ECB2CFB33}" type="slidenum">
              <a:rPr lang="zh-CN" altLang="en-US" smtClean="0"/>
              <a:t>14</a:t>
            </a:fld>
            <a:endParaRPr lang="zh-CN" altLang="en-US" sz="1200"/>
          </a:p>
        </p:txBody>
      </p:sp>
    </p:spTree>
    <p:extLst>
      <p:ext uri="{BB962C8B-B14F-4D97-AF65-F5344CB8AC3E}">
        <p14:creationId xmlns:p14="http://schemas.microsoft.com/office/powerpoint/2010/main" val="674244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p:cNvSpPr>
            <a:spLocks noGrp="1"/>
          </p:cNvSpPr>
          <p:nvPr>
            <p:ph type="sldNum" sz="quarter" idx="11"/>
          </p:nvPr>
        </p:nvSpPr>
        <p:spPr/>
        <p:txBody>
          <a:bodyPr/>
          <a:lstStyle/>
          <a:p>
            <a:fld id="{F86BACA0-EB3D-4B88-810F-2A2ECB2CFB33}" type="slidenum">
              <a:rPr lang="zh-CN" altLang="en-US" smtClean="0"/>
              <a:t>15</a:t>
            </a:fld>
            <a:endParaRPr lang="zh-CN" altLang="en-US" sz="1200"/>
          </a:p>
        </p:txBody>
      </p:sp>
    </p:spTree>
    <p:extLst>
      <p:ext uri="{BB962C8B-B14F-4D97-AF65-F5344CB8AC3E}">
        <p14:creationId xmlns:p14="http://schemas.microsoft.com/office/powerpoint/2010/main" val="3787584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sz="1200" dirty="0">
                <a:solidFill>
                  <a:srgbClr val="FF0000"/>
                </a:solidFill>
                <a:latin typeface="Arial" panose="020B0604020202020204" pitchFamily="34" charset="0"/>
                <a:ea typeface="微软雅黑" panose="020B0503020204020204" pitchFamily="34" charset="-122"/>
                <a:sym typeface="+mn-ea"/>
              </a:rPr>
              <a:t>组织策划实施</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1960896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a:xfrm>
            <a:off x="481013" y="1279525"/>
            <a:ext cx="6140450" cy="3454400"/>
          </a:xfrm>
          <a:ln/>
        </p:spPr>
      </p:sp>
      <p:sp>
        <p:nvSpPr>
          <p:cNvPr id="2253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253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800" b="1">
                <a:solidFill>
                  <a:srgbClr val="3313B9"/>
                </a:solidFill>
                <a:latin typeface="Arial Narrow" panose="020B0606020202030204" pitchFamily="34" charset="0"/>
              </a:defRPr>
            </a:lvl1pPr>
            <a:lvl2pPr marL="742950" indent="-285750" defTabSz="915988">
              <a:defRPr sz="2800" b="1">
                <a:solidFill>
                  <a:srgbClr val="3313B9"/>
                </a:solidFill>
                <a:latin typeface="Arial Narrow" panose="020B0606020202030204" pitchFamily="34" charset="0"/>
              </a:defRPr>
            </a:lvl2pPr>
            <a:lvl3pPr marL="1143000" indent="-228600" defTabSz="915988">
              <a:defRPr sz="2800" b="1">
                <a:solidFill>
                  <a:srgbClr val="3313B9"/>
                </a:solidFill>
                <a:latin typeface="Arial Narrow" panose="020B0606020202030204" pitchFamily="34" charset="0"/>
              </a:defRPr>
            </a:lvl3pPr>
            <a:lvl4pPr marL="1600200" indent="-228600" defTabSz="915988">
              <a:defRPr sz="2800" b="1">
                <a:solidFill>
                  <a:srgbClr val="3313B9"/>
                </a:solidFill>
                <a:latin typeface="Arial Narrow" panose="020B0606020202030204" pitchFamily="34" charset="0"/>
              </a:defRPr>
            </a:lvl4pPr>
            <a:lvl5pPr marL="2057400" indent="-228600" defTabSz="915988">
              <a:defRPr sz="2800" b="1">
                <a:solidFill>
                  <a:srgbClr val="3313B9"/>
                </a:solidFill>
                <a:latin typeface="Arial Narrow" panose="020B0606020202030204" pitchFamily="34" charset="0"/>
              </a:defRPr>
            </a:lvl5pPr>
            <a:lvl6pPr marL="2514600" indent="-228600" defTabSz="915988" eaLnBrk="0" fontAlgn="base" hangingPunct="0">
              <a:spcBef>
                <a:spcPct val="0"/>
              </a:spcBef>
              <a:spcAft>
                <a:spcPct val="0"/>
              </a:spcAft>
              <a:defRPr sz="2800" b="1">
                <a:solidFill>
                  <a:srgbClr val="3313B9"/>
                </a:solidFill>
                <a:latin typeface="Arial Narrow" panose="020B0606020202030204" pitchFamily="34" charset="0"/>
              </a:defRPr>
            </a:lvl6pPr>
            <a:lvl7pPr marL="2971800" indent="-228600" defTabSz="915988" eaLnBrk="0" fontAlgn="base" hangingPunct="0">
              <a:spcBef>
                <a:spcPct val="0"/>
              </a:spcBef>
              <a:spcAft>
                <a:spcPct val="0"/>
              </a:spcAft>
              <a:defRPr sz="2800" b="1">
                <a:solidFill>
                  <a:srgbClr val="3313B9"/>
                </a:solidFill>
                <a:latin typeface="Arial Narrow" panose="020B0606020202030204" pitchFamily="34" charset="0"/>
              </a:defRPr>
            </a:lvl7pPr>
            <a:lvl8pPr marL="3429000" indent="-228600" defTabSz="915988" eaLnBrk="0" fontAlgn="base" hangingPunct="0">
              <a:spcBef>
                <a:spcPct val="0"/>
              </a:spcBef>
              <a:spcAft>
                <a:spcPct val="0"/>
              </a:spcAft>
              <a:defRPr sz="2800" b="1">
                <a:solidFill>
                  <a:srgbClr val="3313B9"/>
                </a:solidFill>
                <a:latin typeface="Arial Narrow" panose="020B0606020202030204" pitchFamily="34" charset="0"/>
              </a:defRPr>
            </a:lvl8pPr>
            <a:lvl9pPr marL="3886200" indent="-228600" defTabSz="915988" eaLnBrk="0" fontAlgn="base" hangingPunct="0">
              <a:spcBef>
                <a:spcPct val="0"/>
              </a:spcBef>
              <a:spcAft>
                <a:spcPct val="0"/>
              </a:spcAft>
              <a:defRPr sz="2800" b="1">
                <a:solidFill>
                  <a:srgbClr val="3313B9"/>
                </a:solidFill>
                <a:latin typeface="Arial Narrow" panose="020B0606020202030204" pitchFamily="34" charset="0"/>
              </a:defRPr>
            </a:lvl9pPr>
          </a:lstStyle>
          <a:p>
            <a:fld id="{CC70EE33-C139-4AFD-961A-8EE3B41082D8}" type="slidenum">
              <a:rPr lang="zh-CN" altLang="en-US" sz="1200" b="0" smtClean="0">
                <a:solidFill>
                  <a:schemeClr val="tx1"/>
                </a:solidFill>
                <a:latin typeface="Times New Roman" panose="02020603050405020304" pitchFamily="18" charset="0"/>
              </a:rPr>
              <a:pPr/>
              <a:t>19</a:t>
            </a:fld>
            <a:endParaRPr lang="en-US" altLang="zh-CN"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897533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b="1" kern="0" dirty="0">
                <a:latin typeface="微软雅黑" panose="020B0503020204020204" pitchFamily="34" charset="-122"/>
                <a:ea typeface="微软雅黑" panose="020B0503020204020204" pitchFamily="34" charset="-122"/>
                <a:sym typeface="微软雅黑" panose="020B0503020204020204" charset="-122"/>
              </a:rPr>
              <a:t>75.4MeV·cm2mg-1</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59692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800938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F6D9F-E266-5F0E-D3AC-D91A1A59D79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89065A7-FA04-21F4-D730-17EBECA33526}"/>
              </a:ext>
            </a:extLst>
          </p:cNvPr>
          <p:cNvSpPr>
            <a:spLocks noGrp="1" noRot="1" noChangeAspect="1"/>
          </p:cNvSpPr>
          <p:nvPr>
            <p:ph type="sldImg"/>
          </p:nvPr>
        </p:nvSpPr>
        <p:spPr>
          <a:xfrm>
            <a:off x="481013" y="1279525"/>
            <a:ext cx="6140450" cy="3454400"/>
          </a:xfrm>
        </p:spPr>
      </p:sp>
      <p:sp>
        <p:nvSpPr>
          <p:cNvPr id="3" name="备注占位符 2">
            <a:extLst>
              <a:ext uri="{FF2B5EF4-FFF2-40B4-BE49-F238E27FC236}">
                <a16:creationId xmlns:a16="http://schemas.microsoft.com/office/drawing/2014/main" id="{B6A1016E-A456-53A5-F6E5-1470FF67A727}"/>
              </a:ext>
            </a:extLst>
          </p:cNvPr>
          <p:cNvSpPr>
            <a:spLocks noGrp="1"/>
          </p:cNvSpPr>
          <p:nvPr>
            <p:ph type="body" idx="1"/>
          </p:nvPr>
        </p:nvSpPr>
        <p:spPr>
          <a:xfrm>
            <a:off x="685800" y="4343400"/>
            <a:ext cx="5486400" cy="4114800"/>
          </a:xfrm>
          <a:prstGeom prst="rect">
            <a:avLst/>
          </a:prstGeom>
        </p:spPr>
        <p:txBody>
          <a:bodyPr/>
          <a:lstStyle/>
          <a:p>
            <a:r>
              <a:rPr lang="en-US" altLang="zh-CN" dirty="0"/>
              <a:t>Purple </a:t>
            </a:r>
            <a:r>
              <a:rPr lang="zh-CN" altLang="en-US" dirty="0"/>
              <a:t>紫色</a:t>
            </a:r>
          </a:p>
        </p:txBody>
      </p:sp>
      <p:sp>
        <p:nvSpPr>
          <p:cNvPr id="4" name="日期占位符 3">
            <a:extLst>
              <a:ext uri="{FF2B5EF4-FFF2-40B4-BE49-F238E27FC236}">
                <a16:creationId xmlns:a16="http://schemas.microsoft.com/office/drawing/2014/main" id="{45640FC3-39B6-936F-CBD1-7E23B6CA5A7B}"/>
              </a:ext>
            </a:extLst>
          </p:cNvPr>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a:extLst>
              <a:ext uri="{FF2B5EF4-FFF2-40B4-BE49-F238E27FC236}">
                <a16:creationId xmlns:a16="http://schemas.microsoft.com/office/drawing/2014/main" id="{BB87DEE8-928A-BA80-0C21-2E35C9660BB7}"/>
              </a:ext>
            </a:extLst>
          </p:cNvPr>
          <p:cNvSpPr>
            <a:spLocks noGrp="1"/>
          </p:cNvSpPr>
          <p:nvPr>
            <p:ph type="sldNum" sz="quarter" idx="11"/>
          </p:nvPr>
        </p:nvSpPr>
        <p:spPr/>
        <p:txBody>
          <a:bodyPr/>
          <a:lstStyle/>
          <a:p>
            <a:fld id="{F86BACA0-EB3D-4B88-810F-2A2ECB2CFB33}" type="slidenum">
              <a:rPr lang="zh-CN" altLang="en-US" smtClean="0"/>
              <a:t>4</a:t>
            </a:fld>
            <a:endParaRPr lang="zh-CN" altLang="en-US" sz="1200"/>
          </a:p>
        </p:txBody>
      </p:sp>
    </p:spTree>
    <p:extLst>
      <p:ext uri="{BB962C8B-B14F-4D97-AF65-F5344CB8AC3E}">
        <p14:creationId xmlns:p14="http://schemas.microsoft.com/office/powerpoint/2010/main" val="409830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34F9C-EC17-E01F-F5F1-717BDEDAD7F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C5EF7BA-3329-9092-7DA7-561CAAC020DC}"/>
              </a:ext>
            </a:extLst>
          </p:cNvPr>
          <p:cNvSpPr>
            <a:spLocks noGrp="1" noRot="1" noChangeAspect="1"/>
          </p:cNvSpPr>
          <p:nvPr>
            <p:ph type="sldImg"/>
          </p:nvPr>
        </p:nvSpPr>
        <p:spPr>
          <a:xfrm>
            <a:off x="481013" y="1279525"/>
            <a:ext cx="6140450" cy="3454400"/>
          </a:xfrm>
        </p:spPr>
      </p:sp>
      <p:sp>
        <p:nvSpPr>
          <p:cNvPr id="3" name="备注占位符 2">
            <a:extLst>
              <a:ext uri="{FF2B5EF4-FFF2-40B4-BE49-F238E27FC236}">
                <a16:creationId xmlns:a16="http://schemas.microsoft.com/office/drawing/2014/main" id="{981EF45B-2A6F-189E-2165-81EBE8F95D70}"/>
              </a:ext>
            </a:extLst>
          </p:cNvPr>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日期占位符 3">
            <a:extLst>
              <a:ext uri="{FF2B5EF4-FFF2-40B4-BE49-F238E27FC236}">
                <a16:creationId xmlns:a16="http://schemas.microsoft.com/office/drawing/2014/main" id="{A889E082-5DE3-C9AC-6B00-C1C823A329E7}"/>
              </a:ext>
            </a:extLst>
          </p:cNvPr>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a:extLst>
              <a:ext uri="{FF2B5EF4-FFF2-40B4-BE49-F238E27FC236}">
                <a16:creationId xmlns:a16="http://schemas.microsoft.com/office/drawing/2014/main" id="{2E3489C3-5A34-8014-A3C3-1A47E1EF983D}"/>
              </a:ext>
            </a:extLst>
          </p:cNvPr>
          <p:cNvSpPr>
            <a:spLocks noGrp="1"/>
          </p:cNvSpPr>
          <p:nvPr>
            <p:ph type="sldNum" sz="quarter" idx="11"/>
          </p:nvPr>
        </p:nvSpPr>
        <p:spPr/>
        <p:txBody>
          <a:bodyPr/>
          <a:lstStyle/>
          <a:p>
            <a:fld id="{F86BACA0-EB3D-4B88-810F-2A2ECB2CFB33}" type="slidenum">
              <a:rPr lang="zh-CN" altLang="en-US" smtClean="0"/>
              <a:t>5</a:t>
            </a:fld>
            <a:endParaRPr lang="zh-CN" altLang="en-US" sz="1200"/>
          </a:p>
        </p:txBody>
      </p:sp>
    </p:spTree>
    <p:extLst>
      <p:ext uri="{BB962C8B-B14F-4D97-AF65-F5344CB8AC3E}">
        <p14:creationId xmlns:p14="http://schemas.microsoft.com/office/powerpoint/2010/main" val="2147694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5E4A5-DA9D-7913-FB8E-CAAED65E61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069F01C-A92E-3951-DA72-5CBB16E8B5F5}"/>
              </a:ext>
            </a:extLst>
          </p:cNvPr>
          <p:cNvSpPr>
            <a:spLocks noGrp="1" noRot="1" noChangeAspect="1"/>
          </p:cNvSpPr>
          <p:nvPr>
            <p:ph type="sldImg"/>
          </p:nvPr>
        </p:nvSpPr>
        <p:spPr>
          <a:xfrm>
            <a:off x="481013" y="1279525"/>
            <a:ext cx="6140450" cy="3454400"/>
          </a:xfrm>
        </p:spPr>
      </p:sp>
      <p:sp>
        <p:nvSpPr>
          <p:cNvPr id="3" name="备注占位符 2">
            <a:extLst>
              <a:ext uri="{FF2B5EF4-FFF2-40B4-BE49-F238E27FC236}">
                <a16:creationId xmlns:a16="http://schemas.microsoft.com/office/drawing/2014/main" id="{CCCB5366-F29F-1247-C94C-07680DD9E2CC}"/>
              </a:ext>
            </a:extLst>
          </p:cNvPr>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日期占位符 3">
            <a:extLst>
              <a:ext uri="{FF2B5EF4-FFF2-40B4-BE49-F238E27FC236}">
                <a16:creationId xmlns:a16="http://schemas.microsoft.com/office/drawing/2014/main" id="{CEEC4709-D3F2-B4F3-01F9-F84A9A5E0B0F}"/>
              </a:ext>
            </a:extLst>
          </p:cNvPr>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a:extLst>
              <a:ext uri="{FF2B5EF4-FFF2-40B4-BE49-F238E27FC236}">
                <a16:creationId xmlns:a16="http://schemas.microsoft.com/office/drawing/2014/main" id="{99E82C12-010E-2101-29A0-898B11429D9B}"/>
              </a:ext>
            </a:extLst>
          </p:cNvPr>
          <p:cNvSpPr>
            <a:spLocks noGrp="1"/>
          </p:cNvSpPr>
          <p:nvPr>
            <p:ph type="sldNum" sz="quarter" idx="11"/>
          </p:nvPr>
        </p:nvSpPr>
        <p:spPr/>
        <p:txBody>
          <a:bodyPr/>
          <a:lstStyle/>
          <a:p>
            <a:fld id="{F86BACA0-EB3D-4B88-810F-2A2ECB2CFB33}" type="slidenum">
              <a:rPr lang="zh-CN" altLang="en-US" smtClean="0"/>
              <a:t>6</a:t>
            </a:fld>
            <a:endParaRPr lang="zh-CN" altLang="en-US" sz="1200"/>
          </a:p>
        </p:txBody>
      </p:sp>
    </p:spTree>
    <p:extLst>
      <p:ext uri="{BB962C8B-B14F-4D97-AF65-F5344CB8AC3E}">
        <p14:creationId xmlns:p14="http://schemas.microsoft.com/office/powerpoint/2010/main" val="2083445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8A7A5-578F-1CAA-B6A9-737DD6CD6FD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2C9D3B-AEB4-7A3D-A2D1-A9CE07F26EEA}"/>
              </a:ext>
            </a:extLst>
          </p:cNvPr>
          <p:cNvSpPr>
            <a:spLocks noGrp="1" noRot="1" noChangeAspect="1"/>
          </p:cNvSpPr>
          <p:nvPr>
            <p:ph type="sldImg"/>
          </p:nvPr>
        </p:nvSpPr>
        <p:spPr>
          <a:xfrm>
            <a:off x="481013" y="1279525"/>
            <a:ext cx="6140450" cy="3454400"/>
          </a:xfrm>
        </p:spPr>
      </p:sp>
      <p:sp>
        <p:nvSpPr>
          <p:cNvPr id="3" name="备注占位符 2">
            <a:extLst>
              <a:ext uri="{FF2B5EF4-FFF2-40B4-BE49-F238E27FC236}">
                <a16:creationId xmlns:a16="http://schemas.microsoft.com/office/drawing/2014/main" id="{10B8E520-5EA8-EEED-992F-56E351DEF871}"/>
              </a:ext>
            </a:extLst>
          </p:cNvPr>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日期占位符 3">
            <a:extLst>
              <a:ext uri="{FF2B5EF4-FFF2-40B4-BE49-F238E27FC236}">
                <a16:creationId xmlns:a16="http://schemas.microsoft.com/office/drawing/2014/main" id="{707A35E0-BCE5-9A39-58C5-322A0EC57853}"/>
              </a:ext>
            </a:extLst>
          </p:cNvPr>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a:extLst>
              <a:ext uri="{FF2B5EF4-FFF2-40B4-BE49-F238E27FC236}">
                <a16:creationId xmlns:a16="http://schemas.microsoft.com/office/drawing/2014/main" id="{45BA810C-E736-82BF-8AD4-3F1870958E70}"/>
              </a:ext>
            </a:extLst>
          </p:cNvPr>
          <p:cNvSpPr>
            <a:spLocks noGrp="1"/>
          </p:cNvSpPr>
          <p:nvPr>
            <p:ph type="sldNum" sz="quarter" idx="11"/>
          </p:nvPr>
        </p:nvSpPr>
        <p:spPr/>
        <p:txBody>
          <a:bodyPr/>
          <a:lstStyle/>
          <a:p>
            <a:fld id="{F86BACA0-EB3D-4B88-810F-2A2ECB2CFB33}" type="slidenum">
              <a:rPr lang="zh-CN" altLang="en-US" smtClean="0"/>
              <a:t>7</a:t>
            </a:fld>
            <a:endParaRPr lang="zh-CN" altLang="en-US" sz="1200"/>
          </a:p>
        </p:txBody>
      </p:sp>
    </p:spTree>
    <p:extLst>
      <p:ext uri="{BB962C8B-B14F-4D97-AF65-F5344CB8AC3E}">
        <p14:creationId xmlns:p14="http://schemas.microsoft.com/office/powerpoint/2010/main" val="4167467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079BE-215C-CD44-4D3A-20011D8DD4C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1ED6BB6-F99E-D990-72DE-0D0A8382539E}"/>
              </a:ext>
            </a:extLst>
          </p:cNvPr>
          <p:cNvSpPr>
            <a:spLocks noGrp="1" noRot="1" noChangeAspect="1"/>
          </p:cNvSpPr>
          <p:nvPr>
            <p:ph type="sldImg"/>
          </p:nvPr>
        </p:nvSpPr>
        <p:spPr>
          <a:xfrm>
            <a:off x="481013" y="1279525"/>
            <a:ext cx="6140450" cy="3454400"/>
          </a:xfrm>
        </p:spPr>
      </p:sp>
      <p:sp>
        <p:nvSpPr>
          <p:cNvPr id="3" name="备注占位符 2">
            <a:extLst>
              <a:ext uri="{FF2B5EF4-FFF2-40B4-BE49-F238E27FC236}">
                <a16:creationId xmlns:a16="http://schemas.microsoft.com/office/drawing/2014/main" id="{3AE1567E-B996-5473-730D-1AE51C90F40A}"/>
              </a:ext>
            </a:extLst>
          </p:cNvPr>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日期占位符 3">
            <a:extLst>
              <a:ext uri="{FF2B5EF4-FFF2-40B4-BE49-F238E27FC236}">
                <a16:creationId xmlns:a16="http://schemas.microsoft.com/office/drawing/2014/main" id="{5D586D80-062D-C330-C318-1ABF8CEBDD7B}"/>
              </a:ext>
            </a:extLst>
          </p:cNvPr>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a:extLst>
              <a:ext uri="{FF2B5EF4-FFF2-40B4-BE49-F238E27FC236}">
                <a16:creationId xmlns:a16="http://schemas.microsoft.com/office/drawing/2014/main" id="{F08DEE5D-131F-B934-9E99-ABDDDFAFF1D6}"/>
              </a:ext>
            </a:extLst>
          </p:cNvPr>
          <p:cNvSpPr>
            <a:spLocks noGrp="1"/>
          </p:cNvSpPr>
          <p:nvPr>
            <p:ph type="sldNum" sz="quarter" idx="11"/>
          </p:nvPr>
        </p:nvSpPr>
        <p:spPr/>
        <p:txBody>
          <a:bodyPr/>
          <a:lstStyle/>
          <a:p>
            <a:fld id="{F86BACA0-EB3D-4B88-810F-2A2ECB2CFB33}" type="slidenum">
              <a:rPr lang="zh-CN" altLang="en-US" smtClean="0"/>
              <a:t>8</a:t>
            </a:fld>
            <a:endParaRPr lang="zh-CN" altLang="en-US" sz="1200"/>
          </a:p>
        </p:txBody>
      </p:sp>
    </p:spTree>
    <p:extLst>
      <p:ext uri="{BB962C8B-B14F-4D97-AF65-F5344CB8AC3E}">
        <p14:creationId xmlns:p14="http://schemas.microsoft.com/office/powerpoint/2010/main" val="928309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D7DFE-DD58-0052-2BF2-5729CAFDF22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B5B9A25-219C-E55D-2228-CC123DCD6D5A}"/>
              </a:ext>
            </a:extLst>
          </p:cNvPr>
          <p:cNvSpPr>
            <a:spLocks noGrp="1" noRot="1" noChangeAspect="1"/>
          </p:cNvSpPr>
          <p:nvPr>
            <p:ph type="sldImg"/>
          </p:nvPr>
        </p:nvSpPr>
        <p:spPr>
          <a:xfrm>
            <a:off x="481013" y="1279525"/>
            <a:ext cx="6140450" cy="3454400"/>
          </a:xfrm>
        </p:spPr>
      </p:sp>
      <p:sp>
        <p:nvSpPr>
          <p:cNvPr id="3" name="备注占位符 2">
            <a:extLst>
              <a:ext uri="{FF2B5EF4-FFF2-40B4-BE49-F238E27FC236}">
                <a16:creationId xmlns:a16="http://schemas.microsoft.com/office/drawing/2014/main" id="{C908E573-6A29-7C04-0347-80A9F9E55BBF}"/>
              </a:ext>
            </a:extLst>
          </p:cNvPr>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日期占位符 3">
            <a:extLst>
              <a:ext uri="{FF2B5EF4-FFF2-40B4-BE49-F238E27FC236}">
                <a16:creationId xmlns:a16="http://schemas.microsoft.com/office/drawing/2014/main" id="{03F167C5-192A-51F8-80F9-C0F8715D5C1D}"/>
              </a:ext>
            </a:extLst>
          </p:cNvPr>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a:extLst>
              <a:ext uri="{FF2B5EF4-FFF2-40B4-BE49-F238E27FC236}">
                <a16:creationId xmlns:a16="http://schemas.microsoft.com/office/drawing/2014/main" id="{2E50DDB2-0D51-CDA6-5423-584E97EF0418}"/>
              </a:ext>
            </a:extLst>
          </p:cNvPr>
          <p:cNvSpPr>
            <a:spLocks noGrp="1"/>
          </p:cNvSpPr>
          <p:nvPr>
            <p:ph type="sldNum" sz="quarter" idx="11"/>
          </p:nvPr>
        </p:nvSpPr>
        <p:spPr/>
        <p:txBody>
          <a:bodyPr/>
          <a:lstStyle/>
          <a:p>
            <a:fld id="{F86BACA0-EB3D-4B88-810F-2A2ECB2CFB33}" type="slidenum">
              <a:rPr lang="zh-CN" altLang="en-US" smtClean="0"/>
              <a:t>9</a:t>
            </a:fld>
            <a:endParaRPr lang="zh-CN" altLang="en-US" sz="1200"/>
          </a:p>
        </p:txBody>
      </p:sp>
    </p:spTree>
    <p:extLst>
      <p:ext uri="{BB962C8B-B14F-4D97-AF65-F5344CB8AC3E}">
        <p14:creationId xmlns:p14="http://schemas.microsoft.com/office/powerpoint/2010/main" val="3326089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sz="1200" b="1" dirty="0">
              <a:solidFill>
                <a:srgbClr val="0066CC"/>
              </a:solidFill>
              <a:latin typeface="微软雅黑" panose="020B0503020204020204" charset="-122"/>
              <a:ea typeface="微软雅黑" panose="020B0503020204020204" charset="-122"/>
            </a:endParaRPr>
          </a:p>
        </p:txBody>
      </p:sp>
      <p:sp>
        <p:nvSpPr>
          <p:cNvPr id="4" name="日期占位符 3"/>
          <p:cNvSpPr>
            <a:spLocks noGrp="1"/>
          </p:cNvSpPr>
          <p:nvPr>
            <p:ph type="dt" idx="10"/>
          </p:nvPr>
        </p:nvSpPr>
        <p:spPr/>
        <p:txBody>
          <a:bodyPr/>
          <a:lstStyle/>
          <a:p>
            <a:fld id="{B859D290-D985-411D-9682-F67D75E8F91D}" type="datetime1">
              <a:rPr lang="zh-CN" altLang="en-US" smtClean="0"/>
              <a:t>2026/4/28</a:t>
            </a:fld>
            <a:endParaRPr lang="zh-CN" altLang="en-US" sz="1200"/>
          </a:p>
        </p:txBody>
      </p:sp>
      <p:sp>
        <p:nvSpPr>
          <p:cNvPr id="5" name="灯片编号占位符 4"/>
          <p:cNvSpPr>
            <a:spLocks noGrp="1"/>
          </p:cNvSpPr>
          <p:nvPr>
            <p:ph type="sldNum" sz="quarter" idx="11"/>
          </p:nvPr>
        </p:nvSpPr>
        <p:spPr/>
        <p:txBody>
          <a:bodyPr/>
          <a:lstStyle/>
          <a:p>
            <a:fld id="{F86BACA0-EB3D-4B88-810F-2A2ECB2CFB33}" type="slidenum">
              <a:rPr lang="zh-CN" altLang="en-US" smtClean="0"/>
              <a:t>10</a:t>
            </a:fld>
            <a:endParaRPr lang="zh-CN" altLang="en-US" sz="1200"/>
          </a:p>
        </p:txBody>
      </p:sp>
    </p:spTree>
    <p:extLst>
      <p:ext uri="{BB962C8B-B14F-4D97-AF65-F5344CB8AC3E}">
        <p14:creationId xmlns:p14="http://schemas.microsoft.com/office/powerpoint/2010/main" val="4263108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150" y="1122363"/>
            <a:ext cx="9144900" cy="2387600"/>
          </a:xfrm>
        </p:spPr>
        <p:txBody>
          <a:bodyPr anchor="b"/>
          <a:lstStyle>
            <a:lvl1pPr algn="ctr">
              <a:defRPr sz="6000">
                <a:latin typeface="华文楷体" panose="02010600040101010101" charset="-122"/>
                <a:ea typeface="华文楷体" panose="02010600040101010101" charset="-122"/>
              </a:defRPr>
            </a:lvl1pPr>
          </a:lstStyle>
          <a:p>
            <a:r>
              <a:rPr lang="zh-CN" altLang="en-US"/>
              <a:t>单击此处编辑母版标题样式</a:t>
            </a:r>
          </a:p>
        </p:txBody>
      </p:sp>
      <p:sp>
        <p:nvSpPr>
          <p:cNvPr id="3" name="副标题 2"/>
          <p:cNvSpPr>
            <a:spLocks noGrp="1"/>
          </p:cNvSpPr>
          <p:nvPr>
            <p:ph type="subTitle" idx="1"/>
          </p:nvPr>
        </p:nvSpPr>
        <p:spPr>
          <a:xfrm>
            <a:off x="1524150" y="3602038"/>
            <a:ext cx="9144900" cy="1655762"/>
          </a:xfrm>
        </p:spPr>
        <p:txBody>
          <a:bodyPr/>
          <a:lstStyle>
            <a:lvl1pPr marL="0" indent="0" algn="ctr">
              <a:buNone/>
              <a:defRPr sz="2400">
                <a:latin typeface="华文楷体" panose="02010600040101010101" charset="-122"/>
                <a:ea typeface="华文楷体" panose="02010600040101010101"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atin typeface="华文楷体" panose="02010600040101010101" charset="-122"/>
                <a:ea typeface="华文楷体" panose="02010600040101010101" charset="-122"/>
              </a:defRPr>
            </a:lvl1pPr>
          </a:lstStyle>
          <a:p>
            <a:fld id="{FE74E027-61A0-4F82-86CB-BAE54831F452}" type="datetime1">
              <a:rPr lang="zh-CN" altLang="en-US" smtClean="0"/>
              <a:t>2026/4/28</a:t>
            </a:fld>
            <a:endParaRPr lang="zh-CN" altLang="en-US"/>
          </a:p>
        </p:txBody>
      </p:sp>
      <p:sp>
        <p:nvSpPr>
          <p:cNvPr id="5" name="页脚占位符 4"/>
          <p:cNvSpPr>
            <a:spLocks noGrp="1"/>
          </p:cNvSpPr>
          <p:nvPr>
            <p:ph type="ftr" sz="quarter" idx="11"/>
          </p:nvPr>
        </p:nvSpPr>
        <p:spPr/>
        <p:txBody>
          <a:bodyPr/>
          <a:lstStyle>
            <a:lvl1pPr>
              <a:defRPr>
                <a:latin typeface="华文楷体" panose="02010600040101010101" charset="-122"/>
                <a:ea typeface="华文楷体" panose="02010600040101010101" charset="-122"/>
              </a:defRPr>
            </a:lvl1pPr>
          </a:lstStyle>
          <a:p>
            <a:r>
              <a:rPr lang="en-US" altLang="zh-CN"/>
              <a:t>2026 Qingdao LGAD Seminar</a:t>
            </a:r>
            <a:endParaRPr lang="zh-CN" altLang="en-US"/>
          </a:p>
        </p:txBody>
      </p:sp>
      <p:sp>
        <p:nvSpPr>
          <p:cNvPr id="6" name="灯片编号占位符 5"/>
          <p:cNvSpPr>
            <a:spLocks noGrp="1"/>
          </p:cNvSpPr>
          <p:nvPr>
            <p:ph type="sldNum" sz="quarter" idx="12"/>
          </p:nvPr>
        </p:nvSpPr>
        <p:spPr/>
        <p:txBody>
          <a:bodyPr/>
          <a:lstStyle>
            <a:lvl1pPr>
              <a:defRPr>
                <a:latin typeface="华文楷体" panose="02010600040101010101" charset="-122"/>
                <a:ea typeface="华文楷体" panose="02010600040101010101" charset="-122"/>
              </a:defRPr>
            </a:lvl1p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83" y="365125"/>
            <a:ext cx="10516635"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42CDCF41-DEF6-4806-9ED0-B48EE00D09D9}" type="datetime1">
              <a:rPr lang="zh-CN" altLang="en-US" smtClean="0"/>
              <a:t>2026/4/28</a:t>
            </a:fld>
            <a:endParaRPr lang="zh-CN" altLang="en-US"/>
          </a:p>
        </p:txBody>
      </p:sp>
      <p:sp>
        <p:nvSpPr>
          <p:cNvPr id="4" name="页脚占位符 3"/>
          <p:cNvSpPr>
            <a:spLocks noGrp="1"/>
          </p:cNvSpPr>
          <p:nvPr>
            <p:ph type="ftr" sz="quarter" idx="11"/>
          </p:nvPr>
        </p:nvSpPr>
        <p:spPr/>
        <p:txBody>
          <a:bodyPr/>
          <a:lstStyle/>
          <a:p>
            <a:r>
              <a:rPr lang="en-US" altLang="zh-CN"/>
              <a:t>2026 Qingdao LGAD Seminar</a:t>
            </a:r>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华文楷体" panose="02010600040101010101" charset="-122"/>
                <a:ea typeface="华文楷体" panose="02010600040101010101" charset="-122"/>
              </a:defRPr>
            </a:lvl1pPr>
          </a:lstStyle>
          <a:p>
            <a:r>
              <a:rPr lang="zh-CN" altLang="en-US"/>
              <a:t>单击此处编辑母版标题样式</a:t>
            </a:r>
          </a:p>
        </p:txBody>
      </p:sp>
      <p:sp>
        <p:nvSpPr>
          <p:cNvPr id="3" name="内容占位符 2"/>
          <p:cNvSpPr>
            <a:spLocks noGrp="1"/>
          </p:cNvSpPr>
          <p:nvPr>
            <p:ph idx="1"/>
          </p:nvPr>
        </p:nvSpPr>
        <p:spPr/>
        <p:txBody>
          <a:bodyPr/>
          <a:lstStyle>
            <a:lvl1pPr>
              <a:defRPr>
                <a:latin typeface="华文楷体" panose="02010600040101010101" charset="-122"/>
                <a:ea typeface="华文楷体" panose="02010600040101010101" charset="-122"/>
              </a:defRPr>
            </a:lvl1pPr>
            <a:lvl2pPr>
              <a:defRPr>
                <a:latin typeface="华文楷体" panose="02010600040101010101" charset="-122"/>
                <a:ea typeface="华文楷体" panose="02010600040101010101" charset="-122"/>
              </a:defRPr>
            </a:lvl2pPr>
            <a:lvl3pPr>
              <a:defRPr>
                <a:latin typeface="华文楷体" panose="02010600040101010101" charset="-122"/>
                <a:ea typeface="华文楷体" panose="02010600040101010101" charset="-122"/>
              </a:defRPr>
            </a:lvl3pPr>
            <a:lvl4pPr>
              <a:defRPr>
                <a:latin typeface="华文楷体" panose="02010600040101010101" charset="-122"/>
                <a:ea typeface="华文楷体" panose="02010600040101010101" charset="-122"/>
              </a:defRPr>
            </a:lvl4pPr>
            <a:lvl5pPr>
              <a:defRPr>
                <a:latin typeface="华文楷体" panose="02010600040101010101" charset="-122"/>
                <a:ea typeface="华文楷体" panose="02010600040101010101"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83" y="6454140"/>
            <a:ext cx="2743470" cy="365125"/>
          </a:xfrm>
        </p:spPr>
        <p:txBody>
          <a:bodyPr/>
          <a:lstStyle>
            <a:lvl1pPr>
              <a:defRPr>
                <a:latin typeface="华文楷体" panose="02010600040101010101" charset="-122"/>
                <a:ea typeface="华文楷体" panose="02010600040101010101" charset="-122"/>
              </a:defRPr>
            </a:lvl1pPr>
          </a:lstStyle>
          <a:p>
            <a:fld id="{4060D264-F02D-4DAD-AA7F-ED5B8671BA22}" type="datetime1">
              <a:rPr lang="zh-CN" altLang="en-US" smtClean="0"/>
              <a:t>2026/4/28</a:t>
            </a:fld>
            <a:endParaRPr lang="zh-CN" altLang="en-US"/>
          </a:p>
        </p:txBody>
      </p:sp>
      <p:sp>
        <p:nvSpPr>
          <p:cNvPr id="5" name="页脚占位符 4"/>
          <p:cNvSpPr>
            <a:spLocks noGrp="1"/>
          </p:cNvSpPr>
          <p:nvPr>
            <p:ph type="ftr" sz="quarter" idx="11"/>
          </p:nvPr>
        </p:nvSpPr>
        <p:spPr>
          <a:xfrm>
            <a:off x="4038998" y="6436360"/>
            <a:ext cx="4115205" cy="365125"/>
          </a:xfrm>
        </p:spPr>
        <p:txBody>
          <a:bodyPr/>
          <a:lstStyle>
            <a:lvl1pPr>
              <a:defRPr>
                <a:latin typeface="华文楷体" panose="02010600040101010101" charset="-122"/>
                <a:ea typeface="华文楷体" panose="02010600040101010101" charset="-122"/>
              </a:defRPr>
            </a:lvl1pPr>
          </a:lstStyle>
          <a:p>
            <a:r>
              <a:rPr lang="en-US" altLang="zh-CN"/>
              <a:t>2026 Qingdao LGAD Seminar</a:t>
            </a:r>
            <a:endParaRPr lang="zh-CN" altLang="en-US"/>
          </a:p>
        </p:txBody>
      </p:sp>
      <p:sp>
        <p:nvSpPr>
          <p:cNvPr id="6" name="灯片编号占位符 5"/>
          <p:cNvSpPr>
            <a:spLocks noGrp="1"/>
          </p:cNvSpPr>
          <p:nvPr>
            <p:ph type="sldNum" sz="quarter" idx="12"/>
          </p:nvPr>
        </p:nvSpPr>
        <p:spPr>
          <a:xfrm>
            <a:off x="8611448" y="6454140"/>
            <a:ext cx="2743470" cy="365125"/>
          </a:xfrm>
        </p:spPr>
        <p:txBody>
          <a:bodyPr/>
          <a:lstStyle>
            <a:lvl1pPr>
              <a:defRPr>
                <a:latin typeface="华文楷体" panose="02010600040101010101" charset="-122"/>
                <a:ea typeface="华文楷体" panose="02010600040101010101" charset="-122"/>
              </a:defRPr>
            </a:lvl1p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32" y="1709738"/>
            <a:ext cx="10516635"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932" y="4589463"/>
            <a:ext cx="105166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613F035-8D27-4E31-8688-214EAB520EF0}" type="datetime1">
              <a:rPr lang="zh-CN" altLang="en-US" smtClean="0"/>
              <a:t>2026/4/28</a:t>
            </a:fld>
            <a:endParaRPr lang="zh-CN" altLang="en-US"/>
          </a:p>
        </p:txBody>
      </p:sp>
      <p:sp>
        <p:nvSpPr>
          <p:cNvPr id="5" name="页脚占位符 4"/>
          <p:cNvSpPr>
            <a:spLocks noGrp="1"/>
          </p:cNvSpPr>
          <p:nvPr>
            <p:ph type="ftr" sz="quarter" idx="11"/>
          </p:nvPr>
        </p:nvSpPr>
        <p:spPr/>
        <p:txBody>
          <a:bodyPr/>
          <a:lstStyle/>
          <a:p>
            <a:r>
              <a:rPr lang="en-US" altLang="zh-CN"/>
              <a:t>2026 Qingdao LGAD Seminar</a:t>
            </a:r>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83" y="1825625"/>
            <a:ext cx="518211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808" y="1825625"/>
            <a:ext cx="518211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5ABCE29-1567-4F57-88A0-854C19BDBB0B}" type="datetime1">
              <a:rPr lang="zh-CN" altLang="en-US" smtClean="0"/>
              <a:t>2026/4/28</a:t>
            </a:fld>
            <a:endParaRPr lang="zh-CN" altLang="en-US"/>
          </a:p>
        </p:txBody>
      </p:sp>
      <p:sp>
        <p:nvSpPr>
          <p:cNvPr id="6" name="页脚占位符 5"/>
          <p:cNvSpPr>
            <a:spLocks noGrp="1"/>
          </p:cNvSpPr>
          <p:nvPr>
            <p:ph type="ftr" sz="quarter" idx="11"/>
          </p:nvPr>
        </p:nvSpPr>
        <p:spPr/>
        <p:txBody>
          <a:bodyPr/>
          <a:lstStyle/>
          <a:p>
            <a:r>
              <a:rPr lang="en-US" altLang="zh-CN"/>
              <a:t>2026 Qingdao LGAD Seminar</a:t>
            </a:r>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71" y="365125"/>
            <a:ext cx="10516635" cy="1325563"/>
          </a:xfrm>
        </p:spPr>
        <p:txBody>
          <a:bodyPr/>
          <a:lstStyle/>
          <a:p>
            <a:r>
              <a:rPr lang="zh-CN" altLang="en-US"/>
              <a:t>单击此处编辑母版标题样式</a:t>
            </a:r>
          </a:p>
        </p:txBody>
      </p:sp>
      <p:sp>
        <p:nvSpPr>
          <p:cNvPr id="3" name="文本占位符 2"/>
          <p:cNvSpPr>
            <a:spLocks noGrp="1"/>
          </p:cNvSpPr>
          <p:nvPr>
            <p:ph type="body" idx="1"/>
          </p:nvPr>
        </p:nvSpPr>
        <p:spPr>
          <a:xfrm>
            <a:off x="1186891" y="1778438"/>
            <a:ext cx="487405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891" y="2665379"/>
            <a:ext cx="487405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554" y="1778438"/>
            <a:ext cx="4898058"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554" y="2665379"/>
            <a:ext cx="4898058"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FA4B24-493B-4C0B-AE9B-79B4B1FB0C8D}" type="datetime1">
              <a:rPr lang="zh-CN" altLang="en-US" smtClean="0"/>
              <a:t>2026/4/28</a:t>
            </a:fld>
            <a:endParaRPr lang="zh-CN" altLang="en-US"/>
          </a:p>
        </p:txBody>
      </p:sp>
      <p:sp>
        <p:nvSpPr>
          <p:cNvPr id="8" name="页脚占位符 7"/>
          <p:cNvSpPr>
            <a:spLocks noGrp="1"/>
          </p:cNvSpPr>
          <p:nvPr>
            <p:ph type="ftr" sz="quarter" idx="11"/>
          </p:nvPr>
        </p:nvSpPr>
        <p:spPr/>
        <p:txBody>
          <a:bodyPr/>
          <a:lstStyle/>
          <a:p>
            <a:r>
              <a:rPr lang="en-US" altLang="zh-CN"/>
              <a:t>2026 Qingdao LGAD Seminar</a:t>
            </a:r>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8736F64-CC7F-45E8-A008-57DE5B1234BE}" type="datetime1">
              <a:rPr lang="zh-CN" altLang="en-US" smtClean="0"/>
              <a:t>2026/4/28</a:t>
            </a:fld>
            <a:endParaRPr lang="zh-CN" altLang="en-US"/>
          </a:p>
        </p:txBody>
      </p:sp>
      <p:sp>
        <p:nvSpPr>
          <p:cNvPr id="4" name="页脚占位符 3"/>
          <p:cNvSpPr>
            <a:spLocks noGrp="1"/>
          </p:cNvSpPr>
          <p:nvPr>
            <p:ph type="ftr" sz="quarter" idx="11"/>
          </p:nvPr>
        </p:nvSpPr>
        <p:spPr/>
        <p:txBody>
          <a:bodyPr/>
          <a:lstStyle/>
          <a:p>
            <a:r>
              <a:rPr lang="en-US" altLang="zh-CN"/>
              <a:t>2026 Qingdao LGAD Seminar</a:t>
            </a:r>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76B39C8-4AAE-4490-B605-F1390FF88B61}" type="datetime1">
              <a:rPr lang="zh-CN" altLang="en-US" smtClean="0"/>
              <a:t>2026/4/28</a:t>
            </a:fld>
            <a:endParaRPr lang="zh-CN" altLang="en-US"/>
          </a:p>
        </p:txBody>
      </p:sp>
      <p:sp>
        <p:nvSpPr>
          <p:cNvPr id="3" name="页脚占位符 2"/>
          <p:cNvSpPr>
            <a:spLocks noGrp="1"/>
          </p:cNvSpPr>
          <p:nvPr>
            <p:ph type="ftr" sz="quarter" idx="11"/>
          </p:nvPr>
        </p:nvSpPr>
        <p:spPr/>
        <p:txBody>
          <a:bodyPr/>
          <a:lstStyle/>
          <a:p>
            <a:r>
              <a:rPr lang="en-US" altLang="zh-CN"/>
              <a:t>2026 Qingdao LGAD Seminar</a:t>
            </a:r>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71" y="457200"/>
            <a:ext cx="416575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698" y="457201"/>
            <a:ext cx="617280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871" y="2057400"/>
            <a:ext cx="416575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F76C0E9-60D1-40C8-A562-6A17D21D95CA}" type="datetime1">
              <a:rPr lang="zh-CN" altLang="en-US" smtClean="0"/>
              <a:t>2026/4/28</a:t>
            </a:fld>
            <a:endParaRPr lang="zh-CN" altLang="en-US"/>
          </a:p>
        </p:txBody>
      </p:sp>
      <p:sp>
        <p:nvSpPr>
          <p:cNvPr id="6" name="页脚占位符 5"/>
          <p:cNvSpPr>
            <a:spLocks noGrp="1"/>
          </p:cNvSpPr>
          <p:nvPr>
            <p:ph type="ftr" sz="quarter" idx="11"/>
          </p:nvPr>
        </p:nvSpPr>
        <p:spPr/>
        <p:txBody>
          <a:bodyPr/>
          <a:lstStyle/>
          <a:p>
            <a:r>
              <a:rPr lang="en-US" altLang="zh-CN"/>
              <a:t>2026 Qingdao LGAD Seminar</a:t>
            </a:r>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759" y="365125"/>
            <a:ext cx="2629159"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83" y="365125"/>
            <a:ext cx="7735062"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F980E2F-8A76-4F28-BFA5-55FF54650C7F}" type="datetime1">
              <a:rPr lang="zh-CN" altLang="en-US" smtClean="0"/>
              <a:t>2026/4/28</a:t>
            </a:fld>
            <a:endParaRPr lang="zh-CN" altLang="en-US"/>
          </a:p>
        </p:txBody>
      </p:sp>
      <p:sp>
        <p:nvSpPr>
          <p:cNvPr id="5" name="页脚占位符 4"/>
          <p:cNvSpPr>
            <a:spLocks noGrp="1"/>
          </p:cNvSpPr>
          <p:nvPr>
            <p:ph type="ftr" sz="quarter" idx="11"/>
          </p:nvPr>
        </p:nvSpPr>
        <p:spPr/>
        <p:txBody>
          <a:bodyPr/>
          <a:lstStyle/>
          <a:p>
            <a:r>
              <a:rPr lang="en-US" altLang="zh-CN"/>
              <a:t>2026 Qingdao LGAD Seminar</a:t>
            </a:r>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83" y="837565"/>
            <a:ext cx="10516635"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329821" y="2590800"/>
            <a:ext cx="10025097" cy="376555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83" y="6356350"/>
            <a:ext cx="2743470" cy="365125"/>
          </a:xfrm>
          <a:prstGeom prst="rect">
            <a:avLst/>
          </a:prstGeom>
        </p:spPr>
        <p:txBody>
          <a:bodyPr vert="horz" lIns="91440" tIns="45720" rIns="91440" bIns="45720" rtlCol="0" anchor="ctr"/>
          <a:lstStyle>
            <a:lvl1pPr algn="l">
              <a:defRPr sz="1200">
                <a:solidFill>
                  <a:schemeClr val="tx1">
                    <a:tint val="75000"/>
                  </a:schemeClr>
                </a:solidFill>
                <a:latin typeface="华文楷体" panose="02010600040101010101" charset="-122"/>
                <a:ea typeface="华文楷体" panose="02010600040101010101" charset="-122"/>
              </a:defRPr>
            </a:lvl1pPr>
          </a:lstStyle>
          <a:p>
            <a:fld id="{8B9E2FC8-7513-45E4-8793-6BAF750F71B7}" type="datetime1">
              <a:rPr lang="zh-CN" altLang="en-US" smtClean="0"/>
              <a:t>2026/4/28</a:t>
            </a:fld>
            <a:endParaRPr lang="zh-CN" altLang="en-US"/>
          </a:p>
        </p:txBody>
      </p:sp>
      <p:sp>
        <p:nvSpPr>
          <p:cNvPr id="5" name="页脚占位符 4"/>
          <p:cNvSpPr>
            <a:spLocks noGrp="1"/>
          </p:cNvSpPr>
          <p:nvPr>
            <p:ph type="ftr" sz="quarter" idx="3"/>
          </p:nvPr>
        </p:nvSpPr>
        <p:spPr>
          <a:xfrm>
            <a:off x="4038998" y="6356350"/>
            <a:ext cx="4115205" cy="365125"/>
          </a:xfrm>
          <a:prstGeom prst="rect">
            <a:avLst/>
          </a:prstGeom>
        </p:spPr>
        <p:txBody>
          <a:bodyPr vert="horz" lIns="91440" tIns="45720" rIns="91440" bIns="45720" rtlCol="0" anchor="ctr"/>
          <a:lstStyle>
            <a:lvl1pPr algn="ctr">
              <a:defRPr sz="1200">
                <a:solidFill>
                  <a:schemeClr val="tx1">
                    <a:tint val="75000"/>
                  </a:schemeClr>
                </a:solidFill>
                <a:latin typeface="华文楷体" panose="02010600040101010101" charset="-122"/>
                <a:ea typeface="华文楷体" panose="02010600040101010101" charset="-122"/>
              </a:defRPr>
            </a:lvl1pPr>
          </a:lstStyle>
          <a:p>
            <a:r>
              <a:rPr lang="en-US" altLang="zh-CN"/>
              <a:t>2026 Qingdao LGAD Seminar</a:t>
            </a:r>
            <a:endParaRPr lang="zh-CN" altLang="en-US"/>
          </a:p>
        </p:txBody>
      </p:sp>
      <p:sp>
        <p:nvSpPr>
          <p:cNvPr id="6" name="灯片编号占位符 5"/>
          <p:cNvSpPr>
            <a:spLocks noGrp="1"/>
          </p:cNvSpPr>
          <p:nvPr>
            <p:ph type="sldNum" sz="quarter" idx="4"/>
          </p:nvPr>
        </p:nvSpPr>
        <p:spPr>
          <a:xfrm>
            <a:off x="8611448" y="6356350"/>
            <a:ext cx="2743470" cy="365125"/>
          </a:xfrm>
          <a:prstGeom prst="rect">
            <a:avLst/>
          </a:prstGeom>
        </p:spPr>
        <p:txBody>
          <a:bodyPr vert="horz" lIns="91440" tIns="45720" rIns="91440" bIns="45720" rtlCol="0" anchor="ctr"/>
          <a:lstStyle>
            <a:lvl1pPr algn="r">
              <a:defRPr sz="1200">
                <a:solidFill>
                  <a:schemeClr val="tx1">
                    <a:tint val="75000"/>
                  </a:schemeClr>
                </a:solidFill>
                <a:latin typeface="华文楷体" panose="02010600040101010101" charset="-122"/>
                <a:ea typeface="华文楷体" panose="02010600040101010101" charset="-122"/>
              </a:defRPr>
            </a:lvl1pPr>
          </a:lstStyle>
          <a:p>
            <a:fld id="{7D9BB5D0-35E4-459D-AEF3-FE4D7C45CC19}" type="slidenum">
              <a:rPr lang="zh-CN" altLang="en-US" smtClean="0"/>
              <a:t>‹#›</a:t>
            </a:fld>
            <a:endParaRPr lang="zh-CN" altLang="en-US"/>
          </a:p>
        </p:txBody>
      </p:sp>
      <p:grpSp>
        <p:nvGrpSpPr>
          <p:cNvPr id="9" name="组合 8"/>
          <p:cNvGrpSpPr/>
          <p:nvPr/>
        </p:nvGrpSpPr>
        <p:grpSpPr>
          <a:xfrm>
            <a:off x="117475" y="793115"/>
            <a:ext cx="11958320" cy="5657850"/>
            <a:chOff x="158" y="923"/>
            <a:chExt cx="18832" cy="8910"/>
          </a:xfrm>
        </p:grpSpPr>
        <p:cxnSp>
          <p:nvCxnSpPr>
            <p:cNvPr id="7" name="直接连接符 6"/>
            <p:cNvCxnSpPr/>
            <p:nvPr userDrawn="1"/>
          </p:nvCxnSpPr>
          <p:spPr>
            <a:xfrm flipV="1">
              <a:off x="158" y="923"/>
              <a:ext cx="18830" cy="2"/>
            </a:xfrm>
            <a:prstGeom prst="line">
              <a:avLst/>
            </a:prstGeom>
            <a:ln w="50800" cap="sq" cmpd="sng">
              <a:solidFill>
                <a:srgbClr val="00B0F0"/>
              </a:solidFill>
              <a:prstDash val="solid"/>
              <a:round/>
            </a:ln>
          </p:spPr>
          <p:style>
            <a:lnRef idx="3">
              <a:schemeClr val="accent2"/>
            </a:lnRef>
            <a:fillRef idx="0">
              <a:schemeClr val="accent2"/>
            </a:fillRef>
            <a:effectRef idx="2">
              <a:schemeClr val="accent2"/>
            </a:effectRef>
            <a:fontRef idx="minor">
              <a:schemeClr val="tx1"/>
            </a:fontRef>
          </p:style>
        </p:cxnSp>
        <p:cxnSp>
          <p:nvCxnSpPr>
            <p:cNvPr id="8" name="直接连接符 7"/>
            <p:cNvCxnSpPr/>
            <p:nvPr userDrawn="1"/>
          </p:nvCxnSpPr>
          <p:spPr>
            <a:xfrm flipV="1">
              <a:off x="160" y="9831"/>
              <a:ext cx="18830" cy="2"/>
            </a:xfrm>
            <a:prstGeom prst="line">
              <a:avLst/>
            </a:prstGeom>
            <a:ln w="19050">
              <a:solidFill>
                <a:srgbClr val="00B0F0"/>
              </a:solidFill>
            </a:ln>
          </p:spPr>
          <p:style>
            <a:lnRef idx="3">
              <a:schemeClr val="accent2"/>
            </a:lnRef>
            <a:fillRef idx="0">
              <a:schemeClr val="accent2"/>
            </a:fillRef>
            <a:effectRef idx="2">
              <a:schemeClr val="accent2"/>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dt="0"/>
  <p:txStyles>
    <p:titleStyle>
      <a:lvl1pPr algn="l" defTabSz="914400" rtl="0" eaLnBrk="1" latinLnBrk="0" hangingPunct="1">
        <a:lnSpc>
          <a:spcPct val="90000"/>
        </a:lnSpc>
        <a:spcBef>
          <a:spcPct val="0"/>
        </a:spcBef>
        <a:buNone/>
        <a:defRPr sz="4400" kern="1200">
          <a:solidFill>
            <a:schemeClr val="tx1"/>
          </a:solidFill>
          <a:latin typeface="华文楷体" panose="02010600040101010101" charset="-122"/>
          <a:ea typeface="华文楷体" panose="02010600040101010101"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charset="-122"/>
          <a:ea typeface="华文楷体" panose="02010600040101010101"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charset="-122"/>
          <a:ea typeface="华文楷体" panose="02010600040101010101"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charset="-122"/>
          <a:ea typeface="华文楷体" panose="02010600040101010101"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charset="-122"/>
          <a:ea typeface="华文楷体" panose="02010600040101010101"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charset="-122"/>
          <a:ea typeface="华文楷体" panose="0201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package" Target="../embeddings/Microsoft_Visio___1.vsdx"/><Relationship Id="rId7" Type="http://schemas.openxmlformats.org/officeDocument/2006/relationships/package" Target="../embeddings/Microsoft_Visio___3.vsdx"/><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package" Target="../embeddings/Microsoft_Visio___2.vsdx"/><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package" Target="../embeddings/Microsoft_Visio___4.vsdx"/><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br>
              <a:rPr lang="en-US" altLang="zh-CN" dirty="0"/>
            </a:br>
            <a:br>
              <a:rPr lang="en-US" altLang="zh-CN" dirty="0"/>
            </a:br>
            <a:br>
              <a:rPr lang="en-US" altLang="zh-CN" dirty="0"/>
            </a:br>
            <a:br>
              <a:rPr lang="en-US" altLang="zh-CN" dirty="0"/>
            </a:br>
            <a:br>
              <a:rPr lang="en-US" altLang="zh-CN" dirty="0"/>
            </a:br>
            <a:endParaRPr lang="zh-CN" altLang="en-US" dirty="0"/>
          </a:p>
        </p:txBody>
      </p:sp>
      <p:sp>
        <p:nvSpPr>
          <p:cNvPr id="3" name="内容占位符 2"/>
          <p:cNvSpPr>
            <a:spLocks noGrp="1"/>
          </p:cNvSpPr>
          <p:nvPr>
            <p:ph idx="1"/>
          </p:nvPr>
        </p:nvSpPr>
        <p:spPr>
          <a:xfrm>
            <a:off x="976537" y="2325552"/>
            <a:ext cx="10516635" cy="4493713"/>
          </a:xfrm>
        </p:spPr>
        <p:txBody>
          <a:bodyPr>
            <a:normAutofit fontScale="77500" lnSpcReduction="20000"/>
          </a:bodyPr>
          <a:lstStyle/>
          <a:p>
            <a:pPr marL="0" indent="0">
              <a:buNone/>
            </a:pPr>
            <a:endParaRPr lang="en-US" altLang="zh-CN" dirty="0"/>
          </a:p>
          <a:p>
            <a:pPr marL="0" indent="0" algn="ctr">
              <a:lnSpc>
                <a:spcPct val="150000"/>
              </a:lnSpc>
              <a:buNone/>
            </a:pPr>
            <a:endParaRPr lang="en-US" altLang="zh-CN" b="1" dirty="0">
              <a:solidFill>
                <a:srgbClr val="7030A0"/>
              </a:solidFill>
            </a:endParaRPr>
          </a:p>
          <a:p>
            <a:pPr marL="0" indent="0" algn="ctr">
              <a:lnSpc>
                <a:spcPct val="150000"/>
              </a:lnSpc>
              <a:buNone/>
            </a:pPr>
            <a:endParaRPr lang="en-US" altLang="zh-CN" b="1" dirty="0">
              <a:solidFill>
                <a:srgbClr val="7030A0"/>
              </a:solidFill>
            </a:endParaRPr>
          </a:p>
          <a:p>
            <a:pPr marL="0" indent="0">
              <a:lnSpc>
                <a:spcPct val="150000"/>
              </a:lnSpc>
              <a:buNone/>
            </a:pPr>
            <a:r>
              <a:rPr lang="zh-CN" altLang="en-US" b="1" dirty="0">
                <a:latin typeface="黑体" panose="02010609060101010101" pitchFamily="49" charset="-122"/>
                <a:ea typeface="黑体" panose="02010609060101010101" pitchFamily="49" charset="-122"/>
              </a:rPr>
              <a:t>                     </a:t>
            </a:r>
            <a:r>
              <a:rPr lang="en-US" altLang="zh-CN" b="1" dirty="0">
                <a:latin typeface="+mn-lt"/>
                <a:ea typeface="黑体" panose="02010609060101010101" pitchFamily="49" charset="-122"/>
              </a:rPr>
              <a:t>Presenter:     Yi  Qian</a:t>
            </a:r>
          </a:p>
          <a:p>
            <a:pPr marL="0" indent="0">
              <a:lnSpc>
                <a:spcPct val="150000"/>
              </a:lnSpc>
              <a:buNone/>
            </a:pPr>
            <a:r>
              <a:rPr lang="zh-CN" altLang="en-US" b="1" dirty="0">
                <a:latin typeface="+mn-lt"/>
                <a:ea typeface="黑体" panose="02010609060101010101" pitchFamily="49" charset="-122"/>
              </a:rPr>
              <a:t>      </a:t>
            </a:r>
            <a:r>
              <a:rPr lang="en-US" altLang="zh-CN" b="1" dirty="0">
                <a:latin typeface="+mn-lt"/>
                <a:ea typeface="黑体" panose="02010609060101010101" pitchFamily="49" charset="-122"/>
              </a:rPr>
              <a:t>Department:   Nuclear Electronics Laboratory / Institute of Modern Physics, CAS</a:t>
            </a:r>
          </a:p>
          <a:p>
            <a:pPr marL="0" indent="0">
              <a:lnSpc>
                <a:spcPct val="150000"/>
              </a:lnSpc>
              <a:buNone/>
            </a:pPr>
            <a:endParaRPr lang="en-US" altLang="zh-CN" b="1" dirty="0">
              <a:latin typeface="+mn-lt"/>
              <a:ea typeface="华文新魏" panose="02010800040101010101" pitchFamily="2" charset="-122"/>
            </a:endParaRPr>
          </a:p>
          <a:p>
            <a:pPr marL="0" indent="0">
              <a:lnSpc>
                <a:spcPct val="150000"/>
              </a:lnSpc>
              <a:buNone/>
            </a:pPr>
            <a:r>
              <a:rPr lang="en-US" altLang="zh-CN" b="1" dirty="0">
                <a:latin typeface="+mn-lt"/>
                <a:ea typeface="华文新魏" panose="02010800040101010101" pitchFamily="2" charset="-122"/>
              </a:rPr>
              <a:t>                                           April 23, 2026, Qingdao, Shandong</a:t>
            </a:r>
            <a:r>
              <a:rPr lang="en-US" altLang="zh-CN" b="1" dirty="0">
                <a:latin typeface="+mn-lt"/>
                <a:ea typeface="方正舒体" panose="02010601030101010101" pitchFamily="2" charset="-122"/>
                <a:cs typeface="黑体" panose="02010609060101010101" pitchFamily="49" charset="-122"/>
              </a:rPr>
              <a:t>                                       </a:t>
            </a:r>
            <a:endParaRPr lang="zh-CN" altLang="en-US" sz="2000" b="1" dirty="0">
              <a:latin typeface="+mn-lt"/>
              <a:ea typeface="华文新魏" panose="02010800040101010101" pitchFamily="2" charset="-122"/>
            </a:endParaRPr>
          </a:p>
          <a:p>
            <a:pPr marL="0" indent="0">
              <a:lnSpc>
                <a:spcPct val="150000"/>
              </a:lnSpc>
              <a:buNone/>
            </a:pPr>
            <a:r>
              <a:rPr lang="en-US" altLang="zh-CN" b="1" dirty="0"/>
              <a:t> </a:t>
            </a:r>
            <a:endParaRPr lang="en-US" altLang="zh-CN" dirty="0"/>
          </a:p>
          <a:p>
            <a:pPr marL="0" indent="0">
              <a:buNone/>
            </a:pPr>
            <a:endParaRPr lang="en-US" altLang="zh-CN" dirty="0"/>
          </a:p>
          <a:p>
            <a:pPr marL="0" indent="0">
              <a:buNone/>
            </a:pPr>
            <a:endParaRPr lang="en-US" altLang="zh-CN" dirty="0"/>
          </a:p>
        </p:txBody>
      </p:sp>
      <p:sp>
        <p:nvSpPr>
          <p:cNvPr id="6" name="灯片编号占位符 5"/>
          <p:cNvSpPr>
            <a:spLocks noGrp="1"/>
          </p:cNvSpPr>
          <p:nvPr>
            <p:ph type="sldNum" sz="quarter" idx="12"/>
          </p:nvPr>
        </p:nvSpPr>
        <p:spPr/>
        <p:txBody>
          <a:bodyPr/>
          <a:lstStyle/>
          <a:p>
            <a:fld id="{7D9BB5D0-35E4-459D-AEF3-FE4D7C45CC19}" type="slidenum">
              <a:rPr lang="zh-CN" altLang="en-US" smtClean="0"/>
              <a:t>1</a:t>
            </a:fld>
            <a:endParaRPr lang="zh-CN" altLang="en-US" dirty="0"/>
          </a:p>
        </p:txBody>
      </p:sp>
      <p:pic>
        <p:nvPicPr>
          <p:cNvPr id="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00298" y="106606"/>
            <a:ext cx="261240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3" descr="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0"/>
            <a:ext cx="2613779" cy="647700"/>
          </a:xfrm>
          <a:prstGeom prst="rect">
            <a:avLst/>
          </a:prstGeom>
          <a:solidFill>
            <a:srgbClr val="FFFFFF"/>
          </a:solidFill>
          <a:ln w="9525" algn="ctr">
            <a:solidFill>
              <a:schemeClr val="bg1"/>
            </a:solidFill>
            <a:miter lim="800000"/>
            <a:headEnd/>
            <a:tailEnd/>
          </a:ln>
        </p:spPr>
      </p:pic>
      <p:sp>
        <p:nvSpPr>
          <p:cNvPr id="9" name="矩形 8"/>
          <p:cNvSpPr/>
          <p:nvPr/>
        </p:nvSpPr>
        <p:spPr>
          <a:xfrm>
            <a:off x="605659" y="1683813"/>
            <a:ext cx="11258392" cy="1569660"/>
          </a:xfrm>
          <a:prstGeom prst="rect">
            <a:avLst/>
          </a:prstGeom>
          <a:solidFill>
            <a:schemeClr val="accent6">
              <a:lumMod val="20000"/>
              <a:lumOff val="80000"/>
            </a:schemeClr>
          </a:solidFill>
        </p:spPr>
        <p:txBody>
          <a:bodyPr wrap="square">
            <a:spAutoFit/>
          </a:bodyPr>
          <a:lstStyle/>
          <a:p>
            <a:pPr algn="ctr"/>
            <a:r>
              <a:rPr lang="en-US" altLang="zh-CN" sz="4800" b="1" dirty="0">
                <a:solidFill>
                  <a:srgbClr val="7030A0"/>
                </a:solidFill>
                <a:ea typeface="黑体" pitchFamily="49" charset="-122"/>
              </a:rPr>
              <a:t>Research Proposal and Preliminary Plan for LGAD Detector Readout</a:t>
            </a:r>
            <a:endParaRPr lang="en-US" altLang="zh-CN" sz="1600" dirty="0"/>
          </a:p>
        </p:txBody>
      </p:sp>
      <p:sp>
        <p:nvSpPr>
          <p:cNvPr id="4" name="页脚占位符 3">
            <a:extLst>
              <a:ext uri="{FF2B5EF4-FFF2-40B4-BE49-F238E27FC236}">
                <a16:creationId xmlns:a16="http://schemas.microsoft.com/office/drawing/2014/main" id="{1A0EA34B-DE23-42A1-BB1E-347EBDFCAB24}"/>
              </a:ext>
            </a:extLst>
          </p:cNvPr>
          <p:cNvSpPr>
            <a:spLocks noGrp="1"/>
          </p:cNvSpPr>
          <p:nvPr>
            <p:ph type="ftr" sz="quarter" idx="11"/>
          </p:nvPr>
        </p:nvSpPr>
        <p:spPr>
          <a:xfrm>
            <a:off x="7239713" y="6454140"/>
            <a:ext cx="4115205" cy="365125"/>
          </a:xfrm>
        </p:spPr>
        <p:txBody>
          <a:bodyPr/>
          <a:lstStyle/>
          <a:p>
            <a:r>
              <a:rPr lang="en-US" altLang="zh-CN" sz="1600" b="1" i="1" dirty="0">
                <a:latin typeface="微软雅黑 Light" panose="020B0502040204020203" pitchFamily="34" charset="-122"/>
                <a:ea typeface="微软雅黑 Light" panose="020B0502040204020203" pitchFamily="34" charset="-122"/>
              </a:rPr>
              <a:t>2026 Qingdao LGAD Seminar</a:t>
            </a:r>
            <a:endParaRPr lang="zh-CN" altLang="en-US" sz="1600" b="1" i="1"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30002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bwMode="auto">
          <a:xfrm>
            <a:off x="280670" y="837451"/>
            <a:ext cx="6236372" cy="455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0" tIns="34276" rIns="68550" bIns="34276"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algn="l">
              <a:defRPr/>
            </a:pPr>
            <a:r>
              <a:rPr lang="en-US" altLang="zh-CN" sz="2665" kern="0" dirty="0">
                <a:solidFill>
                  <a:srgbClr val="1A3F6C"/>
                </a:solidFill>
                <a:latin typeface="微软雅黑" panose="020B0503020204020204" charset="-122"/>
                <a:ea typeface="微软雅黑" panose="020B0503020204020204" charset="-122"/>
              </a:rPr>
              <a:t>Research Background for H-NS</a:t>
            </a:r>
          </a:p>
        </p:txBody>
      </p:sp>
      <p:sp>
        <p:nvSpPr>
          <p:cNvPr id="11" name="灯片编号占位符 1"/>
          <p:cNvSpPr txBox="1"/>
          <p:nvPr/>
        </p:nvSpPr>
        <p:spPr>
          <a:xfrm>
            <a:off x="10852596" y="6415601"/>
            <a:ext cx="112260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B5BF9F-75C6-42BD-8363-2F606FE0B601}" type="slidenum">
              <a:rPr lang="zh-CN" altLang="en-US" sz="1865" b="1" smtClean="0">
                <a:solidFill>
                  <a:schemeClr val="tx1">
                    <a:lumMod val="50000"/>
                    <a:lumOff val="50000"/>
                  </a:schemeClr>
                </a:solidFill>
              </a:rPr>
              <a:t>10</a:t>
            </a:fld>
            <a:endParaRPr lang="zh-CN" altLang="en-US" sz="1865" b="1" dirty="0">
              <a:solidFill>
                <a:schemeClr val="tx1">
                  <a:lumMod val="50000"/>
                  <a:lumOff val="50000"/>
                </a:schemeClr>
              </a:solidFill>
            </a:endParaRPr>
          </a:p>
        </p:txBody>
      </p:sp>
      <p:sp>
        <p:nvSpPr>
          <p:cNvPr id="21" name="矩形 20"/>
          <p:cNvSpPr/>
          <p:nvPr/>
        </p:nvSpPr>
        <p:spPr>
          <a:xfrm>
            <a:off x="406221" y="1291105"/>
            <a:ext cx="11379555" cy="954107"/>
          </a:xfrm>
          <a:prstGeom prst="rect">
            <a:avLst/>
          </a:prstGeom>
        </p:spPr>
        <p:txBody>
          <a:bodyPr wrap="square">
            <a:spAutoFit/>
          </a:bodyPr>
          <a:lstStyle/>
          <a:p>
            <a:pPr marL="285750" indent="-285750" algn="just" fontAlgn="auto">
              <a:lnSpc>
                <a:spcPct val="100000"/>
              </a:lnSpc>
              <a:buFont typeface="Wingdings" panose="05000000000000000000" pitchFamily="2" charset="2"/>
              <a:buChar char="u"/>
            </a:pPr>
            <a:r>
              <a:rPr lang="en-US" altLang="zh-CN" sz="1400" b="1" dirty="0">
                <a:latin typeface="微软雅黑" panose="020B0503020204020204" charset="-122"/>
                <a:ea typeface="微软雅黑" panose="020B0503020204020204" charset="-122"/>
              </a:rPr>
              <a:t>The LGAD, with its core advantages of high temporal resolution, high positional resolution and radiation resistance, has become a key sensor device for the Huizhou Super Nuclear Spectrometer (H-NS) on the HIAF .</a:t>
            </a:r>
          </a:p>
          <a:p>
            <a:pPr algn="just" fontAlgn="auto">
              <a:lnSpc>
                <a:spcPct val="100000"/>
              </a:lnSpc>
            </a:pPr>
            <a:endParaRPr lang="en-US" altLang="zh-CN" sz="1400" b="1" dirty="0">
              <a:latin typeface="微软雅黑" panose="020B0503020204020204" charset="-122"/>
              <a:ea typeface="微软雅黑" panose="020B0503020204020204" charset="-122"/>
            </a:endParaRPr>
          </a:p>
          <a:p>
            <a:pPr marL="285750" indent="-285750" algn="just" fontAlgn="auto">
              <a:lnSpc>
                <a:spcPct val="100000"/>
              </a:lnSpc>
              <a:buFont typeface="Wingdings" panose="05000000000000000000" pitchFamily="2" charset="2"/>
              <a:buChar char="u"/>
            </a:pPr>
            <a:r>
              <a:rPr lang="en-US" altLang="zh-CN" sz="1400" b="1" dirty="0">
                <a:latin typeface="微软雅黑" panose="020B0503020204020204" charset="-122"/>
                <a:ea typeface="微软雅黑" panose="020B0503020204020204" charset="-122"/>
              </a:rPr>
              <a:t>The LGAD readout chip (ASIC) is the core component that determines the performance of LGAD.</a:t>
            </a:r>
          </a:p>
        </p:txBody>
      </p:sp>
      <p:sp>
        <p:nvSpPr>
          <p:cNvPr id="9" name="文本框 8"/>
          <p:cNvSpPr txBox="1"/>
          <p:nvPr/>
        </p:nvSpPr>
        <p:spPr>
          <a:xfrm>
            <a:off x="9480550" y="6537325"/>
            <a:ext cx="4064000" cy="368300"/>
          </a:xfrm>
          <a:prstGeom prst="rect">
            <a:avLst/>
          </a:prstGeom>
          <a:noFill/>
        </p:spPr>
        <p:txBody>
          <a:bodyPr wrap="square" rtlCol="0">
            <a:spAutoFit/>
          </a:bodyPr>
          <a:lstStyle/>
          <a:p>
            <a:endParaRPr lang="zh-CN" altLang="en-US"/>
          </a:p>
        </p:txBody>
      </p:sp>
      <p:pic>
        <p:nvPicPr>
          <p:cNvPr id="18" name="图片 17"/>
          <p:cNvPicPr>
            <a:picLocks noChangeAspect="1"/>
          </p:cNvPicPr>
          <p:nvPr/>
        </p:nvPicPr>
        <p:blipFill>
          <a:blip r:embed="rId3"/>
          <a:stretch>
            <a:fillRect/>
          </a:stretch>
        </p:blipFill>
        <p:spPr>
          <a:xfrm>
            <a:off x="379730" y="3123173"/>
            <a:ext cx="3616960" cy="1928495"/>
          </a:xfrm>
          <a:prstGeom prst="rect">
            <a:avLst/>
          </a:prstGeom>
        </p:spPr>
      </p:pic>
      <p:pic>
        <p:nvPicPr>
          <p:cNvPr id="19" name="内容占位符 5"/>
          <p:cNvPicPr>
            <a:picLocks noChangeAspect="1"/>
          </p:cNvPicPr>
          <p:nvPr/>
        </p:nvPicPr>
        <p:blipFill>
          <a:blip r:embed="rId4">
            <a:clrChange>
              <a:clrFrom>
                <a:srgbClr val="FFFFFF">
                  <a:alpha val="100000"/>
                </a:srgbClr>
              </a:clrFrom>
              <a:clrTo>
                <a:srgbClr val="FFFFFF">
                  <a:alpha val="100000"/>
                  <a:alpha val="0"/>
                </a:srgbClr>
              </a:clrTo>
            </a:clrChange>
          </a:blip>
          <a:srcRect b="8375"/>
          <a:stretch>
            <a:fillRect/>
          </a:stretch>
        </p:blipFill>
        <p:spPr>
          <a:xfrm>
            <a:off x="4622800" y="3975649"/>
            <a:ext cx="2873375" cy="2274570"/>
          </a:xfrm>
          <a:prstGeom prst="rect">
            <a:avLst/>
          </a:prstGeom>
          <a:solidFill>
            <a:schemeClr val="bg1"/>
          </a:solidFill>
          <a:ln w="9525">
            <a:noFill/>
          </a:ln>
        </p:spPr>
      </p:pic>
      <p:sp>
        <p:nvSpPr>
          <p:cNvPr id="20" name="文本框 19"/>
          <p:cNvSpPr txBox="1"/>
          <p:nvPr/>
        </p:nvSpPr>
        <p:spPr>
          <a:xfrm>
            <a:off x="5403205" y="6108896"/>
            <a:ext cx="1681480" cy="306705"/>
          </a:xfrm>
          <a:prstGeom prst="rect">
            <a:avLst/>
          </a:prstGeom>
          <a:noFill/>
        </p:spPr>
        <p:txBody>
          <a:bodyPr wrap="square" rtlCol="0">
            <a:spAutoFit/>
          </a:bodyPr>
          <a:lstStyle/>
          <a:p>
            <a:r>
              <a:rPr lang="en-US" altLang="zh-CN" sz="1400" b="1" dirty="0">
                <a:latin typeface="微软雅黑" panose="020B0503020204020204" charset="-122"/>
                <a:ea typeface="微软雅黑" panose="020B0503020204020204" charset="-122"/>
              </a:rPr>
              <a:t>Typical signal</a:t>
            </a:r>
          </a:p>
        </p:txBody>
      </p:sp>
      <p:sp>
        <p:nvSpPr>
          <p:cNvPr id="22" name="内容占位符 3"/>
          <p:cNvSpPr>
            <a:spLocks noGrp="1"/>
          </p:cNvSpPr>
          <p:nvPr/>
        </p:nvSpPr>
        <p:spPr>
          <a:xfrm>
            <a:off x="8154203" y="3537644"/>
            <a:ext cx="3872230" cy="2321289"/>
          </a:xfrm>
          <a:prstGeom prst="rect">
            <a:avLst/>
          </a:prstGeom>
          <a:noFill/>
          <a:ln w="9525">
            <a:noFill/>
          </a:ln>
        </p:spPr>
        <p:txBody>
          <a:bodyPr vert="horz" wrap="square" lIns="91440" tIns="45720" rIns="91440" bIns="45720" anchor="t"/>
          <a:lstStyle>
            <a:lvl1pPr marL="257175" indent="-257175" algn="l" rtl="0" eaLnBrk="1" fontAlgn="base" hangingPunct="1">
              <a:spcBef>
                <a:spcPct val="20000"/>
              </a:spcBef>
              <a:spcAft>
                <a:spcPct val="0"/>
              </a:spcAft>
              <a:buChar char="•"/>
              <a:defRPr sz="2400" baseline="0">
                <a:solidFill>
                  <a:schemeClr val="tx1"/>
                </a:solidFill>
                <a:latin typeface="Arial Unicode MS" panose="020B0604020202020204" charset="-122"/>
                <a:ea typeface="黑体" panose="02010609060101010101" pitchFamily="49" charset="-122"/>
                <a:cs typeface="+mn-cs"/>
              </a:defRPr>
            </a:lvl1pPr>
            <a:lvl2pPr marL="557530" indent="-214630" algn="l" rtl="0" eaLnBrk="1" fontAlgn="base" hangingPunct="1">
              <a:spcBef>
                <a:spcPct val="20000"/>
              </a:spcBef>
              <a:spcAft>
                <a:spcPct val="0"/>
              </a:spcAft>
              <a:buChar char="–"/>
              <a:defRPr sz="2100" baseline="0">
                <a:solidFill>
                  <a:schemeClr val="tx1"/>
                </a:solidFill>
                <a:latin typeface="Arial Unicode MS" panose="020B0604020202020204" charset="-122"/>
                <a:ea typeface="黑体" panose="02010609060101010101" pitchFamily="49" charset="-122"/>
              </a:defRPr>
            </a:lvl2pPr>
            <a:lvl3pPr marL="857250" indent="-171450" algn="l" rtl="0" eaLnBrk="1" fontAlgn="base" hangingPunct="1">
              <a:spcBef>
                <a:spcPct val="20000"/>
              </a:spcBef>
              <a:spcAft>
                <a:spcPct val="0"/>
              </a:spcAft>
              <a:buChar char="•"/>
              <a:defRPr sz="1800" baseline="0">
                <a:solidFill>
                  <a:schemeClr val="tx1"/>
                </a:solidFill>
                <a:latin typeface="Arial Unicode MS" panose="020B0604020202020204" charset="-122"/>
                <a:ea typeface="黑体" panose="02010609060101010101" pitchFamily="49" charset="-122"/>
              </a:defRPr>
            </a:lvl3pPr>
            <a:lvl4pPr marL="12001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4pPr>
            <a:lvl5pPr marL="1543050" indent="-171450" algn="l" rtl="0" eaLnBrk="1" fontAlgn="base" hangingPunct="1">
              <a:spcBef>
                <a:spcPct val="20000"/>
              </a:spcBef>
              <a:spcAft>
                <a:spcPct val="0"/>
              </a:spcAft>
              <a:buChar char="»"/>
              <a:defRPr sz="1500" baseline="0">
                <a:solidFill>
                  <a:schemeClr val="tx1"/>
                </a:solidFill>
                <a:latin typeface="Arial Unicode MS" panose="020B0604020202020204" charset="-122"/>
                <a:ea typeface="黑体" panose="02010609060101010101" pitchFamily="49" charset="-122"/>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a:lstStyle>
          <a:p>
            <a:pPr marL="0" indent="0">
              <a:buNone/>
            </a:pPr>
            <a:r>
              <a:rPr lang="en-US" altLang="zh-CN" sz="2000" b="1" dirty="0">
                <a:solidFill>
                  <a:srgbClr val="FF0000"/>
                </a:solidFill>
                <a:latin typeface="+mn-lt"/>
                <a:ea typeface="微软雅黑" panose="020B0503020204020204" charset="-122"/>
                <a:cs typeface="微软雅黑" panose="020B0503020204020204" charset="-122"/>
              </a:rPr>
              <a:t>Electrical characteristics:</a:t>
            </a:r>
          </a:p>
          <a:p>
            <a:pPr marL="0" indent="0">
              <a:buNone/>
            </a:pPr>
            <a:endParaRPr lang="en-US" altLang="zh-CN" sz="2000" b="1" dirty="0">
              <a:latin typeface="+mn-lt"/>
              <a:ea typeface="微软雅黑" panose="020B0503020204020204" charset="-122"/>
              <a:cs typeface="微软雅黑" panose="020B0503020204020204" charset="-122"/>
            </a:endParaRPr>
          </a:p>
          <a:p>
            <a:r>
              <a:rPr lang="en-US" altLang="zh-CN" sz="1800" b="1" dirty="0">
                <a:latin typeface="+mn-lt"/>
                <a:ea typeface="微软雅黑" panose="020B0503020204020204" charset="-122"/>
                <a:cs typeface="微软雅黑" panose="020B0503020204020204" charset="-122"/>
              </a:rPr>
              <a:t>Output signal:  current pulse, pulse width </a:t>
            </a:r>
            <a:r>
              <a:rPr lang="en-US" altLang="zh-CN" sz="1800" b="1" dirty="0">
                <a:solidFill>
                  <a:srgbClr val="FF0000"/>
                </a:solidFill>
                <a:latin typeface="+mn-lt"/>
                <a:ea typeface="微软雅黑" panose="020B0503020204020204" charset="-122"/>
                <a:cs typeface="微软雅黑" panose="020B0503020204020204" charset="-122"/>
              </a:rPr>
              <a:t>0.6 - 1.2 ns</a:t>
            </a:r>
            <a:r>
              <a:rPr lang="en-US" altLang="zh-CN" sz="1800" b="1" dirty="0">
                <a:latin typeface="+mn-lt"/>
                <a:ea typeface="微软雅黑" panose="020B0503020204020204" charset="-122"/>
                <a:cs typeface="微软雅黑" panose="020B0503020204020204" charset="-122"/>
              </a:rPr>
              <a:t>,</a:t>
            </a:r>
          </a:p>
          <a:p>
            <a:r>
              <a:rPr lang="en-US" altLang="zh-CN" sz="1800" b="1" dirty="0">
                <a:latin typeface="+mn-lt"/>
                <a:ea typeface="微软雅黑" panose="020B0503020204020204" charset="-122"/>
                <a:cs typeface="微软雅黑" panose="020B0503020204020204" charset="-122"/>
              </a:rPr>
              <a:t> typical charge quantity approximately: </a:t>
            </a:r>
            <a:r>
              <a:rPr lang="en-US" altLang="zh-CN" sz="1800" b="1" dirty="0">
                <a:solidFill>
                  <a:srgbClr val="FF0000"/>
                </a:solidFill>
                <a:latin typeface="+mn-lt"/>
                <a:ea typeface="微软雅黑" panose="020B0503020204020204" charset="-122"/>
                <a:cs typeface="微软雅黑" panose="020B0503020204020204" charset="-122"/>
              </a:rPr>
              <a:t>10 </a:t>
            </a:r>
            <a:r>
              <a:rPr lang="en-US" altLang="zh-CN" sz="1800" b="1" dirty="0" err="1">
                <a:solidFill>
                  <a:srgbClr val="FF0000"/>
                </a:solidFill>
                <a:latin typeface="+mn-lt"/>
                <a:ea typeface="微软雅黑" panose="020B0503020204020204" charset="-122"/>
                <a:cs typeface="微软雅黑" panose="020B0503020204020204" charset="-122"/>
              </a:rPr>
              <a:t>fC</a:t>
            </a:r>
            <a:r>
              <a:rPr lang="en-US" altLang="zh-CN" sz="1800" b="1" dirty="0">
                <a:latin typeface="+mn-lt"/>
                <a:ea typeface="微软雅黑" panose="020B0503020204020204" charset="-122"/>
                <a:cs typeface="微软雅黑" panose="020B0503020204020204" charset="-122"/>
              </a:rPr>
              <a:t>;</a:t>
            </a:r>
          </a:p>
          <a:p>
            <a:r>
              <a:rPr lang="en-US" altLang="zh-CN" sz="1800" b="1" dirty="0">
                <a:latin typeface="+mn-lt"/>
                <a:ea typeface="微软雅黑" panose="020B0503020204020204" charset="-122"/>
                <a:cs typeface="微软雅黑" panose="020B0503020204020204" charset="-122"/>
              </a:rPr>
              <a:t>Detector capacitance (Cd):  </a:t>
            </a:r>
            <a:r>
              <a:rPr lang="en-US" altLang="zh-CN" sz="1800" b="1" dirty="0">
                <a:solidFill>
                  <a:srgbClr val="FF0000"/>
                </a:solidFill>
                <a:latin typeface="+mn-lt"/>
                <a:ea typeface="微软雅黑" panose="020B0503020204020204" charset="-122"/>
                <a:cs typeface="微软雅黑" panose="020B0503020204020204" charset="-122"/>
              </a:rPr>
              <a:t>4 pF</a:t>
            </a:r>
          </a:p>
        </p:txBody>
      </p:sp>
      <p:sp>
        <p:nvSpPr>
          <p:cNvPr id="23" name="文本框 22"/>
          <p:cNvSpPr txBox="1"/>
          <p:nvPr/>
        </p:nvSpPr>
        <p:spPr>
          <a:xfrm>
            <a:off x="811575" y="5207243"/>
            <a:ext cx="3348355" cy="521970"/>
          </a:xfrm>
          <a:prstGeom prst="rect">
            <a:avLst/>
          </a:prstGeom>
          <a:noFill/>
        </p:spPr>
        <p:txBody>
          <a:bodyPr wrap="square" rtlCol="0">
            <a:spAutoFit/>
          </a:bodyPr>
          <a:lstStyle/>
          <a:p>
            <a:r>
              <a:rPr lang="en-US" altLang="zh-CN" sz="1400" b="1" dirty="0">
                <a:latin typeface="微软雅黑" panose="020B0503020204020204" charset="-122"/>
                <a:ea typeface="微软雅黑" panose="020B0503020204020204" charset="-122"/>
              </a:rPr>
              <a:t>Layout diagram of the internal detection system of H-NS</a:t>
            </a:r>
          </a:p>
        </p:txBody>
      </p:sp>
      <p:cxnSp>
        <p:nvCxnSpPr>
          <p:cNvPr id="33" name="直接连接符 32"/>
          <p:cNvCxnSpPr/>
          <p:nvPr/>
        </p:nvCxnSpPr>
        <p:spPr>
          <a:xfrm>
            <a:off x="687009"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圆角矩形 2"/>
          <p:cNvSpPr/>
          <p:nvPr/>
        </p:nvSpPr>
        <p:spPr>
          <a:xfrm>
            <a:off x="4752039" y="2486182"/>
            <a:ext cx="3261995" cy="862330"/>
          </a:xfrm>
          <a:prstGeom prst="roundRect">
            <a:avLst/>
          </a:prstGeom>
          <a:solidFill>
            <a:schemeClr val="bg1"/>
          </a:solidFill>
          <a:ln>
            <a:solidFill>
              <a:srgbClr val="FF0000"/>
            </a:solidFill>
          </a:ln>
          <a:effectLst>
            <a:glow rad="228600">
              <a:schemeClr val="accent6">
                <a:satMod val="175000"/>
                <a:alpha val="40000"/>
              </a:schemeClr>
            </a:glo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dirty="0">
                <a:solidFill>
                  <a:schemeClr val="tx1"/>
                </a:solidFill>
                <a:sym typeface="+mn-ea"/>
              </a:rPr>
              <a:t>Electronics requirements: ASIC, high bandwidth, fast response</a:t>
            </a:r>
          </a:p>
        </p:txBody>
      </p:sp>
      <p:cxnSp>
        <p:nvCxnSpPr>
          <p:cNvPr id="4" name="直接箭头连接符 3"/>
          <p:cNvCxnSpPr/>
          <p:nvPr/>
        </p:nvCxnSpPr>
        <p:spPr>
          <a:xfrm flipV="1">
            <a:off x="3523776" y="2704164"/>
            <a:ext cx="1099024" cy="1510091"/>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10" name="矩形 9"/>
          <p:cNvSpPr/>
          <p:nvPr/>
        </p:nvSpPr>
        <p:spPr>
          <a:xfrm>
            <a:off x="245784" y="64163"/>
            <a:ext cx="8002062" cy="830997"/>
          </a:xfrm>
          <a:prstGeom prst="rect">
            <a:avLst/>
          </a:prstGeom>
        </p:spPr>
        <p:txBody>
          <a:bodyPr wrap="none">
            <a:spAutoFit/>
          </a:bodyPr>
          <a:lstStyle/>
          <a:p>
            <a:pPr fontAlgn="base">
              <a:lnSpc>
                <a:spcPct val="150000"/>
              </a:lnSpc>
              <a:spcBef>
                <a:spcPts val="1200"/>
              </a:spcBef>
              <a:spcAft>
                <a:spcPct val="0"/>
              </a:spcAft>
              <a:defRPr/>
            </a:pPr>
            <a:r>
              <a:rPr lang="en-US" altLang="zh-CN" sz="3200" b="1" dirty="0">
                <a:solidFill>
                  <a:schemeClr val="accent2"/>
                </a:solidFill>
                <a:effectLst>
                  <a:outerShdw blurRad="38100" dist="38100" dir="2700000" algn="tl">
                    <a:srgbClr val="000000">
                      <a:alpha val="43137"/>
                    </a:srgbClr>
                  </a:outerShdw>
                </a:effectLst>
                <a:ea typeface="黑体" pitchFamily="49" charset="-122"/>
              </a:rPr>
              <a:t>2. Research Proposal and the preliminary plan</a:t>
            </a:r>
            <a:endParaRPr lang="zh-CN" altLang="en-US" sz="3200" b="1" dirty="0">
              <a:solidFill>
                <a:schemeClr val="accent2"/>
              </a:solidFill>
              <a:effectLst>
                <a:outerShdw blurRad="38100" dist="38100" dir="2700000" algn="tl">
                  <a:srgbClr val="000000">
                    <a:alpha val="43137"/>
                  </a:srgbClr>
                </a:outerShdw>
              </a:effectLst>
              <a:ea typeface="黑体" pitchFamily="49" charset="-122"/>
            </a:endParaRPr>
          </a:p>
        </p:txBody>
      </p:sp>
      <p:sp>
        <p:nvSpPr>
          <p:cNvPr id="12" name="页脚占位符 11"/>
          <p:cNvSpPr>
            <a:spLocks noGrp="1"/>
          </p:cNvSpPr>
          <p:nvPr>
            <p:ph type="ftr" sz="quarter" idx="11"/>
          </p:nvPr>
        </p:nvSpPr>
        <p:spPr/>
        <p:txBody>
          <a:bodyPr/>
          <a:lstStyle/>
          <a:p>
            <a:r>
              <a:rPr lang="en-US" altLang="zh-CN"/>
              <a:t>2026 Qingdao LGAD Seminar</a:t>
            </a:r>
            <a:endParaRPr lang="zh-CN" altLang="en-US"/>
          </a:p>
        </p:txBody>
      </p:sp>
      <p:sp>
        <p:nvSpPr>
          <p:cNvPr id="13" name="灯片编号占位符 12"/>
          <p:cNvSpPr>
            <a:spLocks noGrp="1"/>
          </p:cNvSpPr>
          <p:nvPr>
            <p:ph type="sldNum" sz="quarter" idx="12"/>
          </p:nvPr>
        </p:nvSpPr>
        <p:spPr/>
        <p:txBody>
          <a:bodyPr/>
          <a:lstStyle/>
          <a:p>
            <a:fld id="{7D9BB5D0-35E4-459D-AEF3-FE4D7C45CC19}" type="slidenum">
              <a:rPr lang="zh-CN" altLang="en-US" smtClean="0"/>
              <a:t>10</a:t>
            </a:fld>
            <a:endParaRPr lang="zh-CN" altLang="en-US"/>
          </a:p>
        </p:txBody>
      </p:sp>
    </p:spTree>
    <p:extLst>
      <p:ext uri="{BB962C8B-B14F-4D97-AF65-F5344CB8AC3E}">
        <p14:creationId xmlns:p14="http://schemas.microsoft.com/office/powerpoint/2010/main" val="6912484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94459-107D-9D67-9727-46AFEEBC3F5D}"/>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33A2B48D-EE65-4154-964D-2EB9DF7E3B4E}"/>
              </a:ext>
            </a:extLst>
          </p:cNvPr>
          <p:cNvPicPr>
            <a:picLocks noChangeAspect="1"/>
          </p:cNvPicPr>
          <p:nvPr/>
        </p:nvPicPr>
        <p:blipFill>
          <a:blip r:embed="rId3"/>
          <a:stretch>
            <a:fillRect/>
          </a:stretch>
        </p:blipFill>
        <p:spPr>
          <a:xfrm>
            <a:off x="420722" y="718929"/>
            <a:ext cx="11351755" cy="3424059"/>
          </a:xfrm>
          <a:prstGeom prst="rect">
            <a:avLst/>
          </a:prstGeom>
        </p:spPr>
      </p:pic>
      <p:cxnSp>
        <p:nvCxnSpPr>
          <p:cNvPr id="5" name="直接连接符 4">
            <a:extLst>
              <a:ext uri="{FF2B5EF4-FFF2-40B4-BE49-F238E27FC236}">
                <a16:creationId xmlns:a16="http://schemas.microsoft.com/office/drawing/2014/main" id="{8CB83705-5766-43B8-80F0-3B215E54A545}"/>
              </a:ext>
            </a:extLst>
          </p:cNvPr>
          <p:cNvCxnSpPr>
            <a:cxnSpLocks/>
          </p:cNvCxnSpPr>
          <p:nvPr/>
        </p:nvCxnSpPr>
        <p:spPr>
          <a:xfrm>
            <a:off x="546270" y="695995"/>
            <a:ext cx="11287143" cy="0"/>
          </a:xfrm>
          <a:prstGeom prst="line">
            <a:avLst/>
          </a:prstGeom>
          <a:ln>
            <a:solidFill>
              <a:srgbClr val="1A3F6C"/>
            </a:solidFill>
          </a:ln>
        </p:spPr>
        <p:style>
          <a:lnRef idx="1">
            <a:schemeClr val="accent1"/>
          </a:lnRef>
          <a:fillRef idx="0">
            <a:schemeClr val="accent1"/>
          </a:fillRef>
          <a:effectRef idx="0">
            <a:schemeClr val="accent1"/>
          </a:effectRef>
          <a:fontRef idx="minor">
            <a:schemeClr val="tx1"/>
          </a:fontRef>
        </p:style>
      </p:cxnSp>
      <p:sp>
        <p:nvSpPr>
          <p:cNvPr id="6" name="Rectangle 4">
            <a:extLst>
              <a:ext uri="{FF2B5EF4-FFF2-40B4-BE49-F238E27FC236}">
                <a16:creationId xmlns:a16="http://schemas.microsoft.com/office/drawing/2014/main" id="{0A68F540-5E06-05B4-72DF-12217CC5A481}"/>
              </a:ext>
            </a:extLst>
          </p:cNvPr>
          <p:cNvSpPr txBox="1">
            <a:spLocks noChangeArrowheads="1"/>
          </p:cNvSpPr>
          <p:nvPr/>
        </p:nvSpPr>
        <p:spPr bwMode="auto">
          <a:xfrm>
            <a:off x="344448" y="297724"/>
            <a:ext cx="4632905" cy="398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1" tIns="34276" rIns="68551" bIns="34276"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algn="l">
              <a:defRPr/>
            </a:pPr>
            <a:r>
              <a:rPr lang="en-US" altLang="zh-CN" sz="2667" kern="0">
                <a:solidFill>
                  <a:srgbClr val="1A3F6C"/>
                </a:solidFill>
                <a:latin typeface="微软雅黑" panose="020B0503020204020204" pitchFamily="34" charset="-122"/>
                <a:ea typeface="微软雅黑" panose="020B0503020204020204" pitchFamily="34" charset="-122"/>
              </a:rPr>
              <a:t>ASIC Structure Design</a:t>
            </a:r>
            <a:endParaRPr lang="zh-CN" altLang="en-US" sz="2667" kern="0" dirty="0">
              <a:solidFill>
                <a:srgbClr val="1A3F6C"/>
              </a:solidFill>
              <a:latin typeface="微软雅黑" panose="020B0503020204020204" pitchFamily="34" charset="-122"/>
              <a:ea typeface="微软雅黑" panose="020B0503020204020204" pitchFamily="34" charset="-122"/>
            </a:endParaRPr>
          </a:p>
        </p:txBody>
      </p:sp>
      <p:sp>
        <p:nvSpPr>
          <p:cNvPr id="11" name="灯片编号占位符 1">
            <a:extLst>
              <a:ext uri="{FF2B5EF4-FFF2-40B4-BE49-F238E27FC236}">
                <a16:creationId xmlns:a16="http://schemas.microsoft.com/office/drawing/2014/main" id="{2618071B-AA4B-569C-F15D-9B3973C0DE4C}"/>
              </a:ext>
            </a:extLst>
          </p:cNvPr>
          <p:cNvSpPr txBox="1">
            <a:spLocks/>
          </p:cNvSpPr>
          <p:nvPr/>
        </p:nvSpPr>
        <p:spPr>
          <a:xfrm>
            <a:off x="10852597" y="6428474"/>
            <a:ext cx="112260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B5BF9F-75C6-42BD-8363-2F606FE0B601}" type="slidenum">
              <a:rPr lang="zh-CN" altLang="en-US" sz="1867" b="1">
                <a:solidFill>
                  <a:schemeClr val="tx1">
                    <a:lumMod val="50000"/>
                    <a:lumOff val="50000"/>
                  </a:schemeClr>
                </a:solidFill>
              </a:rPr>
              <a:pPr algn="r"/>
              <a:t>11</a:t>
            </a:fld>
            <a:endParaRPr lang="zh-CN" altLang="en-US" sz="1867" b="1" dirty="0">
              <a:solidFill>
                <a:schemeClr val="tx1">
                  <a:lumMod val="50000"/>
                  <a:lumOff val="50000"/>
                </a:schemeClr>
              </a:solidFill>
            </a:endParaRPr>
          </a:p>
        </p:txBody>
      </p:sp>
      <p:sp>
        <p:nvSpPr>
          <p:cNvPr id="2" name="文本框 1">
            <a:extLst>
              <a:ext uri="{FF2B5EF4-FFF2-40B4-BE49-F238E27FC236}">
                <a16:creationId xmlns:a16="http://schemas.microsoft.com/office/drawing/2014/main" id="{B2B4B99F-432F-E18E-F56C-BA8A6ECBD700}"/>
              </a:ext>
            </a:extLst>
          </p:cNvPr>
          <p:cNvSpPr txBox="1"/>
          <p:nvPr/>
        </p:nvSpPr>
        <p:spPr>
          <a:xfrm>
            <a:off x="8620047" y="4045814"/>
            <a:ext cx="3189154" cy="461665"/>
          </a:xfrm>
          <a:prstGeom prst="rect">
            <a:avLst/>
          </a:prstGeom>
          <a:noFill/>
        </p:spPr>
        <p:txBody>
          <a:bodyPr wrap="square">
            <a:spAutoFit/>
          </a:bodyPr>
          <a:lstStyle/>
          <a:p>
            <a:pPr defTabSz="457189"/>
            <a:r>
              <a:rPr lang="en-US" altLang="zh-CN" sz="2400" b="1">
                <a:solidFill>
                  <a:prstClr val="black"/>
                </a:solidFill>
                <a:latin typeface="微软雅黑" panose="020B0503020204020204" pitchFamily="34" charset="-122"/>
                <a:ea typeface="微软雅黑" panose="020B0503020204020204" pitchFamily="34" charset="-122"/>
              </a:rPr>
              <a:t>Design Guidelines</a:t>
            </a:r>
            <a:endParaRPr lang="en-US" altLang="zh-CN" sz="2400" b="1" dirty="0">
              <a:solidFill>
                <a:prstClr val="black"/>
              </a:solidFill>
              <a:latin typeface="微软雅黑" panose="020B0503020204020204" pitchFamily="34" charset="-122"/>
              <a:ea typeface="微软雅黑" panose="020B0503020204020204" pitchFamily="34" charset="-122"/>
            </a:endParaRPr>
          </a:p>
        </p:txBody>
      </p:sp>
      <p:pic>
        <p:nvPicPr>
          <p:cNvPr id="8" name="object 137">
            <a:extLst>
              <a:ext uri="{FF2B5EF4-FFF2-40B4-BE49-F238E27FC236}">
                <a16:creationId xmlns:a16="http://schemas.microsoft.com/office/drawing/2014/main" id="{4C51AC16-6B49-C07B-EEDD-7A3EBCEBB62E}"/>
              </a:ext>
            </a:extLst>
          </p:cNvPr>
          <p:cNvPicPr/>
          <p:nvPr/>
        </p:nvPicPr>
        <p:blipFill>
          <a:blip r:embed="rId4" cstate="print"/>
          <a:stretch>
            <a:fillRect/>
          </a:stretch>
        </p:blipFill>
        <p:spPr>
          <a:xfrm>
            <a:off x="231377" y="959209"/>
            <a:ext cx="213123" cy="213123"/>
          </a:xfrm>
          <a:prstGeom prst="rect">
            <a:avLst/>
          </a:prstGeom>
        </p:spPr>
      </p:pic>
      <p:sp>
        <p:nvSpPr>
          <p:cNvPr id="4" name="文本框 3">
            <a:extLst>
              <a:ext uri="{FF2B5EF4-FFF2-40B4-BE49-F238E27FC236}">
                <a16:creationId xmlns:a16="http://schemas.microsoft.com/office/drawing/2014/main" id="{C19F92E2-4617-4728-B509-2A663F4C581F}"/>
              </a:ext>
            </a:extLst>
          </p:cNvPr>
          <p:cNvSpPr txBox="1"/>
          <p:nvPr/>
        </p:nvSpPr>
        <p:spPr>
          <a:xfrm>
            <a:off x="8300496" y="5673459"/>
            <a:ext cx="3674708" cy="465192"/>
          </a:xfrm>
          <a:prstGeom prst="rect">
            <a:avLst/>
          </a:prstGeom>
          <a:noFill/>
        </p:spPr>
        <p:txBody>
          <a:bodyPr wrap="square">
            <a:spAutoFit/>
          </a:bodyPr>
          <a:lstStyle/>
          <a:p>
            <a:pPr marL="342891" indent="-342891" defTabSz="457189">
              <a:lnSpc>
                <a:spcPct val="125000"/>
              </a:lnSpc>
              <a:buFont typeface="Arial" pitchFamily="34" charset="0"/>
              <a:buChar char="•"/>
            </a:pPr>
            <a:r>
              <a:rPr lang="en-US" altLang="zh-CN" sz="2133" b="1" dirty="0">
                <a:latin typeface="微软雅黑" panose="020B0503020204020204" pitchFamily="34" charset="-122"/>
                <a:ea typeface="微软雅黑" panose="020B0503020204020204" pitchFamily="34" charset="-122"/>
              </a:rPr>
              <a:t>Digital on top</a:t>
            </a:r>
          </a:p>
        </p:txBody>
      </p:sp>
      <p:sp>
        <p:nvSpPr>
          <p:cNvPr id="9" name="文本框 8">
            <a:extLst>
              <a:ext uri="{FF2B5EF4-FFF2-40B4-BE49-F238E27FC236}">
                <a16:creationId xmlns:a16="http://schemas.microsoft.com/office/drawing/2014/main" id="{963BC8CE-BDFD-6ACD-D549-439C3C0814B1}"/>
              </a:ext>
            </a:extLst>
          </p:cNvPr>
          <p:cNvSpPr txBox="1"/>
          <p:nvPr/>
        </p:nvSpPr>
        <p:spPr>
          <a:xfrm>
            <a:off x="8814061" y="4825092"/>
            <a:ext cx="3891669" cy="1015663"/>
          </a:xfrm>
          <a:prstGeom prst="rect">
            <a:avLst/>
          </a:prstGeom>
          <a:noFill/>
        </p:spPr>
        <p:txBody>
          <a:bodyPr wrap="square">
            <a:spAutoFit/>
          </a:bodyPr>
          <a:lstStyle/>
          <a:p>
            <a:pPr marL="285750" indent="-285750" defTabSz="457189">
              <a:lnSpc>
                <a:spcPct val="125000"/>
              </a:lnSpc>
              <a:buFont typeface="Arial" panose="020B0604020202020204" pitchFamily="34" charset="0"/>
              <a:buChar char="•"/>
            </a:pPr>
            <a:r>
              <a:rPr lang="en-US" altLang="zh-CN" sz="1600">
                <a:latin typeface="微软雅黑" panose="020B0503020204020204" pitchFamily="34" charset="-122"/>
                <a:ea typeface="微软雅黑" panose="020B0503020204020204" pitchFamily="34" charset="-122"/>
              </a:rPr>
              <a:t>Minimize area</a:t>
            </a:r>
          </a:p>
          <a:p>
            <a:pPr marL="285750" indent="-285750" defTabSz="457189">
              <a:lnSpc>
                <a:spcPct val="125000"/>
              </a:lnSpc>
              <a:buFont typeface="Arial" panose="020B0604020202020204" pitchFamily="34" charset="0"/>
              <a:buChar char="•"/>
            </a:pPr>
            <a:r>
              <a:rPr lang="en-US" altLang="zh-CN" sz="1600">
                <a:latin typeface="微软雅黑" panose="020B0503020204020204" pitchFamily="34" charset="-122"/>
                <a:ea typeface="微软雅黑" panose="020B0503020204020204" pitchFamily="34" charset="-122"/>
              </a:rPr>
              <a:t>Minimize power consumption</a:t>
            </a:r>
          </a:p>
          <a:p>
            <a:pPr marL="285750" indent="-285750" defTabSz="457189">
              <a:lnSpc>
                <a:spcPct val="125000"/>
              </a:lnSpc>
              <a:buFont typeface="Arial" panose="020B0604020202020204" pitchFamily="34" charset="0"/>
              <a:buChar char="•"/>
            </a:pPr>
            <a:r>
              <a:rPr lang="en-US" altLang="zh-CN" sz="1600">
                <a:latin typeface="微软雅黑" panose="020B0503020204020204" pitchFamily="34" charset="-122"/>
                <a:ea typeface="微软雅黑" panose="020B0503020204020204" pitchFamily="34" charset="-122"/>
              </a:rPr>
              <a:t>Simplify the structure</a:t>
            </a:r>
            <a:endParaRPr lang="en-US" altLang="zh-CN" sz="1600"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0145681C-856E-745A-00FA-CFB687415202}"/>
              </a:ext>
            </a:extLst>
          </p:cNvPr>
          <p:cNvSpPr txBox="1"/>
          <p:nvPr/>
        </p:nvSpPr>
        <p:spPr>
          <a:xfrm>
            <a:off x="8254433" y="4429468"/>
            <a:ext cx="3720771" cy="502638"/>
          </a:xfrm>
          <a:prstGeom prst="rect">
            <a:avLst/>
          </a:prstGeom>
          <a:noFill/>
        </p:spPr>
        <p:txBody>
          <a:bodyPr wrap="square">
            <a:spAutoFit/>
          </a:bodyPr>
          <a:lstStyle/>
          <a:p>
            <a:pPr marL="342891" indent="-342891" defTabSz="457189">
              <a:lnSpc>
                <a:spcPct val="125000"/>
              </a:lnSpc>
              <a:buFont typeface="Arial" pitchFamily="34" charset="0"/>
              <a:buChar char="•"/>
            </a:pPr>
            <a:r>
              <a:rPr lang="en-US" altLang="zh-CN" sz="2133" b="1" dirty="0">
                <a:latin typeface="微软雅黑" panose="020B0503020204020204" pitchFamily="34" charset="-122"/>
                <a:ea typeface="微软雅黑" panose="020B0503020204020204" pitchFamily="34" charset="-122"/>
              </a:rPr>
              <a:t>On pixel electronics</a:t>
            </a:r>
            <a:endParaRPr lang="en-US" altLang="zh-CN" sz="2133" b="1" baseline="30000"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FA7A783B-FE9A-3514-87DA-53FEA07FCD79}"/>
              </a:ext>
            </a:extLst>
          </p:cNvPr>
          <p:cNvSpPr txBox="1"/>
          <p:nvPr/>
        </p:nvSpPr>
        <p:spPr>
          <a:xfrm>
            <a:off x="627667" y="3795144"/>
            <a:ext cx="8879956" cy="523220"/>
          </a:xfrm>
          <a:prstGeom prst="rect">
            <a:avLst/>
          </a:prstGeom>
          <a:noFill/>
        </p:spPr>
        <p:txBody>
          <a:bodyPr wrap="square">
            <a:spAutoFit/>
          </a:bodyPr>
          <a:lstStyle/>
          <a:p>
            <a:pPr defTabSz="457189"/>
            <a:r>
              <a:rPr lang="en-US" altLang="zh-CN" sz="2800"/>
              <a:t>Improvement Thoughts</a:t>
            </a:r>
            <a:endParaRPr lang="en-US" altLang="zh-CN" sz="2667" b="1" dirty="0">
              <a:solidFill>
                <a:prstClr val="black"/>
              </a:solidFill>
              <a:latin typeface="微软雅黑" panose="020B0503020204020204" pitchFamily="34" charset="-122"/>
              <a:ea typeface="微软雅黑" panose="020B0503020204020204" pitchFamily="34" charset="-122"/>
            </a:endParaRPr>
          </a:p>
        </p:txBody>
      </p:sp>
      <p:pic>
        <p:nvPicPr>
          <p:cNvPr id="19" name="object 137">
            <a:extLst>
              <a:ext uri="{FF2B5EF4-FFF2-40B4-BE49-F238E27FC236}">
                <a16:creationId xmlns:a16="http://schemas.microsoft.com/office/drawing/2014/main" id="{32222C6A-9B6C-C0AF-B392-8BC607D8F8C8}"/>
              </a:ext>
            </a:extLst>
          </p:cNvPr>
          <p:cNvPicPr/>
          <p:nvPr/>
        </p:nvPicPr>
        <p:blipFill>
          <a:blip r:embed="rId4" cstate="print"/>
          <a:stretch>
            <a:fillRect/>
          </a:stretch>
        </p:blipFill>
        <p:spPr>
          <a:xfrm>
            <a:off x="252027" y="3984019"/>
            <a:ext cx="213123" cy="213123"/>
          </a:xfrm>
          <a:prstGeom prst="rect">
            <a:avLst/>
          </a:prstGeom>
        </p:spPr>
      </p:pic>
      <p:sp>
        <p:nvSpPr>
          <p:cNvPr id="20" name="文本框 19">
            <a:extLst>
              <a:ext uri="{FF2B5EF4-FFF2-40B4-BE49-F238E27FC236}">
                <a16:creationId xmlns:a16="http://schemas.microsoft.com/office/drawing/2014/main" id="{F893409B-0118-2905-B989-EFDDC48F5AC0}"/>
              </a:ext>
            </a:extLst>
          </p:cNvPr>
          <p:cNvSpPr txBox="1"/>
          <p:nvPr/>
        </p:nvSpPr>
        <p:spPr>
          <a:xfrm>
            <a:off x="252702" y="4288148"/>
            <a:ext cx="6937140" cy="1892826"/>
          </a:xfrm>
          <a:prstGeom prst="rect">
            <a:avLst/>
          </a:prstGeom>
          <a:noFill/>
        </p:spPr>
        <p:txBody>
          <a:bodyPr wrap="square">
            <a:spAutoFit/>
          </a:bodyPr>
          <a:lstStyle/>
          <a:p>
            <a:pPr marL="342891" indent="-342891" defTabSz="457189">
              <a:lnSpc>
                <a:spcPct val="150000"/>
              </a:lnSpc>
              <a:buFont typeface="Arial" pitchFamily="34" charset="0"/>
              <a:buChar char="•"/>
            </a:pPr>
            <a:r>
              <a:rPr lang="en-US" altLang="zh-CN" sz="1600">
                <a:latin typeface="微软雅黑" panose="020B0503020204020204" pitchFamily="34" charset="-122"/>
                <a:ea typeface="微软雅黑" panose="020B0503020204020204" pitchFamily="34" charset="-122"/>
              </a:rPr>
              <a:t>Adopt the latest storage and readout architectures to reduce the area, power consumption and dead time of on-pixel electronics</a:t>
            </a:r>
          </a:p>
          <a:p>
            <a:pPr marL="342891" indent="-342891" defTabSz="457189">
              <a:lnSpc>
                <a:spcPct val="150000"/>
              </a:lnSpc>
              <a:buFont typeface="Arial" pitchFamily="34" charset="0"/>
              <a:buChar char="•"/>
            </a:pPr>
            <a:r>
              <a:rPr lang="en-US" altLang="zh-CN" sz="1600">
                <a:latin typeface="微软雅黑" panose="020B0503020204020204" pitchFamily="34" charset="-122"/>
                <a:ea typeface="微软雅黑" panose="020B0503020204020204" pitchFamily="34" charset="-122"/>
              </a:rPr>
              <a:t>Perform more processing in the periphery,</a:t>
            </a:r>
            <a:r>
              <a:rPr lang="zh-CN" altLang="en-US" sz="1200">
                <a:latin typeface="微软雅黑" panose="020B0503020204020204" pitchFamily="34" charset="-122"/>
                <a:ea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rPr>
              <a:t> data preprocessing, nonlinearity correction, calibration, event rejection, etc)</a:t>
            </a:r>
          </a:p>
          <a:p>
            <a:pPr marL="342891" indent="-342891" defTabSz="457189">
              <a:lnSpc>
                <a:spcPct val="150000"/>
              </a:lnSpc>
              <a:buFont typeface="Arial" pitchFamily="34" charset="0"/>
              <a:buChar char="•"/>
            </a:pPr>
            <a:r>
              <a:rPr lang="en-US" altLang="zh-CN" sz="1600">
                <a:latin typeface="微软雅黑" panose="020B0503020204020204" pitchFamily="34" charset="-122"/>
                <a:ea typeface="微软雅黑" panose="020B0503020204020204" pitchFamily="34" charset="-122"/>
              </a:rPr>
              <a:t>Adopt more efficient data compression algorithms.</a:t>
            </a:r>
            <a:endParaRPr lang="en-US" altLang="zh-CN" sz="1600"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D67DC1EA-04B9-3213-A1AA-C2D0D0AD9980}"/>
              </a:ext>
            </a:extLst>
          </p:cNvPr>
          <p:cNvSpPr txBox="1"/>
          <p:nvPr/>
        </p:nvSpPr>
        <p:spPr>
          <a:xfrm>
            <a:off x="8154203" y="5977063"/>
            <a:ext cx="4199623" cy="477054"/>
          </a:xfrm>
          <a:prstGeom prst="rect">
            <a:avLst/>
          </a:prstGeom>
          <a:noFill/>
        </p:spPr>
        <p:txBody>
          <a:bodyPr wrap="square">
            <a:spAutoFit/>
          </a:bodyPr>
          <a:lstStyle/>
          <a:p>
            <a:pPr marL="342891" indent="-342891" defTabSz="457189">
              <a:lnSpc>
                <a:spcPct val="125000"/>
              </a:lnSpc>
              <a:buFont typeface="Arial" pitchFamily="34" charset="0"/>
              <a:buChar char="•"/>
            </a:pPr>
            <a:r>
              <a:rPr lang="en-US" altLang="zh-CN" sz="2000" b="1">
                <a:latin typeface="微软雅黑" panose="020B0503020204020204" pitchFamily="34" charset="-122"/>
                <a:ea typeface="微软雅黑" panose="020B0503020204020204" pitchFamily="34" charset="-122"/>
              </a:rPr>
              <a:t>Improve radiation resistance</a:t>
            </a:r>
            <a:endParaRPr lang="en-US" altLang="zh-CN" sz="2000" b="1"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6D5C296E-460B-4E2B-8263-A87ADD4B0FE6}"/>
              </a:ext>
            </a:extLst>
          </p:cNvPr>
          <p:cNvSpPr txBox="1"/>
          <p:nvPr/>
        </p:nvSpPr>
        <p:spPr>
          <a:xfrm>
            <a:off x="495958" y="920949"/>
            <a:ext cx="4274824" cy="502766"/>
          </a:xfrm>
          <a:prstGeom prst="rect">
            <a:avLst/>
          </a:prstGeom>
          <a:noFill/>
        </p:spPr>
        <p:txBody>
          <a:bodyPr wrap="square">
            <a:spAutoFit/>
          </a:bodyPr>
          <a:lstStyle/>
          <a:p>
            <a:pPr defTabSz="457189"/>
            <a:r>
              <a:rPr lang="en-US" altLang="zh-CN" sz="2667" b="1" dirty="0">
                <a:solidFill>
                  <a:prstClr val="black"/>
                </a:solidFill>
                <a:latin typeface="微软雅黑" panose="020B0503020204020204" pitchFamily="34" charset="-122"/>
                <a:ea typeface="微软雅黑" panose="020B0503020204020204" pitchFamily="34" charset="-122"/>
              </a:rPr>
              <a:t>Readout Architecture</a:t>
            </a:r>
          </a:p>
        </p:txBody>
      </p:sp>
      <p:pic>
        <p:nvPicPr>
          <p:cNvPr id="22" name="object 137">
            <a:extLst>
              <a:ext uri="{FF2B5EF4-FFF2-40B4-BE49-F238E27FC236}">
                <a16:creationId xmlns:a16="http://schemas.microsoft.com/office/drawing/2014/main" id="{1A359F63-B786-4D90-99C0-E261F7A4D1DA}"/>
              </a:ext>
            </a:extLst>
          </p:cNvPr>
          <p:cNvPicPr/>
          <p:nvPr/>
        </p:nvPicPr>
        <p:blipFill>
          <a:blip r:embed="rId4" cstate="print"/>
          <a:stretch>
            <a:fillRect/>
          </a:stretch>
        </p:blipFill>
        <p:spPr>
          <a:xfrm>
            <a:off x="8128629" y="4262290"/>
            <a:ext cx="213123" cy="213123"/>
          </a:xfrm>
          <a:prstGeom prst="rect">
            <a:avLst/>
          </a:prstGeom>
        </p:spPr>
      </p:pic>
      <p:sp>
        <p:nvSpPr>
          <p:cNvPr id="7" name="矩形 6"/>
          <p:cNvSpPr/>
          <p:nvPr/>
        </p:nvSpPr>
        <p:spPr>
          <a:xfrm>
            <a:off x="4257021" y="1015749"/>
            <a:ext cx="2599366" cy="369332"/>
          </a:xfrm>
          <a:prstGeom prst="rect">
            <a:avLst/>
          </a:prstGeom>
        </p:spPr>
        <p:txBody>
          <a:bodyPr wrap="none">
            <a:spAutoFit/>
          </a:bodyPr>
          <a:lstStyle/>
          <a:p>
            <a:r>
              <a:rPr lang="en-US" altLang="zh-CN" b="1">
                <a:solidFill>
                  <a:schemeClr val="bg1">
                    <a:lumMod val="50000"/>
                  </a:schemeClr>
                </a:solidFill>
                <a:latin typeface="微软雅黑" panose="020B0503020204020204" pitchFamily="34" charset="-122"/>
                <a:ea typeface="微软雅黑" panose="020B0503020204020204" pitchFamily="34" charset="-122"/>
              </a:rPr>
              <a:t>Based on ALTIROC-A</a:t>
            </a:r>
            <a:endParaRPr lang="zh-CN" altLang="en-US" dirty="0">
              <a:solidFill>
                <a:schemeClr val="bg1">
                  <a:lumMod val="50000"/>
                </a:schemeClr>
              </a:solidFill>
            </a:endParaRPr>
          </a:p>
        </p:txBody>
      </p:sp>
      <p:sp>
        <p:nvSpPr>
          <p:cNvPr id="10" name="页脚占位符 9"/>
          <p:cNvSpPr>
            <a:spLocks noGrp="1"/>
          </p:cNvSpPr>
          <p:nvPr>
            <p:ph type="ftr" sz="quarter" idx="11"/>
          </p:nvPr>
        </p:nvSpPr>
        <p:spPr/>
        <p:txBody>
          <a:bodyPr/>
          <a:lstStyle/>
          <a:p>
            <a:r>
              <a:rPr lang="en-US" altLang="zh-CN"/>
              <a:t>2026 Qingdao LGAD Seminar</a:t>
            </a:r>
            <a:endParaRPr lang="zh-CN" altLang="en-US"/>
          </a:p>
        </p:txBody>
      </p:sp>
      <p:sp>
        <p:nvSpPr>
          <p:cNvPr id="13" name="灯片编号占位符 12"/>
          <p:cNvSpPr>
            <a:spLocks noGrp="1"/>
          </p:cNvSpPr>
          <p:nvPr>
            <p:ph type="sldNum" sz="quarter" idx="12"/>
          </p:nvPr>
        </p:nvSpPr>
        <p:spPr/>
        <p:txBody>
          <a:bodyPr/>
          <a:lstStyle/>
          <a:p>
            <a:fld id="{7D9BB5D0-35E4-459D-AEF3-FE4D7C45CC19}" type="slidenum">
              <a:rPr lang="zh-CN" altLang="en-US" smtClean="0"/>
              <a:t>11</a:t>
            </a:fld>
            <a:endParaRPr lang="zh-CN" altLang="en-US"/>
          </a:p>
        </p:txBody>
      </p:sp>
    </p:spTree>
    <p:extLst>
      <p:ext uri="{BB962C8B-B14F-4D97-AF65-F5344CB8AC3E}">
        <p14:creationId xmlns:p14="http://schemas.microsoft.com/office/powerpoint/2010/main" val="1222528628"/>
      </p:ext>
    </p:extLst>
  </p:cSld>
  <p:clrMapOvr>
    <a:masterClrMapping/>
  </p:clrMapOvr>
  <mc:AlternateContent xmlns:mc="http://schemas.openxmlformats.org/markup-compatibility/2006" xmlns:p14="http://schemas.microsoft.com/office/powerpoint/2010/main">
    <mc:Choice Requires="p14">
      <p:transition spd="slow" p14:dur="4000" advTm="25125"/>
    </mc:Choice>
    <mc:Fallback xmlns="">
      <p:transition spd="slow"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8C1F0-9EDE-7BEA-0C42-03A2C1E79A7E}"/>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3BEB9107-C314-49A8-9766-38DD647EF23D}"/>
              </a:ext>
            </a:extLst>
          </p:cNvPr>
          <p:cNvPicPr>
            <a:picLocks noChangeAspect="1"/>
          </p:cNvPicPr>
          <p:nvPr/>
        </p:nvPicPr>
        <p:blipFill>
          <a:blip r:embed="rId3"/>
          <a:stretch>
            <a:fillRect/>
          </a:stretch>
        </p:blipFill>
        <p:spPr>
          <a:xfrm>
            <a:off x="652401" y="1293036"/>
            <a:ext cx="10493654" cy="1864051"/>
          </a:xfrm>
          <a:prstGeom prst="rect">
            <a:avLst/>
          </a:prstGeom>
        </p:spPr>
      </p:pic>
      <p:cxnSp>
        <p:nvCxnSpPr>
          <p:cNvPr id="5" name="直接连接符 4">
            <a:extLst>
              <a:ext uri="{FF2B5EF4-FFF2-40B4-BE49-F238E27FC236}">
                <a16:creationId xmlns:a16="http://schemas.microsoft.com/office/drawing/2014/main" id="{130930B2-017C-9866-334F-2B80DB165D1F}"/>
              </a:ext>
            </a:extLst>
          </p:cNvPr>
          <p:cNvCxnSpPr>
            <a:cxnSpLocks/>
          </p:cNvCxnSpPr>
          <p:nvPr/>
        </p:nvCxnSpPr>
        <p:spPr>
          <a:xfrm>
            <a:off x="546270" y="695995"/>
            <a:ext cx="11287143" cy="0"/>
          </a:xfrm>
          <a:prstGeom prst="line">
            <a:avLst/>
          </a:prstGeom>
          <a:ln>
            <a:solidFill>
              <a:srgbClr val="1A3F6C"/>
            </a:solidFill>
          </a:ln>
        </p:spPr>
        <p:style>
          <a:lnRef idx="1">
            <a:schemeClr val="accent1"/>
          </a:lnRef>
          <a:fillRef idx="0">
            <a:schemeClr val="accent1"/>
          </a:fillRef>
          <a:effectRef idx="0">
            <a:schemeClr val="accent1"/>
          </a:effectRef>
          <a:fontRef idx="minor">
            <a:schemeClr val="tx1"/>
          </a:fontRef>
        </p:style>
      </p:cxnSp>
      <p:sp>
        <p:nvSpPr>
          <p:cNvPr id="6" name="Rectangle 4">
            <a:extLst>
              <a:ext uri="{FF2B5EF4-FFF2-40B4-BE49-F238E27FC236}">
                <a16:creationId xmlns:a16="http://schemas.microsoft.com/office/drawing/2014/main" id="{3A912D59-1845-A7D3-D994-8D4D7FF86E8D}"/>
              </a:ext>
            </a:extLst>
          </p:cNvPr>
          <p:cNvSpPr txBox="1">
            <a:spLocks noChangeArrowheads="1"/>
          </p:cNvSpPr>
          <p:nvPr/>
        </p:nvSpPr>
        <p:spPr bwMode="auto">
          <a:xfrm>
            <a:off x="592325" y="179516"/>
            <a:ext cx="3348683" cy="398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1" tIns="34276" rIns="68551" bIns="34276"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algn="l">
              <a:defRPr/>
            </a:pPr>
            <a:r>
              <a:rPr lang="en-US" altLang="zh-CN" sz="2667" kern="0">
                <a:solidFill>
                  <a:srgbClr val="1A3F6C"/>
                </a:solidFill>
                <a:latin typeface="微软雅黑" panose="020B0503020204020204" pitchFamily="34" charset="-122"/>
                <a:ea typeface="微软雅黑" panose="020B0503020204020204" pitchFamily="34" charset="-122"/>
              </a:rPr>
              <a:t>Research Proposal</a:t>
            </a:r>
            <a:endParaRPr lang="en-US" altLang="zh-CN" sz="2667" kern="0" dirty="0">
              <a:solidFill>
                <a:srgbClr val="1A3F6C"/>
              </a:solidFill>
              <a:latin typeface="微软雅黑" panose="020B0503020204020204" pitchFamily="34" charset="-122"/>
              <a:ea typeface="微软雅黑" panose="020B0503020204020204" pitchFamily="34" charset="-122"/>
            </a:endParaRPr>
          </a:p>
        </p:txBody>
      </p:sp>
      <p:sp>
        <p:nvSpPr>
          <p:cNvPr id="11" name="灯片编号占位符 1">
            <a:extLst>
              <a:ext uri="{FF2B5EF4-FFF2-40B4-BE49-F238E27FC236}">
                <a16:creationId xmlns:a16="http://schemas.microsoft.com/office/drawing/2014/main" id="{E2D09B00-C31E-E7AA-DBC6-8FE7152B24D1}"/>
              </a:ext>
            </a:extLst>
          </p:cNvPr>
          <p:cNvSpPr txBox="1">
            <a:spLocks/>
          </p:cNvSpPr>
          <p:nvPr/>
        </p:nvSpPr>
        <p:spPr>
          <a:xfrm>
            <a:off x="10852597" y="6428474"/>
            <a:ext cx="112260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B5BF9F-75C6-42BD-8363-2F606FE0B601}" type="slidenum">
              <a:rPr lang="zh-CN" altLang="en-US" sz="1867" b="1">
                <a:solidFill>
                  <a:schemeClr val="tx1">
                    <a:lumMod val="50000"/>
                    <a:lumOff val="50000"/>
                  </a:schemeClr>
                </a:solidFill>
              </a:rPr>
              <a:pPr algn="r"/>
              <a:t>12</a:t>
            </a:fld>
            <a:endParaRPr lang="zh-CN" altLang="en-US" sz="1867" b="1" dirty="0">
              <a:solidFill>
                <a:schemeClr val="tx1">
                  <a:lumMod val="50000"/>
                  <a:lumOff val="50000"/>
                </a:schemeClr>
              </a:solidFill>
            </a:endParaRPr>
          </a:p>
        </p:txBody>
      </p:sp>
      <p:sp>
        <p:nvSpPr>
          <p:cNvPr id="2" name="文本框 15">
            <a:extLst>
              <a:ext uri="{FF2B5EF4-FFF2-40B4-BE49-F238E27FC236}">
                <a16:creationId xmlns:a16="http://schemas.microsoft.com/office/drawing/2014/main" id="{4764770F-EF3A-9247-F9A0-D41AEA4A628A}"/>
              </a:ext>
            </a:extLst>
          </p:cNvPr>
          <p:cNvSpPr txBox="1">
            <a:spLocks noChangeArrowheads="1"/>
          </p:cNvSpPr>
          <p:nvPr/>
        </p:nvSpPr>
        <p:spPr bwMode="auto">
          <a:xfrm>
            <a:off x="4205366" y="1082754"/>
            <a:ext cx="3387724" cy="420564"/>
          </a:xfrm>
          <a:prstGeom prst="rect">
            <a:avLst/>
          </a:prstGeom>
          <a:solidFill>
            <a:srgbClr val="1A3F6C"/>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133">
                <a:solidFill>
                  <a:schemeClr val="bg1"/>
                </a:solidFill>
                <a:latin typeface="微软雅黑" panose="020B0503020204020204" pitchFamily="34" charset="-122"/>
                <a:ea typeface="微软雅黑" panose="020B0503020204020204" pitchFamily="34" charset="-122"/>
              </a:rPr>
              <a:t>Research Proposal</a:t>
            </a:r>
          </a:p>
        </p:txBody>
      </p:sp>
      <p:sp>
        <p:nvSpPr>
          <p:cNvPr id="12" name="Rectangle 4">
            <a:extLst>
              <a:ext uri="{FF2B5EF4-FFF2-40B4-BE49-F238E27FC236}">
                <a16:creationId xmlns:a16="http://schemas.microsoft.com/office/drawing/2014/main" id="{14630FC1-D15F-054A-1EDA-6A382654E348}"/>
              </a:ext>
            </a:extLst>
          </p:cNvPr>
          <p:cNvSpPr txBox="1">
            <a:spLocks noChangeArrowheads="1"/>
          </p:cNvSpPr>
          <p:nvPr/>
        </p:nvSpPr>
        <p:spPr bwMode="auto">
          <a:xfrm>
            <a:off x="1946250" y="3210946"/>
            <a:ext cx="6914945" cy="420564"/>
          </a:xfrm>
          <a:prstGeom prst="rect">
            <a:avLst/>
          </a:prstGeom>
          <a:solidFill>
            <a:srgbClr val="1A3F6C"/>
          </a:solidFill>
          <a:ln>
            <a:noFill/>
          </a:ln>
        </p:spPr>
        <p:txBody>
          <a:bodyPr wrap="square">
            <a:spAutoFit/>
          </a:bodyPr>
          <a:lstStyle>
            <a:defPPr>
              <a:defRPr lang="zh-CN"/>
            </a:defPPr>
            <a:lvl1pPr algn="ctr">
              <a:defRPr sz="2133">
                <a:solidFill>
                  <a:schemeClr val="bg1"/>
                </a:solidFill>
                <a:latin typeface="微软雅黑" panose="020B0503020204020204" pitchFamily="34" charset="-122"/>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en-US" altLang="zh-CN"/>
              <a:t>Preliminary Personnel Task Allocation</a:t>
            </a:r>
            <a:endParaRPr lang="zh-CN" altLang="en-US" dirty="0"/>
          </a:p>
        </p:txBody>
      </p:sp>
      <p:sp>
        <p:nvSpPr>
          <p:cNvPr id="13" name="文本框 12">
            <a:extLst>
              <a:ext uri="{FF2B5EF4-FFF2-40B4-BE49-F238E27FC236}">
                <a16:creationId xmlns:a16="http://schemas.microsoft.com/office/drawing/2014/main" id="{59E26E5A-3919-B373-36FF-5CBAAF37D6E8}"/>
              </a:ext>
            </a:extLst>
          </p:cNvPr>
          <p:cNvSpPr txBox="1"/>
          <p:nvPr/>
        </p:nvSpPr>
        <p:spPr>
          <a:xfrm>
            <a:off x="717363" y="4365344"/>
            <a:ext cx="5598879" cy="2003882"/>
          </a:xfrm>
          <a:prstGeom prst="rect">
            <a:avLst/>
          </a:prstGeom>
          <a:noFill/>
        </p:spPr>
        <p:txBody>
          <a:bodyPr wrap="square">
            <a:spAutoFit/>
          </a:bodyPr>
          <a:lstStyle/>
          <a:p>
            <a:pPr marL="342891" indent="-342891" defTabSz="457189">
              <a:lnSpc>
                <a:spcPct val="150000"/>
              </a:lnSpc>
              <a:buFont typeface="Arial" pitchFamily="34" charset="0"/>
              <a:buChar char="•"/>
            </a:pPr>
            <a:r>
              <a:rPr lang="en-US" altLang="zh-CN" sz="2133" b="1" dirty="0">
                <a:solidFill>
                  <a:srgbClr val="002060"/>
                </a:solidFill>
                <a:latin typeface="微软雅黑" panose="020B0503020204020204" pitchFamily="34" charset="-122"/>
                <a:ea typeface="微软雅黑" panose="020B0503020204020204" pitchFamily="34" charset="-122"/>
              </a:rPr>
              <a:t>Leader of chip: Yi Qian</a:t>
            </a:r>
          </a:p>
          <a:p>
            <a:pPr marL="342891" indent="-342891" defTabSz="457189">
              <a:lnSpc>
                <a:spcPct val="150000"/>
              </a:lnSpc>
              <a:buFont typeface="Arial" pitchFamily="34" charset="0"/>
              <a:buChar char="•"/>
            </a:pPr>
            <a:r>
              <a:rPr lang="en-US" altLang="zh-CN" sz="2133" b="1" dirty="0">
                <a:solidFill>
                  <a:srgbClr val="002060"/>
                </a:solidFill>
                <a:latin typeface="微软雅黑" panose="020B0503020204020204" pitchFamily="34" charset="-122"/>
                <a:ea typeface="微软雅黑" panose="020B0503020204020204" pitchFamily="34" charset="-122"/>
              </a:rPr>
              <a:t>Architecture &amp; Top: </a:t>
            </a:r>
            <a:r>
              <a:rPr lang="en-US" altLang="zh-CN" sz="2133" b="1" dirty="0" err="1">
                <a:solidFill>
                  <a:srgbClr val="002060"/>
                </a:solidFill>
                <a:latin typeface="微软雅黑" panose="020B0503020204020204" pitchFamily="34" charset="-122"/>
                <a:ea typeface="微软雅黑" panose="020B0503020204020204" pitchFamily="34" charset="-122"/>
              </a:rPr>
              <a:t>Tianlei</a:t>
            </a:r>
            <a:r>
              <a:rPr lang="en-US" altLang="zh-CN" sz="2133" b="1" dirty="0">
                <a:solidFill>
                  <a:srgbClr val="002060"/>
                </a:solidFill>
                <a:latin typeface="微软雅黑" panose="020B0503020204020204" pitchFamily="34" charset="-122"/>
                <a:ea typeface="微软雅黑" panose="020B0503020204020204" pitchFamily="34" charset="-122"/>
              </a:rPr>
              <a:t> Pu,  </a:t>
            </a:r>
            <a:r>
              <a:rPr lang="en-US" altLang="zh-CN" sz="2133" b="1" dirty="0" err="1">
                <a:solidFill>
                  <a:srgbClr val="002060"/>
                </a:solidFill>
                <a:latin typeface="微软雅黑" panose="020B0503020204020204" pitchFamily="34" charset="-122"/>
                <a:ea typeface="微软雅黑" panose="020B0503020204020204" pitchFamily="34" charset="-122"/>
              </a:rPr>
              <a:t>Weijian</a:t>
            </a:r>
            <a:r>
              <a:rPr lang="en-US" altLang="zh-CN" sz="2133" b="1" dirty="0">
                <a:solidFill>
                  <a:srgbClr val="002060"/>
                </a:solidFill>
                <a:latin typeface="微软雅黑" panose="020B0503020204020204" pitchFamily="34" charset="-122"/>
                <a:ea typeface="微软雅黑" panose="020B0503020204020204" pitchFamily="34" charset="-122"/>
              </a:rPr>
              <a:t> Lu, </a:t>
            </a:r>
            <a:r>
              <a:rPr lang="en-US" altLang="zh-CN" sz="2133" b="1" dirty="0" err="1">
                <a:solidFill>
                  <a:srgbClr val="002060"/>
                </a:solidFill>
                <a:latin typeface="微软雅黑" panose="020B0503020204020204" pitchFamily="34" charset="-122"/>
                <a:ea typeface="微软雅黑" panose="020B0503020204020204" pitchFamily="34" charset="-122"/>
              </a:rPr>
              <a:t>Hongyun</a:t>
            </a:r>
            <a:r>
              <a:rPr lang="en-US" altLang="zh-CN" sz="2133" b="1" dirty="0">
                <a:solidFill>
                  <a:srgbClr val="002060"/>
                </a:solidFill>
                <a:latin typeface="微软雅黑" panose="020B0503020204020204" pitchFamily="34" charset="-122"/>
                <a:ea typeface="微软雅黑" panose="020B0503020204020204" pitchFamily="34" charset="-122"/>
              </a:rPr>
              <a:t> Zhao</a:t>
            </a:r>
          </a:p>
          <a:p>
            <a:pPr marL="342900" indent="-342900" defTabSz="457189">
              <a:lnSpc>
                <a:spcPct val="150000"/>
              </a:lnSpc>
              <a:buFont typeface="Arial" panose="020B0604020202020204" pitchFamily="34" charset="0"/>
              <a:buChar char="•"/>
            </a:pPr>
            <a:r>
              <a:rPr lang="en-US" altLang="zh-CN" sz="2133" b="1" dirty="0">
                <a:solidFill>
                  <a:srgbClr val="002060"/>
                </a:solidFill>
                <a:latin typeface="微软雅黑" panose="020B0503020204020204" pitchFamily="34" charset="-122"/>
                <a:ea typeface="微软雅黑" panose="020B0503020204020204" pitchFamily="34" charset="-122"/>
              </a:rPr>
              <a:t>Readout System: Junwei Yan</a:t>
            </a:r>
          </a:p>
        </p:txBody>
      </p:sp>
      <p:sp>
        <p:nvSpPr>
          <p:cNvPr id="14" name="文本框 13">
            <a:extLst>
              <a:ext uri="{FF2B5EF4-FFF2-40B4-BE49-F238E27FC236}">
                <a16:creationId xmlns:a16="http://schemas.microsoft.com/office/drawing/2014/main" id="{BB664C23-3A51-8274-8964-7DCCB5FE7340}"/>
              </a:ext>
            </a:extLst>
          </p:cNvPr>
          <p:cNvSpPr txBox="1"/>
          <p:nvPr/>
        </p:nvSpPr>
        <p:spPr>
          <a:xfrm>
            <a:off x="1308628" y="3948853"/>
            <a:ext cx="4274824" cy="502766"/>
          </a:xfrm>
          <a:prstGeom prst="rect">
            <a:avLst/>
          </a:prstGeom>
          <a:noFill/>
        </p:spPr>
        <p:txBody>
          <a:bodyPr wrap="square">
            <a:spAutoFit/>
          </a:bodyPr>
          <a:lstStyle/>
          <a:p>
            <a:pPr defTabSz="457189"/>
            <a:r>
              <a:rPr lang="en-US" altLang="zh-CN" sz="2667" b="1" dirty="0">
                <a:solidFill>
                  <a:prstClr val="black"/>
                </a:solidFill>
                <a:latin typeface="微软雅黑" panose="020B0503020204020204" pitchFamily="34" charset="-122"/>
                <a:ea typeface="微软雅黑" panose="020B0503020204020204" pitchFamily="34" charset="-122"/>
              </a:rPr>
              <a:t>Responsibility</a:t>
            </a:r>
          </a:p>
        </p:txBody>
      </p:sp>
      <p:pic>
        <p:nvPicPr>
          <p:cNvPr id="15" name="object 137">
            <a:extLst>
              <a:ext uri="{FF2B5EF4-FFF2-40B4-BE49-F238E27FC236}">
                <a16:creationId xmlns:a16="http://schemas.microsoft.com/office/drawing/2014/main" id="{F51FEEA2-96C7-AB2D-948D-3C54C721BF26}"/>
              </a:ext>
            </a:extLst>
          </p:cNvPr>
          <p:cNvPicPr/>
          <p:nvPr/>
        </p:nvPicPr>
        <p:blipFill>
          <a:blip r:embed="rId4" cstate="print"/>
          <a:stretch>
            <a:fillRect/>
          </a:stretch>
        </p:blipFill>
        <p:spPr>
          <a:xfrm>
            <a:off x="717363" y="4046830"/>
            <a:ext cx="213123" cy="213123"/>
          </a:xfrm>
          <a:prstGeom prst="rect">
            <a:avLst/>
          </a:prstGeom>
        </p:spPr>
      </p:pic>
      <p:sp>
        <p:nvSpPr>
          <p:cNvPr id="16" name="文本框 15">
            <a:extLst>
              <a:ext uri="{FF2B5EF4-FFF2-40B4-BE49-F238E27FC236}">
                <a16:creationId xmlns:a16="http://schemas.microsoft.com/office/drawing/2014/main" id="{744D3E44-A1D5-0AB9-B15E-9AD369DDFAB8}"/>
              </a:ext>
            </a:extLst>
          </p:cNvPr>
          <p:cNvSpPr txBox="1"/>
          <p:nvPr/>
        </p:nvSpPr>
        <p:spPr>
          <a:xfrm>
            <a:off x="6096600" y="3531667"/>
            <a:ext cx="6177547" cy="3079369"/>
          </a:xfrm>
          <a:prstGeom prst="rect">
            <a:avLst/>
          </a:prstGeom>
          <a:noFill/>
        </p:spPr>
        <p:txBody>
          <a:bodyPr wrap="square">
            <a:spAutoFit/>
          </a:bodyPr>
          <a:lstStyle/>
          <a:p>
            <a:pPr marL="342891" indent="-342891" defTabSz="457189">
              <a:lnSpc>
                <a:spcPct val="130000"/>
              </a:lnSpc>
              <a:buFont typeface="Arial" pitchFamily="34" charset="0"/>
              <a:buChar char="•"/>
            </a:pPr>
            <a:r>
              <a:rPr lang="en-US" altLang="zh-CN" sz="2133" b="1" dirty="0">
                <a:solidFill>
                  <a:schemeClr val="accent6"/>
                </a:solidFill>
                <a:latin typeface="微软雅黑" panose="020B0503020204020204" pitchFamily="34" charset="-122"/>
                <a:ea typeface="微软雅黑" panose="020B0503020204020204" pitchFamily="34" charset="-122"/>
              </a:rPr>
              <a:t>Front-end: Yuan Song</a:t>
            </a:r>
          </a:p>
          <a:p>
            <a:pPr marL="342891" indent="-342891" defTabSz="457189">
              <a:lnSpc>
                <a:spcPct val="130000"/>
              </a:lnSpc>
              <a:buFont typeface="Arial" pitchFamily="34" charset="0"/>
              <a:buChar char="•"/>
            </a:pPr>
            <a:r>
              <a:rPr lang="en-US" altLang="zh-CN" sz="2133" b="1" dirty="0">
                <a:solidFill>
                  <a:schemeClr val="accent6"/>
                </a:solidFill>
                <a:latin typeface="微软雅黑" panose="020B0503020204020204" pitchFamily="34" charset="-122"/>
                <a:ea typeface="微软雅黑" panose="020B0503020204020204" pitchFamily="34" charset="-122"/>
              </a:rPr>
              <a:t>TDC: </a:t>
            </a:r>
            <a:r>
              <a:rPr lang="en-US" altLang="zh-CN" sz="2133" b="1" dirty="0" err="1">
                <a:solidFill>
                  <a:schemeClr val="accent6"/>
                </a:solidFill>
                <a:latin typeface="微软雅黑" panose="020B0503020204020204" pitchFamily="34" charset="-122"/>
                <a:ea typeface="微软雅黑" panose="020B0503020204020204" pitchFamily="34" charset="-122"/>
              </a:rPr>
              <a:t>Tianlei</a:t>
            </a:r>
            <a:r>
              <a:rPr lang="en-US" altLang="zh-CN" sz="2133" b="1" dirty="0">
                <a:solidFill>
                  <a:schemeClr val="accent6"/>
                </a:solidFill>
                <a:latin typeface="微软雅黑" panose="020B0503020204020204" pitchFamily="34" charset="-122"/>
                <a:ea typeface="微软雅黑" panose="020B0503020204020204" pitchFamily="34" charset="-122"/>
              </a:rPr>
              <a:t> Pu</a:t>
            </a:r>
          </a:p>
          <a:p>
            <a:pPr marL="342891" indent="-342891" defTabSz="457189">
              <a:lnSpc>
                <a:spcPct val="130000"/>
              </a:lnSpc>
              <a:buFont typeface="Arial" pitchFamily="34" charset="0"/>
              <a:buChar char="•"/>
            </a:pPr>
            <a:r>
              <a:rPr lang="en-US" altLang="zh-CN" sz="2133" b="1" dirty="0">
                <a:solidFill>
                  <a:schemeClr val="accent6"/>
                </a:solidFill>
                <a:latin typeface="微软雅黑" panose="020B0503020204020204" pitchFamily="34" charset="-122"/>
                <a:ea typeface="微软雅黑" panose="020B0503020204020204" pitchFamily="34" charset="-122"/>
              </a:rPr>
              <a:t>Pixel-digital: Weijian Lu, </a:t>
            </a:r>
            <a:r>
              <a:rPr lang="en-US" altLang="zh-CN" sz="2133" b="1" dirty="0" err="1">
                <a:solidFill>
                  <a:schemeClr val="accent6"/>
                </a:solidFill>
                <a:latin typeface="微软雅黑" panose="020B0503020204020204" pitchFamily="34" charset="-122"/>
                <a:ea typeface="微软雅黑" panose="020B0503020204020204" pitchFamily="34" charset="-122"/>
              </a:rPr>
              <a:t>Hongyun</a:t>
            </a:r>
            <a:r>
              <a:rPr lang="en-US" altLang="zh-CN" sz="2133" b="1" dirty="0">
                <a:solidFill>
                  <a:schemeClr val="accent6"/>
                </a:solidFill>
                <a:latin typeface="微软雅黑" panose="020B0503020204020204" pitchFamily="34" charset="-122"/>
                <a:ea typeface="微软雅黑" panose="020B0503020204020204" pitchFamily="34" charset="-122"/>
              </a:rPr>
              <a:t> Zhao</a:t>
            </a:r>
          </a:p>
          <a:p>
            <a:pPr marL="342891" indent="-342891" defTabSz="457189">
              <a:lnSpc>
                <a:spcPct val="130000"/>
              </a:lnSpc>
              <a:buFont typeface="Arial" pitchFamily="34" charset="0"/>
              <a:buChar char="•"/>
            </a:pPr>
            <a:r>
              <a:rPr lang="en-US" altLang="zh-CN" sz="2133" b="1" dirty="0">
                <a:solidFill>
                  <a:schemeClr val="accent5">
                    <a:lumMod val="75000"/>
                  </a:schemeClr>
                </a:solidFill>
                <a:latin typeface="微软雅黑" panose="020B0503020204020204" pitchFamily="34" charset="-122"/>
                <a:ea typeface="微软雅黑" panose="020B0503020204020204" pitchFamily="34" charset="-122"/>
              </a:rPr>
              <a:t>EOC: Weijian Lu, </a:t>
            </a:r>
            <a:r>
              <a:rPr lang="en-US" altLang="zh-CN" sz="2133" b="1" dirty="0" err="1">
                <a:solidFill>
                  <a:schemeClr val="accent5">
                    <a:lumMod val="75000"/>
                  </a:schemeClr>
                </a:solidFill>
                <a:latin typeface="微软雅黑" panose="020B0503020204020204" pitchFamily="34" charset="-122"/>
                <a:ea typeface="微软雅黑" panose="020B0503020204020204" pitchFamily="34" charset="-122"/>
              </a:rPr>
              <a:t>Hongyun</a:t>
            </a:r>
            <a:r>
              <a:rPr lang="en-US" altLang="zh-CN" sz="2133" b="1" dirty="0">
                <a:solidFill>
                  <a:schemeClr val="accent5">
                    <a:lumMod val="75000"/>
                  </a:schemeClr>
                </a:solidFill>
                <a:latin typeface="微软雅黑" panose="020B0503020204020204" pitchFamily="34" charset="-122"/>
                <a:ea typeface="微软雅黑" panose="020B0503020204020204" pitchFamily="34" charset="-122"/>
              </a:rPr>
              <a:t> Zhao</a:t>
            </a:r>
          </a:p>
          <a:p>
            <a:pPr marL="342891" indent="-342891" defTabSz="457189">
              <a:lnSpc>
                <a:spcPct val="130000"/>
              </a:lnSpc>
              <a:buFont typeface="Arial" pitchFamily="34" charset="0"/>
              <a:buChar char="•"/>
            </a:pPr>
            <a:r>
              <a:rPr lang="en-US" altLang="zh-CN" sz="2133" b="1" dirty="0">
                <a:solidFill>
                  <a:schemeClr val="accent5">
                    <a:lumMod val="75000"/>
                  </a:schemeClr>
                </a:solidFill>
                <a:latin typeface="微软雅黑" panose="020B0503020204020204" pitchFamily="34" charset="-122"/>
                <a:ea typeface="微软雅黑" panose="020B0503020204020204" pitchFamily="34" charset="-122"/>
              </a:rPr>
              <a:t>Periphery: </a:t>
            </a:r>
            <a:r>
              <a:rPr lang="en-US" altLang="zh-CN" sz="2133" b="1" dirty="0" err="1">
                <a:solidFill>
                  <a:schemeClr val="accent5">
                    <a:lumMod val="75000"/>
                  </a:schemeClr>
                </a:solidFill>
                <a:latin typeface="微软雅黑" panose="020B0503020204020204" pitchFamily="34" charset="-122"/>
                <a:ea typeface="微软雅黑" panose="020B0503020204020204" pitchFamily="34" charset="-122"/>
              </a:rPr>
              <a:t>Hongyun</a:t>
            </a:r>
            <a:r>
              <a:rPr lang="en-US" altLang="zh-CN" sz="2133" b="1" dirty="0">
                <a:solidFill>
                  <a:schemeClr val="accent5">
                    <a:lumMod val="75000"/>
                  </a:schemeClr>
                </a:solidFill>
                <a:latin typeface="微软雅黑" panose="020B0503020204020204" pitchFamily="34" charset="-122"/>
                <a:ea typeface="微软雅黑" panose="020B0503020204020204" pitchFamily="34" charset="-122"/>
              </a:rPr>
              <a:t> Zhao, Weijian Lu, </a:t>
            </a:r>
          </a:p>
          <a:p>
            <a:pPr defTabSz="457189">
              <a:lnSpc>
                <a:spcPct val="130000"/>
              </a:lnSpc>
            </a:pPr>
            <a:r>
              <a:rPr lang="en-US" altLang="zh-CN" sz="2133" b="1" dirty="0">
                <a:solidFill>
                  <a:schemeClr val="accent5">
                    <a:lumMod val="75000"/>
                  </a:schemeClr>
                </a:solidFill>
                <a:latin typeface="微软雅黑" panose="020B0503020204020204" pitchFamily="34" charset="-122"/>
                <a:ea typeface="微软雅黑" panose="020B0503020204020204" pitchFamily="34" charset="-122"/>
              </a:rPr>
              <a:t>    </a:t>
            </a:r>
            <a:r>
              <a:rPr lang="en-US" altLang="zh-CN" sz="2133" b="1" dirty="0" err="1">
                <a:solidFill>
                  <a:schemeClr val="accent5">
                    <a:lumMod val="75000"/>
                  </a:schemeClr>
                </a:solidFill>
                <a:latin typeface="微软雅黑" panose="020B0503020204020204" pitchFamily="34" charset="-122"/>
                <a:ea typeface="微软雅黑" panose="020B0503020204020204" pitchFamily="34" charset="-122"/>
              </a:rPr>
              <a:t>Tianlei</a:t>
            </a:r>
            <a:r>
              <a:rPr lang="en-US" altLang="zh-CN" sz="2133" b="1" dirty="0">
                <a:solidFill>
                  <a:schemeClr val="accent5">
                    <a:lumMod val="75000"/>
                  </a:schemeClr>
                </a:solidFill>
                <a:latin typeface="微软雅黑" panose="020B0503020204020204" pitchFamily="34" charset="-122"/>
                <a:ea typeface="微软雅黑" panose="020B0503020204020204" pitchFamily="34" charset="-122"/>
              </a:rPr>
              <a:t> Pu, Xiaofeng Fu</a:t>
            </a:r>
          </a:p>
          <a:p>
            <a:pPr marL="342891" indent="-342891" defTabSz="457189">
              <a:lnSpc>
                <a:spcPct val="130000"/>
              </a:lnSpc>
              <a:buFont typeface="Arial" pitchFamily="34" charset="0"/>
              <a:buChar char="•"/>
            </a:pPr>
            <a:r>
              <a:rPr lang="en-US" altLang="zh-CN" sz="2133" b="1" dirty="0">
                <a:solidFill>
                  <a:srgbClr val="7030A0"/>
                </a:solidFill>
                <a:latin typeface="微软雅黑" panose="020B0503020204020204" pitchFamily="34" charset="-122"/>
                <a:ea typeface="微软雅黑" panose="020B0503020204020204" pitchFamily="34" charset="-122"/>
              </a:rPr>
              <a:t>Serializer: ?</a:t>
            </a:r>
          </a:p>
        </p:txBody>
      </p:sp>
      <p:sp>
        <p:nvSpPr>
          <p:cNvPr id="4" name="矩形 3"/>
          <p:cNvSpPr/>
          <p:nvPr/>
        </p:nvSpPr>
        <p:spPr>
          <a:xfrm>
            <a:off x="9026387" y="3210946"/>
            <a:ext cx="2387513" cy="461665"/>
          </a:xfrm>
          <a:prstGeom prst="rect">
            <a:avLst/>
          </a:prstGeom>
        </p:spPr>
        <p:txBody>
          <a:bodyPr wrap="none">
            <a:spAutoFit/>
          </a:bodyPr>
          <a:lstStyle/>
          <a:p>
            <a:r>
              <a:rPr lang="en-US" altLang="zh-CN" sz="2400" b="1" dirty="0">
                <a:solidFill>
                  <a:srgbClr val="FF00FF"/>
                </a:solidFill>
                <a:latin typeface="微软雅黑" panose="020B0503020204020204" pitchFamily="34" charset="-122"/>
                <a:ea typeface="微软雅黑" panose="020B0503020204020204" pitchFamily="34" charset="-122"/>
              </a:rPr>
              <a:t>Total 7 person</a:t>
            </a:r>
            <a:endParaRPr lang="zh-CN" altLang="en-US" sz="2400" dirty="0">
              <a:solidFill>
                <a:srgbClr val="FF00FF"/>
              </a:solidFill>
            </a:endParaRPr>
          </a:p>
        </p:txBody>
      </p:sp>
      <p:sp>
        <p:nvSpPr>
          <p:cNvPr id="8" name="页脚占位符 7"/>
          <p:cNvSpPr>
            <a:spLocks noGrp="1"/>
          </p:cNvSpPr>
          <p:nvPr>
            <p:ph type="ftr" sz="quarter" idx="11"/>
          </p:nvPr>
        </p:nvSpPr>
        <p:spPr/>
        <p:txBody>
          <a:bodyPr/>
          <a:lstStyle/>
          <a:p>
            <a:r>
              <a:rPr lang="en-US" altLang="zh-CN"/>
              <a:t>2026 Qingdao LGAD Seminar</a:t>
            </a:r>
            <a:endParaRPr lang="zh-CN" altLang="en-US"/>
          </a:p>
        </p:txBody>
      </p:sp>
      <p:sp>
        <p:nvSpPr>
          <p:cNvPr id="17" name="灯片编号占位符 16"/>
          <p:cNvSpPr>
            <a:spLocks noGrp="1"/>
          </p:cNvSpPr>
          <p:nvPr>
            <p:ph type="sldNum" sz="quarter" idx="12"/>
          </p:nvPr>
        </p:nvSpPr>
        <p:spPr/>
        <p:txBody>
          <a:bodyPr/>
          <a:lstStyle/>
          <a:p>
            <a:fld id="{7D9BB5D0-35E4-459D-AEF3-FE4D7C45CC19}" type="slidenum">
              <a:rPr lang="zh-CN" altLang="en-US" smtClean="0"/>
              <a:t>12</a:t>
            </a:fld>
            <a:endParaRPr lang="zh-CN" altLang="en-US"/>
          </a:p>
        </p:txBody>
      </p:sp>
    </p:spTree>
    <p:extLst>
      <p:ext uri="{BB962C8B-B14F-4D97-AF65-F5344CB8AC3E}">
        <p14:creationId xmlns:p14="http://schemas.microsoft.com/office/powerpoint/2010/main" val="2659785320"/>
      </p:ext>
    </p:extLst>
  </p:cSld>
  <p:clrMapOvr>
    <a:masterClrMapping/>
  </p:clrMapOvr>
  <mc:AlternateContent xmlns:mc="http://schemas.openxmlformats.org/markup-compatibility/2006" xmlns:p14="http://schemas.microsoft.com/office/powerpoint/2010/main">
    <mc:Choice Requires="p14">
      <p:transition spd="slow" p14:dur="4000" advTm="25125"/>
    </mc:Choice>
    <mc:Fallback xmlns="">
      <p:transition spd="slow"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AFA3A-AD02-6744-D2ED-66DAF287F022}"/>
            </a:ext>
          </a:extLst>
        </p:cNvPr>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145F3EA6-2C85-019E-C313-467448985676}"/>
              </a:ext>
            </a:extLst>
          </p:cNvPr>
          <p:cNvCxnSpPr>
            <a:cxnSpLocks/>
          </p:cNvCxnSpPr>
          <p:nvPr/>
        </p:nvCxnSpPr>
        <p:spPr>
          <a:xfrm>
            <a:off x="546270" y="695995"/>
            <a:ext cx="11287143" cy="0"/>
          </a:xfrm>
          <a:prstGeom prst="line">
            <a:avLst/>
          </a:prstGeom>
          <a:ln>
            <a:solidFill>
              <a:srgbClr val="1A3F6C"/>
            </a:solidFill>
          </a:ln>
        </p:spPr>
        <p:style>
          <a:lnRef idx="1">
            <a:schemeClr val="accent1"/>
          </a:lnRef>
          <a:fillRef idx="0">
            <a:schemeClr val="accent1"/>
          </a:fillRef>
          <a:effectRef idx="0">
            <a:schemeClr val="accent1"/>
          </a:effectRef>
          <a:fontRef idx="minor">
            <a:schemeClr val="tx1"/>
          </a:fontRef>
        </p:style>
      </p:cxnSp>
      <p:sp>
        <p:nvSpPr>
          <p:cNvPr id="11" name="灯片编号占位符 1">
            <a:extLst>
              <a:ext uri="{FF2B5EF4-FFF2-40B4-BE49-F238E27FC236}">
                <a16:creationId xmlns:a16="http://schemas.microsoft.com/office/drawing/2014/main" id="{75AED247-89F6-9A54-BCF3-9768F80BDE75}"/>
              </a:ext>
            </a:extLst>
          </p:cNvPr>
          <p:cNvSpPr txBox="1">
            <a:spLocks/>
          </p:cNvSpPr>
          <p:nvPr/>
        </p:nvSpPr>
        <p:spPr>
          <a:xfrm>
            <a:off x="10852597" y="6428474"/>
            <a:ext cx="112260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B5BF9F-75C6-42BD-8363-2F606FE0B601}" type="slidenum">
              <a:rPr lang="zh-CN" altLang="en-US" sz="1867" b="1">
                <a:solidFill>
                  <a:schemeClr val="tx1">
                    <a:lumMod val="50000"/>
                    <a:lumOff val="50000"/>
                  </a:schemeClr>
                </a:solidFill>
              </a:rPr>
              <a:pPr algn="r"/>
              <a:t>13</a:t>
            </a:fld>
            <a:endParaRPr lang="zh-CN" altLang="en-US" sz="1867" b="1" dirty="0">
              <a:solidFill>
                <a:schemeClr val="tx1">
                  <a:lumMod val="50000"/>
                  <a:lumOff val="50000"/>
                </a:schemeClr>
              </a:solidFill>
            </a:endParaRPr>
          </a:p>
        </p:txBody>
      </p:sp>
      <p:sp>
        <p:nvSpPr>
          <p:cNvPr id="17" name="Rectangle 4">
            <a:extLst>
              <a:ext uri="{FF2B5EF4-FFF2-40B4-BE49-F238E27FC236}">
                <a16:creationId xmlns:a16="http://schemas.microsoft.com/office/drawing/2014/main" id="{1BD5660F-6524-F518-2781-64FF8A809170}"/>
              </a:ext>
            </a:extLst>
          </p:cNvPr>
          <p:cNvSpPr txBox="1">
            <a:spLocks noChangeArrowheads="1"/>
          </p:cNvSpPr>
          <p:nvPr/>
        </p:nvSpPr>
        <p:spPr bwMode="auto">
          <a:xfrm>
            <a:off x="144603" y="242384"/>
            <a:ext cx="12199798" cy="398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1" tIns="34276" rIns="68551" bIns="34276"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algn="l">
              <a:defRPr/>
            </a:pPr>
            <a:r>
              <a:rPr lang="en-US" altLang="zh-CN" sz="2667" kern="0">
                <a:solidFill>
                  <a:srgbClr val="1A3F6C"/>
                </a:solidFill>
                <a:latin typeface="微软雅黑" panose="020B0503020204020204" pitchFamily="34" charset="-122"/>
                <a:ea typeface="微软雅黑" panose="020B0503020204020204" pitchFamily="34" charset="-122"/>
              </a:rPr>
              <a:t>Key Technologies &amp; Design Challenges for Engineering-Grade Chips</a:t>
            </a:r>
            <a:endParaRPr lang="zh-CN" altLang="en-US" sz="2667" kern="0" dirty="0">
              <a:solidFill>
                <a:srgbClr val="1A3F6C"/>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8C1DBEDF-28F2-C96F-36C9-C0547D64981B}"/>
              </a:ext>
            </a:extLst>
          </p:cNvPr>
          <p:cNvSpPr txBox="1"/>
          <p:nvPr/>
        </p:nvSpPr>
        <p:spPr>
          <a:xfrm>
            <a:off x="546270" y="1189427"/>
            <a:ext cx="6757987" cy="3046603"/>
          </a:xfrm>
          <a:prstGeom prst="rect">
            <a:avLst/>
          </a:prstGeom>
          <a:noFill/>
        </p:spPr>
        <p:txBody>
          <a:bodyPr wrap="square">
            <a:spAutoFit/>
          </a:bodyPr>
          <a:lstStyle/>
          <a:p>
            <a:pPr marL="342891" indent="-342891" defTabSz="457189">
              <a:lnSpc>
                <a:spcPct val="150000"/>
              </a:lnSpc>
              <a:buFont typeface="Arial" pitchFamily="34" charset="0"/>
              <a:buChar char="•"/>
            </a:pPr>
            <a:r>
              <a:rPr lang="en-US" altLang="zh-CN" sz="2133" dirty="0">
                <a:solidFill>
                  <a:schemeClr val="accent5"/>
                </a:solidFill>
                <a:latin typeface="微软雅黑" panose="020B0503020204020204" pitchFamily="34" charset="-122"/>
                <a:ea typeface="微软雅黑" panose="020B0503020204020204" pitchFamily="34" charset="-122"/>
              </a:rPr>
              <a:t>Clocks skew in ASIC: +/- 150 </a:t>
            </a:r>
            <a:r>
              <a:rPr lang="en-US" altLang="zh-CN" sz="2133" dirty="0" err="1">
                <a:solidFill>
                  <a:schemeClr val="accent5"/>
                </a:solidFill>
                <a:latin typeface="微软雅黑" panose="020B0503020204020204" pitchFamily="34" charset="-122"/>
                <a:ea typeface="微软雅黑" panose="020B0503020204020204" pitchFamily="34" charset="-122"/>
              </a:rPr>
              <a:t>ps</a:t>
            </a:r>
            <a:r>
              <a:rPr lang="en-US" altLang="zh-CN" sz="2133" dirty="0">
                <a:solidFill>
                  <a:schemeClr val="accent5"/>
                </a:solidFill>
                <a:latin typeface="微软雅黑" panose="020B0503020204020204" pitchFamily="34" charset="-122"/>
                <a:ea typeface="微软雅黑" panose="020B0503020204020204" pitchFamily="34" charset="-122"/>
              </a:rPr>
              <a:t> </a:t>
            </a:r>
          </a:p>
          <a:p>
            <a:pPr marL="342891" indent="-342891" defTabSz="457189">
              <a:lnSpc>
                <a:spcPct val="150000"/>
              </a:lnSpc>
              <a:buFont typeface="Arial" pitchFamily="34" charset="0"/>
              <a:buChar char="•"/>
            </a:pPr>
            <a:r>
              <a:rPr lang="en-US" altLang="zh-CN" sz="2133">
                <a:solidFill>
                  <a:srgbClr val="FF0000"/>
                </a:solidFill>
                <a:latin typeface="微软雅黑" panose="020B0503020204020204" pitchFamily="34" charset="-122"/>
                <a:ea typeface="微软雅黑" panose="020B0503020204020204" pitchFamily="34" charset="-122"/>
              </a:rPr>
              <a:t>Radiation Hardening (TID, SEE)</a:t>
            </a:r>
            <a:endParaRPr lang="en-US" altLang="zh-CN" sz="2133" dirty="0">
              <a:solidFill>
                <a:srgbClr val="FF0000"/>
              </a:solidFill>
              <a:latin typeface="微软雅黑" panose="020B0503020204020204" pitchFamily="34" charset="-122"/>
              <a:ea typeface="微软雅黑" panose="020B0503020204020204" pitchFamily="34" charset="-122"/>
            </a:endParaRPr>
          </a:p>
          <a:p>
            <a:pPr marL="342891" indent="-342891" defTabSz="457189">
              <a:lnSpc>
                <a:spcPct val="150000"/>
              </a:lnSpc>
              <a:buFont typeface="Arial" pitchFamily="34" charset="0"/>
              <a:buChar char="•"/>
            </a:pPr>
            <a:r>
              <a:rPr lang="en-US" altLang="zh-CN" sz="2133">
                <a:solidFill>
                  <a:schemeClr val="accent6"/>
                </a:solidFill>
                <a:latin typeface="微软雅黑" panose="020B0503020204020204" pitchFamily="34" charset="-122"/>
                <a:ea typeface="微软雅黑" panose="020B0503020204020204" pitchFamily="34" charset="-122"/>
              </a:rPr>
              <a:t>Analog IP Extraction, Digital on Top</a:t>
            </a:r>
          </a:p>
          <a:p>
            <a:pPr marL="342891" indent="-342891" defTabSz="457189">
              <a:lnSpc>
                <a:spcPct val="150000"/>
              </a:lnSpc>
              <a:buFont typeface="Arial" pitchFamily="34" charset="0"/>
              <a:buChar char="•"/>
            </a:pPr>
            <a:r>
              <a:rPr lang="en-US" altLang="zh-CN" sz="2133">
                <a:solidFill>
                  <a:schemeClr val="accent5"/>
                </a:solidFill>
                <a:latin typeface="微软雅黑" panose="020B0503020204020204" pitchFamily="34" charset="-122"/>
                <a:ea typeface="微软雅黑" panose="020B0503020204020204" pitchFamily="34" charset="-122"/>
              </a:rPr>
              <a:t>PixES Platform Construction</a:t>
            </a:r>
            <a:endParaRPr lang="en-US" altLang="zh-CN" sz="2133" dirty="0">
              <a:solidFill>
                <a:schemeClr val="accent5"/>
              </a:solidFill>
              <a:latin typeface="微软雅黑" panose="020B0503020204020204" pitchFamily="34" charset="-122"/>
              <a:ea typeface="微软雅黑" panose="020B0503020204020204" pitchFamily="34" charset="-122"/>
            </a:endParaRPr>
          </a:p>
          <a:p>
            <a:pPr marL="342891" indent="-342891" defTabSz="457189">
              <a:lnSpc>
                <a:spcPct val="150000"/>
              </a:lnSpc>
              <a:buFont typeface="Arial" pitchFamily="34" charset="0"/>
              <a:buChar char="•"/>
            </a:pPr>
            <a:r>
              <a:rPr lang="en-US" altLang="zh-CN" sz="2133">
                <a:solidFill>
                  <a:schemeClr val="accent6"/>
                </a:solidFill>
                <a:latin typeface="微软雅黑" panose="020B0503020204020204" pitchFamily="34" charset="-122"/>
                <a:ea typeface="微软雅黑" panose="020B0503020204020204" pitchFamily="34" charset="-122"/>
              </a:rPr>
              <a:t>Timing Constraint I of Special Digital Circuits</a:t>
            </a:r>
          </a:p>
          <a:p>
            <a:pPr marL="342891" indent="-342891" defTabSz="457189">
              <a:lnSpc>
                <a:spcPct val="150000"/>
              </a:lnSpc>
              <a:buFont typeface="Arial" pitchFamily="34" charset="0"/>
              <a:buChar char="•"/>
            </a:pPr>
            <a:r>
              <a:rPr lang="en-US" altLang="zh-CN" sz="2133">
                <a:solidFill>
                  <a:srgbClr val="7030A0"/>
                </a:solidFill>
                <a:latin typeface="微软雅黑" panose="020B0503020204020204" pitchFamily="34" charset="-122"/>
                <a:ea typeface="微软雅黑" panose="020B0503020204020204" pitchFamily="34" charset="-122"/>
              </a:rPr>
              <a:t>IR </a:t>
            </a:r>
            <a:r>
              <a:rPr lang="en-US" altLang="zh-CN" sz="2133" dirty="0">
                <a:solidFill>
                  <a:srgbClr val="7030A0"/>
                </a:solidFill>
                <a:latin typeface="微软雅黑" panose="020B0503020204020204" pitchFamily="34" charset="-122"/>
                <a:ea typeface="微软雅黑" panose="020B0503020204020204" pitchFamily="34" charset="-122"/>
              </a:rPr>
              <a:t>drop analysis (Redhawk) </a:t>
            </a:r>
          </a:p>
        </p:txBody>
      </p:sp>
      <p:pic>
        <p:nvPicPr>
          <p:cNvPr id="10" name="图片 9">
            <a:extLst>
              <a:ext uri="{FF2B5EF4-FFF2-40B4-BE49-F238E27FC236}">
                <a16:creationId xmlns:a16="http://schemas.microsoft.com/office/drawing/2014/main" id="{0BCD586D-7B43-4945-947C-AD225D5F43AF}"/>
              </a:ext>
            </a:extLst>
          </p:cNvPr>
          <p:cNvPicPr>
            <a:picLocks noChangeAspect="1"/>
          </p:cNvPicPr>
          <p:nvPr/>
        </p:nvPicPr>
        <p:blipFill>
          <a:blip r:embed="rId3"/>
          <a:stretch>
            <a:fillRect/>
          </a:stretch>
        </p:blipFill>
        <p:spPr>
          <a:xfrm>
            <a:off x="337852" y="4227638"/>
            <a:ext cx="11177411" cy="2137104"/>
          </a:xfrm>
          <a:prstGeom prst="rect">
            <a:avLst/>
          </a:prstGeom>
        </p:spPr>
      </p:pic>
      <p:sp>
        <p:nvSpPr>
          <p:cNvPr id="12" name="文本框 11">
            <a:extLst>
              <a:ext uri="{FF2B5EF4-FFF2-40B4-BE49-F238E27FC236}">
                <a16:creationId xmlns:a16="http://schemas.microsoft.com/office/drawing/2014/main" id="{C56F1F1E-D955-4957-8AB1-EE6E3989EB07}"/>
              </a:ext>
            </a:extLst>
          </p:cNvPr>
          <p:cNvSpPr txBox="1"/>
          <p:nvPr/>
        </p:nvSpPr>
        <p:spPr>
          <a:xfrm>
            <a:off x="6796232" y="1353202"/>
            <a:ext cx="3554413" cy="2554225"/>
          </a:xfrm>
          <a:prstGeom prst="rect">
            <a:avLst/>
          </a:prstGeom>
          <a:noFill/>
        </p:spPr>
        <p:txBody>
          <a:bodyPr wrap="square">
            <a:spAutoFit/>
          </a:bodyPr>
          <a:lstStyle/>
          <a:p>
            <a:pPr marL="342891" indent="-342891" defTabSz="457189">
              <a:lnSpc>
                <a:spcPct val="150000"/>
              </a:lnSpc>
              <a:buFont typeface="Arial" pitchFamily="34" charset="0"/>
              <a:buChar char="•"/>
            </a:pPr>
            <a:r>
              <a:rPr lang="en-US" altLang="zh-CN" sz="2133" dirty="0">
                <a:solidFill>
                  <a:schemeClr val="accent5"/>
                </a:solidFill>
                <a:latin typeface="微软雅黑" panose="020B0503020204020204" pitchFamily="34" charset="-122"/>
                <a:ea typeface="微软雅黑" panose="020B0503020204020204" pitchFamily="34" charset="-122"/>
              </a:rPr>
              <a:t>20</a:t>
            </a:r>
            <a:r>
              <a:rPr lang="zh-CN" altLang="en-US" sz="2133" dirty="0">
                <a:solidFill>
                  <a:schemeClr val="accent5"/>
                </a:solidFill>
                <a:latin typeface="微软雅黑" panose="020B0503020204020204" pitchFamily="34" charset="-122"/>
                <a:ea typeface="微软雅黑" panose="020B0503020204020204" pitchFamily="34" charset="-122"/>
              </a:rPr>
              <a:t> </a:t>
            </a:r>
            <a:r>
              <a:rPr lang="en-US" altLang="zh-CN" sz="2133" dirty="0" err="1">
                <a:solidFill>
                  <a:schemeClr val="accent5"/>
                </a:solidFill>
                <a:latin typeface="微软雅黑" panose="020B0503020204020204" pitchFamily="34" charset="-122"/>
                <a:ea typeface="微软雅黑" panose="020B0503020204020204" pitchFamily="34" charset="-122"/>
              </a:rPr>
              <a:t>ps</a:t>
            </a:r>
            <a:r>
              <a:rPr lang="zh-CN" altLang="en-US" sz="2133" dirty="0">
                <a:solidFill>
                  <a:schemeClr val="accent5"/>
                </a:solidFill>
                <a:latin typeface="微软雅黑" panose="020B0503020204020204" pitchFamily="34" charset="-122"/>
                <a:ea typeface="微软雅黑" panose="020B0503020204020204" pitchFamily="34" charset="-122"/>
              </a:rPr>
              <a:t> </a:t>
            </a:r>
            <a:r>
              <a:rPr lang="en-US" altLang="zh-CN" sz="2133" dirty="0">
                <a:solidFill>
                  <a:schemeClr val="accent5"/>
                </a:solidFill>
                <a:latin typeface="微软雅黑" panose="020B0503020204020204" pitchFamily="34" charset="-122"/>
                <a:ea typeface="微软雅黑" panose="020B0503020204020204" pitchFamily="34" charset="-122"/>
              </a:rPr>
              <a:t>TDC</a:t>
            </a:r>
            <a:r>
              <a:rPr lang="en-US" altLang="zh-CN" sz="2133" dirty="0">
                <a:solidFill>
                  <a:srgbClr val="7030A0"/>
                </a:solidFill>
                <a:latin typeface="微软雅黑" panose="020B0503020204020204" pitchFamily="34" charset="-122"/>
                <a:ea typeface="微软雅黑" panose="020B0503020204020204" pitchFamily="34" charset="-122"/>
              </a:rPr>
              <a:t> </a:t>
            </a:r>
          </a:p>
          <a:p>
            <a:pPr marL="342891" indent="-342891" defTabSz="457189">
              <a:lnSpc>
                <a:spcPct val="150000"/>
              </a:lnSpc>
              <a:buFont typeface="Arial" pitchFamily="34" charset="0"/>
              <a:buChar char="•"/>
            </a:pPr>
            <a:r>
              <a:rPr lang="en-US" altLang="zh-CN" sz="2133" dirty="0">
                <a:solidFill>
                  <a:schemeClr val="accent6"/>
                </a:solidFill>
                <a:latin typeface="微软雅黑" panose="020B0503020204020204" pitchFamily="34" charset="-122"/>
                <a:ea typeface="微软雅黑" panose="020B0503020204020204" pitchFamily="34" charset="-122"/>
              </a:rPr>
              <a:t>PLL + Phase shift </a:t>
            </a:r>
          </a:p>
          <a:p>
            <a:pPr marL="342891" indent="-342891" defTabSz="457189">
              <a:lnSpc>
                <a:spcPct val="150000"/>
              </a:lnSpc>
              <a:buFont typeface="Arial" pitchFamily="34" charset="0"/>
              <a:buChar char="•"/>
            </a:pPr>
            <a:r>
              <a:rPr lang="en-US" altLang="zh-CN" sz="2133" dirty="0">
                <a:solidFill>
                  <a:srgbClr val="FF0000"/>
                </a:solidFill>
                <a:latin typeface="微软雅黑" panose="020B0503020204020204" pitchFamily="34" charset="-122"/>
                <a:ea typeface="微软雅黑" panose="020B0503020204020204" pitchFamily="34" charset="-122"/>
              </a:rPr>
              <a:t>Serializer </a:t>
            </a:r>
          </a:p>
          <a:p>
            <a:pPr marL="342891" indent="-342891" defTabSz="457189">
              <a:lnSpc>
                <a:spcPct val="150000"/>
              </a:lnSpc>
              <a:buFont typeface="Arial" pitchFamily="34" charset="0"/>
              <a:buChar char="•"/>
            </a:pPr>
            <a:r>
              <a:rPr lang="en-US" altLang="zh-CN" sz="2133" dirty="0">
                <a:solidFill>
                  <a:schemeClr val="accent6"/>
                </a:solidFill>
                <a:latin typeface="微软雅黑" panose="020B0503020204020204" pitchFamily="34" charset="-122"/>
                <a:ea typeface="微软雅黑" panose="020B0503020204020204" pitchFamily="34" charset="-122"/>
              </a:rPr>
              <a:t>Allpix</a:t>
            </a:r>
            <a:r>
              <a:rPr lang="en-US" altLang="zh-CN" sz="2133" baseline="30000" dirty="0">
                <a:solidFill>
                  <a:schemeClr val="accent6"/>
                </a:solidFill>
                <a:latin typeface="微软雅黑" panose="020B0503020204020204" pitchFamily="34" charset="-122"/>
                <a:ea typeface="微软雅黑" panose="020B0503020204020204" pitchFamily="34" charset="-122"/>
              </a:rPr>
              <a:t>2 </a:t>
            </a:r>
            <a:endParaRPr lang="en-US" altLang="zh-CN" sz="2133" dirty="0">
              <a:solidFill>
                <a:schemeClr val="accent6"/>
              </a:solidFill>
              <a:latin typeface="微软雅黑" panose="020B0503020204020204" pitchFamily="34" charset="-122"/>
              <a:ea typeface="微软雅黑" panose="020B0503020204020204" pitchFamily="34" charset="-122"/>
            </a:endParaRPr>
          </a:p>
          <a:p>
            <a:pPr marL="342891" indent="-342891" defTabSz="457189">
              <a:lnSpc>
                <a:spcPct val="150000"/>
              </a:lnSpc>
              <a:buFont typeface="Arial" pitchFamily="34" charset="0"/>
              <a:buChar char="•"/>
            </a:pPr>
            <a:r>
              <a:rPr lang="en-US" altLang="zh-CN" sz="2133" dirty="0">
                <a:solidFill>
                  <a:srgbClr val="7030A0"/>
                </a:solidFill>
                <a:latin typeface="微软雅黑" panose="020B0503020204020204" pitchFamily="34" charset="-122"/>
                <a:ea typeface="微软雅黑" panose="020B0503020204020204" pitchFamily="34" charset="-122"/>
              </a:rPr>
              <a:t>Power on Reset</a:t>
            </a:r>
          </a:p>
        </p:txBody>
      </p:sp>
      <p:sp>
        <p:nvSpPr>
          <p:cNvPr id="2" name="页脚占位符 1"/>
          <p:cNvSpPr>
            <a:spLocks noGrp="1"/>
          </p:cNvSpPr>
          <p:nvPr>
            <p:ph type="ftr" sz="quarter" idx="11"/>
          </p:nvPr>
        </p:nvSpPr>
        <p:spPr/>
        <p:txBody>
          <a:bodyPr/>
          <a:lstStyle/>
          <a:p>
            <a:r>
              <a:rPr lang="en-US" altLang="zh-CN"/>
              <a:t>2026 Qingdao LGAD Seminar</a:t>
            </a:r>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13</a:t>
            </a:fld>
            <a:endParaRPr lang="zh-CN" altLang="en-US"/>
          </a:p>
        </p:txBody>
      </p:sp>
    </p:spTree>
    <p:extLst>
      <p:ext uri="{BB962C8B-B14F-4D97-AF65-F5344CB8AC3E}">
        <p14:creationId xmlns:p14="http://schemas.microsoft.com/office/powerpoint/2010/main" val="2506150022"/>
      </p:ext>
    </p:extLst>
  </p:cSld>
  <p:clrMapOvr>
    <a:masterClrMapping/>
  </p:clrMapOvr>
  <mc:AlternateContent xmlns:mc="http://schemas.openxmlformats.org/markup-compatibility/2006" xmlns:p14="http://schemas.microsoft.com/office/powerpoint/2010/main">
    <mc:Choice Requires="p14">
      <p:transition spd="slow" p14:dur="4000" advTm="25125"/>
    </mc:Choice>
    <mc:Fallback xmlns="">
      <p:transition spd="slow"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接连接符 32"/>
          <p:cNvCxnSpPr/>
          <p:nvPr/>
        </p:nvCxnSpPr>
        <p:spPr>
          <a:xfrm>
            <a:off x="687009"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4"/>
          <p:cNvSpPr txBox="1"/>
          <p:nvPr/>
        </p:nvSpPr>
        <p:spPr>
          <a:xfrm>
            <a:off x="326960" y="750570"/>
            <a:ext cx="7866256" cy="502445"/>
          </a:xfrm>
          <a:prstGeom prst="rect">
            <a:avLst/>
          </a:prstGeom>
          <a:noFill/>
        </p:spPr>
        <p:txBody>
          <a:bodyPr wrap="none" rtlCol="0">
            <a:spAutoFit/>
          </a:bodyPr>
          <a:lstStyle/>
          <a:p>
            <a:pPr algn="l">
              <a:buClrTx/>
              <a:buSzTx/>
              <a:buFontTx/>
              <a:defRPr/>
            </a:pPr>
            <a:r>
              <a:rPr lang="en-US" altLang="zh-CN" sz="2665" b="1" kern="0" dirty="0">
                <a:solidFill>
                  <a:srgbClr val="1A3F6C"/>
                </a:solidFill>
                <a:latin typeface="微软雅黑" panose="020B0503020204020204" charset="-122"/>
                <a:ea typeface="微软雅黑" panose="020B0503020204020204" charset="-122"/>
                <a:sym typeface="+mn-ea"/>
              </a:rPr>
              <a:t>1. Preliminary design of the front-end circuit</a:t>
            </a:r>
          </a:p>
        </p:txBody>
      </p:sp>
      <p:sp>
        <p:nvSpPr>
          <p:cNvPr id="2" name="灯片编号占位符 1"/>
          <p:cNvSpPr>
            <a:spLocks noGrp="1"/>
          </p:cNvSpPr>
          <p:nvPr>
            <p:ph type="sldNum" sz="quarter" idx="12"/>
          </p:nvPr>
        </p:nvSpPr>
        <p:spPr/>
        <p:txBody>
          <a:bodyPr/>
          <a:lstStyle/>
          <a:p>
            <a:fld id="{E1BEBC7A-FD02-486B-81B5-A845787C689C}" type="slidenum">
              <a:rPr lang="zh-CN" altLang="en-US" sz="1335" smtClean="0"/>
              <a:t>14</a:t>
            </a:fld>
            <a:endParaRPr lang="zh-CN" altLang="en-US" sz="1335"/>
          </a:p>
        </p:txBody>
      </p:sp>
      <p:graphicFrame>
        <p:nvGraphicFramePr>
          <p:cNvPr id="24" name="对象 23"/>
          <p:cNvGraphicFramePr/>
          <p:nvPr>
            <p:extLst>
              <p:ext uri="{D42A27DB-BD31-4B8C-83A1-F6EECF244321}">
                <p14:modId xmlns:p14="http://schemas.microsoft.com/office/powerpoint/2010/main" val="331678749"/>
              </p:ext>
            </p:extLst>
          </p:nvPr>
        </p:nvGraphicFramePr>
        <p:xfrm>
          <a:off x="4206875" y="1739795"/>
          <a:ext cx="3752850" cy="1351280"/>
        </p:xfrm>
        <a:graphic>
          <a:graphicData uri="http://schemas.openxmlformats.org/presentationml/2006/ole">
            <mc:AlternateContent xmlns:mc="http://schemas.openxmlformats.org/markup-compatibility/2006">
              <mc:Choice xmlns:v="urn:schemas-microsoft-com:vml" Requires="v">
                <p:oleObj r:id="rId3" imgW="3649345" imgH="1291590" progId="Visio.Drawing.15">
                  <p:embed/>
                </p:oleObj>
              </mc:Choice>
              <mc:Fallback>
                <p:oleObj r:id="rId3" imgW="3649345" imgH="1291590" progId="Visio.Drawing.15">
                  <p:embed/>
                  <p:pic>
                    <p:nvPicPr>
                      <p:cNvPr id="0" name=""/>
                      <p:cNvPicPr/>
                      <p:nvPr/>
                    </p:nvPicPr>
                    <p:blipFill>
                      <a:blip r:embed="rId4"/>
                      <a:stretch>
                        <a:fillRect/>
                      </a:stretch>
                    </p:blipFill>
                    <p:spPr>
                      <a:xfrm>
                        <a:off x="4206875" y="1739795"/>
                        <a:ext cx="3752850" cy="1351280"/>
                      </a:xfrm>
                      <a:prstGeom prst="rect">
                        <a:avLst/>
                      </a:prstGeom>
                      <a:ln>
                        <a:solidFill>
                          <a:schemeClr val="tx1"/>
                        </a:solidFill>
                      </a:ln>
                    </p:spPr>
                  </p:pic>
                </p:oleObj>
              </mc:Fallback>
            </mc:AlternateContent>
          </a:graphicData>
        </a:graphic>
      </p:graphicFrame>
      <p:sp>
        <p:nvSpPr>
          <p:cNvPr id="26" name="矩形 25"/>
          <p:cNvSpPr/>
          <p:nvPr/>
        </p:nvSpPr>
        <p:spPr>
          <a:xfrm>
            <a:off x="5099050" y="1725930"/>
            <a:ext cx="672465" cy="690880"/>
          </a:xfrm>
          <a:prstGeom prst="rect">
            <a:avLst/>
          </a:prstGeom>
          <a:ln>
            <a:prstDash val="sysDot"/>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34" name="文本框 33"/>
          <p:cNvSpPr txBox="1"/>
          <p:nvPr/>
        </p:nvSpPr>
        <p:spPr>
          <a:xfrm>
            <a:off x="4976816" y="3101168"/>
            <a:ext cx="3487243" cy="510540"/>
          </a:xfrm>
          <a:prstGeom prst="rect">
            <a:avLst/>
          </a:prstGeom>
          <a:noFill/>
        </p:spPr>
        <p:txBody>
          <a:bodyPr wrap="square" rtlCol="0">
            <a:noAutofit/>
          </a:bodyPr>
          <a:lstStyle/>
          <a:p>
            <a:r>
              <a:rPr lang="en-US" altLang="zh-CN" sz="1600"/>
              <a:t>single-channel structur</a:t>
            </a:r>
            <a:endParaRPr lang="en-US" altLang="zh-CN" sz="1600" dirty="0"/>
          </a:p>
        </p:txBody>
      </p:sp>
      <p:graphicFrame>
        <p:nvGraphicFramePr>
          <p:cNvPr id="10" name="对象 9"/>
          <p:cNvGraphicFramePr>
            <a:graphicFrameLocks noChangeAspect="1"/>
          </p:cNvGraphicFramePr>
          <p:nvPr>
            <p:extLst>
              <p:ext uri="{D42A27DB-BD31-4B8C-83A1-F6EECF244321}">
                <p14:modId xmlns:p14="http://schemas.microsoft.com/office/powerpoint/2010/main" val="678686012"/>
              </p:ext>
            </p:extLst>
          </p:nvPr>
        </p:nvGraphicFramePr>
        <p:xfrm>
          <a:off x="1003825" y="1667086"/>
          <a:ext cx="2143760" cy="2159000"/>
        </p:xfrm>
        <a:graphic>
          <a:graphicData uri="http://schemas.openxmlformats.org/presentationml/2006/ole">
            <mc:AlternateContent xmlns:mc="http://schemas.openxmlformats.org/markup-compatibility/2006">
              <mc:Choice xmlns:v="urn:schemas-microsoft-com:vml" Requires="v">
                <p:oleObj r:id="rId5" imgW="1501775" imgH="1510030" progId="Visio.Drawing.15">
                  <p:embed/>
                </p:oleObj>
              </mc:Choice>
              <mc:Fallback>
                <p:oleObj r:id="rId5" imgW="1501775" imgH="1510030" progId="Visio.Drawing.15">
                  <p:embed/>
                  <p:pic>
                    <p:nvPicPr>
                      <p:cNvPr id="0" name=""/>
                      <p:cNvPicPr/>
                      <p:nvPr/>
                    </p:nvPicPr>
                    <p:blipFill>
                      <a:blip r:embed="rId6"/>
                      <a:stretch>
                        <a:fillRect/>
                      </a:stretch>
                    </p:blipFill>
                    <p:spPr>
                      <a:xfrm>
                        <a:off x="1003825" y="1667086"/>
                        <a:ext cx="2143760" cy="2159000"/>
                      </a:xfrm>
                      <a:prstGeom prst="rect">
                        <a:avLst/>
                      </a:prstGeom>
                    </p:spPr>
                  </p:pic>
                </p:oleObj>
              </mc:Fallback>
            </mc:AlternateContent>
          </a:graphicData>
        </a:graphic>
      </p:graphicFrame>
      <p:cxnSp>
        <p:nvCxnSpPr>
          <p:cNvPr id="14" name="直接箭头连接符 13"/>
          <p:cNvCxnSpPr/>
          <p:nvPr/>
        </p:nvCxnSpPr>
        <p:spPr>
          <a:xfrm>
            <a:off x="2736850" y="2110883"/>
            <a:ext cx="1470025" cy="354965"/>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
        <p:nvSpPr>
          <p:cNvPr id="12" name="文本框 11"/>
          <p:cNvSpPr txBox="1"/>
          <p:nvPr/>
        </p:nvSpPr>
        <p:spPr>
          <a:xfrm>
            <a:off x="690481" y="1149003"/>
            <a:ext cx="10830560" cy="338554"/>
          </a:xfrm>
          <a:prstGeom prst="rect">
            <a:avLst/>
          </a:prstGeom>
          <a:noFill/>
        </p:spPr>
        <p:txBody>
          <a:bodyPr wrap="square" rtlCol="0">
            <a:spAutoFit/>
          </a:bodyPr>
          <a:lstStyle/>
          <a:p>
            <a:pPr indent="0" fontAlgn="auto">
              <a:lnSpc>
                <a:spcPct val="100000"/>
              </a:lnSpc>
            </a:pPr>
            <a:r>
              <a:rPr lang="en-US" altLang="zh-CN" sz="1600" b="1" dirty="0">
                <a:solidFill>
                  <a:srgbClr val="FF0000"/>
                </a:solidFill>
              </a:rPr>
              <a:t>Implementation method</a:t>
            </a:r>
            <a:r>
              <a:rPr lang="en-US" altLang="zh-CN" sz="1600" b="1">
                <a:solidFill>
                  <a:srgbClr val="FF0000"/>
                </a:solidFill>
              </a:rPr>
              <a:t>:</a:t>
            </a:r>
            <a:r>
              <a:rPr lang="en-US" altLang="zh-CN" sz="1600" b="1"/>
              <a:t> Adpopt a </a:t>
            </a:r>
            <a:r>
              <a:rPr lang="en-US" altLang="zh-CN" sz="1600" b="1" dirty="0"/>
              <a:t>130nm process and design a 5</a:t>
            </a:r>
            <a:r>
              <a:rPr lang="en-US" altLang="en-US" sz="1600" b="1" dirty="0"/>
              <a:t>✕</a:t>
            </a:r>
            <a:r>
              <a:rPr lang="en-US" altLang="zh-CN" sz="1600" b="1" dirty="0"/>
              <a:t>5 pixel (with 25 channels</a:t>
            </a:r>
            <a:r>
              <a:rPr lang="en-US" altLang="zh-CN" sz="1600" b="1"/>
              <a:t>) configuration</a:t>
            </a:r>
            <a:endParaRPr lang="en-US" altLang="zh-CN" sz="2000" b="1" dirty="0"/>
          </a:p>
        </p:txBody>
      </p:sp>
      <p:sp>
        <p:nvSpPr>
          <p:cNvPr id="11" name="文本框 10"/>
          <p:cNvSpPr txBox="1"/>
          <p:nvPr/>
        </p:nvSpPr>
        <p:spPr>
          <a:xfrm>
            <a:off x="1039495" y="6314440"/>
            <a:ext cx="3262630" cy="411480"/>
          </a:xfrm>
          <a:prstGeom prst="rect">
            <a:avLst/>
          </a:prstGeom>
          <a:noFill/>
        </p:spPr>
        <p:txBody>
          <a:bodyPr wrap="square" rtlCol="0">
            <a:noAutofit/>
          </a:bodyPr>
          <a:lstStyle/>
          <a:p>
            <a:r>
              <a:rPr lang="en-US" altLang="zh-CN" dirty="0"/>
              <a:t>Pre-amplifier circuit structure</a:t>
            </a:r>
          </a:p>
        </p:txBody>
      </p:sp>
      <p:sp>
        <p:nvSpPr>
          <p:cNvPr id="13" name="文本框 12"/>
          <p:cNvSpPr txBox="1"/>
          <p:nvPr/>
        </p:nvSpPr>
        <p:spPr>
          <a:xfrm>
            <a:off x="4721860" y="3625058"/>
            <a:ext cx="6656070" cy="1711366"/>
          </a:xfrm>
          <a:prstGeom prst="rect">
            <a:avLst/>
          </a:prstGeom>
          <a:noFill/>
        </p:spPr>
        <p:txBody>
          <a:bodyPr wrap="square" rtlCol="0">
            <a:spAutoFit/>
          </a:bodyPr>
          <a:lstStyle/>
          <a:p>
            <a:pPr marL="285750" indent="-285750" fontAlgn="auto">
              <a:lnSpc>
                <a:spcPct val="150000"/>
              </a:lnSpc>
              <a:buFont typeface="Wingdings" panose="05000000000000000000" charset="0"/>
              <a:buChar char="Ø"/>
            </a:pPr>
            <a:r>
              <a:rPr lang="en-US" altLang="zh-CN"/>
              <a:t>CMOS </a:t>
            </a:r>
            <a:r>
              <a:rPr lang="en-US" altLang="zh-CN" dirty="0"/>
              <a:t>input </a:t>
            </a:r>
            <a:r>
              <a:rPr lang="en-US" altLang="zh-CN"/>
              <a:t>stage , </a:t>
            </a:r>
            <a:r>
              <a:rPr lang="en-US" altLang="zh-CN" dirty="0"/>
              <a:t>enhance the transconductance </a:t>
            </a:r>
            <a:r>
              <a:rPr lang="en-US" altLang="zh-CN"/>
              <a:t>gain, improving </a:t>
            </a:r>
            <a:r>
              <a:rPr lang="en-US" altLang="zh-CN" dirty="0"/>
              <a:t>the </a:t>
            </a:r>
            <a:r>
              <a:rPr lang="en-US" altLang="zh-CN"/>
              <a:t>signal-to-noise ratio</a:t>
            </a:r>
            <a:endParaRPr lang="en-US" altLang="zh-CN" dirty="0"/>
          </a:p>
          <a:p>
            <a:pPr marL="285750" indent="-285750" fontAlgn="auto">
              <a:lnSpc>
                <a:spcPct val="150000"/>
              </a:lnSpc>
              <a:buFont typeface="Wingdings" panose="05000000000000000000" charset="0"/>
              <a:buChar char="Ø"/>
            </a:pPr>
            <a:r>
              <a:rPr lang="en-US" altLang="zh-CN"/>
              <a:t>Additional open-loop common-source amplifier, increase </a:t>
            </a:r>
            <a:r>
              <a:rPr lang="en-US" altLang="zh-CN" dirty="0"/>
              <a:t>the gain;</a:t>
            </a:r>
          </a:p>
          <a:p>
            <a:pPr marL="285750" indent="-285750" fontAlgn="auto">
              <a:lnSpc>
                <a:spcPct val="150000"/>
              </a:lnSpc>
              <a:buFont typeface="Wingdings" panose="05000000000000000000" charset="0"/>
              <a:buChar char="Ø"/>
            </a:pPr>
            <a:r>
              <a:rPr lang="en-US" altLang="zh-CN"/>
              <a:t>Input </a:t>
            </a:r>
            <a:r>
              <a:rPr lang="en-US" altLang="zh-CN" dirty="0"/>
              <a:t>impedance </a:t>
            </a:r>
            <a:r>
              <a:rPr lang="en-US" altLang="zh-CN"/>
              <a:t>is 50Ω, work as Transconductor</a:t>
            </a:r>
          </a:p>
        </p:txBody>
      </p:sp>
      <p:graphicFrame>
        <p:nvGraphicFramePr>
          <p:cNvPr id="4" name="对象 3"/>
          <p:cNvGraphicFramePr>
            <a:graphicFrameLocks noChangeAspect="1"/>
          </p:cNvGraphicFramePr>
          <p:nvPr>
            <p:extLst>
              <p:ext uri="{D42A27DB-BD31-4B8C-83A1-F6EECF244321}">
                <p14:modId xmlns:p14="http://schemas.microsoft.com/office/powerpoint/2010/main" val="296179472"/>
              </p:ext>
            </p:extLst>
          </p:nvPr>
        </p:nvGraphicFramePr>
        <p:xfrm>
          <a:off x="687009" y="3826086"/>
          <a:ext cx="3528816" cy="2517353"/>
        </p:xfrm>
        <a:graphic>
          <a:graphicData uri="http://schemas.openxmlformats.org/presentationml/2006/ole">
            <mc:AlternateContent xmlns:mc="http://schemas.openxmlformats.org/markup-compatibility/2006">
              <mc:Choice xmlns:v="urn:schemas-microsoft-com:vml" Requires="v">
                <p:oleObj r:id="rId7" imgW="4051935" imgH="2902585" progId="Visio.Drawing.15">
                  <p:embed/>
                </p:oleObj>
              </mc:Choice>
              <mc:Fallback>
                <p:oleObj r:id="rId7" imgW="4051935" imgH="2902585" progId="Visio.Drawing.15">
                  <p:embed/>
                  <p:pic>
                    <p:nvPicPr>
                      <p:cNvPr id="0" name=""/>
                      <p:cNvPicPr/>
                      <p:nvPr/>
                    </p:nvPicPr>
                    <p:blipFill>
                      <a:blip r:embed="rId8"/>
                      <a:stretch>
                        <a:fillRect/>
                      </a:stretch>
                    </p:blipFill>
                    <p:spPr>
                      <a:xfrm>
                        <a:off x="687009" y="3826086"/>
                        <a:ext cx="3528816" cy="2517353"/>
                      </a:xfrm>
                      <a:prstGeom prst="rect">
                        <a:avLst/>
                      </a:prstGeom>
                      <a:ln>
                        <a:noFill/>
                      </a:ln>
                    </p:spPr>
                  </p:pic>
                </p:oleObj>
              </mc:Fallback>
            </mc:AlternateContent>
          </a:graphicData>
        </a:graphic>
      </p:graphicFrame>
      <p:cxnSp>
        <p:nvCxnSpPr>
          <p:cNvPr id="9" name="直接箭头连接符 8"/>
          <p:cNvCxnSpPr/>
          <p:nvPr/>
        </p:nvCxnSpPr>
        <p:spPr>
          <a:xfrm flipH="1">
            <a:off x="3602990" y="2944495"/>
            <a:ext cx="699135" cy="1039812"/>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
        <p:nvSpPr>
          <p:cNvPr id="15" name="文本框 14"/>
          <p:cNvSpPr txBox="1"/>
          <p:nvPr/>
        </p:nvSpPr>
        <p:spPr>
          <a:xfrm>
            <a:off x="8200005" y="1487557"/>
            <a:ext cx="3684557" cy="905510"/>
          </a:xfrm>
          <a:prstGeom prst="rect">
            <a:avLst/>
          </a:prstGeom>
          <a:noFill/>
        </p:spPr>
        <p:txBody>
          <a:bodyPr wrap="square" rtlCol="0" anchor="t">
            <a:noAutofit/>
          </a:bodyPr>
          <a:lstStyle/>
          <a:p>
            <a:r>
              <a:rPr lang="en-US" altLang="zh-CN" sz="1600">
                <a:solidFill>
                  <a:schemeClr val="bg1">
                    <a:lumMod val="65000"/>
                  </a:schemeClr>
                </a:solidFill>
              </a:rPr>
              <a:t>Temporarily designed by 180 nm process</a:t>
            </a:r>
            <a:endParaRPr lang="en-US" altLang="zh-CN" sz="1600">
              <a:solidFill>
                <a:schemeClr val="bg1">
                  <a:lumMod val="65000"/>
                </a:schemeClr>
              </a:solidFill>
              <a:sym typeface="+mn-ea"/>
            </a:endParaRPr>
          </a:p>
        </p:txBody>
      </p:sp>
      <p:sp>
        <p:nvSpPr>
          <p:cNvPr id="16" name="矩形 15"/>
          <p:cNvSpPr/>
          <p:nvPr/>
        </p:nvSpPr>
        <p:spPr>
          <a:xfrm>
            <a:off x="307411" y="180500"/>
            <a:ext cx="6787436" cy="461665"/>
          </a:xfrm>
          <a:prstGeom prst="rect">
            <a:avLst/>
          </a:prstGeom>
        </p:spPr>
        <p:txBody>
          <a:bodyPr wrap="none">
            <a:spAutoFit/>
          </a:bodyPr>
          <a:lstStyle/>
          <a:p>
            <a:r>
              <a:rPr lang="en-US" altLang="zh-CN" sz="2400" b="1" kern="0">
                <a:solidFill>
                  <a:srgbClr val="1A3F6C"/>
                </a:solidFill>
                <a:latin typeface="微软雅黑" panose="020B0503020204020204" charset="-122"/>
                <a:ea typeface="微软雅黑" panose="020B0503020204020204" charset="-122"/>
                <a:sym typeface="+mn-ea"/>
              </a:rPr>
              <a:t>Preliminary Design and Simulation of ASIC</a:t>
            </a:r>
            <a:endParaRPr lang="zh-CN" altLang="en-US" sz="2400" dirty="0"/>
          </a:p>
        </p:txBody>
      </p:sp>
      <p:sp>
        <p:nvSpPr>
          <p:cNvPr id="3" name="页脚占位符 2"/>
          <p:cNvSpPr>
            <a:spLocks noGrp="1"/>
          </p:cNvSpPr>
          <p:nvPr>
            <p:ph type="ftr" sz="quarter" idx="11"/>
          </p:nvPr>
        </p:nvSpPr>
        <p:spPr/>
        <p:txBody>
          <a:bodyPr/>
          <a:lstStyle/>
          <a:p>
            <a:r>
              <a:rPr lang="en-US" altLang="zh-CN"/>
              <a:t>2026 Qingdao LGAD Seminar</a:t>
            </a:r>
            <a:endParaRPr lang="zh-CN" altLang="en-US"/>
          </a:p>
        </p:txBody>
      </p:sp>
    </p:spTree>
    <p:extLst>
      <p:ext uri="{BB962C8B-B14F-4D97-AF65-F5344CB8AC3E}">
        <p14:creationId xmlns:p14="http://schemas.microsoft.com/office/powerpoint/2010/main" val="73094633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接连接符 32"/>
          <p:cNvCxnSpPr/>
          <p:nvPr/>
        </p:nvCxnSpPr>
        <p:spPr>
          <a:xfrm>
            <a:off x="687009"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4"/>
          <p:cNvSpPr txBox="1"/>
          <p:nvPr/>
        </p:nvSpPr>
        <p:spPr>
          <a:xfrm>
            <a:off x="924026" y="202776"/>
            <a:ext cx="6724066" cy="501650"/>
          </a:xfrm>
          <a:prstGeom prst="rect">
            <a:avLst/>
          </a:prstGeom>
          <a:noFill/>
        </p:spPr>
        <p:txBody>
          <a:bodyPr wrap="square" rtlCol="0">
            <a:spAutoFit/>
          </a:bodyPr>
          <a:lstStyle/>
          <a:p>
            <a:pPr algn="l">
              <a:buClrTx/>
              <a:buSzTx/>
              <a:buFontTx/>
              <a:defRPr/>
            </a:pPr>
            <a:r>
              <a:rPr lang="en-US" altLang="zh-CN" sz="2665" b="1" kern="0" dirty="0">
                <a:solidFill>
                  <a:srgbClr val="1A3F6C"/>
                </a:solidFill>
                <a:latin typeface="微软雅黑" panose="020B0503020204020204" charset="-122"/>
                <a:ea typeface="微软雅黑" panose="020B0503020204020204" charset="-122"/>
                <a:sym typeface="+mn-ea"/>
              </a:rPr>
              <a:t>Front-end circuit simulation results</a:t>
            </a:r>
          </a:p>
        </p:txBody>
      </p:sp>
      <p:sp>
        <p:nvSpPr>
          <p:cNvPr id="2" name="灯片编号占位符 1"/>
          <p:cNvSpPr>
            <a:spLocks noGrp="1"/>
          </p:cNvSpPr>
          <p:nvPr>
            <p:ph type="sldNum" sz="quarter" idx="12"/>
          </p:nvPr>
        </p:nvSpPr>
        <p:spPr/>
        <p:txBody>
          <a:bodyPr/>
          <a:lstStyle/>
          <a:p>
            <a:fld id="{E1BEBC7A-FD02-486B-81B5-A845787C689C}" type="slidenum">
              <a:rPr lang="zh-CN" altLang="en-US" sz="1335" smtClean="0"/>
              <a:t>15</a:t>
            </a:fld>
            <a:endParaRPr lang="zh-CN" altLang="en-US" sz="1335"/>
          </a:p>
        </p:txBody>
      </p:sp>
      <mc:AlternateContent xmlns:mc="http://schemas.openxmlformats.org/markup-compatibility/2006" xmlns:a14="http://schemas.microsoft.com/office/drawing/2010/main">
        <mc:Choice Requires="a14">
          <p:sp>
            <p:nvSpPr>
              <p:cNvPr id="16" name="文本框 15"/>
              <p:cNvSpPr txBox="1"/>
              <p:nvPr/>
            </p:nvSpPr>
            <p:spPr>
              <a:xfrm>
                <a:off x="821762" y="959879"/>
                <a:ext cx="9722552" cy="1973810"/>
              </a:xfrm>
              <a:prstGeom prst="rect">
                <a:avLst/>
              </a:prstGeom>
              <a:noFill/>
            </p:spPr>
            <p:txBody>
              <a:bodyPr wrap="square" rtlCol="0">
                <a:spAutoFit/>
              </a:bodyPr>
              <a:lstStyle/>
              <a:p>
                <a:pPr indent="0" fontAlgn="auto">
                  <a:lnSpc>
                    <a:spcPct val="150000"/>
                  </a:lnSpc>
                  <a:buFont typeface="Wingdings" panose="05000000000000000000" charset="0"/>
                  <a:buNone/>
                </a:pPr>
                <a:r>
                  <a:rPr lang="en-US" altLang="zh-CN" sz="1600" dirty="0"/>
                  <a:t>The simulation results are as follows for input 10fC :</a:t>
                </a:r>
              </a:p>
              <a:p>
                <a:pPr marL="285750" indent="-285750" fontAlgn="auto">
                  <a:lnSpc>
                    <a:spcPct val="150000"/>
                  </a:lnSpc>
                  <a:buFont typeface="Wingdings" panose="05000000000000000000" charset="0"/>
                  <a:buChar char="Ø"/>
                </a:pPr>
                <a:r>
                  <a:rPr lang="en-US" altLang="zh-CN" sz="1600" dirty="0"/>
                  <a:t>The output amplitude of Vout1 is 6.21 mV, and the output amplitude of Vout2 is 40.68 mV.</a:t>
                </a:r>
              </a:p>
              <a:p>
                <a:pPr marL="285750" indent="-285750" fontAlgn="auto">
                  <a:lnSpc>
                    <a:spcPct val="150000"/>
                  </a:lnSpc>
                  <a:buFont typeface="Wingdings" panose="05000000000000000000" charset="0"/>
                  <a:buChar char="Ø"/>
                </a:pPr>
                <a:r>
                  <a:rPr lang="en-US" altLang="zh-CN" sz="1600" dirty="0"/>
                  <a:t>The -3dB bandwidth is </a:t>
                </a:r>
                <a:r>
                  <a:rPr lang="en-US" altLang="zh-CN" sz="1600" dirty="0">
                    <a:solidFill>
                      <a:srgbClr val="FF0000"/>
                    </a:solidFill>
                  </a:rPr>
                  <a:t>811 MHz</a:t>
                </a:r>
                <a:r>
                  <a:rPr lang="en-US" altLang="zh-CN" sz="1600" dirty="0"/>
                  <a:t>.</a:t>
                </a:r>
              </a:p>
              <a:p>
                <a:pPr marL="285750" indent="-285750" fontAlgn="auto">
                  <a:lnSpc>
                    <a:spcPct val="150000"/>
                  </a:lnSpc>
                  <a:buFont typeface="Wingdings" panose="05000000000000000000" charset="0"/>
                  <a:buChar char="Ø"/>
                </a:pPr>
                <a:r>
                  <a:rPr lang="en-US" altLang="zh-CN" sz="1600" dirty="0"/>
                  <a:t>Power consumption is 3.76 mW and the output noise is 279.18 </a:t>
                </a:r>
                <a:r>
                  <a:rPr lang="en-US" altLang="zh-CN" sz="1600" dirty="0">
                    <a:sym typeface="+mn-ea"/>
                  </a:rPr>
                  <a:t>nV/</a:t>
                </a:r>
                <a14:m>
                  <m:oMath xmlns:m="http://schemas.openxmlformats.org/officeDocument/2006/math">
                    <m:rad>
                      <m:radPr>
                        <m:degHide m:val="on"/>
                        <m:ctrlPr>
                          <a:rPr lang="en-US" altLang="zh-CN" sz="1600" i="1">
                            <a:latin typeface="Cambria Math" panose="02040503050406030204" pitchFamily="18" charset="0"/>
                            <a:cs typeface="Cambria Math" panose="02040503050406030204" pitchFamily="18" charset="0"/>
                          </a:rPr>
                        </m:ctrlPr>
                      </m:radPr>
                      <m:deg/>
                      <m:e>
                        <m:r>
                          <a:rPr lang="en-US" altLang="zh-CN" sz="1600" i="1">
                            <a:latin typeface="Cambria Math" panose="02040503050406030204" pitchFamily="18" charset="0"/>
                            <a:cs typeface="Cambria Math" panose="02040503050406030204" pitchFamily="18" charset="0"/>
                          </a:rPr>
                          <m:t>𝐻𝑧</m:t>
                        </m:r>
                      </m:e>
                    </m:rad>
                  </m:oMath>
                </a14:m>
                <a:endParaRPr lang="en-US" altLang="zh-CN" sz="1600" dirty="0"/>
              </a:p>
              <a:p>
                <a:pPr marL="285750" indent="-285750" fontAlgn="auto">
                  <a:lnSpc>
                    <a:spcPct val="150000"/>
                  </a:lnSpc>
                  <a:buFont typeface="Wingdings" panose="05000000000000000000" charset="0"/>
                  <a:buChar char="Ø"/>
                </a:pPr>
                <a:r>
                  <a:rPr lang="en-US" altLang="zh-CN" sz="1600" dirty="0">
                    <a:solidFill>
                      <a:srgbClr val="FF0000"/>
                    </a:solidFill>
                  </a:rPr>
                  <a:t>The next step is to reduce power consumption.</a:t>
                </a:r>
              </a:p>
            </p:txBody>
          </p:sp>
        </mc:Choice>
        <mc:Fallback xmlns="">
          <p:sp>
            <p:nvSpPr>
              <p:cNvPr id="16" name="文本框 15"/>
              <p:cNvSpPr txBox="1">
                <a:spLocks noRot="1" noChangeAspect="1" noMove="1" noResize="1" noEditPoints="1" noAdjustHandles="1" noChangeArrowheads="1" noChangeShapeType="1" noTextEdit="1"/>
              </p:cNvSpPr>
              <p:nvPr/>
            </p:nvSpPr>
            <p:spPr>
              <a:xfrm>
                <a:off x="821762" y="959879"/>
                <a:ext cx="9722552" cy="1973810"/>
              </a:xfrm>
              <a:prstGeom prst="rect">
                <a:avLst/>
              </a:prstGeom>
              <a:blipFill rotWithShape="0">
                <a:blip r:embed="rId4"/>
                <a:stretch>
                  <a:fillRect l="-376" b="-1235"/>
                </a:stretch>
              </a:blipFill>
            </p:spPr>
            <p:txBody>
              <a:bodyPr/>
              <a:lstStyle/>
              <a:p>
                <a:r>
                  <a:rPr lang="zh-CN" altLang="en-US">
                    <a:noFill/>
                  </a:rPr>
                  <a:t> </a:t>
                </a:r>
              </a:p>
            </p:txBody>
          </p:sp>
        </mc:Fallback>
      </mc:AlternateContent>
      <p:sp>
        <p:nvSpPr>
          <p:cNvPr id="17" name="文本框 16"/>
          <p:cNvSpPr txBox="1"/>
          <p:nvPr/>
        </p:nvSpPr>
        <p:spPr>
          <a:xfrm>
            <a:off x="3801745" y="6116955"/>
            <a:ext cx="4721225" cy="368300"/>
          </a:xfrm>
          <a:prstGeom prst="rect">
            <a:avLst/>
          </a:prstGeom>
          <a:noFill/>
        </p:spPr>
        <p:txBody>
          <a:bodyPr wrap="square" rtlCol="0">
            <a:spAutoFit/>
          </a:bodyPr>
          <a:lstStyle/>
          <a:p>
            <a:r>
              <a:rPr lang="en-US" altLang="zh-CN"/>
              <a:t>The transient waveforms of Vout1 and Vout2</a:t>
            </a:r>
          </a:p>
        </p:txBody>
      </p:sp>
      <p:graphicFrame>
        <p:nvGraphicFramePr>
          <p:cNvPr id="13" name="对象 12"/>
          <p:cNvGraphicFramePr/>
          <p:nvPr/>
        </p:nvGraphicFramePr>
        <p:xfrm>
          <a:off x="1042670" y="2893060"/>
          <a:ext cx="8917940" cy="3051810"/>
        </p:xfrm>
        <a:graphic>
          <a:graphicData uri="http://schemas.openxmlformats.org/presentationml/2006/ole">
            <mc:AlternateContent xmlns:mc="http://schemas.openxmlformats.org/markup-compatibility/2006">
              <mc:Choice xmlns:v="urn:schemas-microsoft-com:vml" Requires="v">
                <p:oleObj r:id="rId5" imgW="7684135" imgH="2205990" progId="Visio.Drawing.15">
                  <p:embed/>
                </p:oleObj>
              </mc:Choice>
              <mc:Fallback>
                <p:oleObj r:id="rId5" imgW="7684135" imgH="2205990" progId="Visio.Drawing.15">
                  <p:embed/>
                  <p:pic>
                    <p:nvPicPr>
                      <p:cNvPr id="0" name=""/>
                      <p:cNvPicPr/>
                      <p:nvPr/>
                    </p:nvPicPr>
                    <p:blipFill>
                      <a:blip r:embed="rId6"/>
                      <a:stretch>
                        <a:fillRect/>
                      </a:stretch>
                    </p:blipFill>
                    <p:spPr>
                      <a:xfrm>
                        <a:off x="1042670" y="2893060"/>
                        <a:ext cx="8917940" cy="3051810"/>
                      </a:xfrm>
                      <a:prstGeom prst="rect">
                        <a:avLst/>
                      </a:prstGeom>
                    </p:spPr>
                  </p:pic>
                </p:oleObj>
              </mc:Fallback>
            </mc:AlternateContent>
          </a:graphicData>
        </a:graphic>
      </p:graphicFrame>
      <p:sp>
        <p:nvSpPr>
          <p:cNvPr id="3" name="页脚占位符 2"/>
          <p:cNvSpPr>
            <a:spLocks noGrp="1"/>
          </p:cNvSpPr>
          <p:nvPr>
            <p:ph type="ftr" sz="quarter" idx="11"/>
          </p:nvPr>
        </p:nvSpPr>
        <p:spPr/>
        <p:txBody>
          <a:bodyPr/>
          <a:lstStyle/>
          <a:p>
            <a:r>
              <a:rPr lang="en-US" altLang="zh-CN"/>
              <a:t>2026 Qingdao LGAD Seminar</a:t>
            </a:r>
            <a:endParaRPr lang="zh-CN" altLang="en-US"/>
          </a:p>
        </p:txBody>
      </p:sp>
      <p:sp>
        <p:nvSpPr>
          <p:cNvPr id="4" name="文本框 3"/>
          <p:cNvSpPr txBox="1"/>
          <p:nvPr/>
        </p:nvSpPr>
        <p:spPr>
          <a:xfrm>
            <a:off x="5858758" y="4331617"/>
            <a:ext cx="1729819" cy="646331"/>
          </a:xfrm>
          <a:prstGeom prst="rect">
            <a:avLst/>
          </a:prstGeom>
          <a:noFill/>
        </p:spPr>
        <p:txBody>
          <a:bodyPr wrap="square" rtlCol="0">
            <a:spAutoFit/>
          </a:bodyPr>
          <a:lstStyle/>
          <a:p>
            <a:r>
              <a:rPr lang="en-US" altLang="zh-CN">
                <a:solidFill>
                  <a:schemeClr val="bg1"/>
                </a:solidFill>
              </a:rPr>
              <a:t>PeakingTime 790.4ps</a:t>
            </a:r>
            <a:endParaRPr lang="zh-CN" altLang="en-US">
              <a:solidFill>
                <a:schemeClr val="bg1"/>
              </a:solidFill>
            </a:endParaRPr>
          </a:p>
        </p:txBody>
      </p:sp>
      <p:sp>
        <p:nvSpPr>
          <p:cNvPr id="10" name="文本框 9"/>
          <p:cNvSpPr txBox="1"/>
          <p:nvPr/>
        </p:nvSpPr>
        <p:spPr>
          <a:xfrm>
            <a:off x="1343319" y="4418965"/>
            <a:ext cx="1729819" cy="646331"/>
          </a:xfrm>
          <a:prstGeom prst="rect">
            <a:avLst/>
          </a:prstGeom>
          <a:noFill/>
        </p:spPr>
        <p:txBody>
          <a:bodyPr wrap="square" rtlCol="0">
            <a:spAutoFit/>
          </a:bodyPr>
          <a:lstStyle/>
          <a:p>
            <a:r>
              <a:rPr lang="en-US" altLang="zh-CN">
                <a:solidFill>
                  <a:schemeClr val="bg1"/>
                </a:solidFill>
              </a:rPr>
              <a:t>PeakingTime 789.6ps</a:t>
            </a:r>
            <a:endParaRPr lang="zh-CN" altLang="en-US">
              <a:solidFill>
                <a:schemeClr val="bg1"/>
              </a:solidFill>
            </a:endParaRPr>
          </a:p>
        </p:txBody>
      </p:sp>
    </p:spTree>
    <p:extLst>
      <p:ext uri="{BB962C8B-B14F-4D97-AF65-F5344CB8AC3E}">
        <p14:creationId xmlns:p14="http://schemas.microsoft.com/office/powerpoint/2010/main" val="251920808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a:t>2026 Qingdao LGAD Seminar</a:t>
            </a:r>
            <a:endParaRPr lang="zh-CN" altLang="en-US"/>
          </a:p>
        </p:txBody>
      </p:sp>
      <p:sp>
        <p:nvSpPr>
          <p:cNvPr id="3" name="灯片编号占位符 2"/>
          <p:cNvSpPr>
            <a:spLocks noGrp="1"/>
          </p:cNvSpPr>
          <p:nvPr>
            <p:ph type="sldNum" sz="quarter" idx="12"/>
          </p:nvPr>
        </p:nvSpPr>
        <p:spPr/>
        <p:txBody>
          <a:bodyPr/>
          <a:lstStyle/>
          <a:p>
            <a:fld id="{7D9BB5D0-35E4-459D-AEF3-FE4D7C45CC19}" type="slidenum">
              <a:rPr lang="zh-CN" altLang="en-US" smtClean="0"/>
              <a:t>16</a:t>
            </a:fld>
            <a:endParaRPr lang="zh-CN" altLang="en-US"/>
          </a:p>
        </p:txBody>
      </p:sp>
      <p:sp>
        <p:nvSpPr>
          <p:cNvPr id="4" name="TextBox 34"/>
          <p:cNvSpPr txBox="1"/>
          <p:nvPr/>
        </p:nvSpPr>
        <p:spPr>
          <a:xfrm>
            <a:off x="306712" y="143335"/>
            <a:ext cx="5262979" cy="502445"/>
          </a:xfrm>
          <a:prstGeom prst="rect">
            <a:avLst/>
          </a:prstGeom>
          <a:noFill/>
        </p:spPr>
        <p:txBody>
          <a:bodyPr wrap="none" rtlCol="0">
            <a:spAutoFit/>
          </a:bodyPr>
          <a:lstStyle/>
          <a:p>
            <a:pPr algn="l">
              <a:buClrTx/>
              <a:buSzTx/>
              <a:buFontTx/>
              <a:defRPr/>
            </a:pPr>
            <a:r>
              <a:rPr lang="en-US" altLang="zh-CN" sz="2665" b="1" kern="0" dirty="0">
                <a:solidFill>
                  <a:srgbClr val="1A3F6C"/>
                </a:solidFill>
                <a:latin typeface="微软雅黑" panose="020B0503020204020204" charset="-122"/>
                <a:ea typeface="微软雅黑" panose="020B0503020204020204" charset="-122"/>
                <a:sym typeface="+mn-ea"/>
              </a:rPr>
              <a:t>2. </a:t>
            </a:r>
            <a:r>
              <a:rPr lang="en-US" altLang="zh-CN" sz="2665" b="1" kern="0">
                <a:solidFill>
                  <a:srgbClr val="1A3F6C"/>
                </a:solidFill>
                <a:latin typeface="微软雅黑" panose="020B0503020204020204" charset="-122"/>
                <a:ea typeface="微软雅黑" panose="020B0503020204020204" charset="-122"/>
                <a:sym typeface="+mn-ea"/>
              </a:rPr>
              <a:t>TDC Design and Simulation</a:t>
            </a:r>
            <a:endParaRPr lang="en-US" altLang="zh-CN" sz="2665" b="1" kern="0" dirty="0">
              <a:solidFill>
                <a:srgbClr val="1A3F6C"/>
              </a:solidFill>
              <a:latin typeface="微软雅黑" panose="020B0503020204020204" charset="-122"/>
              <a:ea typeface="微软雅黑" panose="020B0503020204020204" charset="-122"/>
              <a:sym typeface="+mn-ea"/>
            </a:endParaRPr>
          </a:p>
        </p:txBody>
      </p:sp>
      <p:pic>
        <p:nvPicPr>
          <p:cNvPr id="6" name="图片 5">
            <a:extLst>
              <a:ext uri="{FF2B5EF4-FFF2-40B4-BE49-F238E27FC236}">
                <a16:creationId xmlns:a16="http://schemas.microsoft.com/office/drawing/2014/main" id="{6137C3B0-534B-BD4C-0FF9-AF5D9487EAC7}"/>
              </a:ext>
            </a:extLst>
          </p:cNvPr>
          <p:cNvPicPr>
            <a:picLocks noChangeAspect="1"/>
          </p:cNvPicPr>
          <p:nvPr/>
        </p:nvPicPr>
        <p:blipFill>
          <a:blip r:embed="rId2"/>
          <a:stretch>
            <a:fillRect/>
          </a:stretch>
        </p:blipFill>
        <p:spPr>
          <a:xfrm>
            <a:off x="5479837" y="972404"/>
            <a:ext cx="6669272" cy="4497871"/>
          </a:xfrm>
          <a:prstGeom prst="rect">
            <a:avLst/>
          </a:prstGeom>
        </p:spPr>
      </p:pic>
      <p:sp>
        <p:nvSpPr>
          <p:cNvPr id="7" name="文本框 6">
            <a:extLst>
              <a:ext uri="{FF2B5EF4-FFF2-40B4-BE49-F238E27FC236}">
                <a16:creationId xmlns:a16="http://schemas.microsoft.com/office/drawing/2014/main" id="{0A0EB15E-4BCB-2F3A-A7E5-090BFEA825E3}"/>
              </a:ext>
            </a:extLst>
          </p:cNvPr>
          <p:cNvSpPr txBox="1"/>
          <p:nvPr/>
        </p:nvSpPr>
        <p:spPr>
          <a:xfrm>
            <a:off x="126786" y="1427997"/>
            <a:ext cx="5091763" cy="37856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lang="en-US" altLang="zh-CN" sz="1600" b="1">
                <a:latin typeface="微软雅黑" panose="020B0503020204020204" pitchFamily="34" charset="-122"/>
                <a:ea typeface="微软雅黑" panose="020B0503020204020204" pitchFamily="34" charset="-122"/>
              </a:rPr>
              <a:t>High Resolution TDC Structure</a:t>
            </a:r>
          </a:p>
          <a:p>
            <a:pPr algn="l">
              <a:lnSpc>
                <a:spcPct val="150000"/>
              </a:lnSpc>
            </a:pPr>
            <a:r>
              <a:rPr lang="en-US" altLang="zh-CN" sz="1600">
                <a:effectLst/>
                <a:latin typeface="微软雅黑" panose="020B0503020204020204" pitchFamily="34" charset="-122"/>
                <a:ea typeface="微软雅黑" panose="020B0503020204020204" pitchFamily="34" charset="-122"/>
              </a:rPr>
              <a:t>Vernier TDC as the core</a:t>
            </a:r>
          </a:p>
          <a:p>
            <a:pPr marL="285750" indent="-285750" algn="l">
              <a:lnSpc>
                <a:spcPct val="150000"/>
              </a:lnSpc>
              <a:buFont typeface="Wingdings" panose="05000000000000000000" pitchFamily="2" charset="2"/>
              <a:buChar char="l"/>
            </a:pPr>
            <a:r>
              <a:rPr lang="en-US" altLang="zh-CN" sz="1600">
                <a:latin typeface="微软雅黑" panose="020B0503020204020204" pitchFamily="34" charset="-122"/>
                <a:ea typeface="微软雅黑" panose="020B0503020204020204" pitchFamily="34" charset="-122"/>
              </a:rPr>
              <a:t>Start signal trans and loops in Slow Delay Line</a:t>
            </a:r>
          </a:p>
          <a:p>
            <a:pPr marL="285750" indent="-285750" algn="l">
              <a:lnSpc>
                <a:spcPct val="150000"/>
              </a:lnSpc>
              <a:buFont typeface="Wingdings" panose="05000000000000000000" pitchFamily="2" charset="2"/>
              <a:buChar char="l"/>
            </a:pPr>
            <a:r>
              <a:rPr lang="en-US" altLang="zh-CN" sz="1600">
                <a:latin typeface="微软雅黑" panose="020B0503020204020204" pitchFamily="34" charset="-122"/>
                <a:ea typeface="微软雅黑" panose="020B0503020204020204" pitchFamily="34" charset="-122"/>
              </a:rPr>
              <a:t>Stop signal trans in Fast Delay Line and Chase the Start signal in Slow Delay line </a:t>
            </a:r>
          </a:p>
          <a:p>
            <a:pPr marL="285750" indent="-285750" algn="l">
              <a:lnSpc>
                <a:spcPct val="150000"/>
              </a:lnSpc>
              <a:buFont typeface="Wingdings" panose="05000000000000000000" pitchFamily="2" charset="2"/>
              <a:buChar char="l"/>
            </a:pPr>
            <a:endParaRPr lang="en-US" altLang="zh-CN" sz="160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en-US" altLang="zh-CN" sz="1600">
                <a:latin typeface="微软雅黑" panose="020B0503020204020204" pitchFamily="34" charset="-122"/>
                <a:ea typeface="微软雅黑" panose="020B0503020204020204" pitchFamily="34" charset="-122"/>
              </a:rPr>
              <a:t>When Stop catch the Start, Convert temp Code to 5bit binary </a:t>
            </a:r>
          </a:p>
          <a:p>
            <a:pPr marL="285750" indent="-285750">
              <a:lnSpc>
                <a:spcPct val="150000"/>
              </a:lnSpc>
              <a:buFont typeface="Wingdings" panose="05000000000000000000" pitchFamily="2" charset="2"/>
              <a:buChar char="l"/>
            </a:pPr>
            <a:r>
              <a:rPr lang="en-US" altLang="zh-CN" sz="1600">
                <a:latin typeface="微软雅黑" panose="020B0503020204020204" pitchFamily="34" charset="-122"/>
                <a:ea typeface="微软雅黑" panose="020B0503020204020204" pitchFamily="34" charset="-122"/>
              </a:rPr>
              <a:t>Dynamic Range  32*15ps *16=7.68 ns</a:t>
            </a:r>
          </a:p>
          <a:p>
            <a:pPr marL="742950" lvl="1" indent="-285750">
              <a:lnSpc>
                <a:spcPct val="150000"/>
              </a:lnSpc>
              <a:buFont typeface="Wingdings" panose="05000000000000000000" pitchFamily="2" charset="2"/>
              <a:buChar char="l"/>
            </a:pPr>
            <a:endParaRPr lang="en-US" altLang="zh-CN" sz="160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1716FE20-E6AF-3958-DE98-97DA7648B74E}"/>
              </a:ext>
            </a:extLst>
          </p:cNvPr>
          <p:cNvSpPr txBox="1"/>
          <p:nvPr/>
        </p:nvSpPr>
        <p:spPr>
          <a:xfrm>
            <a:off x="7104104" y="5782552"/>
            <a:ext cx="281784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dirty="0"/>
              <a:t>TDC</a:t>
            </a:r>
            <a:r>
              <a:rPr lang="zh-CN" altLang="en-US" dirty="0"/>
              <a:t> </a:t>
            </a:r>
            <a:r>
              <a:rPr lang="en-US" altLang="zh-CN" dirty="0" err="1"/>
              <a:t>Structre</a:t>
            </a:r>
            <a:endParaRPr lang="zh-CN" altLang="en-US" dirty="0"/>
          </a:p>
        </p:txBody>
      </p:sp>
      <p:sp>
        <p:nvSpPr>
          <p:cNvPr id="9" name="TextBox 34"/>
          <p:cNvSpPr txBox="1"/>
          <p:nvPr/>
        </p:nvSpPr>
        <p:spPr>
          <a:xfrm>
            <a:off x="1145697" y="869210"/>
            <a:ext cx="2595582" cy="502445"/>
          </a:xfrm>
          <a:prstGeom prst="rect">
            <a:avLst/>
          </a:prstGeom>
          <a:noFill/>
        </p:spPr>
        <p:txBody>
          <a:bodyPr wrap="none" rtlCol="0">
            <a:spAutoFit/>
          </a:bodyPr>
          <a:lstStyle/>
          <a:p>
            <a:pPr algn="l">
              <a:buClrTx/>
              <a:buSzTx/>
              <a:buFontTx/>
              <a:defRPr/>
            </a:pPr>
            <a:r>
              <a:rPr lang="en-US" altLang="zh-CN" sz="2665" b="1" kern="0">
                <a:solidFill>
                  <a:srgbClr val="1A3F6C"/>
                </a:solidFill>
                <a:latin typeface="微软雅黑" panose="020B0503020204020204" charset="-122"/>
                <a:ea typeface="微软雅黑" panose="020B0503020204020204" charset="-122"/>
                <a:sym typeface="+mn-ea"/>
              </a:rPr>
              <a:t>TDC Structure</a:t>
            </a:r>
            <a:endParaRPr lang="en-US" altLang="zh-CN" sz="2665" b="1" kern="0" dirty="0">
              <a:solidFill>
                <a:srgbClr val="1A3F6C"/>
              </a:solidFill>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4211360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a:t>2026 Qingdao LGAD Seminar</a:t>
            </a:r>
            <a:endParaRPr lang="zh-CN" altLang="en-US"/>
          </a:p>
        </p:txBody>
      </p:sp>
      <p:sp>
        <p:nvSpPr>
          <p:cNvPr id="3" name="灯片编号占位符 2"/>
          <p:cNvSpPr>
            <a:spLocks noGrp="1"/>
          </p:cNvSpPr>
          <p:nvPr>
            <p:ph type="sldNum" sz="quarter" idx="12"/>
          </p:nvPr>
        </p:nvSpPr>
        <p:spPr/>
        <p:txBody>
          <a:bodyPr/>
          <a:lstStyle/>
          <a:p>
            <a:fld id="{7D9BB5D0-35E4-459D-AEF3-FE4D7C45CC19}" type="slidenum">
              <a:rPr lang="zh-CN" altLang="en-US" smtClean="0"/>
              <a:t>17</a:t>
            </a:fld>
            <a:endParaRPr lang="zh-CN" altLang="en-US"/>
          </a:p>
        </p:txBody>
      </p:sp>
      <p:sp>
        <p:nvSpPr>
          <p:cNvPr id="4" name="文本框 3">
            <a:extLst>
              <a:ext uri="{FF2B5EF4-FFF2-40B4-BE49-F238E27FC236}">
                <a16:creationId xmlns:a16="http://schemas.microsoft.com/office/drawing/2014/main" id="{0A0EB15E-4BCB-2F3A-A7E5-090BFEA825E3}"/>
              </a:ext>
            </a:extLst>
          </p:cNvPr>
          <p:cNvSpPr txBox="1"/>
          <p:nvPr/>
        </p:nvSpPr>
        <p:spPr>
          <a:xfrm>
            <a:off x="261773" y="796042"/>
            <a:ext cx="6274895" cy="37856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l">
              <a:lnSpc>
                <a:spcPct val="150000"/>
              </a:lnSpc>
            </a:pPr>
            <a:r>
              <a:rPr lang="en-US" altLang="zh-CN" sz="1600" b="0">
                <a:effectLst/>
                <a:latin typeface="微软雅黑" panose="020B0503020204020204" pitchFamily="34" charset="-122"/>
                <a:ea typeface="微软雅黑" panose="020B0503020204020204" pitchFamily="34" charset="-122"/>
              </a:rPr>
              <a:t>Design </a:t>
            </a:r>
            <a:r>
              <a:rPr lang="en-US" altLang="zh-CN" sz="1600" b="0" dirty="0">
                <a:effectLst/>
                <a:latin typeface="微软雅黑" panose="020B0503020204020204" pitchFamily="34" charset="-122"/>
                <a:ea typeface="微软雅黑" panose="020B0503020204020204" pitchFamily="34" charset="-122"/>
              </a:rPr>
              <a:t>and </a:t>
            </a:r>
            <a:r>
              <a:rPr lang="en-US" altLang="zh-CN" sz="1600" b="0">
                <a:effectLst/>
                <a:latin typeface="微软雅黑" panose="020B0503020204020204" pitchFamily="34" charset="-122"/>
                <a:ea typeface="微软雅黑" panose="020B0503020204020204" pitchFamily="34" charset="-122"/>
              </a:rPr>
              <a:t>Implementation </a:t>
            </a:r>
          </a:p>
          <a:p>
            <a:pPr lvl="2" indent="-285750">
              <a:lnSpc>
                <a:spcPct val="150000"/>
              </a:lnSpc>
              <a:buFont typeface="Wingdings" panose="05000000000000000000" pitchFamily="2" charset="2"/>
              <a:buChar char="l"/>
            </a:pPr>
            <a:r>
              <a:rPr lang="en-US" altLang="zh-CN" sz="1600" b="1">
                <a:latin typeface="微软雅黑" panose="020B0503020204020204" pitchFamily="34" charset="-122"/>
                <a:ea typeface="微软雅黑" panose="020B0503020204020204" pitchFamily="34" charset="-122"/>
              </a:rPr>
              <a:t>Voltage-Controlled Delay Units</a:t>
            </a:r>
          </a:p>
          <a:p>
            <a:pPr marL="742950" lvl="1" indent="-285750">
              <a:lnSpc>
                <a:spcPct val="150000"/>
              </a:lnSpc>
              <a:buFont typeface="Wingdings" panose="05000000000000000000" pitchFamily="2" charset="2"/>
              <a:buChar char="l"/>
            </a:pPr>
            <a:r>
              <a:rPr lang="en-US" altLang="zh-CN" sz="1600" b="1">
                <a:effectLst/>
                <a:latin typeface="微软雅黑" panose="020B0503020204020204" pitchFamily="34" charset="-122"/>
                <a:ea typeface="微软雅黑" panose="020B0503020204020204" pitchFamily="34" charset="-122"/>
              </a:rPr>
              <a:t>De</a:t>
            </a:r>
            <a:r>
              <a:rPr lang="en-US" altLang="zh-CN" sz="1600" b="1" u="sng">
                <a:effectLst/>
                <a:latin typeface="微软雅黑" panose="020B0503020204020204" pitchFamily="34" charset="-122"/>
                <a:ea typeface="微软雅黑" panose="020B0503020204020204" pitchFamily="34" charset="-122"/>
              </a:rPr>
              <a:t>l</a:t>
            </a:r>
            <a:r>
              <a:rPr lang="en-US" altLang="zh-CN" sz="1600" b="1">
                <a:effectLst/>
                <a:latin typeface="微软雅黑" panose="020B0503020204020204" pitchFamily="34" charset="-122"/>
                <a:ea typeface="微软雅黑" panose="020B0503020204020204" pitchFamily="34" charset="-122"/>
              </a:rPr>
              <a:t>ay-Locked Loops (DLL)</a:t>
            </a:r>
            <a:endParaRPr lang="en-US" altLang="zh-CN" sz="1600" b="1">
              <a:latin typeface="微软雅黑" panose="020B0503020204020204" pitchFamily="34" charset="-122"/>
              <a:ea typeface="微软雅黑" panose="020B0503020204020204" pitchFamily="34" charset="-122"/>
            </a:endParaRPr>
          </a:p>
          <a:p>
            <a:pPr algn="l">
              <a:lnSpc>
                <a:spcPct val="150000"/>
              </a:lnSpc>
            </a:pPr>
            <a:r>
              <a:rPr lang="en-US" altLang="zh-CN" sz="1600" b="0">
                <a:effectLst/>
                <a:latin typeface="微软雅黑" panose="020B0503020204020204" pitchFamily="34" charset="-122"/>
                <a:ea typeface="微软雅黑" panose="020B0503020204020204" pitchFamily="34" charset="-122"/>
              </a:rPr>
              <a:t>Delay </a:t>
            </a:r>
            <a:r>
              <a:rPr lang="en-US" altLang="zh-CN" sz="1600" b="0" dirty="0">
                <a:effectLst/>
                <a:latin typeface="微软雅黑" panose="020B0503020204020204" pitchFamily="34" charset="-122"/>
                <a:ea typeface="微软雅黑" panose="020B0503020204020204" pitchFamily="34" charset="-122"/>
              </a:rPr>
              <a:t>Chain Design</a:t>
            </a:r>
          </a:p>
          <a:p>
            <a:pPr lvl="1" indent="-285750">
              <a:lnSpc>
                <a:spcPct val="150000"/>
              </a:lnSpc>
              <a:buFont typeface="Wingdings" panose="05000000000000000000" pitchFamily="2" charset="2"/>
              <a:buChar char="l"/>
            </a:pPr>
            <a:r>
              <a:rPr lang="en-US" altLang="zh-CN" sz="1600" b="1" dirty="0">
                <a:latin typeface="微软雅黑" panose="020B0503020204020204" pitchFamily="34" charset="-122"/>
                <a:ea typeface="微软雅黑" panose="020B0503020204020204" pitchFamily="34" charset="-122"/>
              </a:rPr>
              <a:t>80 MHz clock </a:t>
            </a:r>
            <a:r>
              <a:rPr lang="en-US" altLang="zh-CN" sz="1600" b="1">
                <a:latin typeface="微软雅黑" panose="020B0503020204020204" pitchFamily="34" charset="-122"/>
                <a:ea typeface="微软雅黑" panose="020B0503020204020204" pitchFamily="34" charset="-122"/>
              </a:rPr>
              <a:t>generating DLL of </a:t>
            </a:r>
            <a:r>
              <a:rPr lang="en-US" altLang="zh-CN" sz="1600" b="1" dirty="0">
                <a:latin typeface="微软雅黑" panose="020B0503020204020204" pitchFamily="34" charset="-122"/>
                <a:ea typeface="微软雅黑" panose="020B0503020204020204" pitchFamily="34" charset="-122"/>
              </a:rPr>
              <a:t>144 </a:t>
            </a:r>
            <a:r>
              <a:rPr lang="en-US" altLang="zh-CN" sz="1600" b="1" dirty="0" err="1">
                <a:latin typeface="微软雅黑" panose="020B0503020204020204" pitchFamily="34" charset="-122"/>
                <a:ea typeface="微软雅黑" panose="020B0503020204020204" pitchFamily="34" charset="-122"/>
              </a:rPr>
              <a:t>ps</a:t>
            </a:r>
            <a:r>
              <a:rPr lang="en-US" altLang="zh-CN" sz="1600" b="1" dirty="0">
                <a:latin typeface="微软雅黑" panose="020B0503020204020204" pitchFamily="34" charset="-122"/>
                <a:ea typeface="微软雅黑" panose="020B0503020204020204" pitchFamily="34" charset="-122"/>
              </a:rPr>
              <a:t> and 129 </a:t>
            </a:r>
            <a:r>
              <a:rPr lang="en-US" altLang="zh-CN" sz="1600" b="1" dirty="0" err="1">
                <a:latin typeface="微软雅黑" panose="020B0503020204020204" pitchFamily="34" charset="-122"/>
                <a:ea typeface="微软雅黑" panose="020B0503020204020204" pitchFamily="34" charset="-122"/>
              </a:rPr>
              <a:t>ps</a:t>
            </a:r>
            <a:endParaRPr lang="en-US" altLang="zh-CN" sz="1600" b="1" dirty="0">
              <a:latin typeface="微软雅黑" panose="020B0503020204020204" pitchFamily="34" charset="-122"/>
              <a:ea typeface="微软雅黑" panose="020B0503020204020204" pitchFamily="34" charset="-122"/>
            </a:endParaRPr>
          </a:p>
          <a:p>
            <a:pPr lvl="1" indent="-285750">
              <a:lnSpc>
                <a:spcPct val="150000"/>
              </a:lnSpc>
              <a:buFont typeface="Wingdings" panose="05000000000000000000" pitchFamily="2" charset="2"/>
              <a:buChar char="l"/>
            </a:pPr>
            <a:r>
              <a:rPr lang="en-US" altLang="zh-CN" sz="1600" b="1" dirty="0">
                <a:latin typeface="微软雅黑" panose="020B0503020204020204" pitchFamily="34" charset="-122"/>
                <a:ea typeface="微软雅黑" panose="020B0503020204020204" pitchFamily="34" charset="-122"/>
              </a:rPr>
              <a:t>5-bit cyclic delay chain (fast chain, </a:t>
            </a:r>
            <a:r>
              <a:rPr lang="en-US" altLang="zh-CN" sz="1600" b="1">
                <a:latin typeface="微软雅黑" panose="020B0503020204020204" pitchFamily="34" charset="-122"/>
                <a:ea typeface="微软雅黑" panose="020B0503020204020204" pitchFamily="34" charset="-122"/>
              </a:rPr>
              <a:t>slow chain)</a:t>
            </a:r>
          </a:p>
          <a:p>
            <a:pPr lvl="1" indent="-285750">
              <a:lnSpc>
                <a:spcPct val="150000"/>
              </a:lnSpc>
              <a:buFont typeface="Wingdings" panose="05000000000000000000" pitchFamily="2" charset="2"/>
              <a:buChar char="l"/>
            </a:pPr>
            <a:r>
              <a:rPr lang="en-US" altLang="zh-CN" sz="1600" b="1">
                <a:latin typeface="微软雅黑" panose="020B0503020204020204" pitchFamily="34" charset="-122"/>
                <a:ea typeface="微软雅黑" panose="020B0503020204020204" pitchFamily="34" charset="-122"/>
              </a:rPr>
              <a:t>Implementation </a:t>
            </a:r>
            <a:r>
              <a:rPr lang="en-US" altLang="zh-CN" sz="1600" b="1" dirty="0">
                <a:latin typeface="微软雅黑" panose="020B0503020204020204" pitchFamily="34" charset="-122"/>
                <a:ea typeface="微软雅黑" panose="020B0503020204020204" pitchFamily="34" charset="-122"/>
              </a:rPr>
              <a:t>of Time-to-Digital Converter (</a:t>
            </a:r>
            <a:r>
              <a:rPr lang="en-US" altLang="zh-CN" sz="1600" b="1">
                <a:latin typeface="微软雅黑" panose="020B0503020204020204" pitchFamily="34" charset="-122"/>
                <a:ea typeface="微软雅黑" panose="020B0503020204020204" pitchFamily="34" charset="-122"/>
              </a:rPr>
              <a:t>TDC)</a:t>
            </a:r>
          </a:p>
          <a:p>
            <a:pPr algn="l">
              <a:lnSpc>
                <a:spcPct val="150000"/>
              </a:lnSpc>
            </a:pPr>
            <a:r>
              <a:rPr lang="en-US" altLang="zh-CN" sz="1600" b="0">
                <a:effectLst/>
                <a:latin typeface="微软雅黑" panose="020B0503020204020204" pitchFamily="34" charset="-122"/>
                <a:ea typeface="微软雅黑" panose="020B0503020204020204" pitchFamily="34" charset="-122"/>
              </a:rPr>
              <a:t>Problems </a:t>
            </a:r>
            <a:r>
              <a:rPr lang="en-US" altLang="zh-CN" sz="1600" b="0" dirty="0">
                <a:effectLst/>
                <a:latin typeface="微软雅黑" panose="020B0503020204020204" pitchFamily="34" charset="-122"/>
                <a:ea typeface="微软雅黑" panose="020B0503020204020204" pitchFamily="34" charset="-122"/>
              </a:rPr>
              <a:t>to </a:t>
            </a:r>
            <a:r>
              <a:rPr lang="en-US" altLang="zh-CN" sz="1600" b="0">
                <a:effectLst/>
                <a:latin typeface="微软雅黑" panose="020B0503020204020204" pitchFamily="34" charset="-122"/>
                <a:ea typeface="微软雅黑" panose="020B0503020204020204" pitchFamily="34" charset="-122"/>
              </a:rPr>
              <a:t>Be Solved</a:t>
            </a:r>
          </a:p>
          <a:p>
            <a:pPr lvl="1" indent="-285750">
              <a:lnSpc>
                <a:spcPct val="150000"/>
              </a:lnSpc>
              <a:buFont typeface="Wingdings" panose="05000000000000000000" pitchFamily="2" charset="2"/>
              <a:buChar char="l"/>
            </a:pPr>
            <a:r>
              <a:rPr lang="en-US" altLang="zh-CN" sz="1600" b="1">
                <a:latin typeface="微软雅黑" panose="020B0503020204020204" pitchFamily="34" charset="-122"/>
                <a:ea typeface="微软雅黑" panose="020B0503020204020204" pitchFamily="34" charset="-122"/>
              </a:rPr>
              <a:t>Logic Parts in Slow Delay Line when Start loops</a:t>
            </a:r>
            <a:endParaRPr lang="en-US" altLang="zh-CN" sz="1600" b="1" dirty="0">
              <a:latin typeface="微软雅黑" panose="020B0503020204020204" pitchFamily="34" charset="-122"/>
              <a:ea typeface="微软雅黑" panose="020B0503020204020204" pitchFamily="34" charset="-122"/>
            </a:endParaRPr>
          </a:p>
          <a:p>
            <a:pPr lvl="1" indent="-285750">
              <a:lnSpc>
                <a:spcPct val="150000"/>
              </a:lnSpc>
              <a:buFont typeface="Wingdings" panose="05000000000000000000" pitchFamily="2" charset="2"/>
              <a:buChar char="l"/>
            </a:pPr>
            <a:r>
              <a:rPr lang="en-US" altLang="zh-CN" sz="1600" b="1">
                <a:latin typeface="微软雅黑" panose="020B0503020204020204" pitchFamily="34" charset="-122"/>
                <a:ea typeface="微软雅黑" panose="020B0503020204020204" pitchFamily="34" charset="-122"/>
              </a:rPr>
              <a:t>Improve the Noise performance</a:t>
            </a:r>
          </a:p>
        </p:txBody>
      </p:sp>
      <p:pic>
        <p:nvPicPr>
          <p:cNvPr id="5" name="图片 4">
            <a:extLst>
              <a:ext uri="{FF2B5EF4-FFF2-40B4-BE49-F238E27FC236}">
                <a16:creationId xmlns:a16="http://schemas.microsoft.com/office/drawing/2014/main" id="{3C85E438-5714-1C6A-62AC-B90319D47F7F}"/>
              </a:ext>
            </a:extLst>
          </p:cNvPr>
          <p:cNvPicPr>
            <a:picLocks noChangeAspect="1"/>
          </p:cNvPicPr>
          <p:nvPr/>
        </p:nvPicPr>
        <p:blipFill>
          <a:blip r:embed="rId2"/>
          <a:stretch>
            <a:fillRect/>
          </a:stretch>
        </p:blipFill>
        <p:spPr>
          <a:xfrm>
            <a:off x="6840930" y="2035543"/>
            <a:ext cx="4593998" cy="1107768"/>
          </a:xfrm>
          <a:prstGeom prst="rect">
            <a:avLst/>
          </a:prstGeom>
        </p:spPr>
      </p:pic>
      <p:pic>
        <p:nvPicPr>
          <p:cNvPr id="6" name="图片 5">
            <a:extLst>
              <a:ext uri="{FF2B5EF4-FFF2-40B4-BE49-F238E27FC236}">
                <a16:creationId xmlns:a16="http://schemas.microsoft.com/office/drawing/2014/main" id="{0F645737-7D06-A64C-16F2-D8AB84ABB91C}"/>
              </a:ext>
            </a:extLst>
          </p:cNvPr>
          <p:cNvPicPr>
            <a:picLocks noChangeAspect="1"/>
          </p:cNvPicPr>
          <p:nvPr/>
        </p:nvPicPr>
        <p:blipFill>
          <a:blip r:embed="rId3"/>
          <a:stretch>
            <a:fillRect/>
          </a:stretch>
        </p:blipFill>
        <p:spPr>
          <a:xfrm>
            <a:off x="6832013" y="3181662"/>
            <a:ext cx="4645461" cy="880292"/>
          </a:xfrm>
          <a:prstGeom prst="rect">
            <a:avLst/>
          </a:prstGeom>
        </p:spPr>
      </p:pic>
      <p:sp>
        <p:nvSpPr>
          <p:cNvPr id="7" name="文本框 6">
            <a:extLst>
              <a:ext uri="{FF2B5EF4-FFF2-40B4-BE49-F238E27FC236}">
                <a16:creationId xmlns:a16="http://schemas.microsoft.com/office/drawing/2014/main" id="{5A1F9171-B973-854C-D34F-1E471F9503D1}"/>
              </a:ext>
            </a:extLst>
          </p:cNvPr>
          <p:cNvSpPr txBox="1"/>
          <p:nvPr/>
        </p:nvSpPr>
        <p:spPr>
          <a:xfrm>
            <a:off x="7064388" y="2166680"/>
            <a:ext cx="2250809" cy="523220"/>
          </a:xfrm>
          <a:prstGeom prst="rect">
            <a:avLst/>
          </a:prstGeom>
          <a:noFill/>
        </p:spPr>
        <p:txBody>
          <a:bodyPr wrap="square" rtlCol="0">
            <a:spAutoFit/>
          </a:bodyPr>
          <a:lstStyle/>
          <a:p>
            <a:r>
              <a:rPr lang="en-US" altLang="zh-CN" sz="1400" dirty="0">
                <a:solidFill>
                  <a:srgbClr val="FF0000"/>
                </a:solidFill>
              </a:rPr>
              <a:t>The Slow Delay </a:t>
            </a:r>
            <a:r>
              <a:rPr lang="en-US" altLang="zh-CN" sz="1400">
                <a:solidFill>
                  <a:srgbClr val="FF0000"/>
                </a:solidFill>
              </a:rPr>
              <a:t>Line </a:t>
            </a:r>
            <a:r>
              <a:rPr lang="el-GR" altLang="zh-CN" sz="1400">
                <a:solidFill>
                  <a:srgbClr val="FF0000"/>
                </a:solidFill>
              </a:rPr>
              <a:t>Δ</a:t>
            </a:r>
            <a:r>
              <a:rPr lang="en-US" altLang="zh-CN" sz="1400">
                <a:solidFill>
                  <a:srgbClr val="FF0000"/>
                </a:solidFill>
              </a:rPr>
              <a:t>ts=144ps</a:t>
            </a:r>
            <a:endParaRPr lang="zh-CN" altLang="en-US" sz="1400" dirty="0">
              <a:solidFill>
                <a:srgbClr val="FF0000"/>
              </a:solidFill>
            </a:endParaRPr>
          </a:p>
        </p:txBody>
      </p:sp>
      <p:sp>
        <p:nvSpPr>
          <p:cNvPr id="8" name="文本框 7">
            <a:extLst>
              <a:ext uri="{FF2B5EF4-FFF2-40B4-BE49-F238E27FC236}">
                <a16:creationId xmlns:a16="http://schemas.microsoft.com/office/drawing/2014/main" id="{B5FB0BC1-E452-8101-B474-D076AB00E388}"/>
              </a:ext>
            </a:extLst>
          </p:cNvPr>
          <p:cNvSpPr txBox="1"/>
          <p:nvPr/>
        </p:nvSpPr>
        <p:spPr>
          <a:xfrm>
            <a:off x="6989444" y="3258364"/>
            <a:ext cx="1681498" cy="523220"/>
          </a:xfrm>
          <a:prstGeom prst="rect">
            <a:avLst/>
          </a:prstGeom>
          <a:noFill/>
        </p:spPr>
        <p:txBody>
          <a:bodyPr wrap="square" rtlCol="0">
            <a:spAutoFit/>
          </a:bodyPr>
          <a:lstStyle/>
          <a:p>
            <a:r>
              <a:rPr lang="en-US" altLang="zh-CN" sz="1400" dirty="0">
                <a:solidFill>
                  <a:srgbClr val="FF0000"/>
                </a:solidFill>
              </a:rPr>
              <a:t>The Fast Delay </a:t>
            </a:r>
            <a:r>
              <a:rPr lang="en-US" altLang="zh-CN" sz="1400">
                <a:solidFill>
                  <a:srgbClr val="FF0000"/>
                </a:solidFill>
              </a:rPr>
              <a:t>Line </a:t>
            </a:r>
            <a:r>
              <a:rPr lang="el-GR" altLang="zh-CN" sz="1400">
                <a:solidFill>
                  <a:srgbClr val="FF0000"/>
                </a:solidFill>
              </a:rPr>
              <a:t>Δ</a:t>
            </a:r>
            <a:r>
              <a:rPr lang="en-US" altLang="zh-CN" sz="1400">
                <a:solidFill>
                  <a:srgbClr val="FF0000"/>
                </a:solidFill>
              </a:rPr>
              <a:t>tf=129ps</a:t>
            </a:r>
            <a:endParaRPr lang="zh-CN" altLang="en-US" sz="1400" dirty="0">
              <a:solidFill>
                <a:srgbClr val="FF0000"/>
              </a:solidFill>
            </a:endParaRPr>
          </a:p>
        </p:txBody>
      </p:sp>
      <p:pic>
        <p:nvPicPr>
          <p:cNvPr id="9" name="图片 8">
            <a:extLst>
              <a:ext uri="{FF2B5EF4-FFF2-40B4-BE49-F238E27FC236}">
                <a16:creationId xmlns:a16="http://schemas.microsoft.com/office/drawing/2014/main" id="{073140CE-0DC9-39CF-FD01-3368A6381FC8}"/>
              </a:ext>
            </a:extLst>
          </p:cNvPr>
          <p:cNvPicPr>
            <a:picLocks noChangeAspect="1"/>
          </p:cNvPicPr>
          <p:nvPr/>
        </p:nvPicPr>
        <p:blipFill>
          <a:blip r:embed="rId4"/>
          <a:stretch>
            <a:fillRect/>
          </a:stretch>
        </p:blipFill>
        <p:spPr>
          <a:xfrm>
            <a:off x="6832013" y="4196925"/>
            <a:ext cx="4602915" cy="1268605"/>
          </a:xfrm>
          <a:prstGeom prst="rect">
            <a:avLst/>
          </a:prstGeom>
        </p:spPr>
      </p:pic>
      <p:sp>
        <p:nvSpPr>
          <p:cNvPr id="10" name="文本框 9">
            <a:extLst>
              <a:ext uri="{FF2B5EF4-FFF2-40B4-BE49-F238E27FC236}">
                <a16:creationId xmlns:a16="http://schemas.microsoft.com/office/drawing/2014/main" id="{D9BAE3AD-4D94-8647-4A9A-0BD92A228EB4}"/>
              </a:ext>
            </a:extLst>
          </p:cNvPr>
          <p:cNvSpPr txBox="1"/>
          <p:nvPr/>
        </p:nvSpPr>
        <p:spPr>
          <a:xfrm>
            <a:off x="6936091" y="4320084"/>
            <a:ext cx="2250809" cy="523220"/>
          </a:xfrm>
          <a:prstGeom prst="rect">
            <a:avLst/>
          </a:prstGeom>
          <a:noFill/>
        </p:spPr>
        <p:txBody>
          <a:bodyPr wrap="square" rtlCol="0">
            <a:spAutoFit/>
          </a:bodyPr>
          <a:lstStyle/>
          <a:p>
            <a:r>
              <a:rPr lang="en-US" altLang="zh-CN" sz="1400" dirty="0">
                <a:solidFill>
                  <a:srgbClr val="FF0000"/>
                </a:solidFill>
              </a:rPr>
              <a:t>Stop Catch Start at bit 26</a:t>
            </a:r>
          </a:p>
          <a:p>
            <a:r>
              <a:rPr lang="en-US" altLang="zh-CN" sz="1400" dirty="0">
                <a:solidFill>
                  <a:srgbClr val="FF0000"/>
                </a:solidFill>
              </a:rPr>
              <a:t>26*15ps=390 </a:t>
            </a:r>
            <a:r>
              <a:rPr lang="en-US" altLang="zh-CN" sz="1400" dirty="0" err="1">
                <a:solidFill>
                  <a:srgbClr val="FF0000"/>
                </a:solidFill>
              </a:rPr>
              <a:t>ps</a:t>
            </a:r>
            <a:endParaRPr lang="zh-CN" altLang="en-US" sz="1400" dirty="0">
              <a:solidFill>
                <a:srgbClr val="FF0000"/>
              </a:solidFill>
            </a:endParaRPr>
          </a:p>
        </p:txBody>
      </p:sp>
      <p:pic>
        <p:nvPicPr>
          <p:cNvPr id="11" name="图片 10">
            <a:extLst>
              <a:ext uri="{FF2B5EF4-FFF2-40B4-BE49-F238E27FC236}">
                <a16:creationId xmlns:a16="http://schemas.microsoft.com/office/drawing/2014/main" id="{657582A9-0590-3268-8966-BAEA343EA78E}"/>
              </a:ext>
            </a:extLst>
          </p:cNvPr>
          <p:cNvPicPr>
            <a:picLocks noChangeAspect="1"/>
          </p:cNvPicPr>
          <p:nvPr/>
        </p:nvPicPr>
        <p:blipFill>
          <a:blip r:embed="rId5"/>
          <a:stretch>
            <a:fillRect/>
          </a:stretch>
        </p:blipFill>
        <p:spPr>
          <a:xfrm>
            <a:off x="6840930" y="1125484"/>
            <a:ext cx="4308850" cy="842246"/>
          </a:xfrm>
          <a:prstGeom prst="rect">
            <a:avLst/>
          </a:prstGeom>
        </p:spPr>
      </p:pic>
      <p:sp>
        <p:nvSpPr>
          <p:cNvPr id="12" name="文本框 11">
            <a:extLst>
              <a:ext uri="{FF2B5EF4-FFF2-40B4-BE49-F238E27FC236}">
                <a16:creationId xmlns:a16="http://schemas.microsoft.com/office/drawing/2014/main" id="{3F8DFCF6-A992-8618-1D50-B61425FF7FD1}"/>
              </a:ext>
            </a:extLst>
          </p:cNvPr>
          <p:cNvSpPr txBox="1"/>
          <p:nvPr/>
        </p:nvSpPr>
        <p:spPr>
          <a:xfrm>
            <a:off x="7006637" y="1125484"/>
            <a:ext cx="3063515" cy="307777"/>
          </a:xfrm>
          <a:prstGeom prst="rect">
            <a:avLst/>
          </a:prstGeom>
          <a:noFill/>
        </p:spPr>
        <p:txBody>
          <a:bodyPr wrap="square" rtlCol="0">
            <a:spAutoFit/>
          </a:bodyPr>
          <a:lstStyle/>
          <a:p>
            <a:r>
              <a:rPr lang="en-US" altLang="zh-CN" sz="1400" dirty="0">
                <a:solidFill>
                  <a:srgbClr val="FF0000"/>
                </a:solidFill>
              </a:rPr>
              <a:t>Signal Under </a:t>
            </a:r>
            <a:r>
              <a:rPr lang="en-US" altLang="zh-CN" sz="1400">
                <a:solidFill>
                  <a:srgbClr val="FF0000"/>
                </a:solidFill>
              </a:rPr>
              <a:t>Test   </a:t>
            </a:r>
            <a:r>
              <a:rPr lang="el-GR" altLang="zh-CN" sz="1400">
                <a:solidFill>
                  <a:srgbClr val="FF0000"/>
                </a:solidFill>
              </a:rPr>
              <a:t>Δ</a:t>
            </a:r>
            <a:r>
              <a:rPr lang="en-US" altLang="zh-CN" sz="1400">
                <a:solidFill>
                  <a:srgbClr val="FF0000"/>
                </a:solidFill>
              </a:rPr>
              <a:t>t=400ps</a:t>
            </a:r>
            <a:endParaRPr lang="zh-CN" altLang="en-US" sz="1400" dirty="0">
              <a:solidFill>
                <a:srgbClr val="FF0000"/>
              </a:solidFill>
            </a:endParaRPr>
          </a:p>
        </p:txBody>
      </p:sp>
      <p:sp>
        <p:nvSpPr>
          <p:cNvPr id="13" name="文本框 12">
            <a:extLst>
              <a:ext uri="{FF2B5EF4-FFF2-40B4-BE49-F238E27FC236}">
                <a16:creationId xmlns:a16="http://schemas.microsoft.com/office/drawing/2014/main" id="{D3D46C65-B5FF-24A1-2CBD-5113773AFF00}"/>
              </a:ext>
            </a:extLst>
          </p:cNvPr>
          <p:cNvSpPr txBox="1"/>
          <p:nvPr/>
        </p:nvSpPr>
        <p:spPr>
          <a:xfrm>
            <a:off x="7129600" y="5662174"/>
            <a:ext cx="4371194"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dirty="0"/>
              <a:t>TDC Simulation</a:t>
            </a:r>
          </a:p>
          <a:p>
            <a:pPr algn="ctr"/>
            <a:r>
              <a:rPr lang="en-US" altLang="zh-CN" dirty="0"/>
              <a:t>Bin</a:t>
            </a:r>
            <a:r>
              <a:rPr lang="zh-CN" altLang="en-US" dirty="0"/>
              <a:t> </a:t>
            </a:r>
            <a:r>
              <a:rPr lang="en-US" altLang="zh-CN" dirty="0"/>
              <a:t>width 15ps, measure a </a:t>
            </a:r>
            <a:r>
              <a:rPr lang="en-US" altLang="zh-CN"/>
              <a:t>400ps</a:t>
            </a:r>
            <a:r>
              <a:rPr lang="zh-CN" altLang="en-US"/>
              <a:t> </a:t>
            </a:r>
            <a:r>
              <a:rPr lang="en-US" altLang="zh-CN"/>
              <a:t>signal</a:t>
            </a:r>
            <a:endParaRPr lang="en-US" altLang="zh-CN" dirty="0"/>
          </a:p>
          <a:p>
            <a:pPr algn="ctr"/>
            <a:r>
              <a:rPr lang="en-US" altLang="zh-CN" sz="2000" b="1">
                <a:solidFill>
                  <a:srgbClr val="FF0000"/>
                </a:solidFill>
              </a:rPr>
              <a:t>TDC principle works properly</a:t>
            </a:r>
          </a:p>
        </p:txBody>
      </p:sp>
      <p:pic>
        <p:nvPicPr>
          <p:cNvPr id="15" name="图片 14">
            <a:extLst>
              <a:ext uri="{FF2B5EF4-FFF2-40B4-BE49-F238E27FC236}">
                <a16:creationId xmlns:a16="http://schemas.microsoft.com/office/drawing/2014/main" id="{F964F328-D08E-6C28-2B02-9332B8801854}"/>
              </a:ext>
            </a:extLst>
          </p:cNvPr>
          <p:cNvPicPr>
            <a:picLocks noChangeAspect="1"/>
          </p:cNvPicPr>
          <p:nvPr/>
        </p:nvPicPr>
        <p:blipFill>
          <a:blip r:embed="rId6"/>
          <a:stretch>
            <a:fillRect/>
          </a:stretch>
        </p:blipFill>
        <p:spPr>
          <a:xfrm>
            <a:off x="-25194" y="4847731"/>
            <a:ext cx="3930766" cy="1937439"/>
          </a:xfrm>
          <a:prstGeom prst="rect">
            <a:avLst/>
          </a:prstGeom>
        </p:spPr>
      </p:pic>
      <p:pic>
        <p:nvPicPr>
          <p:cNvPr id="16" name="图片 15">
            <a:extLst>
              <a:ext uri="{FF2B5EF4-FFF2-40B4-BE49-F238E27FC236}">
                <a16:creationId xmlns:a16="http://schemas.microsoft.com/office/drawing/2014/main" id="{BD1A5277-6D89-7E15-9EBA-CF9F27C8E2CB}"/>
              </a:ext>
            </a:extLst>
          </p:cNvPr>
          <p:cNvPicPr>
            <a:picLocks noChangeAspect="1"/>
          </p:cNvPicPr>
          <p:nvPr/>
        </p:nvPicPr>
        <p:blipFill>
          <a:blip r:embed="rId7"/>
          <a:stretch>
            <a:fillRect/>
          </a:stretch>
        </p:blipFill>
        <p:spPr>
          <a:xfrm>
            <a:off x="4049907" y="4586386"/>
            <a:ext cx="2791023" cy="1345555"/>
          </a:xfrm>
          <a:prstGeom prst="rect">
            <a:avLst/>
          </a:prstGeom>
        </p:spPr>
      </p:pic>
      <p:pic>
        <p:nvPicPr>
          <p:cNvPr id="17" name="图片 16">
            <a:extLst>
              <a:ext uri="{FF2B5EF4-FFF2-40B4-BE49-F238E27FC236}">
                <a16:creationId xmlns:a16="http://schemas.microsoft.com/office/drawing/2014/main" id="{9F20112A-701E-764B-1FE4-86DF111CDE3F}"/>
              </a:ext>
            </a:extLst>
          </p:cNvPr>
          <p:cNvPicPr>
            <a:picLocks noChangeAspect="1"/>
          </p:cNvPicPr>
          <p:nvPr/>
        </p:nvPicPr>
        <p:blipFill>
          <a:blip r:embed="rId8"/>
          <a:stretch>
            <a:fillRect/>
          </a:stretch>
        </p:blipFill>
        <p:spPr>
          <a:xfrm>
            <a:off x="3757199" y="5931941"/>
            <a:ext cx="2580202" cy="962526"/>
          </a:xfrm>
          <a:prstGeom prst="rect">
            <a:avLst/>
          </a:prstGeom>
        </p:spPr>
      </p:pic>
      <p:sp>
        <p:nvSpPr>
          <p:cNvPr id="18" name="文本框 17">
            <a:extLst>
              <a:ext uri="{FF2B5EF4-FFF2-40B4-BE49-F238E27FC236}">
                <a16:creationId xmlns:a16="http://schemas.microsoft.com/office/drawing/2014/main" id="{07230E3C-7058-D54B-6E73-6AC2A017674E}"/>
              </a:ext>
            </a:extLst>
          </p:cNvPr>
          <p:cNvSpPr txBox="1"/>
          <p:nvPr/>
        </p:nvSpPr>
        <p:spPr>
          <a:xfrm>
            <a:off x="4194242" y="6271707"/>
            <a:ext cx="2736091" cy="400110"/>
          </a:xfrm>
          <a:prstGeom prst="rect">
            <a:avLst/>
          </a:prstGeom>
          <a:noFill/>
        </p:spPr>
        <p:txBody>
          <a:bodyPr wrap="square" rtlCol="0">
            <a:spAutoFit/>
          </a:bodyPr>
          <a:lstStyle/>
          <a:p>
            <a:pPr algn="ctr"/>
            <a:r>
              <a:rPr lang="en-US" altLang="zh-CN" sz="2000" b="1">
                <a:solidFill>
                  <a:srgbClr val="FF0000"/>
                </a:solidFill>
              </a:rPr>
              <a:t>DLL Phase Locked</a:t>
            </a:r>
            <a:endParaRPr lang="zh-CN" altLang="en-US" b="1" dirty="0">
              <a:solidFill>
                <a:srgbClr val="FF0000"/>
              </a:solidFill>
            </a:endParaRPr>
          </a:p>
        </p:txBody>
      </p:sp>
      <p:sp>
        <p:nvSpPr>
          <p:cNvPr id="19" name="文本框 18">
            <a:extLst>
              <a:ext uri="{FF2B5EF4-FFF2-40B4-BE49-F238E27FC236}">
                <a16:creationId xmlns:a16="http://schemas.microsoft.com/office/drawing/2014/main" id="{07230E3C-7058-D54B-6E73-6AC2A017674E}"/>
              </a:ext>
            </a:extLst>
          </p:cNvPr>
          <p:cNvSpPr txBox="1"/>
          <p:nvPr/>
        </p:nvSpPr>
        <p:spPr>
          <a:xfrm>
            <a:off x="5090423" y="6598476"/>
            <a:ext cx="1446245" cy="307777"/>
          </a:xfrm>
          <a:prstGeom prst="rect">
            <a:avLst/>
          </a:prstGeom>
          <a:noFill/>
        </p:spPr>
        <p:txBody>
          <a:bodyPr wrap="square" rtlCol="0">
            <a:spAutoFit/>
          </a:bodyPr>
          <a:lstStyle/>
          <a:p>
            <a:pPr algn="ctr"/>
            <a:r>
              <a:rPr lang="en-US" altLang="zh-CN" sz="1400" dirty="0">
                <a:solidFill>
                  <a:srgbClr val="FF0000"/>
                </a:solidFill>
              </a:rPr>
              <a:t>Locking state</a:t>
            </a:r>
            <a:endParaRPr lang="zh-CN" altLang="en-US" sz="1400" dirty="0">
              <a:solidFill>
                <a:srgbClr val="FF0000"/>
              </a:solidFill>
            </a:endParaRPr>
          </a:p>
        </p:txBody>
      </p:sp>
      <p:sp>
        <p:nvSpPr>
          <p:cNvPr id="21" name="TextBox 34"/>
          <p:cNvSpPr txBox="1"/>
          <p:nvPr/>
        </p:nvSpPr>
        <p:spPr>
          <a:xfrm>
            <a:off x="514959" y="218553"/>
            <a:ext cx="2587568" cy="461665"/>
          </a:xfrm>
          <a:prstGeom prst="rect">
            <a:avLst/>
          </a:prstGeom>
          <a:noFill/>
        </p:spPr>
        <p:txBody>
          <a:bodyPr wrap="none" rtlCol="0">
            <a:spAutoFit/>
          </a:bodyPr>
          <a:lstStyle/>
          <a:p>
            <a:pPr algn="l">
              <a:buClrTx/>
              <a:buSzTx/>
              <a:buFontTx/>
              <a:defRPr/>
            </a:pPr>
            <a:r>
              <a:rPr lang="en-US" altLang="zh-CN" sz="2400" b="1" kern="0">
                <a:solidFill>
                  <a:srgbClr val="1A3F6C"/>
                </a:solidFill>
                <a:latin typeface="微软雅黑" panose="020B0503020204020204" charset="-122"/>
                <a:ea typeface="微软雅黑" panose="020B0503020204020204" charset="-122"/>
                <a:sym typeface="+mn-ea"/>
              </a:rPr>
              <a:t>TDC Simulation</a:t>
            </a:r>
            <a:endParaRPr lang="en-US" altLang="zh-CN" sz="2400" b="1" kern="0" dirty="0">
              <a:solidFill>
                <a:srgbClr val="1A3F6C"/>
              </a:solidFill>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2812062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1448" y="6530340"/>
            <a:ext cx="2743470" cy="365125"/>
          </a:xfrm>
        </p:spPr>
        <p:txBody>
          <a:bodyPr/>
          <a:lstStyle>
            <a:lvl1pPr>
              <a:defRPr sz="2800" b="1">
                <a:solidFill>
                  <a:srgbClr val="3313B9"/>
                </a:solidFill>
                <a:latin typeface="Arial Narrow" panose="020B0606020202030204" pitchFamily="34" charset="0"/>
              </a:defRPr>
            </a:lvl1pPr>
            <a:lvl2pPr marL="742950" indent="-285750">
              <a:defRPr sz="2800" b="1">
                <a:solidFill>
                  <a:srgbClr val="3313B9"/>
                </a:solidFill>
                <a:latin typeface="Arial Narrow" panose="020B0606020202030204" pitchFamily="34" charset="0"/>
              </a:defRPr>
            </a:lvl2pPr>
            <a:lvl3pPr marL="1143000" indent="-228600">
              <a:defRPr sz="2800" b="1">
                <a:solidFill>
                  <a:srgbClr val="3313B9"/>
                </a:solidFill>
                <a:latin typeface="Arial Narrow" panose="020B0606020202030204" pitchFamily="34" charset="0"/>
              </a:defRPr>
            </a:lvl3pPr>
            <a:lvl4pPr marL="1600200" indent="-228600">
              <a:defRPr sz="2800" b="1">
                <a:solidFill>
                  <a:srgbClr val="3313B9"/>
                </a:solidFill>
                <a:latin typeface="Arial Narrow" panose="020B0606020202030204" pitchFamily="34" charset="0"/>
              </a:defRPr>
            </a:lvl4pPr>
            <a:lvl5pPr marL="2057400" indent="-228600">
              <a:defRPr sz="2800" b="1">
                <a:solidFill>
                  <a:srgbClr val="3313B9"/>
                </a:solidFill>
                <a:latin typeface="Arial Narrow" panose="020B0606020202030204" pitchFamily="34" charset="0"/>
              </a:defRPr>
            </a:lvl5pPr>
            <a:lvl6pPr marL="2514600" indent="-228600" eaLnBrk="0" fontAlgn="base" hangingPunct="0">
              <a:spcBef>
                <a:spcPct val="0"/>
              </a:spcBef>
              <a:spcAft>
                <a:spcPct val="0"/>
              </a:spcAft>
              <a:defRPr sz="2800" b="1">
                <a:solidFill>
                  <a:srgbClr val="3313B9"/>
                </a:solidFill>
                <a:latin typeface="Arial Narrow" panose="020B0606020202030204" pitchFamily="34" charset="0"/>
              </a:defRPr>
            </a:lvl6pPr>
            <a:lvl7pPr marL="2971800" indent="-228600" eaLnBrk="0" fontAlgn="base" hangingPunct="0">
              <a:spcBef>
                <a:spcPct val="0"/>
              </a:spcBef>
              <a:spcAft>
                <a:spcPct val="0"/>
              </a:spcAft>
              <a:defRPr sz="2800" b="1">
                <a:solidFill>
                  <a:srgbClr val="3313B9"/>
                </a:solidFill>
                <a:latin typeface="Arial Narrow" panose="020B0606020202030204" pitchFamily="34" charset="0"/>
              </a:defRPr>
            </a:lvl7pPr>
            <a:lvl8pPr marL="3429000" indent="-228600" eaLnBrk="0" fontAlgn="base" hangingPunct="0">
              <a:spcBef>
                <a:spcPct val="0"/>
              </a:spcBef>
              <a:spcAft>
                <a:spcPct val="0"/>
              </a:spcAft>
              <a:defRPr sz="2800" b="1">
                <a:solidFill>
                  <a:srgbClr val="3313B9"/>
                </a:solidFill>
                <a:latin typeface="Arial Narrow" panose="020B0606020202030204" pitchFamily="34" charset="0"/>
              </a:defRPr>
            </a:lvl8pPr>
            <a:lvl9pPr marL="3886200" indent="-228600" eaLnBrk="0" fontAlgn="base" hangingPunct="0">
              <a:spcBef>
                <a:spcPct val="0"/>
              </a:spcBef>
              <a:spcAft>
                <a:spcPct val="0"/>
              </a:spcAft>
              <a:defRPr sz="2800" b="1">
                <a:solidFill>
                  <a:srgbClr val="3313B9"/>
                </a:solidFill>
                <a:latin typeface="Arial Narrow" panose="020B0606020202030204" pitchFamily="34" charset="0"/>
              </a:defRPr>
            </a:lvl9pPr>
          </a:lstStyle>
          <a:p>
            <a:fld id="{10C0F21E-94B2-4E79-998F-07F65F1C36E6}" type="slidenum">
              <a:rPr lang="zh-CN" altLang="en-US" sz="1200">
                <a:solidFill>
                  <a:srgbClr val="898989"/>
                </a:solidFill>
              </a:rPr>
              <a:pPr/>
              <a:t>18</a:t>
            </a:fld>
            <a:endParaRPr lang="en-US" altLang="zh-CN" sz="1200">
              <a:solidFill>
                <a:srgbClr val="898989"/>
              </a:solidFill>
            </a:endParaRPr>
          </a:p>
        </p:txBody>
      </p:sp>
      <p:sp>
        <p:nvSpPr>
          <p:cNvPr id="2" name="矩形 1"/>
          <p:cNvSpPr/>
          <p:nvPr/>
        </p:nvSpPr>
        <p:spPr>
          <a:xfrm>
            <a:off x="247551" y="780295"/>
            <a:ext cx="11257863" cy="646331"/>
          </a:xfrm>
          <a:prstGeom prst="rect">
            <a:avLst/>
          </a:prstGeom>
        </p:spPr>
        <p:txBody>
          <a:bodyPr wrap="square">
            <a:spAutoFit/>
          </a:bodyPr>
          <a:lstStyle/>
          <a:p>
            <a:pPr marL="342900" indent="-342900">
              <a:lnSpc>
                <a:spcPct val="150000"/>
              </a:lnSpc>
              <a:buClr>
                <a:srgbClr val="FF0000"/>
              </a:buClr>
              <a:buSzPct val="75000"/>
              <a:buFont typeface="Wingdings" panose="05000000000000000000" pitchFamily="2" charset="2"/>
              <a:buChar char="u"/>
              <a:defRPr/>
            </a:pPr>
            <a:r>
              <a:rPr lang="en-US" altLang="zh-CN" sz="2400" b="1">
                <a:solidFill>
                  <a:srgbClr val="C00000"/>
                </a:solidFill>
                <a:latin typeface="微软雅黑" panose="020B0503020204020204" pitchFamily="34" charset="-122"/>
                <a:ea typeface="微软雅黑" panose="020B0503020204020204" pitchFamily="34" charset="-122"/>
              </a:rPr>
              <a:t>research team(Nuclear Electronics Instruments and System Group )</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32" name="文本框 36">
            <a:extLst>
              <a:ext uri="{FF2B5EF4-FFF2-40B4-BE49-F238E27FC236}">
                <a16:creationId xmlns:a16="http://schemas.microsoft.com/office/drawing/2014/main" id="{E5E821F7-BF3A-4FB8-A03E-0365F3282AA6}"/>
              </a:ext>
            </a:extLst>
          </p:cNvPr>
          <p:cNvSpPr txBox="1"/>
          <p:nvPr/>
        </p:nvSpPr>
        <p:spPr>
          <a:xfrm>
            <a:off x="313421" y="1361352"/>
            <a:ext cx="11566357" cy="132343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indent="-457200">
              <a:spcBef>
                <a:spcPts val="1200"/>
              </a:spcBef>
              <a:buClr>
                <a:srgbClr val="FF0000"/>
              </a:buClr>
              <a:buSzPct val="75000"/>
              <a:buFont typeface="Wingdings" panose="05000000000000000000" pitchFamily="2" charset="2"/>
              <a:buChar char="Ø"/>
              <a:defRPr/>
            </a:pPr>
            <a:r>
              <a:rPr lang="en-US" altLang="zh-CN" sz="2000" dirty="0">
                <a:ea typeface="微软雅黑" panose="020B0503020204020204" pitchFamily="34" charset="-122"/>
              </a:rPr>
              <a:t>Personnel of the Nuclear Electronics Team: </a:t>
            </a:r>
            <a:r>
              <a:rPr lang="en-US" altLang="zh-CN" sz="2000" dirty="0">
                <a:solidFill>
                  <a:srgbClr val="FF00FF"/>
                </a:solidFill>
                <a:ea typeface="微软雅黑" panose="020B0503020204020204" pitchFamily="34" charset="-122"/>
              </a:rPr>
              <a:t>9 members </a:t>
            </a:r>
            <a:r>
              <a:rPr lang="en-US" altLang="zh-CN" sz="2000" dirty="0">
                <a:ea typeface="微软雅黑" panose="020B0503020204020204" pitchFamily="34" charset="-122"/>
              </a:rPr>
              <a:t>(7 Senior Engineers , 2 </a:t>
            </a:r>
            <a:r>
              <a:rPr lang="en-US" altLang="zh-CN" dirty="0"/>
              <a:t> Engineers</a:t>
            </a:r>
            <a:r>
              <a:rPr lang="en-US" altLang="zh-CN" sz="2000" dirty="0">
                <a:ea typeface="微软雅黑" panose="020B0503020204020204" pitchFamily="34" charset="-122"/>
              </a:rPr>
              <a:t>) </a:t>
            </a:r>
          </a:p>
          <a:p>
            <a:pPr lvl="1" indent="-457200">
              <a:spcBef>
                <a:spcPts val="1200"/>
              </a:spcBef>
              <a:buClr>
                <a:srgbClr val="FF0000"/>
              </a:buClr>
              <a:buSzPct val="75000"/>
              <a:buFont typeface="Wingdings" panose="05000000000000000000" pitchFamily="2" charset="2"/>
              <a:buChar char="Ø"/>
              <a:defRPr/>
            </a:pPr>
            <a:r>
              <a:rPr lang="en-US" altLang="zh-CN" sz="2000" dirty="0"/>
              <a:t>15 graduate students currently studying</a:t>
            </a:r>
          </a:p>
          <a:p>
            <a:pPr lvl="1" indent="-457200">
              <a:spcBef>
                <a:spcPts val="1200"/>
              </a:spcBef>
              <a:buClr>
                <a:srgbClr val="FF0000"/>
              </a:buClr>
              <a:buSzPct val="75000"/>
              <a:buFont typeface="Wingdings" panose="05000000000000000000" pitchFamily="2" charset="2"/>
              <a:buChar char="Ø"/>
              <a:defRPr/>
            </a:pPr>
            <a:r>
              <a:rPr lang="en-US" altLang="zh-CN" sz="2000" dirty="0">
                <a:ea typeface="微软雅黑" panose="020B0503020204020204" pitchFamily="34" charset="-122"/>
              </a:rPr>
              <a:t> One doctoral student majoring in ASIC design study at CERN </a:t>
            </a:r>
            <a:r>
              <a:rPr lang="en-US" altLang="zh-CN" sz="2000">
                <a:ea typeface="微软雅黑" panose="020B0503020204020204" pitchFamily="34" charset="-122"/>
              </a:rPr>
              <a:t>Alice by November,2026</a:t>
            </a:r>
            <a:endParaRPr lang="en-US" altLang="zh-CN" sz="2000" dirty="0">
              <a:ea typeface="微软雅黑" panose="020B0503020204020204" pitchFamily="34" charset="-122"/>
            </a:endParaRPr>
          </a:p>
        </p:txBody>
      </p:sp>
      <p:sp>
        <p:nvSpPr>
          <p:cNvPr id="3" name="页脚占位符 2">
            <a:extLst>
              <a:ext uri="{FF2B5EF4-FFF2-40B4-BE49-F238E27FC236}">
                <a16:creationId xmlns:a16="http://schemas.microsoft.com/office/drawing/2014/main" id="{10DAFAF8-1B0B-4082-9505-65D3A51506CA}"/>
              </a:ext>
            </a:extLst>
          </p:cNvPr>
          <p:cNvSpPr>
            <a:spLocks noGrp="1"/>
          </p:cNvSpPr>
          <p:nvPr>
            <p:ph type="ftr" sz="quarter" idx="11"/>
          </p:nvPr>
        </p:nvSpPr>
        <p:spPr/>
        <p:txBody>
          <a:bodyPr/>
          <a:lstStyle/>
          <a:p>
            <a:r>
              <a:rPr lang="en-US" altLang="zh-CN"/>
              <a:t>2026 Qingdao LGAD Seminar</a:t>
            </a:r>
            <a:endParaRPr lang="zh-CN" altLang="en-US"/>
          </a:p>
        </p:txBody>
      </p:sp>
      <p:sp>
        <p:nvSpPr>
          <p:cNvPr id="6" name="矩形 5">
            <a:extLst>
              <a:ext uri="{FF2B5EF4-FFF2-40B4-BE49-F238E27FC236}">
                <a16:creationId xmlns:a16="http://schemas.microsoft.com/office/drawing/2014/main" id="{8DABB5BF-7A4C-43AD-9FD8-24589C0EC6A9}"/>
              </a:ext>
            </a:extLst>
          </p:cNvPr>
          <p:cNvSpPr/>
          <p:nvPr/>
        </p:nvSpPr>
        <p:spPr>
          <a:xfrm>
            <a:off x="323850" y="2948589"/>
            <a:ext cx="11261863" cy="3339376"/>
          </a:xfrm>
          <a:prstGeom prst="rect">
            <a:avLst/>
          </a:prstGeom>
        </p:spPr>
        <p:txBody>
          <a:bodyPr wrap="square">
            <a:spAutoFit/>
          </a:bodyPr>
          <a:lstStyle/>
          <a:p>
            <a:pPr marL="342900" indent="-342900">
              <a:lnSpc>
                <a:spcPct val="150000"/>
              </a:lnSpc>
              <a:buClr>
                <a:srgbClr val="FF0000"/>
              </a:buClr>
              <a:buSzPct val="75000"/>
              <a:buFont typeface="Wingdings" panose="05000000000000000000" pitchFamily="2" charset="2"/>
              <a:buChar char="u"/>
              <a:defRPr/>
            </a:pPr>
            <a:r>
              <a:rPr lang="en-US" altLang="zh-CN" sz="2400" b="1" dirty="0">
                <a:solidFill>
                  <a:srgbClr val="C00000"/>
                </a:solidFill>
                <a:latin typeface="微软雅黑" panose="020B0503020204020204" pitchFamily="34" charset="-122"/>
                <a:ea typeface="微软雅黑" panose="020B0503020204020204" pitchFamily="34" charset="-122"/>
              </a:rPr>
              <a:t>research interests </a:t>
            </a:r>
          </a:p>
          <a:p>
            <a:endParaRPr lang="en-US" altLang="zh-CN" dirty="0"/>
          </a:p>
          <a:p>
            <a:pPr>
              <a:spcBef>
                <a:spcPts val="600"/>
              </a:spcBef>
              <a:spcAft>
                <a:spcPts val="600"/>
              </a:spcAft>
            </a:pPr>
            <a:r>
              <a:rPr lang="zh-CN" altLang="en-US" dirty="0"/>
              <a:t>(1) </a:t>
            </a:r>
            <a:r>
              <a:rPr lang="zh-CN" altLang="en-US" sz="2000" b="1" dirty="0"/>
              <a:t>Front-End Readout Electronics</a:t>
            </a:r>
            <a:r>
              <a:rPr lang="zh-CN" altLang="en-US" b="1" dirty="0"/>
              <a:t>: </a:t>
            </a:r>
            <a:r>
              <a:rPr lang="zh-CN" altLang="en-US" dirty="0"/>
              <a:t>Specializing in the design of application-specific integrated circuits (ASICs) for nuclear physics experiments and the development of precision measurement front-end electronics.</a:t>
            </a:r>
          </a:p>
          <a:p>
            <a:pPr>
              <a:spcBef>
                <a:spcPts val="600"/>
              </a:spcBef>
              <a:spcAft>
                <a:spcPts val="600"/>
              </a:spcAft>
            </a:pPr>
            <a:r>
              <a:rPr lang="zh-CN" altLang="en-US" dirty="0"/>
              <a:t>(2</a:t>
            </a:r>
            <a:r>
              <a:rPr lang="zh-CN" altLang="en-US" sz="2000" b="1" dirty="0"/>
              <a:t>) High-Speed Data Acquisition and Processing: </a:t>
            </a:r>
            <a:r>
              <a:rPr lang="zh-CN" altLang="en-US" dirty="0"/>
              <a:t>Conducting research on real-time data acquisition systems based on high-speed analog-to-digital conversion and large-scale FPGAs.</a:t>
            </a:r>
          </a:p>
          <a:p>
            <a:pPr>
              <a:spcBef>
                <a:spcPts val="600"/>
              </a:spcBef>
              <a:spcAft>
                <a:spcPts val="600"/>
              </a:spcAft>
            </a:pPr>
            <a:r>
              <a:rPr lang="zh-CN" altLang="en-US" dirty="0"/>
              <a:t>(3) </a:t>
            </a:r>
            <a:r>
              <a:rPr lang="zh-CN" altLang="en-US" sz="2000" b="1" dirty="0"/>
              <a:t>Radiation-Hardened Electronics: </a:t>
            </a:r>
            <a:r>
              <a:rPr lang="zh-CN" altLang="en-US" dirty="0"/>
              <a:t>Investigating electronic reinforcement technologies for high-radiation environments to ensure the long-term stable operation of systems in scenarios such as heavy-ion accelerators and spaceborne payloads.</a:t>
            </a:r>
          </a:p>
        </p:txBody>
      </p:sp>
      <p:sp>
        <p:nvSpPr>
          <p:cNvPr id="10" name="矩形 9">
            <a:extLst>
              <a:ext uri="{FF2B5EF4-FFF2-40B4-BE49-F238E27FC236}">
                <a16:creationId xmlns:a16="http://schemas.microsoft.com/office/drawing/2014/main" id="{BCDEF902-9ABF-47CB-AE1D-6DB3E355907C}"/>
              </a:ext>
            </a:extLst>
          </p:cNvPr>
          <p:cNvSpPr/>
          <p:nvPr/>
        </p:nvSpPr>
        <p:spPr>
          <a:xfrm>
            <a:off x="323850" y="107233"/>
            <a:ext cx="5256567" cy="738664"/>
          </a:xfrm>
          <a:prstGeom prst="rect">
            <a:avLst/>
          </a:prstGeom>
        </p:spPr>
        <p:txBody>
          <a:bodyPr wrap="none">
            <a:spAutoFit/>
          </a:bodyPr>
          <a:lstStyle/>
          <a:p>
            <a:pPr fontAlgn="base">
              <a:lnSpc>
                <a:spcPct val="150000"/>
              </a:lnSpc>
              <a:spcBef>
                <a:spcPts val="1200"/>
              </a:spcBef>
              <a:spcAft>
                <a:spcPct val="0"/>
              </a:spcAft>
              <a:defRPr/>
            </a:pPr>
            <a:r>
              <a:rPr lang="en-US" altLang="zh-CN" sz="2800" b="1" dirty="0">
                <a:solidFill>
                  <a:schemeClr val="accent2"/>
                </a:solidFill>
                <a:effectLst>
                  <a:outerShdw blurRad="38100" dist="38100" dir="2700000" algn="tl">
                    <a:srgbClr val="000000">
                      <a:alpha val="43137"/>
                    </a:srgbClr>
                  </a:outerShdw>
                </a:effectLst>
                <a:latin typeface="黑体" pitchFamily="49" charset="-122"/>
                <a:ea typeface="黑体" pitchFamily="49" charset="-122"/>
              </a:rPr>
              <a:t>4</a:t>
            </a:r>
            <a:r>
              <a:rPr lang="en-US" altLang="zh-CN" sz="2800" b="1">
                <a:solidFill>
                  <a:schemeClr val="accent2"/>
                </a:solidFill>
                <a:effectLst>
                  <a:outerShdw blurRad="38100" dist="38100" dir="2700000" algn="tl">
                    <a:srgbClr val="000000">
                      <a:alpha val="43137"/>
                    </a:srgbClr>
                  </a:outerShdw>
                </a:effectLst>
                <a:latin typeface="黑体" pitchFamily="49" charset="-122"/>
                <a:ea typeface="黑体" pitchFamily="49" charset="-122"/>
              </a:rPr>
              <a:t>. Work Foundation of NEISyG</a:t>
            </a:r>
            <a:endParaRPr lang="zh-CN" altLang="en-US" sz="2800" b="1" dirty="0">
              <a:solidFill>
                <a:schemeClr val="accent2"/>
              </a:solidFill>
              <a:effectLst>
                <a:outerShdw blurRad="38100" dist="38100" dir="2700000" algn="tl">
                  <a:srgbClr val="000000">
                    <a:alpha val="43137"/>
                  </a:srgbClr>
                </a:outerShdw>
              </a:effectLst>
              <a:latin typeface="黑体" pitchFamily="49" charset="-122"/>
              <a:ea typeface="黑体" pitchFamily="49" charset="-122"/>
            </a:endParaRPr>
          </a:p>
        </p:txBody>
      </p:sp>
    </p:spTree>
    <p:extLst>
      <p:ext uri="{BB962C8B-B14F-4D97-AF65-F5344CB8AC3E}">
        <p14:creationId xmlns:p14="http://schemas.microsoft.com/office/powerpoint/2010/main" val="1898129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灯片编号占位符 3"/>
          <p:cNvSpPr>
            <a:spLocks noGrp="1"/>
          </p:cNvSpPr>
          <p:nvPr>
            <p:ph type="sldNum" sz="quarter" idx="12"/>
          </p:nvPr>
        </p:nvSpPr>
        <p:spPr bwMode="auto">
          <a:xfrm>
            <a:off x="8475663" y="63881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DC819F8-79B0-4FA8-8411-B3A1FB1B94FA}" type="slidenum">
              <a:rPr lang="zh-CN" altLang="en-US" sz="1200">
                <a:solidFill>
                  <a:srgbClr val="898989"/>
                </a:solidFill>
                <a:latin typeface="Arial Narrow" panose="020B0606020202030204" pitchFamily="34" charset="0"/>
              </a:rPr>
              <a:pPr>
                <a:spcBef>
                  <a:spcPct val="0"/>
                </a:spcBef>
                <a:buFontTx/>
                <a:buNone/>
              </a:pPr>
              <a:t>19</a:t>
            </a:fld>
            <a:endParaRPr lang="zh-CN" altLang="en-US" sz="1200">
              <a:solidFill>
                <a:srgbClr val="898989"/>
              </a:solidFill>
              <a:latin typeface="Arial Narrow" panose="020B0606020202030204" pitchFamily="34" charset="0"/>
            </a:endParaRPr>
          </a:p>
        </p:txBody>
      </p:sp>
      <p:sp>
        <p:nvSpPr>
          <p:cNvPr id="27" name="矩形 26"/>
          <p:cNvSpPr/>
          <p:nvPr/>
        </p:nvSpPr>
        <p:spPr>
          <a:xfrm>
            <a:off x="259918" y="367738"/>
            <a:ext cx="10786799" cy="461665"/>
          </a:xfrm>
          <a:prstGeom prst="rect">
            <a:avLst/>
          </a:prstGeom>
        </p:spPr>
        <p:txBody>
          <a:bodyPr wrap="none">
            <a:spAutoFit/>
          </a:bodyPr>
          <a:lstStyle/>
          <a:p>
            <a:pPr>
              <a:spcAft>
                <a:spcPts val="800"/>
              </a:spcAft>
            </a:pPr>
            <a:r>
              <a:rPr lang="en-US" altLang="zh-CN" sz="2400" b="1" dirty="0">
                <a:latin typeface="微软雅黑" panose="020B0503020204020204" pitchFamily="34" charset="-122"/>
                <a:ea typeface="微软雅黑" panose="020B0503020204020204" pitchFamily="34" charset="-122"/>
                <a:cs typeface="Times New Roman" panose="02020603050405020304" pitchFamily="18" charset="0"/>
                <a:sym typeface="+mn-ea"/>
              </a:rPr>
              <a:t>Research and Development of Special Front-end Readout ASIC Chips</a:t>
            </a:r>
            <a:endParaRPr lang="en-US" altLang="zh-CN" sz="3600" b="1" dirty="0">
              <a:latin typeface="微软雅黑" panose="020B0503020204020204" pitchFamily="34" charset="-122"/>
              <a:ea typeface="微软雅黑" panose="020B0503020204020204" pitchFamily="34" charset="-122"/>
            </a:endParaRPr>
          </a:p>
        </p:txBody>
      </p:sp>
      <p:sp>
        <p:nvSpPr>
          <p:cNvPr id="58" name="矩形 12"/>
          <p:cNvSpPr>
            <a:spLocks noChangeArrowheads="1"/>
          </p:cNvSpPr>
          <p:nvPr/>
        </p:nvSpPr>
        <p:spPr bwMode="auto">
          <a:xfrm>
            <a:off x="0" y="954961"/>
            <a:ext cx="7308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342900" indent="-342900">
              <a:spcBef>
                <a:spcPts val="1000"/>
              </a:spcBef>
              <a:buFont typeface="Wingdings" panose="05000000000000000000" pitchFamily="2" charset="2"/>
              <a:buChar char="u"/>
            </a:pPr>
            <a:r>
              <a:rPr lang="en-US" altLang="zh-CN"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rPr>
              <a:t>FEAM</a:t>
            </a:r>
            <a:r>
              <a:rPr lang="zh-CN" altLang="en-US"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rPr>
              <a:t>Front-end Readout Chip for CEE-MWDC</a:t>
            </a:r>
            <a:endParaRPr lang="zh-CN" altLang="en-US"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9B0B04C8-3DAB-4DE7-AA10-BF6E8ED7CF2A}"/>
              </a:ext>
            </a:extLst>
          </p:cNvPr>
          <p:cNvPicPr>
            <a:picLocks noChangeAspect="1"/>
          </p:cNvPicPr>
          <p:nvPr/>
        </p:nvPicPr>
        <p:blipFill>
          <a:blip r:embed="rId3"/>
          <a:stretch>
            <a:fillRect/>
          </a:stretch>
        </p:blipFill>
        <p:spPr>
          <a:xfrm>
            <a:off x="4038998" y="1445489"/>
            <a:ext cx="2677973" cy="2139765"/>
          </a:xfrm>
          <a:prstGeom prst="rect">
            <a:avLst/>
          </a:prstGeom>
        </p:spPr>
      </p:pic>
      <p:pic>
        <p:nvPicPr>
          <p:cNvPr id="21" name="图片 20">
            <a:extLst>
              <a:ext uri="{FF2B5EF4-FFF2-40B4-BE49-F238E27FC236}">
                <a16:creationId xmlns:a16="http://schemas.microsoft.com/office/drawing/2014/main" id="{C559B003-9161-4EF4-ABF9-86F721C1EC59}"/>
              </a:ext>
            </a:extLst>
          </p:cNvPr>
          <p:cNvPicPr>
            <a:picLocks noChangeAspect="1"/>
          </p:cNvPicPr>
          <p:nvPr/>
        </p:nvPicPr>
        <p:blipFill>
          <a:blip r:embed="rId4"/>
          <a:stretch>
            <a:fillRect/>
          </a:stretch>
        </p:blipFill>
        <p:spPr>
          <a:xfrm>
            <a:off x="686891" y="1416655"/>
            <a:ext cx="1521748" cy="1356225"/>
          </a:xfrm>
          <a:prstGeom prst="rect">
            <a:avLst/>
          </a:prstGeom>
        </p:spPr>
      </p:pic>
      <p:sp>
        <p:nvSpPr>
          <p:cNvPr id="5" name="页脚占位符 4">
            <a:extLst>
              <a:ext uri="{FF2B5EF4-FFF2-40B4-BE49-F238E27FC236}">
                <a16:creationId xmlns:a16="http://schemas.microsoft.com/office/drawing/2014/main" id="{CEFF7095-546B-47E1-80EE-026E552370F9}"/>
              </a:ext>
            </a:extLst>
          </p:cNvPr>
          <p:cNvSpPr>
            <a:spLocks noGrp="1"/>
          </p:cNvSpPr>
          <p:nvPr>
            <p:ph type="ftr" sz="quarter" idx="11"/>
          </p:nvPr>
        </p:nvSpPr>
        <p:spPr/>
        <p:txBody>
          <a:bodyPr/>
          <a:lstStyle/>
          <a:p>
            <a:r>
              <a:rPr lang="en-US" altLang="zh-CN"/>
              <a:t>2026 Qingdao LGAD Seminar</a:t>
            </a:r>
            <a:endParaRPr lang="zh-CN" altLang="en-US"/>
          </a:p>
        </p:txBody>
      </p:sp>
      <p:pic>
        <p:nvPicPr>
          <p:cNvPr id="2" name="图片 1">
            <a:extLst>
              <a:ext uri="{FF2B5EF4-FFF2-40B4-BE49-F238E27FC236}">
                <a16:creationId xmlns:a16="http://schemas.microsoft.com/office/drawing/2014/main" id="{223976F3-8D13-4D4A-ABD6-DC6ADD898009}"/>
              </a:ext>
            </a:extLst>
          </p:cNvPr>
          <p:cNvPicPr>
            <a:picLocks noChangeAspect="1"/>
          </p:cNvPicPr>
          <p:nvPr/>
        </p:nvPicPr>
        <p:blipFill>
          <a:blip r:embed="rId5"/>
          <a:stretch>
            <a:fillRect/>
          </a:stretch>
        </p:blipFill>
        <p:spPr>
          <a:xfrm rot="16200000">
            <a:off x="2590727" y="1426738"/>
            <a:ext cx="1212775" cy="1287096"/>
          </a:xfrm>
          <a:prstGeom prst="rect">
            <a:avLst/>
          </a:prstGeom>
        </p:spPr>
      </p:pic>
      <p:cxnSp>
        <p:nvCxnSpPr>
          <p:cNvPr id="25" name="直接箭头连接符 24">
            <a:extLst>
              <a:ext uri="{FF2B5EF4-FFF2-40B4-BE49-F238E27FC236}">
                <a16:creationId xmlns:a16="http://schemas.microsoft.com/office/drawing/2014/main" id="{2DD16677-4C44-4349-A8AB-A7D99EB08D99}"/>
              </a:ext>
            </a:extLst>
          </p:cNvPr>
          <p:cNvCxnSpPr>
            <a:cxnSpLocks/>
          </p:cNvCxnSpPr>
          <p:nvPr/>
        </p:nvCxnSpPr>
        <p:spPr>
          <a:xfrm flipV="1">
            <a:off x="1293380" y="1823563"/>
            <a:ext cx="1420428" cy="4833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C1E625F0-BA2E-42F5-8D54-2C13BEA70AFC}"/>
              </a:ext>
            </a:extLst>
          </p:cNvPr>
          <p:cNvCxnSpPr>
            <a:cxnSpLocks/>
          </p:cNvCxnSpPr>
          <p:nvPr/>
        </p:nvCxnSpPr>
        <p:spPr>
          <a:xfrm>
            <a:off x="919822" y="2883600"/>
            <a:ext cx="2028898" cy="2762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A9A4E380-148F-4862-9C97-01CE4CA49AFC}"/>
              </a:ext>
            </a:extLst>
          </p:cNvPr>
          <p:cNvPicPr>
            <a:picLocks noChangeAspect="1"/>
          </p:cNvPicPr>
          <p:nvPr/>
        </p:nvPicPr>
        <p:blipFill>
          <a:blip r:embed="rId6"/>
          <a:stretch>
            <a:fillRect/>
          </a:stretch>
        </p:blipFill>
        <p:spPr>
          <a:xfrm>
            <a:off x="6716971" y="4580915"/>
            <a:ext cx="5072990" cy="1577536"/>
          </a:xfrm>
          <a:prstGeom prst="rect">
            <a:avLst/>
          </a:prstGeom>
        </p:spPr>
      </p:pic>
      <p:pic>
        <p:nvPicPr>
          <p:cNvPr id="35" name="图片 34">
            <a:extLst>
              <a:ext uri="{FF2B5EF4-FFF2-40B4-BE49-F238E27FC236}">
                <a16:creationId xmlns:a16="http://schemas.microsoft.com/office/drawing/2014/main" id="{C5F7340C-5F7E-4FD0-B268-844F183F16F0}"/>
              </a:ext>
            </a:extLst>
          </p:cNvPr>
          <p:cNvPicPr>
            <a:picLocks noChangeAspect="1"/>
          </p:cNvPicPr>
          <p:nvPr/>
        </p:nvPicPr>
        <p:blipFill rotWithShape="1">
          <a:blip r:embed="rId7"/>
          <a:srcRect l="1547" t="50404" r="3018"/>
          <a:stretch/>
        </p:blipFill>
        <p:spPr>
          <a:xfrm>
            <a:off x="686891" y="2813900"/>
            <a:ext cx="3236823" cy="1097958"/>
          </a:xfrm>
          <a:prstGeom prst="rect">
            <a:avLst/>
          </a:prstGeom>
        </p:spPr>
      </p:pic>
      <p:pic>
        <p:nvPicPr>
          <p:cNvPr id="36" name="图片 35">
            <a:extLst>
              <a:ext uri="{FF2B5EF4-FFF2-40B4-BE49-F238E27FC236}">
                <a16:creationId xmlns:a16="http://schemas.microsoft.com/office/drawing/2014/main" id="{CF33F78F-F82B-481D-A865-6F71CB26BD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858521" y="4182370"/>
            <a:ext cx="1610120" cy="2547757"/>
          </a:xfrm>
          <a:prstGeom prst="rect">
            <a:avLst/>
          </a:prstGeom>
        </p:spPr>
      </p:pic>
      <p:sp>
        <p:nvSpPr>
          <p:cNvPr id="32" name="矩形 31">
            <a:extLst>
              <a:ext uri="{FF2B5EF4-FFF2-40B4-BE49-F238E27FC236}">
                <a16:creationId xmlns:a16="http://schemas.microsoft.com/office/drawing/2014/main" id="{97CADEC8-496D-493D-BD69-197AE35589A5}"/>
              </a:ext>
            </a:extLst>
          </p:cNvPr>
          <p:cNvSpPr/>
          <p:nvPr/>
        </p:nvSpPr>
        <p:spPr>
          <a:xfrm>
            <a:off x="3139978" y="4551237"/>
            <a:ext cx="3683725" cy="2031325"/>
          </a:xfrm>
          <a:prstGeom prst="rect">
            <a:avLst/>
          </a:prstGeom>
        </p:spPr>
        <p:txBody>
          <a:bodyPr wrap="square">
            <a:spAutoFit/>
          </a:bodyPr>
          <a:lstStyle/>
          <a:p>
            <a:pPr marL="342900" indent="-342900">
              <a:buFont typeface="Wingdings" panose="05000000000000000000" pitchFamily="2" charset="2"/>
              <a:buChar char="l"/>
            </a:pPr>
            <a:r>
              <a:rPr lang="en-US" altLang="zh-CN" b="1" dirty="0">
                <a:latin typeface="微软雅黑" panose="020B0503020204020204" pitchFamily="34" charset="-122"/>
                <a:ea typeface="微软雅黑" panose="020B0503020204020204" pitchFamily="34" charset="-122"/>
              </a:rPr>
              <a:t>CSA+ Shaper+ PDH + Discrimination</a:t>
            </a:r>
          </a:p>
          <a:p>
            <a:pPr marL="342900" indent="-342900">
              <a:buFont typeface="Wingdings" panose="05000000000000000000" pitchFamily="2" charset="2"/>
              <a:buChar char="l"/>
            </a:pPr>
            <a:r>
              <a:rPr lang="en-US" altLang="zh-CN" b="1" dirty="0">
                <a:latin typeface="微软雅黑" panose="020B0503020204020204" pitchFamily="34" charset="-122"/>
                <a:ea typeface="微软雅黑" panose="020B0503020204020204" pitchFamily="34" charset="-122"/>
              </a:rPr>
              <a:t>Self-trigger output Dynamic range: 10 </a:t>
            </a:r>
            <a:r>
              <a:rPr lang="en-US" altLang="zh-CN" b="1" dirty="0" err="1">
                <a:latin typeface="微软雅黑" panose="020B0503020204020204" pitchFamily="34" charset="-122"/>
                <a:ea typeface="微软雅黑" panose="020B0503020204020204" pitchFamily="34" charset="-122"/>
              </a:rPr>
              <a:t>pC</a:t>
            </a:r>
            <a:endParaRPr lang="en-US" altLang="zh-CN" b="1"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en-US" altLang="zh-CN" b="1" dirty="0">
                <a:latin typeface="微软雅黑" panose="020B0503020204020204" pitchFamily="34" charset="-122"/>
                <a:ea typeface="微软雅黑" panose="020B0503020204020204" pitchFamily="34" charset="-122"/>
              </a:rPr>
              <a:t>Slow control interface</a:t>
            </a:r>
          </a:p>
          <a:p>
            <a:pPr marL="342900" indent="-342900">
              <a:buFont typeface="Wingdings" panose="05000000000000000000" pitchFamily="2" charset="2"/>
              <a:buChar char="l"/>
            </a:pPr>
            <a:r>
              <a:rPr lang="en-US" altLang="zh-CN" b="1" dirty="0">
                <a:latin typeface="微软雅黑" panose="020B0503020204020204" pitchFamily="34" charset="-122"/>
                <a:ea typeface="微软雅黑" panose="020B0503020204020204" pitchFamily="34" charset="-122"/>
              </a:rPr>
              <a:t>Radiation-hardened design</a:t>
            </a:r>
          </a:p>
          <a:p>
            <a:r>
              <a:rPr lang="en-US" altLang="zh-CN" b="1" dirty="0">
                <a:latin typeface="微软雅黑" panose="020B0503020204020204" pitchFamily="34" charset="-122"/>
                <a:ea typeface="微软雅黑" panose="020B0503020204020204" pitchFamily="34" charset="-122"/>
              </a:rPr>
              <a:t>TID </a:t>
            </a:r>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75krad</a:t>
            </a:r>
            <a:endParaRPr lang="zh-CN" altLang="en-US" dirty="0"/>
          </a:p>
        </p:txBody>
      </p:sp>
      <p:sp>
        <p:nvSpPr>
          <p:cNvPr id="39" name="矩形 12">
            <a:extLst>
              <a:ext uri="{FF2B5EF4-FFF2-40B4-BE49-F238E27FC236}">
                <a16:creationId xmlns:a16="http://schemas.microsoft.com/office/drawing/2014/main" id="{7DF8B69B-8027-4687-A9ED-B40D325CBEBD}"/>
              </a:ext>
            </a:extLst>
          </p:cNvPr>
          <p:cNvSpPr>
            <a:spLocks noChangeArrowheads="1"/>
          </p:cNvSpPr>
          <p:nvPr/>
        </p:nvSpPr>
        <p:spPr bwMode="auto">
          <a:xfrm>
            <a:off x="75844" y="4100644"/>
            <a:ext cx="109708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342900" indent="-342900">
              <a:spcBef>
                <a:spcPts val="1000"/>
              </a:spcBef>
              <a:buFont typeface="Wingdings" panose="05000000000000000000" pitchFamily="2" charset="2"/>
              <a:buChar char="u"/>
            </a:pPr>
            <a:r>
              <a:rPr lang="en-US" altLang="zh-CN"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rPr>
              <a:t>CACDA_01</a:t>
            </a:r>
            <a:r>
              <a:rPr lang="zh-CN" altLang="en-US"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rPr>
              <a:t> PMT front-end readout chip for VLAST-p anti-coincidence detector</a:t>
            </a:r>
            <a:endParaRPr lang="zh-CN" altLang="en-US"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33" name="矩形 32">
            <a:extLst>
              <a:ext uri="{FF2B5EF4-FFF2-40B4-BE49-F238E27FC236}">
                <a16:creationId xmlns:a16="http://schemas.microsoft.com/office/drawing/2014/main" id="{DD4A0002-1872-4B89-868B-1D9783CF273C}"/>
              </a:ext>
            </a:extLst>
          </p:cNvPr>
          <p:cNvSpPr/>
          <p:nvPr/>
        </p:nvSpPr>
        <p:spPr>
          <a:xfrm>
            <a:off x="8077075" y="6087215"/>
            <a:ext cx="2760051" cy="369332"/>
          </a:xfrm>
          <a:prstGeom prst="rect">
            <a:avLst/>
          </a:prstGeom>
        </p:spPr>
        <p:txBody>
          <a:bodyPr wrap="none">
            <a:spAutoFit/>
          </a:bodyPr>
          <a:lstStyle/>
          <a:p>
            <a:r>
              <a:rPr lang="en-US" altLang="zh-CN" dirty="0"/>
              <a:t>The flight unit of “VLAST-p"</a:t>
            </a:r>
            <a:endParaRPr lang="zh-CN" altLang="en-US" dirty="0"/>
          </a:p>
        </p:txBody>
      </p:sp>
      <p:sp>
        <p:nvSpPr>
          <p:cNvPr id="34" name="矩形 33">
            <a:extLst>
              <a:ext uri="{FF2B5EF4-FFF2-40B4-BE49-F238E27FC236}">
                <a16:creationId xmlns:a16="http://schemas.microsoft.com/office/drawing/2014/main" id="{422857C6-C9FC-4C20-A048-5DCC1A701828}"/>
              </a:ext>
            </a:extLst>
          </p:cNvPr>
          <p:cNvSpPr/>
          <p:nvPr/>
        </p:nvSpPr>
        <p:spPr>
          <a:xfrm>
            <a:off x="112539" y="2735651"/>
            <a:ext cx="4229495" cy="369332"/>
          </a:xfrm>
          <a:prstGeom prst="rect">
            <a:avLst/>
          </a:prstGeom>
        </p:spPr>
        <p:txBody>
          <a:bodyPr wrap="square">
            <a:spAutoFit/>
          </a:bodyPr>
          <a:lstStyle/>
          <a:p>
            <a:r>
              <a:rPr lang="en-US" altLang="zh-CN" dirty="0"/>
              <a:t>Mass production (3300 channels in total)</a:t>
            </a:r>
            <a:endParaRPr lang="zh-CN" altLang="en-US" dirty="0"/>
          </a:p>
        </p:txBody>
      </p:sp>
      <p:pic>
        <p:nvPicPr>
          <p:cNvPr id="42" name="图片 41">
            <a:extLst>
              <a:ext uri="{FF2B5EF4-FFF2-40B4-BE49-F238E27FC236}">
                <a16:creationId xmlns:a16="http://schemas.microsoft.com/office/drawing/2014/main" id="{99973DFE-7573-40EE-BA5F-07BF82A0F63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61650"/>
          <a:stretch/>
        </p:blipFill>
        <p:spPr>
          <a:xfrm>
            <a:off x="7385201" y="1412626"/>
            <a:ext cx="1334094" cy="2485228"/>
          </a:xfrm>
          <a:prstGeom prst="rect">
            <a:avLst/>
          </a:prstGeom>
        </p:spPr>
      </p:pic>
      <p:pic>
        <p:nvPicPr>
          <p:cNvPr id="43" name="图片 42">
            <a:extLst>
              <a:ext uri="{FF2B5EF4-FFF2-40B4-BE49-F238E27FC236}">
                <a16:creationId xmlns:a16="http://schemas.microsoft.com/office/drawing/2014/main" id="{E79D3624-544C-40C4-A4CF-F0BAD4DA753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39065" y="1315004"/>
            <a:ext cx="2940396" cy="2758841"/>
          </a:xfrm>
          <a:prstGeom prst="rect">
            <a:avLst/>
          </a:prstGeom>
        </p:spPr>
      </p:pic>
      <p:sp>
        <p:nvSpPr>
          <p:cNvPr id="46" name="矩形 12">
            <a:extLst>
              <a:ext uri="{FF2B5EF4-FFF2-40B4-BE49-F238E27FC236}">
                <a16:creationId xmlns:a16="http://schemas.microsoft.com/office/drawing/2014/main" id="{5D5D0366-603B-4729-A168-DE6BEA6953EB}"/>
              </a:ext>
            </a:extLst>
          </p:cNvPr>
          <p:cNvSpPr>
            <a:spLocks noChangeArrowheads="1"/>
          </p:cNvSpPr>
          <p:nvPr/>
        </p:nvSpPr>
        <p:spPr bwMode="auto">
          <a:xfrm>
            <a:off x="7053062" y="920959"/>
            <a:ext cx="49788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342900" indent="-342900">
              <a:spcBef>
                <a:spcPts val="1000"/>
              </a:spcBef>
              <a:buFont typeface="Wingdings" panose="05000000000000000000" pitchFamily="2" charset="2"/>
              <a:buChar char="u"/>
            </a:pPr>
            <a:r>
              <a:rPr lang="en-US" altLang="zh-CN"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rPr>
              <a:t>FEAT</a:t>
            </a:r>
            <a:r>
              <a:rPr lang="zh-CN" altLang="en-US"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rPr>
              <a:t>16ch Front-end Chip for TPC</a:t>
            </a:r>
            <a:endParaRPr lang="zh-CN" altLang="en-US" sz="2000" b="1" dirty="0">
              <a:solidFill>
                <a:srgbClr val="0000FF"/>
              </a:solidFill>
              <a:latin typeface="Arial" panose="020B060402020202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9069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8565" y="-143435"/>
            <a:ext cx="10516635" cy="1325563"/>
          </a:xfrm>
        </p:spPr>
        <p:txBody>
          <a:bodyPr>
            <a:normAutofit/>
          </a:bodyPr>
          <a:lstStyle/>
          <a:p>
            <a:pPr algn="ctr">
              <a:defRPr/>
            </a:pPr>
            <a:r>
              <a:rPr lang="en-US" altLang="zh-CN" sz="4800" b="1" dirty="0">
                <a:solidFill>
                  <a:srgbClr val="336600"/>
                </a:solidFill>
                <a:latin typeface="+mn-lt"/>
                <a:ea typeface="隶书" pitchFamily="49" charset="-122"/>
              </a:rPr>
              <a:t>Outline</a:t>
            </a:r>
            <a:endParaRPr lang="zh-CN" altLang="en-US" sz="4800" b="1" dirty="0">
              <a:solidFill>
                <a:srgbClr val="336600"/>
              </a:solidFill>
              <a:latin typeface="+mn-lt"/>
              <a:ea typeface="隶书" pitchFamily="49" charset="-122"/>
            </a:endParaRPr>
          </a:p>
        </p:txBody>
      </p:sp>
      <p:sp>
        <p:nvSpPr>
          <p:cNvPr id="3" name="内容占位符 2"/>
          <p:cNvSpPr>
            <a:spLocks noGrp="1"/>
          </p:cNvSpPr>
          <p:nvPr>
            <p:ph idx="1"/>
          </p:nvPr>
        </p:nvSpPr>
        <p:spPr>
          <a:xfrm>
            <a:off x="1824836" y="2129500"/>
            <a:ext cx="9144000" cy="3765550"/>
          </a:xfrm>
        </p:spPr>
        <p:txBody>
          <a:bodyPr>
            <a:normAutofit/>
          </a:bodyPr>
          <a:lstStyle/>
          <a:p>
            <a:pPr marL="0" indent="0" fontAlgn="base">
              <a:lnSpc>
                <a:spcPct val="150000"/>
              </a:lnSpc>
              <a:spcBef>
                <a:spcPts val="1200"/>
              </a:spcBef>
              <a:spcAft>
                <a:spcPct val="0"/>
              </a:spcAft>
              <a:buNone/>
              <a:defRPr/>
            </a:pPr>
            <a:r>
              <a:rPr lang="en-US" altLang="zh-CN" sz="3200" b="1" dirty="0">
                <a:solidFill>
                  <a:schemeClr val="accent2"/>
                </a:solidFill>
                <a:effectLst>
                  <a:outerShdw blurRad="38100" dist="38100" dir="2700000" algn="tl">
                    <a:srgbClr val="000000">
                      <a:alpha val="43137"/>
                    </a:srgbClr>
                  </a:outerShdw>
                </a:effectLst>
                <a:latin typeface="+mn-lt"/>
                <a:ea typeface="黑体" pitchFamily="49" charset="-122"/>
              </a:rPr>
              <a:t>1.  Introduction of ALTIROC  </a:t>
            </a:r>
          </a:p>
          <a:p>
            <a:pPr marL="0" indent="0" fontAlgn="base">
              <a:lnSpc>
                <a:spcPct val="150000"/>
              </a:lnSpc>
              <a:spcBef>
                <a:spcPts val="1200"/>
              </a:spcBef>
              <a:spcAft>
                <a:spcPct val="0"/>
              </a:spcAft>
              <a:buNone/>
              <a:defRPr/>
            </a:pPr>
            <a:r>
              <a:rPr lang="en-US" altLang="zh-CN" sz="3200" b="1" dirty="0">
                <a:solidFill>
                  <a:schemeClr val="accent2"/>
                </a:solidFill>
                <a:effectLst>
                  <a:outerShdw blurRad="38100" dist="38100" dir="2700000" algn="tl">
                    <a:srgbClr val="000000">
                      <a:alpha val="43137"/>
                    </a:srgbClr>
                  </a:outerShdw>
                </a:effectLst>
                <a:latin typeface="+mn-lt"/>
                <a:ea typeface="黑体" pitchFamily="49" charset="-122"/>
              </a:rPr>
              <a:t>2. Research Proposal and the preliminary plan</a:t>
            </a:r>
            <a:endParaRPr lang="zh-CN" altLang="en-US" sz="3200" b="1" dirty="0">
              <a:solidFill>
                <a:schemeClr val="accent2"/>
              </a:solidFill>
              <a:effectLst>
                <a:outerShdw blurRad="38100" dist="38100" dir="2700000" algn="tl">
                  <a:srgbClr val="000000">
                    <a:alpha val="43137"/>
                  </a:srgbClr>
                </a:outerShdw>
              </a:effectLst>
              <a:latin typeface="+mn-lt"/>
              <a:ea typeface="黑体" pitchFamily="49" charset="-122"/>
            </a:endParaRPr>
          </a:p>
          <a:p>
            <a:pPr marL="0" indent="0" fontAlgn="base">
              <a:lnSpc>
                <a:spcPct val="150000"/>
              </a:lnSpc>
              <a:spcBef>
                <a:spcPts val="1200"/>
              </a:spcBef>
              <a:spcAft>
                <a:spcPct val="0"/>
              </a:spcAft>
              <a:buNone/>
              <a:defRPr/>
            </a:pPr>
            <a:r>
              <a:rPr lang="en-US" altLang="zh-CN" sz="3200" b="1" dirty="0">
                <a:solidFill>
                  <a:schemeClr val="accent2"/>
                </a:solidFill>
                <a:effectLst>
                  <a:outerShdw blurRad="38100" dist="38100" dir="2700000" algn="tl">
                    <a:srgbClr val="000000">
                      <a:alpha val="43137"/>
                    </a:srgbClr>
                  </a:outerShdw>
                </a:effectLst>
                <a:latin typeface="黑体" pitchFamily="49" charset="-122"/>
                <a:ea typeface="黑体" pitchFamily="49" charset="-122"/>
              </a:rPr>
              <a:t>3. work foundation</a:t>
            </a:r>
            <a:endParaRPr lang="zh-CN" altLang="en-US" sz="3200" b="1" dirty="0">
              <a:solidFill>
                <a:schemeClr val="accent2"/>
              </a:solidFill>
              <a:effectLst>
                <a:outerShdw blurRad="38100" dist="38100" dir="2700000" algn="tl">
                  <a:srgbClr val="000000">
                    <a:alpha val="43137"/>
                  </a:srgbClr>
                </a:outerShdw>
              </a:effectLst>
              <a:latin typeface="黑体" pitchFamily="49" charset="-122"/>
              <a:ea typeface="黑体" pitchFamily="49" charset="-122"/>
            </a:endParaRPr>
          </a:p>
          <a:p>
            <a:endParaRPr lang="zh-CN" altLang="en-US" dirty="0"/>
          </a:p>
        </p:txBody>
      </p:sp>
      <p:sp>
        <p:nvSpPr>
          <p:cNvPr id="4" name="灯片编号占位符 3"/>
          <p:cNvSpPr>
            <a:spLocks noGrp="1"/>
          </p:cNvSpPr>
          <p:nvPr>
            <p:ph type="sldNum" sz="quarter" idx="12"/>
          </p:nvPr>
        </p:nvSpPr>
        <p:spPr/>
        <p:txBody>
          <a:bodyPr/>
          <a:lstStyle/>
          <a:p>
            <a:fld id="{7D9BB5D0-35E4-459D-AEF3-FE4D7C45CC19}" type="slidenum">
              <a:rPr lang="zh-CN" altLang="en-US" smtClean="0"/>
              <a:t>2</a:t>
            </a:fld>
            <a:endParaRPr lang="zh-CN" altLang="en-US"/>
          </a:p>
        </p:txBody>
      </p:sp>
      <p:sp>
        <p:nvSpPr>
          <p:cNvPr id="5" name="页脚占位符 4">
            <a:extLst>
              <a:ext uri="{FF2B5EF4-FFF2-40B4-BE49-F238E27FC236}">
                <a16:creationId xmlns:a16="http://schemas.microsoft.com/office/drawing/2014/main" id="{FACEAA63-5628-4373-BA55-CBB026078479}"/>
              </a:ext>
            </a:extLst>
          </p:cNvPr>
          <p:cNvSpPr>
            <a:spLocks noGrp="1"/>
          </p:cNvSpPr>
          <p:nvPr>
            <p:ph type="ftr" sz="quarter" idx="11"/>
          </p:nvPr>
        </p:nvSpPr>
        <p:spPr/>
        <p:txBody>
          <a:bodyPr/>
          <a:lstStyle/>
          <a:p>
            <a:r>
              <a:rPr lang="en-US" altLang="zh-CN" dirty="0"/>
              <a:t>2026 Qingdao LGAD Seminar</a:t>
            </a:r>
            <a:endParaRPr lang="zh-CN" altLang="en-US" dirty="0"/>
          </a:p>
        </p:txBody>
      </p:sp>
    </p:spTree>
    <p:extLst>
      <p:ext uri="{BB962C8B-B14F-4D97-AF65-F5344CB8AC3E}">
        <p14:creationId xmlns:p14="http://schemas.microsoft.com/office/powerpoint/2010/main" val="2874777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2846846-88DD-44E7-B069-AD95A39DB044}"/>
              </a:ext>
            </a:extLst>
          </p:cNvPr>
          <p:cNvSpPr>
            <a:spLocks noGrp="1"/>
          </p:cNvSpPr>
          <p:nvPr>
            <p:ph type="sldNum" sz="quarter" idx="12"/>
          </p:nvPr>
        </p:nvSpPr>
        <p:spPr/>
        <p:txBody>
          <a:bodyPr/>
          <a:lstStyle/>
          <a:p>
            <a:fld id="{7D9BB5D0-35E4-459D-AEF3-FE4D7C45CC19}" type="slidenum">
              <a:rPr lang="zh-CN" altLang="en-US" smtClean="0"/>
              <a:t>20</a:t>
            </a:fld>
            <a:endParaRPr lang="zh-CN" altLang="en-US"/>
          </a:p>
        </p:txBody>
      </p:sp>
      <p:sp>
        <p:nvSpPr>
          <p:cNvPr id="8" name="矩形 7">
            <a:extLst>
              <a:ext uri="{FF2B5EF4-FFF2-40B4-BE49-F238E27FC236}">
                <a16:creationId xmlns:a16="http://schemas.microsoft.com/office/drawing/2014/main" id="{A8F749C5-0D2D-42AD-A0E3-5D468E63364F}"/>
              </a:ext>
            </a:extLst>
          </p:cNvPr>
          <p:cNvSpPr/>
          <p:nvPr/>
        </p:nvSpPr>
        <p:spPr>
          <a:xfrm>
            <a:off x="464457" y="288444"/>
            <a:ext cx="11086395" cy="461665"/>
          </a:xfrm>
          <a:prstGeom prst="rect">
            <a:avLst/>
          </a:prstGeom>
        </p:spPr>
        <p:txBody>
          <a:bodyPr wrap="square">
            <a:spAutoFit/>
          </a:bodyPr>
          <a:lstStyle/>
          <a:p>
            <a:pPr>
              <a:spcAft>
                <a:spcPts val="800"/>
              </a:spcAft>
            </a:pPr>
            <a:r>
              <a:rPr lang="en-US" altLang="zh-CN" sz="2400" b="1" dirty="0">
                <a:latin typeface="微软雅黑" panose="020B0503020204020204" pitchFamily="34" charset="-122"/>
                <a:ea typeface="微软雅黑" panose="020B0503020204020204" pitchFamily="34" charset="-122"/>
                <a:cs typeface="Times New Roman" panose="02020603050405020304" pitchFamily="18" charset="0"/>
              </a:rPr>
              <a:t>Research and Development of Front-End Readout Electronics</a:t>
            </a:r>
            <a:endParaRPr lang="zh-CN" altLang="en-US" sz="24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页脚占位符 14">
            <a:extLst>
              <a:ext uri="{FF2B5EF4-FFF2-40B4-BE49-F238E27FC236}">
                <a16:creationId xmlns:a16="http://schemas.microsoft.com/office/drawing/2014/main" id="{D5B82ABF-D87C-4558-B941-195A57155FBE}"/>
              </a:ext>
            </a:extLst>
          </p:cNvPr>
          <p:cNvSpPr>
            <a:spLocks noGrp="1"/>
          </p:cNvSpPr>
          <p:nvPr>
            <p:ph type="ftr" sz="quarter" idx="11"/>
          </p:nvPr>
        </p:nvSpPr>
        <p:spPr>
          <a:xfrm>
            <a:off x="4038998" y="6436360"/>
            <a:ext cx="4115205" cy="365125"/>
          </a:xfrm>
        </p:spPr>
        <p:txBody>
          <a:bodyPr/>
          <a:lstStyle/>
          <a:p>
            <a:r>
              <a:rPr lang="en-US" altLang="zh-CN" dirty="0"/>
              <a:t>2026 Qingdao LGAD Seminar</a:t>
            </a:r>
            <a:endParaRPr lang="zh-CN" altLang="en-US" dirty="0"/>
          </a:p>
        </p:txBody>
      </p:sp>
      <p:sp>
        <p:nvSpPr>
          <p:cNvPr id="33" name="内容占位符 2">
            <a:extLst>
              <a:ext uri="{FF2B5EF4-FFF2-40B4-BE49-F238E27FC236}">
                <a16:creationId xmlns:a16="http://schemas.microsoft.com/office/drawing/2014/main" id="{58A07ADB-D971-4E38-BB96-E05BAE095382}"/>
              </a:ext>
            </a:extLst>
          </p:cNvPr>
          <p:cNvSpPr>
            <a:spLocks noGrp="1"/>
          </p:cNvSpPr>
          <p:nvPr>
            <p:ph idx="1"/>
          </p:nvPr>
        </p:nvSpPr>
        <p:spPr>
          <a:xfrm>
            <a:off x="374404" y="5134159"/>
            <a:ext cx="4575850" cy="346869"/>
          </a:xfrm>
          <a:solidFill>
            <a:srgbClr val="FFC000"/>
          </a:solidFill>
        </p:spPr>
        <p:txBody>
          <a:bodyPr>
            <a:normAutofit lnSpcReduction="10000"/>
          </a:bodyPr>
          <a:lstStyle/>
          <a:p>
            <a:pPr marL="0" indent="0">
              <a:buNone/>
            </a:pPr>
            <a:r>
              <a:rPr lang="en-US" altLang="zh-CN" sz="2000" b="1" dirty="0">
                <a:latin typeface="Calibri" panose="020F0502020204030204" pitchFamily="34" charset="0"/>
                <a:cs typeface="Calibri" panose="020F0502020204030204" pitchFamily="34" charset="0"/>
              </a:rPr>
              <a:t>Front-end electronics for space detection</a:t>
            </a:r>
            <a:endParaRPr lang="zh-CN" altLang="en-US" sz="2000" b="1" dirty="0">
              <a:latin typeface="Calibri" panose="020F0502020204030204" pitchFamily="34" charset="0"/>
              <a:cs typeface="Calibri" panose="020F0502020204030204" pitchFamily="34" charset="0"/>
            </a:endParaRPr>
          </a:p>
        </p:txBody>
      </p:sp>
      <p:pic>
        <p:nvPicPr>
          <p:cNvPr id="16" name="图片 15">
            <a:extLst>
              <a:ext uri="{FF2B5EF4-FFF2-40B4-BE49-F238E27FC236}">
                <a16:creationId xmlns:a16="http://schemas.microsoft.com/office/drawing/2014/main" id="{7EDF3D98-FEA7-4E52-86BF-0BBE3C36E3D1}"/>
              </a:ext>
            </a:extLst>
          </p:cNvPr>
          <p:cNvPicPr>
            <a:picLocks noChangeAspect="1"/>
          </p:cNvPicPr>
          <p:nvPr/>
        </p:nvPicPr>
        <p:blipFill>
          <a:blip r:embed="rId3"/>
          <a:stretch>
            <a:fillRect/>
          </a:stretch>
        </p:blipFill>
        <p:spPr>
          <a:xfrm>
            <a:off x="311559" y="1125344"/>
            <a:ext cx="4646402" cy="3921218"/>
          </a:xfrm>
          <a:prstGeom prst="rect">
            <a:avLst/>
          </a:prstGeom>
        </p:spPr>
      </p:pic>
      <p:pic>
        <p:nvPicPr>
          <p:cNvPr id="19" name="图片 18">
            <a:extLst>
              <a:ext uri="{FF2B5EF4-FFF2-40B4-BE49-F238E27FC236}">
                <a16:creationId xmlns:a16="http://schemas.microsoft.com/office/drawing/2014/main" id="{2B395094-5C80-40FA-9EB5-27EAA2007DCD}"/>
              </a:ext>
            </a:extLst>
          </p:cNvPr>
          <p:cNvPicPr>
            <a:picLocks noChangeAspect="1"/>
          </p:cNvPicPr>
          <p:nvPr/>
        </p:nvPicPr>
        <p:blipFill>
          <a:blip r:embed="rId4"/>
          <a:stretch>
            <a:fillRect/>
          </a:stretch>
        </p:blipFill>
        <p:spPr>
          <a:xfrm>
            <a:off x="8038593" y="1438689"/>
            <a:ext cx="3512259" cy="2127143"/>
          </a:xfrm>
          <a:prstGeom prst="rect">
            <a:avLst/>
          </a:prstGeom>
        </p:spPr>
      </p:pic>
      <p:pic>
        <p:nvPicPr>
          <p:cNvPr id="35" name="图片 8">
            <a:extLst>
              <a:ext uri="{FF2B5EF4-FFF2-40B4-BE49-F238E27FC236}">
                <a16:creationId xmlns:a16="http://schemas.microsoft.com/office/drawing/2014/main" id="{BCD3A64A-E6AB-4EAB-80F9-ACCC8C47B99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0351" y="1438689"/>
            <a:ext cx="2273835" cy="212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35">
            <a:extLst>
              <a:ext uri="{FF2B5EF4-FFF2-40B4-BE49-F238E27FC236}">
                <a16:creationId xmlns:a16="http://schemas.microsoft.com/office/drawing/2014/main" id="{54C39BF1-7453-4DCC-BB78-7E8525A540F7}"/>
              </a:ext>
            </a:extLst>
          </p:cNvPr>
          <p:cNvPicPr>
            <a:picLocks noChangeAspect="1"/>
          </p:cNvPicPr>
          <p:nvPr/>
        </p:nvPicPr>
        <p:blipFill>
          <a:blip r:embed="rId6" cstate="print">
            <a:extLst>
              <a:ext uri="{28A0092B-C50C-407E-A947-70E740481C1C}">
                <a14:useLocalDpi xmlns:a14="http://schemas.microsoft.com/office/drawing/2010/main" val="0"/>
              </a:ext>
            </a:extLst>
          </a:blip>
          <a:srcRect l="3800" t="4851" b="1991"/>
          <a:stretch>
            <a:fillRect/>
          </a:stretch>
        </p:blipFill>
        <p:spPr>
          <a:xfrm>
            <a:off x="8450542" y="4263982"/>
            <a:ext cx="1422962" cy="1837312"/>
          </a:xfrm>
          <a:prstGeom prst="rect">
            <a:avLst/>
          </a:prstGeom>
        </p:spPr>
      </p:pic>
      <p:pic>
        <p:nvPicPr>
          <p:cNvPr id="37" name="图片 36">
            <a:extLst>
              <a:ext uri="{FF2B5EF4-FFF2-40B4-BE49-F238E27FC236}">
                <a16:creationId xmlns:a16="http://schemas.microsoft.com/office/drawing/2014/main" id="{250580E9-D4A1-4CBB-A261-DBCF3FA2BA80}"/>
              </a:ext>
            </a:extLst>
          </p:cNvPr>
          <p:cNvPicPr>
            <a:picLocks noChangeAspect="1"/>
          </p:cNvPicPr>
          <p:nvPr/>
        </p:nvPicPr>
        <p:blipFill>
          <a:blip r:embed="rId7" cstate="print">
            <a:extLst>
              <a:ext uri="{28A0092B-C50C-407E-A947-70E740481C1C}">
                <a14:useLocalDpi xmlns:a14="http://schemas.microsoft.com/office/drawing/2010/main" val="0"/>
              </a:ext>
            </a:extLst>
          </a:blip>
          <a:srcRect l="5900" t="4851" r="1963"/>
          <a:stretch>
            <a:fillRect/>
          </a:stretch>
        </p:blipFill>
        <p:spPr>
          <a:xfrm rot="16200000">
            <a:off x="6847227" y="4535065"/>
            <a:ext cx="1698893" cy="1315839"/>
          </a:xfrm>
          <a:prstGeom prst="rect">
            <a:avLst/>
          </a:prstGeom>
        </p:spPr>
      </p:pic>
      <p:pic>
        <p:nvPicPr>
          <p:cNvPr id="38" name="图片 37">
            <a:extLst>
              <a:ext uri="{FF2B5EF4-FFF2-40B4-BE49-F238E27FC236}">
                <a16:creationId xmlns:a16="http://schemas.microsoft.com/office/drawing/2014/main" id="{D4E51A05-FD13-4495-9796-930D95D1299D}"/>
              </a:ext>
            </a:extLst>
          </p:cNvPr>
          <p:cNvPicPr>
            <a:picLocks noChangeAspect="1"/>
          </p:cNvPicPr>
          <p:nvPr/>
        </p:nvPicPr>
        <p:blipFill>
          <a:blip r:embed="rId8"/>
          <a:stretch>
            <a:fillRect/>
          </a:stretch>
        </p:blipFill>
        <p:spPr>
          <a:xfrm>
            <a:off x="9873504" y="4282262"/>
            <a:ext cx="2109905" cy="1754629"/>
          </a:xfrm>
          <a:prstGeom prst="rect">
            <a:avLst/>
          </a:prstGeom>
        </p:spPr>
      </p:pic>
      <p:pic>
        <p:nvPicPr>
          <p:cNvPr id="41" name="图片 40">
            <a:extLst>
              <a:ext uri="{FF2B5EF4-FFF2-40B4-BE49-F238E27FC236}">
                <a16:creationId xmlns:a16="http://schemas.microsoft.com/office/drawing/2014/main" id="{C0222490-1BF7-40D9-A26E-402E4DEF5E22}"/>
              </a:ext>
            </a:extLst>
          </p:cNvPr>
          <p:cNvPicPr>
            <a:picLocks noChangeAspect="1"/>
          </p:cNvPicPr>
          <p:nvPr/>
        </p:nvPicPr>
        <p:blipFill>
          <a:blip r:embed="rId9"/>
          <a:stretch>
            <a:fillRect/>
          </a:stretch>
        </p:blipFill>
        <p:spPr>
          <a:xfrm rot="16200000">
            <a:off x="5267793" y="4463549"/>
            <a:ext cx="1858005" cy="1458872"/>
          </a:xfrm>
          <a:prstGeom prst="rect">
            <a:avLst/>
          </a:prstGeom>
        </p:spPr>
      </p:pic>
      <p:sp>
        <p:nvSpPr>
          <p:cNvPr id="42" name="TextBox 7">
            <a:extLst>
              <a:ext uri="{FF2B5EF4-FFF2-40B4-BE49-F238E27FC236}">
                <a16:creationId xmlns:a16="http://schemas.microsoft.com/office/drawing/2014/main" id="{2EBB456D-4084-44F7-A79F-35483E5481E5}"/>
              </a:ext>
            </a:extLst>
          </p:cNvPr>
          <p:cNvSpPr txBox="1">
            <a:spLocks noChangeArrowheads="1"/>
          </p:cNvSpPr>
          <p:nvPr/>
        </p:nvSpPr>
        <p:spPr bwMode="auto">
          <a:xfrm>
            <a:off x="5369303" y="3794382"/>
            <a:ext cx="6484289"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Font typeface="Wingdings" panose="05000000000000000000" pitchFamily="2" charset="2"/>
              <a:buChar char="p"/>
            </a:pPr>
            <a:r>
              <a:rPr lang="en-US" altLang="zh-CN" sz="2200" b="1" dirty="0">
                <a:solidFill>
                  <a:srgbClr val="0000FF"/>
                </a:solidFill>
                <a:latin typeface="Arial" panose="020B0604020202020204" pitchFamily="34" charset="0"/>
                <a:ea typeface="微软雅黑" panose="020B0503020204020204" pitchFamily="34" charset="-122"/>
              </a:rPr>
              <a:t>HIRIBL-TOF front-end electronics</a:t>
            </a:r>
          </a:p>
        </p:txBody>
      </p:sp>
      <p:sp>
        <p:nvSpPr>
          <p:cNvPr id="24" name="矩形 23">
            <a:extLst>
              <a:ext uri="{FF2B5EF4-FFF2-40B4-BE49-F238E27FC236}">
                <a16:creationId xmlns:a16="http://schemas.microsoft.com/office/drawing/2014/main" id="{599C91ED-6ECC-4476-8AC6-E73717D2A77A}"/>
              </a:ext>
            </a:extLst>
          </p:cNvPr>
          <p:cNvSpPr/>
          <p:nvPr/>
        </p:nvSpPr>
        <p:spPr>
          <a:xfrm>
            <a:off x="5467359" y="6038537"/>
            <a:ext cx="2017051" cy="523220"/>
          </a:xfrm>
          <a:prstGeom prst="rect">
            <a:avLst/>
          </a:prstGeom>
        </p:spPr>
        <p:txBody>
          <a:bodyPr wrap="square">
            <a:spAutoFit/>
          </a:bodyPr>
          <a:lstStyle/>
          <a:p>
            <a:r>
              <a:rPr lang="en-US" altLang="zh-CN" sz="1400" dirty="0"/>
              <a:t>Constant Fraction Discriminator</a:t>
            </a:r>
            <a:endParaRPr lang="zh-CN" altLang="en-US" sz="1400" dirty="0"/>
          </a:p>
        </p:txBody>
      </p:sp>
      <p:sp>
        <p:nvSpPr>
          <p:cNvPr id="25" name="矩形 24">
            <a:extLst>
              <a:ext uri="{FF2B5EF4-FFF2-40B4-BE49-F238E27FC236}">
                <a16:creationId xmlns:a16="http://schemas.microsoft.com/office/drawing/2014/main" id="{24D75ADF-CCA9-4CF8-9698-368774E9838B}"/>
              </a:ext>
            </a:extLst>
          </p:cNvPr>
          <p:cNvSpPr/>
          <p:nvPr/>
        </p:nvSpPr>
        <p:spPr>
          <a:xfrm>
            <a:off x="8552026" y="5993616"/>
            <a:ext cx="1990899" cy="584775"/>
          </a:xfrm>
          <a:prstGeom prst="rect">
            <a:avLst/>
          </a:prstGeom>
        </p:spPr>
        <p:txBody>
          <a:bodyPr wrap="square">
            <a:spAutoFit/>
          </a:bodyPr>
          <a:lstStyle/>
          <a:p>
            <a:r>
              <a:rPr lang="en-US" altLang="zh-CN" sz="1600" dirty="0">
                <a:latin typeface="ui-sans-serif"/>
              </a:rPr>
              <a:t>time digitization board</a:t>
            </a:r>
            <a:endParaRPr lang="zh-CN" altLang="en-US" sz="1600" dirty="0"/>
          </a:p>
        </p:txBody>
      </p:sp>
      <p:sp>
        <p:nvSpPr>
          <p:cNvPr id="43" name="TextBox 7">
            <a:extLst>
              <a:ext uri="{FF2B5EF4-FFF2-40B4-BE49-F238E27FC236}">
                <a16:creationId xmlns:a16="http://schemas.microsoft.com/office/drawing/2014/main" id="{304D435F-6793-4F42-9916-1FF8DD7C538B}"/>
              </a:ext>
            </a:extLst>
          </p:cNvPr>
          <p:cNvSpPr txBox="1">
            <a:spLocks noChangeArrowheads="1"/>
          </p:cNvSpPr>
          <p:nvPr/>
        </p:nvSpPr>
        <p:spPr bwMode="auto">
          <a:xfrm>
            <a:off x="5207477" y="948172"/>
            <a:ext cx="72957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Font typeface="Wingdings" panose="05000000000000000000" pitchFamily="2" charset="2"/>
              <a:buChar char="p"/>
            </a:pPr>
            <a:r>
              <a:rPr lang="en-US" altLang="zh-CN" sz="2200" b="1" dirty="0">
                <a:solidFill>
                  <a:srgbClr val="0000FF"/>
                </a:solidFill>
                <a:latin typeface="Arial" panose="020B0604020202020204" pitchFamily="34" charset="0"/>
                <a:ea typeface="微软雅黑" panose="020B0503020204020204" pitchFamily="34" charset="-122"/>
              </a:rPr>
              <a:t>CEE-TPC  front-end electronics(with SAMPA chip) </a:t>
            </a:r>
          </a:p>
        </p:txBody>
      </p:sp>
      <p:sp>
        <p:nvSpPr>
          <p:cNvPr id="44" name="矩形 43">
            <a:extLst>
              <a:ext uri="{FF2B5EF4-FFF2-40B4-BE49-F238E27FC236}">
                <a16:creationId xmlns:a16="http://schemas.microsoft.com/office/drawing/2014/main" id="{F1D28F55-81F4-41F5-AC61-2C6A9A595347}"/>
              </a:ext>
            </a:extLst>
          </p:cNvPr>
          <p:cNvSpPr/>
          <p:nvPr/>
        </p:nvSpPr>
        <p:spPr>
          <a:xfrm>
            <a:off x="6860632" y="6055171"/>
            <a:ext cx="1655510" cy="523220"/>
          </a:xfrm>
          <a:prstGeom prst="rect">
            <a:avLst/>
          </a:prstGeom>
        </p:spPr>
        <p:txBody>
          <a:bodyPr wrap="square">
            <a:spAutoFit/>
          </a:bodyPr>
          <a:lstStyle/>
          <a:p>
            <a:r>
              <a:rPr lang="en-US" altLang="zh-CN" sz="1400" dirty="0">
                <a:latin typeface="ui-sans-serif"/>
              </a:rPr>
              <a:t>Level conversion board</a:t>
            </a:r>
            <a:endParaRPr lang="zh-CN" altLang="en-US" sz="1400" dirty="0"/>
          </a:p>
        </p:txBody>
      </p:sp>
      <p:sp>
        <p:nvSpPr>
          <p:cNvPr id="2" name="矩形 1"/>
          <p:cNvSpPr/>
          <p:nvPr/>
        </p:nvSpPr>
        <p:spPr>
          <a:xfrm>
            <a:off x="101252" y="5513030"/>
            <a:ext cx="6096000" cy="923330"/>
          </a:xfrm>
          <a:prstGeom prst="rect">
            <a:avLst/>
          </a:prstGeom>
        </p:spPr>
        <p:txBody>
          <a:bodyPr>
            <a:spAutoFit/>
          </a:bodyPr>
          <a:lstStyle/>
          <a:p>
            <a:r>
              <a:rPr lang="en-US" altLang="zh-CN"/>
              <a:t>Tianwen-1(</a:t>
            </a:r>
            <a:r>
              <a:rPr lang="zh-CN" altLang="en-US"/>
              <a:t>天问一号</a:t>
            </a:r>
            <a:r>
              <a:rPr lang="en-US" altLang="zh-CN"/>
              <a:t>), Mars Energetic Particle Analyzer</a:t>
            </a:r>
            <a:endParaRPr lang="en-US" altLang="zh-CN">
              <a:latin typeface="ui-sans-serif"/>
            </a:endParaRPr>
          </a:p>
          <a:p>
            <a:r>
              <a:rPr lang="en-US" altLang="zh-CN"/>
              <a:t>VLAST-p, ACD Electronics</a:t>
            </a:r>
            <a:endParaRPr lang="en-US" altLang="zh-CN">
              <a:latin typeface="ui-sans-serif"/>
            </a:endParaRPr>
          </a:p>
          <a:p>
            <a:r>
              <a:rPr lang="en-US" altLang="zh-CN"/>
              <a:t>DAMPE (Wukong</a:t>
            </a:r>
            <a:r>
              <a:rPr lang="zh-CN" altLang="en-US"/>
              <a:t>悟空号</a:t>
            </a:r>
            <a:r>
              <a:rPr lang="en-US" altLang="zh-CN"/>
              <a:t>), PMT Readout Electronics</a:t>
            </a:r>
            <a:endParaRPr lang="zh-CN" altLang="en-US"/>
          </a:p>
        </p:txBody>
      </p:sp>
    </p:spTree>
    <p:extLst>
      <p:ext uri="{BB962C8B-B14F-4D97-AF65-F5344CB8AC3E}">
        <p14:creationId xmlns:p14="http://schemas.microsoft.com/office/powerpoint/2010/main" val="554487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5266B-2A71-4A27-90D9-78EA745B8DDA}"/>
              </a:ext>
            </a:extLst>
          </p:cNvPr>
          <p:cNvSpPr>
            <a:spLocks noGrp="1"/>
          </p:cNvSpPr>
          <p:nvPr>
            <p:ph type="title"/>
          </p:nvPr>
        </p:nvSpPr>
        <p:spPr>
          <a:xfrm>
            <a:off x="558883" y="-161132"/>
            <a:ext cx="10516635" cy="1325563"/>
          </a:xfrm>
        </p:spPr>
        <p:txBody>
          <a:bodyPr/>
          <a:lstStyle/>
          <a:p>
            <a:r>
              <a:rPr lang="en-US" altLang="zh-CN" dirty="0"/>
              <a:t>Summary</a:t>
            </a:r>
            <a:endParaRPr lang="zh-CN" altLang="en-US" dirty="0"/>
          </a:p>
        </p:txBody>
      </p:sp>
      <p:sp>
        <p:nvSpPr>
          <p:cNvPr id="4" name="页脚占位符 3">
            <a:extLst>
              <a:ext uri="{FF2B5EF4-FFF2-40B4-BE49-F238E27FC236}">
                <a16:creationId xmlns:a16="http://schemas.microsoft.com/office/drawing/2014/main" id="{F06A07FA-CA19-4A9F-8234-85C550EDBA75}"/>
              </a:ext>
            </a:extLst>
          </p:cNvPr>
          <p:cNvSpPr>
            <a:spLocks noGrp="1"/>
          </p:cNvSpPr>
          <p:nvPr>
            <p:ph type="ftr" sz="quarter" idx="11"/>
          </p:nvPr>
        </p:nvSpPr>
        <p:spPr/>
        <p:txBody>
          <a:bodyPr/>
          <a:lstStyle/>
          <a:p>
            <a:r>
              <a:rPr lang="en-US" altLang="zh-CN"/>
              <a:t>2026 Qingdao LGAD Seminar</a:t>
            </a:r>
            <a:endParaRPr lang="zh-CN" altLang="en-US"/>
          </a:p>
        </p:txBody>
      </p:sp>
      <p:sp>
        <p:nvSpPr>
          <p:cNvPr id="5" name="灯片编号占位符 4">
            <a:extLst>
              <a:ext uri="{FF2B5EF4-FFF2-40B4-BE49-F238E27FC236}">
                <a16:creationId xmlns:a16="http://schemas.microsoft.com/office/drawing/2014/main" id="{809DA9FE-B517-439C-A9EA-634A1CAA1683}"/>
              </a:ext>
            </a:extLst>
          </p:cNvPr>
          <p:cNvSpPr>
            <a:spLocks noGrp="1"/>
          </p:cNvSpPr>
          <p:nvPr>
            <p:ph type="sldNum" sz="quarter" idx="12"/>
          </p:nvPr>
        </p:nvSpPr>
        <p:spPr/>
        <p:txBody>
          <a:bodyPr/>
          <a:lstStyle/>
          <a:p>
            <a:fld id="{7D9BB5D0-35E4-459D-AEF3-FE4D7C45CC19}" type="slidenum">
              <a:rPr lang="zh-CN" altLang="en-US" smtClean="0"/>
              <a:t>21</a:t>
            </a:fld>
            <a:endParaRPr lang="zh-CN" altLang="en-US"/>
          </a:p>
        </p:txBody>
      </p:sp>
      <p:sp>
        <p:nvSpPr>
          <p:cNvPr id="6" name="WordArt 6">
            <a:extLst>
              <a:ext uri="{FF2B5EF4-FFF2-40B4-BE49-F238E27FC236}">
                <a16:creationId xmlns:a16="http://schemas.microsoft.com/office/drawing/2014/main" id="{292B9613-938B-47EE-86A7-84C48AE2E183}"/>
              </a:ext>
            </a:extLst>
          </p:cNvPr>
          <p:cNvSpPr>
            <a:spLocks noChangeArrowheads="1" noChangeShapeType="1" noTextEdit="1"/>
          </p:cNvSpPr>
          <p:nvPr/>
        </p:nvSpPr>
        <p:spPr bwMode="auto">
          <a:xfrm>
            <a:off x="3192606" y="5301297"/>
            <a:ext cx="5334000" cy="1135063"/>
          </a:xfrm>
          <a:prstGeom prst="rect">
            <a:avLst/>
          </a:prstGeom>
        </p:spPr>
        <p:txBody>
          <a:bodyPr wrap="none" fromWordArt="1">
            <a:prstTxWarp prst="textSlantUp">
              <a:avLst>
                <a:gd name="adj" fmla="val 32056"/>
              </a:avLst>
            </a:prstTxWarp>
          </a:bodyPr>
          <a:lstStyle/>
          <a:p>
            <a:pPr algn="ctr"/>
            <a:r>
              <a:rPr lang="en-US" altLang="zh-CN" sz="6000" kern="10" dirty="0">
                <a:ln w="9525">
                  <a:solidFill>
                    <a:srgbClr val="CC99FF"/>
                  </a:solidFill>
                  <a:round/>
                  <a:headEnd/>
                  <a:tailEnd/>
                </a:ln>
                <a:solidFill>
                  <a:srgbClr val="0070C0"/>
                </a:solidFill>
                <a:effectLst>
                  <a:outerShdw dist="53882" dir="2700000" algn="ctr" rotWithShape="0">
                    <a:srgbClr val="9999FF">
                      <a:alpha val="79999"/>
                    </a:srgbClr>
                  </a:outerShdw>
                </a:effectLst>
                <a:latin typeface="华文新魏" panose="02010800040101010101" pitchFamily="2" charset="-122"/>
                <a:ea typeface="华文新魏" panose="02010800040101010101" pitchFamily="2" charset="-122"/>
              </a:rPr>
              <a:t>Thank you!</a:t>
            </a:r>
            <a:endParaRPr lang="zh-CN" altLang="en-US" sz="6000" kern="10" dirty="0">
              <a:ln w="9525">
                <a:solidFill>
                  <a:srgbClr val="CC99FF"/>
                </a:solidFill>
                <a:round/>
                <a:headEnd/>
                <a:tailEnd/>
              </a:ln>
              <a:solidFill>
                <a:srgbClr val="0070C0"/>
              </a:solidFill>
              <a:effectLst>
                <a:outerShdw dist="53882" dir="2700000" algn="ctr" rotWithShape="0">
                  <a:srgbClr val="9999FF">
                    <a:alpha val="79999"/>
                  </a:srgbClr>
                </a:outerShdw>
              </a:effectLst>
              <a:latin typeface="华文新魏" panose="02010800040101010101" pitchFamily="2" charset="-122"/>
              <a:ea typeface="华文新魏" panose="02010800040101010101" pitchFamily="2" charset="-122"/>
            </a:endParaRPr>
          </a:p>
        </p:txBody>
      </p:sp>
      <p:sp>
        <p:nvSpPr>
          <p:cNvPr id="8" name="矩形 7"/>
          <p:cNvSpPr/>
          <p:nvPr/>
        </p:nvSpPr>
        <p:spPr>
          <a:xfrm>
            <a:off x="703867" y="1223962"/>
            <a:ext cx="10448041" cy="3913059"/>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a:t>The technologies involved in LGAD readout chips can be applied to various experimental scenarios, so their development is urgently needed.</a:t>
            </a:r>
          </a:p>
          <a:p>
            <a:pPr marL="342900" indent="-342900">
              <a:lnSpc>
                <a:spcPct val="150000"/>
              </a:lnSpc>
              <a:buFont typeface="Arial" panose="020B0604020202020204" pitchFamily="34" charset="0"/>
              <a:buChar char="•"/>
            </a:pPr>
            <a:r>
              <a:rPr lang="en-US" altLang="zh-CN" sz="2400"/>
              <a:t>Readout chips for future engineering applications involve highly challenging, long development cycles and large investments. There is an urgent need for joint efforts across the industry, and we look forward to cooperating with all of you.</a:t>
            </a:r>
          </a:p>
          <a:p>
            <a:pPr marL="342900" indent="-342900">
              <a:lnSpc>
                <a:spcPct val="150000"/>
              </a:lnSpc>
              <a:buFont typeface="Arial" panose="020B0604020202020204" pitchFamily="34" charset="0"/>
              <a:buChar char="•"/>
            </a:pPr>
            <a:r>
              <a:rPr lang="en-US" altLang="zh-CN" sz="2400"/>
              <a:t>Thank you to all the Professors for your support of our previous work.</a:t>
            </a:r>
            <a:endParaRPr lang="zh-CN" altLang="en-US" sz="2400"/>
          </a:p>
        </p:txBody>
      </p:sp>
    </p:spTree>
    <p:extLst>
      <p:ext uri="{BB962C8B-B14F-4D97-AF65-F5344CB8AC3E}">
        <p14:creationId xmlns:p14="http://schemas.microsoft.com/office/powerpoint/2010/main" val="77045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a:extLst>
              <a:ext uri="{FF2B5EF4-FFF2-40B4-BE49-F238E27FC236}">
                <a16:creationId xmlns:a16="http://schemas.microsoft.com/office/drawing/2014/main" id="{124743CB-A895-4A56-A161-AE4C49ED99CF}"/>
              </a:ext>
            </a:extLst>
          </p:cNvPr>
          <p:cNvSpPr>
            <a:spLocks noGrp="1"/>
          </p:cNvSpPr>
          <p:nvPr>
            <p:ph type="ftr" sz="quarter" idx="11"/>
          </p:nvPr>
        </p:nvSpPr>
        <p:spPr/>
        <p:txBody>
          <a:bodyPr/>
          <a:lstStyle/>
          <a:p>
            <a:r>
              <a:rPr lang="en-US" altLang="zh-CN" dirty="0"/>
              <a:t>2026 Qingdao LGAD Seminar</a:t>
            </a:r>
            <a:endParaRPr lang="zh-CN" altLang="en-US" dirty="0"/>
          </a:p>
        </p:txBody>
      </p:sp>
      <p:sp>
        <p:nvSpPr>
          <p:cNvPr id="5" name="灯片编号占位符 4">
            <a:extLst>
              <a:ext uri="{FF2B5EF4-FFF2-40B4-BE49-F238E27FC236}">
                <a16:creationId xmlns:a16="http://schemas.microsoft.com/office/drawing/2014/main" id="{DE851577-BAAF-434D-B169-DDBE19822125}"/>
              </a:ext>
            </a:extLst>
          </p:cNvPr>
          <p:cNvSpPr>
            <a:spLocks noGrp="1"/>
          </p:cNvSpPr>
          <p:nvPr>
            <p:ph type="sldNum" sz="quarter" idx="12"/>
          </p:nvPr>
        </p:nvSpPr>
        <p:spPr/>
        <p:txBody>
          <a:bodyPr/>
          <a:lstStyle/>
          <a:p>
            <a:fld id="{7D9BB5D0-35E4-459D-AEF3-FE4D7C45CC19}" type="slidenum">
              <a:rPr lang="zh-CN" altLang="en-US" smtClean="0"/>
              <a:t>3</a:t>
            </a:fld>
            <a:endParaRPr lang="zh-CN" altLang="en-US"/>
          </a:p>
        </p:txBody>
      </p:sp>
      <p:sp>
        <p:nvSpPr>
          <p:cNvPr id="6" name="矩形 5">
            <a:extLst>
              <a:ext uri="{FF2B5EF4-FFF2-40B4-BE49-F238E27FC236}">
                <a16:creationId xmlns:a16="http://schemas.microsoft.com/office/drawing/2014/main" id="{99B0DB97-1DC5-4215-9A7D-188703B0E099}"/>
              </a:ext>
            </a:extLst>
          </p:cNvPr>
          <p:cNvSpPr/>
          <p:nvPr/>
        </p:nvSpPr>
        <p:spPr>
          <a:xfrm>
            <a:off x="483160" y="82871"/>
            <a:ext cx="6426687" cy="830997"/>
          </a:xfrm>
          <a:prstGeom prst="rect">
            <a:avLst/>
          </a:prstGeom>
        </p:spPr>
        <p:txBody>
          <a:bodyPr wrap="square">
            <a:spAutoFit/>
          </a:bodyPr>
          <a:lstStyle/>
          <a:p>
            <a:pPr lvl="2" fontAlgn="base">
              <a:lnSpc>
                <a:spcPct val="150000"/>
              </a:lnSpc>
              <a:spcBef>
                <a:spcPts val="1200"/>
              </a:spcBef>
              <a:spcAft>
                <a:spcPct val="0"/>
              </a:spcAft>
              <a:defRPr/>
            </a:pPr>
            <a:r>
              <a:rPr lang="en-US" altLang="zh-CN" sz="3200" b="1">
                <a:solidFill>
                  <a:schemeClr val="accent2"/>
                </a:solidFill>
                <a:effectLst>
                  <a:outerShdw blurRad="38100" dist="38100" dir="2700000" algn="tl">
                    <a:srgbClr val="000000">
                      <a:alpha val="43137"/>
                    </a:srgbClr>
                  </a:outerShdw>
                </a:effectLst>
                <a:ea typeface="黑体" pitchFamily="49" charset="-122"/>
              </a:rPr>
              <a:t>1</a:t>
            </a:r>
            <a:r>
              <a:rPr lang="en-US" altLang="zh-CN" sz="3200" b="1" dirty="0">
                <a:solidFill>
                  <a:schemeClr val="accent2"/>
                </a:solidFill>
                <a:effectLst>
                  <a:outerShdw blurRad="38100" dist="38100" dir="2700000" algn="tl">
                    <a:srgbClr val="000000">
                      <a:alpha val="43137"/>
                    </a:srgbClr>
                  </a:outerShdw>
                </a:effectLst>
                <a:ea typeface="黑体" pitchFamily="49" charset="-122"/>
              </a:rPr>
              <a:t>.  Introduction </a:t>
            </a:r>
            <a:r>
              <a:rPr lang="en-US" altLang="zh-CN" sz="3200" b="1">
                <a:solidFill>
                  <a:schemeClr val="accent2"/>
                </a:solidFill>
                <a:effectLst>
                  <a:outerShdw blurRad="38100" dist="38100" dir="2700000" algn="tl">
                    <a:srgbClr val="000000">
                      <a:alpha val="43137"/>
                    </a:srgbClr>
                  </a:outerShdw>
                </a:effectLst>
                <a:ea typeface="黑体" pitchFamily="49" charset="-122"/>
              </a:rPr>
              <a:t>of ALTIROC</a:t>
            </a:r>
            <a:endParaRPr lang="zh-CN" altLang="en-US" sz="3200" b="1" dirty="0">
              <a:solidFill>
                <a:schemeClr val="accent2"/>
              </a:solidFill>
              <a:effectLst>
                <a:outerShdw blurRad="38100" dist="38100" dir="2700000" algn="tl">
                  <a:srgbClr val="000000">
                    <a:alpha val="43137"/>
                  </a:srgbClr>
                </a:outerShdw>
              </a:effectLst>
              <a:ea typeface="黑体" pitchFamily="49" charset="-122"/>
            </a:endParaRPr>
          </a:p>
        </p:txBody>
      </p:sp>
      <p:sp>
        <p:nvSpPr>
          <p:cNvPr id="7" name="文本框 6">
            <a:extLst>
              <a:ext uri="{FF2B5EF4-FFF2-40B4-BE49-F238E27FC236}">
                <a16:creationId xmlns:a16="http://schemas.microsoft.com/office/drawing/2014/main" id="{876E01B9-049D-4A22-8AC6-5DAF8E33A634}"/>
              </a:ext>
            </a:extLst>
          </p:cNvPr>
          <p:cNvSpPr txBox="1"/>
          <p:nvPr/>
        </p:nvSpPr>
        <p:spPr>
          <a:xfrm>
            <a:off x="310236" y="1467091"/>
            <a:ext cx="11624589" cy="584775"/>
          </a:xfrm>
          <a:prstGeom prst="rect">
            <a:avLst/>
          </a:prstGeom>
          <a:noFill/>
        </p:spPr>
        <p:txBody>
          <a:bodyPr wrap="square">
            <a:spAutoFit/>
          </a:bodyPr>
          <a:lstStyle/>
          <a:p>
            <a:pPr marL="257175" indent="-257175" defTabSz="342900">
              <a:buFont typeface="Arial" pitchFamily="34" charset="0"/>
              <a:buChar char="•"/>
            </a:pPr>
            <a:r>
              <a:rPr lang="en-US" altLang="zh-CN" sz="1600" dirty="0">
                <a:solidFill>
                  <a:prstClr val="black"/>
                </a:solidFill>
                <a:latin typeface="微软雅黑" panose="020B0503020204020204" pitchFamily="34" charset="-122"/>
                <a:ea typeface="微软雅黑" panose="020B0503020204020204" pitchFamily="34" charset="-122"/>
              </a:rPr>
              <a:t>Solution: Utilize </a:t>
            </a:r>
            <a:r>
              <a:rPr lang="en-US" altLang="zh-CN" sz="1600" dirty="0">
                <a:solidFill>
                  <a:srgbClr val="FF0000"/>
                </a:solidFill>
                <a:latin typeface="微软雅黑" panose="020B0503020204020204" pitchFamily="34" charset="-122"/>
                <a:ea typeface="微软雅黑" panose="020B0503020204020204" pitchFamily="34" charset="-122"/>
              </a:rPr>
              <a:t>high-precision temporal and spatial information </a:t>
            </a:r>
            <a:r>
              <a:rPr lang="en-US" altLang="zh-CN" sz="1600" dirty="0">
                <a:solidFill>
                  <a:prstClr val="black"/>
                </a:solidFill>
                <a:latin typeface="微软雅黑" panose="020B0503020204020204" pitchFamily="34" charset="-122"/>
                <a:ea typeface="微软雅黑" panose="020B0503020204020204" pitchFamily="34" charset="-122"/>
              </a:rPr>
              <a:t>to enhance particle discrimination capability, enabling more accurate event reconstruction.</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B4E75A59-A65D-48D9-87D5-F23D02BA3F64}"/>
              </a:ext>
            </a:extLst>
          </p:cNvPr>
          <p:cNvSpPr txBox="1"/>
          <p:nvPr/>
        </p:nvSpPr>
        <p:spPr>
          <a:xfrm>
            <a:off x="310235" y="2197352"/>
            <a:ext cx="10565287" cy="338554"/>
          </a:xfrm>
          <a:prstGeom prst="rect">
            <a:avLst/>
          </a:prstGeom>
          <a:noFill/>
        </p:spPr>
        <p:txBody>
          <a:bodyPr wrap="square">
            <a:spAutoFit/>
          </a:bodyPr>
          <a:lstStyle/>
          <a:p>
            <a:pPr marL="257175" indent="-257175" defTabSz="342900">
              <a:buFont typeface="Arial" pitchFamily="34" charset="0"/>
              <a:buChar char="•"/>
            </a:pPr>
            <a:r>
              <a:rPr lang="en-US" altLang="zh-CN" sz="1600" dirty="0">
                <a:solidFill>
                  <a:prstClr val="black"/>
                </a:solidFill>
                <a:latin typeface="微软雅黑" panose="020B0503020204020204" pitchFamily="34" charset="-122"/>
                <a:ea typeface="微软雅黑" panose="020B0503020204020204" pitchFamily="34" charset="-122"/>
              </a:rPr>
              <a:t>Particle detection technology based on </a:t>
            </a:r>
            <a:r>
              <a:rPr lang="en-US" altLang="zh-CN" sz="1600" b="1" dirty="0">
                <a:solidFill>
                  <a:srgbClr val="FF0000"/>
                </a:solidFill>
                <a:latin typeface="微软雅黑" panose="020B0503020204020204" charset="-122"/>
                <a:ea typeface="微软雅黑" panose="020B0503020204020204" charset="-122"/>
              </a:rPr>
              <a:t>LGAD</a:t>
            </a:r>
            <a:r>
              <a:rPr lang="en-US" altLang="zh-CN" sz="1600" dirty="0">
                <a:solidFill>
                  <a:srgbClr val="FF0000"/>
                </a:solidFill>
                <a:latin typeface="微软雅黑" panose="020B0503020204020204" pitchFamily="34" charset="-122"/>
                <a:ea typeface="微软雅黑" panose="020B0503020204020204" pitchFamily="34" charset="-122"/>
              </a:rPr>
              <a:t> </a:t>
            </a:r>
            <a:r>
              <a:rPr lang="en-US" altLang="zh-CN" sz="1600" b="1" dirty="0">
                <a:latin typeface="微软雅黑" panose="020B0503020204020204" charset="-122"/>
                <a:ea typeface="微软雅黑" panose="020B0503020204020204" charset="-122"/>
              </a:rPr>
              <a:t>(Low Gain Avalanche Detector</a:t>
            </a:r>
            <a:r>
              <a:rPr lang="zh-CN" altLang="en-US" sz="1600" b="1" dirty="0">
                <a:latin typeface="微软雅黑" panose="020B0503020204020204" charset="-122"/>
                <a:ea typeface="微软雅黑" panose="020B0503020204020204" charset="-122"/>
              </a:rPr>
              <a:t>）</a:t>
            </a:r>
            <a:r>
              <a:rPr lang="en-US" altLang="zh-CN" sz="1600" b="1" dirty="0">
                <a:latin typeface="微软雅黑" panose="020B0503020204020204" charset="-122"/>
                <a:ea typeface="微软雅黑" panose="020B0503020204020204" charset="-122"/>
              </a:rPr>
              <a:t> </a:t>
            </a:r>
            <a:r>
              <a:rPr lang="en-US" altLang="zh-CN" sz="1600" dirty="0">
                <a:solidFill>
                  <a:prstClr val="black"/>
                </a:solidFill>
                <a:latin typeface="微软雅黑" panose="020B0503020204020204" pitchFamily="34" charset="-122"/>
                <a:ea typeface="微软雅黑" panose="020B0503020204020204" pitchFamily="34" charset="-122"/>
              </a:rPr>
              <a:t>has been proposed.</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AA0CF9A-D52E-40E0-9B1E-25BD6613BD1E}"/>
              </a:ext>
            </a:extLst>
          </p:cNvPr>
          <p:cNvSpPr txBox="1"/>
          <p:nvPr/>
        </p:nvSpPr>
        <p:spPr>
          <a:xfrm>
            <a:off x="310236" y="983051"/>
            <a:ext cx="11748413" cy="338554"/>
          </a:xfrm>
          <a:prstGeom prst="rect">
            <a:avLst/>
          </a:prstGeom>
          <a:noFill/>
        </p:spPr>
        <p:txBody>
          <a:bodyPr wrap="square">
            <a:spAutoFit/>
          </a:bodyPr>
          <a:lstStyle/>
          <a:p>
            <a:pPr marL="257175" indent="-257175" defTabSz="342900">
              <a:buFont typeface="Arial" pitchFamily="34" charset="0"/>
              <a:buChar char="•"/>
            </a:pPr>
            <a:r>
              <a:rPr lang="en-US" altLang="zh-CN" sz="1600" dirty="0">
                <a:solidFill>
                  <a:prstClr val="black"/>
                </a:solidFill>
                <a:latin typeface="微软雅黑" panose="020B0503020204020204" pitchFamily="34" charset="-122"/>
                <a:ea typeface="微软雅黑" panose="020B0503020204020204" pitchFamily="34" charset="-122"/>
              </a:rPr>
              <a:t>Background events: The increase in collision frequency leads to </a:t>
            </a:r>
            <a:r>
              <a:rPr lang="en-US" altLang="zh-CN" sz="1600" dirty="0">
                <a:solidFill>
                  <a:srgbClr val="FF0000"/>
                </a:solidFill>
                <a:latin typeface="微软雅黑" panose="020B0503020204020204" pitchFamily="34" charset="-122"/>
                <a:ea typeface="微软雅黑" panose="020B0503020204020204" pitchFamily="34" charset="-122"/>
              </a:rPr>
              <a:t>pile-up </a:t>
            </a:r>
            <a:r>
              <a:rPr lang="en-US" altLang="zh-CN" sz="1600" dirty="0">
                <a:latin typeface="微软雅黑" panose="020B0503020204020204" pitchFamily="34" charset="-122"/>
                <a:ea typeface="微软雅黑" panose="020B0503020204020204" pitchFamily="34" charset="-122"/>
              </a:rPr>
              <a:t>e</a:t>
            </a:r>
            <a:r>
              <a:rPr lang="en-US" altLang="zh-CN" sz="1600" dirty="0">
                <a:solidFill>
                  <a:prstClr val="black"/>
                </a:solidFill>
                <a:latin typeface="微软雅黑" panose="020B0503020204020204" pitchFamily="34" charset="-122"/>
                <a:ea typeface="微软雅黑" panose="020B0503020204020204" pitchFamily="34" charset="-122"/>
              </a:rPr>
              <a:t>ffects, making events </a:t>
            </a:r>
            <a:r>
              <a:rPr lang="en-US" altLang="zh-CN" sz="1600" dirty="0">
                <a:solidFill>
                  <a:srgbClr val="FF0000"/>
                </a:solidFill>
                <a:latin typeface="微软雅黑" panose="020B0503020204020204" pitchFamily="34" charset="-122"/>
                <a:ea typeface="微软雅黑" panose="020B0503020204020204" pitchFamily="34" charset="-122"/>
              </a:rPr>
              <a:t>difficult to distinguish</a:t>
            </a:r>
            <a:r>
              <a:rPr lang="en-US" altLang="zh-CN" sz="1600" dirty="0">
                <a:solidFill>
                  <a:prstClr val="black"/>
                </a:solidFill>
                <a:latin typeface="微软雅黑" panose="020B0503020204020204" pitchFamily="34" charset="-122"/>
                <a:ea typeface="微软雅黑" panose="020B0503020204020204" pitchFamily="34" charset="-122"/>
              </a:rPr>
              <a:t>.</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AF8BE93B-5FE6-411E-8F9A-358D42918EC7}"/>
              </a:ext>
            </a:extLst>
          </p:cNvPr>
          <p:cNvPicPr>
            <a:picLocks noChangeAspect="1"/>
          </p:cNvPicPr>
          <p:nvPr/>
        </p:nvPicPr>
        <p:blipFill>
          <a:blip r:embed="rId2"/>
          <a:stretch>
            <a:fillRect/>
          </a:stretch>
        </p:blipFill>
        <p:spPr>
          <a:xfrm>
            <a:off x="7577882" y="3250093"/>
            <a:ext cx="4005637" cy="2140816"/>
          </a:xfrm>
          <a:prstGeom prst="rect">
            <a:avLst/>
          </a:prstGeom>
        </p:spPr>
      </p:pic>
      <p:sp>
        <p:nvSpPr>
          <p:cNvPr id="12" name="文本框 11">
            <a:extLst>
              <a:ext uri="{FF2B5EF4-FFF2-40B4-BE49-F238E27FC236}">
                <a16:creationId xmlns:a16="http://schemas.microsoft.com/office/drawing/2014/main" id="{849D2B29-B9BA-465F-AE63-AAAC83E40A65}"/>
              </a:ext>
            </a:extLst>
          </p:cNvPr>
          <p:cNvSpPr txBox="1"/>
          <p:nvPr/>
        </p:nvSpPr>
        <p:spPr>
          <a:xfrm>
            <a:off x="391018" y="2935757"/>
            <a:ext cx="6447932" cy="400110"/>
          </a:xfrm>
          <a:prstGeom prst="rect">
            <a:avLst/>
          </a:prstGeom>
          <a:noFill/>
        </p:spPr>
        <p:txBody>
          <a:bodyPr wrap="square">
            <a:spAutoFit/>
          </a:bodyPr>
          <a:lstStyle/>
          <a:p>
            <a:pPr defTabSz="342900"/>
            <a:r>
              <a:rPr lang="en-US" altLang="zh-CN" sz="2000" b="1" dirty="0">
                <a:solidFill>
                  <a:prstClr val="black"/>
                </a:solidFill>
                <a:latin typeface="微软雅黑" panose="020B0503020204020204" pitchFamily="34" charset="-122"/>
                <a:ea typeface="微软雅黑" panose="020B0503020204020204" pitchFamily="34" charset="-122"/>
              </a:rPr>
              <a:t>High-Granularity Timing Detector (HGTD)</a:t>
            </a:r>
          </a:p>
        </p:txBody>
      </p:sp>
      <p:sp>
        <p:nvSpPr>
          <p:cNvPr id="13" name="文本框 12">
            <a:extLst>
              <a:ext uri="{FF2B5EF4-FFF2-40B4-BE49-F238E27FC236}">
                <a16:creationId xmlns:a16="http://schemas.microsoft.com/office/drawing/2014/main" id="{37E00150-1824-4731-8463-852831D30E82}"/>
              </a:ext>
            </a:extLst>
          </p:cNvPr>
          <p:cNvSpPr txBox="1"/>
          <p:nvPr/>
        </p:nvSpPr>
        <p:spPr>
          <a:xfrm>
            <a:off x="608481" y="3522134"/>
            <a:ext cx="6811493" cy="584775"/>
          </a:xfrm>
          <a:prstGeom prst="rect">
            <a:avLst/>
          </a:prstGeom>
          <a:noFill/>
        </p:spPr>
        <p:txBody>
          <a:bodyPr wrap="square">
            <a:spAutoFit/>
          </a:bodyPr>
          <a:lstStyle/>
          <a:p>
            <a:pPr marL="257175" indent="-257175" defTabSz="342900">
              <a:buFont typeface="Arial" pitchFamily="34" charset="0"/>
              <a:buChar char="•"/>
            </a:pPr>
            <a:r>
              <a:rPr lang="en-US" altLang="zh-CN" sz="1600" dirty="0">
                <a:latin typeface="微软雅黑" panose="020B0503020204020204" pitchFamily="34" charset="-122"/>
                <a:ea typeface="微软雅黑" panose="020B0503020204020204" pitchFamily="34" charset="-122"/>
              </a:rPr>
              <a:t>Timing resolution: </a:t>
            </a:r>
            <a:r>
              <a:rPr lang="en-US" altLang="zh-CN" sz="1600" b="1" dirty="0">
                <a:solidFill>
                  <a:srgbClr val="FF0000"/>
                </a:solidFill>
                <a:latin typeface="微软雅黑" panose="020B0503020204020204" pitchFamily="34" charset="-122"/>
                <a:ea typeface="微软雅黑" panose="020B0503020204020204" pitchFamily="34" charset="-122"/>
              </a:rPr>
              <a:t>30 </a:t>
            </a:r>
            <a:r>
              <a:rPr lang="en-US" altLang="zh-CN" sz="1600" b="1" dirty="0" err="1">
                <a:solidFill>
                  <a:srgbClr val="FF0000"/>
                </a:solidFill>
                <a:latin typeface="微软雅黑" panose="020B0503020204020204" pitchFamily="34" charset="-122"/>
                <a:ea typeface="微软雅黑" panose="020B0503020204020204" pitchFamily="34" charset="-122"/>
              </a:rPr>
              <a:t>ps</a:t>
            </a:r>
            <a:r>
              <a:rPr lang="en-US" altLang="zh-CN" sz="1600" b="1" dirty="0">
                <a:solidFill>
                  <a:srgbClr val="FF0000"/>
                </a:solidFill>
                <a:latin typeface="微软雅黑" panose="020B0503020204020204" pitchFamily="34" charset="-122"/>
                <a:ea typeface="微软雅黑" panose="020B0503020204020204" pitchFamily="34" charset="-122"/>
              </a:rPr>
              <a:t>/track (or 50 </a:t>
            </a:r>
            <a:r>
              <a:rPr lang="en-US" altLang="zh-CN" sz="1600" b="1" dirty="0" err="1">
                <a:solidFill>
                  <a:srgbClr val="FF0000"/>
                </a:solidFill>
                <a:latin typeface="微软雅黑" panose="020B0503020204020204" pitchFamily="34" charset="-122"/>
                <a:ea typeface="微软雅黑" panose="020B0503020204020204" pitchFamily="34" charset="-122"/>
              </a:rPr>
              <a:t>ps</a:t>
            </a:r>
            <a:r>
              <a:rPr lang="en-US" altLang="zh-CN" sz="1600" b="1" dirty="0">
                <a:solidFill>
                  <a:srgbClr val="FF0000"/>
                </a:solidFill>
                <a:latin typeface="微软雅黑" panose="020B0503020204020204" pitchFamily="34" charset="-122"/>
                <a:ea typeface="微软雅黑" panose="020B0503020204020204" pitchFamily="34" charset="-122"/>
              </a:rPr>
              <a:t>/hit) </a:t>
            </a:r>
            <a:r>
              <a:rPr lang="en-US" altLang="zh-CN" sz="1600" b="1" dirty="0">
                <a:latin typeface="微软雅黑" panose="020B0503020204020204" pitchFamily="34" charset="-122"/>
                <a:ea typeface="微软雅黑" panose="020B0503020204020204" pitchFamily="34" charset="-122"/>
              </a:rPr>
              <a:t>at the beginning, 50 </a:t>
            </a:r>
            <a:r>
              <a:rPr lang="en-US" altLang="zh-CN" sz="1600" b="1" dirty="0" err="1">
                <a:latin typeface="微软雅黑" panose="020B0503020204020204" pitchFamily="34" charset="-122"/>
                <a:ea typeface="微软雅黑" panose="020B0503020204020204" pitchFamily="34" charset="-122"/>
              </a:rPr>
              <a:t>ps</a:t>
            </a:r>
            <a:r>
              <a:rPr lang="en-US" altLang="zh-CN" sz="1600" b="1" dirty="0">
                <a:latin typeface="微软雅黑" panose="020B0503020204020204" pitchFamily="34" charset="-122"/>
                <a:ea typeface="微软雅黑" panose="020B0503020204020204" pitchFamily="34" charset="-122"/>
              </a:rPr>
              <a:t>/track (or 70 </a:t>
            </a:r>
            <a:r>
              <a:rPr lang="en-US" altLang="zh-CN" sz="1600" b="1" dirty="0" err="1">
                <a:latin typeface="微软雅黑" panose="020B0503020204020204" pitchFamily="34" charset="-122"/>
                <a:ea typeface="微软雅黑" panose="020B0503020204020204" pitchFamily="34" charset="-122"/>
              </a:rPr>
              <a:t>ps</a:t>
            </a:r>
            <a:r>
              <a:rPr lang="en-US" altLang="zh-CN" sz="1600" b="1" dirty="0">
                <a:latin typeface="微软雅黑" panose="020B0503020204020204" pitchFamily="34" charset="-122"/>
                <a:ea typeface="微软雅黑" panose="020B0503020204020204" pitchFamily="34" charset="-122"/>
              </a:rPr>
              <a:t>/hit) after 4000 /fb </a:t>
            </a:r>
            <a:endParaRPr lang="zh-CN" altLang="en-US" sz="1600" b="1" dirty="0">
              <a:solidFill>
                <a:prstClr val="black"/>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7179A0BE-65BF-4BEE-822A-F7C5624DD034}"/>
              </a:ext>
            </a:extLst>
          </p:cNvPr>
          <p:cNvSpPr txBox="1"/>
          <p:nvPr/>
        </p:nvSpPr>
        <p:spPr>
          <a:xfrm>
            <a:off x="587824" y="5336340"/>
            <a:ext cx="6385715" cy="1077218"/>
          </a:xfrm>
          <a:prstGeom prst="rect">
            <a:avLst/>
          </a:prstGeom>
          <a:noFill/>
        </p:spPr>
        <p:txBody>
          <a:bodyPr wrap="square">
            <a:spAutoFit/>
          </a:bodyPr>
          <a:lstStyle/>
          <a:p>
            <a:pPr marL="257175" indent="-257175" defTabSz="342900">
              <a:buFont typeface="Arial" pitchFamily="34" charset="0"/>
              <a:buChar char="•"/>
            </a:pPr>
            <a:r>
              <a:rPr lang="en-US" altLang="zh-CN" sz="1600" b="1" dirty="0">
                <a:solidFill>
                  <a:srgbClr val="FF0000"/>
                </a:solidFill>
                <a:latin typeface="微软雅黑" panose="020B0503020204020204" pitchFamily="34" charset="-122"/>
                <a:ea typeface="微软雅黑" panose="020B0503020204020204" pitchFamily="34" charset="-122"/>
              </a:rPr>
              <a:t>Tolerance</a:t>
            </a:r>
            <a:r>
              <a:rPr lang="zh-CN" altLang="en-US" sz="1600" b="1" dirty="0">
                <a:solidFill>
                  <a:srgbClr val="FF0000"/>
                </a:solidFill>
                <a:latin typeface="微软雅黑" panose="020B0503020204020204" pitchFamily="34" charset="-122"/>
                <a:ea typeface="微软雅黑" panose="020B0503020204020204" pitchFamily="34" charset="-122"/>
              </a:rPr>
              <a:t>：</a:t>
            </a:r>
            <a:r>
              <a:rPr lang="en-US" altLang="zh-CN" sz="1600" b="1" dirty="0">
                <a:solidFill>
                  <a:srgbClr val="FF0000"/>
                </a:solidFill>
                <a:latin typeface="微软雅黑" panose="020B0503020204020204" pitchFamily="34" charset="-122"/>
                <a:ea typeface="微软雅黑" panose="020B0503020204020204" pitchFamily="34" charset="-122"/>
              </a:rPr>
              <a:t>Inner</a:t>
            </a:r>
            <a:r>
              <a:rPr lang="zh-CN" altLang="en-US" sz="1600" b="1" dirty="0">
                <a:solidFill>
                  <a:srgbClr val="FF0000"/>
                </a:solidFill>
                <a:latin typeface="微软雅黑" panose="020B0503020204020204" pitchFamily="34" charset="-122"/>
                <a:ea typeface="微软雅黑" panose="020B0503020204020204" pitchFamily="34" charset="-122"/>
              </a:rPr>
              <a:t> </a:t>
            </a:r>
            <a:r>
              <a:rPr lang="en-US" altLang="zh-CN" sz="1600" b="1" dirty="0">
                <a:solidFill>
                  <a:srgbClr val="FF0000"/>
                </a:solidFill>
                <a:latin typeface="微软雅黑" panose="020B0503020204020204" pitchFamily="34" charset="-122"/>
                <a:ea typeface="微软雅黑" panose="020B0503020204020204" pitchFamily="34" charset="-122"/>
              </a:rPr>
              <a:t>(4.5 </a:t>
            </a:r>
            <a:r>
              <a:rPr lang="en-US" altLang="zh-CN" sz="1600" b="1" dirty="0" err="1">
                <a:solidFill>
                  <a:srgbClr val="FF0000"/>
                </a:solidFill>
                <a:latin typeface="微软雅黑" panose="020B0503020204020204" pitchFamily="34" charset="-122"/>
                <a:ea typeface="微软雅黑" panose="020B0503020204020204" pitchFamily="34" charset="-122"/>
              </a:rPr>
              <a:t>MGy</a:t>
            </a:r>
            <a:r>
              <a:rPr lang="en-US" altLang="zh-CN" sz="1600" b="1" dirty="0">
                <a:solidFill>
                  <a:srgbClr val="FF0000"/>
                </a:solidFill>
                <a:latin typeface="微软雅黑" panose="020B0503020204020204" pitchFamily="34" charset="-122"/>
                <a:ea typeface="微软雅黑" panose="020B0503020204020204" pitchFamily="34" charset="-122"/>
              </a:rPr>
              <a:t>, 4.5x10</a:t>
            </a:r>
            <a:r>
              <a:rPr lang="en-US" altLang="zh-CN" sz="1600" b="1" baseline="30000" dirty="0">
                <a:solidFill>
                  <a:srgbClr val="FF0000"/>
                </a:solidFill>
                <a:latin typeface="微软雅黑" panose="020B0503020204020204" pitchFamily="34" charset="-122"/>
                <a:ea typeface="微软雅黑" panose="020B0503020204020204" pitchFamily="34" charset="-122"/>
              </a:rPr>
              <a:t>15</a:t>
            </a:r>
            <a:r>
              <a:rPr lang="en-US" altLang="zh-CN" sz="1600" b="1" dirty="0">
                <a:solidFill>
                  <a:srgbClr val="FF0000"/>
                </a:solidFill>
                <a:latin typeface="微软雅黑" panose="020B0503020204020204" pitchFamily="34" charset="-122"/>
                <a:ea typeface="微软雅黑" panose="020B0503020204020204" pitchFamily="34" charset="-122"/>
              </a:rPr>
              <a:t>n</a:t>
            </a:r>
            <a:r>
              <a:rPr lang="en-US" altLang="zh-CN" sz="1600" b="1" baseline="-25000" dirty="0">
                <a:solidFill>
                  <a:srgbClr val="FF0000"/>
                </a:solidFill>
                <a:latin typeface="微软雅黑" panose="020B0503020204020204" pitchFamily="34" charset="-122"/>
                <a:ea typeface="微软雅黑" panose="020B0503020204020204" pitchFamily="34" charset="-122"/>
              </a:rPr>
              <a:t>eq</a:t>
            </a:r>
            <a:r>
              <a:rPr lang="en-US" altLang="zh-CN" sz="1600" b="1" dirty="0">
                <a:solidFill>
                  <a:srgbClr val="FF0000"/>
                </a:solidFill>
                <a:latin typeface="微软雅黑" panose="020B0503020204020204" pitchFamily="34" charset="-122"/>
                <a:ea typeface="微软雅黑" panose="020B0503020204020204" pitchFamily="34" charset="-122"/>
              </a:rPr>
              <a:t>/cm</a:t>
            </a:r>
            <a:r>
              <a:rPr lang="en-US" altLang="zh-CN" sz="1600" b="1" baseline="30000" dirty="0">
                <a:solidFill>
                  <a:srgbClr val="FF0000"/>
                </a:solidFill>
                <a:latin typeface="微软雅黑" panose="020B0503020204020204" pitchFamily="34" charset="-122"/>
                <a:ea typeface="微软雅黑" panose="020B0503020204020204" pitchFamily="34" charset="-122"/>
              </a:rPr>
              <a:t>2</a:t>
            </a:r>
            <a:r>
              <a:rPr lang="en-US" altLang="zh-CN" sz="1600" b="1" dirty="0">
                <a:solidFill>
                  <a:srgbClr val="FF0000"/>
                </a:solidFill>
                <a:latin typeface="微软雅黑" panose="020B0503020204020204" pitchFamily="34" charset="-122"/>
                <a:ea typeface="微软雅黑" panose="020B0503020204020204" pitchFamily="34" charset="-122"/>
              </a:rPr>
              <a:t>)</a:t>
            </a:r>
          </a:p>
          <a:p>
            <a:pPr defTabSz="342900"/>
            <a:r>
              <a:rPr lang="en-US" altLang="zh-CN" sz="1600" b="1" baseline="30000" dirty="0">
                <a:solidFill>
                  <a:srgbClr val="FF0000"/>
                </a:solidFill>
                <a:latin typeface="微软雅黑" panose="020B0503020204020204" pitchFamily="34" charset="-122"/>
                <a:ea typeface="微软雅黑" panose="020B0503020204020204" pitchFamily="34" charset="-122"/>
              </a:rPr>
              <a:t>      </a:t>
            </a:r>
            <a:r>
              <a:rPr lang="en-US" altLang="zh-CN" sz="1600" b="1" dirty="0">
                <a:solidFill>
                  <a:srgbClr val="FF0000"/>
                </a:solidFill>
                <a:latin typeface="微软雅黑" panose="020B0503020204020204" pitchFamily="34" charset="-122"/>
                <a:ea typeface="微软雅黑" panose="020B0503020204020204" pitchFamily="34" charset="-122"/>
              </a:rPr>
              <a:t>                   Outer (2.1 </a:t>
            </a:r>
            <a:r>
              <a:rPr lang="en-US" altLang="zh-CN" sz="1600" b="1" dirty="0" err="1">
                <a:solidFill>
                  <a:srgbClr val="FF0000"/>
                </a:solidFill>
                <a:latin typeface="微软雅黑" panose="020B0503020204020204" pitchFamily="34" charset="-122"/>
                <a:ea typeface="微软雅黑" panose="020B0503020204020204" pitchFamily="34" charset="-122"/>
              </a:rPr>
              <a:t>MGy</a:t>
            </a:r>
            <a:r>
              <a:rPr lang="en-US" altLang="zh-CN" sz="1600" b="1" dirty="0">
                <a:solidFill>
                  <a:srgbClr val="FF0000"/>
                </a:solidFill>
                <a:latin typeface="微软雅黑" panose="020B0503020204020204" pitchFamily="34" charset="-122"/>
                <a:ea typeface="微软雅黑" panose="020B0503020204020204" pitchFamily="34" charset="-122"/>
              </a:rPr>
              <a:t>, 4.0x10</a:t>
            </a:r>
            <a:r>
              <a:rPr lang="en-US" altLang="zh-CN" sz="1600" b="1" baseline="30000" dirty="0">
                <a:solidFill>
                  <a:srgbClr val="FF0000"/>
                </a:solidFill>
                <a:latin typeface="微软雅黑" panose="020B0503020204020204" pitchFamily="34" charset="-122"/>
                <a:ea typeface="微软雅黑" panose="020B0503020204020204" pitchFamily="34" charset="-122"/>
              </a:rPr>
              <a:t>15</a:t>
            </a:r>
            <a:r>
              <a:rPr lang="en-US" altLang="zh-CN" sz="1600" b="1" dirty="0">
                <a:solidFill>
                  <a:srgbClr val="FF0000"/>
                </a:solidFill>
                <a:latin typeface="微软雅黑" panose="020B0503020204020204" pitchFamily="34" charset="-122"/>
                <a:ea typeface="微软雅黑" panose="020B0503020204020204" pitchFamily="34" charset="-122"/>
              </a:rPr>
              <a:t>n</a:t>
            </a:r>
            <a:r>
              <a:rPr lang="en-US" altLang="zh-CN" sz="1600" b="1" baseline="-25000" dirty="0">
                <a:solidFill>
                  <a:srgbClr val="FF0000"/>
                </a:solidFill>
                <a:latin typeface="微软雅黑" panose="020B0503020204020204" pitchFamily="34" charset="-122"/>
                <a:ea typeface="微软雅黑" panose="020B0503020204020204" pitchFamily="34" charset="-122"/>
              </a:rPr>
              <a:t>eq</a:t>
            </a:r>
            <a:r>
              <a:rPr lang="en-US" altLang="zh-CN" sz="1600" b="1" dirty="0">
                <a:solidFill>
                  <a:srgbClr val="FF0000"/>
                </a:solidFill>
                <a:latin typeface="微软雅黑" panose="020B0503020204020204" pitchFamily="34" charset="-122"/>
                <a:ea typeface="微软雅黑" panose="020B0503020204020204" pitchFamily="34" charset="-122"/>
              </a:rPr>
              <a:t>/cm</a:t>
            </a:r>
            <a:r>
              <a:rPr lang="en-US" altLang="zh-CN" sz="1600" b="1" baseline="30000" dirty="0">
                <a:solidFill>
                  <a:srgbClr val="FF0000"/>
                </a:solidFill>
                <a:latin typeface="微软雅黑" panose="020B0503020204020204" pitchFamily="34" charset="-122"/>
                <a:ea typeface="微软雅黑" panose="020B0503020204020204" pitchFamily="34" charset="-122"/>
              </a:rPr>
              <a:t>2</a:t>
            </a:r>
            <a:r>
              <a:rPr lang="en-US" altLang="zh-CN" sz="1600" b="1" dirty="0">
                <a:solidFill>
                  <a:srgbClr val="FF0000"/>
                </a:solidFill>
                <a:latin typeface="微软雅黑" panose="020B0503020204020204" pitchFamily="34" charset="-122"/>
                <a:ea typeface="微软雅黑" panose="020B0503020204020204" pitchFamily="34" charset="-122"/>
              </a:rPr>
              <a:t>)</a:t>
            </a:r>
            <a:endParaRPr lang="en-US" altLang="zh-CN" sz="1600" b="1" baseline="30000" dirty="0">
              <a:solidFill>
                <a:srgbClr val="FF0000"/>
              </a:solidFill>
              <a:latin typeface="微软雅黑" panose="020B0503020204020204" pitchFamily="34" charset="-122"/>
              <a:ea typeface="微软雅黑" panose="020B0503020204020204" pitchFamily="34" charset="-122"/>
            </a:endParaRPr>
          </a:p>
          <a:p>
            <a:pPr defTabSz="342900"/>
            <a:r>
              <a:rPr lang="en-US" altLang="zh-CN" sz="1600" dirty="0">
                <a:solidFill>
                  <a:prstClr val="black"/>
                </a:solidFill>
                <a:latin typeface="微软雅黑" panose="020B0503020204020204" pitchFamily="34" charset="-122"/>
                <a:ea typeface="微软雅黑" panose="020B0503020204020204" pitchFamily="34" charset="-122"/>
              </a:rPr>
              <a:t>    </a:t>
            </a:r>
            <a:r>
              <a:rPr lang="en-US" altLang="zh-CN" sz="1600" b="1" dirty="0">
                <a:solidFill>
                  <a:srgbClr val="FF0000"/>
                </a:solidFill>
                <a:latin typeface="微软雅黑" panose="020B0503020204020204" pitchFamily="34" charset="-122"/>
                <a:ea typeface="微软雅黑" panose="020B0503020204020204" pitchFamily="34" charset="-122"/>
              </a:rPr>
              <a:t>Temperature</a:t>
            </a:r>
            <a:r>
              <a:rPr lang="zh-CN" altLang="en-US" sz="1600" b="1" dirty="0">
                <a:solidFill>
                  <a:srgbClr val="FF0000"/>
                </a:solidFill>
                <a:latin typeface="微软雅黑" panose="020B0503020204020204" pitchFamily="34" charset="-122"/>
                <a:ea typeface="微软雅黑" panose="020B0503020204020204" pitchFamily="34" charset="-122"/>
              </a:rPr>
              <a:t>：</a:t>
            </a:r>
            <a:r>
              <a:rPr lang="en-US" altLang="zh-CN" sz="1600" b="1" dirty="0">
                <a:solidFill>
                  <a:srgbClr val="FF0000"/>
                </a:solidFill>
                <a:latin typeface="微软雅黑" panose="020B0503020204020204" pitchFamily="34" charset="-122"/>
                <a:ea typeface="微软雅黑" panose="020B0503020204020204" pitchFamily="34" charset="-122"/>
              </a:rPr>
              <a:t>-30</a:t>
            </a:r>
            <a:r>
              <a:rPr lang="zh-CN" altLang="en-US" sz="1600" b="1" dirty="0">
                <a:solidFill>
                  <a:srgbClr val="FF0000"/>
                </a:solidFill>
                <a:latin typeface="微软雅黑" panose="020B0503020204020204" pitchFamily="34" charset="-122"/>
                <a:ea typeface="微软雅黑" panose="020B0503020204020204" pitchFamily="34" charset="-122"/>
              </a:rPr>
              <a:t>℃</a:t>
            </a:r>
            <a:endParaRPr lang="en-US" altLang="zh-CN" sz="1600" b="1" dirty="0">
              <a:solidFill>
                <a:srgbClr val="FF0000"/>
              </a:solidFill>
              <a:latin typeface="微软雅黑" panose="020B0503020204020204" pitchFamily="34" charset="-122"/>
              <a:ea typeface="微软雅黑" panose="020B0503020204020204" pitchFamily="34" charset="-122"/>
            </a:endParaRPr>
          </a:p>
          <a:p>
            <a:pPr defTabSz="342900"/>
            <a:r>
              <a:rPr lang="en-US" altLang="zh-CN" sz="1600" b="1" dirty="0">
                <a:solidFill>
                  <a:srgbClr val="FF0000"/>
                </a:solidFill>
                <a:latin typeface="微软雅黑" panose="020B0503020204020204" pitchFamily="34" charset="-122"/>
                <a:ea typeface="微软雅黑" panose="020B0503020204020204" pitchFamily="34" charset="-122"/>
              </a:rPr>
              <a:t>    Power: &lt; 1.2 W;  &lt; 300 </a:t>
            </a:r>
            <a:r>
              <a:rPr lang="en-US" altLang="zh-CN" sz="1600" b="1" dirty="0" err="1">
                <a:solidFill>
                  <a:srgbClr val="FF0000"/>
                </a:solidFill>
                <a:latin typeface="微软雅黑" panose="020B0503020204020204" pitchFamily="34" charset="-122"/>
                <a:ea typeface="微软雅黑" panose="020B0503020204020204" pitchFamily="34" charset="-122"/>
              </a:rPr>
              <a:t>mW</a:t>
            </a:r>
            <a:r>
              <a:rPr lang="en-US" altLang="zh-CN" sz="1600" b="1" dirty="0">
                <a:solidFill>
                  <a:srgbClr val="FF0000"/>
                </a:solidFill>
                <a:latin typeface="微软雅黑" panose="020B0503020204020204" pitchFamily="34" charset="-122"/>
                <a:ea typeface="微软雅黑" panose="020B0503020204020204" pitchFamily="34" charset="-122"/>
              </a:rPr>
              <a:t>/cm</a:t>
            </a:r>
            <a:r>
              <a:rPr lang="en-US" altLang="zh-CN" sz="1600" b="1" baseline="30000" dirty="0">
                <a:solidFill>
                  <a:srgbClr val="FF0000"/>
                </a:solidFill>
                <a:latin typeface="微软雅黑" panose="020B0503020204020204" pitchFamily="34" charset="-122"/>
                <a:ea typeface="微软雅黑" panose="020B0503020204020204" pitchFamily="34" charset="-122"/>
              </a:rPr>
              <a:t>2</a:t>
            </a:r>
          </a:p>
        </p:txBody>
      </p:sp>
      <p:sp>
        <p:nvSpPr>
          <p:cNvPr id="15" name="文本框 14">
            <a:extLst>
              <a:ext uri="{FF2B5EF4-FFF2-40B4-BE49-F238E27FC236}">
                <a16:creationId xmlns:a16="http://schemas.microsoft.com/office/drawing/2014/main" id="{A6D522AA-B7DF-4B3F-B853-C27C33299E6C}"/>
              </a:ext>
            </a:extLst>
          </p:cNvPr>
          <p:cNvSpPr txBox="1"/>
          <p:nvPr/>
        </p:nvSpPr>
        <p:spPr>
          <a:xfrm>
            <a:off x="608481" y="4262140"/>
            <a:ext cx="6385715" cy="830997"/>
          </a:xfrm>
          <a:prstGeom prst="rect">
            <a:avLst/>
          </a:prstGeom>
          <a:noFill/>
        </p:spPr>
        <p:txBody>
          <a:bodyPr wrap="square">
            <a:spAutoFit/>
          </a:bodyPr>
          <a:lstStyle/>
          <a:p>
            <a:pPr marL="257175" indent="-257175" defTabSz="342900">
              <a:buFont typeface="Arial" pitchFamily="34" charset="0"/>
              <a:buChar char="•"/>
            </a:pPr>
            <a:r>
              <a:rPr lang="en-US" altLang="zh-CN" sz="1600" b="1" dirty="0">
                <a:solidFill>
                  <a:srgbClr val="FF0000"/>
                </a:solidFill>
                <a:latin typeface="微软雅黑" panose="020B0503020204020204" pitchFamily="34" charset="-122"/>
                <a:ea typeface="微软雅黑" panose="020B0503020204020204" pitchFamily="34" charset="-122"/>
              </a:rPr>
              <a:t>8032 modules</a:t>
            </a:r>
            <a:r>
              <a:rPr lang="zh-CN" altLang="en-US" sz="1600" b="1" dirty="0">
                <a:solidFill>
                  <a:srgbClr val="FF0000"/>
                </a:solidFill>
                <a:latin typeface="微软雅黑" panose="020B0503020204020204" pitchFamily="34" charset="-122"/>
                <a:ea typeface="微软雅黑" panose="020B0503020204020204" pitchFamily="34" charset="-122"/>
              </a:rPr>
              <a:t>，</a:t>
            </a:r>
            <a:r>
              <a:rPr lang="en-US" altLang="zh-CN" sz="1600" b="1" dirty="0">
                <a:solidFill>
                  <a:srgbClr val="FF0000"/>
                </a:solidFill>
                <a:latin typeface="微软雅黑" panose="020B0503020204020204" pitchFamily="34" charset="-122"/>
                <a:ea typeface="微软雅黑" panose="020B0503020204020204" pitchFamily="34" charset="-122"/>
              </a:rPr>
              <a:t>totally 3.6 M channels</a:t>
            </a:r>
          </a:p>
          <a:p>
            <a:pPr marL="257175" indent="-257175" defTabSz="342900">
              <a:buFont typeface="Arial" pitchFamily="34" charset="0"/>
              <a:buChar char="•"/>
            </a:pPr>
            <a:r>
              <a:rPr lang="en-US" altLang="zh-CN" sz="1600" dirty="0">
                <a:solidFill>
                  <a:prstClr val="black"/>
                </a:solidFill>
                <a:latin typeface="微软雅黑" panose="020B0503020204020204" pitchFamily="34" charset="-122"/>
                <a:ea typeface="微软雅黑" panose="020B0503020204020204" pitchFamily="34" charset="-122"/>
              </a:rPr>
              <a:t>Module consist of two units</a:t>
            </a:r>
            <a:r>
              <a:rPr lang="zh-CN" altLang="en-US" sz="1600" dirty="0">
                <a:solidFill>
                  <a:prstClr val="black"/>
                </a:solidFill>
                <a:latin typeface="微软雅黑" panose="020B0503020204020204" pitchFamily="34" charset="-122"/>
                <a:ea typeface="微软雅黑" panose="020B0503020204020204" pitchFamily="34" charset="-122"/>
              </a:rPr>
              <a:t>（</a:t>
            </a:r>
            <a:r>
              <a:rPr lang="en-US" altLang="zh-CN" sz="1600" b="1" dirty="0">
                <a:solidFill>
                  <a:srgbClr val="FF0000"/>
                </a:solidFill>
                <a:latin typeface="微软雅黑" panose="020B0503020204020204" pitchFamily="34" charset="-122"/>
                <a:ea typeface="微软雅黑" panose="020B0503020204020204" pitchFamily="34" charset="-122"/>
              </a:rPr>
              <a:t>2x4 cm</a:t>
            </a:r>
            <a:r>
              <a:rPr lang="en-US" altLang="zh-CN" sz="1600" b="1" baseline="30000" dirty="0">
                <a:solidFill>
                  <a:srgbClr val="FF0000"/>
                </a:solidFill>
                <a:latin typeface="微软雅黑" panose="020B0503020204020204" pitchFamily="34" charset="-122"/>
                <a:ea typeface="微软雅黑" panose="020B0503020204020204" pitchFamily="34" charset="-122"/>
              </a:rPr>
              <a:t>2</a:t>
            </a:r>
            <a:r>
              <a:rPr lang="en-US" altLang="zh-CN" sz="1600" b="1" dirty="0">
                <a:solidFill>
                  <a:srgbClr val="FF0000"/>
                </a:solidFill>
                <a:latin typeface="微软雅黑" panose="020B0503020204020204" pitchFamily="34" charset="-122"/>
                <a:ea typeface="微软雅黑" panose="020B0503020204020204" pitchFamily="34" charset="-122"/>
              </a:rPr>
              <a:t>, 450 pixels</a:t>
            </a:r>
            <a:r>
              <a:rPr lang="zh-CN" altLang="en-US" sz="1600" dirty="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marL="257175" indent="-257175" defTabSz="342900">
              <a:buFont typeface="Arial" pitchFamily="34" charset="0"/>
              <a:buChar char="•"/>
            </a:pPr>
            <a:r>
              <a:rPr lang="en-US" altLang="zh-CN" sz="1600" dirty="0">
                <a:solidFill>
                  <a:prstClr val="black"/>
                </a:solidFill>
                <a:latin typeface="微软雅黑" panose="020B0503020204020204" pitchFamily="34" charset="-122"/>
                <a:ea typeface="微软雅黑" panose="020B0503020204020204" pitchFamily="34" charset="-122"/>
              </a:rPr>
              <a:t>2 ASICs bump bonded onto two 15x15 LGAD</a:t>
            </a:r>
          </a:p>
        </p:txBody>
      </p:sp>
    </p:spTree>
    <p:extLst>
      <p:ext uri="{BB962C8B-B14F-4D97-AF65-F5344CB8AC3E}">
        <p14:creationId xmlns:p14="http://schemas.microsoft.com/office/powerpoint/2010/main" val="104807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8DF4B-46A8-8D00-48E2-CD32605939E7}"/>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DB569ED6-8E97-1049-7407-E05659ACE66B}"/>
              </a:ext>
            </a:extLst>
          </p:cNvPr>
          <p:cNvPicPr>
            <a:picLocks noChangeAspect="1"/>
          </p:cNvPicPr>
          <p:nvPr/>
        </p:nvPicPr>
        <p:blipFill>
          <a:blip r:embed="rId3"/>
          <a:stretch>
            <a:fillRect/>
          </a:stretch>
        </p:blipFill>
        <p:spPr>
          <a:xfrm>
            <a:off x="6572857" y="1217531"/>
            <a:ext cx="5272899" cy="5640469"/>
          </a:xfrm>
          <a:prstGeom prst="rect">
            <a:avLst/>
          </a:prstGeom>
        </p:spPr>
      </p:pic>
      <p:cxnSp>
        <p:nvCxnSpPr>
          <p:cNvPr id="5" name="直接连接符 4">
            <a:extLst>
              <a:ext uri="{FF2B5EF4-FFF2-40B4-BE49-F238E27FC236}">
                <a16:creationId xmlns:a16="http://schemas.microsoft.com/office/drawing/2014/main" id="{D092C203-EC2D-6DBB-C4FB-D1F14965CE58}"/>
              </a:ext>
            </a:extLst>
          </p:cNvPr>
          <p:cNvCxnSpPr>
            <a:cxnSpLocks/>
          </p:cNvCxnSpPr>
          <p:nvPr/>
        </p:nvCxnSpPr>
        <p:spPr>
          <a:xfrm>
            <a:off x="546270" y="695995"/>
            <a:ext cx="11287143" cy="0"/>
          </a:xfrm>
          <a:prstGeom prst="line">
            <a:avLst/>
          </a:prstGeom>
          <a:ln>
            <a:solidFill>
              <a:srgbClr val="1A3F6C"/>
            </a:solidFill>
          </a:ln>
        </p:spPr>
        <p:style>
          <a:lnRef idx="1">
            <a:schemeClr val="accent1"/>
          </a:lnRef>
          <a:fillRef idx="0">
            <a:schemeClr val="accent1"/>
          </a:fillRef>
          <a:effectRef idx="0">
            <a:schemeClr val="accent1"/>
          </a:effectRef>
          <a:fontRef idx="minor">
            <a:schemeClr val="tx1"/>
          </a:fontRef>
        </p:style>
      </p:cxnSp>
      <p:sp>
        <p:nvSpPr>
          <p:cNvPr id="6" name="Rectangle 4">
            <a:extLst>
              <a:ext uri="{FF2B5EF4-FFF2-40B4-BE49-F238E27FC236}">
                <a16:creationId xmlns:a16="http://schemas.microsoft.com/office/drawing/2014/main" id="{B2EAA7F8-43F0-EB81-5E16-B6572782648A}"/>
              </a:ext>
            </a:extLst>
          </p:cNvPr>
          <p:cNvSpPr txBox="1">
            <a:spLocks noChangeArrowheads="1"/>
          </p:cNvSpPr>
          <p:nvPr/>
        </p:nvSpPr>
        <p:spPr bwMode="auto">
          <a:xfrm>
            <a:off x="1001455" y="197052"/>
            <a:ext cx="4183339" cy="3509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1" tIns="34276" rIns="68551" bIns="34276"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algn="l">
              <a:defRPr/>
            </a:pPr>
            <a:r>
              <a:rPr lang="en-US" altLang="zh-CN" sz="2667" kern="0" dirty="0">
                <a:solidFill>
                  <a:srgbClr val="1A3F6C"/>
                </a:solidFill>
                <a:latin typeface="微软雅黑" panose="020B0503020204020204" pitchFamily="34" charset="-122"/>
                <a:ea typeface="微软雅黑" panose="020B0503020204020204" pitchFamily="34" charset="-122"/>
              </a:rPr>
              <a:t>ALTIROC</a:t>
            </a:r>
            <a:endParaRPr lang="zh-CN" altLang="en-US" sz="2667" kern="0" dirty="0">
              <a:solidFill>
                <a:srgbClr val="1A3F6C"/>
              </a:solidFill>
              <a:latin typeface="微软雅黑" panose="020B0503020204020204" pitchFamily="34" charset="-122"/>
              <a:ea typeface="微软雅黑" panose="020B0503020204020204" pitchFamily="34" charset="-122"/>
            </a:endParaRPr>
          </a:p>
        </p:txBody>
      </p:sp>
      <p:sp>
        <p:nvSpPr>
          <p:cNvPr id="11" name="灯片编号占位符 1">
            <a:extLst>
              <a:ext uri="{FF2B5EF4-FFF2-40B4-BE49-F238E27FC236}">
                <a16:creationId xmlns:a16="http://schemas.microsoft.com/office/drawing/2014/main" id="{3638DFEE-A1E2-F19B-94B5-2D18A6892FF4}"/>
              </a:ext>
            </a:extLst>
          </p:cNvPr>
          <p:cNvSpPr txBox="1">
            <a:spLocks/>
          </p:cNvSpPr>
          <p:nvPr/>
        </p:nvSpPr>
        <p:spPr>
          <a:xfrm>
            <a:off x="10852597" y="6428474"/>
            <a:ext cx="112260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B5BF9F-75C6-42BD-8363-2F606FE0B601}" type="slidenum">
              <a:rPr lang="zh-CN" altLang="en-US" sz="1867" b="1">
                <a:solidFill>
                  <a:schemeClr val="tx1">
                    <a:lumMod val="50000"/>
                    <a:lumOff val="50000"/>
                  </a:schemeClr>
                </a:solidFill>
              </a:rPr>
              <a:pPr algn="r"/>
              <a:t>4</a:t>
            </a:fld>
            <a:endParaRPr lang="zh-CN" altLang="en-US" sz="1867" b="1" dirty="0">
              <a:solidFill>
                <a:schemeClr val="tx1">
                  <a:lumMod val="50000"/>
                  <a:lumOff val="50000"/>
                </a:schemeClr>
              </a:solidFill>
            </a:endParaRPr>
          </a:p>
        </p:txBody>
      </p:sp>
      <p:sp>
        <p:nvSpPr>
          <p:cNvPr id="2" name="文本框 1">
            <a:extLst>
              <a:ext uri="{FF2B5EF4-FFF2-40B4-BE49-F238E27FC236}">
                <a16:creationId xmlns:a16="http://schemas.microsoft.com/office/drawing/2014/main" id="{6FB5577F-14F6-D549-93A9-5737953693FF}"/>
              </a:ext>
            </a:extLst>
          </p:cNvPr>
          <p:cNvSpPr txBox="1"/>
          <p:nvPr/>
        </p:nvSpPr>
        <p:spPr>
          <a:xfrm>
            <a:off x="495958" y="773442"/>
            <a:ext cx="9502969" cy="502766"/>
          </a:xfrm>
          <a:prstGeom prst="rect">
            <a:avLst/>
          </a:prstGeom>
          <a:noFill/>
        </p:spPr>
        <p:txBody>
          <a:bodyPr wrap="square">
            <a:spAutoFit/>
          </a:bodyPr>
          <a:lstStyle/>
          <a:p>
            <a:pPr defTabSz="457189"/>
            <a:r>
              <a:rPr lang="en-US" altLang="zh-CN" sz="2667" b="1" dirty="0">
                <a:solidFill>
                  <a:prstClr val="black"/>
                </a:solidFill>
                <a:latin typeface="微软雅黑" panose="020B0503020204020204" pitchFamily="34" charset="-122"/>
                <a:ea typeface="微软雅黑" panose="020B0503020204020204" pitchFamily="34" charset="-122"/>
              </a:rPr>
              <a:t>ATLAS LGAD Timing Integrated Read-Out Chip</a:t>
            </a:r>
          </a:p>
        </p:txBody>
      </p:sp>
      <p:pic>
        <p:nvPicPr>
          <p:cNvPr id="8" name="object 137">
            <a:extLst>
              <a:ext uri="{FF2B5EF4-FFF2-40B4-BE49-F238E27FC236}">
                <a16:creationId xmlns:a16="http://schemas.microsoft.com/office/drawing/2014/main" id="{2968FB01-8000-62BA-5BE2-488BFF47D304}"/>
              </a:ext>
            </a:extLst>
          </p:cNvPr>
          <p:cNvPicPr/>
          <p:nvPr/>
        </p:nvPicPr>
        <p:blipFill>
          <a:blip r:embed="rId4" cstate="print"/>
          <a:stretch>
            <a:fillRect/>
          </a:stretch>
        </p:blipFill>
        <p:spPr>
          <a:xfrm>
            <a:off x="252027" y="923069"/>
            <a:ext cx="213123" cy="213123"/>
          </a:xfrm>
          <a:prstGeom prst="rect">
            <a:avLst/>
          </a:prstGeom>
        </p:spPr>
      </p:pic>
      <p:sp>
        <p:nvSpPr>
          <p:cNvPr id="10" name="文本框 9">
            <a:extLst>
              <a:ext uri="{FF2B5EF4-FFF2-40B4-BE49-F238E27FC236}">
                <a16:creationId xmlns:a16="http://schemas.microsoft.com/office/drawing/2014/main" id="{B20A916E-A3AC-7C6E-51DD-05E7C4B2C5BD}"/>
              </a:ext>
            </a:extLst>
          </p:cNvPr>
          <p:cNvSpPr txBox="1"/>
          <p:nvPr/>
        </p:nvSpPr>
        <p:spPr>
          <a:xfrm>
            <a:off x="216129" y="1241092"/>
            <a:ext cx="6477271" cy="420564"/>
          </a:xfrm>
          <a:prstGeom prst="rect">
            <a:avLst/>
          </a:prstGeom>
          <a:noFill/>
        </p:spPr>
        <p:txBody>
          <a:bodyPr wrap="square">
            <a:spAutoFit/>
          </a:bodyPr>
          <a:lstStyle/>
          <a:p>
            <a:pPr marL="342891" indent="-342891" defTabSz="457189">
              <a:buFont typeface="Arial" pitchFamily="34" charset="0"/>
              <a:buChar char="•"/>
            </a:pPr>
            <a:r>
              <a:rPr lang="en-US" altLang="zh-CN" sz="2133" b="1" dirty="0">
                <a:latin typeface="微软雅黑" panose="020B0503020204020204" pitchFamily="34" charset="-122"/>
                <a:ea typeface="微软雅黑" panose="020B0503020204020204" pitchFamily="34" charset="-122"/>
              </a:rPr>
              <a:t>Technology: </a:t>
            </a:r>
            <a:r>
              <a:rPr lang="en-US" altLang="zh-CN" sz="2133" dirty="0">
                <a:latin typeface="微软雅黑" panose="020B0503020204020204" pitchFamily="34" charset="-122"/>
                <a:ea typeface="微软雅黑" panose="020B0503020204020204" pitchFamily="34" charset="-122"/>
              </a:rPr>
              <a:t>TSMC 130 nm 1.2 V CMOS</a:t>
            </a:r>
            <a:endParaRPr lang="zh-CN" altLang="en-US" sz="2133" b="1" dirty="0">
              <a:solidFill>
                <a:prstClr val="black"/>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6050C93B-F239-D420-4EFA-F38B1DF5C78F}"/>
              </a:ext>
            </a:extLst>
          </p:cNvPr>
          <p:cNvSpPr txBox="1"/>
          <p:nvPr/>
        </p:nvSpPr>
        <p:spPr>
          <a:xfrm>
            <a:off x="211647" y="1593684"/>
            <a:ext cx="5693164" cy="1330942"/>
          </a:xfrm>
          <a:prstGeom prst="rect">
            <a:avLst/>
          </a:prstGeom>
          <a:noFill/>
        </p:spPr>
        <p:txBody>
          <a:bodyPr wrap="square">
            <a:spAutoFit/>
          </a:bodyPr>
          <a:lstStyle/>
          <a:p>
            <a:pPr marL="342891" indent="-342891" defTabSz="457189">
              <a:lnSpc>
                <a:spcPct val="130000"/>
              </a:lnSpc>
              <a:buFont typeface="Arial" pitchFamily="34" charset="0"/>
              <a:buChar char="•"/>
            </a:pPr>
            <a:r>
              <a:rPr lang="en-US" altLang="zh-CN" sz="2133" b="1" dirty="0">
                <a:latin typeface="微软雅黑" panose="020B0503020204020204" pitchFamily="34" charset="-122"/>
                <a:ea typeface="微软雅黑" panose="020B0503020204020204" pitchFamily="34" charset="-122"/>
              </a:rPr>
              <a:t>ASIC size:</a:t>
            </a:r>
          </a:p>
          <a:p>
            <a:pPr defTabSz="457189">
              <a:lnSpc>
                <a:spcPct val="130000"/>
              </a:lnSpc>
            </a:pPr>
            <a:r>
              <a:rPr lang="en-US" altLang="zh-CN" sz="2133" dirty="0">
                <a:solidFill>
                  <a:prstClr val="black"/>
                </a:solidFill>
                <a:latin typeface="微软雅黑" panose="020B0503020204020204" pitchFamily="34" charset="-122"/>
                <a:ea typeface="微软雅黑" panose="020B0503020204020204" pitchFamily="34" charset="-122"/>
              </a:rPr>
              <a:t>        </a:t>
            </a:r>
            <a:r>
              <a:rPr lang="en-US" altLang="zh-CN" sz="2133" dirty="0">
                <a:solidFill>
                  <a:srgbClr val="FF0000"/>
                </a:solidFill>
                <a:latin typeface="微软雅黑" panose="020B0503020204020204" pitchFamily="34" charset="-122"/>
                <a:ea typeface="微软雅黑" panose="020B0503020204020204" pitchFamily="34" charset="-122"/>
              </a:rPr>
              <a:t>Pixel area: 19.5 x 19.5 mm</a:t>
            </a:r>
            <a:r>
              <a:rPr lang="en-US" altLang="zh-CN" sz="2133" baseline="30000" dirty="0">
                <a:solidFill>
                  <a:srgbClr val="FF0000"/>
                </a:solidFill>
                <a:latin typeface="微软雅黑" panose="020B0503020204020204" pitchFamily="34" charset="-122"/>
                <a:ea typeface="微软雅黑" panose="020B0503020204020204" pitchFamily="34" charset="-122"/>
              </a:rPr>
              <a:t>2</a:t>
            </a:r>
            <a:endParaRPr lang="en-US" altLang="zh-CN" sz="2133" dirty="0">
              <a:solidFill>
                <a:srgbClr val="FF0000"/>
              </a:solidFill>
              <a:latin typeface="微软雅黑" panose="020B0503020204020204" pitchFamily="34" charset="-122"/>
              <a:ea typeface="微软雅黑" panose="020B0503020204020204" pitchFamily="34" charset="-122"/>
            </a:endParaRPr>
          </a:p>
          <a:p>
            <a:pPr defTabSz="457189">
              <a:lnSpc>
                <a:spcPct val="130000"/>
              </a:lnSpc>
            </a:pPr>
            <a:r>
              <a:rPr lang="en-US" altLang="zh-CN" sz="2133" dirty="0">
                <a:solidFill>
                  <a:srgbClr val="FF0000"/>
                </a:solidFill>
                <a:latin typeface="微软雅黑" panose="020B0503020204020204" pitchFamily="34" charset="-122"/>
                <a:ea typeface="微软雅黑" panose="020B0503020204020204" pitchFamily="34" charset="-122"/>
              </a:rPr>
              <a:t>        Total area: 22 x 20 mm</a:t>
            </a:r>
            <a:r>
              <a:rPr lang="en-US" altLang="zh-CN" sz="2133" baseline="30000" dirty="0">
                <a:solidFill>
                  <a:srgbClr val="FF0000"/>
                </a:solidFill>
                <a:latin typeface="微软雅黑" panose="020B0503020204020204" pitchFamily="34" charset="-122"/>
                <a:ea typeface="微软雅黑" panose="020B0503020204020204" pitchFamily="34" charset="-122"/>
              </a:rPr>
              <a:t>2</a:t>
            </a:r>
            <a:r>
              <a:rPr lang="en-US" altLang="zh-CN" sz="2133" dirty="0">
                <a:solidFill>
                  <a:srgbClr val="FF0000"/>
                </a:solidFill>
                <a:latin typeface="微软雅黑" panose="020B0503020204020204" pitchFamily="34" charset="-122"/>
                <a:ea typeface="微软雅黑" panose="020B0503020204020204" pitchFamily="34" charset="-122"/>
              </a:rPr>
              <a:t> </a:t>
            </a:r>
          </a:p>
        </p:txBody>
      </p:sp>
      <p:sp>
        <p:nvSpPr>
          <p:cNvPr id="19" name="文本框 18">
            <a:extLst>
              <a:ext uri="{FF2B5EF4-FFF2-40B4-BE49-F238E27FC236}">
                <a16:creationId xmlns:a16="http://schemas.microsoft.com/office/drawing/2014/main" id="{E8FE1ACB-B95C-A6A7-2121-B3BC11D01139}"/>
              </a:ext>
            </a:extLst>
          </p:cNvPr>
          <p:cNvSpPr txBox="1"/>
          <p:nvPr/>
        </p:nvSpPr>
        <p:spPr>
          <a:xfrm>
            <a:off x="216127" y="2774739"/>
            <a:ext cx="5575075" cy="1330942"/>
          </a:xfrm>
          <a:prstGeom prst="rect">
            <a:avLst/>
          </a:prstGeom>
          <a:noFill/>
        </p:spPr>
        <p:txBody>
          <a:bodyPr wrap="square">
            <a:spAutoFit/>
          </a:bodyPr>
          <a:lstStyle/>
          <a:p>
            <a:pPr marL="342891" indent="-342891" defTabSz="457189">
              <a:lnSpc>
                <a:spcPct val="130000"/>
              </a:lnSpc>
              <a:buFont typeface="Arial" pitchFamily="34" charset="0"/>
              <a:buChar char="•"/>
            </a:pPr>
            <a:r>
              <a:rPr lang="en-US" altLang="zh-CN" sz="2133" b="1" dirty="0">
                <a:latin typeface="微软雅黑" panose="020B0503020204020204" pitchFamily="34" charset="-122"/>
                <a:ea typeface="微软雅黑" panose="020B0503020204020204" pitchFamily="34" charset="-122"/>
              </a:rPr>
              <a:t>Pixel area:</a:t>
            </a:r>
          </a:p>
          <a:p>
            <a:pPr defTabSz="457189">
              <a:lnSpc>
                <a:spcPct val="130000"/>
              </a:lnSpc>
            </a:pPr>
            <a:r>
              <a:rPr lang="en-US" altLang="zh-CN" sz="2133" dirty="0">
                <a:solidFill>
                  <a:prstClr val="black"/>
                </a:solidFill>
                <a:latin typeface="微软雅黑" panose="020B0503020204020204" pitchFamily="34" charset="-122"/>
                <a:ea typeface="微软雅黑" panose="020B0503020204020204" pitchFamily="34" charset="-122"/>
              </a:rPr>
              <a:t>        15 x 15 pixel matrix</a:t>
            </a:r>
          </a:p>
          <a:p>
            <a:pPr defTabSz="457189">
              <a:lnSpc>
                <a:spcPct val="130000"/>
              </a:lnSpc>
            </a:pPr>
            <a:r>
              <a:rPr lang="en-US" altLang="zh-CN" sz="2133" dirty="0">
                <a:solidFill>
                  <a:prstClr val="black"/>
                </a:solidFill>
                <a:latin typeface="微软雅黑" panose="020B0503020204020204" pitchFamily="34" charset="-122"/>
                <a:ea typeface="微软雅黑" panose="020B0503020204020204" pitchFamily="34" charset="-122"/>
              </a:rPr>
              <a:t>        Pixel size: 1.3 x 1.3 mm</a:t>
            </a:r>
            <a:r>
              <a:rPr lang="en-US" altLang="zh-CN" sz="2133" baseline="30000" dirty="0">
                <a:solidFill>
                  <a:prstClr val="black"/>
                </a:solidFill>
                <a:latin typeface="微软雅黑" panose="020B0503020204020204" pitchFamily="34" charset="-122"/>
                <a:ea typeface="微软雅黑" panose="020B0503020204020204" pitchFamily="34" charset="-122"/>
              </a:rPr>
              <a:t>2</a:t>
            </a:r>
          </a:p>
        </p:txBody>
      </p:sp>
      <p:sp>
        <p:nvSpPr>
          <p:cNvPr id="23" name="文本框 22">
            <a:extLst>
              <a:ext uri="{FF2B5EF4-FFF2-40B4-BE49-F238E27FC236}">
                <a16:creationId xmlns:a16="http://schemas.microsoft.com/office/drawing/2014/main" id="{3C35B70C-CF47-5F15-E280-769865C59F3E}"/>
              </a:ext>
            </a:extLst>
          </p:cNvPr>
          <p:cNvSpPr txBox="1"/>
          <p:nvPr/>
        </p:nvSpPr>
        <p:spPr>
          <a:xfrm>
            <a:off x="211646" y="3968666"/>
            <a:ext cx="6325924" cy="1372492"/>
          </a:xfrm>
          <a:prstGeom prst="rect">
            <a:avLst/>
          </a:prstGeom>
          <a:noFill/>
        </p:spPr>
        <p:txBody>
          <a:bodyPr wrap="square">
            <a:spAutoFit/>
          </a:bodyPr>
          <a:lstStyle/>
          <a:p>
            <a:pPr marL="342891" indent="-342891" defTabSz="457189">
              <a:lnSpc>
                <a:spcPct val="130000"/>
              </a:lnSpc>
              <a:buFont typeface="Arial" pitchFamily="34" charset="0"/>
              <a:buChar char="•"/>
            </a:pPr>
            <a:r>
              <a:rPr lang="en-US" altLang="zh-CN" sz="2133" b="1" dirty="0">
                <a:latin typeface="微软雅黑" panose="020B0503020204020204" pitchFamily="34" charset="-122"/>
                <a:ea typeface="微软雅黑" panose="020B0503020204020204" pitchFamily="34" charset="-122"/>
              </a:rPr>
              <a:t>On-pixel electronics:</a:t>
            </a:r>
          </a:p>
          <a:p>
            <a:pPr defTabSz="457189">
              <a:lnSpc>
                <a:spcPct val="130000"/>
              </a:lnSpc>
            </a:pPr>
            <a:r>
              <a:rPr lang="en-US" altLang="zh-CN" sz="2133" dirty="0">
                <a:solidFill>
                  <a:prstClr val="black"/>
                </a:solidFill>
                <a:latin typeface="微软雅黑" panose="020B0503020204020204" pitchFamily="34" charset="-122"/>
                <a:ea typeface="微软雅黑" panose="020B0503020204020204" pitchFamily="34" charset="-122"/>
              </a:rPr>
              <a:t>        </a:t>
            </a:r>
            <a:r>
              <a:rPr lang="en-US" altLang="zh-CN" sz="2133" dirty="0">
                <a:solidFill>
                  <a:schemeClr val="accent6"/>
                </a:solidFill>
                <a:latin typeface="微软雅黑" panose="020B0503020204020204" pitchFamily="34" charset="-122"/>
                <a:ea typeface="微软雅黑" panose="020B0503020204020204" pitchFamily="34" charset="-122"/>
              </a:rPr>
              <a:t>Analog: </a:t>
            </a:r>
            <a:r>
              <a:rPr lang="en-US" altLang="zh-CN" sz="2133" dirty="0" err="1">
                <a:solidFill>
                  <a:schemeClr val="accent6"/>
                </a:solidFill>
                <a:latin typeface="微软雅黑" panose="020B0503020204020204" pitchFamily="34" charset="-122"/>
                <a:ea typeface="微软雅黑" panose="020B0503020204020204" pitchFamily="34" charset="-122"/>
              </a:rPr>
              <a:t>Preamplifer</a:t>
            </a:r>
            <a:r>
              <a:rPr lang="en-US" altLang="zh-CN" sz="2133" dirty="0">
                <a:solidFill>
                  <a:schemeClr val="accent6"/>
                </a:solidFill>
                <a:latin typeface="微软雅黑" panose="020B0503020204020204" pitchFamily="34" charset="-122"/>
                <a:ea typeface="微软雅黑" panose="020B0503020204020204" pitchFamily="34" charset="-122"/>
              </a:rPr>
              <a:t> + DIS. + TDC</a:t>
            </a:r>
          </a:p>
          <a:p>
            <a:pPr defTabSz="457189">
              <a:lnSpc>
                <a:spcPct val="130000"/>
              </a:lnSpc>
            </a:pPr>
            <a:r>
              <a:rPr lang="en-US" altLang="zh-CN" sz="2133" dirty="0">
                <a:solidFill>
                  <a:prstClr val="black"/>
                </a:solidFill>
                <a:latin typeface="微软雅黑" panose="020B0503020204020204" pitchFamily="34" charset="-122"/>
                <a:ea typeface="微软雅黑" panose="020B0503020204020204" pitchFamily="34" charset="-122"/>
              </a:rPr>
              <a:t>        </a:t>
            </a:r>
            <a:r>
              <a:rPr lang="en-US" altLang="zh-CN" sz="2133" dirty="0">
                <a:solidFill>
                  <a:srgbClr val="00B0F0"/>
                </a:solidFill>
                <a:latin typeface="微软雅黑" panose="020B0503020204020204" pitchFamily="34" charset="-122"/>
                <a:ea typeface="微软雅黑" panose="020B0503020204020204" pitchFamily="34" charset="-122"/>
              </a:rPr>
              <a:t>Digital: SRAM + CONF. + Luminosity unit </a:t>
            </a:r>
            <a:endParaRPr lang="en-US" altLang="zh-CN" sz="2133" baseline="30000" dirty="0">
              <a:solidFill>
                <a:srgbClr val="00B0F0"/>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A945D3E8-3E46-3F5D-797B-EF18CFEA42F1}"/>
              </a:ext>
            </a:extLst>
          </p:cNvPr>
          <p:cNvSpPr txBox="1"/>
          <p:nvPr/>
        </p:nvSpPr>
        <p:spPr>
          <a:xfrm>
            <a:off x="207166" y="5330018"/>
            <a:ext cx="6325924" cy="477503"/>
          </a:xfrm>
          <a:prstGeom prst="rect">
            <a:avLst/>
          </a:prstGeom>
          <a:noFill/>
        </p:spPr>
        <p:txBody>
          <a:bodyPr wrap="square">
            <a:spAutoFit/>
          </a:bodyPr>
          <a:lstStyle/>
          <a:p>
            <a:pPr marL="342891" indent="-342891" defTabSz="457189">
              <a:lnSpc>
                <a:spcPct val="130000"/>
              </a:lnSpc>
              <a:buFont typeface="Arial" pitchFamily="34" charset="0"/>
              <a:buChar char="•"/>
            </a:pPr>
            <a:r>
              <a:rPr lang="en-US" altLang="zh-CN" sz="2133" b="1" dirty="0">
                <a:solidFill>
                  <a:srgbClr val="FFC000"/>
                </a:solidFill>
                <a:latin typeface="微软雅黑" panose="020B0503020204020204" pitchFamily="34" charset="-122"/>
                <a:ea typeface="微软雅黑" panose="020B0503020204020204" pitchFamily="34" charset="-122"/>
              </a:rPr>
              <a:t>EOC (End of Column): </a:t>
            </a:r>
            <a:r>
              <a:rPr lang="en-US" altLang="zh-CN" sz="2000" dirty="0">
                <a:solidFill>
                  <a:prstClr val="black"/>
                </a:solidFill>
                <a:latin typeface="微软雅黑" panose="020B0503020204020204" pitchFamily="34" charset="-122"/>
                <a:ea typeface="微软雅黑" panose="020B0503020204020204" pitchFamily="34" charset="-122"/>
              </a:rPr>
              <a:t>Readout &amp; transfer</a:t>
            </a:r>
            <a:endParaRPr lang="en-US" altLang="zh-CN" sz="2133" baseline="30000" dirty="0">
              <a:solidFill>
                <a:prstClr val="black"/>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33F947E4-3CF9-D1D6-D055-5BA952298BFD}"/>
              </a:ext>
            </a:extLst>
          </p:cNvPr>
          <p:cNvSpPr txBox="1"/>
          <p:nvPr/>
        </p:nvSpPr>
        <p:spPr>
          <a:xfrm>
            <a:off x="204208" y="5836014"/>
            <a:ext cx="7467828" cy="477503"/>
          </a:xfrm>
          <a:prstGeom prst="rect">
            <a:avLst/>
          </a:prstGeom>
          <a:noFill/>
        </p:spPr>
        <p:txBody>
          <a:bodyPr wrap="square">
            <a:spAutoFit/>
          </a:bodyPr>
          <a:lstStyle/>
          <a:p>
            <a:pPr marL="342891" indent="-342891" defTabSz="457189">
              <a:lnSpc>
                <a:spcPct val="130000"/>
              </a:lnSpc>
              <a:buFont typeface="Arial" pitchFamily="34" charset="0"/>
              <a:buChar char="•"/>
            </a:pPr>
            <a:r>
              <a:rPr lang="en-US" altLang="zh-CN" sz="2133" b="1" dirty="0">
                <a:solidFill>
                  <a:srgbClr val="7030A0"/>
                </a:solidFill>
                <a:latin typeface="微软雅黑" panose="020B0503020204020204" pitchFamily="34" charset="-122"/>
                <a:ea typeface="微软雅黑" panose="020B0503020204020204" pitchFamily="34" charset="-122"/>
              </a:rPr>
              <a:t>Periphery:</a:t>
            </a:r>
            <a:r>
              <a:rPr lang="en-US" altLang="zh-CN" sz="2133" dirty="0">
                <a:solidFill>
                  <a:prstClr val="black"/>
                </a:solidFill>
                <a:latin typeface="微软雅黑" panose="020B0503020204020204" pitchFamily="34" charset="-122"/>
                <a:ea typeface="微软雅黑" panose="020B0503020204020204" pitchFamily="34" charset="-122"/>
              </a:rPr>
              <a:t>   </a:t>
            </a:r>
            <a:r>
              <a:rPr lang="en-US" altLang="zh-CN" sz="1600" dirty="0">
                <a:solidFill>
                  <a:srgbClr val="7030A0"/>
                </a:solidFill>
                <a:latin typeface="微软雅黑" panose="020B0503020204020204" pitchFamily="34" charset="-122"/>
                <a:ea typeface="微软雅黑" panose="020B0503020204020204" pitchFamily="34" charset="-122"/>
              </a:rPr>
              <a:t>PLL,</a:t>
            </a:r>
            <a:r>
              <a:rPr lang="zh-CN" altLang="en-US" sz="1600" dirty="0">
                <a:solidFill>
                  <a:srgbClr val="7030A0"/>
                </a:solidFill>
                <a:latin typeface="微软雅黑" panose="020B0503020204020204" pitchFamily="34" charset="-122"/>
                <a:ea typeface="微软雅黑" panose="020B0503020204020204" pitchFamily="34" charset="-122"/>
              </a:rPr>
              <a:t> </a:t>
            </a:r>
            <a:r>
              <a:rPr lang="en-US" altLang="zh-CN" sz="1600" dirty="0">
                <a:solidFill>
                  <a:srgbClr val="7030A0"/>
                </a:solidFill>
                <a:latin typeface="微软雅黑" panose="020B0503020204020204" pitchFamily="34" charset="-122"/>
                <a:ea typeface="微软雅黑" panose="020B0503020204020204" pitchFamily="34" charset="-122"/>
              </a:rPr>
              <a:t>SC,</a:t>
            </a:r>
            <a:r>
              <a:rPr lang="zh-CN" altLang="en-US" sz="1600" dirty="0">
                <a:solidFill>
                  <a:srgbClr val="7030A0"/>
                </a:solidFill>
                <a:latin typeface="微软雅黑" panose="020B0503020204020204" pitchFamily="34" charset="-122"/>
                <a:ea typeface="微软雅黑" panose="020B0503020204020204" pitchFamily="34" charset="-122"/>
              </a:rPr>
              <a:t> </a:t>
            </a:r>
            <a:r>
              <a:rPr lang="en-US" altLang="zh-CN" sz="1600" dirty="0">
                <a:solidFill>
                  <a:srgbClr val="7030A0"/>
                </a:solidFill>
                <a:latin typeface="微软雅黑" panose="020B0503020204020204" pitchFamily="34" charset="-122"/>
                <a:ea typeface="微软雅黑" panose="020B0503020204020204" pitchFamily="34" charset="-122"/>
              </a:rPr>
              <a:t>Data Processing &amp; Formatting, etc.</a:t>
            </a:r>
            <a:endParaRPr lang="en-US" altLang="zh-CN" sz="2133" baseline="30000" dirty="0">
              <a:solidFill>
                <a:srgbClr val="7030A0"/>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42B87EE1-CBF0-810C-023D-A9C1CA28DDBA}"/>
              </a:ext>
            </a:extLst>
          </p:cNvPr>
          <p:cNvSpPr/>
          <p:nvPr/>
        </p:nvSpPr>
        <p:spPr>
          <a:xfrm>
            <a:off x="6443409" y="1216299"/>
            <a:ext cx="2831738" cy="1330943"/>
          </a:xfrm>
          <a:prstGeom prst="rect">
            <a:avLst/>
          </a:prstGeom>
          <a:noFill/>
          <a:ln w="28575">
            <a:solidFill>
              <a:schemeClr val="accent6"/>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28" name="矩形 27">
            <a:extLst>
              <a:ext uri="{FF2B5EF4-FFF2-40B4-BE49-F238E27FC236}">
                <a16:creationId xmlns:a16="http://schemas.microsoft.com/office/drawing/2014/main" id="{5A879FAC-7683-3164-317D-81BD0347428A}"/>
              </a:ext>
            </a:extLst>
          </p:cNvPr>
          <p:cNvSpPr/>
          <p:nvPr/>
        </p:nvSpPr>
        <p:spPr>
          <a:xfrm>
            <a:off x="9457305" y="1216300"/>
            <a:ext cx="2087391" cy="1380171"/>
          </a:xfrm>
          <a:prstGeom prst="rect">
            <a:avLst/>
          </a:prstGeom>
          <a:noFill/>
          <a:ln w="28575">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29" name="矩形 28">
            <a:extLst>
              <a:ext uri="{FF2B5EF4-FFF2-40B4-BE49-F238E27FC236}">
                <a16:creationId xmlns:a16="http://schemas.microsoft.com/office/drawing/2014/main" id="{2718ACC7-2AED-CAA9-2CAC-427F61D06738}"/>
              </a:ext>
            </a:extLst>
          </p:cNvPr>
          <p:cNvSpPr/>
          <p:nvPr/>
        </p:nvSpPr>
        <p:spPr>
          <a:xfrm>
            <a:off x="6628592" y="4149521"/>
            <a:ext cx="4824764" cy="695545"/>
          </a:xfrm>
          <a:prstGeom prst="rect">
            <a:avLst/>
          </a:prstGeom>
          <a:noFill/>
          <a:ln w="28575">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30" name="矩形 29">
            <a:extLst>
              <a:ext uri="{FF2B5EF4-FFF2-40B4-BE49-F238E27FC236}">
                <a16:creationId xmlns:a16="http://schemas.microsoft.com/office/drawing/2014/main" id="{19CFEC65-039B-94E4-EA35-F7DC3DB40D9B}"/>
              </a:ext>
            </a:extLst>
          </p:cNvPr>
          <p:cNvSpPr/>
          <p:nvPr/>
        </p:nvSpPr>
        <p:spPr>
          <a:xfrm>
            <a:off x="6769841" y="4911976"/>
            <a:ext cx="4886672" cy="1516496"/>
          </a:xfrm>
          <a:prstGeom prst="rect">
            <a:avLst/>
          </a:prstGeom>
          <a:noFill/>
          <a:ln w="28575">
            <a:solidFill>
              <a:srgbClr val="7030A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20" name="页脚占位符 3">
            <a:extLst>
              <a:ext uri="{FF2B5EF4-FFF2-40B4-BE49-F238E27FC236}">
                <a16:creationId xmlns:a16="http://schemas.microsoft.com/office/drawing/2014/main" id="{C80EA3BD-CFD3-4620-A902-428A4582DF0D}"/>
              </a:ext>
            </a:extLst>
          </p:cNvPr>
          <p:cNvSpPr>
            <a:spLocks noGrp="1"/>
          </p:cNvSpPr>
          <p:nvPr>
            <p:ph type="ftr" sz="quarter" idx="11"/>
          </p:nvPr>
        </p:nvSpPr>
        <p:spPr>
          <a:xfrm>
            <a:off x="4038998" y="6436360"/>
            <a:ext cx="4115205" cy="365125"/>
          </a:xfrm>
        </p:spPr>
        <p:txBody>
          <a:bodyPr/>
          <a:lstStyle/>
          <a:p>
            <a:r>
              <a:rPr lang="en-US" altLang="zh-CN" dirty="0"/>
              <a:t>2026 Qingdao LGAD Seminar</a:t>
            </a:r>
            <a:endParaRPr lang="zh-CN" altLang="en-US" dirty="0"/>
          </a:p>
        </p:txBody>
      </p:sp>
      <p:sp>
        <p:nvSpPr>
          <p:cNvPr id="4" name="灯片编号占位符 3"/>
          <p:cNvSpPr>
            <a:spLocks noGrp="1"/>
          </p:cNvSpPr>
          <p:nvPr>
            <p:ph type="sldNum" sz="quarter" idx="12"/>
          </p:nvPr>
        </p:nvSpPr>
        <p:spPr/>
        <p:txBody>
          <a:bodyPr/>
          <a:lstStyle/>
          <a:p>
            <a:fld id="{7D9BB5D0-35E4-459D-AEF3-FE4D7C45CC19}" type="slidenum">
              <a:rPr lang="zh-CN" altLang="en-US" smtClean="0"/>
              <a:t>4</a:t>
            </a:fld>
            <a:endParaRPr lang="zh-CN" altLang="en-US"/>
          </a:p>
        </p:txBody>
      </p:sp>
    </p:spTree>
    <p:extLst>
      <p:ext uri="{BB962C8B-B14F-4D97-AF65-F5344CB8AC3E}">
        <p14:creationId xmlns:p14="http://schemas.microsoft.com/office/powerpoint/2010/main" val="2595094335"/>
      </p:ext>
    </p:extLst>
  </p:cSld>
  <p:clrMapOvr>
    <a:masterClrMapping/>
  </p:clrMapOvr>
  <mc:AlternateContent xmlns:mc="http://schemas.openxmlformats.org/markup-compatibility/2006" xmlns:p14="http://schemas.microsoft.com/office/powerpoint/2010/main">
    <mc:Choice Requires="p14">
      <p:transition spd="slow" p14:dur="4000" advTm="25125"/>
    </mc:Choice>
    <mc:Fallback xmlns="">
      <p:transition spd="slow"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39F60-5307-989D-9B6F-4705B45F07CC}"/>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514DED4E-F402-537C-6A5A-64435C720675}"/>
              </a:ext>
            </a:extLst>
          </p:cNvPr>
          <p:cNvSpPr txBox="1">
            <a:spLocks noChangeArrowheads="1"/>
          </p:cNvSpPr>
          <p:nvPr/>
        </p:nvSpPr>
        <p:spPr bwMode="auto">
          <a:xfrm>
            <a:off x="1086683" y="263253"/>
            <a:ext cx="3348683" cy="398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1" tIns="34276" rIns="68551" bIns="34276"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667" kern="0" dirty="0">
                <a:solidFill>
                  <a:srgbClr val="1A3F6C"/>
                </a:solidFill>
                <a:latin typeface="微软雅黑" panose="020B0503020204020204" pitchFamily="34" charset="-122"/>
                <a:ea typeface="微软雅黑" panose="020B0503020204020204" pitchFamily="34" charset="-122"/>
              </a:rPr>
              <a:t>ALTIROC</a:t>
            </a:r>
            <a:endParaRPr lang="zh-CN" altLang="en-US" sz="2667" kern="0" dirty="0">
              <a:solidFill>
                <a:srgbClr val="1A3F6C"/>
              </a:solidFill>
              <a:latin typeface="微软雅黑" panose="020B0503020204020204" pitchFamily="34" charset="-122"/>
              <a:ea typeface="微软雅黑" panose="020B0503020204020204" pitchFamily="34" charset="-122"/>
            </a:endParaRPr>
          </a:p>
        </p:txBody>
      </p:sp>
      <p:sp>
        <p:nvSpPr>
          <p:cNvPr id="11" name="灯片编号占位符 1">
            <a:extLst>
              <a:ext uri="{FF2B5EF4-FFF2-40B4-BE49-F238E27FC236}">
                <a16:creationId xmlns:a16="http://schemas.microsoft.com/office/drawing/2014/main" id="{0C056039-A426-3000-4B5B-A72412D06E42}"/>
              </a:ext>
            </a:extLst>
          </p:cNvPr>
          <p:cNvSpPr txBox="1">
            <a:spLocks/>
          </p:cNvSpPr>
          <p:nvPr/>
        </p:nvSpPr>
        <p:spPr>
          <a:xfrm>
            <a:off x="10852597" y="6428474"/>
            <a:ext cx="112260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B5BF9F-75C6-42BD-8363-2F606FE0B601}" type="slidenum">
              <a:rPr lang="zh-CN" altLang="en-US" sz="1867" b="1">
                <a:solidFill>
                  <a:schemeClr val="tx1">
                    <a:lumMod val="50000"/>
                    <a:lumOff val="50000"/>
                  </a:schemeClr>
                </a:solidFill>
              </a:rPr>
              <a:pPr algn="r"/>
              <a:t>5</a:t>
            </a:fld>
            <a:endParaRPr lang="zh-CN" altLang="en-US" sz="1867" b="1" dirty="0">
              <a:solidFill>
                <a:schemeClr val="tx1">
                  <a:lumMod val="50000"/>
                  <a:lumOff val="50000"/>
                </a:schemeClr>
              </a:solidFill>
            </a:endParaRPr>
          </a:p>
        </p:txBody>
      </p:sp>
      <p:sp>
        <p:nvSpPr>
          <p:cNvPr id="2" name="文本框 1">
            <a:extLst>
              <a:ext uri="{FF2B5EF4-FFF2-40B4-BE49-F238E27FC236}">
                <a16:creationId xmlns:a16="http://schemas.microsoft.com/office/drawing/2014/main" id="{26CBEC35-D0FC-556B-69FE-23F2C08090E4}"/>
              </a:ext>
            </a:extLst>
          </p:cNvPr>
          <p:cNvSpPr txBox="1"/>
          <p:nvPr/>
        </p:nvSpPr>
        <p:spPr>
          <a:xfrm>
            <a:off x="495958" y="773442"/>
            <a:ext cx="6262652" cy="502766"/>
          </a:xfrm>
          <a:prstGeom prst="rect">
            <a:avLst/>
          </a:prstGeom>
          <a:noFill/>
        </p:spPr>
        <p:txBody>
          <a:bodyPr wrap="square">
            <a:spAutoFit/>
          </a:bodyPr>
          <a:lstStyle/>
          <a:p>
            <a:pPr defTabSz="457189"/>
            <a:r>
              <a:rPr lang="en-US" altLang="zh-CN" sz="2667" b="1" dirty="0">
                <a:solidFill>
                  <a:prstClr val="black"/>
                </a:solidFill>
                <a:latin typeface="微软雅黑" panose="020B0503020204020204" pitchFamily="34" charset="-122"/>
                <a:ea typeface="微软雅黑" panose="020B0503020204020204" pitchFamily="34" charset="-122"/>
              </a:rPr>
              <a:t>On-pixel electronics Architecture</a:t>
            </a:r>
          </a:p>
        </p:txBody>
      </p:sp>
      <p:pic>
        <p:nvPicPr>
          <p:cNvPr id="8" name="object 137">
            <a:extLst>
              <a:ext uri="{FF2B5EF4-FFF2-40B4-BE49-F238E27FC236}">
                <a16:creationId xmlns:a16="http://schemas.microsoft.com/office/drawing/2014/main" id="{3AC89782-8892-1DEB-AEA3-D303B65BFFB6}"/>
              </a:ext>
            </a:extLst>
          </p:cNvPr>
          <p:cNvPicPr/>
          <p:nvPr/>
        </p:nvPicPr>
        <p:blipFill>
          <a:blip r:embed="rId3" cstate="print"/>
          <a:stretch>
            <a:fillRect/>
          </a:stretch>
        </p:blipFill>
        <p:spPr>
          <a:xfrm>
            <a:off x="252027" y="923069"/>
            <a:ext cx="213123" cy="213123"/>
          </a:xfrm>
          <a:prstGeom prst="rect">
            <a:avLst/>
          </a:prstGeom>
        </p:spPr>
      </p:pic>
      <p:pic>
        <p:nvPicPr>
          <p:cNvPr id="9" name="图片 8">
            <a:extLst>
              <a:ext uri="{FF2B5EF4-FFF2-40B4-BE49-F238E27FC236}">
                <a16:creationId xmlns:a16="http://schemas.microsoft.com/office/drawing/2014/main" id="{BE5747B8-78BD-0473-1B90-8B6273D39D65}"/>
              </a:ext>
            </a:extLst>
          </p:cNvPr>
          <p:cNvPicPr>
            <a:picLocks noChangeAspect="1"/>
          </p:cNvPicPr>
          <p:nvPr/>
        </p:nvPicPr>
        <p:blipFill>
          <a:blip r:embed="rId4"/>
          <a:stretch>
            <a:fillRect/>
          </a:stretch>
        </p:blipFill>
        <p:spPr>
          <a:xfrm>
            <a:off x="613984" y="1286300"/>
            <a:ext cx="8961361" cy="2762342"/>
          </a:xfrm>
          <a:prstGeom prst="rect">
            <a:avLst/>
          </a:prstGeom>
        </p:spPr>
      </p:pic>
      <p:pic>
        <p:nvPicPr>
          <p:cNvPr id="10" name="图片 9">
            <a:extLst>
              <a:ext uri="{FF2B5EF4-FFF2-40B4-BE49-F238E27FC236}">
                <a16:creationId xmlns:a16="http://schemas.microsoft.com/office/drawing/2014/main" id="{BE3D16BF-46CA-2E8B-E9EB-2F008ECABE47}"/>
              </a:ext>
            </a:extLst>
          </p:cNvPr>
          <p:cNvPicPr>
            <a:picLocks noChangeAspect="1"/>
          </p:cNvPicPr>
          <p:nvPr/>
        </p:nvPicPr>
        <p:blipFill>
          <a:blip r:embed="rId5"/>
          <a:stretch>
            <a:fillRect/>
          </a:stretch>
        </p:blipFill>
        <p:spPr>
          <a:xfrm>
            <a:off x="9720861" y="1136192"/>
            <a:ext cx="2198063" cy="2580999"/>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B111B6C5-8A6C-4986-E1F4-3F8F3DE5606A}"/>
                  </a:ext>
                </a:extLst>
              </p:cNvPr>
              <p:cNvSpPr txBox="1"/>
              <p:nvPr/>
            </p:nvSpPr>
            <p:spPr>
              <a:xfrm>
                <a:off x="252027" y="4240131"/>
                <a:ext cx="5758774" cy="2014719"/>
              </a:xfrm>
              <a:prstGeom prst="rect">
                <a:avLst/>
              </a:prstGeom>
              <a:noFill/>
            </p:spPr>
            <p:txBody>
              <a:bodyPr wrap="square">
                <a:spAutoFit/>
              </a:bodyPr>
              <a:lstStyle/>
              <a:p>
                <a:pPr marL="342891" indent="-342891" defTabSz="457189">
                  <a:lnSpc>
                    <a:spcPct val="125000"/>
                  </a:lnSpc>
                  <a:buFont typeface="Arial" pitchFamily="34" charset="0"/>
                  <a:buChar char="•"/>
                </a:pPr>
                <a:r>
                  <a:rPr lang="en-US" altLang="zh-CN" b="1" dirty="0">
                    <a:latin typeface="微软雅黑" panose="020B0503020204020204" pitchFamily="34" charset="-122"/>
                    <a:ea typeface="微软雅黑" panose="020B0503020204020204" pitchFamily="34" charset="-122"/>
                  </a:rPr>
                  <a:t>Charge dynamics: </a:t>
                </a:r>
                <a:r>
                  <a:rPr lang="en-US" altLang="zh-CN" dirty="0">
                    <a:latin typeface="微软雅黑" panose="020B0503020204020204" pitchFamily="34" charset="-122"/>
                    <a:ea typeface="微软雅黑" panose="020B0503020204020204" pitchFamily="34" charset="-122"/>
                  </a:rPr>
                  <a:t>up to 100 </a:t>
                </a:r>
                <a:r>
                  <a:rPr lang="en-US" altLang="zh-CN" dirty="0" err="1">
                    <a:latin typeface="微软雅黑" panose="020B0503020204020204" pitchFamily="34" charset="-122"/>
                    <a:ea typeface="微软雅黑" panose="020B0503020204020204" pitchFamily="34" charset="-122"/>
                  </a:rPr>
                  <a:t>fC</a:t>
                </a:r>
                <a:endParaRPr lang="en-US" altLang="zh-CN" dirty="0">
                  <a:latin typeface="微软雅黑" panose="020B0503020204020204" pitchFamily="34" charset="-122"/>
                  <a:ea typeface="微软雅黑" panose="020B0503020204020204" pitchFamily="34" charset="-122"/>
                </a:endParaRPr>
              </a:p>
              <a:p>
                <a:pPr marL="342891" indent="-342891" defTabSz="457189">
                  <a:lnSpc>
                    <a:spcPct val="125000"/>
                  </a:lnSpc>
                  <a:buFont typeface="Arial" pitchFamily="34" charset="0"/>
                  <a:buChar char="•"/>
                </a:pPr>
                <a:r>
                  <a:rPr lang="en-US" altLang="zh-CN" b="1" dirty="0">
                    <a:solidFill>
                      <a:prstClr val="black"/>
                    </a:solidFill>
                    <a:latin typeface="微软雅黑" panose="020B0503020204020204" pitchFamily="34" charset="-122"/>
                    <a:ea typeface="微软雅黑" panose="020B0503020204020204" pitchFamily="34" charset="-122"/>
                  </a:rPr>
                  <a:t>Nosie: </a:t>
                </a:r>
                <a:r>
                  <a:rPr lang="en-US" altLang="zh-CN" dirty="0">
                    <a:solidFill>
                      <a:srgbClr val="FF0000"/>
                    </a:solidFill>
                    <a:latin typeface="微软雅黑" panose="020B0503020204020204" pitchFamily="34" charset="-122"/>
                    <a:ea typeface="微软雅黑" panose="020B0503020204020204" pitchFamily="34" charset="-122"/>
                  </a:rPr>
                  <a:t>&lt; 0.5 </a:t>
                </a:r>
                <a:r>
                  <a:rPr lang="en-US" altLang="zh-CN" dirty="0" err="1">
                    <a:solidFill>
                      <a:srgbClr val="FF0000"/>
                    </a:solidFill>
                    <a:latin typeface="微软雅黑" panose="020B0503020204020204" pitchFamily="34" charset="-122"/>
                    <a:ea typeface="微软雅黑" panose="020B0503020204020204" pitchFamily="34" charset="-122"/>
                  </a:rPr>
                  <a:t>fC</a:t>
                </a:r>
                <a:endParaRPr lang="en-US" altLang="zh-CN" dirty="0">
                  <a:solidFill>
                    <a:srgbClr val="FF0000"/>
                  </a:solidFill>
                  <a:latin typeface="微软雅黑" panose="020B0503020204020204" pitchFamily="34" charset="-122"/>
                  <a:ea typeface="微软雅黑" panose="020B0503020204020204" pitchFamily="34" charset="-122"/>
                </a:endParaRPr>
              </a:p>
              <a:p>
                <a:pPr marL="342891" indent="-342891" defTabSz="457189">
                  <a:lnSpc>
                    <a:spcPct val="125000"/>
                  </a:lnSpc>
                  <a:buFont typeface="Arial" pitchFamily="34" charset="0"/>
                  <a:buChar char="•"/>
                </a:pPr>
                <a:r>
                  <a:rPr lang="en-US" altLang="zh-CN" b="1" dirty="0">
                    <a:solidFill>
                      <a:prstClr val="black"/>
                    </a:solidFill>
                    <a:latin typeface="微软雅黑" panose="020B0503020204020204" pitchFamily="34" charset="-122"/>
                    <a:ea typeface="微软雅黑" panose="020B0503020204020204" pitchFamily="34" charset="-122"/>
                  </a:rPr>
                  <a:t>Cross talk: </a:t>
                </a:r>
                <a:r>
                  <a:rPr lang="en-US" altLang="zh-CN" dirty="0">
                    <a:solidFill>
                      <a:prstClr val="black"/>
                    </a:solidFill>
                    <a:latin typeface="微软雅黑" panose="020B0503020204020204" pitchFamily="34" charset="-122"/>
                    <a:ea typeface="微软雅黑" panose="020B0503020204020204" pitchFamily="34" charset="-122"/>
                  </a:rPr>
                  <a:t>2 % to guarantee single hit with 2 </a:t>
                </a:r>
                <a:r>
                  <a:rPr lang="en-US" altLang="zh-CN" dirty="0" err="1">
                    <a:solidFill>
                      <a:prstClr val="black"/>
                    </a:solidFill>
                    <a:latin typeface="微软雅黑" panose="020B0503020204020204" pitchFamily="34" charset="-122"/>
                    <a:ea typeface="微软雅黑" panose="020B0503020204020204" pitchFamily="34" charset="-122"/>
                  </a:rPr>
                  <a:t>fC</a:t>
                </a:r>
                <a:r>
                  <a:rPr lang="en-US" altLang="zh-CN" dirty="0">
                    <a:solidFill>
                      <a:prstClr val="black"/>
                    </a:solidFill>
                    <a:latin typeface="微软雅黑" panose="020B0503020204020204" pitchFamily="34" charset="-122"/>
                    <a:ea typeface="微软雅黑" panose="020B0503020204020204" pitchFamily="34" charset="-122"/>
                  </a:rPr>
                  <a:t> threshold</a:t>
                </a:r>
              </a:p>
              <a:p>
                <a:pPr marL="342891" indent="-342891" defTabSz="457189">
                  <a:lnSpc>
                    <a:spcPct val="125000"/>
                  </a:lnSpc>
                  <a:buFont typeface="Arial" pitchFamily="34" charset="0"/>
                  <a:buChar char="•"/>
                </a:pPr>
                <a:r>
                  <a:rPr lang="en-US" altLang="zh-CN" b="1" dirty="0">
                    <a:solidFill>
                      <a:prstClr val="black"/>
                    </a:solidFill>
                    <a:latin typeface="微软雅黑" panose="020B0503020204020204" pitchFamily="34" charset="-122"/>
                    <a:ea typeface="微软雅黑" panose="020B0503020204020204" pitchFamily="34" charset="-122"/>
                  </a:rPr>
                  <a:t>Bandwidth: </a:t>
                </a:r>
                <a:r>
                  <a:rPr lang="en-US" altLang="zh-CN" dirty="0">
                    <a:solidFill>
                      <a:srgbClr val="FF0000"/>
                    </a:solidFill>
                    <a:latin typeface="微软雅黑" panose="020B0503020204020204" pitchFamily="34" charset="-122"/>
                    <a:ea typeface="微软雅黑" panose="020B0503020204020204" pitchFamily="34" charset="-122"/>
                  </a:rPr>
                  <a:t>1GHz</a:t>
                </a:r>
                <a:r>
                  <a:rPr lang="en-US" altLang="zh-CN" dirty="0">
                    <a:solidFill>
                      <a:prstClr val="black"/>
                    </a:solidFill>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dirty="0">
                            <a:solidFill>
                              <a:prstClr val="black"/>
                            </a:solidFill>
                            <a:latin typeface="Cambria Math" panose="02040503050406030204" pitchFamily="18" charset="0"/>
                          </a:rPr>
                        </m:ctrlPr>
                      </m:sSubPr>
                      <m:e>
                        <m:r>
                          <a:rPr lang="en-US" altLang="zh-CN" i="1" dirty="0">
                            <a:solidFill>
                              <a:prstClr val="black"/>
                            </a:solidFill>
                            <a:latin typeface="Cambria Math" panose="02040503050406030204" pitchFamily="18" charset="0"/>
                          </a:rPr>
                          <m:t>𝐹</m:t>
                        </m:r>
                      </m:e>
                      <m:sub>
                        <m:r>
                          <a:rPr lang="en-US" altLang="zh-CN" i="1" dirty="0">
                            <a:solidFill>
                              <a:prstClr val="black"/>
                            </a:solidFill>
                            <a:latin typeface="Cambria Math" panose="02040503050406030204" pitchFamily="18" charset="0"/>
                          </a:rPr>
                          <m:t>𝑐</m:t>
                        </m:r>
                      </m:sub>
                    </m:sSub>
                    <m:r>
                      <a:rPr lang="en-US" altLang="zh-CN" dirty="0">
                        <a:solidFill>
                          <a:prstClr val="black"/>
                        </a:solidFill>
                        <a:latin typeface="Cambria Math" panose="02040503050406030204" pitchFamily="18" charset="0"/>
                      </a:rPr>
                      <m:t>≈</m:t>
                    </m:r>
                    <m:f>
                      <m:fPr>
                        <m:ctrlPr>
                          <a:rPr lang="en-US" altLang="zh-CN" i="1" dirty="0">
                            <a:solidFill>
                              <a:prstClr val="black"/>
                            </a:solidFill>
                            <a:latin typeface="Cambria Math" panose="02040503050406030204" pitchFamily="18" charset="0"/>
                          </a:rPr>
                        </m:ctrlPr>
                      </m:fPr>
                      <m:num>
                        <m:r>
                          <a:rPr lang="en-US" altLang="zh-CN" dirty="0">
                            <a:solidFill>
                              <a:prstClr val="black"/>
                            </a:solidFill>
                            <a:latin typeface="Cambria Math" panose="02040503050406030204" pitchFamily="18" charset="0"/>
                          </a:rPr>
                          <m:t>0.35</m:t>
                        </m:r>
                      </m:num>
                      <m:den>
                        <m:sSub>
                          <m:sSubPr>
                            <m:ctrlPr>
                              <a:rPr lang="en-US" altLang="zh-CN" i="1" dirty="0">
                                <a:solidFill>
                                  <a:prstClr val="black"/>
                                </a:solidFill>
                                <a:latin typeface="Cambria Math" panose="02040503050406030204" pitchFamily="18" charset="0"/>
                              </a:rPr>
                            </m:ctrlPr>
                          </m:sSubPr>
                          <m:e>
                            <m:r>
                              <a:rPr lang="en-US" altLang="zh-CN" i="1" dirty="0">
                                <a:solidFill>
                                  <a:prstClr val="black"/>
                                </a:solidFill>
                                <a:latin typeface="Cambria Math" panose="02040503050406030204" pitchFamily="18" charset="0"/>
                              </a:rPr>
                              <m:t>𝑇</m:t>
                            </m:r>
                          </m:e>
                          <m:sub>
                            <m:r>
                              <a:rPr lang="en-US" altLang="zh-CN" i="1" dirty="0">
                                <a:solidFill>
                                  <a:prstClr val="black"/>
                                </a:solidFill>
                                <a:latin typeface="Cambria Math" panose="02040503050406030204" pitchFamily="18" charset="0"/>
                              </a:rPr>
                              <m:t>𝑟</m:t>
                            </m:r>
                          </m:sub>
                        </m:sSub>
                      </m:den>
                    </m:f>
                  </m:oMath>
                </a14:m>
                <a:r>
                  <a:rPr lang="en-US" altLang="zh-CN" dirty="0">
                    <a:solidFill>
                      <a:prstClr val="black"/>
                    </a:solidFill>
                    <a:latin typeface="微软雅黑" panose="020B0503020204020204" pitchFamily="34" charset="-122"/>
                    <a:ea typeface="微软雅黑" panose="020B0503020204020204" pitchFamily="34" charset="-122"/>
                  </a:rPr>
                  <a:t>)</a:t>
                </a:r>
                <a:endParaRPr lang="zh-CN" altLang="en-US" dirty="0">
                  <a:solidFill>
                    <a:prstClr val="black"/>
                  </a:solidFill>
                  <a:latin typeface="微软雅黑" panose="020B0503020204020204" pitchFamily="34" charset="-122"/>
                  <a:ea typeface="微软雅黑" panose="020B0503020204020204" pitchFamily="34" charset="-122"/>
                </a:endParaRPr>
              </a:p>
            </p:txBody>
          </p:sp>
        </mc:Choice>
        <mc:Fallback xmlns="">
          <p:sp>
            <p:nvSpPr>
              <p:cNvPr id="12" name="文本框 11">
                <a:extLst>
                  <a:ext uri="{FF2B5EF4-FFF2-40B4-BE49-F238E27FC236}">
                    <a16:creationId xmlns:a16="http://schemas.microsoft.com/office/drawing/2014/main" xmlns:a14="http://schemas.microsoft.com/office/drawing/2010/main" xmlns="" id="{B111B6C5-8A6C-4986-E1F4-3F8F3DE5606A}"/>
                  </a:ext>
                </a:extLst>
              </p:cNvPr>
              <p:cNvSpPr txBox="1">
                <a:spLocks noRot="1" noChangeAspect="1" noMove="1" noResize="1" noEditPoints="1" noAdjustHandles="1" noChangeArrowheads="1" noChangeShapeType="1" noTextEdit="1"/>
              </p:cNvSpPr>
              <p:nvPr/>
            </p:nvSpPr>
            <p:spPr>
              <a:xfrm>
                <a:off x="252027" y="4240131"/>
                <a:ext cx="5758774" cy="2014719"/>
              </a:xfrm>
              <a:prstGeom prst="rect">
                <a:avLst/>
              </a:prstGeom>
              <a:blipFill rotWithShape="0">
                <a:blip r:embed="rId6"/>
                <a:stretch>
                  <a:fillRect l="-635"/>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0D1276AD-8D48-4C28-C9AA-98E9560C3FE2}"/>
              </a:ext>
            </a:extLst>
          </p:cNvPr>
          <p:cNvSpPr txBox="1"/>
          <p:nvPr/>
        </p:nvSpPr>
        <p:spPr>
          <a:xfrm>
            <a:off x="5933872" y="4240131"/>
            <a:ext cx="6157609" cy="2015936"/>
          </a:xfrm>
          <a:prstGeom prst="rect">
            <a:avLst/>
          </a:prstGeom>
          <a:noFill/>
        </p:spPr>
        <p:txBody>
          <a:bodyPr wrap="square">
            <a:spAutoFit/>
          </a:bodyPr>
          <a:lstStyle/>
          <a:p>
            <a:pPr marL="257175" indent="-257175" defTabSz="342900">
              <a:lnSpc>
                <a:spcPct val="125000"/>
              </a:lnSpc>
              <a:buFont typeface="Arial" pitchFamily="34" charset="0"/>
              <a:buChar char="•"/>
            </a:pPr>
            <a:r>
              <a:rPr lang="en-US" altLang="zh-CN" sz="2000" b="1" dirty="0">
                <a:solidFill>
                  <a:srgbClr val="FF0000"/>
                </a:solidFill>
                <a:ea typeface="微软雅黑" panose="020B0503020204020204" pitchFamily="34" charset="-122"/>
              </a:rPr>
              <a:t>10 bits DAC for the threshold of all; 8 bits DAC correction for threshold of each</a:t>
            </a:r>
          </a:p>
          <a:p>
            <a:pPr marL="257175" indent="-257175" defTabSz="342900">
              <a:lnSpc>
                <a:spcPct val="125000"/>
              </a:lnSpc>
              <a:buFont typeface="Arial" pitchFamily="34" charset="0"/>
              <a:buChar char="•"/>
            </a:pPr>
            <a:r>
              <a:rPr lang="en-US" altLang="zh-CN" sz="2000" b="1" dirty="0">
                <a:solidFill>
                  <a:srgbClr val="FF0000"/>
                </a:solidFill>
                <a:ea typeface="微软雅黑" panose="020B0503020204020204" pitchFamily="34" charset="-122"/>
              </a:rPr>
              <a:t>The range from 650 mV ~ 1.2 V, with a LSB of 0.55 mV</a:t>
            </a:r>
          </a:p>
          <a:p>
            <a:pPr marL="257175" indent="-257175" defTabSz="342900">
              <a:lnSpc>
                <a:spcPct val="125000"/>
              </a:lnSpc>
              <a:buFont typeface="Arial" pitchFamily="34" charset="0"/>
              <a:buChar char="•"/>
            </a:pPr>
            <a:r>
              <a:rPr lang="en-US" altLang="zh-CN" sz="2000" b="1" dirty="0">
                <a:solidFill>
                  <a:prstClr val="black"/>
                </a:solidFill>
                <a:ea typeface="微软雅黑" panose="020B0503020204020204" pitchFamily="34" charset="-122"/>
              </a:rPr>
              <a:t>External discriminator signal delivered by periphery for debug &amp; TDC characterization</a:t>
            </a:r>
          </a:p>
        </p:txBody>
      </p:sp>
      <p:sp>
        <p:nvSpPr>
          <p:cNvPr id="3" name="矩形 2"/>
          <p:cNvSpPr/>
          <p:nvPr/>
        </p:nvSpPr>
        <p:spPr>
          <a:xfrm>
            <a:off x="969422" y="3863976"/>
            <a:ext cx="1771960" cy="400110"/>
          </a:xfrm>
          <a:prstGeom prst="rect">
            <a:avLst/>
          </a:prstGeom>
        </p:spPr>
        <p:txBody>
          <a:bodyPr wrap="none">
            <a:spAutoFit/>
          </a:bodyPr>
          <a:lstStyle/>
          <a:p>
            <a:pPr defTabSz="342900"/>
            <a:r>
              <a:rPr lang="en-US" altLang="zh-CN" sz="2000" b="1" dirty="0">
                <a:solidFill>
                  <a:prstClr val="black"/>
                </a:solidFill>
                <a:latin typeface="微软雅黑" panose="020B0503020204020204" pitchFamily="34" charset="-122"/>
                <a:ea typeface="微软雅黑" panose="020B0503020204020204" pitchFamily="34" charset="-122"/>
              </a:rPr>
              <a:t>preamplifier</a:t>
            </a:r>
          </a:p>
        </p:txBody>
      </p:sp>
      <p:pic>
        <p:nvPicPr>
          <p:cNvPr id="14" name="object 137">
            <a:extLst>
              <a:ext uri="{FF2B5EF4-FFF2-40B4-BE49-F238E27FC236}">
                <a16:creationId xmlns:a16="http://schemas.microsoft.com/office/drawing/2014/main" id="{3AC89782-8892-1DEB-AEA3-D303B65BFFB6}"/>
              </a:ext>
            </a:extLst>
          </p:cNvPr>
          <p:cNvPicPr/>
          <p:nvPr/>
        </p:nvPicPr>
        <p:blipFill>
          <a:blip r:embed="rId3" cstate="print"/>
          <a:stretch>
            <a:fillRect/>
          </a:stretch>
        </p:blipFill>
        <p:spPr>
          <a:xfrm>
            <a:off x="338980" y="3929759"/>
            <a:ext cx="208416" cy="237765"/>
          </a:xfrm>
          <a:prstGeom prst="rect">
            <a:avLst/>
          </a:prstGeom>
        </p:spPr>
      </p:pic>
      <p:pic>
        <p:nvPicPr>
          <p:cNvPr id="15" name="object 137">
            <a:extLst>
              <a:ext uri="{FF2B5EF4-FFF2-40B4-BE49-F238E27FC236}">
                <a16:creationId xmlns:a16="http://schemas.microsoft.com/office/drawing/2014/main" id="{3AC89782-8892-1DEB-AEA3-D303B65BFFB6}"/>
              </a:ext>
            </a:extLst>
          </p:cNvPr>
          <p:cNvPicPr/>
          <p:nvPr/>
        </p:nvPicPr>
        <p:blipFill>
          <a:blip r:embed="rId3" cstate="print"/>
          <a:stretch>
            <a:fillRect/>
          </a:stretch>
        </p:blipFill>
        <p:spPr>
          <a:xfrm>
            <a:off x="5933872" y="3954401"/>
            <a:ext cx="213123" cy="213123"/>
          </a:xfrm>
          <a:prstGeom prst="rect">
            <a:avLst/>
          </a:prstGeom>
        </p:spPr>
      </p:pic>
      <p:sp>
        <p:nvSpPr>
          <p:cNvPr id="4" name="矩形 3"/>
          <p:cNvSpPr/>
          <p:nvPr/>
        </p:nvSpPr>
        <p:spPr>
          <a:xfrm>
            <a:off x="6366239" y="3874068"/>
            <a:ext cx="1758558" cy="369332"/>
          </a:xfrm>
          <a:prstGeom prst="rect">
            <a:avLst/>
          </a:prstGeom>
        </p:spPr>
        <p:txBody>
          <a:bodyPr wrap="none">
            <a:spAutoFit/>
          </a:bodyPr>
          <a:lstStyle/>
          <a:p>
            <a:r>
              <a:rPr lang="en-US" altLang="zh-CN" b="1" dirty="0">
                <a:solidFill>
                  <a:prstClr val="black"/>
                </a:solidFill>
                <a:latin typeface="微软雅黑" panose="020B0503020204020204" pitchFamily="34" charset="-122"/>
                <a:ea typeface="微软雅黑" panose="020B0503020204020204" pitchFamily="34" charset="-122"/>
              </a:rPr>
              <a:t>Discriminator</a:t>
            </a:r>
            <a:endParaRPr lang="zh-CN" altLang="en-US" dirty="0"/>
          </a:p>
        </p:txBody>
      </p:sp>
      <p:sp>
        <p:nvSpPr>
          <p:cNvPr id="5" name="页脚占位符 4"/>
          <p:cNvSpPr>
            <a:spLocks noGrp="1"/>
          </p:cNvSpPr>
          <p:nvPr>
            <p:ph type="ftr" sz="quarter" idx="11"/>
          </p:nvPr>
        </p:nvSpPr>
        <p:spPr/>
        <p:txBody>
          <a:bodyPr/>
          <a:lstStyle/>
          <a:p>
            <a:r>
              <a:rPr lang="en-US" altLang="zh-CN"/>
              <a:t>2026 Qingdao LGAD Seminar</a:t>
            </a:r>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5</a:t>
            </a:fld>
            <a:endParaRPr lang="zh-CN" altLang="en-US"/>
          </a:p>
        </p:txBody>
      </p:sp>
    </p:spTree>
    <p:extLst>
      <p:ext uri="{BB962C8B-B14F-4D97-AF65-F5344CB8AC3E}">
        <p14:creationId xmlns:p14="http://schemas.microsoft.com/office/powerpoint/2010/main" val="2057246886"/>
      </p:ext>
    </p:extLst>
  </p:cSld>
  <p:clrMapOvr>
    <a:masterClrMapping/>
  </p:clrMapOvr>
  <mc:AlternateContent xmlns:mc="http://schemas.openxmlformats.org/markup-compatibility/2006" xmlns:p14="http://schemas.microsoft.com/office/powerpoint/2010/main">
    <mc:Choice Requires="p14">
      <p:transition spd="slow" p14:dur="4000" advTm="25125"/>
    </mc:Choice>
    <mc:Fallback xmlns="">
      <p:transition spd="slow" advTm="2512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08723-2DAF-D014-774B-61A9D4BBC02E}"/>
            </a:ext>
          </a:extLst>
        </p:cNvPr>
        <p:cNvGrpSpPr/>
        <p:nvPr/>
      </p:nvGrpSpPr>
      <p:grpSpPr>
        <a:xfrm>
          <a:off x="0" y="0"/>
          <a:ext cx="0" cy="0"/>
          <a:chOff x="0" y="0"/>
          <a:chExt cx="0" cy="0"/>
        </a:xfrm>
      </p:grpSpPr>
      <p:pic>
        <p:nvPicPr>
          <p:cNvPr id="18" name="图片 17">
            <a:extLst>
              <a:ext uri="{FF2B5EF4-FFF2-40B4-BE49-F238E27FC236}">
                <a16:creationId xmlns:a16="http://schemas.microsoft.com/office/drawing/2014/main" id="{F9606A44-6F90-8983-77C7-2C0377BFDAE7}"/>
              </a:ext>
            </a:extLst>
          </p:cNvPr>
          <p:cNvPicPr>
            <a:picLocks noChangeAspect="1"/>
          </p:cNvPicPr>
          <p:nvPr/>
        </p:nvPicPr>
        <p:blipFill>
          <a:blip r:embed="rId3"/>
          <a:srcRect l="39905"/>
          <a:stretch>
            <a:fillRect/>
          </a:stretch>
        </p:blipFill>
        <p:spPr>
          <a:xfrm>
            <a:off x="6758609" y="2075626"/>
            <a:ext cx="5270148" cy="4509900"/>
          </a:xfrm>
          <a:prstGeom prst="rect">
            <a:avLst/>
          </a:prstGeom>
        </p:spPr>
      </p:pic>
      <p:cxnSp>
        <p:nvCxnSpPr>
          <p:cNvPr id="5" name="直接连接符 4">
            <a:extLst>
              <a:ext uri="{FF2B5EF4-FFF2-40B4-BE49-F238E27FC236}">
                <a16:creationId xmlns:a16="http://schemas.microsoft.com/office/drawing/2014/main" id="{43227C4F-375A-F9CD-20EE-C8F705BBFBEA}"/>
              </a:ext>
            </a:extLst>
          </p:cNvPr>
          <p:cNvCxnSpPr>
            <a:cxnSpLocks/>
          </p:cNvCxnSpPr>
          <p:nvPr/>
        </p:nvCxnSpPr>
        <p:spPr>
          <a:xfrm>
            <a:off x="546270" y="695995"/>
            <a:ext cx="11287143" cy="0"/>
          </a:xfrm>
          <a:prstGeom prst="line">
            <a:avLst/>
          </a:prstGeom>
          <a:ln>
            <a:solidFill>
              <a:srgbClr val="1A3F6C"/>
            </a:solidFill>
          </a:ln>
        </p:spPr>
        <p:style>
          <a:lnRef idx="1">
            <a:schemeClr val="accent1"/>
          </a:lnRef>
          <a:fillRef idx="0">
            <a:schemeClr val="accent1"/>
          </a:fillRef>
          <a:effectRef idx="0">
            <a:schemeClr val="accent1"/>
          </a:effectRef>
          <a:fontRef idx="minor">
            <a:schemeClr val="tx1"/>
          </a:fontRef>
        </p:style>
      </p:cxnSp>
      <p:sp>
        <p:nvSpPr>
          <p:cNvPr id="6" name="Rectangle 4">
            <a:extLst>
              <a:ext uri="{FF2B5EF4-FFF2-40B4-BE49-F238E27FC236}">
                <a16:creationId xmlns:a16="http://schemas.microsoft.com/office/drawing/2014/main" id="{2D6678FD-CA26-8824-A653-02E08DD065EA}"/>
              </a:ext>
            </a:extLst>
          </p:cNvPr>
          <p:cNvSpPr txBox="1">
            <a:spLocks noChangeArrowheads="1"/>
          </p:cNvSpPr>
          <p:nvPr/>
        </p:nvSpPr>
        <p:spPr bwMode="auto">
          <a:xfrm>
            <a:off x="1086683" y="263253"/>
            <a:ext cx="3348683" cy="398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1" tIns="34276" rIns="68551" bIns="34276"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algn="l">
              <a:defRPr/>
            </a:pPr>
            <a:r>
              <a:rPr lang="en-US" altLang="zh-CN" sz="2667" kern="0">
                <a:solidFill>
                  <a:srgbClr val="1A3F6C"/>
                </a:solidFill>
                <a:latin typeface="微软雅黑" panose="020B0503020204020204" pitchFamily="34" charset="-122"/>
                <a:ea typeface="微软雅黑" panose="020B0503020204020204" pitchFamily="34" charset="-122"/>
              </a:rPr>
              <a:t>TDC in Altiroc</a:t>
            </a:r>
            <a:endParaRPr lang="zh-CN" altLang="en-US" sz="2667" kern="0" dirty="0">
              <a:solidFill>
                <a:srgbClr val="1A3F6C"/>
              </a:solidFill>
              <a:latin typeface="微软雅黑" panose="020B0503020204020204" pitchFamily="34" charset="-122"/>
              <a:ea typeface="微软雅黑" panose="020B0503020204020204" pitchFamily="34" charset="-122"/>
            </a:endParaRPr>
          </a:p>
        </p:txBody>
      </p:sp>
      <p:sp>
        <p:nvSpPr>
          <p:cNvPr id="11" name="灯片编号占位符 1">
            <a:extLst>
              <a:ext uri="{FF2B5EF4-FFF2-40B4-BE49-F238E27FC236}">
                <a16:creationId xmlns:a16="http://schemas.microsoft.com/office/drawing/2014/main" id="{E850D758-2E03-2889-F8B9-26FD63A59830}"/>
              </a:ext>
            </a:extLst>
          </p:cNvPr>
          <p:cNvSpPr txBox="1">
            <a:spLocks/>
          </p:cNvSpPr>
          <p:nvPr/>
        </p:nvSpPr>
        <p:spPr>
          <a:xfrm>
            <a:off x="10852597" y="6428474"/>
            <a:ext cx="112260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B5BF9F-75C6-42BD-8363-2F606FE0B601}" type="slidenum">
              <a:rPr lang="zh-CN" altLang="en-US" sz="1867" b="1">
                <a:solidFill>
                  <a:schemeClr val="tx1">
                    <a:lumMod val="50000"/>
                    <a:lumOff val="50000"/>
                  </a:schemeClr>
                </a:solidFill>
              </a:rPr>
              <a:pPr algn="r"/>
              <a:t>6</a:t>
            </a:fld>
            <a:endParaRPr lang="zh-CN" altLang="en-US" sz="1867" b="1" dirty="0">
              <a:solidFill>
                <a:schemeClr val="tx1">
                  <a:lumMod val="50000"/>
                  <a:lumOff val="50000"/>
                </a:schemeClr>
              </a:solidFill>
            </a:endParaRPr>
          </a:p>
        </p:txBody>
      </p:sp>
      <p:sp>
        <p:nvSpPr>
          <p:cNvPr id="2" name="文本框 1">
            <a:extLst>
              <a:ext uri="{FF2B5EF4-FFF2-40B4-BE49-F238E27FC236}">
                <a16:creationId xmlns:a16="http://schemas.microsoft.com/office/drawing/2014/main" id="{D053E20E-7EAB-0FD4-EF44-5929EABF960F}"/>
              </a:ext>
            </a:extLst>
          </p:cNvPr>
          <p:cNvSpPr txBox="1"/>
          <p:nvPr/>
        </p:nvSpPr>
        <p:spPr>
          <a:xfrm>
            <a:off x="495958" y="773441"/>
            <a:ext cx="6262652" cy="502766"/>
          </a:xfrm>
          <a:prstGeom prst="rect">
            <a:avLst/>
          </a:prstGeom>
          <a:noFill/>
        </p:spPr>
        <p:txBody>
          <a:bodyPr wrap="square">
            <a:spAutoFit/>
          </a:bodyPr>
          <a:lstStyle/>
          <a:p>
            <a:pPr defTabSz="457189"/>
            <a:r>
              <a:rPr lang="en-US" altLang="zh-CN" sz="2667" b="1" dirty="0">
                <a:solidFill>
                  <a:prstClr val="black"/>
                </a:solidFill>
                <a:latin typeface="微软雅黑" panose="020B0503020204020204" pitchFamily="34" charset="-122"/>
                <a:ea typeface="微软雅黑" panose="020B0503020204020204" pitchFamily="34" charset="-122"/>
              </a:rPr>
              <a:t>TOA (Time of Arrival)</a:t>
            </a:r>
          </a:p>
        </p:txBody>
      </p:sp>
      <p:pic>
        <p:nvPicPr>
          <p:cNvPr id="8" name="object 137">
            <a:extLst>
              <a:ext uri="{FF2B5EF4-FFF2-40B4-BE49-F238E27FC236}">
                <a16:creationId xmlns:a16="http://schemas.microsoft.com/office/drawing/2014/main" id="{F0339687-1510-37AA-FF6E-238904E8897D}"/>
              </a:ext>
            </a:extLst>
          </p:cNvPr>
          <p:cNvPicPr/>
          <p:nvPr/>
        </p:nvPicPr>
        <p:blipFill>
          <a:blip r:embed="rId4" cstate="print"/>
          <a:stretch>
            <a:fillRect/>
          </a:stretch>
        </p:blipFill>
        <p:spPr>
          <a:xfrm>
            <a:off x="252027" y="923069"/>
            <a:ext cx="213123" cy="213123"/>
          </a:xfrm>
          <a:prstGeom prst="rect">
            <a:avLst/>
          </a:prstGeom>
        </p:spPr>
      </p:pic>
      <p:sp>
        <p:nvSpPr>
          <p:cNvPr id="3" name="文本框 2">
            <a:extLst>
              <a:ext uri="{FF2B5EF4-FFF2-40B4-BE49-F238E27FC236}">
                <a16:creationId xmlns:a16="http://schemas.microsoft.com/office/drawing/2014/main" id="{A8CA48A9-8199-E7B4-1403-AE00DA7CC6FF}"/>
              </a:ext>
            </a:extLst>
          </p:cNvPr>
          <p:cNvSpPr txBox="1"/>
          <p:nvPr/>
        </p:nvSpPr>
        <p:spPr>
          <a:xfrm>
            <a:off x="495959" y="1273820"/>
            <a:ext cx="11287143" cy="2554161"/>
          </a:xfrm>
          <a:prstGeom prst="rect">
            <a:avLst/>
          </a:prstGeom>
          <a:noFill/>
        </p:spPr>
        <p:txBody>
          <a:bodyPr wrap="square">
            <a:spAutoFit/>
          </a:bodyPr>
          <a:lstStyle/>
          <a:p>
            <a:pPr marL="342891" indent="-342891" defTabSz="457189">
              <a:lnSpc>
                <a:spcPct val="125000"/>
              </a:lnSpc>
              <a:buFont typeface="Arial" pitchFamily="34" charset="0"/>
              <a:buChar char="•"/>
            </a:pPr>
            <a:r>
              <a:rPr lang="en-US" altLang="zh-CN" sz="2133" dirty="0">
                <a:latin typeface="微软雅黑" panose="020B0503020204020204" pitchFamily="34" charset="-122"/>
                <a:ea typeface="微软雅黑" panose="020B0503020204020204" pitchFamily="34" charset="-122"/>
              </a:rPr>
              <a:t>Vernier delay line (Differential shunt capacitor voltage controlled delay cells) </a:t>
            </a:r>
          </a:p>
          <a:p>
            <a:pPr marL="342891" indent="-342891" defTabSz="457189">
              <a:lnSpc>
                <a:spcPct val="125000"/>
              </a:lnSpc>
              <a:buFont typeface="Arial" pitchFamily="34" charset="0"/>
              <a:buChar char="•"/>
            </a:pPr>
            <a:r>
              <a:rPr lang="en-US" altLang="zh-CN" sz="2133" dirty="0">
                <a:solidFill>
                  <a:srgbClr val="FF0000"/>
                </a:solidFill>
                <a:latin typeface="微软雅黑" panose="020B0503020204020204" pitchFamily="34" charset="-122"/>
                <a:ea typeface="微软雅黑" panose="020B0503020204020204" pitchFamily="34" charset="-122"/>
              </a:rPr>
              <a:t>Range: 2.56 ns </a:t>
            </a:r>
            <a:r>
              <a:rPr lang="en-US" altLang="zh-CN" sz="2133" dirty="0">
                <a:latin typeface="微软雅黑" panose="020B0503020204020204" pitchFamily="34" charset="-122"/>
                <a:ea typeface="微软雅黑" panose="020B0503020204020204" pitchFamily="34" charset="-122"/>
              </a:rPr>
              <a:t>(Hits only happens around 40 MHz)</a:t>
            </a:r>
          </a:p>
          <a:p>
            <a:pPr marL="342891" indent="-342891" defTabSz="457189">
              <a:lnSpc>
                <a:spcPct val="125000"/>
              </a:lnSpc>
              <a:buFont typeface="Arial" pitchFamily="34" charset="0"/>
              <a:buChar char="•"/>
            </a:pPr>
            <a:r>
              <a:rPr lang="en-US" altLang="zh-CN" sz="2133" dirty="0">
                <a:solidFill>
                  <a:srgbClr val="FF0000"/>
                </a:solidFill>
                <a:latin typeface="微软雅黑" panose="020B0503020204020204" pitchFamily="34" charset="-122"/>
                <a:ea typeface="微软雅黑" panose="020B0503020204020204" pitchFamily="34" charset="-122"/>
              </a:rPr>
              <a:t>LSB: 20 </a:t>
            </a:r>
            <a:r>
              <a:rPr lang="en-US" altLang="zh-CN" sz="2133" dirty="0" err="1">
                <a:solidFill>
                  <a:srgbClr val="FF0000"/>
                </a:solidFill>
                <a:latin typeface="微软雅黑" panose="020B0503020204020204" pitchFamily="34" charset="-122"/>
                <a:ea typeface="微软雅黑" panose="020B0503020204020204" pitchFamily="34" charset="-122"/>
              </a:rPr>
              <a:t>ps</a:t>
            </a:r>
            <a:r>
              <a:rPr lang="en-US" altLang="zh-CN" sz="2133" dirty="0">
                <a:solidFill>
                  <a:srgbClr val="FF0000"/>
                </a:solidFill>
                <a:latin typeface="微软雅黑" panose="020B0503020204020204" pitchFamily="34" charset="-122"/>
                <a:ea typeface="微软雅黑" panose="020B0503020204020204" pitchFamily="34" charset="-122"/>
              </a:rPr>
              <a:t>; 7 bits</a:t>
            </a:r>
          </a:p>
          <a:p>
            <a:pPr marL="342891" indent="-342891" defTabSz="457189">
              <a:lnSpc>
                <a:spcPct val="125000"/>
              </a:lnSpc>
              <a:buFont typeface="Arial" pitchFamily="34" charset="0"/>
              <a:buChar char="•"/>
            </a:pPr>
            <a:r>
              <a:rPr lang="en-US" altLang="zh-CN" sz="2133" dirty="0">
                <a:solidFill>
                  <a:prstClr val="black"/>
                </a:solidFill>
                <a:latin typeface="微软雅黑" panose="020B0503020204020204" pitchFamily="34" charset="-122"/>
                <a:ea typeface="微软雅黑" panose="020B0503020204020204" pitchFamily="34" charset="-122"/>
              </a:rPr>
              <a:t>Conversion time: &lt; 20 ns</a:t>
            </a:r>
          </a:p>
          <a:p>
            <a:pPr marL="342891" indent="-342891" defTabSz="457189">
              <a:lnSpc>
                <a:spcPct val="125000"/>
              </a:lnSpc>
              <a:buFont typeface="Arial" pitchFamily="34" charset="0"/>
              <a:buChar char="•"/>
            </a:pPr>
            <a:r>
              <a:rPr lang="en-US" altLang="zh-CN" sz="2133" dirty="0">
                <a:solidFill>
                  <a:prstClr val="black"/>
                </a:solidFill>
                <a:latin typeface="微软雅黑" panose="020B0503020204020204" pitchFamily="34" charset="-122"/>
                <a:ea typeface="微软雅黑" panose="020B0503020204020204" pitchFamily="34" charset="-122"/>
              </a:rPr>
              <a:t>Start: Rising edge from discriminator</a:t>
            </a:r>
          </a:p>
          <a:p>
            <a:pPr marL="342891" indent="-342891" defTabSz="457189">
              <a:lnSpc>
                <a:spcPct val="125000"/>
              </a:lnSpc>
              <a:buFont typeface="Arial" pitchFamily="34" charset="0"/>
              <a:buChar char="•"/>
            </a:pPr>
            <a:r>
              <a:rPr lang="en-US" altLang="zh-CN" sz="2133" dirty="0">
                <a:solidFill>
                  <a:prstClr val="black"/>
                </a:solidFill>
                <a:latin typeface="微软雅黑" panose="020B0503020204020204" pitchFamily="34" charset="-122"/>
                <a:ea typeface="微软雅黑" panose="020B0503020204020204" pitchFamily="34" charset="-122"/>
              </a:rPr>
              <a:t>Stop: First rising edge from 40 MHz </a:t>
            </a:r>
            <a:r>
              <a:rPr lang="en-US" altLang="zh-CN" sz="2133" dirty="0" err="1">
                <a:solidFill>
                  <a:prstClr val="black"/>
                </a:solidFill>
                <a:latin typeface="微软雅黑" panose="020B0503020204020204" pitchFamily="34" charset="-122"/>
                <a:ea typeface="微软雅黑" panose="020B0503020204020204" pitchFamily="34" charset="-122"/>
              </a:rPr>
              <a:t>clk</a:t>
            </a:r>
            <a:endParaRPr lang="zh-CN" altLang="en-US" sz="2133" dirty="0">
              <a:solidFill>
                <a:prstClr val="black"/>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0D3DD082-7FAC-BEE8-4461-4F8AAB200980}"/>
              </a:ext>
            </a:extLst>
          </p:cNvPr>
          <p:cNvSpPr txBox="1"/>
          <p:nvPr/>
        </p:nvSpPr>
        <p:spPr>
          <a:xfrm>
            <a:off x="495957" y="4399521"/>
            <a:ext cx="6262652" cy="502766"/>
          </a:xfrm>
          <a:prstGeom prst="rect">
            <a:avLst/>
          </a:prstGeom>
          <a:noFill/>
        </p:spPr>
        <p:txBody>
          <a:bodyPr wrap="square">
            <a:spAutoFit/>
          </a:bodyPr>
          <a:lstStyle/>
          <a:p>
            <a:pPr defTabSz="457189"/>
            <a:r>
              <a:rPr lang="en-US" altLang="zh-CN" sz="2667" b="1" dirty="0">
                <a:solidFill>
                  <a:prstClr val="black"/>
                </a:solidFill>
                <a:latin typeface="微软雅黑" panose="020B0503020204020204" pitchFamily="34" charset="-122"/>
                <a:ea typeface="微软雅黑" panose="020B0503020204020204" pitchFamily="34" charset="-122"/>
              </a:rPr>
              <a:t>40 MHz </a:t>
            </a:r>
            <a:r>
              <a:rPr lang="en-US" altLang="zh-CN" sz="2667" b="1" dirty="0" err="1">
                <a:solidFill>
                  <a:prstClr val="black"/>
                </a:solidFill>
                <a:latin typeface="微软雅黑" panose="020B0503020204020204" pitchFamily="34" charset="-122"/>
                <a:ea typeface="微软雅黑" panose="020B0503020204020204" pitchFamily="34" charset="-122"/>
              </a:rPr>
              <a:t>clk</a:t>
            </a:r>
            <a:r>
              <a:rPr lang="en-US" altLang="zh-CN" sz="2667" b="1" dirty="0">
                <a:solidFill>
                  <a:prstClr val="black"/>
                </a:solidFill>
                <a:latin typeface="微软雅黑" panose="020B0503020204020204" pitchFamily="34" charset="-122"/>
                <a:ea typeface="微软雅黑" panose="020B0503020204020204" pitchFamily="34" charset="-122"/>
              </a:rPr>
              <a:t> of TDC</a:t>
            </a:r>
          </a:p>
        </p:txBody>
      </p:sp>
      <p:pic>
        <p:nvPicPr>
          <p:cNvPr id="13" name="object 137">
            <a:extLst>
              <a:ext uri="{FF2B5EF4-FFF2-40B4-BE49-F238E27FC236}">
                <a16:creationId xmlns:a16="http://schemas.microsoft.com/office/drawing/2014/main" id="{EFA84EBF-0738-D186-E777-E135B17C9205}"/>
              </a:ext>
            </a:extLst>
          </p:cNvPr>
          <p:cNvPicPr/>
          <p:nvPr/>
        </p:nvPicPr>
        <p:blipFill>
          <a:blip r:embed="rId4" cstate="print"/>
          <a:stretch>
            <a:fillRect/>
          </a:stretch>
        </p:blipFill>
        <p:spPr>
          <a:xfrm>
            <a:off x="252025" y="4549149"/>
            <a:ext cx="213123" cy="213123"/>
          </a:xfrm>
          <a:prstGeom prst="rect">
            <a:avLst/>
          </a:prstGeom>
        </p:spPr>
      </p:pic>
      <p:sp>
        <p:nvSpPr>
          <p:cNvPr id="14" name="文本框 13">
            <a:extLst>
              <a:ext uri="{FF2B5EF4-FFF2-40B4-BE49-F238E27FC236}">
                <a16:creationId xmlns:a16="http://schemas.microsoft.com/office/drawing/2014/main" id="{F3E65DD5-14BC-486B-EC4C-9185D7291040}"/>
              </a:ext>
            </a:extLst>
          </p:cNvPr>
          <p:cNvSpPr txBox="1"/>
          <p:nvPr/>
        </p:nvSpPr>
        <p:spPr>
          <a:xfrm>
            <a:off x="495959" y="4899901"/>
            <a:ext cx="5016947" cy="912942"/>
          </a:xfrm>
          <a:prstGeom prst="rect">
            <a:avLst/>
          </a:prstGeom>
          <a:noFill/>
        </p:spPr>
        <p:txBody>
          <a:bodyPr wrap="square">
            <a:spAutoFit/>
          </a:bodyPr>
          <a:lstStyle/>
          <a:p>
            <a:pPr marL="342891" indent="-342891" defTabSz="457189">
              <a:lnSpc>
                <a:spcPct val="125000"/>
              </a:lnSpc>
              <a:buFont typeface="Arial" pitchFamily="34" charset="0"/>
              <a:buChar char="•"/>
            </a:pPr>
            <a:r>
              <a:rPr lang="en-US" altLang="zh-CN" sz="2133" dirty="0">
                <a:solidFill>
                  <a:srgbClr val="FF0000"/>
                </a:solidFill>
                <a:latin typeface="微软雅黑" panose="020B0503020204020204" pitchFamily="34" charset="-122"/>
                <a:ea typeface="微软雅黑" panose="020B0503020204020204" pitchFamily="34" charset="-122"/>
              </a:rPr>
              <a:t>Jitter: &lt; 10 </a:t>
            </a:r>
            <a:r>
              <a:rPr lang="en-US" altLang="zh-CN" sz="2133" dirty="0" err="1">
                <a:solidFill>
                  <a:srgbClr val="FF0000"/>
                </a:solidFill>
                <a:latin typeface="微软雅黑" panose="020B0503020204020204" pitchFamily="34" charset="-122"/>
                <a:ea typeface="微软雅黑" panose="020B0503020204020204" pitchFamily="34" charset="-122"/>
              </a:rPr>
              <a:t>ps</a:t>
            </a:r>
            <a:endParaRPr lang="en-US" altLang="zh-CN" sz="2133" dirty="0">
              <a:solidFill>
                <a:srgbClr val="FF0000"/>
              </a:solidFill>
              <a:latin typeface="微软雅黑" panose="020B0503020204020204" pitchFamily="34" charset="-122"/>
              <a:ea typeface="微软雅黑" panose="020B0503020204020204" pitchFamily="34" charset="-122"/>
            </a:endParaRPr>
          </a:p>
          <a:p>
            <a:pPr marL="342891" indent="-342891" defTabSz="457189">
              <a:lnSpc>
                <a:spcPct val="125000"/>
              </a:lnSpc>
              <a:buFont typeface="Arial" pitchFamily="34" charset="0"/>
              <a:buChar char="•"/>
            </a:pPr>
            <a:r>
              <a:rPr lang="en-US" altLang="zh-CN" sz="2133" dirty="0">
                <a:solidFill>
                  <a:srgbClr val="FF0000"/>
                </a:solidFill>
                <a:latin typeface="微软雅黑" panose="020B0503020204020204" pitchFamily="34" charset="-122"/>
                <a:ea typeface="微软雅黑" panose="020B0503020204020204" pitchFamily="34" charset="-122"/>
              </a:rPr>
              <a:t>Clocks skew in ASIC: +/-</a:t>
            </a:r>
            <a:r>
              <a:rPr lang="zh-CN" altLang="en-US" sz="2133" dirty="0">
                <a:solidFill>
                  <a:srgbClr val="FF0000"/>
                </a:solidFill>
                <a:latin typeface="微软雅黑" panose="020B0503020204020204" pitchFamily="34" charset="-122"/>
                <a:ea typeface="微软雅黑" panose="020B0503020204020204" pitchFamily="34" charset="-122"/>
              </a:rPr>
              <a:t> </a:t>
            </a:r>
            <a:r>
              <a:rPr lang="en-US" altLang="zh-CN" sz="2133" dirty="0">
                <a:solidFill>
                  <a:srgbClr val="FF0000"/>
                </a:solidFill>
                <a:latin typeface="微软雅黑" panose="020B0503020204020204" pitchFamily="34" charset="-122"/>
                <a:ea typeface="微软雅黑" panose="020B0503020204020204" pitchFamily="34" charset="-122"/>
              </a:rPr>
              <a:t>150</a:t>
            </a:r>
            <a:r>
              <a:rPr lang="zh-CN" altLang="en-US" sz="2133" dirty="0">
                <a:solidFill>
                  <a:srgbClr val="FF0000"/>
                </a:solidFill>
                <a:latin typeface="微软雅黑" panose="020B0503020204020204" pitchFamily="34" charset="-122"/>
                <a:ea typeface="微软雅黑" panose="020B0503020204020204" pitchFamily="34" charset="-122"/>
              </a:rPr>
              <a:t> </a:t>
            </a:r>
            <a:r>
              <a:rPr lang="en-US" altLang="zh-CN" sz="2133" dirty="0" err="1">
                <a:solidFill>
                  <a:srgbClr val="FF0000"/>
                </a:solidFill>
                <a:latin typeface="微软雅黑" panose="020B0503020204020204" pitchFamily="34" charset="-122"/>
                <a:ea typeface="微软雅黑" panose="020B0503020204020204" pitchFamily="34" charset="-122"/>
              </a:rPr>
              <a:t>ps</a:t>
            </a:r>
            <a:endParaRPr lang="en-US" altLang="zh-CN" sz="2133" dirty="0">
              <a:solidFill>
                <a:srgbClr val="FF0000"/>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DC7D1B34-C9C3-9200-042D-6E7ED0F2E280}"/>
              </a:ext>
            </a:extLst>
          </p:cNvPr>
          <p:cNvSpPr txBox="1"/>
          <p:nvPr/>
        </p:nvSpPr>
        <p:spPr>
          <a:xfrm>
            <a:off x="163245" y="5806302"/>
            <a:ext cx="6820652" cy="519053"/>
          </a:xfrm>
          <a:prstGeom prst="rect">
            <a:avLst/>
          </a:prstGeom>
          <a:noFill/>
        </p:spPr>
        <p:txBody>
          <a:bodyPr wrap="square">
            <a:spAutoFit/>
          </a:bodyPr>
          <a:lstStyle/>
          <a:p>
            <a:pPr defTabSz="457189">
              <a:lnSpc>
                <a:spcPct val="130000"/>
              </a:lnSpc>
            </a:pPr>
            <a:r>
              <a:rPr lang="en-US" altLang="zh-CN" sz="2133" b="1" dirty="0">
                <a:solidFill>
                  <a:srgbClr val="FF0000"/>
                </a:solidFill>
                <a:latin typeface="微软雅黑" panose="020B0503020204020204" pitchFamily="34" charset="-122"/>
                <a:ea typeface="微软雅黑" panose="020B0503020204020204" pitchFamily="34" charset="-122"/>
              </a:rPr>
              <a:t>The global clock routing requirement is crucial</a:t>
            </a:r>
          </a:p>
        </p:txBody>
      </p:sp>
      <p:sp>
        <p:nvSpPr>
          <p:cNvPr id="4" name="页脚占位符 3"/>
          <p:cNvSpPr>
            <a:spLocks noGrp="1"/>
          </p:cNvSpPr>
          <p:nvPr>
            <p:ph type="ftr" sz="quarter" idx="11"/>
          </p:nvPr>
        </p:nvSpPr>
        <p:spPr/>
        <p:txBody>
          <a:bodyPr/>
          <a:lstStyle/>
          <a:p>
            <a:r>
              <a:rPr lang="en-US" altLang="zh-CN"/>
              <a:t>2026 Qingdao LGAD Seminar</a:t>
            </a:r>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6</a:t>
            </a:fld>
            <a:endParaRPr lang="zh-CN" altLang="en-US"/>
          </a:p>
        </p:txBody>
      </p:sp>
    </p:spTree>
    <p:extLst>
      <p:ext uri="{BB962C8B-B14F-4D97-AF65-F5344CB8AC3E}">
        <p14:creationId xmlns:p14="http://schemas.microsoft.com/office/powerpoint/2010/main" val="4185526982"/>
      </p:ext>
    </p:extLst>
  </p:cSld>
  <p:clrMapOvr>
    <a:masterClrMapping/>
  </p:clrMapOvr>
  <mc:AlternateContent xmlns:mc="http://schemas.openxmlformats.org/markup-compatibility/2006" xmlns:p14="http://schemas.microsoft.com/office/powerpoint/2010/main">
    <mc:Choice Requires="p14">
      <p:transition spd="slow" p14:dur="4000" advTm="25125"/>
    </mc:Choice>
    <mc:Fallback xmlns="">
      <p:transition spd="slow" advTm="2512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11144-4F62-C828-1265-99ABDFF0188F}"/>
            </a:ext>
          </a:extLst>
        </p:cNvPr>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E6662C63-5483-A194-EEAD-923EA6325BCA}"/>
              </a:ext>
            </a:extLst>
          </p:cNvPr>
          <p:cNvCxnSpPr>
            <a:cxnSpLocks/>
          </p:cNvCxnSpPr>
          <p:nvPr/>
        </p:nvCxnSpPr>
        <p:spPr>
          <a:xfrm>
            <a:off x="546270" y="695995"/>
            <a:ext cx="11287143" cy="0"/>
          </a:xfrm>
          <a:prstGeom prst="line">
            <a:avLst/>
          </a:prstGeom>
          <a:ln>
            <a:solidFill>
              <a:srgbClr val="1A3F6C"/>
            </a:solidFill>
          </a:ln>
        </p:spPr>
        <p:style>
          <a:lnRef idx="1">
            <a:schemeClr val="accent1"/>
          </a:lnRef>
          <a:fillRef idx="0">
            <a:schemeClr val="accent1"/>
          </a:fillRef>
          <a:effectRef idx="0">
            <a:schemeClr val="accent1"/>
          </a:effectRef>
          <a:fontRef idx="minor">
            <a:schemeClr val="tx1"/>
          </a:fontRef>
        </p:style>
      </p:cxnSp>
      <p:sp>
        <p:nvSpPr>
          <p:cNvPr id="6" name="Rectangle 4">
            <a:extLst>
              <a:ext uri="{FF2B5EF4-FFF2-40B4-BE49-F238E27FC236}">
                <a16:creationId xmlns:a16="http://schemas.microsoft.com/office/drawing/2014/main" id="{74C31A7C-FED0-6EA8-847A-539B46315EF8}"/>
              </a:ext>
            </a:extLst>
          </p:cNvPr>
          <p:cNvSpPr txBox="1">
            <a:spLocks noChangeArrowheads="1"/>
          </p:cNvSpPr>
          <p:nvPr/>
        </p:nvSpPr>
        <p:spPr bwMode="auto">
          <a:xfrm>
            <a:off x="1086683" y="263253"/>
            <a:ext cx="3348683" cy="398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1" tIns="34276" rIns="68551" bIns="34276"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algn="l">
              <a:defRPr/>
            </a:pPr>
            <a:r>
              <a:rPr lang="en-US" altLang="zh-CN" sz="2667" kern="0" dirty="0">
                <a:solidFill>
                  <a:srgbClr val="1A3F6C"/>
                </a:solidFill>
                <a:latin typeface="微软雅黑" panose="020B0503020204020204" pitchFamily="34" charset="-122"/>
                <a:ea typeface="微软雅黑" panose="020B0503020204020204" pitchFamily="34" charset="-122"/>
              </a:rPr>
              <a:t>Pixel-digital</a:t>
            </a:r>
            <a:endParaRPr lang="zh-CN" altLang="en-US" sz="2667" kern="0" dirty="0">
              <a:solidFill>
                <a:srgbClr val="1A3F6C"/>
              </a:solidFill>
              <a:latin typeface="微软雅黑" panose="020B0503020204020204" pitchFamily="34" charset="-122"/>
              <a:ea typeface="微软雅黑" panose="020B0503020204020204" pitchFamily="34" charset="-122"/>
            </a:endParaRPr>
          </a:p>
        </p:txBody>
      </p:sp>
      <p:sp>
        <p:nvSpPr>
          <p:cNvPr id="11" name="灯片编号占位符 1">
            <a:extLst>
              <a:ext uri="{FF2B5EF4-FFF2-40B4-BE49-F238E27FC236}">
                <a16:creationId xmlns:a16="http://schemas.microsoft.com/office/drawing/2014/main" id="{4CA98027-6E32-A6F3-132D-8F5C84BF21BF}"/>
              </a:ext>
            </a:extLst>
          </p:cNvPr>
          <p:cNvSpPr txBox="1">
            <a:spLocks/>
          </p:cNvSpPr>
          <p:nvPr/>
        </p:nvSpPr>
        <p:spPr>
          <a:xfrm>
            <a:off x="10852597" y="6428474"/>
            <a:ext cx="112260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B5BF9F-75C6-42BD-8363-2F606FE0B601}" type="slidenum">
              <a:rPr lang="zh-CN" altLang="en-US" sz="1867" b="1">
                <a:solidFill>
                  <a:schemeClr val="tx1">
                    <a:lumMod val="50000"/>
                    <a:lumOff val="50000"/>
                  </a:schemeClr>
                </a:solidFill>
              </a:rPr>
              <a:pPr algn="r"/>
              <a:t>7</a:t>
            </a:fld>
            <a:endParaRPr lang="zh-CN" altLang="en-US" sz="1867" b="1" dirty="0">
              <a:solidFill>
                <a:schemeClr val="tx1">
                  <a:lumMod val="50000"/>
                  <a:lumOff val="50000"/>
                </a:schemeClr>
              </a:solidFill>
            </a:endParaRPr>
          </a:p>
        </p:txBody>
      </p:sp>
      <p:sp>
        <p:nvSpPr>
          <p:cNvPr id="2" name="文本框 1">
            <a:extLst>
              <a:ext uri="{FF2B5EF4-FFF2-40B4-BE49-F238E27FC236}">
                <a16:creationId xmlns:a16="http://schemas.microsoft.com/office/drawing/2014/main" id="{6541ADEA-8531-3EB6-91A6-41F402A9ADE7}"/>
              </a:ext>
            </a:extLst>
          </p:cNvPr>
          <p:cNvSpPr txBox="1"/>
          <p:nvPr/>
        </p:nvSpPr>
        <p:spPr>
          <a:xfrm>
            <a:off x="495958" y="773441"/>
            <a:ext cx="6262652" cy="502766"/>
          </a:xfrm>
          <a:prstGeom prst="rect">
            <a:avLst/>
          </a:prstGeom>
          <a:noFill/>
        </p:spPr>
        <p:txBody>
          <a:bodyPr wrap="square">
            <a:spAutoFit/>
          </a:bodyPr>
          <a:lstStyle/>
          <a:p>
            <a:pPr defTabSz="457189"/>
            <a:r>
              <a:rPr lang="en-US" altLang="zh-CN" sz="2667" b="1" dirty="0">
                <a:solidFill>
                  <a:prstClr val="black"/>
                </a:solidFill>
                <a:latin typeface="微软雅黑" panose="020B0503020204020204" pitchFamily="34" charset="-122"/>
                <a:ea typeface="微软雅黑" panose="020B0503020204020204" pitchFamily="34" charset="-122"/>
              </a:rPr>
              <a:t>Hit Buffer</a:t>
            </a:r>
          </a:p>
        </p:txBody>
      </p:sp>
      <p:pic>
        <p:nvPicPr>
          <p:cNvPr id="8" name="object 137">
            <a:extLst>
              <a:ext uri="{FF2B5EF4-FFF2-40B4-BE49-F238E27FC236}">
                <a16:creationId xmlns:a16="http://schemas.microsoft.com/office/drawing/2014/main" id="{BE17250E-4B57-61D7-979D-D5EE6EDF21E4}"/>
              </a:ext>
            </a:extLst>
          </p:cNvPr>
          <p:cNvPicPr/>
          <p:nvPr/>
        </p:nvPicPr>
        <p:blipFill>
          <a:blip r:embed="rId3" cstate="print"/>
          <a:stretch>
            <a:fillRect/>
          </a:stretch>
        </p:blipFill>
        <p:spPr>
          <a:xfrm>
            <a:off x="252027" y="923069"/>
            <a:ext cx="213123" cy="213123"/>
          </a:xfrm>
          <a:prstGeom prst="rect">
            <a:avLst/>
          </a:prstGeom>
        </p:spPr>
      </p:pic>
      <p:sp>
        <p:nvSpPr>
          <p:cNvPr id="3" name="文本框 2">
            <a:extLst>
              <a:ext uri="{FF2B5EF4-FFF2-40B4-BE49-F238E27FC236}">
                <a16:creationId xmlns:a16="http://schemas.microsoft.com/office/drawing/2014/main" id="{4463BC6F-529A-2C2B-CF0C-F54A15511026}"/>
              </a:ext>
            </a:extLst>
          </p:cNvPr>
          <p:cNvSpPr txBox="1"/>
          <p:nvPr/>
        </p:nvSpPr>
        <p:spPr>
          <a:xfrm>
            <a:off x="495959" y="1273821"/>
            <a:ext cx="11287143" cy="1211357"/>
          </a:xfrm>
          <a:prstGeom prst="rect">
            <a:avLst/>
          </a:prstGeom>
          <a:noFill/>
        </p:spPr>
        <p:txBody>
          <a:bodyPr wrap="square">
            <a:spAutoFit/>
          </a:bodyPr>
          <a:lstStyle/>
          <a:p>
            <a:pPr marL="342891" indent="-342891" defTabSz="457189">
              <a:lnSpc>
                <a:spcPct val="125000"/>
              </a:lnSpc>
              <a:buFont typeface="Arial" pitchFamily="34" charset="0"/>
              <a:buChar char="•"/>
            </a:pPr>
            <a:r>
              <a:rPr lang="en-US" altLang="zh-CN" sz="2000" dirty="0">
                <a:solidFill>
                  <a:srgbClr val="FF0000"/>
                </a:solidFill>
                <a:latin typeface="微软雅黑" panose="020B0503020204020204" pitchFamily="34" charset="-122"/>
                <a:ea typeface="微软雅黑" panose="020B0503020204020204" pitchFamily="34" charset="-122"/>
              </a:rPr>
              <a:t>1536 x 19 bits DP-SRAM</a:t>
            </a:r>
          </a:p>
          <a:p>
            <a:pPr marL="342891" indent="-342891" defTabSz="457189">
              <a:lnSpc>
                <a:spcPct val="125000"/>
              </a:lnSpc>
              <a:buFont typeface="Arial" pitchFamily="34" charset="0"/>
              <a:buChar char="•"/>
            </a:pPr>
            <a:r>
              <a:rPr lang="en-US" altLang="zh-CN" sz="2000" dirty="0">
                <a:latin typeface="微软雅黑" panose="020B0503020204020204" pitchFamily="34" charset="-122"/>
                <a:ea typeface="微软雅黑" panose="020B0503020204020204" pitchFamily="34" charset="-122"/>
              </a:rPr>
              <a:t>1 bit for hit flag, </a:t>
            </a:r>
            <a:r>
              <a:rPr lang="en-US" altLang="zh-CN" sz="2000" dirty="0">
                <a:solidFill>
                  <a:srgbClr val="FF0000"/>
                </a:solidFill>
                <a:latin typeface="微软雅黑" panose="020B0503020204020204" pitchFamily="34" charset="-122"/>
                <a:ea typeface="微软雅黑" panose="020B0503020204020204" pitchFamily="34" charset="-122"/>
              </a:rPr>
              <a:t>7 bits for TOA, 9 bits for TOT and 2 bits for CRC</a:t>
            </a:r>
          </a:p>
          <a:p>
            <a:pPr marL="342891" indent="-342891" defTabSz="457189">
              <a:lnSpc>
                <a:spcPct val="125000"/>
              </a:lnSpc>
              <a:buFont typeface="Arial" pitchFamily="34" charset="0"/>
              <a:buChar char="•"/>
            </a:pPr>
            <a:r>
              <a:rPr lang="en-US" altLang="zh-CN" sz="2000" dirty="0">
                <a:solidFill>
                  <a:srgbClr val="FF0000"/>
                </a:solidFill>
                <a:latin typeface="微软雅黑" panose="020B0503020204020204" pitchFamily="34" charset="-122"/>
                <a:ea typeface="微软雅黑" panose="020B0503020204020204" pitchFamily="34" charset="-122"/>
              </a:rPr>
              <a:t>Latency: up to 38.4 </a:t>
            </a:r>
            <a:r>
              <a:rPr lang="en-US" altLang="zh-CN" sz="2000" dirty="0" err="1">
                <a:solidFill>
                  <a:srgbClr val="FF0000"/>
                </a:solidFill>
                <a:latin typeface="微软雅黑" panose="020B0503020204020204" pitchFamily="34" charset="-122"/>
                <a:ea typeface="微软雅黑" panose="020B0503020204020204" pitchFamily="34" charset="-122"/>
              </a:rPr>
              <a:t>μs</a:t>
            </a:r>
            <a:r>
              <a:rPr lang="en-US" altLang="zh-CN" sz="2000" dirty="0">
                <a:solidFill>
                  <a:srgbClr val="FF0000"/>
                </a:solidFill>
                <a:latin typeface="微软雅黑" panose="020B0503020204020204" pitchFamily="34" charset="-122"/>
                <a:ea typeface="微软雅黑" panose="020B0503020204020204" pitchFamily="34" charset="-122"/>
              </a:rPr>
              <a:t> </a:t>
            </a:r>
            <a:r>
              <a:rPr lang="en-US" altLang="zh-CN" sz="2000" dirty="0">
                <a:solidFill>
                  <a:prstClr val="black"/>
                </a:solidFill>
                <a:latin typeface="微软雅黑" panose="020B0503020204020204" pitchFamily="34" charset="-122"/>
                <a:ea typeface="微软雅黑" panose="020B0503020204020204" pitchFamily="34" charset="-122"/>
              </a:rPr>
              <a:t>(Waiting for L0/L1 trigger)</a:t>
            </a:r>
          </a:p>
        </p:txBody>
      </p:sp>
      <p:pic>
        <p:nvPicPr>
          <p:cNvPr id="12" name="图片 11">
            <a:extLst>
              <a:ext uri="{FF2B5EF4-FFF2-40B4-BE49-F238E27FC236}">
                <a16:creationId xmlns:a16="http://schemas.microsoft.com/office/drawing/2014/main" id="{35A2F5C1-CEB6-8390-522E-DEF4C8597D2B}"/>
              </a:ext>
            </a:extLst>
          </p:cNvPr>
          <p:cNvPicPr>
            <a:picLocks noChangeAspect="1"/>
          </p:cNvPicPr>
          <p:nvPr/>
        </p:nvPicPr>
        <p:blipFill>
          <a:blip r:embed="rId4"/>
          <a:srcRect l="44728"/>
          <a:stretch>
            <a:fillRect/>
          </a:stretch>
        </p:blipFill>
        <p:spPr>
          <a:xfrm>
            <a:off x="6139530" y="2486706"/>
            <a:ext cx="5693883" cy="3331026"/>
          </a:xfrm>
          <a:prstGeom prst="rect">
            <a:avLst/>
          </a:prstGeom>
        </p:spPr>
      </p:pic>
      <p:sp>
        <p:nvSpPr>
          <p:cNvPr id="13" name="文本框 12">
            <a:extLst>
              <a:ext uri="{FF2B5EF4-FFF2-40B4-BE49-F238E27FC236}">
                <a16:creationId xmlns:a16="http://schemas.microsoft.com/office/drawing/2014/main" id="{E9F1D9A0-40FA-3473-3047-EF3A0A9CFF1E}"/>
              </a:ext>
            </a:extLst>
          </p:cNvPr>
          <p:cNvSpPr txBox="1"/>
          <p:nvPr/>
        </p:nvSpPr>
        <p:spPr>
          <a:xfrm>
            <a:off x="465149" y="2799609"/>
            <a:ext cx="4696989" cy="400110"/>
          </a:xfrm>
          <a:prstGeom prst="rect">
            <a:avLst/>
          </a:prstGeom>
          <a:noFill/>
        </p:spPr>
        <p:txBody>
          <a:bodyPr wrap="square">
            <a:spAutoFit/>
          </a:bodyPr>
          <a:lstStyle/>
          <a:p>
            <a:pPr defTabSz="342900"/>
            <a:r>
              <a:rPr lang="en-US" altLang="zh-CN" sz="2000" b="1" dirty="0">
                <a:solidFill>
                  <a:prstClr val="black"/>
                </a:solidFill>
                <a:latin typeface="微软雅黑" panose="020B0503020204020204" pitchFamily="34" charset="-122"/>
                <a:ea typeface="微软雅黑" panose="020B0503020204020204" pitchFamily="34" charset="-122"/>
              </a:rPr>
              <a:t>Trigger Hit Selector</a:t>
            </a:r>
          </a:p>
        </p:txBody>
      </p:sp>
      <p:sp>
        <p:nvSpPr>
          <p:cNvPr id="15" name="文本框 14">
            <a:extLst>
              <a:ext uri="{FF2B5EF4-FFF2-40B4-BE49-F238E27FC236}">
                <a16:creationId xmlns:a16="http://schemas.microsoft.com/office/drawing/2014/main" id="{BE02155F-B182-DE31-A6E9-E1713EBC806F}"/>
              </a:ext>
            </a:extLst>
          </p:cNvPr>
          <p:cNvSpPr txBox="1"/>
          <p:nvPr/>
        </p:nvSpPr>
        <p:spPr>
          <a:xfrm>
            <a:off x="465151" y="3174893"/>
            <a:ext cx="5604910" cy="1631216"/>
          </a:xfrm>
          <a:prstGeom prst="rect">
            <a:avLst/>
          </a:prstGeom>
          <a:noFill/>
        </p:spPr>
        <p:txBody>
          <a:bodyPr wrap="square">
            <a:spAutoFit/>
          </a:bodyPr>
          <a:lstStyle/>
          <a:p>
            <a:pPr marL="257175" indent="-257175" defTabSz="342900">
              <a:lnSpc>
                <a:spcPct val="125000"/>
              </a:lnSpc>
              <a:buFont typeface="Arial" pitchFamily="34" charset="0"/>
              <a:buChar char="•"/>
            </a:pPr>
            <a:r>
              <a:rPr lang="en-US" altLang="zh-CN" sz="1600" dirty="0">
                <a:latin typeface="微软雅黑" panose="020B0503020204020204" pitchFamily="34" charset="-122"/>
                <a:ea typeface="微软雅黑" panose="020B0503020204020204" pitchFamily="34" charset="-122"/>
              </a:rPr>
              <a:t>When L0/L1 arrives, select the data from Hit Buffer to Matched Hit Buffer</a:t>
            </a:r>
          </a:p>
          <a:p>
            <a:pPr marL="257175" indent="-257175" defTabSz="342900">
              <a:lnSpc>
                <a:spcPct val="125000"/>
              </a:lnSpc>
              <a:buFont typeface="Arial" pitchFamily="34" charset="0"/>
              <a:buChar char="•"/>
            </a:pPr>
            <a:r>
              <a:rPr lang="en-US" altLang="zh-CN" sz="1600" dirty="0">
                <a:solidFill>
                  <a:srgbClr val="FF0000"/>
                </a:solidFill>
                <a:latin typeface="微软雅黑" panose="020B0503020204020204" pitchFamily="34" charset="-122"/>
                <a:ea typeface="微软雅黑" panose="020B0503020204020204" pitchFamily="34" charset="-122"/>
              </a:rPr>
              <a:t>Zero suppression</a:t>
            </a:r>
          </a:p>
          <a:p>
            <a:pPr marL="257175" indent="-257175" defTabSz="342900">
              <a:lnSpc>
                <a:spcPct val="125000"/>
              </a:lnSpc>
              <a:buFont typeface="Arial" pitchFamily="34" charset="0"/>
              <a:buChar char="•"/>
            </a:pPr>
            <a:r>
              <a:rPr lang="en-US" altLang="zh-CN" sz="1600" dirty="0">
                <a:solidFill>
                  <a:srgbClr val="FF0000"/>
                </a:solidFill>
                <a:latin typeface="微软雅黑" panose="020B0503020204020204" pitchFamily="34" charset="-122"/>
                <a:ea typeface="微软雅黑" panose="020B0503020204020204" pitchFamily="34" charset="-122"/>
              </a:rPr>
              <a:t>Tagged a 5-bits identifier </a:t>
            </a:r>
            <a:r>
              <a:rPr lang="en-US" altLang="zh-CN" sz="1600" dirty="0">
                <a:latin typeface="微软雅黑" panose="020B0503020204020204" pitchFamily="34" charset="-122"/>
                <a:ea typeface="微软雅黑" panose="020B0503020204020204" pitchFamily="34" charset="-122"/>
              </a:rPr>
              <a:t>provided by Trigger Data Processing</a:t>
            </a:r>
          </a:p>
        </p:txBody>
      </p:sp>
      <p:sp>
        <p:nvSpPr>
          <p:cNvPr id="16" name="文本框 15">
            <a:extLst>
              <a:ext uri="{FF2B5EF4-FFF2-40B4-BE49-F238E27FC236}">
                <a16:creationId xmlns:a16="http://schemas.microsoft.com/office/drawing/2014/main" id="{222A22BE-DF95-B2AD-AA9E-10DA1884166E}"/>
              </a:ext>
            </a:extLst>
          </p:cNvPr>
          <p:cNvSpPr txBox="1"/>
          <p:nvPr/>
        </p:nvSpPr>
        <p:spPr>
          <a:xfrm>
            <a:off x="478976" y="4908906"/>
            <a:ext cx="4696989" cy="400110"/>
          </a:xfrm>
          <a:prstGeom prst="rect">
            <a:avLst/>
          </a:prstGeom>
          <a:noFill/>
        </p:spPr>
        <p:txBody>
          <a:bodyPr wrap="square">
            <a:spAutoFit/>
          </a:bodyPr>
          <a:lstStyle/>
          <a:p>
            <a:pPr defTabSz="342900"/>
            <a:r>
              <a:rPr lang="en-US" altLang="zh-CN" sz="2000" b="1" dirty="0">
                <a:solidFill>
                  <a:prstClr val="black"/>
                </a:solidFill>
                <a:latin typeface="微软雅黑" panose="020B0503020204020204" pitchFamily="34" charset="-122"/>
                <a:ea typeface="微软雅黑" panose="020B0503020204020204" pitchFamily="34" charset="-122"/>
              </a:rPr>
              <a:t>Matched Hit Buffer</a:t>
            </a:r>
          </a:p>
        </p:txBody>
      </p:sp>
      <p:sp>
        <p:nvSpPr>
          <p:cNvPr id="17" name="文本框 16">
            <a:extLst>
              <a:ext uri="{FF2B5EF4-FFF2-40B4-BE49-F238E27FC236}">
                <a16:creationId xmlns:a16="http://schemas.microsoft.com/office/drawing/2014/main" id="{EAB32D8F-4826-7D2C-3CC9-442299E0BF26}"/>
              </a:ext>
            </a:extLst>
          </p:cNvPr>
          <p:cNvSpPr txBox="1"/>
          <p:nvPr/>
        </p:nvSpPr>
        <p:spPr>
          <a:xfrm>
            <a:off x="478977" y="5284190"/>
            <a:ext cx="8465357" cy="987578"/>
          </a:xfrm>
          <a:prstGeom prst="rect">
            <a:avLst/>
          </a:prstGeom>
          <a:noFill/>
        </p:spPr>
        <p:txBody>
          <a:bodyPr wrap="square">
            <a:spAutoFit/>
          </a:bodyPr>
          <a:lstStyle/>
          <a:p>
            <a:pPr marL="257175" indent="-257175" defTabSz="342900">
              <a:lnSpc>
                <a:spcPct val="125000"/>
              </a:lnSpc>
              <a:buFont typeface="Arial" pitchFamily="34" charset="0"/>
              <a:buChar char="•"/>
            </a:pPr>
            <a:r>
              <a:rPr lang="en-US" altLang="zh-CN" sz="1600" dirty="0">
                <a:solidFill>
                  <a:srgbClr val="FF0000"/>
                </a:solidFill>
                <a:latin typeface="微软雅黑" panose="020B0503020204020204" pitchFamily="34" charset="-122"/>
                <a:ea typeface="微软雅黑" panose="020B0503020204020204" pitchFamily="34" charset="-122"/>
              </a:rPr>
              <a:t>8 x 22 bits FIFO</a:t>
            </a:r>
          </a:p>
          <a:p>
            <a:pPr marL="257175" indent="-257175" defTabSz="342900">
              <a:lnSpc>
                <a:spcPct val="125000"/>
              </a:lnSpc>
              <a:buFont typeface="Arial" pitchFamily="34" charset="0"/>
              <a:buChar char="•"/>
            </a:pPr>
            <a:r>
              <a:rPr lang="en-US" altLang="zh-CN" sz="1600" dirty="0">
                <a:latin typeface="微软雅黑" panose="020B0503020204020204" pitchFamily="34" charset="-122"/>
                <a:ea typeface="微软雅黑" panose="020B0503020204020204" pitchFamily="34" charset="-122"/>
              </a:rPr>
              <a:t>1 bit for hit flag, </a:t>
            </a:r>
            <a:r>
              <a:rPr lang="en-US" altLang="zh-CN" sz="1600" dirty="0">
                <a:solidFill>
                  <a:srgbClr val="FF0000"/>
                </a:solidFill>
                <a:latin typeface="微软雅黑" panose="020B0503020204020204" pitchFamily="34" charset="-122"/>
                <a:ea typeface="微软雅黑" panose="020B0503020204020204" pitchFamily="34" charset="-122"/>
              </a:rPr>
              <a:t>7 bits for TOA, 9 bits for TOT, 2 bits for CRC, 5 bits for identifier</a:t>
            </a:r>
          </a:p>
          <a:p>
            <a:pPr marL="257175" indent="-257175" defTabSz="342900">
              <a:lnSpc>
                <a:spcPct val="125000"/>
              </a:lnSpc>
              <a:buFont typeface="Arial" pitchFamily="34" charset="0"/>
              <a:buChar char="•"/>
            </a:pPr>
            <a:r>
              <a:rPr lang="en-US" altLang="zh-CN" sz="1600" dirty="0">
                <a:latin typeface="微软雅黑" panose="020B0503020204020204" pitchFamily="34" charset="-122"/>
                <a:ea typeface="微软雅黑" panose="020B0503020204020204" pitchFamily="34" charset="-122"/>
              </a:rPr>
              <a:t>Transfer to EOC</a:t>
            </a:r>
          </a:p>
        </p:txBody>
      </p:sp>
      <p:pic>
        <p:nvPicPr>
          <p:cNvPr id="18" name="object 137">
            <a:extLst>
              <a:ext uri="{FF2B5EF4-FFF2-40B4-BE49-F238E27FC236}">
                <a16:creationId xmlns:a16="http://schemas.microsoft.com/office/drawing/2014/main" id="{BE17250E-4B57-61D7-979D-D5EE6EDF21E4}"/>
              </a:ext>
            </a:extLst>
          </p:cNvPr>
          <p:cNvPicPr/>
          <p:nvPr/>
        </p:nvPicPr>
        <p:blipFill>
          <a:blip r:embed="rId3" cstate="print"/>
          <a:stretch>
            <a:fillRect/>
          </a:stretch>
        </p:blipFill>
        <p:spPr>
          <a:xfrm>
            <a:off x="213560" y="5002399"/>
            <a:ext cx="213123" cy="213123"/>
          </a:xfrm>
          <a:prstGeom prst="rect">
            <a:avLst/>
          </a:prstGeom>
        </p:spPr>
      </p:pic>
      <p:pic>
        <p:nvPicPr>
          <p:cNvPr id="19" name="object 137">
            <a:extLst>
              <a:ext uri="{FF2B5EF4-FFF2-40B4-BE49-F238E27FC236}">
                <a16:creationId xmlns:a16="http://schemas.microsoft.com/office/drawing/2014/main" id="{BE17250E-4B57-61D7-979D-D5EE6EDF21E4}"/>
              </a:ext>
            </a:extLst>
          </p:cNvPr>
          <p:cNvPicPr/>
          <p:nvPr/>
        </p:nvPicPr>
        <p:blipFill>
          <a:blip r:embed="rId3" cstate="print"/>
          <a:stretch>
            <a:fillRect/>
          </a:stretch>
        </p:blipFill>
        <p:spPr>
          <a:xfrm>
            <a:off x="213561" y="2893102"/>
            <a:ext cx="213123" cy="213123"/>
          </a:xfrm>
          <a:prstGeom prst="rect">
            <a:avLst/>
          </a:prstGeom>
        </p:spPr>
      </p:pic>
      <p:sp>
        <p:nvSpPr>
          <p:cNvPr id="4" name="页脚占位符 3"/>
          <p:cNvSpPr>
            <a:spLocks noGrp="1"/>
          </p:cNvSpPr>
          <p:nvPr>
            <p:ph type="ftr" sz="quarter" idx="11"/>
          </p:nvPr>
        </p:nvSpPr>
        <p:spPr/>
        <p:txBody>
          <a:bodyPr/>
          <a:lstStyle/>
          <a:p>
            <a:r>
              <a:rPr lang="en-US" altLang="zh-CN"/>
              <a:t>2026 Qingdao LGAD Seminar</a:t>
            </a:r>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7</a:t>
            </a:fld>
            <a:endParaRPr lang="zh-CN" altLang="en-US"/>
          </a:p>
        </p:txBody>
      </p:sp>
    </p:spTree>
    <p:extLst>
      <p:ext uri="{BB962C8B-B14F-4D97-AF65-F5344CB8AC3E}">
        <p14:creationId xmlns:p14="http://schemas.microsoft.com/office/powerpoint/2010/main" val="620038131"/>
      </p:ext>
    </p:extLst>
  </p:cSld>
  <p:clrMapOvr>
    <a:masterClrMapping/>
  </p:clrMapOvr>
  <mc:AlternateContent xmlns:mc="http://schemas.openxmlformats.org/markup-compatibility/2006" xmlns:p14="http://schemas.microsoft.com/office/powerpoint/2010/main">
    <mc:Choice Requires="p14">
      <p:transition spd="slow" p14:dur="4000" advTm="25125"/>
    </mc:Choice>
    <mc:Fallback xmlns="">
      <p:transition spd="slow" advTm="2512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F3980-A563-7ECD-0442-D0B8BD12B97B}"/>
            </a:ext>
          </a:extLst>
        </p:cNvPr>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D4DF7A32-AFAF-E543-ECD4-D7FE35AB6558}"/>
              </a:ext>
            </a:extLst>
          </p:cNvPr>
          <p:cNvCxnSpPr>
            <a:cxnSpLocks/>
          </p:cNvCxnSpPr>
          <p:nvPr/>
        </p:nvCxnSpPr>
        <p:spPr>
          <a:xfrm>
            <a:off x="546270" y="695995"/>
            <a:ext cx="11287143" cy="0"/>
          </a:xfrm>
          <a:prstGeom prst="line">
            <a:avLst/>
          </a:prstGeom>
          <a:ln>
            <a:solidFill>
              <a:srgbClr val="1A3F6C"/>
            </a:solidFill>
          </a:ln>
        </p:spPr>
        <p:style>
          <a:lnRef idx="1">
            <a:schemeClr val="accent1"/>
          </a:lnRef>
          <a:fillRef idx="0">
            <a:schemeClr val="accent1"/>
          </a:fillRef>
          <a:effectRef idx="0">
            <a:schemeClr val="accent1"/>
          </a:effectRef>
          <a:fontRef idx="minor">
            <a:schemeClr val="tx1"/>
          </a:fontRef>
        </p:style>
      </p:cxnSp>
      <p:sp>
        <p:nvSpPr>
          <p:cNvPr id="6" name="Rectangle 4">
            <a:extLst>
              <a:ext uri="{FF2B5EF4-FFF2-40B4-BE49-F238E27FC236}">
                <a16:creationId xmlns:a16="http://schemas.microsoft.com/office/drawing/2014/main" id="{5996FF8B-FE88-5832-920F-03CA5BE85F1C}"/>
              </a:ext>
            </a:extLst>
          </p:cNvPr>
          <p:cNvSpPr txBox="1">
            <a:spLocks noChangeArrowheads="1"/>
          </p:cNvSpPr>
          <p:nvPr/>
        </p:nvSpPr>
        <p:spPr bwMode="auto">
          <a:xfrm>
            <a:off x="400242" y="239949"/>
            <a:ext cx="3348683" cy="398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1" tIns="34276" rIns="68551" bIns="34276"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algn="l">
              <a:defRPr/>
            </a:pPr>
            <a:r>
              <a:rPr lang="en-US" altLang="zh-CN" sz="2667" kern="0" dirty="0">
                <a:solidFill>
                  <a:srgbClr val="1A3F6C"/>
                </a:solidFill>
                <a:latin typeface="微软雅黑" panose="020B0503020204020204" pitchFamily="34" charset="-122"/>
                <a:ea typeface="微软雅黑" panose="020B0503020204020204" pitchFamily="34" charset="-122"/>
              </a:rPr>
              <a:t>Periphery</a:t>
            </a:r>
            <a:endParaRPr lang="zh-CN" altLang="en-US" sz="2667" kern="0" dirty="0">
              <a:solidFill>
                <a:srgbClr val="1A3F6C"/>
              </a:solidFill>
              <a:latin typeface="微软雅黑" panose="020B0503020204020204" pitchFamily="34" charset="-122"/>
              <a:ea typeface="微软雅黑" panose="020B0503020204020204" pitchFamily="34" charset="-122"/>
            </a:endParaRPr>
          </a:p>
        </p:txBody>
      </p:sp>
      <p:sp>
        <p:nvSpPr>
          <p:cNvPr id="11" name="灯片编号占位符 1">
            <a:extLst>
              <a:ext uri="{FF2B5EF4-FFF2-40B4-BE49-F238E27FC236}">
                <a16:creationId xmlns:a16="http://schemas.microsoft.com/office/drawing/2014/main" id="{D73BE374-2318-19A4-FAB4-2CDED90E6C50}"/>
              </a:ext>
            </a:extLst>
          </p:cNvPr>
          <p:cNvSpPr txBox="1">
            <a:spLocks/>
          </p:cNvSpPr>
          <p:nvPr/>
        </p:nvSpPr>
        <p:spPr>
          <a:xfrm>
            <a:off x="10852597" y="6428474"/>
            <a:ext cx="112260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B5BF9F-75C6-42BD-8363-2F606FE0B601}" type="slidenum">
              <a:rPr lang="zh-CN" altLang="en-US" sz="1867" b="1">
                <a:solidFill>
                  <a:schemeClr val="tx1">
                    <a:lumMod val="50000"/>
                    <a:lumOff val="50000"/>
                  </a:schemeClr>
                </a:solidFill>
              </a:rPr>
              <a:pPr algn="r"/>
              <a:t>8</a:t>
            </a:fld>
            <a:endParaRPr lang="zh-CN" altLang="en-US" sz="1867" b="1" dirty="0">
              <a:solidFill>
                <a:schemeClr val="tx1">
                  <a:lumMod val="50000"/>
                  <a:lumOff val="50000"/>
                </a:schemeClr>
              </a:solidFill>
            </a:endParaRPr>
          </a:p>
        </p:txBody>
      </p:sp>
      <p:sp>
        <p:nvSpPr>
          <p:cNvPr id="2" name="文本框 1">
            <a:extLst>
              <a:ext uri="{FF2B5EF4-FFF2-40B4-BE49-F238E27FC236}">
                <a16:creationId xmlns:a16="http://schemas.microsoft.com/office/drawing/2014/main" id="{2FFBE3E0-E742-4C33-C01A-94D66CC8CAB3}"/>
              </a:ext>
            </a:extLst>
          </p:cNvPr>
          <p:cNvSpPr txBox="1"/>
          <p:nvPr/>
        </p:nvSpPr>
        <p:spPr>
          <a:xfrm>
            <a:off x="624285" y="842121"/>
            <a:ext cx="4017676" cy="400110"/>
          </a:xfrm>
          <a:prstGeom prst="rect">
            <a:avLst/>
          </a:prstGeom>
          <a:noFill/>
        </p:spPr>
        <p:txBody>
          <a:bodyPr wrap="square">
            <a:spAutoFit/>
          </a:bodyPr>
          <a:lstStyle/>
          <a:p>
            <a:pPr defTabSz="457189"/>
            <a:r>
              <a:rPr lang="en-US" altLang="zh-CN" sz="2000" b="1" dirty="0">
                <a:solidFill>
                  <a:prstClr val="black"/>
                </a:solidFill>
                <a:latin typeface="微软雅黑" panose="020B0503020204020204" pitchFamily="34" charset="-122"/>
                <a:ea typeface="微软雅黑" panose="020B0503020204020204" pitchFamily="34" charset="-122"/>
              </a:rPr>
              <a:t>Bias blocks—bandgap</a:t>
            </a:r>
          </a:p>
        </p:txBody>
      </p:sp>
      <p:pic>
        <p:nvPicPr>
          <p:cNvPr id="8" name="object 137">
            <a:extLst>
              <a:ext uri="{FF2B5EF4-FFF2-40B4-BE49-F238E27FC236}">
                <a16:creationId xmlns:a16="http://schemas.microsoft.com/office/drawing/2014/main" id="{ED9215B0-6280-3EA0-C866-6F073838E97A}"/>
              </a:ext>
            </a:extLst>
          </p:cNvPr>
          <p:cNvPicPr/>
          <p:nvPr/>
        </p:nvPicPr>
        <p:blipFill>
          <a:blip r:embed="rId3" cstate="print"/>
          <a:stretch>
            <a:fillRect/>
          </a:stretch>
        </p:blipFill>
        <p:spPr>
          <a:xfrm>
            <a:off x="252027" y="923069"/>
            <a:ext cx="213123" cy="213123"/>
          </a:xfrm>
          <a:prstGeom prst="rect">
            <a:avLst/>
          </a:prstGeom>
        </p:spPr>
      </p:pic>
      <p:pic>
        <p:nvPicPr>
          <p:cNvPr id="4" name="图片 3">
            <a:extLst>
              <a:ext uri="{FF2B5EF4-FFF2-40B4-BE49-F238E27FC236}">
                <a16:creationId xmlns:a16="http://schemas.microsoft.com/office/drawing/2014/main" id="{68B34705-53D8-618D-59C2-8DF069C32EF7}"/>
              </a:ext>
            </a:extLst>
          </p:cNvPr>
          <p:cNvPicPr>
            <a:picLocks noChangeAspect="1"/>
          </p:cNvPicPr>
          <p:nvPr/>
        </p:nvPicPr>
        <p:blipFill>
          <a:blip r:embed="rId4"/>
          <a:stretch>
            <a:fillRect/>
          </a:stretch>
        </p:blipFill>
        <p:spPr>
          <a:xfrm>
            <a:off x="4487455" y="2801757"/>
            <a:ext cx="7487749" cy="3542108"/>
          </a:xfrm>
          <a:prstGeom prst="rect">
            <a:avLst/>
          </a:prstGeom>
        </p:spPr>
      </p:pic>
      <p:sp>
        <p:nvSpPr>
          <p:cNvPr id="12" name="文本框 11">
            <a:extLst>
              <a:ext uri="{FF2B5EF4-FFF2-40B4-BE49-F238E27FC236}">
                <a16:creationId xmlns:a16="http://schemas.microsoft.com/office/drawing/2014/main" id="{86DBA973-F104-A3D0-F261-8B0597597159}"/>
              </a:ext>
            </a:extLst>
          </p:cNvPr>
          <p:cNvSpPr txBox="1"/>
          <p:nvPr/>
        </p:nvSpPr>
        <p:spPr>
          <a:xfrm>
            <a:off x="4796727" y="800394"/>
            <a:ext cx="3370615" cy="400110"/>
          </a:xfrm>
          <a:prstGeom prst="rect">
            <a:avLst/>
          </a:prstGeom>
          <a:noFill/>
        </p:spPr>
        <p:txBody>
          <a:bodyPr wrap="square">
            <a:spAutoFit/>
          </a:bodyPr>
          <a:lstStyle/>
          <a:p>
            <a:pPr defTabSz="342900"/>
            <a:r>
              <a:rPr lang="en-US" altLang="zh-CN" sz="2000" b="1" dirty="0">
                <a:solidFill>
                  <a:prstClr val="black"/>
                </a:solidFill>
                <a:latin typeface="微软雅黑" panose="020B0503020204020204" pitchFamily="34" charset="-122"/>
                <a:ea typeface="微软雅黑" panose="020B0503020204020204" pitchFamily="34" charset="-122"/>
              </a:rPr>
              <a:t>PLL</a:t>
            </a:r>
          </a:p>
        </p:txBody>
      </p:sp>
      <p:sp>
        <p:nvSpPr>
          <p:cNvPr id="13" name="文本框 12">
            <a:extLst>
              <a:ext uri="{FF2B5EF4-FFF2-40B4-BE49-F238E27FC236}">
                <a16:creationId xmlns:a16="http://schemas.microsoft.com/office/drawing/2014/main" id="{E44BDD5E-10F4-FC99-9F7F-07A77CB1ACCF}"/>
              </a:ext>
            </a:extLst>
          </p:cNvPr>
          <p:cNvSpPr txBox="1"/>
          <p:nvPr/>
        </p:nvSpPr>
        <p:spPr>
          <a:xfrm>
            <a:off x="4350569" y="1228220"/>
            <a:ext cx="4384856" cy="707886"/>
          </a:xfrm>
          <a:prstGeom prst="rect">
            <a:avLst/>
          </a:prstGeom>
          <a:noFill/>
        </p:spPr>
        <p:txBody>
          <a:bodyPr wrap="square">
            <a:spAutoFit/>
          </a:bodyPr>
          <a:lstStyle/>
          <a:p>
            <a:pPr marL="257175" indent="-257175" defTabSz="342900">
              <a:lnSpc>
                <a:spcPct val="125000"/>
              </a:lnSpc>
              <a:buFont typeface="Arial" pitchFamily="34" charset="0"/>
              <a:buChar char="•"/>
            </a:pPr>
            <a:r>
              <a:rPr lang="en-US" altLang="zh-CN" sz="1600" dirty="0">
                <a:solidFill>
                  <a:srgbClr val="FF0000"/>
                </a:solidFill>
                <a:latin typeface="微软雅黑" panose="020B0503020204020204" pitchFamily="34" charset="-122"/>
                <a:ea typeface="微软雅黑" panose="020B0503020204020204" pitchFamily="34" charset="-122"/>
              </a:rPr>
              <a:t>Reference clock: 40 MHz from clock divider (320 MHz differential input) </a:t>
            </a:r>
          </a:p>
        </p:txBody>
      </p:sp>
      <p:sp>
        <p:nvSpPr>
          <p:cNvPr id="14" name="文本框 13">
            <a:extLst>
              <a:ext uri="{FF2B5EF4-FFF2-40B4-BE49-F238E27FC236}">
                <a16:creationId xmlns:a16="http://schemas.microsoft.com/office/drawing/2014/main" id="{44E7D694-0F75-F27D-5797-C32554EE5E45}"/>
              </a:ext>
            </a:extLst>
          </p:cNvPr>
          <p:cNvSpPr txBox="1"/>
          <p:nvPr/>
        </p:nvSpPr>
        <p:spPr>
          <a:xfrm>
            <a:off x="4350655" y="1782889"/>
            <a:ext cx="3810925" cy="400110"/>
          </a:xfrm>
          <a:prstGeom prst="rect">
            <a:avLst/>
          </a:prstGeom>
          <a:noFill/>
        </p:spPr>
        <p:txBody>
          <a:bodyPr wrap="square">
            <a:spAutoFit/>
          </a:bodyPr>
          <a:lstStyle/>
          <a:p>
            <a:pPr marL="257175" indent="-257175" defTabSz="342900">
              <a:lnSpc>
                <a:spcPct val="125000"/>
              </a:lnSpc>
              <a:buFont typeface="Arial" pitchFamily="34" charset="0"/>
              <a:buChar char="•"/>
            </a:pPr>
            <a:r>
              <a:rPr lang="en-US" altLang="zh-CN" sz="1600" dirty="0">
                <a:latin typeface="微软雅黑" panose="020B0503020204020204" pitchFamily="34" charset="-122"/>
                <a:ea typeface="微软雅黑" panose="020B0503020204020204" pitchFamily="34" charset="-122"/>
              </a:rPr>
              <a:t>SC parameters</a:t>
            </a:r>
          </a:p>
        </p:txBody>
      </p:sp>
      <p:sp>
        <p:nvSpPr>
          <p:cNvPr id="15" name="文本框 14">
            <a:extLst>
              <a:ext uri="{FF2B5EF4-FFF2-40B4-BE49-F238E27FC236}">
                <a16:creationId xmlns:a16="http://schemas.microsoft.com/office/drawing/2014/main" id="{EAC8D389-70F2-5287-FE9A-C2D728AFDAC9}"/>
              </a:ext>
            </a:extLst>
          </p:cNvPr>
          <p:cNvSpPr txBox="1"/>
          <p:nvPr/>
        </p:nvSpPr>
        <p:spPr>
          <a:xfrm>
            <a:off x="4350569" y="2091549"/>
            <a:ext cx="4108211" cy="707886"/>
          </a:xfrm>
          <a:prstGeom prst="rect">
            <a:avLst/>
          </a:prstGeom>
          <a:noFill/>
        </p:spPr>
        <p:txBody>
          <a:bodyPr wrap="square">
            <a:spAutoFit/>
          </a:bodyPr>
          <a:lstStyle/>
          <a:p>
            <a:pPr marL="257175" indent="-257175" defTabSz="342900">
              <a:lnSpc>
                <a:spcPct val="125000"/>
              </a:lnSpc>
              <a:buFont typeface="Arial" pitchFamily="34" charset="0"/>
              <a:buChar char="•"/>
            </a:pPr>
            <a:r>
              <a:rPr lang="en-US" altLang="zh-CN" sz="1600" dirty="0">
                <a:solidFill>
                  <a:srgbClr val="FF0000"/>
                </a:solidFill>
                <a:latin typeface="微软雅黑" panose="020B0503020204020204" pitchFamily="34" charset="-122"/>
                <a:ea typeface="微软雅黑" panose="020B0503020204020204" pitchFamily="34" charset="-122"/>
              </a:rPr>
              <a:t>VCO up to 1.28 GHz, then divided into 40, 80, 160, 640 MHz</a:t>
            </a:r>
          </a:p>
        </p:txBody>
      </p:sp>
      <p:pic>
        <p:nvPicPr>
          <p:cNvPr id="16" name="object 137">
            <a:extLst>
              <a:ext uri="{FF2B5EF4-FFF2-40B4-BE49-F238E27FC236}">
                <a16:creationId xmlns:a16="http://schemas.microsoft.com/office/drawing/2014/main" id="{ED9215B0-6280-3EA0-C866-6F073838E97A}"/>
              </a:ext>
            </a:extLst>
          </p:cNvPr>
          <p:cNvPicPr/>
          <p:nvPr/>
        </p:nvPicPr>
        <p:blipFill>
          <a:blip r:embed="rId3" cstate="print"/>
          <a:stretch>
            <a:fillRect/>
          </a:stretch>
        </p:blipFill>
        <p:spPr>
          <a:xfrm>
            <a:off x="4446965" y="870478"/>
            <a:ext cx="213123" cy="213123"/>
          </a:xfrm>
          <a:prstGeom prst="rect">
            <a:avLst/>
          </a:prstGeom>
        </p:spPr>
      </p:pic>
      <p:sp>
        <p:nvSpPr>
          <p:cNvPr id="17" name="文本框 16">
            <a:extLst>
              <a:ext uri="{FF2B5EF4-FFF2-40B4-BE49-F238E27FC236}">
                <a16:creationId xmlns:a16="http://schemas.microsoft.com/office/drawing/2014/main" id="{F5123EDF-3440-282B-A4C4-E857CDF986DC}"/>
              </a:ext>
            </a:extLst>
          </p:cNvPr>
          <p:cNvSpPr txBox="1"/>
          <p:nvPr/>
        </p:nvSpPr>
        <p:spPr>
          <a:xfrm>
            <a:off x="8909307" y="870478"/>
            <a:ext cx="6659967" cy="400110"/>
          </a:xfrm>
          <a:prstGeom prst="rect">
            <a:avLst/>
          </a:prstGeom>
          <a:noFill/>
        </p:spPr>
        <p:txBody>
          <a:bodyPr wrap="square">
            <a:spAutoFit/>
          </a:bodyPr>
          <a:lstStyle/>
          <a:p>
            <a:pPr defTabSz="342900"/>
            <a:r>
              <a:rPr lang="en-US" altLang="zh-CN" sz="2000" b="1" dirty="0">
                <a:solidFill>
                  <a:prstClr val="black"/>
                </a:solidFill>
                <a:latin typeface="微软雅黑" panose="020B0503020204020204" pitchFamily="34" charset="-122"/>
                <a:ea typeface="微软雅黑" panose="020B0503020204020204" pitchFamily="34" charset="-122"/>
              </a:rPr>
              <a:t>Phase Shifter</a:t>
            </a:r>
          </a:p>
        </p:txBody>
      </p:sp>
      <p:sp>
        <p:nvSpPr>
          <p:cNvPr id="18" name="文本框 17">
            <a:extLst>
              <a:ext uri="{FF2B5EF4-FFF2-40B4-BE49-F238E27FC236}">
                <a16:creationId xmlns:a16="http://schemas.microsoft.com/office/drawing/2014/main" id="{8771447B-692E-AF29-4943-F81DF77C4F36}"/>
              </a:ext>
            </a:extLst>
          </p:cNvPr>
          <p:cNvSpPr txBox="1"/>
          <p:nvPr/>
        </p:nvSpPr>
        <p:spPr>
          <a:xfrm>
            <a:off x="8345320" y="1228220"/>
            <a:ext cx="3893970" cy="1323439"/>
          </a:xfrm>
          <a:prstGeom prst="rect">
            <a:avLst/>
          </a:prstGeom>
          <a:noFill/>
        </p:spPr>
        <p:txBody>
          <a:bodyPr wrap="square">
            <a:spAutoFit/>
          </a:bodyPr>
          <a:lstStyle/>
          <a:p>
            <a:pPr marL="257175" indent="-257175" defTabSz="342900">
              <a:lnSpc>
                <a:spcPct val="125000"/>
              </a:lnSpc>
              <a:buFont typeface="Arial" pitchFamily="34" charset="0"/>
              <a:buChar char="•"/>
            </a:pPr>
            <a:r>
              <a:rPr lang="en-US" altLang="zh-CN" sz="1600" dirty="0">
                <a:latin typeface="微软雅黑" panose="020B0503020204020204" pitchFamily="34" charset="-122"/>
                <a:ea typeface="微软雅黑" panose="020B0503020204020204" pitchFamily="34" charset="-122"/>
              </a:rPr>
              <a:t>Ensure the phase alignment of the internal clocks</a:t>
            </a:r>
          </a:p>
          <a:p>
            <a:pPr marL="257175" indent="-257175" defTabSz="342900">
              <a:lnSpc>
                <a:spcPct val="125000"/>
              </a:lnSpc>
              <a:buFont typeface="Arial" pitchFamily="34" charset="0"/>
              <a:buChar char="•"/>
            </a:pPr>
            <a:r>
              <a:rPr lang="en-US" altLang="zh-CN" sz="1600" dirty="0">
                <a:latin typeface="微软雅黑" panose="020B0503020204020204" pitchFamily="34" charset="-122"/>
                <a:ea typeface="微软雅黑" panose="020B0503020204020204" pitchFamily="34" charset="-122"/>
              </a:rPr>
              <a:t>Integrated </a:t>
            </a:r>
            <a:r>
              <a:rPr lang="en-US" altLang="zh-CN" sz="1600" dirty="0">
                <a:solidFill>
                  <a:srgbClr val="FF0000"/>
                </a:solidFill>
                <a:latin typeface="微软雅黑" panose="020B0503020204020204" pitchFamily="34" charset="-122"/>
                <a:ea typeface="微软雅黑" panose="020B0503020204020204" pitchFamily="34" charset="-122"/>
              </a:rPr>
              <a:t>two fine delay lines with a resolution of 97 </a:t>
            </a:r>
            <a:r>
              <a:rPr lang="en-US" altLang="zh-CN" sz="1600" dirty="0" err="1">
                <a:solidFill>
                  <a:srgbClr val="FF0000"/>
                </a:solidFill>
                <a:latin typeface="微软雅黑" panose="020B0503020204020204" pitchFamily="34" charset="-122"/>
                <a:ea typeface="微软雅黑" panose="020B0503020204020204" pitchFamily="34" charset="-122"/>
              </a:rPr>
              <a:t>ps</a:t>
            </a:r>
            <a:r>
              <a:rPr lang="en-US" altLang="zh-CN" sz="1600" dirty="0">
                <a:solidFill>
                  <a:srgbClr val="FF0000"/>
                </a:solidFill>
                <a:latin typeface="微软雅黑" panose="020B0503020204020204" pitchFamily="34" charset="-122"/>
                <a:ea typeface="微软雅黑" panose="020B0503020204020204" pitchFamily="34" charset="-122"/>
              </a:rPr>
              <a:t> to phase shift</a:t>
            </a:r>
          </a:p>
        </p:txBody>
      </p:sp>
      <p:pic>
        <p:nvPicPr>
          <p:cNvPr id="19" name="object 137">
            <a:extLst>
              <a:ext uri="{FF2B5EF4-FFF2-40B4-BE49-F238E27FC236}">
                <a16:creationId xmlns:a16="http://schemas.microsoft.com/office/drawing/2014/main" id="{ED9215B0-6280-3EA0-C866-6F073838E97A}"/>
              </a:ext>
            </a:extLst>
          </p:cNvPr>
          <p:cNvPicPr/>
          <p:nvPr/>
        </p:nvPicPr>
        <p:blipFill>
          <a:blip r:embed="rId3" cstate="print"/>
          <a:stretch>
            <a:fillRect/>
          </a:stretch>
        </p:blipFill>
        <p:spPr>
          <a:xfrm>
            <a:off x="8666106" y="946802"/>
            <a:ext cx="213123" cy="213123"/>
          </a:xfrm>
          <a:prstGeom prst="rect">
            <a:avLst/>
          </a:prstGeom>
        </p:spPr>
      </p:pic>
      <p:sp>
        <p:nvSpPr>
          <p:cNvPr id="20" name="文本框 19">
            <a:extLst>
              <a:ext uri="{FF2B5EF4-FFF2-40B4-BE49-F238E27FC236}">
                <a16:creationId xmlns:a16="http://schemas.microsoft.com/office/drawing/2014/main" id="{3FD42BA9-951F-2DE9-E716-E7BFF4C3AB5A}"/>
              </a:ext>
            </a:extLst>
          </p:cNvPr>
          <p:cNvSpPr txBox="1"/>
          <p:nvPr/>
        </p:nvSpPr>
        <p:spPr>
          <a:xfrm>
            <a:off x="479187" y="1648310"/>
            <a:ext cx="3956839" cy="400110"/>
          </a:xfrm>
          <a:prstGeom prst="rect">
            <a:avLst/>
          </a:prstGeom>
          <a:noFill/>
        </p:spPr>
        <p:txBody>
          <a:bodyPr wrap="square">
            <a:spAutoFit/>
          </a:bodyPr>
          <a:lstStyle/>
          <a:p>
            <a:pPr defTabSz="342900"/>
            <a:r>
              <a:rPr lang="en-US" altLang="zh-CN" sz="2000" b="1" dirty="0">
                <a:solidFill>
                  <a:prstClr val="black"/>
                </a:solidFill>
                <a:latin typeface="微软雅黑" panose="020B0503020204020204" pitchFamily="34" charset="-122"/>
                <a:ea typeface="微软雅黑" panose="020B0503020204020204" pitchFamily="34" charset="-122"/>
              </a:rPr>
              <a:t>Trigger data processing</a:t>
            </a:r>
          </a:p>
        </p:txBody>
      </p:sp>
      <p:sp>
        <p:nvSpPr>
          <p:cNvPr id="21" name="文本框 20">
            <a:extLst>
              <a:ext uri="{FF2B5EF4-FFF2-40B4-BE49-F238E27FC236}">
                <a16:creationId xmlns:a16="http://schemas.microsoft.com/office/drawing/2014/main" id="{3BD78C95-4797-D2C9-D482-50848BFD66DD}"/>
              </a:ext>
            </a:extLst>
          </p:cNvPr>
          <p:cNvSpPr txBox="1"/>
          <p:nvPr/>
        </p:nvSpPr>
        <p:spPr>
          <a:xfrm>
            <a:off x="91680" y="2364358"/>
            <a:ext cx="4183538" cy="1938992"/>
          </a:xfrm>
          <a:prstGeom prst="rect">
            <a:avLst/>
          </a:prstGeom>
          <a:noFill/>
        </p:spPr>
        <p:txBody>
          <a:bodyPr wrap="square">
            <a:spAutoFit/>
          </a:bodyPr>
          <a:lstStyle/>
          <a:p>
            <a:pPr marL="257175" indent="-257175" defTabSz="342900">
              <a:lnSpc>
                <a:spcPct val="125000"/>
              </a:lnSpc>
              <a:buFont typeface="Arial" pitchFamily="34" charset="0"/>
              <a:buChar char="•"/>
            </a:pPr>
            <a:r>
              <a:rPr lang="en-US" altLang="zh-CN" sz="1600" dirty="0">
                <a:solidFill>
                  <a:srgbClr val="FF0000"/>
                </a:solidFill>
                <a:latin typeface="微软雅黑" panose="020B0503020204020204" pitchFamily="34" charset="-122"/>
                <a:ea typeface="微软雅黑" panose="020B0503020204020204" pitchFamily="34" charset="-122"/>
              </a:rPr>
              <a:t>Triggered </a:t>
            </a:r>
            <a:r>
              <a:rPr lang="en-US" altLang="zh-CN" sz="1600" dirty="0">
                <a:latin typeface="微软雅黑" panose="020B0503020204020204" pitchFamily="34" charset="-122"/>
                <a:ea typeface="微软雅黑" panose="020B0503020204020204" pitchFamily="34" charset="-122"/>
              </a:rPr>
              <a:t>and programmable-latency readout with zero suppression</a:t>
            </a:r>
          </a:p>
          <a:p>
            <a:pPr marL="257175" indent="-257175" defTabSz="342900">
              <a:lnSpc>
                <a:spcPct val="125000"/>
              </a:lnSpc>
              <a:buFont typeface="Arial" pitchFamily="34" charset="0"/>
              <a:buChar char="•"/>
            </a:pPr>
            <a:r>
              <a:rPr lang="en-US" altLang="zh-CN" sz="1600" dirty="0">
                <a:solidFill>
                  <a:srgbClr val="FF0000"/>
                </a:solidFill>
                <a:latin typeface="微软雅黑" panose="020B0503020204020204" pitchFamily="34" charset="-122"/>
                <a:ea typeface="微软雅黑" panose="020B0503020204020204" pitchFamily="34" charset="-122"/>
              </a:rPr>
              <a:t>A single serializer to send out data at rates 320, 640 Mbp or 1.28 </a:t>
            </a:r>
            <a:r>
              <a:rPr lang="en-US" altLang="zh-CN" sz="1600" dirty="0" err="1">
                <a:solidFill>
                  <a:srgbClr val="FF0000"/>
                </a:solidFill>
                <a:latin typeface="微软雅黑" panose="020B0503020204020204" pitchFamily="34" charset="-122"/>
                <a:ea typeface="微软雅黑" panose="020B0503020204020204" pitchFamily="34" charset="-122"/>
              </a:rPr>
              <a:t>Gbps</a:t>
            </a:r>
            <a:r>
              <a:rPr lang="en-US" altLang="zh-CN" sz="1600" dirty="0">
                <a:solidFill>
                  <a:srgbClr val="FF0000"/>
                </a:solidFill>
                <a:latin typeface="微软雅黑" panose="020B0503020204020204" pitchFamily="34" charset="-122"/>
                <a:ea typeface="微软雅黑" panose="020B0503020204020204" pitchFamily="34" charset="-122"/>
              </a:rPr>
              <a:t> (CERN Low Power Signal, CLPS) </a:t>
            </a:r>
          </a:p>
          <a:p>
            <a:pPr marL="257175" indent="-257175" defTabSz="342900">
              <a:lnSpc>
                <a:spcPct val="125000"/>
              </a:lnSpc>
              <a:buFont typeface="Arial" pitchFamily="34" charset="0"/>
              <a:buChar char="•"/>
            </a:pPr>
            <a:r>
              <a:rPr lang="en-US" altLang="zh-CN" sz="1600" dirty="0">
                <a:solidFill>
                  <a:srgbClr val="FF0000"/>
                </a:solidFill>
                <a:latin typeface="微软雅黑" panose="020B0503020204020204" pitchFamily="34" charset="-122"/>
                <a:ea typeface="微软雅黑" panose="020B0503020204020204" pitchFamily="34" charset="-122"/>
              </a:rPr>
              <a:t>8b10b encoding</a:t>
            </a:r>
          </a:p>
        </p:txBody>
      </p:sp>
      <p:sp>
        <p:nvSpPr>
          <p:cNvPr id="22" name="文本框 21">
            <a:extLst>
              <a:ext uri="{FF2B5EF4-FFF2-40B4-BE49-F238E27FC236}">
                <a16:creationId xmlns:a16="http://schemas.microsoft.com/office/drawing/2014/main" id="{92FE046A-B7EC-48A5-A690-02078183790F}"/>
              </a:ext>
            </a:extLst>
          </p:cNvPr>
          <p:cNvSpPr txBox="1"/>
          <p:nvPr/>
        </p:nvSpPr>
        <p:spPr>
          <a:xfrm>
            <a:off x="363418" y="4269003"/>
            <a:ext cx="4491863" cy="400110"/>
          </a:xfrm>
          <a:prstGeom prst="rect">
            <a:avLst/>
          </a:prstGeom>
          <a:noFill/>
        </p:spPr>
        <p:txBody>
          <a:bodyPr wrap="square">
            <a:spAutoFit/>
          </a:bodyPr>
          <a:lstStyle/>
          <a:p>
            <a:pPr defTabSz="342900"/>
            <a:r>
              <a:rPr lang="en-US" altLang="zh-CN" sz="2000" b="1" dirty="0">
                <a:solidFill>
                  <a:prstClr val="black"/>
                </a:solidFill>
                <a:latin typeface="微软雅黑" panose="020B0503020204020204" pitchFamily="34" charset="-122"/>
                <a:ea typeface="微软雅黑" panose="020B0503020204020204" pitchFamily="34" charset="-122"/>
              </a:rPr>
              <a:t>Command Pulse generator</a:t>
            </a:r>
          </a:p>
        </p:txBody>
      </p:sp>
      <p:pic>
        <p:nvPicPr>
          <p:cNvPr id="23" name="object 137">
            <a:extLst>
              <a:ext uri="{FF2B5EF4-FFF2-40B4-BE49-F238E27FC236}">
                <a16:creationId xmlns:a16="http://schemas.microsoft.com/office/drawing/2014/main" id="{BD7E48C6-DAD2-FD25-D3D3-6FB317D1748B}"/>
              </a:ext>
            </a:extLst>
          </p:cNvPr>
          <p:cNvPicPr/>
          <p:nvPr/>
        </p:nvPicPr>
        <p:blipFill>
          <a:blip r:embed="rId3" cstate="print"/>
          <a:stretch>
            <a:fillRect/>
          </a:stretch>
        </p:blipFill>
        <p:spPr>
          <a:xfrm>
            <a:off x="88304" y="4400820"/>
            <a:ext cx="159842" cy="159842"/>
          </a:xfrm>
          <a:prstGeom prst="rect">
            <a:avLst/>
          </a:prstGeom>
        </p:spPr>
      </p:pic>
      <p:pic>
        <p:nvPicPr>
          <p:cNvPr id="25" name="object 137">
            <a:extLst>
              <a:ext uri="{FF2B5EF4-FFF2-40B4-BE49-F238E27FC236}">
                <a16:creationId xmlns:a16="http://schemas.microsoft.com/office/drawing/2014/main" id="{1BB714BC-FED9-BE93-87F9-69BF99769331}"/>
              </a:ext>
            </a:extLst>
          </p:cNvPr>
          <p:cNvPicPr/>
          <p:nvPr/>
        </p:nvPicPr>
        <p:blipFill>
          <a:blip r:embed="rId3" cstate="print"/>
          <a:stretch>
            <a:fillRect/>
          </a:stretch>
        </p:blipFill>
        <p:spPr>
          <a:xfrm>
            <a:off x="135112" y="5186128"/>
            <a:ext cx="159842" cy="159842"/>
          </a:xfrm>
          <a:prstGeom prst="rect">
            <a:avLst/>
          </a:prstGeom>
        </p:spPr>
      </p:pic>
      <p:pic>
        <p:nvPicPr>
          <p:cNvPr id="28" name="object 137">
            <a:extLst>
              <a:ext uri="{FF2B5EF4-FFF2-40B4-BE49-F238E27FC236}">
                <a16:creationId xmlns:a16="http://schemas.microsoft.com/office/drawing/2014/main" id="{58137B83-89F4-6E50-B6F8-B457771751CD}"/>
              </a:ext>
            </a:extLst>
          </p:cNvPr>
          <p:cNvPicPr/>
          <p:nvPr/>
        </p:nvPicPr>
        <p:blipFill>
          <a:blip r:embed="rId3" cstate="print"/>
          <a:stretch>
            <a:fillRect/>
          </a:stretch>
        </p:blipFill>
        <p:spPr>
          <a:xfrm>
            <a:off x="115254" y="4791583"/>
            <a:ext cx="159842" cy="159842"/>
          </a:xfrm>
          <a:prstGeom prst="rect">
            <a:avLst/>
          </a:prstGeom>
        </p:spPr>
      </p:pic>
      <p:sp>
        <p:nvSpPr>
          <p:cNvPr id="29" name="文本框 28">
            <a:extLst>
              <a:ext uri="{FF2B5EF4-FFF2-40B4-BE49-F238E27FC236}">
                <a16:creationId xmlns:a16="http://schemas.microsoft.com/office/drawing/2014/main" id="{7C296F94-10B9-05B3-8D65-F6AD26615D85}"/>
              </a:ext>
            </a:extLst>
          </p:cNvPr>
          <p:cNvSpPr txBox="1"/>
          <p:nvPr/>
        </p:nvSpPr>
        <p:spPr>
          <a:xfrm>
            <a:off x="724834" y="4701918"/>
            <a:ext cx="1884515" cy="400110"/>
          </a:xfrm>
          <a:prstGeom prst="rect">
            <a:avLst/>
          </a:prstGeom>
          <a:noFill/>
        </p:spPr>
        <p:txBody>
          <a:bodyPr wrap="square">
            <a:spAutoFit/>
          </a:bodyPr>
          <a:lstStyle/>
          <a:p>
            <a:pPr defTabSz="342900"/>
            <a:r>
              <a:rPr lang="en-US" altLang="zh-CN" sz="2000" b="1" dirty="0">
                <a:solidFill>
                  <a:prstClr val="black"/>
                </a:solidFill>
                <a:latin typeface="微软雅黑" panose="020B0503020204020204" pitchFamily="34" charset="-122"/>
                <a:ea typeface="微软雅黑" panose="020B0503020204020204" pitchFamily="34" charset="-122"/>
              </a:rPr>
              <a:t>I2C interface</a:t>
            </a:r>
          </a:p>
        </p:txBody>
      </p:sp>
      <p:sp>
        <p:nvSpPr>
          <p:cNvPr id="30" name="文本框 29">
            <a:extLst>
              <a:ext uri="{FF2B5EF4-FFF2-40B4-BE49-F238E27FC236}">
                <a16:creationId xmlns:a16="http://schemas.microsoft.com/office/drawing/2014/main" id="{D8F6EA0A-E911-458C-8F4F-293459A96D9D}"/>
              </a:ext>
            </a:extLst>
          </p:cNvPr>
          <p:cNvSpPr txBox="1"/>
          <p:nvPr/>
        </p:nvSpPr>
        <p:spPr>
          <a:xfrm>
            <a:off x="742864" y="5110549"/>
            <a:ext cx="1979524" cy="400110"/>
          </a:xfrm>
          <a:prstGeom prst="rect">
            <a:avLst/>
          </a:prstGeom>
          <a:noFill/>
        </p:spPr>
        <p:txBody>
          <a:bodyPr wrap="square">
            <a:spAutoFit/>
          </a:bodyPr>
          <a:lstStyle/>
          <a:p>
            <a:pPr defTabSz="342900"/>
            <a:r>
              <a:rPr lang="en-US" altLang="zh-CN" sz="2000" b="1" dirty="0">
                <a:solidFill>
                  <a:prstClr val="black"/>
                </a:solidFill>
                <a:latin typeface="微软雅黑" panose="020B0503020204020204" pitchFamily="34" charset="-122"/>
                <a:ea typeface="微软雅黑" panose="020B0503020204020204" pitchFamily="34" charset="-122"/>
              </a:rPr>
              <a:t>Fast Control</a:t>
            </a:r>
          </a:p>
        </p:txBody>
      </p:sp>
      <p:sp>
        <p:nvSpPr>
          <p:cNvPr id="33" name="文本框 32">
            <a:extLst>
              <a:ext uri="{FF2B5EF4-FFF2-40B4-BE49-F238E27FC236}">
                <a16:creationId xmlns:a16="http://schemas.microsoft.com/office/drawing/2014/main" id="{FC0B4C3A-A5FA-606C-4DDC-E612D0742F59}"/>
              </a:ext>
            </a:extLst>
          </p:cNvPr>
          <p:cNvSpPr txBox="1"/>
          <p:nvPr/>
        </p:nvSpPr>
        <p:spPr>
          <a:xfrm>
            <a:off x="148114" y="6030486"/>
            <a:ext cx="4618984" cy="400110"/>
          </a:xfrm>
          <a:prstGeom prst="rect">
            <a:avLst/>
          </a:prstGeom>
          <a:noFill/>
        </p:spPr>
        <p:txBody>
          <a:bodyPr wrap="square">
            <a:spAutoFit/>
          </a:bodyPr>
          <a:lstStyle/>
          <a:p>
            <a:pPr marL="257175" indent="-257175" defTabSz="342900">
              <a:lnSpc>
                <a:spcPct val="125000"/>
              </a:lnSpc>
              <a:buFont typeface="Arial" pitchFamily="34" charset="0"/>
              <a:buChar char="•"/>
            </a:pPr>
            <a:r>
              <a:rPr lang="en-US" altLang="zh-CN" sz="1600" dirty="0">
                <a:latin typeface="微软雅黑" panose="020B0503020204020204" pitchFamily="34" charset="-122"/>
                <a:ea typeface="微软雅黑" panose="020B0503020204020204" pitchFamily="34" charset="-122"/>
              </a:rPr>
              <a:t>Threshold, Bias, Temperature, etc.</a:t>
            </a:r>
          </a:p>
        </p:txBody>
      </p:sp>
      <p:sp>
        <p:nvSpPr>
          <p:cNvPr id="34" name="文本框 33">
            <a:extLst>
              <a:ext uri="{FF2B5EF4-FFF2-40B4-BE49-F238E27FC236}">
                <a16:creationId xmlns:a16="http://schemas.microsoft.com/office/drawing/2014/main" id="{31824908-6E79-1775-D86F-61AC9C65AF40}"/>
              </a:ext>
            </a:extLst>
          </p:cNvPr>
          <p:cNvSpPr txBox="1"/>
          <p:nvPr/>
        </p:nvSpPr>
        <p:spPr>
          <a:xfrm>
            <a:off x="724834" y="5586604"/>
            <a:ext cx="6659967" cy="400110"/>
          </a:xfrm>
          <a:prstGeom prst="rect">
            <a:avLst/>
          </a:prstGeom>
          <a:noFill/>
        </p:spPr>
        <p:txBody>
          <a:bodyPr wrap="square">
            <a:spAutoFit/>
          </a:bodyPr>
          <a:lstStyle/>
          <a:p>
            <a:pPr defTabSz="342900"/>
            <a:r>
              <a:rPr lang="en-US" altLang="zh-CN" sz="2000" b="1" dirty="0">
                <a:solidFill>
                  <a:prstClr val="black"/>
                </a:solidFill>
                <a:latin typeface="微软雅黑" panose="020B0503020204020204" pitchFamily="34" charset="-122"/>
                <a:ea typeface="微软雅黑" panose="020B0503020204020204" pitchFamily="34" charset="-122"/>
              </a:rPr>
              <a:t>Monitoring</a:t>
            </a:r>
          </a:p>
        </p:txBody>
      </p:sp>
      <p:pic>
        <p:nvPicPr>
          <p:cNvPr id="35" name="object 137">
            <a:extLst>
              <a:ext uri="{FF2B5EF4-FFF2-40B4-BE49-F238E27FC236}">
                <a16:creationId xmlns:a16="http://schemas.microsoft.com/office/drawing/2014/main" id="{1BB714BC-FED9-BE93-87F9-69BF99769331}"/>
              </a:ext>
            </a:extLst>
          </p:cNvPr>
          <p:cNvPicPr/>
          <p:nvPr/>
        </p:nvPicPr>
        <p:blipFill>
          <a:blip r:embed="rId3" cstate="print"/>
          <a:stretch>
            <a:fillRect/>
          </a:stretch>
        </p:blipFill>
        <p:spPr>
          <a:xfrm>
            <a:off x="248146" y="5706738"/>
            <a:ext cx="159842" cy="159842"/>
          </a:xfrm>
          <a:prstGeom prst="rect">
            <a:avLst/>
          </a:prstGeom>
        </p:spPr>
      </p:pic>
      <p:sp>
        <p:nvSpPr>
          <p:cNvPr id="7" name="页脚占位符 6"/>
          <p:cNvSpPr>
            <a:spLocks noGrp="1"/>
          </p:cNvSpPr>
          <p:nvPr>
            <p:ph type="ftr" sz="quarter" idx="11"/>
          </p:nvPr>
        </p:nvSpPr>
        <p:spPr/>
        <p:txBody>
          <a:bodyPr/>
          <a:lstStyle/>
          <a:p>
            <a:r>
              <a:rPr lang="en-US" altLang="zh-CN"/>
              <a:t>2026 Qingdao LGAD Seminar</a:t>
            </a:r>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8</a:t>
            </a:fld>
            <a:endParaRPr lang="zh-CN" altLang="en-US"/>
          </a:p>
        </p:txBody>
      </p:sp>
    </p:spTree>
    <p:extLst>
      <p:ext uri="{BB962C8B-B14F-4D97-AF65-F5344CB8AC3E}">
        <p14:creationId xmlns:p14="http://schemas.microsoft.com/office/powerpoint/2010/main" val="2649923934"/>
      </p:ext>
    </p:extLst>
  </p:cSld>
  <p:clrMapOvr>
    <a:masterClrMapping/>
  </p:clrMapOvr>
  <mc:AlternateContent xmlns:mc="http://schemas.openxmlformats.org/markup-compatibility/2006" xmlns:p14="http://schemas.microsoft.com/office/powerpoint/2010/main">
    <mc:Choice Requires="p14">
      <p:transition spd="slow" p14:dur="4000" advTm="25125"/>
    </mc:Choice>
    <mc:Fallback xmlns="">
      <p:transition spd="slow" advTm="2512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1220A-C2F0-951B-4E3A-DB3547C4149A}"/>
            </a:ext>
          </a:extLst>
        </p:cNvPr>
        <p:cNvGrpSpPr/>
        <p:nvPr/>
      </p:nvGrpSpPr>
      <p:grpSpPr>
        <a:xfrm>
          <a:off x="0" y="0"/>
          <a:ext cx="0" cy="0"/>
          <a:chOff x="0" y="0"/>
          <a:chExt cx="0" cy="0"/>
        </a:xfrm>
      </p:grpSpPr>
      <p:pic>
        <p:nvPicPr>
          <p:cNvPr id="17" name="图片 16">
            <a:extLst>
              <a:ext uri="{FF2B5EF4-FFF2-40B4-BE49-F238E27FC236}">
                <a16:creationId xmlns:a16="http://schemas.microsoft.com/office/drawing/2014/main" id="{F28754B1-5ADF-A0DB-34D7-959DD990B92F}"/>
              </a:ext>
            </a:extLst>
          </p:cNvPr>
          <p:cNvPicPr>
            <a:picLocks noChangeAspect="1"/>
          </p:cNvPicPr>
          <p:nvPr/>
        </p:nvPicPr>
        <p:blipFill>
          <a:blip r:embed="rId3"/>
          <a:stretch>
            <a:fillRect/>
          </a:stretch>
        </p:blipFill>
        <p:spPr>
          <a:xfrm>
            <a:off x="5427769" y="1355139"/>
            <a:ext cx="6547435" cy="2178460"/>
          </a:xfrm>
          <a:prstGeom prst="rect">
            <a:avLst/>
          </a:prstGeom>
        </p:spPr>
      </p:pic>
      <p:cxnSp>
        <p:nvCxnSpPr>
          <p:cNvPr id="5" name="直接连接符 4">
            <a:extLst>
              <a:ext uri="{FF2B5EF4-FFF2-40B4-BE49-F238E27FC236}">
                <a16:creationId xmlns:a16="http://schemas.microsoft.com/office/drawing/2014/main" id="{392E3BF5-04C9-E2F6-698D-8C5A37896396}"/>
              </a:ext>
            </a:extLst>
          </p:cNvPr>
          <p:cNvCxnSpPr>
            <a:cxnSpLocks/>
          </p:cNvCxnSpPr>
          <p:nvPr/>
        </p:nvCxnSpPr>
        <p:spPr>
          <a:xfrm>
            <a:off x="546270" y="695995"/>
            <a:ext cx="11287143" cy="0"/>
          </a:xfrm>
          <a:prstGeom prst="line">
            <a:avLst/>
          </a:prstGeom>
          <a:ln>
            <a:solidFill>
              <a:srgbClr val="1A3F6C"/>
            </a:solidFill>
          </a:ln>
        </p:spPr>
        <p:style>
          <a:lnRef idx="1">
            <a:schemeClr val="accent1"/>
          </a:lnRef>
          <a:fillRef idx="0">
            <a:schemeClr val="accent1"/>
          </a:fillRef>
          <a:effectRef idx="0">
            <a:schemeClr val="accent1"/>
          </a:effectRef>
          <a:fontRef idx="minor">
            <a:schemeClr val="tx1"/>
          </a:fontRef>
        </p:style>
      </p:cxnSp>
      <p:sp>
        <p:nvSpPr>
          <p:cNvPr id="11" name="灯片编号占位符 1">
            <a:extLst>
              <a:ext uri="{FF2B5EF4-FFF2-40B4-BE49-F238E27FC236}">
                <a16:creationId xmlns:a16="http://schemas.microsoft.com/office/drawing/2014/main" id="{AB4321A4-A1CD-59E7-D887-44A84067BC85}"/>
              </a:ext>
            </a:extLst>
          </p:cNvPr>
          <p:cNvSpPr txBox="1">
            <a:spLocks/>
          </p:cNvSpPr>
          <p:nvPr/>
        </p:nvSpPr>
        <p:spPr>
          <a:xfrm>
            <a:off x="10852597" y="6110840"/>
            <a:ext cx="112260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B5BF9F-75C6-42BD-8363-2F606FE0B601}" type="slidenum">
              <a:rPr lang="zh-CN" altLang="en-US" sz="1867" b="1">
                <a:solidFill>
                  <a:schemeClr val="tx1">
                    <a:lumMod val="50000"/>
                    <a:lumOff val="50000"/>
                  </a:schemeClr>
                </a:solidFill>
              </a:rPr>
              <a:pPr algn="r"/>
              <a:t>9</a:t>
            </a:fld>
            <a:endParaRPr lang="zh-CN" altLang="en-US" sz="1867" b="1" dirty="0">
              <a:solidFill>
                <a:schemeClr val="tx1">
                  <a:lumMod val="50000"/>
                  <a:lumOff val="50000"/>
                </a:schemeClr>
              </a:solidFill>
            </a:endParaRPr>
          </a:p>
        </p:txBody>
      </p:sp>
      <p:sp>
        <p:nvSpPr>
          <p:cNvPr id="2" name="文本框 1">
            <a:extLst>
              <a:ext uri="{FF2B5EF4-FFF2-40B4-BE49-F238E27FC236}">
                <a16:creationId xmlns:a16="http://schemas.microsoft.com/office/drawing/2014/main" id="{DB596ABB-B206-8D3E-6948-7AB44817E37E}"/>
              </a:ext>
            </a:extLst>
          </p:cNvPr>
          <p:cNvSpPr txBox="1"/>
          <p:nvPr/>
        </p:nvSpPr>
        <p:spPr>
          <a:xfrm>
            <a:off x="817505" y="288819"/>
            <a:ext cx="8879956" cy="502766"/>
          </a:xfrm>
          <a:prstGeom prst="rect">
            <a:avLst/>
          </a:prstGeom>
          <a:noFill/>
        </p:spPr>
        <p:txBody>
          <a:bodyPr wrap="square">
            <a:spAutoFit/>
          </a:bodyPr>
          <a:lstStyle/>
          <a:p>
            <a:pPr defTabSz="457189"/>
            <a:r>
              <a:rPr lang="en-US" altLang="zh-CN" sz="2667" b="1">
                <a:solidFill>
                  <a:prstClr val="black"/>
                </a:solidFill>
                <a:latin typeface="微软雅黑" panose="020B0503020204020204" pitchFamily="34" charset="-122"/>
                <a:ea typeface="微软雅黑" panose="020B0503020204020204" pitchFamily="34" charset="-122"/>
              </a:rPr>
              <a:t>Design Approaches</a:t>
            </a:r>
            <a:endParaRPr lang="en-US" altLang="zh-CN" sz="2667" b="1" dirty="0">
              <a:solidFill>
                <a:prstClr val="black"/>
              </a:solidFill>
              <a:latin typeface="微软雅黑" panose="020B0503020204020204" pitchFamily="34" charset="-122"/>
              <a:ea typeface="微软雅黑" panose="020B0503020204020204" pitchFamily="34" charset="-122"/>
            </a:endParaRPr>
          </a:p>
        </p:txBody>
      </p:sp>
      <p:pic>
        <p:nvPicPr>
          <p:cNvPr id="8" name="object 137">
            <a:extLst>
              <a:ext uri="{FF2B5EF4-FFF2-40B4-BE49-F238E27FC236}">
                <a16:creationId xmlns:a16="http://schemas.microsoft.com/office/drawing/2014/main" id="{50189163-7E17-DF86-79CD-CAF40AF4C18D}"/>
              </a:ext>
            </a:extLst>
          </p:cNvPr>
          <p:cNvPicPr/>
          <p:nvPr/>
        </p:nvPicPr>
        <p:blipFill>
          <a:blip r:embed="rId4" cstate="print"/>
          <a:stretch>
            <a:fillRect/>
          </a:stretch>
        </p:blipFill>
        <p:spPr>
          <a:xfrm>
            <a:off x="423218" y="424106"/>
            <a:ext cx="213123" cy="213123"/>
          </a:xfrm>
          <a:prstGeom prst="rect">
            <a:avLst/>
          </a:prstGeom>
        </p:spPr>
      </p:pic>
      <p:sp>
        <p:nvSpPr>
          <p:cNvPr id="3" name="文本框 2">
            <a:extLst>
              <a:ext uri="{FF2B5EF4-FFF2-40B4-BE49-F238E27FC236}">
                <a16:creationId xmlns:a16="http://schemas.microsoft.com/office/drawing/2014/main" id="{5B96A276-CE49-F980-79B9-4535427AA6FB}"/>
              </a:ext>
            </a:extLst>
          </p:cNvPr>
          <p:cNvSpPr txBox="1"/>
          <p:nvPr/>
        </p:nvSpPr>
        <p:spPr>
          <a:xfrm>
            <a:off x="253536" y="1483765"/>
            <a:ext cx="11108609" cy="502638"/>
          </a:xfrm>
          <a:prstGeom prst="rect">
            <a:avLst/>
          </a:prstGeom>
          <a:noFill/>
        </p:spPr>
        <p:txBody>
          <a:bodyPr wrap="square">
            <a:spAutoFit/>
          </a:bodyPr>
          <a:lstStyle/>
          <a:p>
            <a:pPr marL="342891" indent="-342891" defTabSz="457189">
              <a:lnSpc>
                <a:spcPct val="125000"/>
              </a:lnSpc>
              <a:buFont typeface="Arial" pitchFamily="34" charset="0"/>
              <a:buChar char="•"/>
            </a:pPr>
            <a:r>
              <a:rPr lang="en-US" altLang="zh-CN" sz="2133" b="1" dirty="0">
                <a:latin typeface="微软雅黑" panose="020B0503020204020204" pitchFamily="34" charset="-122"/>
                <a:ea typeface="微软雅黑" panose="020B0503020204020204" pitchFamily="34" charset="-122"/>
              </a:rPr>
              <a:t>Analog 30% of the chip </a:t>
            </a:r>
          </a:p>
        </p:txBody>
      </p:sp>
      <p:sp>
        <p:nvSpPr>
          <p:cNvPr id="4" name="文本框 3">
            <a:extLst>
              <a:ext uri="{FF2B5EF4-FFF2-40B4-BE49-F238E27FC236}">
                <a16:creationId xmlns:a16="http://schemas.microsoft.com/office/drawing/2014/main" id="{2A52A83A-EA4D-29AA-6BB9-B660984EEA84}"/>
              </a:ext>
            </a:extLst>
          </p:cNvPr>
          <p:cNvSpPr txBox="1"/>
          <p:nvPr/>
        </p:nvSpPr>
        <p:spPr>
          <a:xfrm>
            <a:off x="246309" y="2609065"/>
            <a:ext cx="11108609" cy="502638"/>
          </a:xfrm>
          <a:prstGeom prst="rect">
            <a:avLst/>
          </a:prstGeom>
          <a:noFill/>
        </p:spPr>
        <p:txBody>
          <a:bodyPr wrap="square">
            <a:spAutoFit/>
          </a:bodyPr>
          <a:lstStyle/>
          <a:p>
            <a:pPr marL="342891" indent="-342891" defTabSz="457189">
              <a:lnSpc>
                <a:spcPct val="125000"/>
              </a:lnSpc>
              <a:buFont typeface="Arial" pitchFamily="34" charset="0"/>
              <a:buChar char="•"/>
            </a:pPr>
            <a:r>
              <a:rPr lang="en-US" altLang="zh-CN" sz="2133" b="1" dirty="0">
                <a:latin typeface="微软雅黑" panose="020B0503020204020204" pitchFamily="34" charset="-122"/>
                <a:ea typeface="微软雅黑" panose="020B0503020204020204" pitchFamily="34" charset="-122"/>
              </a:rPr>
              <a:t>Digital 70% of the chip</a:t>
            </a:r>
          </a:p>
        </p:txBody>
      </p:sp>
      <p:sp>
        <p:nvSpPr>
          <p:cNvPr id="9" name="文本框 8">
            <a:extLst>
              <a:ext uri="{FF2B5EF4-FFF2-40B4-BE49-F238E27FC236}">
                <a16:creationId xmlns:a16="http://schemas.microsoft.com/office/drawing/2014/main" id="{B0905A2D-0565-F98C-9ABB-30AABC9DFBF0}"/>
              </a:ext>
            </a:extLst>
          </p:cNvPr>
          <p:cNvSpPr txBox="1"/>
          <p:nvPr/>
        </p:nvSpPr>
        <p:spPr>
          <a:xfrm>
            <a:off x="253536" y="1965686"/>
            <a:ext cx="5096175" cy="784830"/>
          </a:xfrm>
          <a:prstGeom prst="rect">
            <a:avLst/>
          </a:prstGeom>
          <a:noFill/>
        </p:spPr>
        <p:txBody>
          <a:bodyPr wrap="square">
            <a:spAutoFit/>
          </a:bodyPr>
          <a:lstStyle/>
          <a:p>
            <a:pPr defTabSz="457189">
              <a:lnSpc>
                <a:spcPct val="125000"/>
              </a:lnSpc>
            </a:pPr>
            <a:r>
              <a:rPr lang="en-US" altLang="zh-CN" dirty="0">
                <a:latin typeface="微软雅黑" panose="020B0503020204020204" pitchFamily="34" charset="-122"/>
                <a:ea typeface="微软雅黑" panose="020B0503020204020204" pitchFamily="34" charset="-122"/>
              </a:rPr>
              <a:t>     - To guarantee analog performance </a:t>
            </a:r>
            <a:r>
              <a:rPr lang="en-US" altLang="zh-CN">
                <a:latin typeface="微软雅黑" panose="020B0503020204020204" pitchFamily="34" charset="-122"/>
                <a:ea typeface="微软雅黑" panose="020B0503020204020204" pitchFamily="34" charset="-122"/>
              </a:rPr>
              <a:t>at 		system </a:t>
            </a:r>
            <a:r>
              <a:rPr lang="en-US" altLang="zh-CN" dirty="0">
                <a:latin typeface="微软雅黑" panose="020B0503020204020204" pitchFamily="34" charset="-122"/>
                <a:ea typeface="微软雅黑" panose="020B0503020204020204" pitchFamily="34" charset="-122"/>
              </a:rPr>
              <a:t>level </a:t>
            </a:r>
          </a:p>
        </p:txBody>
      </p:sp>
      <p:sp>
        <p:nvSpPr>
          <p:cNvPr id="10" name="文本框 9">
            <a:extLst>
              <a:ext uri="{FF2B5EF4-FFF2-40B4-BE49-F238E27FC236}">
                <a16:creationId xmlns:a16="http://schemas.microsoft.com/office/drawing/2014/main" id="{795AE468-D9B4-6B73-ADCD-D103863B180E}"/>
              </a:ext>
            </a:extLst>
          </p:cNvPr>
          <p:cNvSpPr txBox="1"/>
          <p:nvPr/>
        </p:nvSpPr>
        <p:spPr>
          <a:xfrm>
            <a:off x="160744" y="2983139"/>
            <a:ext cx="8450704" cy="1823576"/>
          </a:xfrm>
          <a:prstGeom prst="rect">
            <a:avLst/>
          </a:prstGeom>
          <a:noFill/>
        </p:spPr>
        <p:txBody>
          <a:bodyPr wrap="square">
            <a:spAutoFit/>
          </a:bodyPr>
          <a:lstStyle/>
          <a:p>
            <a:pPr defTabSz="457189">
              <a:lnSpc>
                <a:spcPct val="125000"/>
              </a:lnSpc>
            </a:pPr>
            <a:r>
              <a:rPr lang="en-US" altLang="zh-CN" dirty="0">
                <a:latin typeface="微软雅黑" panose="020B0503020204020204" pitchFamily="34" charset="-122"/>
                <a:ea typeface="微软雅黑" panose="020B0503020204020204" pitchFamily="34" charset="-122"/>
              </a:rPr>
              <a:t>     - 5 clock domains</a:t>
            </a:r>
          </a:p>
          <a:p>
            <a:pPr defTabSz="457189">
              <a:lnSpc>
                <a:spcPct val="125000"/>
              </a:lnSpc>
            </a:pPr>
            <a:r>
              <a:rPr lang="en-US" altLang="zh-CN" dirty="0">
                <a:latin typeface="微软雅黑" panose="020B0503020204020204" pitchFamily="34" charset="-122"/>
                <a:ea typeface="微软雅黑" panose="020B0503020204020204" pitchFamily="34" charset="-122"/>
              </a:rPr>
              <a:t>     - Assembly done Full Digital on Top + UVM verification</a:t>
            </a:r>
          </a:p>
          <a:p>
            <a:pPr defTabSz="457189">
              <a:lnSpc>
                <a:spcPct val="125000"/>
              </a:lnSpc>
            </a:pPr>
            <a:r>
              <a:rPr lang="en-US" altLang="zh-CN" dirty="0">
                <a:latin typeface="微软雅黑" panose="020B0503020204020204" pitchFamily="34" charset="-122"/>
                <a:ea typeface="微软雅黑" panose="020B0503020204020204" pitchFamily="34" charset="-122"/>
              </a:rPr>
              <a:t>     - Top level assembled with INNOVUS</a:t>
            </a:r>
          </a:p>
          <a:p>
            <a:pPr defTabSz="457189">
              <a:lnSpc>
                <a:spcPct val="125000"/>
              </a:lnSpc>
            </a:pPr>
            <a:r>
              <a:rPr lang="en-US" altLang="zh-CN" dirty="0">
                <a:latin typeface="微软雅黑" panose="020B0503020204020204" pitchFamily="34" charset="-122"/>
                <a:ea typeface="微软雅黑" panose="020B0503020204020204" pitchFamily="34" charset="-122"/>
              </a:rPr>
              <a:t>     - Verilog models and lib files to be done for all analog/mixed blocks</a:t>
            </a:r>
          </a:p>
          <a:p>
            <a:pPr defTabSz="457189">
              <a:lnSpc>
                <a:spcPct val="125000"/>
              </a:lnSpc>
            </a:pPr>
            <a:r>
              <a:rPr lang="en-US" altLang="zh-CN" dirty="0">
                <a:latin typeface="微软雅黑" panose="020B0503020204020204" pitchFamily="34" charset="-122"/>
                <a:ea typeface="微软雅黑" panose="020B0503020204020204" pitchFamily="34" charset="-122"/>
              </a:rPr>
              <a:t>     - Analog periphery treated as a macro block</a:t>
            </a:r>
          </a:p>
        </p:txBody>
      </p:sp>
      <p:sp>
        <p:nvSpPr>
          <p:cNvPr id="13" name="文本框 12">
            <a:extLst>
              <a:ext uri="{FF2B5EF4-FFF2-40B4-BE49-F238E27FC236}">
                <a16:creationId xmlns:a16="http://schemas.microsoft.com/office/drawing/2014/main" id="{621AE950-1BF7-655C-32DC-766894823F40}"/>
              </a:ext>
            </a:extLst>
          </p:cNvPr>
          <p:cNvSpPr txBox="1"/>
          <p:nvPr/>
        </p:nvSpPr>
        <p:spPr>
          <a:xfrm>
            <a:off x="253536" y="4949059"/>
            <a:ext cx="11108609" cy="502638"/>
          </a:xfrm>
          <a:prstGeom prst="rect">
            <a:avLst/>
          </a:prstGeom>
          <a:noFill/>
        </p:spPr>
        <p:txBody>
          <a:bodyPr wrap="square">
            <a:spAutoFit/>
          </a:bodyPr>
          <a:lstStyle/>
          <a:p>
            <a:pPr marL="342891" indent="-342891" defTabSz="457189">
              <a:lnSpc>
                <a:spcPct val="125000"/>
              </a:lnSpc>
              <a:buFont typeface="Arial" pitchFamily="34" charset="0"/>
              <a:buChar char="•"/>
            </a:pPr>
            <a:r>
              <a:rPr lang="en-US" altLang="zh-CN" sz="2133" b="1" dirty="0">
                <a:latin typeface="微软雅黑" panose="020B0503020204020204" pitchFamily="34" charset="-122"/>
                <a:ea typeface="微软雅黑" panose="020B0503020204020204" pitchFamily="34" charset="-122"/>
              </a:rPr>
              <a:t>IR drops</a:t>
            </a:r>
          </a:p>
        </p:txBody>
      </p:sp>
      <p:sp>
        <p:nvSpPr>
          <p:cNvPr id="15" name="文本框 14">
            <a:extLst>
              <a:ext uri="{FF2B5EF4-FFF2-40B4-BE49-F238E27FC236}">
                <a16:creationId xmlns:a16="http://schemas.microsoft.com/office/drawing/2014/main" id="{38957C6A-D036-EB4F-C3F6-C3B9749B4399}"/>
              </a:ext>
            </a:extLst>
          </p:cNvPr>
          <p:cNvSpPr txBox="1"/>
          <p:nvPr/>
        </p:nvSpPr>
        <p:spPr>
          <a:xfrm>
            <a:off x="-50870" y="5468883"/>
            <a:ext cx="11413015" cy="912942"/>
          </a:xfrm>
          <a:prstGeom prst="rect">
            <a:avLst/>
          </a:prstGeom>
          <a:noFill/>
        </p:spPr>
        <p:txBody>
          <a:bodyPr wrap="square">
            <a:spAutoFit/>
          </a:bodyPr>
          <a:lstStyle/>
          <a:p>
            <a:pPr defTabSz="457189">
              <a:lnSpc>
                <a:spcPct val="125000"/>
              </a:lnSpc>
            </a:pPr>
            <a:r>
              <a:rPr lang="en-US" altLang="zh-CN" sz="2133" dirty="0">
                <a:latin typeface="微软雅黑" panose="020B0503020204020204" pitchFamily="34" charset="-122"/>
                <a:ea typeface="微软雅黑" panose="020B0503020204020204" pitchFamily="34" charset="-122"/>
              </a:rPr>
              <a:t>     - Power supplies only from one side, IR drop control is a key issue in particular for         </a:t>
            </a:r>
          </a:p>
          <a:p>
            <a:pPr defTabSz="457189">
              <a:lnSpc>
                <a:spcPct val="125000"/>
              </a:lnSpc>
            </a:pPr>
            <a:r>
              <a:rPr lang="en-US" altLang="zh-CN" sz="2133" dirty="0">
                <a:latin typeface="微软雅黑" panose="020B0503020204020204" pitchFamily="34" charset="-122"/>
                <a:ea typeface="微软雅黑" panose="020B0503020204020204" pitchFamily="34" charset="-122"/>
              </a:rPr>
              <a:t>        the TDC</a:t>
            </a:r>
          </a:p>
        </p:txBody>
      </p:sp>
      <p:sp>
        <p:nvSpPr>
          <p:cNvPr id="16" name="文本框 15">
            <a:extLst>
              <a:ext uri="{FF2B5EF4-FFF2-40B4-BE49-F238E27FC236}">
                <a16:creationId xmlns:a16="http://schemas.microsoft.com/office/drawing/2014/main" id="{84EB54DC-9B8D-7F29-A1C0-AFDF69FE150C}"/>
              </a:ext>
            </a:extLst>
          </p:cNvPr>
          <p:cNvSpPr txBox="1"/>
          <p:nvPr/>
        </p:nvSpPr>
        <p:spPr>
          <a:xfrm>
            <a:off x="253536" y="943395"/>
            <a:ext cx="11108609" cy="502638"/>
          </a:xfrm>
          <a:prstGeom prst="rect">
            <a:avLst/>
          </a:prstGeom>
          <a:noFill/>
        </p:spPr>
        <p:txBody>
          <a:bodyPr wrap="square">
            <a:spAutoFit/>
          </a:bodyPr>
          <a:lstStyle/>
          <a:p>
            <a:pPr marL="342891" indent="-342891" defTabSz="457189">
              <a:lnSpc>
                <a:spcPct val="125000"/>
              </a:lnSpc>
              <a:buFont typeface="Arial" pitchFamily="34" charset="0"/>
              <a:buChar char="•"/>
            </a:pPr>
            <a:r>
              <a:rPr lang="en-US" altLang="zh-CN" sz="2133" b="1" dirty="0">
                <a:latin typeface="微软雅黑" panose="020B0503020204020204" pitchFamily="34" charset="-122"/>
                <a:ea typeface="微软雅黑" panose="020B0503020204020204" pitchFamily="34" charset="-122"/>
              </a:rPr>
              <a:t>Chip size 2.2 x 2 cm</a:t>
            </a:r>
            <a:r>
              <a:rPr lang="en-US" altLang="zh-CN" sz="2133" b="1" baseline="30000" dirty="0">
                <a:latin typeface="微软雅黑" panose="020B0503020204020204" pitchFamily="34" charset="-122"/>
                <a:ea typeface="微软雅黑" panose="020B0503020204020204" pitchFamily="34" charset="-122"/>
              </a:rPr>
              <a:t>2</a:t>
            </a:r>
          </a:p>
        </p:txBody>
      </p:sp>
      <p:sp>
        <p:nvSpPr>
          <p:cNvPr id="18" name="文本框 15">
            <a:extLst>
              <a:ext uri="{FF2B5EF4-FFF2-40B4-BE49-F238E27FC236}">
                <a16:creationId xmlns:a16="http://schemas.microsoft.com/office/drawing/2014/main" id="{CEA9C07C-2848-DC8A-8F29-7D792024B7C5}"/>
              </a:ext>
            </a:extLst>
          </p:cNvPr>
          <p:cNvSpPr txBox="1">
            <a:spLocks noChangeArrowheads="1"/>
          </p:cNvSpPr>
          <p:nvPr/>
        </p:nvSpPr>
        <p:spPr bwMode="auto">
          <a:xfrm>
            <a:off x="5588270" y="842138"/>
            <a:ext cx="6285366" cy="420564"/>
          </a:xfrm>
          <a:prstGeom prst="rect">
            <a:avLst/>
          </a:prstGeom>
          <a:solidFill>
            <a:srgbClr val="1A3F6C"/>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133">
                <a:solidFill>
                  <a:schemeClr val="bg1"/>
                </a:solidFill>
                <a:latin typeface="微软雅黑" panose="020B0503020204020204" pitchFamily="34" charset="-122"/>
                <a:ea typeface="微软雅黑" panose="020B0503020204020204" pitchFamily="34" charset="-122"/>
              </a:rPr>
              <a:t>ALTIROC Development</a:t>
            </a:r>
            <a:endParaRPr lang="en-US" altLang="zh-CN" sz="2133" dirty="0">
              <a:solidFill>
                <a:schemeClr val="bg1"/>
              </a:solidFill>
              <a:latin typeface="微软雅黑" panose="020B0503020204020204" pitchFamily="34" charset="-122"/>
              <a:ea typeface="微软雅黑" panose="020B0503020204020204" pitchFamily="34" charset="-122"/>
            </a:endParaRPr>
          </a:p>
        </p:txBody>
      </p:sp>
      <p:sp>
        <p:nvSpPr>
          <p:cNvPr id="12" name="页脚占位符 11"/>
          <p:cNvSpPr>
            <a:spLocks noGrp="1"/>
          </p:cNvSpPr>
          <p:nvPr>
            <p:ph type="ftr" sz="quarter" idx="11"/>
          </p:nvPr>
        </p:nvSpPr>
        <p:spPr/>
        <p:txBody>
          <a:bodyPr/>
          <a:lstStyle/>
          <a:p>
            <a:r>
              <a:rPr lang="en-US" altLang="zh-CN"/>
              <a:t>2026 Qingdao LGAD Seminar</a:t>
            </a:r>
            <a:endParaRPr lang="zh-CN" altLang="en-US"/>
          </a:p>
        </p:txBody>
      </p:sp>
      <p:sp>
        <p:nvSpPr>
          <p:cNvPr id="14" name="灯片编号占位符 13"/>
          <p:cNvSpPr>
            <a:spLocks noGrp="1"/>
          </p:cNvSpPr>
          <p:nvPr>
            <p:ph type="sldNum" sz="quarter" idx="12"/>
          </p:nvPr>
        </p:nvSpPr>
        <p:spPr/>
        <p:txBody>
          <a:bodyPr/>
          <a:lstStyle/>
          <a:p>
            <a:fld id="{7D9BB5D0-35E4-459D-AEF3-FE4D7C45CC19}" type="slidenum">
              <a:rPr lang="zh-CN" altLang="en-US" smtClean="0"/>
              <a:t>9</a:t>
            </a:fld>
            <a:endParaRPr lang="zh-CN" altLang="en-US"/>
          </a:p>
        </p:txBody>
      </p:sp>
    </p:spTree>
    <p:extLst>
      <p:ext uri="{BB962C8B-B14F-4D97-AF65-F5344CB8AC3E}">
        <p14:creationId xmlns:p14="http://schemas.microsoft.com/office/powerpoint/2010/main" val="742079896"/>
      </p:ext>
    </p:extLst>
  </p:cSld>
  <p:clrMapOvr>
    <a:masterClrMapping/>
  </p:clrMapOvr>
  <mc:AlternateContent xmlns:mc="http://schemas.openxmlformats.org/markup-compatibility/2006" xmlns:p14="http://schemas.microsoft.com/office/powerpoint/2010/main">
    <mc:Choice Requires="p14">
      <p:transition spd="slow" p14:dur="4000" advTm="25125"/>
    </mc:Choice>
    <mc:Fallback xmlns="">
      <p:transition spd="slow" advTm="25125"/>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32007</TotalTime>
  <Words>2002</Words>
  <Application>Microsoft Macintosh PowerPoint</Application>
  <PresentationFormat>Widescreen</PresentationFormat>
  <Paragraphs>332</Paragraphs>
  <Slides>21</Slides>
  <Notes>17</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5" baseType="lpstr">
      <vt:lpstr>微软雅黑</vt:lpstr>
      <vt:lpstr>黑体</vt:lpstr>
      <vt:lpstr>华文楷体</vt:lpstr>
      <vt:lpstr>华文新魏</vt:lpstr>
      <vt:lpstr>ui-sans-serif</vt:lpstr>
      <vt:lpstr>微软雅黑 Light</vt:lpstr>
      <vt:lpstr>Arial</vt:lpstr>
      <vt:lpstr>Arial Narrow</vt:lpstr>
      <vt:lpstr>Calibri</vt:lpstr>
      <vt:lpstr>Cambria Math</vt:lpstr>
      <vt:lpstr>Times New Roman</vt:lpstr>
      <vt:lpstr>Wingdings</vt:lpstr>
      <vt:lpstr>Office 主题</vt:lpstr>
      <vt:lpstr>Visio.Drawing.15</vt:lpstr>
      <vt:lpstr>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QY</dc:creator>
  <cp:lastModifiedBy>Qian Yang</cp:lastModifiedBy>
  <cp:revision>932</cp:revision>
  <dcterms:created xsi:type="dcterms:W3CDTF">2019-11-13T02:27:00Z</dcterms:created>
  <dcterms:modified xsi:type="dcterms:W3CDTF">2026-04-28T12:17:28Z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2052-10.8.2.6837</vt:lpwstr>
  </property>
</Properties>
</file>