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67"/>
  </p:notesMasterIdLst>
  <p:sldIdLst>
    <p:sldId id="290" r:id="rId2"/>
    <p:sldId id="4611" r:id="rId3"/>
    <p:sldId id="4543" r:id="rId4"/>
    <p:sldId id="4587" r:id="rId5"/>
    <p:sldId id="4544" r:id="rId6"/>
    <p:sldId id="4536" r:id="rId7"/>
    <p:sldId id="4538" r:id="rId8"/>
    <p:sldId id="4539" r:id="rId9"/>
    <p:sldId id="4337" r:id="rId10"/>
    <p:sldId id="4540" r:id="rId11"/>
    <p:sldId id="4352" r:id="rId12"/>
    <p:sldId id="4546" r:id="rId13"/>
    <p:sldId id="4574" r:id="rId14"/>
    <p:sldId id="4531" r:id="rId15"/>
    <p:sldId id="4502" r:id="rId16"/>
    <p:sldId id="4505" r:id="rId17"/>
    <p:sldId id="4506" r:id="rId18"/>
    <p:sldId id="4573" r:id="rId19"/>
    <p:sldId id="320" r:id="rId20"/>
    <p:sldId id="321" r:id="rId21"/>
    <p:sldId id="4322" r:id="rId22"/>
    <p:sldId id="4436" r:id="rId23"/>
    <p:sldId id="4596" r:id="rId24"/>
    <p:sldId id="4576" r:id="rId25"/>
    <p:sldId id="4577" r:id="rId26"/>
    <p:sldId id="4578" r:id="rId27"/>
    <p:sldId id="4562" r:id="rId28"/>
    <p:sldId id="4559" r:id="rId29"/>
    <p:sldId id="4564" r:id="rId30"/>
    <p:sldId id="4589" r:id="rId31"/>
    <p:sldId id="4590" r:id="rId32"/>
    <p:sldId id="4588" r:id="rId33"/>
    <p:sldId id="330" r:id="rId34"/>
    <p:sldId id="4560" r:id="rId35"/>
    <p:sldId id="4561" r:id="rId36"/>
    <p:sldId id="4591" r:id="rId37"/>
    <p:sldId id="4592" r:id="rId38"/>
    <p:sldId id="4581" r:id="rId39"/>
    <p:sldId id="4582" r:id="rId40"/>
    <p:sldId id="4583" r:id="rId41"/>
    <p:sldId id="4584" r:id="rId42"/>
    <p:sldId id="4570" r:id="rId43"/>
    <p:sldId id="4571" r:id="rId44"/>
    <p:sldId id="4594" r:id="rId45"/>
    <p:sldId id="4597" r:id="rId46"/>
    <p:sldId id="4598" r:id="rId47"/>
    <p:sldId id="4599" r:id="rId48"/>
    <p:sldId id="4600" r:id="rId49"/>
    <p:sldId id="4532" r:id="rId50"/>
    <p:sldId id="4448" r:id="rId51"/>
    <p:sldId id="4601" r:id="rId52"/>
    <p:sldId id="4456" r:id="rId53"/>
    <p:sldId id="4455" r:id="rId54"/>
    <p:sldId id="4566" r:id="rId55"/>
    <p:sldId id="4457" r:id="rId56"/>
    <p:sldId id="4602" r:id="rId57"/>
    <p:sldId id="4603" r:id="rId58"/>
    <p:sldId id="4604" r:id="rId59"/>
    <p:sldId id="4605" r:id="rId60"/>
    <p:sldId id="4607" r:id="rId61"/>
    <p:sldId id="4609" r:id="rId62"/>
    <p:sldId id="4608" r:id="rId63"/>
    <p:sldId id="4610" r:id="rId64"/>
    <p:sldId id="4459" r:id="rId65"/>
    <p:sldId id="4568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37" d="100"/>
          <a:sy n="137" d="100"/>
        </p:scale>
        <p:origin x="278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C0364-416D-44F8-9022-7619C5201D3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4910C-ADA7-4FCC-A9DF-6B331830D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82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 baseline="0">
                <a:latin typeface="Arial" panose="020B0604020202020204" pitchFamily="34" charset="0"/>
                <a:ea typeface="黑体" panose="02010609060101010101" pitchFamily="49" charset="-12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1pPr>
          </a:lstStyle>
          <a:p>
            <a:fld id="{7AD89818-4EB8-4716-ABBD-B5A0DAB77E76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B57DD16F-018F-49F7-B472-FAC55BD95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4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9818-4EB8-4716-ABBD-B5A0DAB77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16F-018F-49F7-B472-FAC55BD95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53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AD89818-4EB8-4716-ABBD-B5A0DAB77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57DD16F-018F-49F7-B472-FAC55BD95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21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AD89818-4EB8-4716-ABBD-B5A0DAB77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57DD16F-018F-49F7-B472-FAC55BD95B4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405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AD89818-4EB8-4716-ABBD-B5A0DAB77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57DD16F-018F-49F7-B472-FAC55BD95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08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9818-4EB8-4716-ABBD-B5A0DAB77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16F-018F-49F7-B472-FAC55BD95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56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9818-4EB8-4716-ABBD-B5A0DAB77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16F-018F-49F7-B472-FAC55BD95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75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9818-4EB8-4716-ABBD-B5A0DAB77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16F-018F-49F7-B472-FAC55BD95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14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AD89818-4EB8-4716-ABBD-B5A0DAB77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57DD16F-018F-49F7-B472-FAC55BD95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61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1pPr>
            <a:lvl2pPr marL="361274" indent="0">
              <a:buNone/>
              <a:defRPr sz="1581">
                <a:solidFill>
                  <a:schemeClr val="tx1">
                    <a:tint val="75000"/>
                  </a:schemeClr>
                </a:solidFill>
              </a:defRPr>
            </a:lvl2pPr>
            <a:lvl3pPr marL="722548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3pPr>
            <a:lvl4pPr marL="1083822" indent="0">
              <a:buNone/>
              <a:defRPr sz="1264">
                <a:solidFill>
                  <a:schemeClr val="tx1">
                    <a:tint val="75000"/>
                  </a:schemeClr>
                </a:solidFill>
              </a:defRPr>
            </a:lvl4pPr>
            <a:lvl5pPr marL="1445096" indent="0">
              <a:buNone/>
              <a:defRPr sz="1264">
                <a:solidFill>
                  <a:schemeClr val="tx1">
                    <a:tint val="75000"/>
                  </a:schemeClr>
                </a:solidFill>
              </a:defRPr>
            </a:lvl5pPr>
            <a:lvl6pPr marL="1806370" indent="0">
              <a:buNone/>
              <a:defRPr sz="1264">
                <a:solidFill>
                  <a:schemeClr val="tx1">
                    <a:tint val="75000"/>
                  </a:schemeClr>
                </a:solidFill>
              </a:defRPr>
            </a:lvl6pPr>
            <a:lvl7pPr marL="2167644" indent="0">
              <a:buNone/>
              <a:defRPr sz="1264">
                <a:solidFill>
                  <a:schemeClr val="tx1">
                    <a:tint val="75000"/>
                  </a:schemeClr>
                </a:solidFill>
              </a:defRPr>
            </a:lvl7pPr>
            <a:lvl8pPr marL="2528919" indent="0">
              <a:buNone/>
              <a:defRPr sz="1264">
                <a:solidFill>
                  <a:schemeClr val="tx1">
                    <a:tint val="75000"/>
                  </a:schemeClr>
                </a:solidFill>
              </a:defRPr>
            </a:lvl8pPr>
            <a:lvl9pPr marL="2890192" indent="0">
              <a:buNone/>
              <a:defRPr sz="12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A3DAE-BE7B-4640-B899-C76321A2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85A6-9054-4C4E-84B3-3673FAA7B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931E0-B692-EC4D-9D88-4FA578FBF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903-736B-5548-9C6C-BAA176A6AC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39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4838700" y="381000"/>
            <a:ext cx="6667500" cy="762000"/>
          </a:xfrm>
          <a:prstGeom prst="rect">
            <a:avLst/>
          </a:prstGeom>
        </p:spPr>
        <p:txBody>
          <a:bodyPr/>
          <a:lstStyle>
            <a:lvl1pPr>
              <a:defRPr cap="none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142999"/>
            <a:ext cx="10820400" cy="533399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6597" y="6546067"/>
            <a:ext cx="245404" cy="2269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6087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9818-4EB8-4716-ABBD-B5A0DAB77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16F-018F-49F7-B472-FAC55BD95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46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1pPr>
            <a:lvl2pPr marL="270956" indent="0">
              <a:buNone/>
              <a:defRPr sz="1186">
                <a:solidFill>
                  <a:schemeClr val="tx1">
                    <a:tint val="75000"/>
                  </a:schemeClr>
                </a:solidFill>
              </a:defRPr>
            </a:lvl2pPr>
            <a:lvl3pPr marL="54191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812867" indent="0">
              <a:buNone/>
              <a:defRPr sz="948">
                <a:solidFill>
                  <a:schemeClr val="tx1">
                    <a:tint val="75000"/>
                  </a:schemeClr>
                </a:solidFill>
              </a:defRPr>
            </a:lvl4pPr>
            <a:lvl5pPr marL="1083822" indent="0">
              <a:buNone/>
              <a:defRPr sz="948">
                <a:solidFill>
                  <a:schemeClr val="tx1">
                    <a:tint val="75000"/>
                  </a:schemeClr>
                </a:solidFill>
              </a:defRPr>
            </a:lvl5pPr>
            <a:lvl6pPr marL="1354778" indent="0">
              <a:buNone/>
              <a:defRPr sz="948">
                <a:solidFill>
                  <a:schemeClr val="tx1">
                    <a:tint val="75000"/>
                  </a:schemeClr>
                </a:solidFill>
              </a:defRPr>
            </a:lvl6pPr>
            <a:lvl7pPr marL="1625733" indent="0">
              <a:buNone/>
              <a:defRPr sz="948">
                <a:solidFill>
                  <a:schemeClr val="tx1">
                    <a:tint val="75000"/>
                  </a:schemeClr>
                </a:solidFill>
              </a:defRPr>
            </a:lvl7pPr>
            <a:lvl8pPr marL="1896689" indent="0">
              <a:buNone/>
              <a:defRPr sz="948">
                <a:solidFill>
                  <a:schemeClr val="tx1">
                    <a:tint val="75000"/>
                  </a:schemeClr>
                </a:solidFill>
              </a:defRPr>
            </a:lvl8pPr>
            <a:lvl9pPr marL="2167644" indent="0">
              <a:buNone/>
              <a:defRPr sz="9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A3DAE-BE7B-4640-B899-C76321A2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85A6-9054-4C4E-84B3-3673FAA7B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931E0-B692-EC4D-9D88-4FA578FBF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903-736B-5548-9C6C-BAA176A6AC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805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AD89818-4EB8-4716-ABBD-B5A0DAB77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57DD16F-018F-49F7-B472-FAC55BD95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16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9818-4EB8-4716-ABBD-B5A0DAB77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16F-018F-49F7-B472-FAC55BD95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54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9818-4EB8-4716-ABBD-B5A0DAB77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16F-018F-49F7-B472-FAC55BD95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0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latin typeface="Arial" panose="020B0604020202020204" pitchFamily="34" charset="0"/>
                <a:ea typeface="黑体" panose="02010609060101010101" pitchFamily="49" charset="-12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9818-4EB8-4716-ABBD-B5A0DAB77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16F-018F-49F7-B472-FAC55BD95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18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9818-4EB8-4716-ABBD-B5A0DAB77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16F-018F-49F7-B472-FAC55BD95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78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9818-4EB8-4716-ABBD-B5A0DAB77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16F-018F-49F7-B472-FAC55BD95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0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9818-4EB8-4716-ABBD-B5A0DAB77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16F-018F-49F7-B472-FAC55BD95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6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89818-4EB8-4716-ABBD-B5A0DAB77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DD16F-018F-49F7-B472-FAC55BD95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57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4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jpe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tm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png"/><Relationship Id="rId4" Type="http://schemas.openxmlformats.org/officeDocument/2006/relationships/image" Target="../media/image128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00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2.pn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3">
            <a:extLst>
              <a:ext uri="{FF2B5EF4-FFF2-40B4-BE49-F238E27FC236}">
                <a16:creationId xmlns:a16="http://schemas.microsoft.com/office/drawing/2014/main" id="{BE200E96-1550-174C-A1D3-FD81CD4D235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5982" y="2739099"/>
            <a:ext cx="11666018" cy="689901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3600" b="1" cap="none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Unlocking the Deepest Mysteries of the Universe </a:t>
            </a:r>
            <a:br>
              <a:rPr lang="en-US" altLang="zh-CN" sz="3600" b="1" cap="none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</a:br>
            <a:r>
              <a:rPr lang="en-US" altLang="zh-CN" sz="3600" b="1" cap="none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with a Deep Underground Liquid Xenon Observatory</a:t>
            </a:r>
            <a:endParaRPr lang="zh-CN" altLang="en-US" sz="2400" b="1" cap="none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1F2E9-6A1E-450F-88CD-241C2C10A72A}"/>
              </a:ext>
            </a:extLst>
          </p:cNvPr>
          <p:cNvSpPr txBox="1"/>
          <p:nvPr/>
        </p:nvSpPr>
        <p:spPr>
          <a:xfrm>
            <a:off x="4009442" y="4825856"/>
            <a:ext cx="66278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Jianglai</a:t>
            </a:r>
            <a:r>
              <a:rPr lang="en-US" altLang="zh-CN" sz="2000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Liu </a:t>
            </a:r>
            <a:r>
              <a:rPr lang="zh-CN" altLang="en-US" sz="2000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刘江来</a:t>
            </a:r>
            <a:endParaRPr lang="en-US" altLang="zh-CN" sz="2000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r>
              <a:rPr lang="en-US" altLang="zh-CN" sz="2000" dirty="0" err="1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Symbol" panose="05050102010706020507" pitchFamily="18" charset="2"/>
              </a:rPr>
              <a:t>Tsung</a:t>
            </a:r>
            <a:r>
              <a:rPr lang="en-US" altLang="zh-CN" sz="2000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Symbol" panose="05050102010706020507" pitchFamily="18" charset="2"/>
              </a:rPr>
              <a:t>-Dao Lee Institute</a:t>
            </a:r>
            <a:r>
              <a:rPr lang="zh-CN" altLang="en-US" sz="2000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altLang="zh-CN" sz="2000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Symbol" panose="05050102010706020507" pitchFamily="18" charset="2"/>
              </a:rPr>
              <a:t>School of Physics &amp; Astronomy</a:t>
            </a:r>
          </a:p>
          <a:p>
            <a:r>
              <a:rPr lang="en-US" altLang="zh-CN" sz="2000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Symbol" panose="05050102010706020507" pitchFamily="18" charset="2"/>
              </a:rPr>
              <a:t>Shanghai Jiao tong university</a:t>
            </a:r>
          </a:p>
          <a:p>
            <a:endParaRPr lang="en-US" altLang="zh-CN" sz="2000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zh-CN" sz="2000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altLang="zh-CN" sz="2000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Symbol" panose="05050102010706020507" pitchFamily="18" charset="2"/>
              </a:rPr>
              <a:t>USTC </a:t>
            </a:r>
            <a:r>
              <a:rPr lang="zh-CN" altLang="en-US" sz="2000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Symbol" panose="05050102010706020507" pitchFamily="18" charset="2"/>
              </a:rPr>
              <a:t>“见微”学术沙龙</a:t>
            </a:r>
            <a:endParaRPr lang="en-US" altLang="zh-CN" sz="2000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 are these invisible matter?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668" y="2794287"/>
            <a:ext cx="3105150" cy="26289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109" y="2787562"/>
            <a:ext cx="1809744" cy="27190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36" y="2604963"/>
            <a:ext cx="6489687" cy="311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7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C2A2108-AF91-4258-85F2-C5243B1B6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37" t="24665" r="32969" b="14248"/>
          <a:stretch/>
        </p:blipFill>
        <p:spPr>
          <a:xfrm>
            <a:off x="5041338" y="3083065"/>
            <a:ext cx="2006825" cy="293741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7DC7D0C-BFAC-47D8-B897-F0F2F92B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Elementary particles?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C2A2108-AF91-4258-85F2-C5243B1B6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897060"/>
            <a:ext cx="6195002" cy="480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9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Particle scattering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7B2D2C7-46A0-47F2-A959-DBEEDBB69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035" y="1869261"/>
            <a:ext cx="6045835" cy="45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9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Quantum coherence in scattering</a:t>
            </a:r>
            <a:endParaRPr lang="zh-CN" altLang="en-US" dirty="0"/>
          </a:p>
        </p:txBody>
      </p:sp>
      <p:pic>
        <p:nvPicPr>
          <p:cNvPr id="3" name="Picture 2" descr="X-Ray Diffractometry - an overview | ScienceDirect Topics">
            <a:extLst>
              <a:ext uri="{FF2B5EF4-FFF2-40B4-BE49-F238E27FC236}">
                <a16:creationId xmlns:a16="http://schemas.microsoft.com/office/drawing/2014/main" id="{32D130AF-0994-42DB-A53B-7C356EA11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241" y="1988495"/>
            <a:ext cx="6875533" cy="45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820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Chadwick 1932: discovery of neutron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485632" y="2336704"/>
            <a:ext cx="10820400" cy="40241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alpha + Be9 -&gt; C + x (production)</a:t>
            </a: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x + A -&gt; x + A (detection)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181" y="2783757"/>
            <a:ext cx="1181100" cy="1771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16" y="2783757"/>
            <a:ext cx="4765027" cy="20326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91484" y="2783757"/>
            <a:ext cx="2611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chamber: detection of particles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74821" y="464853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Nobel prize 1935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A3E72C48-A609-4E9A-9E4C-98C642C48F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75" t="-37299" r="575" b="37299"/>
          <a:stretch/>
        </p:blipFill>
        <p:spPr>
          <a:xfrm>
            <a:off x="7655254" y="218484"/>
            <a:ext cx="4193494" cy="62420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07013" y="6055357"/>
            <a:ext cx="640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(coherent) strong interaction!</a:t>
            </a:r>
            <a:endParaRPr lang="zh-CN" alt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50775" y="5546373"/>
            <a:ext cx="442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1GeV/c</a:t>
            </a:r>
            <a:r>
              <a:rPr lang="en-US" altLang="zh-CN" sz="24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 0.1 c ~ 10 </a:t>
            </a:r>
            <a:r>
              <a:rPr lang="en-US" altLang="zh-CN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</a:t>
            </a:r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12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Coherent elastic neutrino-nucleus scattering (</a:t>
            </a:r>
            <a:r>
              <a:rPr lang="en-US" altLang="zh-CN" dirty="0" err="1"/>
              <a:t>CEvNS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AD93096-5B34-4342-9326-69289CEAE4C2}" type="slidenum">
              <a:rPr lang="en-US" altLang="zh-CN" smtClean="0">
                <a:solidFill>
                  <a:srgbClr val="D6ECFF"/>
                </a:solidFill>
              </a:rPr>
              <a:pPr/>
              <a:t>15</a:t>
            </a:fld>
            <a:endParaRPr lang="en-US" altLang="en-US">
              <a:solidFill>
                <a:srgbClr val="D6ECFF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18789" y="1753382"/>
            <a:ext cx="7946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mechanics: 200 MeV ~ 1 </a:t>
            </a:r>
            <a:r>
              <a:rPr lang="en-US" altLang="zh-CN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</a:t>
            </a:r>
            <a:endParaRPr lang="en-US" altLang="zh-CN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MeV neutrino cannot resolve nucleons in nucleus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5D48251-B629-473C-8585-BFD376D39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651" y="3002144"/>
            <a:ext cx="5009343" cy="3030291"/>
          </a:xfrm>
          <a:prstGeom prst="rect">
            <a:avLst/>
          </a:prstGeom>
        </p:spPr>
      </p:pic>
      <p:pic>
        <p:nvPicPr>
          <p:cNvPr id="7" name="内容占位符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000" y="3002144"/>
            <a:ext cx="2340935" cy="303029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8751455" y="3002144"/>
            <a:ext cx="2534170" cy="3030291"/>
            <a:chOff x="8751455" y="2190768"/>
            <a:chExt cx="3522728" cy="424968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1455" y="2190768"/>
              <a:ext cx="3522728" cy="81074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51455" y="2920364"/>
              <a:ext cx="3522728" cy="277624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51455" y="5671859"/>
              <a:ext cx="3522728" cy="768595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8897112" y="2629508"/>
            <a:ext cx="2100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N=</a:t>
            </a:r>
            <a:r>
              <a:rPr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num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neutrons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032702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Oak Ridge, 2017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0115" y="3183846"/>
            <a:ext cx="7028329" cy="345146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AD93096-5B34-4342-9326-69289CEAE4C2}" type="slidenum">
              <a:rPr lang="en-US" altLang="zh-CN" smtClean="0">
                <a:solidFill>
                  <a:srgbClr val="D6ECFF"/>
                </a:solidFill>
              </a:rPr>
              <a:pPr/>
              <a:t>16</a:t>
            </a:fld>
            <a:endParaRPr lang="en-US" altLang="en-US">
              <a:solidFill>
                <a:srgbClr val="D6ECFF"/>
              </a:solidFill>
            </a:endParaRPr>
          </a:p>
        </p:txBody>
      </p:sp>
      <p:pic>
        <p:nvPicPr>
          <p:cNvPr id="7" name="内容占位符 4">
            <a:extLst>
              <a:ext uri="{FF2B5EF4-FFF2-40B4-BE49-F238E27FC236}">
                <a16:creationId xmlns:a16="http://schemas.microsoft.com/office/drawing/2014/main" id="{648E5DD1-AFBF-4A6E-8E5C-E91E818958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559"/>
          <a:stretch/>
        </p:blipFill>
        <p:spPr>
          <a:xfrm>
            <a:off x="2520115" y="1361485"/>
            <a:ext cx="7028329" cy="1591661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CA2E483F-C6DA-4E4D-A0AF-8F108147A7DE}"/>
              </a:ext>
            </a:extLst>
          </p:cNvPr>
          <p:cNvSpPr/>
          <p:nvPr/>
        </p:nvSpPr>
        <p:spPr>
          <a:xfrm>
            <a:off x="7683785" y="1906140"/>
            <a:ext cx="2043953" cy="7330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07908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“Application”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2377" y="1414621"/>
            <a:ext cx="8732036" cy="2745174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AD93096-5B34-4342-9326-69289CEAE4C2}" type="slidenum">
              <a:rPr lang="en-US" altLang="zh-CN" smtClean="0">
                <a:solidFill>
                  <a:srgbClr val="D6ECFF"/>
                </a:solidFill>
              </a:rPr>
              <a:pPr/>
              <a:t>17</a:t>
            </a:fld>
            <a:endParaRPr lang="en-US" altLang="en-US">
              <a:solidFill>
                <a:srgbClr val="D6ECFF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377" y="4336476"/>
            <a:ext cx="8732036" cy="114955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234B34D-94C9-45EA-976B-37D9EA4BE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690" y="2347484"/>
            <a:ext cx="1325173" cy="169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接连接符 9"/>
          <p:cNvCxnSpPr/>
          <p:nvPr/>
        </p:nvCxnSpPr>
        <p:spPr>
          <a:xfrm>
            <a:off x="4029834" y="2355576"/>
            <a:ext cx="402174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5315119" y="3341456"/>
            <a:ext cx="24208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764285" y="5874818"/>
            <a:ext cx="8706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100 GeV dark matter, v=1/1000c, p=100 MeV/c, </a:t>
            </a:r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~10 </a:t>
            </a:r>
            <a:r>
              <a:rPr lang="en-US" altLang="zh-CN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fm</a:t>
            </a:r>
            <a:endParaRPr lang="en-US" altLang="zh-CN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So coherent scattering with nucleons inside nucleus!</a:t>
            </a:r>
          </a:p>
        </p:txBody>
      </p:sp>
    </p:spTree>
    <p:extLst>
      <p:ext uri="{BB962C8B-B14F-4D97-AF65-F5344CB8AC3E}">
        <p14:creationId xmlns:p14="http://schemas.microsoft.com/office/powerpoint/2010/main" val="9425989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C3FBA9F-672D-4DD0-B208-1982F90F8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83" y="1698421"/>
            <a:ext cx="11798768" cy="471950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1B94D08-7E16-403F-BB1D-08243C769D83}"/>
              </a:ext>
            </a:extLst>
          </p:cNvPr>
          <p:cNvSpPr txBox="1"/>
          <p:nvPr/>
        </p:nvSpPr>
        <p:spPr>
          <a:xfrm>
            <a:off x="5007478" y="1793900"/>
            <a:ext cx="136287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ea typeface="黑体" panose="02010609060101010101" pitchFamily="49" charset="-122"/>
              </a:rPr>
              <a:t>BOULBY(</a:t>
            </a:r>
            <a:r>
              <a:rPr lang="zh-CN" altLang="en-US" sz="1400" b="1" dirty="0">
                <a:ea typeface="黑体" panose="02010609060101010101" pitchFamily="49" charset="-122"/>
              </a:rPr>
              <a:t>英国</a:t>
            </a:r>
            <a:r>
              <a:rPr lang="en-US" altLang="zh-CN" sz="1400" b="1" dirty="0">
                <a:ea typeface="黑体" panose="02010609060101010101" pitchFamily="49" charset="-122"/>
              </a:rPr>
              <a:t>)</a:t>
            </a:r>
          </a:p>
          <a:p>
            <a:r>
              <a:rPr lang="en-US" altLang="zh-CN" sz="1400" b="1" dirty="0">
                <a:ea typeface="黑体" panose="02010609060101010101" pitchFamily="49" charset="-122"/>
              </a:rPr>
              <a:t>ZEPLINE,</a:t>
            </a:r>
            <a:r>
              <a:rPr lang="zh-CN" altLang="en-US" sz="1400" b="1" dirty="0">
                <a:ea typeface="黑体" panose="02010609060101010101" pitchFamily="49" charset="-122"/>
              </a:rPr>
              <a:t> </a:t>
            </a:r>
            <a:r>
              <a:rPr lang="en-US" altLang="zh-CN" sz="1400" b="1" dirty="0">
                <a:ea typeface="黑体" panose="02010609060101010101" pitchFamily="49" charset="-122"/>
              </a:rPr>
              <a:t>DRIFT</a:t>
            </a:r>
            <a:endParaRPr lang="zh-CN" altLang="en-US" sz="1400" b="1" dirty="0">
              <a:ea typeface="黑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D41FE9C-746B-4427-B8AC-DB11D847BCAC}"/>
              </a:ext>
            </a:extLst>
          </p:cNvPr>
          <p:cNvSpPr txBox="1"/>
          <p:nvPr/>
        </p:nvSpPr>
        <p:spPr>
          <a:xfrm>
            <a:off x="8223819" y="2419759"/>
            <a:ext cx="14494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ea typeface="黑体" panose="02010609060101010101" pitchFamily="49" charset="-122"/>
              </a:rPr>
              <a:t>中国锦屏</a:t>
            </a:r>
            <a:endParaRPr lang="en-US" altLang="zh-CN" sz="1400" b="1" dirty="0">
              <a:ea typeface="黑体" panose="02010609060101010101" pitchFamily="49" charset="-122"/>
            </a:endParaRPr>
          </a:p>
          <a:p>
            <a:r>
              <a:rPr lang="en-US" altLang="zh-CN" sz="1400" b="1" dirty="0">
                <a:ea typeface="黑体" panose="02010609060101010101" pitchFamily="49" charset="-122"/>
              </a:rPr>
              <a:t>CDEX,</a:t>
            </a:r>
            <a:r>
              <a:rPr lang="zh-CN" altLang="en-US" sz="1400" b="1" dirty="0">
                <a:ea typeface="黑体" panose="02010609060101010101" pitchFamily="49" charset="-122"/>
              </a:rPr>
              <a:t> </a:t>
            </a:r>
            <a:r>
              <a:rPr lang="en-US" altLang="zh-CN" sz="1400" b="1" dirty="0" err="1">
                <a:ea typeface="黑体" panose="02010609060101010101" pitchFamily="49" charset="-122"/>
              </a:rPr>
              <a:t>PandaX</a:t>
            </a:r>
            <a:endParaRPr lang="en-US" altLang="zh-CN" sz="1400" b="1" dirty="0">
              <a:ea typeface="黑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B987F1D-0976-486E-9821-9BFEEC272A28}"/>
              </a:ext>
            </a:extLst>
          </p:cNvPr>
          <p:cNvSpPr txBox="1"/>
          <p:nvPr/>
        </p:nvSpPr>
        <p:spPr>
          <a:xfrm>
            <a:off x="487005" y="2663727"/>
            <a:ext cx="108876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ea typeface="黑体" panose="02010609060101010101" pitchFamily="49" charset="-122"/>
              </a:rPr>
              <a:t>SURF(</a:t>
            </a:r>
            <a:r>
              <a:rPr lang="zh-CN" altLang="en-US" sz="1400" b="1" dirty="0">
                <a:ea typeface="黑体" panose="02010609060101010101" pitchFamily="49" charset="-122"/>
              </a:rPr>
              <a:t>美国</a:t>
            </a:r>
            <a:r>
              <a:rPr lang="en-US" altLang="zh-CN" sz="1400" b="1" dirty="0">
                <a:ea typeface="黑体" panose="02010609060101010101" pitchFamily="49" charset="-122"/>
              </a:rPr>
              <a:t>)</a:t>
            </a:r>
          </a:p>
          <a:p>
            <a:r>
              <a:rPr lang="en-US" altLang="zh-CN" sz="1400" b="1" dirty="0">
                <a:ea typeface="黑体" panose="02010609060101010101" pitchFamily="49" charset="-122"/>
              </a:rPr>
              <a:t>LUX/LZ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EF53B5-DC5E-4814-9608-0BBE54D7ABCD}"/>
              </a:ext>
            </a:extLst>
          </p:cNvPr>
          <p:cNvSpPr txBox="1"/>
          <p:nvPr/>
        </p:nvSpPr>
        <p:spPr>
          <a:xfrm>
            <a:off x="2318879" y="1857412"/>
            <a:ext cx="1915909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 err="1">
                <a:ea typeface="黑体" panose="02010609060101010101" pitchFamily="49" charset="-122"/>
              </a:rPr>
              <a:t>SNOLab</a:t>
            </a:r>
            <a:r>
              <a:rPr lang="en-US" altLang="zh-CN" sz="1400" b="1" dirty="0">
                <a:ea typeface="黑体" panose="02010609060101010101" pitchFamily="49" charset="-122"/>
              </a:rPr>
              <a:t> (</a:t>
            </a:r>
            <a:r>
              <a:rPr lang="zh-CN" altLang="en-US" sz="1400" b="1" dirty="0">
                <a:ea typeface="黑体" panose="02010609060101010101" pitchFamily="49" charset="-122"/>
              </a:rPr>
              <a:t>加拿大</a:t>
            </a:r>
            <a:r>
              <a:rPr lang="en-US" altLang="zh-CN" sz="1400" b="1" dirty="0">
                <a:ea typeface="黑体" panose="02010609060101010101" pitchFamily="49" charset="-122"/>
              </a:rPr>
              <a:t>)</a:t>
            </a:r>
          </a:p>
          <a:p>
            <a:r>
              <a:rPr lang="en-US" altLang="zh-CN" sz="1400" b="1" dirty="0" err="1">
                <a:ea typeface="黑体" panose="02010609060101010101" pitchFamily="49" charset="-122"/>
              </a:rPr>
              <a:t>SuperCDMS</a:t>
            </a:r>
            <a:r>
              <a:rPr lang="en-US" altLang="zh-CN" sz="1400" b="1" dirty="0">
                <a:ea typeface="黑体" panose="02010609060101010101" pitchFamily="49" charset="-122"/>
              </a:rPr>
              <a:t>,</a:t>
            </a:r>
            <a:r>
              <a:rPr lang="zh-CN" altLang="en-US" sz="1400" b="1" dirty="0">
                <a:ea typeface="黑体" panose="02010609060101010101" pitchFamily="49" charset="-122"/>
              </a:rPr>
              <a:t> </a:t>
            </a:r>
            <a:r>
              <a:rPr lang="en-US" altLang="zh-CN" sz="1400" b="1" dirty="0">
                <a:ea typeface="黑体" panose="02010609060101010101" pitchFamily="49" charset="-122"/>
              </a:rPr>
              <a:t>PICO</a:t>
            </a:r>
            <a:r>
              <a:rPr lang="zh-CN" altLang="en-US" sz="1400" b="1" dirty="0">
                <a:ea typeface="黑体" panose="02010609060101010101" pitchFamily="49" charset="-122"/>
              </a:rPr>
              <a:t>，</a:t>
            </a:r>
            <a:endParaRPr lang="en-US" altLang="zh-CN" sz="1400" b="1" dirty="0">
              <a:ea typeface="黑体" panose="02010609060101010101" pitchFamily="49" charset="-122"/>
            </a:endParaRPr>
          </a:p>
          <a:p>
            <a:r>
              <a:rPr lang="en-US" altLang="zh-CN" sz="1400" b="1" dirty="0">
                <a:ea typeface="黑体" panose="02010609060101010101" pitchFamily="49" charset="-122"/>
              </a:rPr>
              <a:t>SENSEI,</a:t>
            </a:r>
            <a:r>
              <a:rPr lang="zh-CN" altLang="en-US" sz="1400" b="1" dirty="0">
                <a:ea typeface="黑体" panose="02010609060101010101" pitchFamily="49" charset="-122"/>
              </a:rPr>
              <a:t> </a:t>
            </a:r>
            <a:r>
              <a:rPr lang="en-US" altLang="zh-CN" sz="1400" b="1" dirty="0">
                <a:ea typeface="黑体" panose="02010609060101010101" pitchFamily="49" charset="-122"/>
              </a:rPr>
              <a:t>DAMIC</a:t>
            </a:r>
            <a:endParaRPr lang="zh-CN" altLang="en-US" sz="1400" b="1" dirty="0">
              <a:ea typeface="黑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CAB7272-533A-4DAF-9DC8-A58612DE35F0}"/>
              </a:ext>
            </a:extLst>
          </p:cNvPr>
          <p:cNvSpPr txBox="1"/>
          <p:nvPr/>
        </p:nvSpPr>
        <p:spPr>
          <a:xfrm>
            <a:off x="6516964" y="2488445"/>
            <a:ext cx="146867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ea typeface="黑体" panose="02010609060101010101" pitchFamily="49" charset="-122"/>
              </a:rPr>
              <a:t>Modane(</a:t>
            </a:r>
            <a:r>
              <a:rPr lang="zh-CN" altLang="en-US" sz="1400" b="1" dirty="0">
                <a:ea typeface="黑体" panose="02010609060101010101" pitchFamily="49" charset="-122"/>
              </a:rPr>
              <a:t>法国</a:t>
            </a:r>
            <a:r>
              <a:rPr lang="en-US" altLang="zh-CN" sz="1400" b="1" dirty="0">
                <a:ea typeface="黑体" panose="02010609060101010101" pitchFamily="49" charset="-122"/>
              </a:rPr>
              <a:t>) </a:t>
            </a:r>
          </a:p>
          <a:p>
            <a:r>
              <a:rPr lang="en-US" altLang="zh-CN" sz="1400" b="1" dirty="0">
                <a:ea typeface="黑体" panose="02010609060101010101" pitchFamily="49" charset="-122"/>
              </a:rPr>
              <a:t>EDELWEISS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66DDA7A-2CC4-4352-AD1E-DC53CD987DDF}"/>
              </a:ext>
            </a:extLst>
          </p:cNvPr>
          <p:cNvSpPr txBox="1"/>
          <p:nvPr/>
        </p:nvSpPr>
        <p:spPr>
          <a:xfrm>
            <a:off x="5426634" y="3991100"/>
            <a:ext cx="182934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ea typeface="黑体" panose="02010609060101010101" pitchFamily="49" charset="-122"/>
              </a:rPr>
              <a:t>Gran </a:t>
            </a:r>
            <a:r>
              <a:rPr lang="en-US" altLang="zh-CN" sz="1400" b="1" dirty="0" err="1">
                <a:ea typeface="黑体" panose="02010609060101010101" pitchFamily="49" charset="-122"/>
              </a:rPr>
              <a:t>Sasso</a:t>
            </a:r>
            <a:r>
              <a:rPr lang="en-US" altLang="zh-CN" sz="1400" b="1" dirty="0">
                <a:ea typeface="黑体" panose="02010609060101010101" pitchFamily="49" charset="-122"/>
              </a:rPr>
              <a:t>(</a:t>
            </a:r>
            <a:r>
              <a:rPr lang="zh-CN" altLang="en-US" sz="1400" b="1" dirty="0">
                <a:ea typeface="黑体" panose="02010609060101010101" pitchFamily="49" charset="-122"/>
              </a:rPr>
              <a:t>意大利</a:t>
            </a:r>
            <a:r>
              <a:rPr lang="en-US" altLang="zh-CN" sz="1400" b="1" dirty="0">
                <a:ea typeface="黑体" panose="02010609060101010101" pitchFamily="49" charset="-122"/>
              </a:rPr>
              <a:t>)</a:t>
            </a:r>
          </a:p>
          <a:p>
            <a:r>
              <a:rPr lang="en-US" altLang="zh-CN" sz="1400" b="1" dirty="0">
                <a:ea typeface="黑体" panose="02010609060101010101" pitchFamily="49" charset="-122"/>
              </a:rPr>
              <a:t>XENON,</a:t>
            </a:r>
            <a:r>
              <a:rPr lang="zh-CN" altLang="en-US" sz="1400" b="1" dirty="0">
                <a:ea typeface="黑体" panose="02010609060101010101" pitchFamily="49" charset="-122"/>
              </a:rPr>
              <a:t> </a:t>
            </a:r>
            <a:r>
              <a:rPr lang="en-US" altLang="zh-CN" sz="1400" b="1" dirty="0" err="1">
                <a:ea typeface="黑体" panose="02010609060101010101" pitchFamily="49" charset="-122"/>
              </a:rPr>
              <a:t>DarkSide</a:t>
            </a:r>
            <a:endParaRPr lang="en-US" altLang="zh-CN" sz="1400" b="1" dirty="0">
              <a:ea typeface="黑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B95D8EC-FDB8-4BF1-A932-C0C557376DCE}"/>
              </a:ext>
            </a:extLst>
          </p:cNvPr>
          <p:cNvSpPr txBox="1"/>
          <p:nvPr/>
        </p:nvSpPr>
        <p:spPr>
          <a:xfrm>
            <a:off x="1144571" y="4226674"/>
            <a:ext cx="134203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ea typeface="黑体" panose="02010609060101010101" pitchFamily="49" charset="-122"/>
              </a:rPr>
              <a:t>Soudan(</a:t>
            </a:r>
            <a:r>
              <a:rPr lang="zh-CN" altLang="en-US" sz="1400" b="1" dirty="0">
                <a:ea typeface="黑体" panose="02010609060101010101" pitchFamily="49" charset="-122"/>
              </a:rPr>
              <a:t>美国</a:t>
            </a:r>
            <a:r>
              <a:rPr lang="en-US" altLang="zh-CN" sz="1400" b="1" dirty="0">
                <a:ea typeface="黑体" panose="02010609060101010101" pitchFamily="49" charset="-122"/>
              </a:rPr>
              <a:t>)</a:t>
            </a:r>
          </a:p>
          <a:p>
            <a:r>
              <a:rPr lang="en-US" altLang="zh-CN" sz="1400" b="1" dirty="0">
                <a:ea typeface="黑体" panose="02010609060101010101" pitchFamily="49" charset="-122"/>
              </a:rPr>
              <a:t>CDMS</a:t>
            </a:r>
            <a:endParaRPr lang="zh-CN" altLang="en-US" sz="1400" b="1" dirty="0">
              <a:ea typeface="黑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7497BA7-FDD3-44AA-A37E-4DE0DCA65398}"/>
              </a:ext>
            </a:extLst>
          </p:cNvPr>
          <p:cNvSpPr txBox="1"/>
          <p:nvPr/>
        </p:nvSpPr>
        <p:spPr>
          <a:xfrm>
            <a:off x="3731991" y="2828844"/>
            <a:ext cx="167545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ea typeface="黑体" panose="02010609060101010101" pitchFamily="49" charset="-122"/>
              </a:rPr>
              <a:t>Canfranc(</a:t>
            </a:r>
            <a:r>
              <a:rPr lang="zh-CN" altLang="en-US" sz="1400" b="1" dirty="0">
                <a:ea typeface="黑体" panose="02010609060101010101" pitchFamily="49" charset="-122"/>
              </a:rPr>
              <a:t>西班牙</a:t>
            </a:r>
            <a:r>
              <a:rPr lang="en-US" altLang="zh-CN" sz="1400" b="1" dirty="0">
                <a:ea typeface="黑体" panose="02010609060101010101" pitchFamily="49" charset="-122"/>
              </a:rPr>
              <a:t>)</a:t>
            </a:r>
          </a:p>
          <a:p>
            <a:r>
              <a:rPr lang="en-US" altLang="zh-CN" sz="1400" b="1" dirty="0">
                <a:ea typeface="黑体" panose="02010609060101010101" pitchFamily="49" charset="-122"/>
              </a:rPr>
              <a:t>ANAIS</a:t>
            </a:r>
            <a:endParaRPr lang="zh-CN" altLang="en-US" sz="1400" b="1" dirty="0">
              <a:ea typeface="黑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4E0FD19-A441-4DF2-B4F7-9083A5645E1E}"/>
              </a:ext>
            </a:extLst>
          </p:cNvPr>
          <p:cNvSpPr txBox="1"/>
          <p:nvPr/>
        </p:nvSpPr>
        <p:spPr>
          <a:xfrm>
            <a:off x="9673135" y="2271218"/>
            <a:ext cx="97174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ea typeface="黑体" panose="02010609060101010101" pitchFamily="49" charset="-122"/>
              </a:rPr>
              <a:t>Y2L(</a:t>
            </a:r>
            <a:r>
              <a:rPr lang="zh-CN" altLang="en-US" sz="1400" b="1" dirty="0">
                <a:ea typeface="黑体" panose="02010609060101010101" pitchFamily="49" charset="-122"/>
              </a:rPr>
              <a:t>韩国</a:t>
            </a:r>
            <a:r>
              <a:rPr lang="en-US" altLang="zh-CN" sz="1400" b="1" dirty="0">
                <a:ea typeface="黑体" panose="02010609060101010101" pitchFamily="49" charset="-122"/>
              </a:rPr>
              <a:t>)</a:t>
            </a:r>
          </a:p>
          <a:p>
            <a:r>
              <a:rPr lang="en-US" altLang="zh-CN" sz="1400" b="1" dirty="0">
                <a:ea typeface="黑体" panose="02010609060101010101" pitchFamily="49" charset="-122"/>
              </a:rPr>
              <a:t>COSINE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AB88A62-582E-4673-8FEB-7385C7F3464F}"/>
              </a:ext>
            </a:extLst>
          </p:cNvPr>
          <p:cNvSpPr txBox="1"/>
          <p:nvPr/>
        </p:nvSpPr>
        <p:spPr>
          <a:xfrm>
            <a:off x="9175540" y="5756137"/>
            <a:ext cx="165301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b="1" dirty="0" err="1">
                <a:ea typeface="黑体" panose="02010609060101010101" pitchFamily="49" charset="-122"/>
              </a:rPr>
              <a:t>Stawell</a:t>
            </a:r>
            <a:r>
              <a:rPr lang="en-US" altLang="zh-CN" sz="1400" b="1" dirty="0">
                <a:ea typeface="黑体" panose="02010609060101010101" pitchFamily="49" charset="-122"/>
              </a:rPr>
              <a:t>(</a:t>
            </a:r>
            <a:r>
              <a:rPr lang="zh-CN" altLang="en-US" sz="1400" b="1" dirty="0">
                <a:ea typeface="黑体" panose="02010609060101010101" pitchFamily="49" charset="-122"/>
              </a:rPr>
              <a:t>澳大利亚</a:t>
            </a:r>
            <a:r>
              <a:rPr lang="en-US" altLang="zh-CN" sz="1400" b="1" dirty="0">
                <a:ea typeface="黑体" panose="02010609060101010101" pitchFamily="49" charset="-122"/>
              </a:rPr>
              <a:t>)</a:t>
            </a:r>
          </a:p>
          <a:p>
            <a:r>
              <a:rPr lang="en-US" altLang="zh-CN" sz="1400" b="1" dirty="0">
                <a:ea typeface="黑体" panose="02010609060101010101" pitchFamily="49" charset="-122"/>
              </a:rPr>
              <a:t>SABRE South</a:t>
            </a:r>
            <a:endParaRPr lang="zh-CN" altLang="en-US" sz="1400" b="1" dirty="0">
              <a:ea typeface="黑体" panose="02010609060101010101" pitchFamily="49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2EC38167-A98A-4562-A773-2A2202F58E62}"/>
              </a:ext>
            </a:extLst>
          </p:cNvPr>
          <p:cNvSpPr/>
          <p:nvPr/>
        </p:nvSpPr>
        <p:spPr>
          <a:xfrm flipH="1">
            <a:off x="8890829" y="3444354"/>
            <a:ext cx="132347" cy="13234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ea typeface="黑体" panose="02010609060101010101" pitchFamily="49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4CAEE4B1-9768-42C0-9BF1-D8923CC47F90}"/>
              </a:ext>
            </a:extLst>
          </p:cNvPr>
          <p:cNvSpPr/>
          <p:nvPr/>
        </p:nvSpPr>
        <p:spPr>
          <a:xfrm flipH="1">
            <a:off x="9894374" y="3156646"/>
            <a:ext cx="132347" cy="13234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ea typeface="黑体" panose="02010609060101010101" pitchFamily="49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E01CA2A-FA6C-49E6-B445-DF692C076559}"/>
              </a:ext>
            </a:extLst>
          </p:cNvPr>
          <p:cNvSpPr/>
          <p:nvPr/>
        </p:nvSpPr>
        <p:spPr>
          <a:xfrm flipH="1">
            <a:off x="10388947" y="5505898"/>
            <a:ext cx="132347" cy="13234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ea typeface="黑体" panose="02010609060101010101" pitchFamily="49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FC3B6048-600E-4B74-B437-1663D7FA4B1B}"/>
              </a:ext>
            </a:extLst>
          </p:cNvPr>
          <p:cNvSpPr/>
          <p:nvPr/>
        </p:nvSpPr>
        <p:spPr>
          <a:xfrm flipH="1">
            <a:off x="5658809" y="2621808"/>
            <a:ext cx="132347" cy="13234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ea typeface="黑体" panose="02010609060101010101" pitchFamily="49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37BADCF-7856-4F89-BE57-CEB3091BC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082" y="2861052"/>
            <a:ext cx="134124" cy="1341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9B74806-F843-40FF-8F43-59D6AC741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119" y="3039330"/>
            <a:ext cx="134124" cy="1341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CF5E5D6-DF06-477D-82A0-9E66F85E8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533" y="2987574"/>
            <a:ext cx="134124" cy="13412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E90A6FD-8004-4405-A5AA-7EB4F829A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630" y="2769041"/>
            <a:ext cx="134124" cy="13412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8EAAD44-3E60-4127-A729-0555004C1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879" y="2861055"/>
            <a:ext cx="134124" cy="13412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8B62A9A-0C10-4DB6-9F4A-7C0F033D9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409" y="3177354"/>
            <a:ext cx="134124" cy="134124"/>
          </a:xfrm>
          <a:prstGeom prst="rect">
            <a:avLst/>
          </a:prstGeom>
        </p:spPr>
      </p:pic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9B132256-2E76-4153-890F-D02D87562BDB}"/>
              </a:ext>
            </a:extLst>
          </p:cNvPr>
          <p:cNvCxnSpPr>
            <a:cxnSpLocks/>
          </p:cNvCxnSpPr>
          <p:nvPr/>
        </p:nvCxnSpPr>
        <p:spPr>
          <a:xfrm>
            <a:off x="1586009" y="2918604"/>
            <a:ext cx="73287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0230D2E1-5AB7-4FF2-906A-42185B5615B0}"/>
              </a:ext>
            </a:extLst>
          </p:cNvPr>
          <p:cNvCxnSpPr>
            <a:cxnSpLocks/>
          </p:cNvCxnSpPr>
          <p:nvPr/>
        </p:nvCxnSpPr>
        <p:spPr>
          <a:xfrm>
            <a:off x="2579630" y="3318063"/>
            <a:ext cx="0" cy="10790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0EF3CA27-CD2F-4AD0-A5F2-596D928BC82F}"/>
              </a:ext>
            </a:extLst>
          </p:cNvPr>
          <p:cNvCxnSpPr>
            <a:cxnSpLocks/>
          </p:cNvCxnSpPr>
          <p:nvPr/>
        </p:nvCxnSpPr>
        <p:spPr>
          <a:xfrm flipV="1">
            <a:off x="3197744" y="2578743"/>
            <a:ext cx="0" cy="2100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B2658E3D-D77F-4197-BFE7-535731C5BA6C}"/>
              </a:ext>
            </a:extLst>
          </p:cNvPr>
          <p:cNvCxnSpPr>
            <a:cxnSpLocks/>
          </p:cNvCxnSpPr>
          <p:nvPr/>
        </p:nvCxnSpPr>
        <p:spPr>
          <a:xfrm>
            <a:off x="5983144" y="2995176"/>
            <a:ext cx="0" cy="10790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2591FF58-894A-4FF4-9139-5C22A3F94D6B}"/>
              </a:ext>
            </a:extLst>
          </p:cNvPr>
          <p:cNvCxnSpPr>
            <a:cxnSpLocks/>
          </p:cNvCxnSpPr>
          <p:nvPr/>
        </p:nvCxnSpPr>
        <p:spPr>
          <a:xfrm>
            <a:off x="5727857" y="2321504"/>
            <a:ext cx="0" cy="30030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7E5701D9-7EF5-4B00-A20A-71E5C2F4643A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5258579" y="3054636"/>
            <a:ext cx="36995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C2A797C1-7915-450B-92E6-EBBCF80320FC}"/>
              </a:ext>
            </a:extLst>
          </p:cNvPr>
          <p:cNvCxnSpPr>
            <a:cxnSpLocks/>
          </p:cNvCxnSpPr>
          <p:nvPr/>
        </p:nvCxnSpPr>
        <p:spPr>
          <a:xfrm>
            <a:off x="6280243" y="3106392"/>
            <a:ext cx="23672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E1203AAC-2460-4915-92F9-68503DC58767}"/>
              </a:ext>
            </a:extLst>
          </p:cNvPr>
          <p:cNvCxnSpPr>
            <a:cxnSpLocks/>
          </p:cNvCxnSpPr>
          <p:nvPr/>
        </p:nvCxnSpPr>
        <p:spPr>
          <a:xfrm>
            <a:off x="8951212" y="2921016"/>
            <a:ext cx="0" cy="5319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5773B0F4-86F2-460B-BFB7-5D5214172C3B}"/>
              </a:ext>
            </a:extLst>
          </p:cNvPr>
          <p:cNvCxnSpPr>
            <a:cxnSpLocks/>
          </p:cNvCxnSpPr>
          <p:nvPr/>
        </p:nvCxnSpPr>
        <p:spPr>
          <a:xfrm>
            <a:off x="9960547" y="2978434"/>
            <a:ext cx="0" cy="17821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94204B1B-E8A0-45CF-8552-94EB76DDD650}"/>
              </a:ext>
            </a:extLst>
          </p:cNvPr>
          <p:cNvCxnSpPr>
            <a:cxnSpLocks/>
          </p:cNvCxnSpPr>
          <p:nvPr/>
        </p:nvCxnSpPr>
        <p:spPr>
          <a:xfrm>
            <a:off x="10455123" y="5629614"/>
            <a:ext cx="0" cy="17821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69110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D15DC8-702D-40B2-A9F3-2C2683A66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B21A39D-BFB9-4AF5-A75B-10BEEC1A24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4745302" y="4482703"/>
            <a:ext cx="1212453" cy="859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09587" indent="-1190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476288" indent="-9525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666803" indent="-9525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857319" indent="-9525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047834" indent="-95258" defTabSz="1905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238349" indent="-95258" defTabSz="1905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428864" indent="-95258" defTabSz="1905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619380" indent="-95258" defTabSz="1905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41307E1-FA0D-9B4A-A453-16503A8708BC}" type="slidenum">
              <a:rPr lang="en-US" altLang="zh-CN">
                <a:solidFill>
                  <a:srgbClr val="D6ECFF"/>
                </a:solidFill>
              </a:rPr>
              <a:pPr/>
              <a:t>19</a:t>
            </a:fld>
            <a:endParaRPr lang="en-US" altLang="en-US">
              <a:solidFill>
                <a:srgbClr val="D6ECFF"/>
              </a:solidFill>
              <a:ea typeface="DengXian" panose="02010600030101010101" pitchFamily="2" charset="-12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1A6F7F3-040D-4EC6-8475-B9EBA1D8E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39" y="2019020"/>
            <a:ext cx="5229490" cy="375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10">
            <a:extLst>
              <a:ext uri="{FF2B5EF4-FFF2-40B4-BE49-F238E27FC236}">
                <a16:creationId xmlns:a16="http://schemas.microsoft.com/office/drawing/2014/main" id="{FF7F50CF-FC7D-4E51-98EA-40D20EF9B905}"/>
              </a:ext>
            </a:extLst>
          </p:cNvPr>
          <p:cNvSpPr/>
          <p:nvPr/>
        </p:nvSpPr>
        <p:spPr>
          <a:xfrm>
            <a:off x="3584443" y="4728710"/>
            <a:ext cx="49609" cy="5027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75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994BD16-DEBC-41B3-A0FA-309DEDA78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609" y="2026998"/>
            <a:ext cx="4080537" cy="375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27B30E8A-451D-4384-A79B-DDFEB8C46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76" y="2031422"/>
            <a:ext cx="6246088" cy="375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898AB6C7-C5C3-426E-9FF5-6A036637CC6B}"/>
              </a:ext>
            </a:extLst>
          </p:cNvPr>
          <p:cNvSpPr/>
          <p:nvPr/>
        </p:nvSpPr>
        <p:spPr bwMode="auto">
          <a:xfrm>
            <a:off x="1332839" y="2028716"/>
            <a:ext cx="1193211" cy="2902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6137" tIns="3068" rIns="6137" bIns="3068" rtlCol="0" anchor="ctr"/>
          <a:lstStyle/>
          <a:p>
            <a:pPr algn="ctr"/>
            <a:endParaRPr kumimoji="1" lang="zh-CN" altLang="en-US" sz="217" noProof="1">
              <a:solidFill>
                <a:srgbClr val="3E3A39"/>
              </a:solidFill>
              <a:latin typeface="Lato" charset="0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id="{F58D5708-CAD7-4E82-8DAD-E73CC6C86FC7}"/>
              </a:ext>
            </a:extLst>
          </p:cNvPr>
          <p:cNvSpPr txBox="1"/>
          <p:nvPr/>
        </p:nvSpPr>
        <p:spPr>
          <a:xfrm>
            <a:off x="1410071" y="2049711"/>
            <a:ext cx="1146468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HYQiHei 55S" charset="-122"/>
                <a:ea typeface="HYQiHei 55S" charset="-122"/>
                <a:cs typeface="HYQiHei 55S" charset="-122"/>
              </a:rPr>
              <a:t>中国地形图</a:t>
            </a:r>
          </a:p>
        </p:txBody>
      </p:sp>
    </p:spTree>
    <p:extLst>
      <p:ext uri="{BB962C8B-B14F-4D97-AF65-F5344CB8AC3E}">
        <p14:creationId xmlns:p14="http://schemas.microsoft.com/office/powerpoint/2010/main" val="18975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黄山風景区+宏村+篁岭 らくらく4日間3泊ツアー（大自然黄山+徽州の趣 宏村+秋の天日干し 篁岭） | Kl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4875" cy="767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5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5499F7-E8A7-4519-A0D1-81275F4CBB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6DFBBD3F-2582-47B0-B117-198A6DEDD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4844" y="2845594"/>
            <a:ext cx="2309813" cy="122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kumimoji="1" lang="en-US" altLang="zh-CN" sz="1833" b="1" dirty="0">
                <a:solidFill>
                  <a:srgbClr val="FF0000"/>
                </a:solidFill>
                <a:latin typeface="HYQiHei-75W" pitchFamily="18" charset="-122"/>
                <a:ea typeface="HYQiHei-75W" pitchFamily="18" charset="-122"/>
              </a:rPr>
              <a:t>P</a:t>
            </a:r>
            <a:r>
              <a:rPr kumimoji="1" lang="en-US" altLang="zh-CN" sz="1833" b="1" dirty="0">
                <a:solidFill>
                  <a:srgbClr val="FFFF00"/>
                </a:solidFill>
                <a:latin typeface="HYQiHei-75W" pitchFamily="18" charset="-122"/>
                <a:ea typeface="HYQiHei-75W" pitchFamily="18" charset="-122"/>
              </a:rPr>
              <a:t>article </a:t>
            </a:r>
            <a:r>
              <a:rPr kumimoji="1" lang="en-US" altLang="zh-CN" sz="1833" b="1" dirty="0">
                <a:solidFill>
                  <a:srgbClr val="FF0000"/>
                </a:solidFill>
                <a:latin typeface="HYQiHei-75W" pitchFamily="18" charset="-122"/>
                <a:ea typeface="HYQiHei-75W" pitchFamily="18" charset="-122"/>
              </a:rPr>
              <a:t>and A</a:t>
            </a:r>
            <a:r>
              <a:rPr kumimoji="1" lang="en-US" altLang="zh-CN" sz="1833" b="1" dirty="0">
                <a:solidFill>
                  <a:srgbClr val="FFFF00"/>
                </a:solidFill>
                <a:latin typeface="HYQiHei-75W" pitchFamily="18" charset="-122"/>
                <a:ea typeface="HYQiHei-75W" pitchFamily="18" charset="-122"/>
              </a:rPr>
              <a:t>strophysical </a:t>
            </a:r>
            <a:r>
              <a:rPr kumimoji="1" lang="en-US" altLang="zh-CN" sz="1833" b="1" dirty="0">
                <a:solidFill>
                  <a:srgbClr val="FF0000"/>
                </a:solidFill>
                <a:latin typeface="HYQiHei-75W" pitchFamily="18" charset="-122"/>
                <a:ea typeface="HYQiHei-75W" pitchFamily="18" charset="-122"/>
              </a:rPr>
              <a:t>X</a:t>
            </a:r>
            <a:r>
              <a:rPr kumimoji="1" lang="en-US" altLang="zh-CN" sz="1833" b="1" dirty="0">
                <a:solidFill>
                  <a:srgbClr val="FFFF00"/>
                </a:solidFill>
                <a:latin typeface="HYQiHei-75W" pitchFamily="18" charset="-122"/>
                <a:ea typeface="HYQiHei-75W" pitchFamily="18" charset="-122"/>
              </a:rPr>
              <a:t>enon Experiment</a:t>
            </a:r>
            <a:endParaRPr kumimoji="1" lang="zh-CN" altLang="en-US" sz="1833" b="1" dirty="0">
              <a:solidFill>
                <a:srgbClr val="FFFF00"/>
              </a:solidFill>
              <a:latin typeface="HYQiHei-75W" pitchFamily="18" charset="-122"/>
              <a:ea typeface="HYQiHei-75W" pitchFamily="18" charset="-122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365FD7AD-5D7B-41CD-B0B8-04848B1DA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" b="-26"/>
          <a:stretch>
            <a:fillRect/>
          </a:stretch>
        </p:blipFill>
        <p:spPr bwMode="auto">
          <a:xfrm>
            <a:off x="1312995" y="2018771"/>
            <a:ext cx="5756010" cy="375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12">
            <a:extLst>
              <a:ext uri="{FF2B5EF4-FFF2-40B4-BE49-F238E27FC236}">
                <a16:creationId xmlns:a16="http://schemas.microsoft.com/office/drawing/2014/main" id="{F7807A35-ADB1-430B-B309-E0574E315041}"/>
              </a:ext>
            </a:extLst>
          </p:cNvPr>
          <p:cNvGrpSpPr>
            <a:grpSpLocks/>
          </p:cNvGrpSpPr>
          <p:nvPr/>
        </p:nvGrpSpPr>
        <p:grpSpPr bwMode="auto">
          <a:xfrm>
            <a:off x="7205927" y="2018771"/>
            <a:ext cx="2216547" cy="3750469"/>
            <a:chOff x="17294363" y="3117850"/>
            <a:chExt cx="5319371" cy="9001125"/>
          </a:xfrm>
        </p:grpSpPr>
        <p:sp>
          <p:nvSpPr>
            <p:cNvPr id="6" name="矩形 7">
              <a:extLst>
                <a:ext uri="{FF2B5EF4-FFF2-40B4-BE49-F238E27FC236}">
                  <a16:creationId xmlns:a16="http://schemas.microsoft.com/office/drawing/2014/main" id="{10295C78-E79D-4333-B6D1-44048D311438}"/>
                </a:ext>
              </a:extLst>
            </p:cNvPr>
            <p:cNvSpPr/>
            <p:nvPr/>
          </p:nvSpPr>
          <p:spPr bwMode="auto">
            <a:xfrm>
              <a:off x="17294363" y="3117850"/>
              <a:ext cx="5319371" cy="9001125"/>
            </a:xfrm>
            <a:prstGeom prst="rect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lIns="6137" tIns="3068" rIns="6137" bIns="3068" anchor="ctr"/>
            <a:lstStyle/>
            <a:p>
              <a:pPr algn="ctr">
                <a:defRPr/>
              </a:pPr>
              <a:endParaRPr kumimoji="1" lang="zh-CN" altLang="en-US" sz="217" noProof="1">
                <a:solidFill>
                  <a:srgbClr val="3E3A39"/>
                </a:solidFill>
                <a:latin typeface="Lato" charset="0"/>
              </a:endParaRPr>
            </a:p>
          </p:txBody>
        </p:sp>
        <p:grpSp>
          <p:nvGrpSpPr>
            <p:cNvPr id="7" name="组合 1">
              <a:extLst>
                <a:ext uri="{FF2B5EF4-FFF2-40B4-BE49-F238E27FC236}">
                  <a16:creationId xmlns:a16="http://schemas.microsoft.com/office/drawing/2014/main" id="{D9432E3F-DAA2-4303-9256-38CF62288A1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430249" y="3941128"/>
              <a:ext cx="4625182" cy="6768559"/>
              <a:chOff x="11751890" y="2992434"/>
              <a:chExt cx="2952328" cy="4320480"/>
            </a:xfrm>
          </p:grpSpPr>
          <p:pic>
            <p:nvPicPr>
              <p:cNvPr id="8" name="Picture 2" descr="See the source image">
                <a:extLst>
                  <a:ext uri="{FF2B5EF4-FFF2-40B4-BE49-F238E27FC236}">
                    <a16:creationId xmlns:a16="http://schemas.microsoft.com/office/drawing/2014/main" id="{49EB3720-A0E8-413A-A705-B2F11D4781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23898" y="2992434"/>
                <a:ext cx="2880320" cy="4320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tangle 11">
                <a:extLst>
                  <a:ext uri="{FF2B5EF4-FFF2-40B4-BE49-F238E27FC236}">
                    <a16:creationId xmlns:a16="http://schemas.microsoft.com/office/drawing/2014/main" id="{1213137F-7DC1-485C-A5E3-29B32D7B8ADE}"/>
                  </a:ext>
                </a:extLst>
              </p:cNvPr>
              <p:cNvSpPr/>
              <p:nvPr/>
            </p:nvSpPr>
            <p:spPr>
              <a:xfrm>
                <a:off x="11752292" y="5872714"/>
                <a:ext cx="1583728" cy="1439937"/>
              </a:xfrm>
              <a:prstGeom prst="rect">
                <a:avLst/>
              </a:pr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endParaRPr lang="en-US" altLang="zh-CN" sz="75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C4390A2-F5CB-43C2-B24E-FCF02E8EC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844" y="2018771"/>
            <a:ext cx="2071026" cy="61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A5913AB-9A54-4F9A-840F-250F008D48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150" y="1507114"/>
            <a:ext cx="10287000" cy="511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0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4">
            <a:extLst>
              <a:ext uri="{FF2B5EF4-FFF2-40B4-BE49-F238E27FC236}">
                <a16:creationId xmlns:a16="http://schemas.microsoft.com/office/drawing/2014/main" id="{3CF1F770-4573-4675-8FFA-74267470B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76" y="1112363"/>
            <a:ext cx="4458076" cy="549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20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6FB71-4B05-43D7-9038-94F1707EF96E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D57CAF7-4457-451C-AA73-8D81172E4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766" y="1610686"/>
            <a:ext cx="7057963" cy="506121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75CC17F-7C45-42CB-992D-FF6F5C942CC4}"/>
              </a:ext>
            </a:extLst>
          </p:cNvPr>
          <p:cNvSpPr txBox="1"/>
          <p:nvPr/>
        </p:nvSpPr>
        <p:spPr>
          <a:xfrm>
            <a:off x="8841996" y="450488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标题 9">
            <a:extLst>
              <a:ext uri="{FF2B5EF4-FFF2-40B4-BE49-F238E27FC236}">
                <a16:creationId xmlns:a16="http://schemas.microsoft.com/office/drawing/2014/main" id="{5EA3E067-73CC-4A39-9DB1-8759F105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Low Hanging </a:t>
            </a:r>
            <a:r>
              <a:rPr lang="en-US" altLang="zh-CN" dirty="0"/>
              <a:t>F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ruit?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A66491-75BD-458C-B6FD-BE7329CD3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黑体" panose="02010609060101010101" pitchFamily="49" charset="-122"/>
              </a:rPr>
              <a:t>T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  <a:t>otal </a:t>
            </a:r>
            <a:r>
              <a:rPr lang="en-US" altLang="zh-CN" dirty="0">
                <a:ea typeface="黑体" panose="02010609060101010101" pitchFamily="49" charset="-122"/>
              </a:rPr>
              <a:t>S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  <a:t>olution/Confusion?</a:t>
            </a:r>
            <a:b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</a:b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27BA4D-6284-45EB-BCFE-B26CCB538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61F0811-37EE-438B-AE8A-5E2DB23E5FAD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627463" y="1743679"/>
            <a:ext cx="8800053" cy="495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6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C1003D-146E-449B-B8A9-3B1F8DC46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5" descr="5.png">
            <a:extLst>
              <a:ext uri="{FF2B5EF4-FFF2-40B4-BE49-F238E27FC236}">
                <a16:creationId xmlns:a16="http://schemas.microsoft.com/office/drawing/2014/main" id="{28BA9097-7B10-4979-9AE9-444F5780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5"/>
          <a:stretch>
            <a:fillRect/>
          </a:stretch>
        </p:blipFill>
        <p:spPr bwMode="auto">
          <a:xfrm>
            <a:off x="8867919" y="4511006"/>
            <a:ext cx="1382618" cy="113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25">
            <a:extLst>
              <a:ext uri="{FF2B5EF4-FFF2-40B4-BE49-F238E27FC236}">
                <a16:creationId xmlns:a16="http://schemas.microsoft.com/office/drawing/2014/main" id="{39B251F0-10F5-411A-9D1C-198267BB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1"/>
          <a:stretch>
            <a:fillRect/>
          </a:stretch>
        </p:blipFill>
        <p:spPr bwMode="auto">
          <a:xfrm>
            <a:off x="8867919" y="3219309"/>
            <a:ext cx="1382619" cy="113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4">
            <a:extLst>
              <a:ext uri="{FF2B5EF4-FFF2-40B4-BE49-F238E27FC236}">
                <a16:creationId xmlns:a16="http://schemas.microsoft.com/office/drawing/2014/main" id="{7663F053-7B30-4225-8B6A-760D51FEEAF9}"/>
              </a:ext>
            </a:extLst>
          </p:cNvPr>
          <p:cNvGrpSpPr/>
          <p:nvPr/>
        </p:nvGrpSpPr>
        <p:grpSpPr>
          <a:xfrm>
            <a:off x="8867919" y="1961042"/>
            <a:ext cx="1382619" cy="1137963"/>
            <a:chOff x="17489487" y="3117850"/>
            <a:chExt cx="5861777" cy="4824530"/>
          </a:xfrm>
        </p:grpSpPr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FBC80F7F-F6C1-4851-B39E-ABC9D5D80075}"/>
                </a:ext>
              </a:extLst>
            </p:cNvPr>
            <p:cNvSpPr/>
            <p:nvPr/>
          </p:nvSpPr>
          <p:spPr bwMode="auto">
            <a:xfrm>
              <a:off x="17489487" y="3117850"/>
              <a:ext cx="5861777" cy="4824530"/>
            </a:xfrm>
            <a:prstGeom prst="rect">
              <a:avLst/>
            </a:prstGeom>
            <a:solidFill>
              <a:srgbClr val="453739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lIns="6137" tIns="3068" rIns="6137" bIns="3068" rtlCol="0" anchor="ctr"/>
            <a:lstStyle/>
            <a:p>
              <a:pPr algn="ctr"/>
              <a:endParaRPr kumimoji="1" lang="zh-CN" altLang="en-US" sz="217" noProof="1">
                <a:latin typeface="Lato" charset="0"/>
              </a:endParaRPr>
            </a:p>
          </p:txBody>
        </p:sp>
        <p:pic>
          <p:nvPicPr>
            <p:cNvPr id="8" name="图片 46">
              <a:extLst>
                <a:ext uri="{FF2B5EF4-FFF2-40B4-BE49-F238E27FC236}">
                  <a16:creationId xmlns:a16="http://schemas.microsoft.com/office/drawing/2014/main" id="{8C001900-19C5-4983-B121-918B98D57A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4744" y="3117850"/>
              <a:ext cx="5375068" cy="4824530"/>
            </a:xfrm>
            <a:prstGeom prst="rect">
              <a:avLst/>
            </a:prstGeom>
            <a:noFill/>
            <a:ln>
              <a:noFill/>
            </a:ln>
            <a:effectLst>
              <a:softEdge rad="37562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下箭头 11">
            <a:extLst>
              <a:ext uri="{FF2B5EF4-FFF2-40B4-BE49-F238E27FC236}">
                <a16:creationId xmlns:a16="http://schemas.microsoft.com/office/drawing/2014/main" id="{19CC8FD7-63C8-4CFF-972D-B3DB4C046C54}"/>
              </a:ext>
            </a:extLst>
          </p:cNvPr>
          <p:cNvSpPr/>
          <p:nvPr/>
        </p:nvSpPr>
        <p:spPr bwMode="auto">
          <a:xfrm rot="16200000">
            <a:off x="7144489" y="1364528"/>
            <a:ext cx="1019986" cy="2350295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62000"/>
                  <a:lumOff val="38000"/>
                  <a:alpha val="50000"/>
                </a:schemeClr>
              </a:gs>
              <a:gs pos="100000">
                <a:srgbClr val="025954">
                  <a:alpha val="0"/>
                </a:srgbClr>
              </a:gs>
            </a:gsLst>
            <a:path path="circle">
              <a:fillToRect l="50000" t="130000" r="50000" b="-30000"/>
            </a:path>
            <a:tileRect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6137" tIns="3068" rIns="6137" bIns="3068" rtlCol="0" anchor="ctr"/>
          <a:lstStyle/>
          <a:p>
            <a:pPr algn="ctr"/>
            <a:endParaRPr kumimoji="1" lang="zh-CN" altLang="en-US" sz="217" noProof="1">
              <a:latin typeface="Lato" charset="0"/>
            </a:endParaRPr>
          </a:p>
        </p:txBody>
      </p:sp>
      <p:sp>
        <p:nvSpPr>
          <p:cNvPr id="10" name="下箭头 24">
            <a:extLst>
              <a:ext uri="{FF2B5EF4-FFF2-40B4-BE49-F238E27FC236}">
                <a16:creationId xmlns:a16="http://schemas.microsoft.com/office/drawing/2014/main" id="{00F09564-8B54-4CC8-899E-61927DB5E5FD}"/>
              </a:ext>
            </a:extLst>
          </p:cNvPr>
          <p:cNvSpPr/>
          <p:nvPr/>
        </p:nvSpPr>
        <p:spPr bwMode="auto">
          <a:xfrm rot="16200000">
            <a:off x="7144488" y="2554155"/>
            <a:ext cx="1019986" cy="2350294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62000"/>
                  <a:lumOff val="38000"/>
                  <a:alpha val="50000"/>
                </a:schemeClr>
              </a:gs>
              <a:gs pos="100000">
                <a:srgbClr val="025954">
                  <a:alpha val="0"/>
                </a:srgbClr>
              </a:gs>
            </a:gsLst>
            <a:path path="circle">
              <a:fillToRect l="50000" t="130000" r="50000" b="-30000"/>
            </a:path>
            <a:tileRect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6137" tIns="3068" rIns="6137" bIns="3068" rtlCol="0" anchor="ctr"/>
          <a:lstStyle/>
          <a:p>
            <a:pPr algn="ctr"/>
            <a:endParaRPr kumimoji="1" lang="zh-CN" altLang="en-US" sz="217" noProof="1">
              <a:latin typeface="Lato" charset="0"/>
            </a:endParaRPr>
          </a:p>
        </p:txBody>
      </p:sp>
      <p:sp>
        <p:nvSpPr>
          <p:cNvPr id="11" name="下箭头 25">
            <a:extLst>
              <a:ext uri="{FF2B5EF4-FFF2-40B4-BE49-F238E27FC236}">
                <a16:creationId xmlns:a16="http://schemas.microsoft.com/office/drawing/2014/main" id="{E2D20605-4356-4B59-821B-228DA8464DA8}"/>
              </a:ext>
            </a:extLst>
          </p:cNvPr>
          <p:cNvSpPr/>
          <p:nvPr/>
        </p:nvSpPr>
        <p:spPr bwMode="auto">
          <a:xfrm rot="16200000">
            <a:off x="7144489" y="3883184"/>
            <a:ext cx="1019986" cy="2350295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62000"/>
                  <a:lumOff val="38000"/>
                  <a:alpha val="50000"/>
                </a:schemeClr>
              </a:gs>
              <a:gs pos="100000">
                <a:srgbClr val="025954">
                  <a:alpha val="0"/>
                </a:srgbClr>
              </a:gs>
            </a:gsLst>
            <a:path path="circle">
              <a:fillToRect l="50000" t="130000" r="50000" b="-30000"/>
            </a:path>
            <a:tileRect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6137" tIns="3068" rIns="6137" bIns="3068" rtlCol="0" anchor="ctr"/>
          <a:lstStyle/>
          <a:p>
            <a:pPr algn="ctr"/>
            <a:endParaRPr kumimoji="1" lang="zh-CN" altLang="en-US" sz="217" noProof="1">
              <a:latin typeface="Lato" charset="0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43464C5B-2823-4D43-B746-1F3654691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" t="29640" r="5025" b="10249"/>
          <a:stretch>
            <a:fillRect/>
          </a:stretch>
        </p:blipFill>
        <p:spPr bwMode="auto">
          <a:xfrm>
            <a:off x="1329143" y="2019432"/>
            <a:ext cx="4989380" cy="374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12F798F-E5AC-403D-85A5-580196C95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490" y="1159213"/>
            <a:ext cx="480351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kumimoji="1" lang="en-US" altLang="zh-CN" sz="2250" b="1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PandaX</a:t>
            </a:r>
            <a:r>
              <a:rPr kumimoji="1" lang="en-US" altLang="zh-CN" sz="225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-I</a:t>
            </a:r>
            <a:r>
              <a:rPr kumimoji="1" lang="zh-CN" altLang="en-US" sz="225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（</a:t>
            </a:r>
            <a:r>
              <a:rPr kumimoji="1" lang="en-US" altLang="zh-CN" sz="225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2009-2014</a:t>
            </a:r>
            <a:r>
              <a:rPr kumimoji="1" lang="zh-CN" altLang="en-US" sz="225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），</a:t>
            </a:r>
            <a:r>
              <a:rPr kumimoji="1" lang="en-US" altLang="zh-CN" sz="225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120 kg</a:t>
            </a:r>
            <a:endParaRPr kumimoji="1" lang="zh-CN" altLang="en-US" sz="225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674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8197CA-46DC-4808-B7E8-ABBC80CD43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1">
            <a:extLst>
              <a:ext uri="{FF2B5EF4-FFF2-40B4-BE49-F238E27FC236}">
                <a16:creationId xmlns:a16="http://schemas.microsoft.com/office/drawing/2014/main" id="{B3F2F858-CCFE-41D3-A35E-7C699B879070}"/>
              </a:ext>
            </a:extLst>
          </p:cNvPr>
          <p:cNvGrpSpPr/>
          <p:nvPr/>
        </p:nvGrpSpPr>
        <p:grpSpPr>
          <a:xfrm>
            <a:off x="9285400" y="2314857"/>
            <a:ext cx="2374429" cy="2772747"/>
            <a:chOff x="22506380" y="4228566"/>
            <a:chExt cx="5698629" cy="6654593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0B6E514C-4835-4092-925C-72B312FB9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06380" y="4228566"/>
              <a:ext cx="5698629" cy="6654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65125" indent="-25558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45644" indent="0">
                <a:lnSpc>
                  <a:spcPct val="100000"/>
                </a:lnSpc>
                <a:spcBef>
                  <a:spcPts val="167"/>
                </a:spcBef>
                <a:buClr>
                  <a:srgbClr val="990000"/>
                </a:buClr>
                <a:buSzPct val="68000"/>
                <a:buNone/>
              </a:pPr>
              <a:r>
                <a:rPr kumimoji="1" lang="en-US" altLang="zh-CN" sz="4000" b="1" dirty="0">
                  <a:latin typeface="HYQiHei-75W" pitchFamily="18" charset="-122"/>
                  <a:ea typeface="HYQiHei-75W" pitchFamily="18" charset="-122"/>
                </a:rPr>
                <a:t>580</a:t>
              </a:r>
              <a:r>
                <a:rPr kumimoji="1" lang="en-US" altLang="zh-CN" sz="2250" b="1" dirty="0">
                  <a:latin typeface="HYQiHei-75W" pitchFamily="18" charset="-122"/>
                  <a:ea typeface="HYQiHei-75W" pitchFamily="18" charset="-122"/>
                </a:rPr>
                <a:t>kg</a:t>
              </a:r>
              <a:r>
                <a:rPr kumimoji="1" lang="en-US" altLang="zh-CN" sz="2917" b="1" dirty="0">
                  <a:latin typeface="HYQiHei-75W" pitchFamily="18" charset="-122"/>
                  <a:ea typeface="HYQiHei-75W" pitchFamily="18" charset="-122"/>
                </a:rPr>
                <a:t> </a:t>
              </a:r>
            </a:p>
            <a:p>
              <a:pPr marL="45644" indent="0">
                <a:lnSpc>
                  <a:spcPct val="100000"/>
                </a:lnSpc>
                <a:spcBef>
                  <a:spcPts val="167"/>
                </a:spcBef>
                <a:buClr>
                  <a:srgbClr val="990000"/>
                </a:buClr>
                <a:buSzPct val="68000"/>
                <a:buNone/>
              </a:pPr>
              <a:r>
                <a:rPr lang="en-US" altLang="zh-CN" sz="2917" b="1" dirty="0">
                  <a:latin typeface="等线" panose="02010600030101010101" pitchFamily="2" charset="-122"/>
                  <a:ea typeface="等线" panose="02010600030101010101" pitchFamily="2" charset="-122"/>
                </a:rPr>
                <a:t>   </a:t>
              </a:r>
            </a:p>
            <a:p>
              <a:pPr marL="45644" indent="0">
                <a:lnSpc>
                  <a:spcPct val="100000"/>
                </a:lnSpc>
                <a:spcBef>
                  <a:spcPts val="167"/>
                </a:spcBef>
                <a:buClr>
                  <a:srgbClr val="990000"/>
                </a:buClr>
                <a:buSzPct val="68000"/>
                <a:buNone/>
              </a:pPr>
              <a:endParaRPr lang="en-US" altLang="zh-CN" sz="2917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45644" indent="0">
                <a:lnSpc>
                  <a:spcPct val="100000"/>
                </a:lnSpc>
                <a:spcBef>
                  <a:spcPts val="167"/>
                </a:spcBef>
                <a:buClr>
                  <a:srgbClr val="990000"/>
                </a:buClr>
                <a:buSzPct val="68000"/>
                <a:buNone/>
              </a:pPr>
              <a:r>
                <a:rPr lang="en-US" altLang="zh-CN" sz="2917" b="1" dirty="0">
                  <a:latin typeface="等线" panose="02010600030101010101" pitchFamily="2" charset="-122"/>
                  <a:ea typeface="等线" panose="02010600030101010101" pitchFamily="2" charset="-122"/>
                </a:rPr>
                <a:t>           </a:t>
              </a:r>
            </a:p>
            <a:p>
              <a:pPr marL="45644" indent="0">
                <a:lnSpc>
                  <a:spcPct val="100000"/>
                </a:lnSpc>
                <a:spcBef>
                  <a:spcPts val="167"/>
                </a:spcBef>
                <a:buClr>
                  <a:srgbClr val="990000"/>
                </a:buClr>
                <a:buSzPct val="68000"/>
                <a:buNone/>
              </a:pPr>
              <a:r>
                <a:rPr lang="en-US" altLang="zh-CN" sz="2917" b="1" dirty="0">
                  <a:latin typeface="等线" panose="02010600030101010101" pitchFamily="2" charset="-122"/>
                  <a:ea typeface="等线" panose="02010600030101010101" pitchFamily="2" charset="-122"/>
                </a:rPr>
                <a:t> </a:t>
              </a:r>
              <a:r>
                <a:rPr kumimoji="1" lang="en-US" altLang="zh-CN" sz="4000" b="1" dirty="0">
                  <a:latin typeface="等线" panose="02010600030101010101" pitchFamily="2" charset="-122"/>
                  <a:ea typeface="HYQiHei-75W" pitchFamily="18" charset="-122"/>
                </a:rPr>
                <a:t>120</a:t>
              </a:r>
              <a:r>
                <a:rPr kumimoji="1" lang="en-US" altLang="zh-CN" sz="2250" b="1" dirty="0">
                  <a:latin typeface="HYQiHei-75W" pitchFamily="18" charset="-122"/>
                  <a:ea typeface="HYQiHei-75W" pitchFamily="18" charset="-122"/>
                </a:rPr>
                <a:t>kg</a:t>
              </a:r>
            </a:p>
          </p:txBody>
        </p:sp>
        <p:sp>
          <p:nvSpPr>
            <p:cNvPr id="6" name="右箭头 4">
              <a:extLst>
                <a:ext uri="{FF2B5EF4-FFF2-40B4-BE49-F238E27FC236}">
                  <a16:creationId xmlns:a16="http://schemas.microsoft.com/office/drawing/2014/main" id="{198F9E59-F90A-4815-806F-9E28F31D76D0}"/>
                </a:ext>
              </a:extLst>
            </p:cNvPr>
            <p:cNvSpPr/>
            <p:nvPr/>
          </p:nvSpPr>
          <p:spPr>
            <a:xfrm rot="16200000">
              <a:off x="22758461" y="6909376"/>
              <a:ext cx="2865170" cy="1419197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5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A2D03FC-7106-4279-975A-D50E02431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981" y="3701231"/>
            <a:ext cx="2765793" cy="207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C325D7F-3939-45CC-A80B-F44F2FE5E3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5"/>
          <a:stretch/>
        </p:blipFill>
        <p:spPr bwMode="auto">
          <a:xfrm>
            <a:off x="5767981" y="2019240"/>
            <a:ext cx="2765793" cy="158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内容占位符 4">
            <a:extLst>
              <a:ext uri="{FF2B5EF4-FFF2-40B4-BE49-F238E27FC236}">
                <a16:creationId xmlns:a16="http://schemas.microsoft.com/office/drawing/2014/main" id="{97BD70C8-EF3E-4E67-A6D0-25C9A2368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26066" y="2019240"/>
            <a:ext cx="3753469" cy="37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12">
            <a:extLst>
              <a:ext uri="{FF2B5EF4-FFF2-40B4-BE49-F238E27FC236}">
                <a16:creationId xmlns:a16="http://schemas.microsoft.com/office/drawing/2014/main" id="{2A1D131C-CCD5-46F2-B133-2ED607B33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490" y="1159213"/>
            <a:ext cx="480351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>
              <a:defRPr kumimoji="1" sz="2250" b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zh-CN" dirty="0" err="1"/>
              <a:t>PandaX-II</a:t>
            </a:r>
            <a:r>
              <a:rPr lang="zh-CN" altLang="en-US" dirty="0"/>
              <a:t> </a:t>
            </a:r>
            <a:r>
              <a:rPr lang="en-US" altLang="zh-CN" dirty="0"/>
              <a:t>(2015-2019)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250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 descr="page16image123529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8" y="1505059"/>
            <a:ext cx="9346207" cy="517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BDC80C93-8B67-4367-BD50-768B6F8E03CB}"/>
              </a:ext>
            </a:extLst>
          </p:cNvPr>
          <p:cNvSpPr/>
          <p:nvPr/>
        </p:nvSpPr>
        <p:spPr>
          <a:xfrm>
            <a:off x="4417994" y="5358463"/>
            <a:ext cx="760396" cy="75077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79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BB4BF0-36E5-4CC2-B058-CB919F1BC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5E4638-7DA0-42D8-8E67-1CA591B52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C6E474-F9BF-48BD-AB02-0B071FBA876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286FB71-4B05-43D7-9038-94F1707EF96E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2E5E84-90BA-41D1-83A8-404869472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984753"/>
            <a:ext cx="5982424" cy="45304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1C24B0E-FA1F-4021-BFFC-CA3ABEBD8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84" y="1977986"/>
            <a:ext cx="6044020" cy="4534786"/>
          </a:xfrm>
          <a:prstGeom prst="rect">
            <a:avLst/>
          </a:prstGeom>
        </p:spPr>
      </p:pic>
      <p:sp>
        <p:nvSpPr>
          <p:cNvPr id="7" name="文本占位符 18">
            <a:extLst>
              <a:ext uri="{FF2B5EF4-FFF2-40B4-BE49-F238E27FC236}">
                <a16:creationId xmlns:a16="http://schemas.microsoft.com/office/drawing/2014/main" id="{FACAD83C-5D2B-44CC-8A19-ABDB972FFA39}"/>
              </a:ext>
            </a:extLst>
          </p:cNvPr>
          <p:cNvSpPr txBox="1">
            <a:spLocks/>
          </p:cNvSpPr>
          <p:nvPr/>
        </p:nvSpPr>
        <p:spPr>
          <a:xfrm>
            <a:off x="1077711" y="1429724"/>
            <a:ext cx="10399554" cy="4286377"/>
          </a:xfrm>
          <a:prstGeom prst="rect">
            <a:avLst/>
          </a:prstGeom>
        </p:spPr>
        <p:txBody>
          <a:bodyPr/>
          <a:lstStyle>
            <a:lvl1pPr marL="241935" indent="-241935" algn="l" defTabSz="967740" rtl="0" eaLnBrk="1" latinLnBrk="0" hangingPunct="1">
              <a:lnSpc>
                <a:spcPct val="90000"/>
              </a:lnSpc>
              <a:spcBef>
                <a:spcPts val="1060"/>
              </a:spcBef>
              <a:buFontTx/>
              <a:buBlip>
                <a:blip r:embed="rId4"/>
              </a:buBlip>
              <a:defRPr sz="296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zh-CN" altLang="en-US"/>
              <a:t> </a:t>
            </a:r>
            <a:endParaRPr lang="zh-CN" altLang="en-US" dirty="0"/>
          </a:p>
        </p:txBody>
      </p:sp>
      <p:pic>
        <p:nvPicPr>
          <p:cNvPr id="8" name="内容占位符 38">
            <a:extLst>
              <a:ext uri="{FF2B5EF4-FFF2-40B4-BE49-F238E27FC236}">
                <a16:creationId xmlns:a16="http://schemas.microsoft.com/office/drawing/2014/main" id="{1D7456A2-D587-44F3-B376-1155F7415F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140" y="1947363"/>
            <a:ext cx="2055900" cy="265583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9" name="Rectangle 22">
            <a:extLst>
              <a:ext uri="{FF2B5EF4-FFF2-40B4-BE49-F238E27FC236}">
                <a16:creationId xmlns:a16="http://schemas.microsoft.com/office/drawing/2014/main" id="{0D375967-C5C2-4E22-A962-A3E87AEAC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75" y="1277307"/>
            <a:ext cx="2287602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2018.4 water tank construction</a:t>
            </a:r>
          </a:p>
        </p:txBody>
      </p:sp>
      <p:sp>
        <p:nvSpPr>
          <p:cNvPr id="10" name="Rectangle 32">
            <a:extLst>
              <a:ext uri="{FF2B5EF4-FFF2-40B4-BE49-F238E27FC236}">
                <a16:creationId xmlns:a16="http://schemas.microsoft.com/office/drawing/2014/main" id="{38D8B853-7224-4355-86C3-536474293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180" y="1270100"/>
            <a:ext cx="32646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2019.8 PandaX-4T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instllation</a:t>
            </a:r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32">
            <a:extLst>
              <a:ext uri="{FF2B5EF4-FFF2-40B4-BE49-F238E27FC236}">
                <a16:creationId xmlns:a16="http://schemas.microsoft.com/office/drawing/2014/main" id="{586552F8-8B61-41A4-97C2-35D7FBAF6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5003" y="1277307"/>
            <a:ext cx="30434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2020/6-2020/11 integration tests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10AD702E-6AF4-41B8-95B6-1E4660961B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0209" y="1962363"/>
            <a:ext cx="3104824" cy="206993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3" name="Rectangle 32">
            <a:extLst>
              <a:ext uri="{FF2B5EF4-FFF2-40B4-BE49-F238E27FC236}">
                <a16:creationId xmlns:a16="http://schemas.microsoft.com/office/drawing/2014/main" id="{2A7847C2-883B-4869-9B1F-D1C808878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0209" y="1270100"/>
            <a:ext cx="31048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2020.5 liquid xenon filling</a:t>
            </a:r>
          </a:p>
        </p:txBody>
      </p:sp>
      <p:pic>
        <p:nvPicPr>
          <p:cNvPr id="14" name="内容占位符 5">
            <a:extLst>
              <a:ext uri="{FF2B5EF4-FFF2-40B4-BE49-F238E27FC236}">
                <a16:creationId xmlns:a16="http://schemas.microsoft.com/office/drawing/2014/main" id="{AFC86661-7C74-4A47-BD4B-75D9CE1AAC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6"/>
          <a:stretch/>
        </p:blipFill>
        <p:spPr bwMode="auto">
          <a:xfrm>
            <a:off x="208140" y="4424906"/>
            <a:ext cx="2055900" cy="2144221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C:\Users\ADMINI~1\AppData\Local\Temp\WeChat Files\529908b49c8989c0227d2ea30531b6c.jpg">
            <a:extLst>
              <a:ext uri="{FF2B5EF4-FFF2-40B4-BE49-F238E27FC236}">
                <a16:creationId xmlns:a16="http://schemas.microsoft.com/office/drawing/2014/main" id="{11996314-DE54-40B3-A94F-77F4C22B93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5"/>
          <a:stretch/>
        </p:blipFill>
        <p:spPr bwMode="auto">
          <a:xfrm>
            <a:off x="9035003" y="3828567"/>
            <a:ext cx="3043420" cy="274056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D3A3A2CF-7B0E-4E61-AF1A-B05E524186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994" y="4086568"/>
            <a:ext cx="3103199" cy="248255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7" name="Picture 25">
            <a:extLst>
              <a:ext uri="{FF2B5EF4-FFF2-40B4-BE49-F238E27FC236}">
                <a16:creationId xmlns:a16="http://schemas.microsoft.com/office/drawing/2014/main" id="{BD884604-A3E8-4C7A-B053-B4BB6F8CB81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180" y="4965461"/>
            <a:ext cx="3256844" cy="160366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8" name="Picture 26">
            <a:extLst>
              <a:ext uri="{FF2B5EF4-FFF2-40B4-BE49-F238E27FC236}">
                <a16:creationId xmlns:a16="http://schemas.microsoft.com/office/drawing/2014/main" id="{C825FACD-BD1C-4F59-BA34-84CB758507D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180" y="1967652"/>
            <a:ext cx="3264656" cy="161287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9" name="Picture 24">
            <a:extLst>
              <a:ext uri="{FF2B5EF4-FFF2-40B4-BE49-F238E27FC236}">
                <a16:creationId xmlns:a16="http://schemas.microsoft.com/office/drawing/2014/main" id="{F70D2C7B-2D02-45D1-91DD-A572854B251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180" y="3524678"/>
            <a:ext cx="3264656" cy="149663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52A5BC4-1F2B-4351-8E7B-15D5A7C266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426" y="1977986"/>
            <a:ext cx="3034997" cy="170708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6742056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0531" y="363727"/>
            <a:ext cx="9795669" cy="1293028"/>
          </a:xfrm>
        </p:spPr>
        <p:txBody>
          <a:bodyPr>
            <a:normAutofit/>
          </a:bodyPr>
          <a:lstStyle/>
          <a:p>
            <a:r>
              <a:rPr lang="en-US" altLang="zh-CN" dirty="0">
                <a:ea typeface="黑体" panose="02010609060101010101" pitchFamily="49" charset="-122"/>
              </a:rPr>
              <a:t>First recorded event in PandaX-4T</a:t>
            </a:r>
            <a:r>
              <a:rPr lang="zh-CN" altLang="en-US" dirty="0">
                <a:ea typeface="黑体" panose="02010609060101010101" pitchFamily="49" charset="-122"/>
              </a:rPr>
              <a:t>（</a:t>
            </a:r>
            <a:r>
              <a:rPr lang="en-US" altLang="zh-CN" dirty="0">
                <a:ea typeface="黑体" panose="02010609060101010101" pitchFamily="49" charset="-122"/>
              </a:rPr>
              <a:t>2020/6/3 17:19:35</a:t>
            </a:r>
            <a:r>
              <a:rPr lang="zh-CN" altLang="en-US" dirty="0">
                <a:ea typeface="黑体" panose="02010609060101010101" pitchFamily="49" charset="-122"/>
              </a:rPr>
              <a:t>）</a:t>
            </a:r>
          </a:p>
        </p:txBody>
      </p:sp>
      <p:pic>
        <p:nvPicPr>
          <p:cNvPr id="5" name="3cbc98caaed400f64b03865fd9ff78e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0531" y="1611537"/>
            <a:ext cx="8770937" cy="5043487"/>
          </a:xfr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94AE-94EE-4563-A089-80DBE444F5E8}" type="slidenum">
              <a:rPr lang="en-US" altLang="zh-CN" smtClean="0"/>
              <a:pPr/>
              <a:t>28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6613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Background: toughest battle</a:t>
            </a:r>
            <a:endParaRPr lang="zh-CN" altLang="en-US" dirty="0"/>
          </a:p>
        </p:txBody>
      </p:sp>
      <p:pic>
        <p:nvPicPr>
          <p:cNvPr id="4" name="图片 8" descr="图片包含 图形用户界面&#10;&#10;描述已自动生成">
            <a:extLst>
              <a:ext uri="{FF2B5EF4-FFF2-40B4-BE49-F238E27FC236}">
                <a16:creationId xmlns:a16="http://schemas.microsoft.com/office/drawing/2014/main" id="{8D4077BA-0DB3-432D-814A-32668883F8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t="9457" r="-24" b="8299"/>
          <a:stretch/>
        </p:blipFill>
        <p:spPr>
          <a:xfrm>
            <a:off x="1028834" y="2081271"/>
            <a:ext cx="10289646" cy="3750469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17A040A-18D9-4E2C-929D-3C6549053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52" y="2763550"/>
            <a:ext cx="2956797" cy="2137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AutoShape 8">
            <a:extLst>
              <a:ext uri="{FF2B5EF4-FFF2-40B4-BE49-F238E27FC236}">
                <a16:creationId xmlns:a16="http://schemas.microsoft.com/office/drawing/2014/main" id="{1E2C6A8E-D8F4-45EA-9B9B-A47E2FE66306}"/>
              </a:ext>
            </a:extLst>
          </p:cNvPr>
          <p:cNvSpPr/>
          <p:nvPr/>
        </p:nvSpPr>
        <p:spPr bwMode="auto">
          <a:xfrm>
            <a:off x="8146531" y="4901480"/>
            <a:ext cx="3172107" cy="369094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2000"/>
                  <a:lumOff val="38000"/>
                  <a:alpha val="50000"/>
                </a:schemeClr>
              </a:gs>
              <a:gs pos="100000">
                <a:srgbClr val="025954">
                  <a:alpha val="0"/>
                </a:srgbClr>
              </a:gs>
            </a:gsLst>
            <a:path path="circle">
              <a:fillToRect l="50000" t="130000" r="50000" b="-30000"/>
            </a:path>
            <a:tileRect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6137" tIns="3068" rIns="6137" bIns="3068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endParaRPr lang="zh-CN" altLang="en-US" sz="217" noProof="1">
              <a:solidFill>
                <a:srgbClr val="3E3A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2C518E38-8AE8-4D9E-9AB0-7AA128CE9B99}"/>
              </a:ext>
            </a:extLst>
          </p:cNvPr>
          <p:cNvSpPr txBox="1"/>
          <p:nvPr/>
        </p:nvSpPr>
        <p:spPr>
          <a:xfrm>
            <a:off x="7814923" y="4975621"/>
            <a:ext cx="3503716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7" dirty="0">
                <a:solidFill>
                  <a:schemeClr val="bg1"/>
                </a:solidFill>
                <a:latin typeface="Arial" panose="020B0604020202020204" pitchFamily="34" charset="0"/>
                <a:ea typeface="HYQiHei-45S ExtraLight" pitchFamily="18" charset="-122"/>
                <a:cs typeface="Arial" panose="020B0604020202020204" pitchFamily="34" charset="0"/>
              </a:rPr>
              <a:t>20 atom/kg =&gt; 2 atom/kg of xenon</a:t>
            </a:r>
            <a:endParaRPr lang="en-US" sz="1667" dirty="0">
              <a:solidFill>
                <a:schemeClr val="bg1"/>
              </a:solidFill>
              <a:latin typeface="Arial" panose="020B0604020202020204" pitchFamily="34" charset="0"/>
              <a:ea typeface="HYQiHei-45S ExtraLight" pitchFamily="18" charset="-122"/>
              <a:cs typeface="Arial" panose="020B0604020202020204" pitchFamily="34" charset="0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9F13AC8F-33B6-40F5-8A23-6EA52EFEEB67}"/>
              </a:ext>
            </a:extLst>
          </p:cNvPr>
          <p:cNvSpPr/>
          <p:nvPr/>
        </p:nvSpPr>
        <p:spPr bwMode="auto">
          <a:xfrm>
            <a:off x="4480107" y="5159000"/>
            <a:ext cx="3172107" cy="369094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2000"/>
                  <a:lumOff val="38000"/>
                  <a:alpha val="50000"/>
                </a:schemeClr>
              </a:gs>
              <a:gs pos="100000">
                <a:srgbClr val="025954">
                  <a:alpha val="0"/>
                </a:srgbClr>
              </a:gs>
            </a:gsLst>
            <a:path path="circle">
              <a:fillToRect l="50000" t="130000" r="50000" b="-30000"/>
            </a:path>
            <a:tileRect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6137" tIns="3068" rIns="6137" bIns="3068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endParaRPr lang="zh-CN" altLang="en-US" sz="217" noProof="1">
              <a:solidFill>
                <a:srgbClr val="3E3A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D993D276-F5DD-470B-9A6E-A552632D9DD1}"/>
              </a:ext>
            </a:extLst>
          </p:cNvPr>
          <p:cNvSpPr txBox="1"/>
          <p:nvPr/>
        </p:nvSpPr>
        <p:spPr>
          <a:xfrm>
            <a:off x="4917842" y="5196071"/>
            <a:ext cx="2897080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67" dirty="0">
                <a:solidFill>
                  <a:schemeClr val="bg1"/>
                </a:solidFill>
                <a:latin typeface="Arial" panose="020B0604020202020204" pitchFamily="34" charset="0"/>
                <a:ea typeface="HYQiHei-45S ExtraLight" pitchFamily="18" charset="-122"/>
                <a:cs typeface="Arial" panose="020B0604020202020204" pitchFamily="34" charset="0"/>
              </a:rPr>
              <a:t>氚：</a:t>
            </a:r>
            <a:r>
              <a:rPr lang="en-US" altLang="zh-CN" sz="1667" baseline="30000" dirty="0">
                <a:solidFill>
                  <a:schemeClr val="bg1"/>
                </a:solidFill>
                <a:latin typeface="Arial" panose="020B0604020202020204" pitchFamily="34" charset="0"/>
                <a:ea typeface="HYQiHei-45S ExtraLight" pitchFamily="18" charset="-122"/>
                <a:cs typeface="Arial" panose="020B0604020202020204" pitchFamily="34" charset="0"/>
              </a:rPr>
              <a:t>3</a:t>
            </a:r>
            <a:r>
              <a:rPr lang="en-US" altLang="zh-CN" sz="1667" dirty="0">
                <a:solidFill>
                  <a:schemeClr val="bg1"/>
                </a:solidFill>
                <a:latin typeface="Arial" panose="020B0604020202020204" pitchFamily="34" charset="0"/>
                <a:ea typeface="HYQiHei-45S ExtraLight" pitchFamily="18" charset="-122"/>
                <a:cs typeface="Arial" panose="020B0604020202020204" pitchFamily="34" charset="0"/>
              </a:rPr>
              <a:t>H</a:t>
            </a:r>
            <a:r>
              <a:rPr lang="zh-CN" altLang="en-US" sz="1667" dirty="0">
                <a:solidFill>
                  <a:schemeClr val="bg1"/>
                </a:solidFill>
                <a:latin typeface="Arial" panose="020B0604020202020204" pitchFamily="34" charset="0"/>
                <a:ea typeface="HYQiHei-45S ExtraLight" pitchFamily="18" charset="-122"/>
                <a:cs typeface="Arial" panose="020B0604020202020204" pitchFamily="34" charset="0"/>
              </a:rPr>
              <a:t>，</a:t>
            </a:r>
            <a:r>
              <a:rPr lang="en-US" altLang="zh-CN" sz="1667" dirty="0">
                <a:solidFill>
                  <a:schemeClr val="bg1"/>
                </a:solidFill>
                <a:latin typeface="Arial" panose="020B0604020202020204" pitchFamily="34" charset="0"/>
                <a:ea typeface="HYQiHei-45S ExtraLight" pitchFamily="18" charset="-122"/>
                <a:cs typeface="Arial" panose="020B0604020202020204" pitchFamily="34" charset="0"/>
              </a:rPr>
              <a:t>5trillion/kg of water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8134A26-AD32-4950-8BD6-8734F6FE28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911" y="2703154"/>
            <a:ext cx="3054386" cy="20001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391305" y="6046032"/>
            <a:ext cx="778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Similarly: </a:t>
            </a:r>
            <a:r>
              <a:rPr lang="en-US" altLang="zh-C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Kr ~ 10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atom/kg, </a:t>
            </a:r>
            <a:r>
              <a:rPr lang="en-US" altLang="zh-C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222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Rn ~ 1 atom/kg in xenon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04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E3FDE94-45C0-4F51-92FC-E125B755C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Mount Wilson, 1929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6A1A3CF-60C6-4493-8A40-6658A456D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47" y="1886729"/>
            <a:ext cx="6633822" cy="45136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4DA3B56-7CAF-40F1-8D21-FED3401C3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783" y="1886729"/>
            <a:ext cx="3571971" cy="451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23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Background: toughest battle</a:t>
            </a:r>
            <a:endParaRPr lang="zh-CN" altLang="en-US" dirty="0"/>
          </a:p>
        </p:txBody>
      </p:sp>
      <p:pic>
        <p:nvPicPr>
          <p:cNvPr id="4" name="图片 8" descr="图片包含 图形用户界面&#10;&#10;描述已自动生成">
            <a:extLst>
              <a:ext uri="{FF2B5EF4-FFF2-40B4-BE49-F238E27FC236}">
                <a16:creationId xmlns:a16="http://schemas.microsoft.com/office/drawing/2014/main" id="{8D4077BA-0DB3-432D-814A-32668883F8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t="9457" r="-24" b="8299"/>
          <a:stretch/>
        </p:blipFill>
        <p:spPr>
          <a:xfrm>
            <a:off x="1028834" y="2081271"/>
            <a:ext cx="10289646" cy="3750469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17A040A-18D9-4E2C-929D-3C6549053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52" y="2763550"/>
            <a:ext cx="2956797" cy="2137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AutoShape 8">
            <a:extLst>
              <a:ext uri="{FF2B5EF4-FFF2-40B4-BE49-F238E27FC236}">
                <a16:creationId xmlns:a16="http://schemas.microsoft.com/office/drawing/2014/main" id="{1E2C6A8E-D8F4-45EA-9B9B-A47E2FE66306}"/>
              </a:ext>
            </a:extLst>
          </p:cNvPr>
          <p:cNvSpPr/>
          <p:nvPr/>
        </p:nvSpPr>
        <p:spPr bwMode="auto">
          <a:xfrm>
            <a:off x="8146531" y="4901480"/>
            <a:ext cx="3172107" cy="369094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2000"/>
                  <a:lumOff val="38000"/>
                  <a:alpha val="50000"/>
                </a:schemeClr>
              </a:gs>
              <a:gs pos="100000">
                <a:srgbClr val="025954">
                  <a:alpha val="0"/>
                </a:srgbClr>
              </a:gs>
            </a:gsLst>
            <a:path path="circle">
              <a:fillToRect l="50000" t="130000" r="50000" b="-30000"/>
            </a:path>
            <a:tileRect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6137" tIns="3068" rIns="6137" bIns="3068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endParaRPr lang="zh-CN" altLang="en-US" sz="217" noProof="1">
              <a:solidFill>
                <a:srgbClr val="3E3A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2C518E38-8AE8-4D9E-9AB0-7AA128CE9B99}"/>
              </a:ext>
            </a:extLst>
          </p:cNvPr>
          <p:cNvSpPr txBox="1"/>
          <p:nvPr/>
        </p:nvSpPr>
        <p:spPr>
          <a:xfrm>
            <a:off x="7814923" y="4975621"/>
            <a:ext cx="3503716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7" dirty="0">
                <a:solidFill>
                  <a:schemeClr val="bg1"/>
                </a:solidFill>
                <a:latin typeface="Arial" panose="020B0604020202020204" pitchFamily="34" charset="0"/>
                <a:ea typeface="HYQiHei-45S ExtraLight" pitchFamily="18" charset="-122"/>
                <a:cs typeface="Arial" panose="020B0604020202020204" pitchFamily="34" charset="0"/>
              </a:rPr>
              <a:t>20 atom/kg =&gt; 2 atom/kg of xenon</a:t>
            </a:r>
            <a:endParaRPr lang="en-US" sz="1667" dirty="0">
              <a:solidFill>
                <a:schemeClr val="bg1"/>
              </a:solidFill>
              <a:latin typeface="Arial" panose="020B0604020202020204" pitchFamily="34" charset="0"/>
              <a:ea typeface="HYQiHei-45S ExtraLight" pitchFamily="18" charset="-122"/>
              <a:cs typeface="Arial" panose="020B0604020202020204" pitchFamily="34" charset="0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9F13AC8F-33B6-40F5-8A23-6EA52EFEEB67}"/>
              </a:ext>
            </a:extLst>
          </p:cNvPr>
          <p:cNvSpPr/>
          <p:nvPr/>
        </p:nvSpPr>
        <p:spPr bwMode="auto">
          <a:xfrm>
            <a:off x="4480107" y="5159000"/>
            <a:ext cx="3172107" cy="369094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2000"/>
                  <a:lumOff val="38000"/>
                  <a:alpha val="50000"/>
                </a:schemeClr>
              </a:gs>
              <a:gs pos="100000">
                <a:srgbClr val="025954">
                  <a:alpha val="0"/>
                </a:srgbClr>
              </a:gs>
            </a:gsLst>
            <a:path path="circle">
              <a:fillToRect l="50000" t="130000" r="50000" b="-30000"/>
            </a:path>
            <a:tileRect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6137" tIns="3068" rIns="6137" bIns="3068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endParaRPr lang="zh-CN" altLang="en-US" sz="217" noProof="1">
              <a:solidFill>
                <a:srgbClr val="3E3A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D993D276-F5DD-470B-9A6E-A552632D9DD1}"/>
              </a:ext>
            </a:extLst>
          </p:cNvPr>
          <p:cNvSpPr txBox="1"/>
          <p:nvPr/>
        </p:nvSpPr>
        <p:spPr>
          <a:xfrm>
            <a:off x="4917842" y="5196071"/>
            <a:ext cx="2897080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67" dirty="0">
                <a:solidFill>
                  <a:schemeClr val="bg1"/>
                </a:solidFill>
                <a:latin typeface="Arial" panose="020B0604020202020204" pitchFamily="34" charset="0"/>
                <a:ea typeface="HYQiHei-45S ExtraLight" pitchFamily="18" charset="-122"/>
                <a:cs typeface="Arial" panose="020B0604020202020204" pitchFamily="34" charset="0"/>
              </a:rPr>
              <a:t>氚：</a:t>
            </a:r>
            <a:r>
              <a:rPr lang="en-US" altLang="zh-CN" sz="1667" baseline="30000" dirty="0">
                <a:solidFill>
                  <a:schemeClr val="bg1"/>
                </a:solidFill>
                <a:latin typeface="Arial" panose="020B0604020202020204" pitchFamily="34" charset="0"/>
                <a:ea typeface="HYQiHei-45S ExtraLight" pitchFamily="18" charset="-122"/>
                <a:cs typeface="Arial" panose="020B0604020202020204" pitchFamily="34" charset="0"/>
              </a:rPr>
              <a:t>3</a:t>
            </a:r>
            <a:r>
              <a:rPr lang="en-US" altLang="zh-CN" sz="1667" dirty="0">
                <a:solidFill>
                  <a:schemeClr val="bg1"/>
                </a:solidFill>
                <a:latin typeface="Arial" panose="020B0604020202020204" pitchFamily="34" charset="0"/>
                <a:ea typeface="HYQiHei-45S ExtraLight" pitchFamily="18" charset="-122"/>
                <a:cs typeface="Arial" panose="020B0604020202020204" pitchFamily="34" charset="0"/>
              </a:rPr>
              <a:t>H</a:t>
            </a:r>
            <a:r>
              <a:rPr lang="zh-CN" altLang="en-US" sz="1667" dirty="0">
                <a:solidFill>
                  <a:schemeClr val="bg1"/>
                </a:solidFill>
                <a:latin typeface="Arial" panose="020B0604020202020204" pitchFamily="34" charset="0"/>
                <a:ea typeface="HYQiHei-45S ExtraLight" pitchFamily="18" charset="-122"/>
                <a:cs typeface="Arial" panose="020B0604020202020204" pitchFamily="34" charset="0"/>
              </a:rPr>
              <a:t>，</a:t>
            </a:r>
            <a:r>
              <a:rPr lang="en-US" altLang="zh-CN" sz="1667" dirty="0">
                <a:solidFill>
                  <a:schemeClr val="bg1"/>
                </a:solidFill>
                <a:latin typeface="Arial" panose="020B0604020202020204" pitchFamily="34" charset="0"/>
                <a:ea typeface="HYQiHei-45S ExtraLight" pitchFamily="18" charset="-122"/>
                <a:cs typeface="Arial" panose="020B0604020202020204" pitchFamily="34" charset="0"/>
              </a:rPr>
              <a:t>5trillion/kg of water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8134A26-AD32-4950-8BD6-8734F6FE28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911" y="2703154"/>
            <a:ext cx="3054386" cy="20001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391305" y="6046032"/>
            <a:ext cx="778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Similarly: </a:t>
            </a:r>
            <a:r>
              <a:rPr lang="en-US" altLang="zh-C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Kr ~ 10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atom/kg, </a:t>
            </a:r>
            <a:r>
              <a:rPr lang="en-US" altLang="zh-C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222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Rn ~ 1 atom/kg in xenon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37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486" y="35794"/>
            <a:ext cx="6490401" cy="675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561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Kr85 essay – an “endless” pursue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37" y="2501935"/>
            <a:ext cx="5288949" cy="3581232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1" y="2933298"/>
            <a:ext cx="6017402" cy="225471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59014" y="2053828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New method with optical spectrometer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646" y="2757379"/>
            <a:ext cx="6091864" cy="297927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74244" y="2095984"/>
            <a:ext cx="268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Old method: RGA-based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74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9125724-27BF-4D74-9B8D-E50D2522D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53" y="1481029"/>
            <a:ext cx="3430629" cy="51785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593408F-1EEA-4822-A9D4-EDA0A6619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470" y="1481029"/>
            <a:ext cx="6995767" cy="5178530"/>
          </a:xfrm>
          <a:prstGeom prst="rect">
            <a:avLst/>
          </a:prstGeom>
        </p:spPr>
      </p:pic>
      <p:sp>
        <p:nvSpPr>
          <p:cNvPr id="8" name="标题 9">
            <a:extLst>
              <a:ext uri="{FF2B5EF4-FFF2-40B4-BE49-F238E27FC236}">
                <a16:creationId xmlns:a16="http://schemas.microsoft.com/office/drawing/2014/main" id="{A1EDD111-70D2-4664-A3FD-CE83177937B1}"/>
              </a:ext>
            </a:extLst>
          </p:cNvPr>
          <p:cNvSpPr txBox="1">
            <a:spLocks/>
          </p:cNvSpPr>
          <p:nvPr/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cap="none" dirty="0">
                <a:latin typeface="Arial" panose="020B0604020202020204" pitchFamily="34" charset="0"/>
                <a:ea typeface="黑体" panose="02010609060101010101" pitchFamily="49" charset="-122"/>
              </a:rPr>
              <a:t>1.5 ton*year Exposure</a:t>
            </a:r>
            <a:endParaRPr lang="en-US" cap="none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1016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70A5BFF-C804-462C-87A0-2F0B42E4E497}"/>
              </a:ext>
            </a:extLst>
          </p:cNvPr>
          <p:cNvGrpSpPr/>
          <p:nvPr/>
        </p:nvGrpSpPr>
        <p:grpSpPr>
          <a:xfrm>
            <a:off x="731436" y="2009529"/>
            <a:ext cx="8761407" cy="4176639"/>
            <a:chOff x="8381709" y="1563688"/>
            <a:chExt cx="3003258" cy="1442907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F1268D4-BE94-412E-9EC7-7B98061AF1E4}"/>
                </a:ext>
              </a:extLst>
            </p:cNvPr>
            <p:cNvSpPr/>
            <p:nvPr/>
          </p:nvSpPr>
          <p:spPr>
            <a:xfrm>
              <a:off x="8381709" y="1563688"/>
              <a:ext cx="3003258" cy="1442907"/>
            </a:xfrm>
            <a:prstGeom prst="rect">
              <a:avLst/>
            </a:prstGeom>
            <a:solidFill>
              <a:srgbClr val="EAEAE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0DFAFCCC-21F3-418F-ADAC-4BF6BA514B42}"/>
                </a:ext>
              </a:extLst>
            </p:cNvPr>
            <p:cNvSpPr/>
            <p:nvPr/>
          </p:nvSpPr>
          <p:spPr>
            <a:xfrm>
              <a:off x="8757116" y="2108973"/>
              <a:ext cx="396380" cy="39428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D6E666F-F73F-4D3B-878A-D2BB7FBD4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53496" y="2140431"/>
              <a:ext cx="1526097" cy="333375"/>
            </a:xfrm>
            <a:prstGeom prst="rect">
              <a:avLst/>
            </a:prstGeom>
          </p:spPr>
        </p:pic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D06A4A-2684-4130-AA13-22084761F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6FB71-4B05-43D7-9038-94F1707EF96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D915329-AA6D-47F2-B860-CFBEE55C3D91}"/>
              </a:ext>
            </a:extLst>
          </p:cNvPr>
          <p:cNvSpPr txBox="1"/>
          <p:nvPr/>
        </p:nvSpPr>
        <p:spPr>
          <a:xfrm flipH="1">
            <a:off x="2982969" y="3021743"/>
            <a:ext cx="4518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How dark is dark matter?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1" name="Picture 4" descr="Electric Dipole">
            <a:extLst>
              <a:ext uri="{FF2B5EF4-FFF2-40B4-BE49-F238E27FC236}">
                <a16:creationId xmlns:a16="http://schemas.microsoft.com/office/drawing/2014/main" id="{F95596A7-9690-4140-BF7F-11BD125A8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297" y="3067462"/>
            <a:ext cx="1479986" cy="129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E6A8869-C3F8-429A-B03D-784B3529C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3297" y="4441523"/>
            <a:ext cx="1491190" cy="17446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6BA92FE-44A3-465A-960B-78D1B2673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3297" y="2009529"/>
            <a:ext cx="1479986" cy="97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9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6154BE-C265-4362-99A3-DCBDDBAC9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16E6A3-2408-465E-9894-CEE156F96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12EA76CB-FB71-429D-8B87-EF1E6AD34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71"/>
          <a:stretch/>
        </p:blipFill>
        <p:spPr>
          <a:xfrm>
            <a:off x="296876" y="2367125"/>
            <a:ext cx="11598248" cy="384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72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标题 1"/>
          <p:cNvSpPr txBox="1">
            <a:spLocks noGrp="1"/>
          </p:cNvSpPr>
          <p:nvPr>
            <p:ph type="title"/>
          </p:nvPr>
        </p:nvSpPr>
        <p:spPr>
          <a:xfrm>
            <a:off x="4838700" y="381000"/>
            <a:ext cx="6667500" cy="762001"/>
          </a:xfrm>
          <a:prstGeom prst="rect">
            <a:avLst/>
          </a:prstGeom>
        </p:spPr>
        <p:txBody>
          <a:bodyPr>
            <a:noAutofit/>
          </a:bodyPr>
          <a:lstStyle>
            <a:lvl1pPr defTabSz="832104">
              <a:defRPr sz="3276"/>
            </a:lvl1pPr>
          </a:lstStyle>
          <a:p>
            <a:pPr defTabSz="914400"/>
            <a:r>
              <a:rPr sz="4000" dirty="0"/>
              <a:t>Low mass DM detection techniques</a:t>
            </a:r>
          </a:p>
        </p:txBody>
      </p:sp>
      <p:sp>
        <p:nvSpPr>
          <p:cNvPr id="506" name="灯片编号占位符 3"/>
          <p:cNvSpPr txBox="1">
            <a:spLocks noGrp="1"/>
          </p:cNvSpPr>
          <p:nvPr>
            <p:ph type="sldNum" sz="quarter" idx="4294967295"/>
          </p:nvPr>
        </p:nvSpPr>
        <p:spPr>
          <a:xfrm>
            <a:off x="11946597" y="6546067"/>
            <a:ext cx="245404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36</a:t>
            </a:fld>
            <a:endParaRPr/>
          </a:p>
        </p:txBody>
      </p:sp>
      <p:pic>
        <p:nvPicPr>
          <p:cNvPr id="507" name="图片 5" descr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53" y="1431463"/>
            <a:ext cx="7169777" cy="5157563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文本框 6"/>
          <p:cNvSpPr txBox="1"/>
          <p:nvPr/>
        </p:nvSpPr>
        <p:spPr>
          <a:xfrm>
            <a:off x="3231102" y="1543489"/>
            <a:ext cx="3136527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2203.08297 US Snowmass</a:t>
            </a:r>
          </a:p>
        </p:txBody>
      </p:sp>
      <p:grpSp>
        <p:nvGrpSpPr>
          <p:cNvPr id="520" name="组合 7"/>
          <p:cNvGrpSpPr/>
          <p:nvPr/>
        </p:nvGrpSpPr>
        <p:grpSpPr>
          <a:xfrm>
            <a:off x="8305625" y="1432151"/>
            <a:ext cx="3722100" cy="2629710"/>
            <a:chOff x="0" y="0"/>
            <a:chExt cx="2854062" cy="2016429"/>
          </a:xfrm>
        </p:grpSpPr>
        <p:sp>
          <p:nvSpPr>
            <p:cNvPr id="509" name="矩形 8"/>
            <p:cNvSpPr/>
            <p:nvPr/>
          </p:nvSpPr>
          <p:spPr>
            <a:xfrm>
              <a:off x="-1" y="1"/>
              <a:ext cx="2854064" cy="201642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0" name="直接箭头连接符 9"/>
            <p:cNvSpPr/>
            <p:nvPr/>
          </p:nvSpPr>
          <p:spPr>
            <a:xfrm>
              <a:off x="248830" y="494971"/>
              <a:ext cx="1142821" cy="38829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513" name="Picture 2"/>
            <p:cNvGrpSpPr/>
            <p:nvPr/>
          </p:nvGrpSpPr>
          <p:grpSpPr>
            <a:xfrm>
              <a:off x="1391651" y="628795"/>
              <a:ext cx="1119417" cy="1069880"/>
              <a:chOff x="0" y="0"/>
              <a:chExt cx="1119416" cy="1069878"/>
            </a:xfrm>
          </p:grpSpPr>
          <p:sp>
            <p:nvSpPr>
              <p:cNvPr id="511" name="Rectangle"/>
              <p:cNvSpPr/>
              <p:nvPr/>
            </p:nvSpPr>
            <p:spPr>
              <a:xfrm>
                <a:off x="0" y="0"/>
                <a:ext cx="1119417" cy="10698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512" name="image65.png" descr="image65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119417" cy="10698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14" name="直接箭头连接符 11"/>
            <p:cNvSpPr/>
            <p:nvPr/>
          </p:nvSpPr>
          <p:spPr>
            <a:xfrm flipV="1">
              <a:off x="1384089" y="112026"/>
              <a:ext cx="524926" cy="77124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15" name="图片 12" descr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9640" y="1238227"/>
              <a:ext cx="115374" cy="898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6" name="直接箭头连接符 13"/>
            <p:cNvSpPr/>
            <p:nvPr/>
          </p:nvSpPr>
          <p:spPr>
            <a:xfrm flipH="1">
              <a:off x="590286" y="1305464"/>
              <a:ext cx="609355" cy="393211"/>
            </a:xfrm>
            <a:prstGeom prst="line">
              <a:avLst/>
            </a:prstGeom>
            <a:noFill/>
            <a:ln w="38100" cap="flat">
              <a:solidFill>
                <a:srgbClr val="3366C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7" name="文本框 14"/>
            <p:cNvSpPr txBox="1"/>
            <p:nvPr/>
          </p:nvSpPr>
          <p:spPr>
            <a:xfrm>
              <a:off x="245193" y="270919"/>
              <a:ext cx="459654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DM</a:t>
              </a:r>
            </a:p>
          </p:txBody>
        </p:sp>
        <p:sp>
          <p:nvSpPr>
            <p:cNvPr id="518" name="文本框 15"/>
            <p:cNvSpPr txBox="1"/>
            <p:nvPr/>
          </p:nvSpPr>
          <p:spPr>
            <a:xfrm>
              <a:off x="1954734" y="-1"/>
              <a:ext cx="523167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DM’</a:t>
              </a:r>
            </a:p>
          </p:txBody>
        </p:sp>
        <p:sp>
          <p:nvSpPr>
            <p:cNvPr id="519" name="文本框 16"/>
            <p:cNvSpPr txBox="1"/>
            <p:nvPr/>
          </p:nvSpPr>
          <p:spPr>
            <a:xfrm>
              <a:off x="636005" y="1633499"/>
              <a:ext cx="294790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>
                  <a:solidFill>
                    <a:srgbClr val="3366CC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e’</a:t>
              </a:r>
            </a:p>
          </p:txBody>
        </p:sp>
      </p:grpSp>
      <p:sp>
        <p:nvSpPr>
          <p:cNvPr id="521" name="文本框 17"/>
          <p:cNvSpPr txBox="1"/>
          <p:nvPr/>
        </p:nvSpPr>
        <p:spPr>
          <a:xfrm>
            <a:off x="8295099" y="4717676"/>
            <a:ext cx="3550388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Atomic inelastic scattering: accessing full DM KE-binding. Essig, </a:t>
            </a:r>
            <a:r>
              <a:rPr dirty="0" err="1"/>
              <a:t>Mardon</a:t>
            </a:r>
            <a:r>
              <a:rPr dirty="0"/>
              <a:t>, </a:t>
            </a:r>
            <a:r>
              <a:rPr dirty="0" err="1"/>
              <a:t>Volansky</a:t>
            </a:r>
            <a:r>
              <a:rPr dirty="0"/>
              <a:t>, PRD 85,  076007 (2012)</a:t>
            </a:r>
          </a:p>
        </p:txBody>
      </p:sp>
      <p:sp>
        <p:nvSpPr>
          <p:cNvPr id="522" name="直接连接符 18"/>
          <p:cNvSpPr/>
          <p:nvPr/>
        </p:nvSpPr>
        <p:spPr>
          <a:xfrm flipH="1">
            <a:off x="7949348" y="1386956"/>
            <a:ext cx="1" cy="5202070"/>
          </a:xfrm>
          <a:prstGeom prst="line">
            <a:avLst/>
          </a:prstGeom>
          <a:ln w="1905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3" name="直接连接符 4"/>
          <p:cNvSpPr/>
          <p:nvPr/>
        </p:nvSpPr>
        <p:spPr>
          <a:xfrm>
            <a:off x="1372957" y="3429000"/>
            <a:ext cx="60827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7042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Title 1"/>
          <p:cNvSpPr txBox="1">
            <a:spLocks noGrp="1"/>
          </p:cNvSpPr>
          <p:nvPr>
            <p:ph type="title"/>
          </p:nvPr>
        </p:nvSpPr>
        <p:spPr>
          <a:xfrm>
            <a:off x="4838700" y="381000"/>
            <a:ext cx="6667500" cy="762001"/>
          </a:xfrm>
          <a:prstGeom prst="rect">
            <a:avLst/>
          </a:prstGeom>
        </p:spPr>
        <p:txBody>
          <a:bodyPr/>
          <a:lstStyle/>
          <a:p>
            <a:r>
              <a:rPr dirty="0"/>
              <a:t>S2-only approach</a:t>
            </a:r>
          </a:p>
        </p:txBody>
      </p:sp>
      <p:sp>
        <p:nvSpPr>
          <p:cNvPr id="527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11946597" y="6546067"/>
            <a:ext cx="245404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37</a:t>
            </a:fld>
            <a:endParaRPr/>
          </a:p>
        </p:txBody>
      </p:sp>
      <p:pic>
        <p:nvPicPr>
          <p:cNvPr id="528" name="Picture 4" descr="Picture 4"/>
          <p:cNvPicPr>
            <a:picLocks noChangeAspect="1"/>
          </p:cNvPicPr>
          <p:nvPr/>
        </p:nvPicPr>
        <p:blipFill rotWithShape="1">
          <a:blip r:embed="rId2"/>
          <a:srcRect l="2161" r="60416"/>
          <a:stretch/>
        </p:blipFill>
        <p:spPr>
          <a:xfrm>
            <a:off x="111490" y="1962342"/>
            <a:ext cx="2778468" cy="3514433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Cross 5"/>
          <p:cNvSpPr/>
          <p:nvPr/>
        </p:nvSpPr>
        <p:spPr>
          <a:xfrm rot="2661938">
            <a:off x="1523863" y="4015820"/>
            <a:ext cx="504057" cy="501603"/>
          </a:xfrm>
          <a:prstGeom prst="plus">
            <a:avLst>
              <a:gd name="adj" fmla="val 36039"/>
            </a:avLst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530" name="直接连接符 6"/>
          <p:cNvSpPr/>
          <p:nvPr/>
        </p:nvSpPr>
        <p:spPr>
          <a:xfrm flipH="1">
            <a:off x="3122797" y="1951391"/>
            <a:ext cx="0" cy="3525384"/>
          </a:xfrm>
          <a:prstGeom prst="line">
            <a:avLst/>
          </a:prstGeom>
          <a:ln w="1905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119C0E3-FB30-4D8A-B050-0EFDC5A53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8123" cy="1368423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D66DC191-0421-4A4F-B398-1865D2964BAB}"/>
              </a:ext>
            </a:extLst>
          </p:cNvPr>
          <p:cNvGrpSpPr/>
          <p:nvPr/>
        </p:nvGrpSpPr>
        <p:grpSpPr>
          <a:xfrm>
            <a:off x="3265464" y="1962343"/>
            <a:ext cx="4497996" cy="3514432"/>
            <a:chOff x="4870785" y="2206310"/>
            <a:chExt cx="4076910" cy="299100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D632F96-B65A-4A83-85E3-939E53CE2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0785" y="2206310"/>
              <a:ext cx="4076910" cy="2991004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6A3A07A5-7E7E-4AD5-BBF3-3A671F14F091}"/>
                </a:ext>
              </a:extLst>
            </p:cNvPr>
            <p:cNvSpPr/>
            <p:nvPr/>
          </p:nvSpPr>
          <p:spPr>
            <a:xfrm>
              <a:off x="4870785" y="2206310"/>
              <a:ext cx="660614" cy="182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C390CD4-725C-40B3-9258-0463A91AB3C1}"/>
              </a:ext>
            </a:extLst>
          </p:cNvPr>
          <p:cNvGrpSpPr/>
          <p:nvPr/>
        </p:nvGrpSpPr>
        <p:grpSpPr>
          <a:xfrm>
            <a:off x="7992904" y="1975209"/>
            <a:ext cx="4159522" cy="3501566"/>
            <a:chOff x="4302033" y="809490"/>
            <a:chExt cx="3587934" cy="302039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D626802-53B0-4F18-9681-BB4507F6A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6923"/>
            <a:stretch/>
          </p:blipFill>
          <p:spPr>
            <a:xfrm>
              <a:off x="4302033" y="809490"/>
              <a:ext cx="3587934" cy="2780733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B0E87F3-BD90-44A7-9073-A71188267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2211"/>
            <a:stretch/>
          </p:blipFill>
          <p:spPr>
            <a:xfrm>
              <a:off x="4302033" y="3421778"/>
              <a:ext cx="3587934" cy="408104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738" y="762000"/>
            <a:ext cx="5269911" cy="593150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588892" y="5972951"/>
            <a:ext cx="2766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PRL 130, 261001 (2023)</a:t>
            </a:r>
            <a:endParaRPr lang="en-US" altLang="zh-CN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PRL 135, 211001 (2025)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14089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" grpId="0" animBg="1" advAuto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89" y="1813341"/>
            <a:ext cx="6741471" cy="453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3617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89" y="1813341"/>
            <a:ext cx="6741471" cy="453648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10" y="1825845"/>
            <a:ext cx="6722889" cy="45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4671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1948 Gamow’s “Big Bang” </a:t>
            </a:r>
            <a:endParaRPr lang="zh-CN" altLang="en-US" dirty="0"/>
          </a:p>
        </p:txBody>
      </p:sp>
      <p:pic>
        <p:nvPicPr>
          <p:cNvPr id="3074" name="Picture 2" descr="Geroge Gamow ,Big Bang The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3" y="2153682"/>
            <a:ext cx="6190532" cy="41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156" y="2153682"/>
            <a:ext cx="5500248" cy="41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553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89" y="1813341"/>
            <a:ext cx="6741471" cy="453648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10" y="1825845"/>
            <a:ext cx="6722889" cy="452398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735" y="1822210"/>
            <a:ext cx="6741722" cy="452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4793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EAA455B-A25E-4A82-9B33-09322583F9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850" y="1579852"/>
            <a:ext cx="4536504" cy="2255588"/>
          </a:xfrm>
          <a:prstGeom prst="rect">
            <a:avLst/>
          </a:prstGeom>
        </p:spPr>
      </p:pic>
      <p:pic>
        <p:nvPicPr>
          <p:cNvPr id="5" name="Picture 37">
            <a:extLst>
              <a:ext uri="{FF2B5EF4-FFF2-40B4-BE49-F238E27FC236}">
                <a16:creationId xmlns:a16="http://schemas.microsoft.com/office/drawing/2014/main" id="{1A9B4CCB-CEC7-4D89-B084-476AAF8289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390" r="39452"/>
          <a:stretch/>
        </p:blipFill>
        <p:spPr>
          <a:xfrm>
            <a:off x="685800" y="4221410"/>
            <a:ext cx="4120214" cy="2255588"/>
          </a:xfrm>
          <a:prstGeom prst="rect">
            <a:avLst/>
          </a:prstGeom>
        </p:spPr>
      </p:pic>
      <p:pic>
        <p:nvPicPr>
          <p:cNvPr id="6" name="Picture 38">
            <a:extLst>
              <a:ext uri="{FF2B5EF4-FFF2-40B4-BE49-F238E27FC236}">
                <a16:creationId xmlns:a16="http://schemas.microsoft.com/office/drawing/2014/main" id="{A54B4588-6570-4D9F-BFBB-08E520D2E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14" y="1579852"/>
            <a:ext cx="1585519" cy="1251725"/>
          </a:xfrm>
          <a:prstGeom prst="rect">
            <a:avLst/>
          </a:prstGeom>
        </p:spPr>
      </p:pic>
      <p:cxnSp>
        <p:nvCxnSpPr>
          <p:cNvPr id="7" name="Straight Arrow Connector 45">
            <a:extLst>
              <a:ext uri="{FF2B5EF4-FFF2-40B4-BE49-F238E27FC236}">
                <a16:creationId xmlns:a16="http://schemas.microsoft.com/office/drawing/2014/main" id="{2E150994-FA2C-4C55-A764-2F1708A8E05F}"/>
              </a:ext>
            </a:extLst>
          </p:cNvPr>
          <p:cNvCxnSpPr>
            <a:cxnSpLocks/>
          </p:cNvCxnSpPr>
          <p:nvPr/>
        </p:nvCxnSpPr>
        <p:spPr>
          <a:xfrm>
            <a:off x="1298839" y="2556537"/>
            <a:ext cx="21101" cy="2528123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48">
            <a:extLst>
              <a:ext uri="{FF2B5EF4-FFF2-40B4-BE49-F238E27FC236}">
                <a16:creationId xmlns:a16="http://schemas.microsoft.com/office/drawing/2014/main" id="{C2C9BF39-B31A-4948-A459-AE5D1869CF77}"/>
              </a:ext>
            </a:extLst>
          </p:cNvPr>
          <p:cNvSpPr txBox="1"/>
          <p:nvPr/>
        </p:nvSpPr>
        <p:spPr>
          <a:xfrm>
            <a:off x="1298085" y="3102049"/>
            <a:ext cx="328936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𝛎</a:t>
            </a:r>
          </a:p>
        </p:txBody>
      </p:sp>
      <p:pic>
        <p:nvPicPr>
          <p:cNvPr id="9" name="Picture 52">
            <a:extLst>
              <a:ext uri="{FF2B5EF4-FFF2-40B4-BE49-F238E27FC236}">
                <a16:creationId xmlns:a16="http://schemas.microsoft.com/office/drawing/2014/main" id="{847A87FA-585A-4318-BBA5-3FBBA91479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83" y="1579852"/>
            <a:ext cx="1915598" cy="2370274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5234B34D-94C9-45EA-976B-37D9EA4BE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850" y="4230383"/>
            <a:ext cx="1758917" cy="224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miley Emoji PNG Images | Free Photos, PNG Stickers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660" y="4230383"/>
            <a:ext cx="2509694" cy="225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1319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4595C2-8BDD-43A6-9442-A0E3166D8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Image result for cherenkov ring in super K">
            <a:extLst>
              <a:ext uri="{FF2B5EF4-FFF2-40B4-BE49-F238E27FC236}">
                <a16:creationId xmlns:a16="http://schemas.microsoft.com/office/drawing/2014/main" id="{C46B72C0-4C89-49EC-8926-6FB8DD06D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7" y="2057401"/>
            <a:ext cx="6082912" cy="391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693D53E-F23D-4A16-8B3B-78A214418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" t="10103" r="5053" b="9561"/>
          <a:stretch/>
        </p:blipFill>
        <p:spPr bwMode="auto">
          <a:xfrm>
            <a:off x="6291748" y="2057401"/>
            <a:ext cx="5841529" cy="392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 descr="https://cerncourier.com/wp-content/uploads/2025/11/JUNO-1024x5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99" y="2050490"/>
            <a:ext cx="6966158" cy="392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62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351C2E2-F8BF-4217-86C3-0F134508D7CA}"/>
              </a:ext>
            </a:extLst>
          </p:cNvPr>
          <p:cNvGrpSpPr/>
          <p:nvPr/>
        </p:nvGrpSpPr>
        <p:grpSpPr>
          <a:xfrm>
            <a:off x="987749" y="1418086"/>
            <a:ext cx="9976960" cy="4800599"/>
            <a:chOff x="2177775" y="2021836"/>
            <a:chExt cx="7737165" cy="386858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F93F6EC-6FF8-4442-A23B-D81C9F0C5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7775" y="2021836"/>
              <a:ext cx="7737165" cy="3868582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6DB24BC-D577-44E7-A9EF-99E041C318F4}"/>
                </a:ext>
              </a:extLst>
            </p:cNvPr>
            <p:cNvSpPr txBox="1"/>
            <p:nvPr/>
          </p:nvSpPr>
          <p:spPr>
            <a:xfrm>
              <a:off x="3649257" y="2265878"/>
              <a:ext cx="6097112" cy="267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APS highlights of the year 2024</a:t>
              </a:r>
              <a:endParaRPr lang="en-US" altLang="zh-CN" sz="18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231217" y="5574840"/>
            <a:ext cx="6555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Miniature astrophysical neutrino observatories!</a:t>
            </a:r>
            <a:endParaRPr lang="zh-CN" alt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2850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Arial" panose="020B0604020202020204" pitchFamily="34" charset="0"/>
              </a:rPr>
              <a:t>LZ/XENON latest results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286FB71-4B05-43D7-9038-94F1707EF96E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53" y="1673617"/>
            <a:ext cx="5443327" cy="412634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94427" y="1142998"/>
            <a:ext cx="2427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LZ: 2512.08065 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37829" y="1142998"/>
            <a:ext cx="307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XENON: 2604.06002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313" y="1673617"/>
            <a:ext cx="4134887" cy="412634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72520" y="6099744"/>
            <a:ext cx="10633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platform to study neutrino interactions + astrophysical neutrino observatory</a:t>
            </a:r>
            <a:endParaRPr lang="zh-CN" alt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71297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46612" y="381000"/>
            <a:ext cx="7759588" cy="762000"/>
          </a:xfrm>
        </p:spPr>
        <p:txBody>
          <a:bodyPr>
            <a:normAutofit/>
          </a:bodyPr>
          <a:lstStyle/>
          <a:p>
            <a:r>
              <a:rPr lang="en-US" altLang="zh-CN" dirty="0"/>
              <a:t>“Bigger fish</a:t>
            </a:r>
            <a:r>
              <a:rPr lang="zh-CN" altLang="en-US" dirty="0"/>
              <a:t>”</a:t>
            </a:r>
            <a:r>
              <a:rPr lang="en-US" altLang="zh-CN" dirty="0"/>
              <a:t>: </a:t>
            </a:r>
            <a:r>
              <a:rPr lang="en-US" altLang="zh-CN" dirty="0" err="1"/>
              <a:t>Majorana</a:t>
            </a:r>
            <a:r>
              <a:rPr lang="en-US" altLang="zh-CN" dirty="0"/>
              <a:t> neutrinos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6" name="Picture 2" descr="图片搜索结果">
            <a:extLst>
              <a:ext uri="{FF2B5EF4-FFF2-40B4-BE49-F238E27FC236}">
                <a16:creationId xmlns:a16="http://schemas.microsoft.com/office/drawing/2014/main" id="{43E14BA6-0ADE-477D-9CE4-B4B1C7704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77" y="1746559"/>
            <a:ext cx="3100338" cy="443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21FF35B0-3EC1-423D-BCA7-EFADF42CD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76" y="6316376"/>
            <a:ext cx="1545564" cy="469189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53155" y="171336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1937,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Majorana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C0FFF87-B50B-454E-A52B-05C81A476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799" y="1713360"/>
            <a:ext cx="3011133" cy="4443703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21FF35B0-3EC1-423D-BCA7-EFADF42CD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031" y="6299172"/>
            <a:ext cx="1545564" cy="4691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b="10064"/>
          <a:stretch/>
        </p:blipFill>
        <p:spPr>
          <a:xfrm>
            <a:off x="4090938" y="2699320"/>
            <a:ext cx="3950689" cy="1997808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9746365" y="6410425"/>
            <a:ext cx="302410" cy="3579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07567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DEB35FF-A17A-4363-B6C3-AA6676335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Dirac, 1928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658D8A-47D4-4F1D-BC03-018E6EEB8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536" y="2259235"/>
            <a:ext cx="5709392" cy="32085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C0FFF87-B50B-454E-A52B-05C81A476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574" y="2259235"/>
            <a:ext cx="2771575" cy="409017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55386" y="5887743"/>
            <a:ext cx="5804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Negative energy solution </a:t>
            </a: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Symbol" panose="05050102010706020507" pitchFamily="18" charset="2"/>
              </a:rPr>
              <a:t> positron (e</a:t>
            </a:r>
            <a:r>
              <a:rPr lang="en-US" altLang="zh-CN" sz="2400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Symbol" panose="05050102010706020507" pitchFamily="18" charset="2"/>
              </a:rPr>
              <a:t>+</a:t>
            </a: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zh-CN" altLang="en-US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0257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FD0D2E-CB04-4F08-82DF-F3D052DFB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FFFF"/>
                </a:solidFill>
                <a:ea typeface="思源黑体 CN Regular" panose="020B0500000000000000" charset="-122"/>
                <a:cs typeface="Arial" panose="020B0604020202020204" pitchFamily="34" charset="0"/>
                <a:sym typeface="Symbol" panose="05050102010706020507" pitchFamily="18" charset="2"/>
              </a:rPr>
              <a:t>Matter</a:t>
            </a:r>
            <a:r>
              <a:rPr lang="zh-CN" altLang="en-US" sz="4000" dirty="0">
                <a:solidFill>
                  <a:srgbClr val="FFFFFF"/>
                </a:solidFill>
                <a:ea typeface="思源黑体 CN Regular" panose="020B0500000000000000" charset="-122"/>
                <a:cs typeface="Arial" panose="020B0604020202020204" pitchFamily="34" charset="0"/>
                <a:sym typeface="Symbol" panose="05050102010706020507" pitchFamily="18" charset="2"/>
              </a:rPr>
              <a:t></a:t>
            </a:r>
            <a:r>
              <a:rPr lang="en-US" altLang="zh-CN" dirty="0">
                <a:solidFill>
                  <a:srgbClr val="FFFFFF"/>
                </a:solidFill>
                <a:ea typeface="思源黑体 CN Regular" panose="020B0500000000000000" charset="-122"/>
                <a:cs typeface="Arial" panose="020B0604020202020204" pitchFamily="34" charset="0"/>
                <a:sym typeface="Symbol" panose="05050102010706020507" pitchFamily="18" charset="2"/>
              </a:rPr>
              <a:t>E</a:t>
            </a:r>
            <a:r>
              <a:rPr lang="en-US" altLang="zh-CN" sz="4000" dirty="0">
                <a:solidFill>
                  <a:srgbClr val="FFFFFF"/>
                </a:solidFill>
                <a:ea typeface="思源黑体 CN Regular" panose="020B0500000000000000" charset="-122"/>
                <a:cs typeface="Arial" panose="020B0604020202020204" pitchFamily="34" charset="0"/>
                <a:sym typeface="Symbol" panose="05050102010706020507" pitchFamily="18" charset="2"/>
              </a:rPr>
              <a:t>nergy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7DECBCD-8194-4F54-AB83-84185406F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7" y="2378075"/>
            <a:ext cx="10691813" cy="421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938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BFA521-73D7-4075-8AEC-CE4A43EFE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344" y="764373"/>
            <a:ext cx="8280855" cy="1293028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FFFFFF"/>
                </a:solidFill>
                <a:ea typeface="思源黑体 CN Regular" panose="020B0500000000000000" charset="-122"/>
                <a:cs typeface="Arial" panose="020B0604020202020204" pitchFamily="34" charset="0"/>
              </a:rPr>
              <a:t>1/Billion </a:t>
            </a:r>
            <a:r>
              <a:rPr lang="en-US" altLang="zh-CN" dirty="0">
                <a:solidFill>
                  <a:srgbClr val="FFFFFF"/>
                </a:solidFill>
                <a:ea typeface="思源黑体 CN Regular" panose="020B0500000000000000" charset="-122"/>
                <a:cs typeface="Arial" panose="020B0604020202020204" pitchFamily="34" charset="0"/>
              </a:rPr>
              <a:t>A</a:t>
            </a:r>
            <a:r>
              <a:rPr lang="en-US" altLang="zh-CN" sz="4000" dirty="0">
                <a:solidFill>
                  <a:srgbClr val="FFFFFF"/>
                </a:solidFill>
                <a:ea typeface="思源黑体 CN Regular" panose="020B0500000000000000" charset="-122"/>
                <a:cs typeface="Arial" panose="020B0604020202020204" pitchFamily="34" charset="0"/>
              </a:rPr>
              <a:t>symmetry?</a:t>
            </a:r>
            <a:endParaRPr lang="en-US" dirty="0">
              <a:cs typeface="Arial" panose="020B06040202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AFFFA70-EDFE-4AE6-A83B-BB40E02F8080}"/>
              </a:ext>
            </a:extLst>
          </p:cNvPr>
          <p:cNvGrpSpPr/>
          <p:nvPr/>
        </p:nvGrpSpPr>
        <p:grpSpPr>
          <a:xfrm>
            <a:off x="1531550" y="3948246"/>
            <a:ext cx="4293118" cy="2798213"/>
            <a:chOff x="2127246" y="1803253"/>
            <a:chExt cx="3154856" cy="2056305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B370540F-4FD5-45BF-A963-E65799363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079"/>
            <a:stretch/>
          </p:blipFill>
          <p:spPr>
            <a:xfrm>
              <a:off x="2127246" y="1803253"/>
              <a:ext cx="3154856" cy="2056305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7F8E728-7FB6-4C75-8369-25F41C3697B4}"/>
                </a:ext>
              </a:extLst>
            </p:cNvPr>
            <p:cNvSpPr/>
            <p:nvPr/>
          </p:nvSpPr>
          <p:spPr>
            <a:xfrm>
              <a:off x="3043728" y="3584428"/>
              <a:ext cx="1383245" cy="25850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Early Universe</a:t>
              </a:r>
              <a:endPara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FD9B0AA-03E7-4A69-8938-2DFE80196272}"/>
              </a:ext>
            </a:extLst>
          </p:cNvPr>
          <p:cNvGrpSpPr/>
          <p:nvPr/>
        </p:nvGrpSpPr>
        <p:grpSpPr>
          <a:xfrm>
            <a:off x="6851172" y="3948246"/>
            <a:ext cx="4459582" cy="2798213"/>
            <a:chOff x="6647971" y="1803252"/>
            <a:chExt cx="3154856" cy="2028638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13E5099A-FEA8-4953-A761-84BA4E147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551"/>
            <a:stretch/>
          </p:blipFill>
          <p:spPr>
            <a:xfrm>
              <a:off x="6647971" y="1803252"/>
              <a:ext cx="3154856" cy="2028638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B323CE8-AEB4-404F-8990-892B729673B6}"/>
                </a:ext>
              </a:extLst>
            </p:cNvPr>
            <p:cNvSpPr/>
            <p:nvPr/>
          </p:nvSpPr>
          <p:spPr>
            <a:xfrm>
              <a:off x="7549261" y="3556336"/>
              <a:ext cx="1285875" cy="25850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Today Universe</a:t>
              </a:r>
              <a:endPara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9" name="Picture 2" descr="Solved 2. Baryon Fraction of the Universe (2 points) The | Chegg.com">
            <a:extLst>
              <a:ext uri="{FF2B5EF4-FFF2-40B4-BE49-F238E27FC236}">
                <a16:creationId xmlns:a16="http://schemas.microsoft.com/office/drawing/2014/main" id="{822B0A3F-17D1-4984-A054-FD2B8D0B9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2" t="42360" r="33942" b="32200"/>
          <a:stretch/>
        </p:blipFill>
        <p:spPr bwMode="auto">
          <a:xfrm>
            <a:off x="3225345" y="2245450"/>
            <a:ext cx="6147710" cy="134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3194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Neutrino Connection?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4676942" y="1936701"/>
            <a:ext cx="69025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Leptogenesis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Fukugita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Yanagida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Neutrino is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majorana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Neutrino violate CP</a:t>
            </a:r>
          </a:p>
          <a:p>
            <a:pPr marL="342900" indent="-342900"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Neutrino mass is produced by seesaw mechanism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41342CA-5A58-40B1-95C4-FE291E915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096" y="4856044"/>
            <a:ext cx="3228205" cy="19122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23" y="2057401"/>
            <a:ext cx="2991848" cy="449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F6CF14A-2228-45D8-9F6A-5DF54C6C3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32" y="1929256"/>
            <a:ext cx="5184750" cy="405562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9833B4-54BB-4876-A498-FA85F1BF4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929985"/>
            <a:ext cx="5360017" cy="4054898"/>
          </a:xfrm>
          <a:prstGeom prst="rect">
            <a:avLst/>
          </a:prstGeom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id="{57CA64CC-CB7C-4132-BE2C-169AB70C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cap="none" dirty="0"/>
              <a:t>New Jersey, 1964</a:t>
            </a:r>
            <a:br>
              <a:rPr lang="zh-CN" altLang="en-US" cap="none" dirty="0"/>
            </a:br>
            <a:endParaRPr lang="en-US" cap="none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929256"/>
            <a:ext cx="5918901" cy="443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00D0E1-8BB7-421A-A444-01963615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200" y="764373"/>
            <a:ext cx="8890000" cy="1293028"/>
          </a:xfrm>
        </p:spPr>
        <p:txBody>
          <a:bodyPr>
            <a:normAutofit/>
          </a:bodyPr>
          <a:lstStyle/>
          <a:p>
            <a:r>
              <a:rPr lang="en-US" dirty="0"/>
              <a:t>How to Tell a </a:t>
            </a:r>
            <a:r>
              <a:rPr lang="en-US" dirty="0" err="1"/>
              <a:t>Majorana</a:t>
            </a:r>
            <a:r>
              <a:rPr lang="en-US" dirty="0"/>
              <a:t> Neutrino?</a:t>
            </a:r>
          </a:p>
        </p:txBody>
      </p:sp>
      <p:pic>
        <p:nvPicPr>
          <p:cNvPr id="5" name="Picture 4" descr="UZH - Physik-Institut - GERDA">
            <a:extLst>
              <a:ext uri="{FF2B5EF4-FFF2-40B4-BE49-F238E27FC236}">
                <a16:creationId xmlns:a16="http://schemas.microsoft.com/office/drawing/2014/main" id="{E7884E3C-8A2D-4F34-A8F0-7DC44790D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626" y="2703464"/>
            <a:ext cx="4154112" cy="34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82A4E-9313-49B4-BE99-33C9BE2019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604"/>
          <a:stretch/>
        </p:blipFill>
        <p:spPr>
          <a:xfrm>
            <a:off x="1012474" y="2703464"/>
            <a:ext cx="4788752" cy="34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865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B565E1-4DE9-4E1C-A121-5DC152672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Particle Experiments vs Cosmology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B355392-2267-447F-B605-4BCEC0113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019" y="1772287"/>
            <a:ext cx="5077139" cy="5085713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4E9879FF-C5E6-4E7A-A430-BD97E8415743}"/>
              </a:ext>
            </a:extLst>
          </p:cNvPr>
          <p:cNvSpPr/>
          <p:nvPr/>
        </p:nvSpPr>
        <p:spPr>
          <a:xfrm>
            <a:off x="6165769" y="1568699"/>
            <a:ext cx="2836029" cy="4346369"/>
          </a:xfrm>
          <a:prstGeom prst="rect">
            <a:avLst/>
          </a:prstGeom>
          <a:solidFill>
            <a:srgbClr val="DF2E28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DESI</a:t>
            </a:r>
            <a:r>
              <a:rPr lang="zh-CN" altLang="en-US" sz="22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2025</a:t>
            </a:r>
            <a:r>
              <a:rPr lang="zh-CN" altLang="en-US" sz="22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：</a:t>
            </a:r>
            <a:endParaRPr lang="en-US" altLang="zh-CN" sz="22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ctr"/>
            <a:r>
              <a:rPr lang="zh-CN" altLang="en-US" sz="22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Symbol" panose="05050102010706020507" pitchFamily="18" charset="2"/>
              </a:rPr>
              <a:t></a:t>
            </a:r>
            <a:r>
              <a:rPr lang="en-US" altLang="zh-CN" sz="22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Symbol" panose="05050102010706020507" pitchFamily="18" charset="2"/>
              </a:rPr>
              <a:t>m</a:t>
            </a:r>
            <a:r>
              <a:rPr lang="en-US" altLang="zh-CN" sz="2200" baseline="-250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Symbol" panose="05050102010706020507" pitchFamily="18" charset="2"/>
              </a:rPr>
              <a:t>v</a:t>
            </a:r>
            <a:r>
              <a:rPr lang="en-US" altLang="zh-CN" sz="22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Symbol" panose="05050102010706020507" pitchFamily="18" charset="2"/>
              </a:rPr>
              <a:t>&lt;0.064 eV</a:t>
            </a:r>
            <a:endParaRPr lang="zh-CN" altLang="en-US" sz="22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51BF1CC-719E-46B2-92F4-F5C335F7E0E9}"/>
              </a:ext>
            </a:extLst>
          </p:cNvPr>
          <p:cNvSpPr/>
          <p:nvPr/>
        </p:nvSpPr>
        <p:spPr>
          <a:xfrm>
            <a:off x="3311795" y="1448286"/>
            <a:ext cx="715684" cy="5076000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BD7FE1A5-69F4-4D4D-91F5-B7B0586C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495" y="1477947"/>
            <a:ext cx="752884" cy="444728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89379" y="1568699"/>
            <a:ext cx="4912419" cy="1554827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183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8E5F1106-9BB3-4687-B50F-759A523BB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49" y="1576750"/>
            <a:ext cx="2599176" cy="3653286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EAAA6E34-E253-4EFF-A610-31754C78A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945" y="1576750"/>
            <a:ext cx="2452207" cy="3653287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CEF905C5-EDFD-4DAE-A9E6-51A3BD323EF7}"/>
              </a:ext>
            </a:extLst>
          </p:cNvPr>
          <p:cNvSpPr txBox="1"/>
          <p:nvPr/>
        </p:nvSpPr>
        <p:spPr>
          <a:xfrm>
            <a:off x="438390" y="5647277"/>
            <a:ext cx="2379894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N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CUORE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/CUPID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ea typeface="黑体" panose="02010609060101010101" pitchFamily="49" charset="-122"/>
              </a:rPr>
              <a:t>Bolometer</a:t>
            </a:r>
            <a:endParaRPr lang="en-CN" sz="24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4C102F58-1190-4F35-9A4B-885C15D1CA33}"/>
              </a:ext>
            </a:extLst>
          </p:cNvPr>
          <p:cNvSpPr txBox="1"/>
          <p:nvPr/>
        </p:nvSpPr>
        <p:spPr>
          <a:xfrm>
            <a:off x="3460170" y="5647278"/>
            <a:ext cx="2379894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N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LEGEND family</a:t>
            </a:r>
          </a:p>
          <a:p>
            <a:pPr algn="ctr">
              <a:lnSpc>
                <a:spcPct val="150000"/>
              </a:lnSpc>
            </a:pPr>
            <a:r>
              <a:rPr lang="en-CN" sz="2400" dirty="0">
                <a:latin typeface="Arial" panose="020B0604020202020204" pitchFamily="34" charset="0"/>
                <a:ea typeface="黑体" panose="02010609060101010101" pitchFamily="49" charset="-122"/>
              </a:rPr>
              <a:t>HPGe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1C02855-E8D7-4706-BE1C-B932B70052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523" t="20262" r="39822" b="42460"/>
          <a:stretch/>
        </p:blipFill>
        <p:spPr>
          <a:xfrm>
            <a:off x="6172115" y="1577346"/>
            <a:ext cx="2699273" cy="366425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B1AF1704-68C4-4318-9A53-0A0989A7BA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40" r="13302"/>
          <a:stretch/>
        </p:blipFill>
        <p:spPr>
          <a:xfrm>
            <a:off x="9270914" y="1561103"/>
            <a:ext cx="2599176" cy="3664254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93A06F3B-8429-4321-A6A5-5E8379C040CE}"/>
              </a:ext>
            </a:extLst>
          </p:cNvPr>
          <p:cNvSpPr txBox="1"/>
          <p:nvPr/>
        </p:nvSpPr>
        <p:spPr>
          <a:xfrm>
            <a:off x="6119099" y="5660093"/>
            <a:ext cx="2805303" cy="1144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N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KamLAND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-ZEN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ea typeface="黑体" panose="02010609060101010101" pitchFamily="49" charset="-122"/>
              </a:rPr>
              <a:t>Doped LS</a:t>
            </a:r>
            <a:endParaRPr lang="en-CN" sz="24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95D18E12-E44F-4942-BB64-DF6520BCA52F}"/>
              </a:ext>
            </a:extLst>
          </p:cNvPr>
          <p:cNvSpPr txBox="1"/>
          <p:nvPr/>
        </p:nvSpPr>
        <p:spPr>
          <a:xfrm>
            <a:off x="9380555" y="5643850"/>
            <a:ext cx="2379894" cy="1144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N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EXO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/</a:t>
            </a:r>
            <a:r>
              <a:rPr lang="en-US" altLang="zh-CN" sz="2400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nEXO</a:t>
            </a:r>
            <a:endParaRPr lang="en-US" altLang="zh-CN" sz="24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ea typeface="黑体" panose="02010609060101010101" pitchFamily="49" charset="-122"/>
              </a:rPr>
              <a:t>LXe</a:t>
            </a:r>
            <a:r>
              <a:rPr lang="en-US" sz="2400" dirty="0">
                <a:latin typeface="Arial" panose="020B0604020202020204" pitchFamily="34" charset="0"/>
                <a:ea typeface="黑体" panose="02010609060101010101" pitchFamily="49" charset="-122"/>
              </a:rPr>
              <a:t> TPC</a:t>
            </a:r>
            <a:endParaRPr lang="en-CN" sz="24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0DC4F56-03FF-404F-BD56-6344F5BEFCED}"/>
              </a:ext>
            </a:extLst>
          </p:cNvPr>
          <p:cNvSpPr/>
          <p:nvPr/>
        </p:nvSpPr>
        <p:spPr>
          <a:xfrm>
            <a:off x="6019641" y="1378283"/>
            <a:ext cx="6012410" cy="542657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D778494-9CDB-4306-B6E0-F7A9C74E94FD}"/>
              </a:ext>
            </a:extLst>
          </p:cNvPr>
          <p:cNvSpPr txBox="1"/>
          <p:nvPr/>
        </p:nvSpPr>
        <p:spPr>
          <a:xfrm>
            <a:off x="7363326" y="5310819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Xe (8.9%</a:t>
            </a:r>
            <a:r>
              <a:rPr lang="zh-C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natural </a:t>
            </a:r>
            <a:r>
              <a:rPr lang="en-US" altLang="zh-C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abd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0631E88-DFC6-484F-877A-916C627AAD4E}"/>
              </a:ext>
            </a:extLst>
          </p:cNvPr>
          <p:cNvSpPr/>
          <p:nvPr/>
        </p:nvSpPr>
        <p:spPr>
          <a:xfrm>
            <a:off x="236995" y="1378283"/>
            <a:ext cx="2690930" cy="541033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982A089-3220-4D28-AEE2-782FA6E75363}"/>
              </a:ext>
            </a:extLst>
          </p:cNvPr>
          <p:cNvSpPr/>
          <p:nvPr/>
        </p:nvSpPr>
        <p:spPr>
          <a:xfrm>
            <a:off x="3124037" y="1378283"/>
            <a:ext cx="2690930" cy="541033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1EB641E-ECCC-4E6F-ADB6-5B7B6E51115B}"/>
              </a:ext>
            </a:extLst>
          </p:cNvPr>
          <p:cNvSpPr txBox="1"/>
          <p:nvPr/>
        </p:nvSpPr>
        <p:spPr>
          <a:xfrm>
            <a:off x="705291" y="5283886"/>
            <a:ext cx="1732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Te/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37A9709-57AD-4F29-BEC6-C908C09BEE9C}"/>
              </a:ext>
            </a:extLst>
          </p:cNvPr>
          <p:cNvSpPr txBox="1"/>
          <p:nvPr/>
        </p:nvSpPr>
        <p:spPr>
          <a:xfrm>
            <a:off x="4021642" y="5311364"/>
            <a:ext cx="82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</a:p>
        </p:txBody>
      </p:sp>
    </p:spTree>
    <p:extLst>
      <p:ext uri="{BB962C8B-B14F-4D97-AF65-F5344CB8AC3E}">
        <p14:creationId xmlns:p14="http://schemas.microsoft.com/office/powerpoint/2010/main" val="3693815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6D1F71-F64D-4B76-AC2C-E70CEA1C5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287" y="501589"/>
            <a:ext cx="8638713" cy="762000"/>
          </a:xfrm>
        </p:spPr>
        <p:txBody>
          <a:bodyPr>
            <a:normAutofit/>
          </a:bodyPr>
          <a:lstStyle/>
          <a:p>
            <a:r>
              <a:rPr lang="en-US" altLang="zh-CN" dirty="0"/>
              <a:t>Magical Xenon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05FC32A-CFF9-4FD5-8741-F82E9EA62C7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 cap="none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86FB71-4B05-43D7-9038-94F1707EF96E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39A0EAA-52F8-4E63-9BB7-15470C26D7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59" y="1360971"/>
            <a:ext cx="7750779" cy="4654311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D1946581-87AE-492D-BA7F-7205D8AF9F03}"/>
              </a:ext>
            </a:extLst>
          </p:cNvPr>
          <p:cNvCxnSpPr/>
          <p:nvPr/>
        </p:nvCxnSpPr>
        <p:spPr>
          <a:xfrm>
            <a:off x="3789381" y="4009860"/>
            <a:ext cx="0" cy="677334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72812597-C4A0-47EF-9BD1-E10C3ABE300F}"/>
              </a:ext>
            </a:extLst>
          </p:cNvPr>
          <p:cNvSpPr txBox="1"/>
          <p:nvPr/>
        </p:nvSpPr>
        <p:spPr>
          <a:xfrm>
            <a:off x="3515735" y="4757982"/>
            <a:ext cx="61811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0.1%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entury Gothic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8B04CB1-1DA4-40BE-B02E-6E97BA7D3F1A}"/>
              </a:ext>
            </a:extLst>
          </p:cNvPr>
          <p:cNvSpPr txBox="1"/>
          <p:nvPr/>
        </p:nvSpPr>
        <p:spPr>
          <a:xfrm>
            <a:off x="3458027" y="5436705"/>
            <a:ext cx="73353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ECEC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entury Gothic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16DAEB3-CEC8-4219-BB14-097A7E72154D}"/>
              </a:ext>
            </a:extLst>
          </p:cNvPr>
          <p:cNvCxnSpPr/>
          <p:nvPr/>
        </p:nvCxnSpPr>
        <p:spPr>
          <a:xfrm>
            <a:off x="8489048" y="3051889"/>
            <a:ext cx="0" cy="677334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1E1CE0DB-AB31-4C30-A0FF-42EA7D8FF6A6}"/>
              </a:ext>
            </a:extLst>
          </p:cNvPr>
          <p:cNvCxnSpPr/>
          <p:nvPr/>
        </p:nvCxnSpPr>
        <p:spPr>
          <a:xfrm>
            <a:off x="9420381" y="3161958"/>
            <a:ext cx="0" cy="677334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7CB326E8-E092-43D7-80E6-B05E4EA8DD9B}"/>
              </a:ext>
            </a:extLst>
          </p:cNvPr>
          <p:cNvSpPr txBox="1"/>
          <p:nvPr/>
        </p:nvSpPr>
        <p:spPr>
          <a:xfrm>
            <a:off x="8324813" y="5410216"/>
            <a:ext cx="57964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DBD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entury Gothic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F0CC973-A7B5-4A8B-80BB-E7831B4E415A}"/>
              </a:ext>
            </a:extLst>
          </p:cNvPr>
          <p:cNvSpPr txBox="1"/>
          <p:nvPr/>
        </p:nvSpPr>
        <p:spPr>
          <a:xfrm>
            <a:off x="9248426" y="5410216"/>
            <a:ext cx="57964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DBD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24144311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032" y="1567368"/>
            <a:ext cx="7770336" cy="50067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667121" y="3562047"/>
            <a:ext cx="21948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2512.04849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PRL 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B706D1BD-E1B7-454B-9200-7AF9AF771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Most accurate Xe136 2vbb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2760646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06D1BD-E1B7-454B-9200-7AF9AF771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929" y="381000"/>
            <a:ext cx="9402272" cy="7620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Xe136 0vbb</a:t>
            </a:r>
            <a:r>
              <a:rPr lang="zh-CN" altLang="en-US" dirty="0"/>
              <a:t>：</a:t>
            </a:r>
            <a:r>
              <a:rPr lang="en-US" altLang="zh-CN" dirty="0"/>
              <a:t>Best Results in Natural Xenon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11139D-5405-4AF4-98FA-AC47D93D2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B32FE4-69DA-4F27-BE71-B87EE047C8E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 cap="none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86FB71-4B05-43D7-9038-94F1707EF96E}" type="slidenum">
              <a:rPr lang="en-US" smtClean="0"/>
              <a:pPr/>
              <a:t>55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72AEFB-A4DF-40F1-9CBF-DCC913C23A96}"/>
                  </a:ext>
                </a:extLst>
              </p:cNvPr>
              <p:cNvSpPr txBox="1"/>
              <p:nvPr/>
            </p:nvSpPr>
            <p:spPr>
              <a:xfrm>
                <a:off x="8801100" y="2162098"/>
                <a:ext cx="3048000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>
                    <a:solidFill>
                      <a:srgbClr val="FFFFFF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Science Bulletin </a:t>
                </a:r>
                <a:r>
                  <a:rPr lang="en-US" sz="2400" dirty="0">
                    <a:solidFill>
                      <a:srgbClr val="FFFFFF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2025</a:t>
                </a:r>
                <a:endParaRPr lang="en-US" sz="2400" b="0" dirty="0">
                  <a:solidFill>
                    <a:srgbClr val="FFFFFF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r>
                  <a:rPr lang="en-US" sz="2400" b="0" i="1" dirty="0">
                    <a:solidFill>
                      <a:srgbClr val="FFFFFF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arXiv:2412.13979</a:t>
                </a:r>
              </a:p>
              <a:p>
                <a:endParaRPr lang="en-US" sz="2400" b="0" dirty="0">
                  <a:solidFill>
                    <a:srgbClr val="FFFFFF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r>
                  <a:rPr lang="en-US" sz="2400" b="0" dirty="0">
                    <a:solidFill>
                      <a:srgbClr val="FFFFFF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Lifetime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                      </m:t>
                    </m:r>
                  </m:oMath>
                </a14:m>
                <a:endParaRPr lang="en-US" sz="2400" b="0" i="1" dirty="0">
                  <a:solidFill>
                    <a:srgbClr val="FFFFFF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r>
                  <a:rPr lang="en-US" sz="2400" b="0" dirty="0">
                    <a:solidFill>
                      <a:srgbClr val="FFFFFF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&gt;2.1</m:t>
                    </m:r>
                    <m:r>
                      <a:rPr lang="en-US" sz="24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FFFFFF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year 90% CL</a:t>
                </a:r>
              </a:p>
              <a:p>
                <a:endParaRPr lang="en-US" sz="2400" dirty="0">
                  <a:solidFill>
                    <a:srgbClr val="FFFFFF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r>
                  <a:rPr lang="en-US" sz="2400" dirty="0">
                    <a:solidFill>
                      <a:srgbClr val="FFFFFF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Median sensitivity</a:t>
                </a:r>
              </a:p>
              <a:p>
                <a:r>
                  <a:rPr lang="en-US" sz="2400" dirty="0">
                    <a:solidFill>
                      <a:srgbClr val="FFFFFF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  2.7</a:t>
                </a:r>
                <a:r>
                  <a:rPr lang="en-US" altLang="zh-CN" sz="2400" b="0" dirty="0">
                    <a:solidFill>
                      <a:srgbClr val="FFFFFF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rgbClr val="FFFFFF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year </a:t>
                </a:r>
                <a:endParaRPr lang="en-US" sz="2400" dirty="0">
                  <a:solidFill>
                    <a:srgbClr val="FFFFFF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72AEFB-A4DF-40F1-9CBF-DCC913C23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1100" y="2162098"/>
                <a:ext cx="3048000" cy="3785652"/>
              </a:xfrm>
              <a:prstGeom prst="rect">
                <a:avLst/>
              </a:prstGeom>
              <a:blipFill>
                <a:blip r:embed="rId2"/>
                <a:stretch>
                  <a:fillRect l="-3200" t="-1127" b="-28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CA0F40D0-2371-45C0-AE63-4844AC58F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039" y="1712771"/>
            <a:ext cx="6449227" cy="476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9944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80AA8D-9B78-42C8-B5F8-4302B0101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Race of Majorana neutrino mass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839DD8-959B-4D9C-87F7-0C4BAC56F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CDA862-5D31-4B79-A7F8-12AD120E0EA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286FB71-4B05-43D7-9038-94F1707EF96E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80925F3-D132-4231-8D60-4D48CBFEB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68" y="1381125"/>
            <a:ext cx="10201180" cy="515514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006435" y="2306230"/>
            <a:ext cx="2209126" cy="34633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  <a:endParaRPr lang="zh-CN" alt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982919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 are we doing now?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035392" y="2670371"/>
            <a:ext cx="3843042" cy="3701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000" dirty="0">
                <a:solidFill>
                  <a:srgbClr val="FFFF00"/>
                </a:solidFill>
                <a:latin typeface="Arial Black" panose="020B0A04020102020204" pitchFamily="34" charset="0"/>
              </a:rPr>
              <a:t>April 17,2026</a:t>
            </a:r>
          </a:p>
          <a:p>
            <a:pPr marL="0" indent="0">
              <a:buNone/>
            </a:pPr>
            <a:r>
              <a:rPr lang="en-US" altLang="zh-CN" sz="4000" dirty="0">
                <a:solidFill>
                  <a:srgbClr val="FFFF00"/>
                </a:solidFill>
                <a:latin typeface="Arial Black" panose="020B0A04020102020204" pitchFamily="34" charset="0"/>
              </a:rPr>
              <a:t>Bye </a:t>
            </a:r>
            <a:r>
              <a:rPr lang="en-US" altLang="zh-CN" sz="4000" dirty="0" err="1">
                <a:solidFill>
                  <a:srgbClr val="FFFF00"/>
                </a:solidFill>
                <a:latin typeface="Arial Black" panose="020B0A04020102020204" pitchFamily="34" charset="0"/>
              </a:rPr>
              <a:t>bye</a:t>
            </a:r>
            <a:r>
              <a:rPr lang="en-US" altLang="zh-CN" sz="4000" dirty="0">
                <a:solidFill>
                  <a:srgbClr val="FFFF00"/>
                </a:solidFill>
                <a:latin typeface="Arial Black" panose="020B0A04020102020204" pitchFamily="34" charset="0"/>
              </a:rPr>
              <a:t> PandaX-4T!</a:t>
            </a:r>
            <a:endParaRPr lang="zh-CN" altLang="en-US" sz="4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13106"/>
            <a:ext cx="6887881" cy="516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63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3">
            <a:extLst>
              <a:ext uri="{FF2B5EF4-FFF2-40B4-BE49-F238E27FC236}">
                <a16:creationId xmlns:a16="http://schemas.microsoft.com/office/drawing/2014/main" id="{3049308A-04BA-4B6B-A01D-1F7DB6330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6998"/>
            <a:ext cx="2743200" cy="365125"/>
          </a:xfrm>
        </p:spPr>
        <p:txBody>
          <a:bodyPr/>
          <a:lstStyle/>
          <a:p>
            <a:fld id="{2286FB71-4B05-43D7-9038-94F1707EF96E}" type="slidenum">
              <a:rPr lang="en-US" smtClean="0"/>
              <a:t>58</a:t>
            </a:fld>
            <a:endParaRPr 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4F21F66-7F9F-4CFA-9B92-71351B59F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679" y="1956544"/>
            <a:ext cx="2739360" cy="44630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34BD5EE-0453-47CE-8DA5-6FF21613E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574" y="3642784"/>
            <a:ext cx="2572107" cy="2776763"/>
          </a:xfrm>
          <a:prstGeom prst="rect">
            <a:avLst/>
          </a:prstGeom>
        </p:spPr>
      </p:pic>
      <p:cxnSp>
        <p:nvCxnSpPr>
          <p:cNvPr id="14" name="肘形连接符 9">
            <a:extLst>
              <a:ext uri="{FF2B5EF4-FFF2-40B4-BE49-F238E27FC236}">
                <a16:creationId xmlns:a16="http://schemas.microsoft.com/office/drawing/2014/main" id="{5F6E3726-DA39-4D7B-A834-E883C520D2F7}"/>
              </a:ext>
            </a:extLst>
          </p:cNvPr>
          <p:cNvCxnSpPr>
            <a:cxnSpLocks/>
          </p:cNvCxnSpPr>
          <p:nvPr/>
        </p:nvCxnSpPr>
        <p:spPr>
          <a:xfrm flipV="1">
            <a:off x="2306919" y="1679016"/>
            <a:ext cx="7036685" cy="1865181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736BBC67-C3D8-4E81-A646-F42A5D0AF9C9}"/>
              </a:ext>
            </a:extLst>
          </p:cNvPr>
          <p:cNvSpPr txBox="1"/>
          <p:nvPr/>
        </p:nvSpPr>
        <p:spPr>
          <a:xfrm>
            <a:off x="3605655" y="648605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20T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B6DD23C-1DD7-4AB8-9F61-FCE7ED8C348A}"/>
              </a:ext>
            </a:extLst>
          </p:cNvPr>
          <p:cNvSpPr txBox="1"/>
          <p:nvPr/>
        </p:nvSpPr>
        <p:spPr>
          <a:xfrm>
            <a:off x="7381253" y="646877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43T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E1A66491-75BD-458C-B6FD-BE7329CD3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  <a:t>Next future</a:t>
            </a:r>
            <a:b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</a:b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66337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A60D9A-7C2D-464E-945A-B5181C455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PandaX-20/40T @ CJPL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2CBE97-949A-475D-83AB-A19A08B20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A9DFF1F2-41D2-4D7E-9B9F-C008AE613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" r="5870"/>
          <a:stretch/>
        </p:blipFill>
        <p:spPr>
          <a:xfrm>
            <a:off x="82296" y="1516851"/>
            <a:ext cx="5980176" cy="513306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6281928" y="1508760"/>
            <a:ext cx="5736186" cy="5127344"/>
            <a:chOff x="6281928" y="1508760"/>
            <a:chExt cx="5736186" cy="512734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46"/>
            <a:stretch/>
          </p:blipFill>
          <p:spPr>
            <a:xfrm>
              <a:off x="6281928" y="1508760"/>
              <a:ext cx="5736186" cy="257133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080987A-D894-01F2-B9CC-9D68195D04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57"/>
            <a:stretch/>
          </p:blipFill>
          <p:spPr>
            <a:xfrm>
              <a:off x="6281928" y="3831335"/>
              <a:ext cx="5736186" cy="2804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65540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56" y="194966"/>
            <a:ext cx="4331967" cy="8432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56" y="1031254"/>
            <a:ext cx="4331967" cy="56344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87137"/>
          <a:stretch/>
        </p:blipFill>
        <p:spPr>
          <a:xfrm>
            <a:off x="5751988" y="764373"/>
            <a:ext cx="6294022" cy="1053048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751988" y="2247694"/>
            <a:ext cx="6294026" cy="3740412"/>
            <a:chOff x="5751988" y="2862689"/>
            <a:chExt cx="4921408" cy="2924693"/>
          </a:xfrm>
        </p:grpSpPr>
        <p:pic>
          <p:nvPicPr>
            <p:cNvPr id="7" name="内容占位符 3"/>
            <p:cNvPicPr>
              <a:picLocks noChangeAspect="1"/>
            </p:cNvPicPr>
            <p:nvPr/>
          </p:nvPicPr>
          <p:blipFill rotWithShape="1">
            <a:blip r:embed="rId4"/>
            <a:srcRect l="25676" t="1669" r="24324" b="89013"/>
            <a:stretch/>
          </p:blipFill>
          <p:spPr>
            <a:xfrm>
              <a:off x="5751990" y="2862689"/>
              <a:ext cx="4921405" cy="45568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51991" y="3318374"/>
              <a:ext cx="4921405" cy="79039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/>
            <a:srcRect t="38452"/>
            <a:stretch/>
          </p:blipFill>
          <p:spPr>
            <a:xfrm>
              <a:off x="5751988" y="4832848"/>
              <a:ext cx="4921405" cy="95453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51989" y="4106376"/>
              <a:ext cx="4921406" cy="726472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5858634" y="764373"/>
            <a:ext cx="6125670" cy="3361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7034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4C08EC-C79C-46EC-9253-9AFA08C23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575" y="381001"/>
            <a:ext cx="7296250" cy="987422"/>
          </a:xfrm>
        </p:spPr>
        <p:txBody>
          <a:bodyPr>
            <a:normAutofit/>
          </a:bodyPr>
          <a:lstStyle/>
          <a:p>
            <a:r>
              <a:rPr lang="en-US" altLang="zh-CN" dirty="0"/>
              <a:t>Baseline scientific potential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1DDA6A-766A-4AEA-B02F-283F6E6C93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286FB71-4B05-43D7-9038-94F1707EF96E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182" y="1701427"/>
            <a:ext cx="5747323" cy="424698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78468" y="5993400"/>
            <a:ext cx="5595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FV 13 ton, ROI 1-10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keVee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99.7% ER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rejection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968677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4C08EC-C79C-46EC-9253-9AFA08C23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575" y="381001"/>
            <a:ext cx="7296250" cy="987422"/>
          </a:xfrm>
        </p:spPr>
        <p:txBody>
          <a:bodyPr>
            <a:normAutofit/>
          </a:bodyPr>
          <a:lstStyle/>
          <a:p>
            <a:r>
              <a:rPr lang="en-US" altLang="zh-CN" dirty="0"/>
              <a:t>Baseline scientific potential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1DDA6A-766A-4AEA-B02F-283F6E6C93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286FB71-4B05-43D7-9038-94F1707EF96E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8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91" y="1778429"/>
            <a:ext cx="6108166" cy="4246986"/>
          </a:xfrm>
        </p:spPr>
      </p:pic>
      <p:sp>
        <p:nvSpPr>
          <p:cNvPr id="9" name="文本框 8"/>
          <p:cNvSpPr txBox="1"/>
          <p:nvPr/>
        </p:nvSpPr>
        <p:spPr>
          <a:xfrm>
            <a:off x="4065270" y="6070402"/>
            <a:ext cx="3914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FV 2.4 ton natural, 1% resolution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325425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7058" y="381000"/>
            <a:ext cx="8989142" cy="7620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Unique advantage of natural xenon detector: Xe136-&gt;Ba136*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286FB71-4B05-43D7-9038-94F1707EF96E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5" name="fig1b.pdf" descr="fig1b.pdf">
            <a:extLst>
              <a:ext uri="{FF2B5EF4-FFF2-40B4-BE49-F238E27FC236}">
                <a16:creationId xmlns:a16="http://schemas.microsoft.com/office/drawing/2014/main" id="{2387ECE0-3A9F-73CE-B749-030DE5F03B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06"/>
          <a:stretch>
            <a:fillRect/>
          </a:stretch>
        </p:blipFill>
        <p:spPr>
          <a:xfrm>
            <a:off x="873722" y="1576558"/>
            <a:ext cx="4091568" cy="4536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185" y="1578943"/>
            <a:ext cx="4533716" cy="44899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132259" y="6190594"/>
            <a:ext cx="8669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arXiv:2508.17413, </a:t>
            </a:r>
            <a:r>
              <a:rPr lang="en-US" altLang="zh-CN" sz="2400" dirty="0" err="1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Ke</a:t>
            </a:r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Han, </a:t>
            </a:r>
            <a:r>
              <a:rPr lang="en-US" altLang="zh-CN" sz="2400" dirty="0" err="1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Shaobo</a:t>
            </a:r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Wang, </a:t>
            </a:r>
            <a:r>
              <a:rPr lang="en-US" altLang="zh-CN" sz="2400" dirty="0" err="1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Jiangmin</a:t>
            </a:r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Yao</a:t>
            </a:r>
            <a:r>
              <a:rPr lang="zh-CN" altLang="en-US" sz="24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et al.</a:t>
            </a:r>
            <a:endParaRPr lang="zh-CN" altLang="en-US" sz="2400" dirty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591259" y="1732856"/>
            <a:ext cx="66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60t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591258" y="3823904"/>
            <a:ext cx="66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100t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3100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Baseline scientific potential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9C8F2A1-53C7-7221-2256-83A7A0872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596" y="1931413"/>
            <a:ext cx="9216807" cy="375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97940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A6E5A-DC53-4383-9ECB-4E9438104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</a:t>
            </a:r>
            <a:r>
              <a:rPr lang="en-US" altLang="zh-CN" dirty="0"/>
              <a:t>Y</a:t>
            </a:r>
            <a:r>
              <a:rPr lang="en-US" dirty="0"/>
              <a:t>ears from </a:t>
            </a:r>
            <a:r>
              <a:rPr lang="en-US" altLang="zh-CN" dirty="0"/>
              <a:t>N</a:t>
            </a:r>
            <a:r>
              <a:rPr lang="en-US" dirty="0"/>
              <a:t>ow</a:t>
            </a:r>
            <a:r>
              <a:rPr lang="zh-CN" altLang="en-US" dirty="0"/>
              <a:t>？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262802-C527-4039-AB26-4CB92F9D0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81108"/>
            <a:ext cx="10820400" cy="4995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/>
              <a:t>Isotopic separation according to scientific findings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A6D1FB-4A87-437C-9FF2-2132A3D4CE6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 cap="none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86FB71-4B05-43D7-9038-94F1707EF96E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A8222F4-282E-4200-AAAF-1F1ED12A0AEE}"/>
              </a:ext>
            </a:extLst>
          </p:cNvPr>
          <p:cNvSpPr txBox="1"/>
          <p:nvPr/>
        </p:nvSpPr>
        <p:spPr>
          <a:xfrm>
            <a:off x="7308975" y="5594157"/>
            <a:ext cx="4772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Discovery smoking gun</a:t>
            </a:r>
            <a:r>
              <a:rPr lang="zh-CN" altLang="en-US" sz="2400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！</a:t>
            </a:r>
            <a:endParaRPr lang="en-US" sz="2400" dirty="0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3FE8088-8695-45CD-B4D7-C8583D0C00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83" y="2541342"/>
            <a:ext cx="2164217" cy="307377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08A6411-2AF0-4587-A2EF-D7167290F9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502" y="2541340"/>
            <a:ext cx="2164218" cy="307377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14D629E-923A-4040-AB3F-3B77EB1DFCFC}"/>
              </a:ext>
            </a:extLst>
          </p:cNvPr>
          <p:cNvSpPr txBox="1"/>
          <p:nvPr/>
        </p:nvSpPr>
        <p:spPr>
          <a:xfrm>
            <a:off x="7735000" y="4057315"/>
            <a:ext cx="898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AMIA1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027E199-14D6-4F8D-A3DB-8BBEF6A4C7AF}"/>
              </a:ext>
            </a:extLst>
          </p:cNvPr>
          <p:cNvSpPr txBox="1"/>
          <p:nvPr/>
        </p:nvSpPr>
        <p:spPr>
          <a:xfrm>
            <a:off x="9762679" y="4057315"/>
            <a:ext cx="883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AMIA2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1CDCE5C-37C0-4044-8F61-3479C3355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69" y="2547855"/>
            <a:ext cx="5118363" cy="3073558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C18B5D1-BAB5-4568-ABD0-F3B56229A5C4}"/>
              </a:ext>
            </a:extLst>
          </p:cNvPr>
          <p:cNvCxnSpPr>
            <a:cxnSpLocks/>
          </p:cNvCxnSpPr>
          <p:nvPr/>
        </p:nvCxnSpPr>
        <p:spPr>
          <a:xfrm>
            <a:off x="3937583" y="2716704"/>
            <a:ext cx="0" cy="2452689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DDE45008-B992-49B9-8F03-42852EB03AB3}"/>
              </a:ext>
            </a:extLst>
          </p:cNvPr>
          <p:cNvCxnSpPr>
            <a:cxnSpLocks/>
          </p:cNvCxnSpPr>
          <p:nvPr/>
        </p:nvCxnSpPr>
        <p:spPr>
          <a:xfrm>
            <a:off x="5194883" y="2726528"/>
            <a:ext cx="0" cy="2452689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https://upload.wikimedia.org/wikipedia/commons/thumb/6/69/Gas_centrifuge_cascade.jpg/250px-Gas_centrifuge_casca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35" y="2547855"/>
            <a:ext cx="1520758" cy="121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633631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14064" y="5278121"/>
            <a:ext cx="6667500" cy="76200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 symphony without finale …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4" name="Picture 4" descr="michelsonmorley">
            <a:extLst>
              <a:ext uri="{FF2B5EF4-FFF2-40B4-BE49-F238E27FC236}">
                <a16:creationId xmlns:a16="http://schemas.microsoft.com/office/drawing/2014/main" id="{CEA76927-EDEC-4BC7-8AB8-1F9A37A46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1100" y="2415801"/>
            <a:ext cx="1911072" cy="171471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 descr="Figure caption">
            <a:extLst>
              <a:ext uri="{FF2B5EF4-FFF2-40B4-BE49-F238E27FC236}">
                <a16:creationId xmlns:a16="http://schemas.microsoft.com/office/drawing/2014/main" id="{02CC25E9-E196-4819-A484-437B2B488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114" y="2414759"/>
            <a:ext cx="2218125" cy="170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43">
            <a:extLst>
              <a:ext uri="{FF2B5EF4-FFF2-40B4-BE49-F238E27FC236}">
                <a16:creationId xmlns:a16="http://schemas.microsoft.com/office/drawing/2014/main" id="{5B8A4F4E-9837-4499-9778-B46461CF4289}"/>
              </a:ext>
            </a:extLst>
          </p:cNvPr>
          <p:cNvGrpSpPr/>
          <p:nvPr/>
        </p:nvGrpSpPr>
        <p:grpSpPr>
          <a:xfrm>
            <a:off x="6499356" y="2412182"/>
            <a:ext cx="2182149" cy="1739535"/>
            <a:chOff x="15530513" y="3117850"/>
            <a:chExt cx="5237157" cy="4174885"/>
          </a:xfrm>
        </p:grpSpPr>
        <p:pic>
          <p:nvPicPr>
            <p:cNvPr id="7" name="Picture 3" descr="D:\LIGO Colloquium Materials\A - Figures for Slides\fig08-hanford aerial.jpg">
              <a:extLst>
                <a:ext uri="{FF2B5EF4-FFF2-40B4-BE49-F238E27FC236}">
                  <a16:creationId xmlns:a16="http://schemas.microsoft.com/office/drawing/2014/main" id="{DA02EDDC-88AF-4AE5-8E8F-D01B0C49EB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6" t="7265" r="15704" b="-4623"/>
            <a:stretch/>
          </p:blipFill>
          <p:spPr bwMode="auto">
            <a:xfrm>
              <a:off x="17923584" y="5520578"/>
              <a:ext cx="2844086" cy="1772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C:\TEMP\physics today\physics today figures\aerial-livingston pic 1b1.jpg">
              <a:extLst>
                <a:ext uri="{FF2B5EF4-FFF2-40B4-BE49-F238E27FC236}">
                  <a16:creationId xmlns:a16="http://schemas.microsoft.com/office/drawing/2014/main" id="{0EE57B87-8E4D-4A8E-9BBF-8B0259056C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4" t="2557" r="5583" b="2529"/>
            <a:stretch/>
          </p:blipFill>
          <p:spPr bwMode="auto">
            <a:xfrm>
              <a:off x="15566387" y="5278417"/>
              <a:ext cx="2321323" cy="1915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图片 38">
              <a:extLst>
                <a:ext uri="{FF2B5EF4-FFF2-40B4-BE49-F238E27FC236}">
                  <a16:creationId xmlns:a16="http://schemas.microsoft.com/office/drawing/2014/main" id="{97E34DAF-D219-4E4D-AB71-1A68ACD09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530513" y="3117850"/>
              <a:ext cx="5237157" cy="2720528"/>
            </a:xfrm>
            <a:prstGeom prst="rect">
              <a:avLst/>
            </a:prstGeom>
          </p:spPr>
        </p:pic>
      </p:grpSp>
      <p:grpSp>
        <p:nvGrpSpPr>
          <p:cNvPr id="10" name="组合 62">
            <a:extLst>
              <a:ext uri="{FF2B5EF4-FFF2-40B4-BE49-F238E27FC236}">
                <a16:creationId xmlns:a16="http://schemas.microsoft.com/office/drawing/2014/main" id="{EED97813-235C-4B29-8673-4DAFCE0237AC}"/>
              </a:ext>
            </a:extLst>
          </p:cNvPr>
          <p:cNvGrpSpPr/>
          <p:nvPr/>
        </p:nvGrpSpPr>
        <p:grpSpPr>
          <a:xfrm>
            <a:off x="769594" y="4155977"/>
            <a:ext cx="10736606" cy="1044600"/>
            <a:chOff x="3182938" y="7302959"/>
            <a:chExt cx="25767855" cy="2507039"/>
          </a:xfrm>
        </p:grpSpPr>
        <p:sp>
          <p:nvSpPr>
            <p:cNvPr id="11" name="右箭头 60">
              <a:extLst>
                <a:ext uri="{FF2B5EF4-FFF2-40B4-BE49-F238E27FC236}">
                  <a16:creationId xmlns:a16="http://schemas.microsoft.com/office/drawing/2014/main" id="{B178B200-B0E9-46B2-A319-04BE05E51278}"/>
                </a:ext>
              </a:extLst>
            </p:cNvPr>
            <p:cNvSpPr/>
            <p:nvPr/>
          </p:nvSpPr>
          <p:spPr bwMode="auto">
            <a:xfrm>
              <a:off x="3182938" y="7302959"/>
              <a:ext cx="25767855" cy="1921483"/>
            </a:xfrm>
            <a:prstGeom prst="rightArrow">
              <a:avLst/>
            </a:prstGeom>
            <a:solidFill>
              <a:srgbClr val="00D8CA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lIns="6137" tIns="3068" rIns="6137" bIns="3068" rtlCol="0" anchor="ctr"/>
            <a:lstStyle/>
            <a:p>
              <a:pPr algn="ctr"/>
              <a:endParaRPr kumimoji="1" lang="zh-CN" altLang="en-US" sz="217" noProof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12" name="组合 56">
              <a:extLst>
                <a:ext uri="{FF2B5EF4-FFF2-40B4-BE49-F238E27FC236}">
                  <a16:creationId xmlns:a16="http://schemas.microsoft.com/office/drawing/2014/main" id="{5BF4CAFF-720B-48C7-8010-AE1302F23CB0}"/>
                </a:ext>
              </a:extLst>
            </p:cNvPr>
            <p:cNvGrpSpPr/>
            <p:nvPr/>
          </p:nvGrpSpPr>
          <p:grpSpPr>
            <a:xfrm>
              <a:off x="3840518" y="7413811"/>
              <a:ext cx="5472607" cy="2396187"/>
              <a:chOff x="3840518" y="7413811"/>
              <a:chExt cx="5472607" cy="2396187"/>
            </a:xfrm>
          </p:grpSpPr>
          <p:sp>
            <p:nvSpPr>
              <p:cNvPr id="17" name="TextBox 23">
                <a:extLst>
                  <a:ext uri="{FF2B5EF4-FFF2-40B4-BE49-F238E27FC236}">
                    <a16:creationId xmlns:a16="http://schemas.microsoft.com/office/drawing/2014/main" id="{5689A8BF-A9A6-4BD2-9C9E-CA3BC3B97A4A}"/>
                  </a:ext>
                </a:extLst>
              </p:cNvPr>
              <p:cNvSpPr txBox="1"/>
              <p:nvPr/>
            </p:nvSpPr>
            <p:spPr>
              <a:xfrm>
                <a:off x="4436565" y="7413811"/>
                <a:ext cx="4876560" cy="1575973"/>
              </a:xfrm>
              <a:prstGeom prst="rect">
                <a:avLst/>
              </a:prstGeom>
              <a:noFill/>
            </p:spPr>
            <p:txBody>
              <a:bodyPr vert="horz" wrap="square" rtlCol="0" anchor="t">
                <a:spAutoFit/>
              </a:bodyPr>
              <a:lstStyle/>
              <a:p>
                <a:r>
                  <a:rPr kumimoji="1" lang="en-US" altLang="zh-CN" sz="3667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1887</a:t>
                </a:r>
                <a:endParaRPr kumimoji="1" lang="en-US" sz="3667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8" name="椭圆 46">
                <a:extLst>
                  <a:ext uri="{FF2B5EF4-FFF2-40B4-BE49-F238E27FC236}">
                    <a16:creationId xmlns:a16="http://schemas.microsoft.com/office/drawing/2014/main" id="{7F157817-AABC-4A36-A9B4-9C3305E9818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40518" y="8302820"/>
                <a:ext cx="360000" cy="360000"/>
              </a:xfrm>
              <a:prstGeom prst="ellipse">
                <a:avLst/>
              </a:prstGeom>
              <a:solidFill>
                <a:schemeClr val="tx1"/>
              </a:solidFill>
              <a:ln w="127000"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ajor"/>
            </p:style>
            <p:txBody>
              <a:bodyPr lIns="6137" tIns="3068" rIns="6137" bIns="3068" rtlCol="0" anchor="ctr"/>
              <a:lstStyle/>
              <a:p>
                <a:pPr algn="ctr"/>
                <a:endParaRPr kumimoji="1" lang="zh-CN" altLang="en-US" sz="217" noProof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19" name="直线连接符 51">
                <a:extLst>
                  <a:ext uri="{FF2B5EF4-FFF2-40B4-BE49-F238E27FC236}">
                    <a16:creationId xmlns:a16="http://schemas.microsoft.com/office/drawing/2014/main" id="{90F61A3F-8C1E-4AD1-937A-61805AFEB3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20518" y="8662370"/>
                <a:ext cx="0" cy="1147628"/>
              </a:xfrm>
              <a:prstGeom prst="line">
                <a:avLst/>
              </a:prstGeom>
              <a:ln w="1079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61">
              <a:extLst>
                <a:ext uri="{FF2B5EF4-FFF2-40B4-BE49-F238E27FC236}">
                  <a16:creationId xmlns:a16="http://schemas.microsoft.com/office/drawing/2014/main" id="{4EE10560-B4D0-4B19-A43C-E392B11F3591}"/>
                </a:ext>
              </a:extLst>
            </p:cNvPr>
            <p:cNvGrpSpPr/>
            <p:nvPr/>
          </p:nvGrpSpPr>
          <p:grpSpPr>
            <a:xfrm>
              <a:off x="16934363" y="7420720"/>
              <a:ext cx="5452556" cy="2329062"/>
              <a:chOff x="16934363" y="7420720"/>
              <a:chExt cx="5452556" cy="2329062"/>
            </a:xfrm>
          </p:grpSpPr>
          <p:sp>
            <p:nvSpPr>
              <p:cNvPr id="14" name="TextBox 24">
                <a:extLst>
                  <a:ext uri="{FF2B5EF4-FFF2-40B4-BE49-F238E27FC236}">
                    <a16:creationId xmlns:a16="http://schemas.microsoft.com/office/drawing/2014/main" id="{C889ADFB-2805-4032-8F04-572686DFAC16}"/>
                  </a:ext>
                </a:extLst>
              </p:cNvPr>
              <p:cNvSpPr txBox="1"/>
              <p:nvPr/>
            </p:nvSpPr>
            <p:spPr>
              <a:xfrm>
                <a:off x="17510361" y="7420720"/>
                <a:ext cx="4876558" cy="1575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644">
                  <a:spcBef>
                    <a:spcPts val="167"/>
                  </a:spcBef>
                  <a:buClr>
                    <a:srgbClr val="990000"/>
                  </a:buClr>
                  <a:buSzPct val="68000"/>
                </a:pPr>
                <a:r>
                  <a:rPr kumimoji="1" lang="en-US" altLang="zh-CN" sz="3667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2015</a:t>
                </a:r>
                <a:endParaRPr kumimoji="1" lang="en-US" sz="3667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5" name="椭圆 45">
                <a:extLst>
                  <a:ext uri="{FF2B5EF4-FFF2-40B4-BE49-F238E27FC236}">
                    <a16:creationId xmlns:a16="http://schemas.microsoft.com/office/drawing/2014/main" id="{37F6E48B-B0EA-412F-BCAD-9B3CE4A5816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934363" y="8302370"/>
                <a:ext cx="360000" cy="360000"/>
              </a:xfrm>
              <a:prstGeom prst="ellipse">
                <a:avLst/>
              </a:prstGeom>
              <a:noFill/>
              <a:ln w="127000"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ajor"/>
            </p:style>
            <p:txBody>
              <a:bodyPr lIns="6137" tIns="3068" rIns="6137" bIns="3068" rtlCol="0" anchor="ctr"/>
              <a:lstStyle/>
              <a:p>
                <a:pPr algn="ctr"/>
                <a:endParaRPr kumimoji="1" lang="zh-CN" altLang="en-US" sz="217" noProof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16" name="直线连接符 53">
                <a:extLst>
                  <a:ext uri="{FF2B5EF4-FFF2-40B4-BE49-F238E27FC236}">
                    <a16:creationId xmlns:a16="http://schemas.microsoft.com/office/drawing/2014/main" id="{E4BE482E-F56F-42C0-B9D9-59D6EFF7DF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34381" y="8602154"/>
                <a:ext cx="0" cy="1147628"/>
              </a:xfrm>
              <a:prstGeom prst="line">
                <a:avLst/>
              </a:prstGeom>
              <a:ln w="1079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内容占位符 7">
            <a:extLst>
              <a:ext uri="{FF2B5EF4-FFF2-40B4-BE49-F238E27FC236}">
                <a16:creationId xmlns:a16="http://schemas.microsoft.com/office/drawing/2014/main" id="{D2A1BF14-75B4-4222-A27D-666051A3C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69435" y="2415801"/>
            <a:ext cx="2589504" cy="17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3634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CF47D1-EBCE-4346-BFCC-E6D425482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Today: Precision Cosmology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E784485-EB4D-4F9F-AB6C-AB2B84385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505" y="2348539"/>
            <a:ext cx="6670269" cy="3372488"/>
          </a:xfrm>
          <a:prstGeom prst="rect">
            <a:avLst/>
          </a:prstGeom>
        </p:spPr>
      </p:pic>
      <p:pic>
        <p:nvPicPr>
          <p:cNvPr id="4" name="Picture 2" descr="Image result for CMB spectrum">
            <a:extLst>
              <a:ext uri="{FF2B5EF4-FFF2-40B4-BE49-F238E27FC236}">
                <a16:creationId xmlns:a16="http://schemas.microsoft.com/office/drawing/2014/main" id="{522564B2-8E13-4E68-A745-E9389B2F0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14" y="2348539"/>
            <a:ext cx="4222917" cy="337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256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Standard Cosmology: </a:t>
            </a:r>
            <a:r>
              <a:rPr lang="en-US" altLang="en-US" dirty="0">
                <a:sym typeface="Symbol" panose="05050102010706020507" pitchFamily="18" charset="2"/>
              </a:rPr>
              <a:t>CDM</a:t>
            </a:r>
            <a:endParaRPr lang="zh-CN" altLang="en-US" dirty="0"/>
          </a:p>
        </p:txBody>
      </p:sp>
      <p:pic>
        <p:nvPicPr>
          <p:cNvPr id="3" name="Picture 2" descr="http://mail.colonial.net/~hkaiter/A_IMAGES/Dark_Matter_Energy_Piechart.jpg">
            <a:extLst>
              <a:ext uri="{FF2B5EF4-FFF2-40B4-BE49-F238E27FC236}">
                <a16:creationId xmlns:a16="http://schemas.microsoft.com/office/drawing/2014/main" id="{9690280B-38B0-4B75-B6CD-EAA90153A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15921" r="2068" b="6904"/>
          <a:stretch/>
        </p:blipFill>
        <p:spPr bwMode="auto">
          <a:xfrm>
            <a:off x="2895600" y="2177480"/>
            <a:ext cx="6211590" cy="391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EC837A-24BD-4A2B-895B-F5092B4A19DF}"/>
              </a:ext>
            </a:extLst>
          </p:cNvPr>
          <p:cNvSpPr txBox="1"/>
          <p:nvPr/>
        </p:nvSpPr>
        <p:spPr>
          <a:xfrm>
            <a:off x="6369851" y="4761937"/>
            <a:ext cx="2565890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</a:rPr>
              <a:t>Dark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</a:rPr>
              <a:t>Matter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</a:rPr>
              <a:t>26.8%</a:t>
            </a:r>
            <a:endParaRPr lang="zh-CN" altLang="en-US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A5A792-7E70-4DB2-AD8F-BBF550CB4D74}"/>
              </a:ext>
            </a:extLst>
          </p:cNvPr>
          <p:cNvSpPr txBox="1"/>
          <p:nvPr/>
        </p:nvSpPr>
        <p:spPr>
          <a:xfrm>
            <a:off x="2989518" y="4785221"/>
            <a:ext cx="2447348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</a:rPr>
              <a:t>Dark Energy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</a:rPr>
              <a:t>68.3%</a:t>
            </a:r>
            <a:endParaRPr lang="zh-CN" altLang="en-US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EF1170-5AB1-4416-B92C-3FB0E2DDCBCA}"/>
              </a:ext>
            </a:extLst>
          </p:cNvPr>
          <p:cNvGrpSpPr/>
          <p:nvPr/>
        </p:nvGrpSpPr>
        <p:grpSpPr>
          <a:xfrm>
            <a:off x="5864263" y="5334033"/>
            <a:ext cx="665567" cy="369332"/>
            <a:chOff x="3996900" y="5501603"/>
            <a:chExt cx="940166" cy="5279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AFC220-B39C-491D-9BC5-7E810E46D2AE}"/>
                </a:ext>
              </a:extLst>
            </p:cNvPr>
            <p:cNvSpPr/>
            <p:nvPr/>
          </p:nvSpPr>
          <p:spPr>
            <a:xfrm>
              <a:off x="4096512" y="5577840"/>
              <a:ext cx="466344" cy="256032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25" dirty="0">
                <a:solidFill>
                  <a:prstClr val="white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7579AC-4606-4FC6-9F8F-1D0F71EAF36A}"/>
                </a:ext>
              </a:extLst>
            </p:cNvPr>
            <p:cNvSpPr txBox="1"/>
            <p:nvPr/>
          </p:nvSpPr>
          <p:spPr>
            <a:xfrm>
              <a:off x="3996900" y="5501603"/>
              <a:ext cx="940166" cy="527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4.9%</a:t>
              </a:r>
              <a:endPara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07B487D-A4C4-4DCA-B011-B566D506D051}"/>
              </a:ext>
            </a:extLst>
          </p:cNvPr>
          <p:cNvSpPr/>
          <p:nvPr/>
        </p:nvSpPr>
        <p:spPr>
          <a:xfrm>
            <a:off x="6329740" y="4207305"/>
            <a:ext cx="66597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4050" b="1" dirty="0">
                <a:ln w="22225">
                  <a:solidFill>
                    <a:srgbClr val="EA157A"/>
                  </a:solidFill>
                  <a:prstDash val="solid"/>
                </a:ln>
                <a:solidFill>
                  <a:srgbClr val="EA157A">
                    <a:lumMod val="40000"/>
                    <a:lumOff val="60000"/>
                  </a:srgbClr>
                </a:solidFill>
                <a:latin typeface="Corbel"/>
              </a:rPr>
              <a:t>？</a:t>
            </a:r>
            <a:endParaRPr lang="en-US" altLang="zh-CN" sz="4050" b="1" dirty="0">
              <a:ln w="22225">
                <a:solidFill>
                  <a:srgbClr val="EA157A"/>
                </a:solidFill>
                <a:prstDash val="solid"/>
              </a:ln>
              <a:solidFill>
                <a:srgbClr val="EA157A">
                  <a:lumMod val="40000"/>
                  <a:lumOff val="60000"/>
                </a:srgbClr>
              </a:solidFill>
              <a:latin typeface="Corbe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ED1062-F625-4E05-AA80-E819BC2B9314}"/>
              </a:ext>
            </a:extLst>
          </p:cNvPr>
          <p:cNvSpPr/>
          <p:nvPr/>
        </p:nvSpPr>
        <p:spPr>
          <a:xfrm>
            <a:off x="4817557" y="3342926"/>
            <a:ext cx="66597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4050" b="1" dirty="0">
                <a:ln w="22225">
                  <a:solidFill>
                    <a:srgbClr val="EA157A"/>
                  </a:solidFill>
                  <a:prstDash val="solid"/>
                </a:ln>
                <a:solidFill>
                  <a:srgbClr val="EA157A">
                    <a:lumMod val="40000"/>
                    <a:lumOff val="60000"/>
                  </a:srgbClr>
                </a:solidFill>
                <a:latin typeface="Corbel"/>
              </a:rPr>
              <a:t>？</a:t>
            </a:r>
            <a:endParaRPr lang="en-US" altLang="zh-CN" sz="4050" b="1" dirty="0">
              <a:ln w="22225">
                <a:solidFill>
                  <a:srgbClr val="EA157A"/>
                </a:solidFill>
                <a:prstDash val="solid"/>
              </a:ln>
              <a:solidFill>
                <a:srgbClr val="EA157A">
                  <a:lumMod val="40000"/>
                  <a:lumOff val="60000"/>
                </a:srgbClr>
              </a:solidFill>
              <a:latin typeface="Corbe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66D845-F313-43B1-A32C-0CF62E592002}"/>
              </a:ext>
            </a:extLst>
          </p:cNvPr>
          <p:cNvSpPr/>
          <p:nvPr/>
        </p:nvSpPr>
        <p:spPr>
          <a:xfrm>
            <a:off x="5278405" y="5694980"/>
            <a:ext cx="1592777" cy="597263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prstClr val="white"/>
                </a:solidFill>
              </a:rPr>
              <a:t>Normal matter</a:t>
            </a:r>
            <a:endParaRPr lang="zh-CN" altLang="en-US" b="1" dirty="0">
              <a:solidFill>
                <a:prstClr val="white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FFDF284-CBEE-4FFF-A5DB-EF38DEE4FBC6}"/>
              </a:ext>
            </a:extLst>
          </p:cNvPr>
          <p:cNvSpPr txBox="1">
            <a:spLocks/>
          </p:cNvSpPr>
          <p:nvPr/>
        </p:nvSpPr>
        <p:spPr>
          <a:xfrm>
            <a:off x="2438400" y="512064"/>
            <a:ext cx="7772400" cy="9144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lang="zh-CN" sz="4000" b="1" i="0" kern="1200" spc="-150" baseline="0">
                <a:solidFill>
                  <a:schemeClr val="tx2">
                    <a:satMod val="200000"/>
                  </a:schemeClr>
                </a:solidFill>
                <a:latin typeface="Calibri Light" panose="020F0302020204030204" pitchFamily="34" charset="0"/>
                <a:ea typeface="等线" panose="02010600030101010101" pitchFamily="2" charset="-122"/>
                <a:cs typeface="+mj-cs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3366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sciencemag.org/sites/default/files/styles/inline__450w__no_aspect/public/ca_0726NID_Stars_online.jpg?itok=QGY7fxNM">
            <a:extLst>
              <a:ext uri="{FF2B5EF4-FFF2-40B4-BE49-F238E27FC236}">
                <a16:creationId xmlns:a16="http://schemas.microsoft.com/office/drawing/2014/main" id="{26572251-5855-4C1B-8AB2-31B118E6A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0" b="20970"/>
          <a:stretch>
            <a:fillRect/>
          </a:stretch>
        </p:blipFill>
        <p:spPr bwMode="auto">
          <a:xfrm>
            <a:off x="1345474" y="1970645"/>
            <a:ext cx="10289646" cy="375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7DBAE010-78E9-4479-958D-5EFA347D26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2416" y="2385832"/>
            <a:ext cx="3589870" cy="2920094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4131A1D-1BC1-4401-9C6E-34CAD79B1CA1}"/>
              </a:ext>
            </a:extLst>
          </p:cNvPr>
          <p:cNvSpPr txBox="1"/>
          <p:nvPr/>
        </p:nvSpPr>
        <p:spPr>
          <a:xfrm>
            <a:off x="6295989" y="5929206"/>
            <a:ext cx="5376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1/3 proton mass/cm</a:t>
            </a:r>
            <a:r>
              <a:rPr lang="en-US" sz="2800" baseline="300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3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</a:t>
            </a:r>
            <a:r>
              <a:rPr lang="en-US" sz="2800" baseline="300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 ~1/1000c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67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13326</TotalTime>
  <Words>805</Words>
  <Application>Microsoft Office PowerPoint</Application>
  <PresentationFormat>宽屏</PresentationFormat>
  <Paragraphs>202</Paragraphs>
  <Slides>65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65</vt:i4>
      </vt:variant>
    </vt:vector>
  </HeadingPairs>
  <TitlesOfParts>
    <vt:vector size="80" baseType="lpstr">
      <vt:lpstr>HYQiHei 55S</vt:lpstr>
      <vt:lpstr>HYQiHei-75W</vt:lpstr>
      <vt:lpstr>等线</vt:lpstr>
      <vt:lpstr>黑体</vt:lpstr>
      <vt:lpstr>Microsoft YaHei</vt:lpstr>
      <vt:lpstr>Arial</vt:lpstr>
      <vt:lpstr>Arial Black</vt:lpstr>
      <vt:lpstr>Calibri</vt:lpstr>
      <vt:lpstr>Calibri Light</vt:lpstr>
      <vt:lpstr>Cambria Math</vt:lpstr>
      <vt:lpstr>Century Gothic</vt:lpstr>
      <vt:lpstr>Corbel</vt:lpstr>
      <vt:lpstr>Lato</vt:lpstr>
      <vt:lpstr>Times New Roman</vt:lpstr>
      <vt:lpstr>Vapor Trail</vt:lpstr>
      <vt:lpstr>Unlocking the Deepest Mysteries of the Universe  with a Deep Underground Liquid Xenon Observatory</vt:lpstr>
      <vt:lpstr>PowerPoint 演示文稿</vt:lpstr>
      <vt:lpstr>Mount Wilson, 1929</vt:lpstr>
      <vt:lpstr>1948 Gamow’s “Big Bang” </vt:lpstr>
      <vt:lpstr>New Jersey, 1964 </vt:lpstr>
      <vt:lpstr>PowerPoint 演示文稿</vt:lpstr>
      <vt:lpstr>Today: Precision Cosmology</vt:lpstr>
      <vt:lpstr>Standard Cosmology: CDM</vt:lpstr>
      <vt:lpstr>PowerPoint 演示文稿</vt:lpstr>
      <vt:lpstr>What are these invisible matter?</vt:lpstr>
      <vt:lpstr>Elementary particles?</vt:lpstr>
      <vt:lpstr>Particle scattering</vt:lpstr>
      <vt:lpstr>Quantum coherence in scattering</vt:lpstr>
      <vt:lpstr>Chadwick 1932: discovery of neutron</vt:lpstr>
      <vt:lpstr>Coherent elastic neutrino-nucleus scattering (CEvNS)</vt:lpstr>
      <vt:lpstr>Oak Ridge, 2017</vt:lpstr>
      <vt:lpstr>“Application”</vt:lpstr>
      <vt:lpstr>PowerPoint 演示文稿</vt:lpstr>
      <vt:lpstr>PowerPoint 演示文稿</vt:lpstr>
      <vt:lpstr>PowerPoint 演示文稿</vt:lpstr>
      <vt:lpstr>PowerPoint 演示文稿</vt:lpstr>
      <vt:lpstr>Low Hanging Fruit? </vt:lpstr>
      <vt:lpstr>Total Solution/Confusion? </vt:lpstr>
      <vt:lpstr>PowerPoint 演示文稿</vt:lpstr>
      <vt:lpstr>PowerPoint 演示文稿</vt:lpstr>
      <vt:lpstr>PowerPoint 演示文稿</vt:lpstr>
      <vt:lpstr>PowerPoint 演示文稿</vt:lpstr>
      <vt:lpstr>First recorded event in PandaX-4T（2020/6/3 17:19:35）</vt:lpstr>
      <vt:lpstr>Background: toughest battle</vt:lpstr>
      <vt:lpstr>Background: toughest battle</vt:lpstr>
      <vt:lpstr>PowerPoint 演示文稿</vt:lpstr>
      <vt:lpstr>Kr85 essay – an “endless” pursue</vt:lpstr>
      <vt:lpstr>PowerPoint 演示文稿</vt:lpstr>
      <vt:lpstr>PowerPoint 演示文稿</vt:lpstr>
      <vt:lpstr>PowerPoint 演示文稿</vt:lpstr>
      <vt:lpstr>Low mass DM detection techniques</vt:lpstr>
      <vt:lpstr>S2-only approach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LZ/XENON latest results</vt:lpstr>
      <vt:lpstr>“Bigger fish”: Majorana neutrinos</vt:lpstr>
      <vt:lpstr>Dirac, 1928</vt:lpstr>
      <vt:lpstr>MatterEnergy</vt:lpstr>
      <vt:lpstr>1/Billion Asymmetry?</vt:lpstr>
      <vt:lpstr>Neutrino Connection?</vt:lpstr>
      <vt:lpstr>How to Tell a Majorana Neutrino?</vt:lpstr>
      <vt:lpstr>Particle Experiments vs Cosmology</vt:lpstr>
      <vt:lpstr>PowerPoint 演示文稿</vt:lpstr>
      <vt:lpstr>Magical Xenon</vt:lpstr>
      <vt:lpstr>Most accurate Xe136 2vbb</vt:lpstr>
      <vt:lpstr>Xe136 0vbb：Best Results in Natural Xenon</vt:lpstr>
      <vt:lpstr>Race of Majorana neutrino mass</vt:lpstr>
      <vt:lpstr>What are we doing now?</vt:lpstr>
      <vt:lpstr>Next future </vt:lpstr>
      <vt:lpstr>PandaX-20/40T @ CJPL</vt:lpstr>
      <vt:lpstr>Baseline scientific potential</vt:lpstr>
      <vt:lpstr>Baseline scientific potential</vt:lpstr>
      <vt:lpstr>Unique advantage of natural xenon detector: Xe136-&gt;Ba136*</vt:lpstr>
      <vt:lpstr>Baseline scientific potential</vt:lpstr>
      <vt:lpstr>10 Years from Now？</vt:lpstr>
      <vt:lpstr>A symphony without finale 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从地下2400米看宇宙</dc:title>
  <dc:creator>Administrator</dc:creator>
  <cp:lastModifiedBy>MAXHUB</cp:lastModifiedBy>
  <cp:revision>159</cp:revision>
  <dcterms:created xsi:type="dcterms:W3CDTF">2021-09-24T13:42:32Z</dcterms:created>
  <dcterms:modified xsi:type="dcterms:W3CDTF">2026-04-29T07:51:03Z</dcterms:modified>
</cp:coreProperties>
</file>