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72" r:id="rId4"/>
    <p:sldId id="277" r:id="rId5"/>
    <p:sldId id="284" r:id="rId6"/>
    <p:sldId id="273" r:id="rId7"/>
    <p:sldId id="274" r:id="rId8"/>
    <p:sldId id="275" r:id="rId9"/>
    <p:sldId id="276" r:id="rId10"/>
    <p:sldId id="278" r:id="rId11"/>
    <p:sldId id="270" r:id="rId12"/>
    <p:sldId id="269" r:id="rId13"/>
    <p:sldId id="279" r:id="rId14"/>
    <p:sldId id="280" r:id="rId15"/>
    <p:sldId id="281" r:id="rId16"/>
    <p:sldId id="283" r:id="rId17"/>
    <p:sldId id="282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4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18" y="108"/>
      </p:cViewPr>
      <p:guideLst>
        <p:guide orient="horz" pos="21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2026/6/17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2026/6/17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2026/6/17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2026/6/17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2026/6/17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2026/6/17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ctrTitle"/>
              </p:nvPr>
            </p:nvSpPr>
            <p:spPr>
              <a:xfrm>
                <a:off x="485775" y="1460500"/>
                <a:ext cx="11423015" cy="2387600"/>
              </a:xfrm>
            </p:spPr>
            <p:txBody>
              <a:bodyPr/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study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r>
                      <a:rPr lang="zh-CN" altLang="en-US" i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→</m:t>
                    </m:r>
                  </m:oMath>
                </a14:m>
                <a:r>
                  <a:rPr lang="en-US" altLang="zh-CN" dirty="0"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/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485775" y="1460500"/>
                <a:ext cx="11423015" cy="23876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41120" y="4326890"/>
            <a:ext cx="9144000" cy="715645"/>
          </a:xfrm>
        </p:spPr>
        <p:txBody>
          <a:bodyPr/>
          <a:lstStyle/>
          <a:p>
            <a:r>
              <a:rPr lang="en-US" altLang="zh-CN" dirty="0"/>
              <a:t>2026.6.17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11A6C-8769-27A7-FD49-D16F2F6C0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06329AE7-9D66-565A-117C-25E0DAB80E9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39750" y="136525"/>
                <a:ext cx="10515600" cy="816493"/>
              </a:xfrm>
            </p:spPr>
            <p:txBody>
              <a:bodyPr/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Event selection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r>
                      <a:rPr lang="zh-CN" altLang="en-US" i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→</m:t>
                    </m:r>
                  </m:oMath>
                </a14:m>
                <a:r>
                  <a:rPr lang="en-US" altLang="zh-CN" dirty="0"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/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06329AE7-9D66-565A-117C-25E0DAB80E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9750" y="136525"/>
                <a:ext cx="10515600" cy="816493"/>
              </a:xfrm>
              <a:blipFill>
                <a:blip r:embed="rId2"/>
                <a:stretch>
                  <a:fillRect l="-2377" t="-17164" b="-283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44655-BF1E-F85A-0B6A-8229AC111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83B4-7C67-4F93-B54F-FA7394F4810F}" type="slidenum">
              <a:rPr lang="zh-CN" altLang="en-US" smtClean="0"/>
              <a:t>10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09B2258-7301-8F29-7C1D-921DDD4C3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60" y="1388394"/>
            <a:ext cx="10827802" cy="393504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65F645D-F8F1-4B82-7A4B-53CBB6F3B96D}"/>
              </a:ext>
            </a:extLst>
          </p:cNvPr>
          <p:cNvSpPr txBox="1"/>
          <p:nvPr/>
        </p:nvSpPr>
        <p:spPr>
          <a:xfrm>
            <a:off x="2190939" y="5558828"/>
            <a:ext cx="7378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           K+                                                                                                             k-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5721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539750" y="136525"/>
                <a:ext cx="10515600" cy="1325563"/>
              </a:xfrm>
            </p:spPr>
            <p:txBody>
              <a:bodyPr/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Event selection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r>
                      <a:rPr lang="zh-CN" altLang="en-US" i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→</m:t>
                    </m:r>
                  </m:oMath>
                </a14:m>
                <a:r>
                  <a:rPr lang="en-US" altLang="zh-CN" dirty="0"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/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标题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9750" y="136525"/>
                <a:ext cx="10515600" cy="1325563"/>
              </a:xfrm>
              <a:blipFill rotWithShape="1">
                <a:blip r:embed="rId2"/>
                <a:stretch>
                  <a:fillRect b="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74386" y="6356350"/>
            <a:ext cx="2743200" cy="365125"/>
          </a:xfrm>
        </p:spPr>
        <p:txBody>
          <a:bodyPr/>
          <a:lstStyle/>
          <a:p>
            <a:fld id="{AC5F83B4-7C67-4F93-B54F-FA7394F4810F}" type="slidenum">
              <a:rPr lang="zh-CN" altLang="en-US" smtClean="0"/>
              <a:t>11</a:t>
            </a:fld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3764604" y="5927808"/>
            <a:ext cx="523348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Event selection</a:t>
            </a:r>
            <a:r>
              <a:rPr lang="en-US" altLang="zh-CN" sz="2800" dirty="0"/>
              <a:t> by Meike </a:t>
            </a:r>
            <a:r>
              <a:rPr lang="en-US" altLang="zh-CN" sz="2800" dirty="0" err="1"/>
              <a:t>Küßner</a:t>
            </a:r>
            <a:endParaRPr lang="zh-CN" altLang="en-US" sz="2800" dirty="0"/>
          </a:p>
          <a:p>
            <a:endParaRPr lang="zh-CN" altLang="en-US" dirty="0"/>
          </a:p>
        </p:txBody>
      </p:sp>
      <p:pic>
        <p:nvPicPr>
          <p:cNvPr id="11" name="内容占位符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1597" y="1125233"/>
            <a:ext cx="9458875" cy="461408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539750" y="136525"/>
                <a:ext cx="10515600" cy="1325563"/>
              </a:xfrm>
            </p:spPr>
            <p:txBody>
              <a:bodyPr/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Study  of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r>
                      <a:rPr lang="zh-CN" altLang="en-US" i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→</m:t>
                    </m:r>
                  </m:oMath>
                </a14:m>
                <a:r>
                  <a:rPr lang="en-US" altLang="zh-CN" dirty="0"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/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标题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9750" y="136525"/>
                <a:ext cx="10515600" cy="1325563"/>
              </a:xfrm>
              <a:blipFill rotWithShape="1">
                <a:blip r:embed="rId2"/>
                <a:stretch>
                  <a:fillRect b="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74386" y="6356350"/>
            <a:ext cx="2743200" cy="365125"/>
          </a:xfrm>
        </p:spPr>
        <p:txBody>
          <a:bodyPr/>
          <a:lstStyle/>
          <a:p>
            <a:fld id="{AC5F83B4-7C67-4F93-B54F-FA7394F4810F}" type="slidenum">
              <a:rPr lang="zh-CN" altLang="en-US" smtClean="0"/>
              <a:t>12</a:t>
            </a:fld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9749" y="1212655"/>
            <a:ext cx="3818241" cy="390652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58757" y="5460679"/>
            <a:ext cx="28283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M(pi0pi0) by Meike </a:t>
            </a:r>
            <a:r>
              <a:rPr lang="en-US" altLang="zh-CN" dirty="0" err="1"/>
              <a:t>Küßner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1285431"/>
            <a:ext cx="3706239" cy="3760972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187275" y="5444686"/>
            <a:ext cx="28283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M(pi0pi0) by  Max </a:t>
            </a:r>
            <a:r>
              <a:rPr lang="en-US" altLang="zh-CN" dirty="0" err="1"/>
              <a:t>Lellmann</a:t>
            </a:r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8238" y="1424401"/>
            <a:ext cx="3827178" cy="333748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8460875" y="5433599"/>
            <a:ext cx="34619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Pion Momentum by  Max </a:t>
            </a:r>
            <a:r>
              <a:rPr lang="en-US" altLang="zh-CN" dirty="0" err="1"/>
              <a:t>Lellmann</a:t>
            </a:r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B8BC4-E809-9469-4EA1-29DFAA1D2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A8A2EFF9-9B44-FE03-AA4E-3D4ED4F4AA9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39750" y="136525"/>
                <a:ext cx="10515600" cy="816493"/>
              </a:xfrm>
            </p:spPr>
            <p:txBody>
              <a:bodyPr/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Event selection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r>
                      <a:rPr lang="zh-CN" altLang="en-US" i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→</m:t>
                    </m:r>
                  </m:oMath>
                </a14:m>
                <a:r>
                  <a:rPr lang="en-US" altLang="zh-CN" dirty="0"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/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A8A2EFF9-9B44-FE03-AA4E-3D4ED4F4AA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9750" y="136525"/>
                <a:ext cx="10515600" cy="816493"/>
              </a:xfrm>
              <a:blipFill>
                <a:blip r:embed="rId2"/>
                <a:stretch>
                  <a:fillRect l="-2377" t="-17164" b="-283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51239-DF5D-0A33-F8A2-D9DDB10FC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83B4-7C67-4F93-B54F-FA7394F4810F}" type="slidenum">
              <a:rPr lang="zh-CN" altLang="en-US" smtClean="0"/>
              <a:t>13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A1B398E-275F-9C97-E104-27DDAA566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69" y="1492642"/>
            <a:ext cx="5919031" cy="432408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AABB0E1-D950-04F4-EF07-D2A6AB629B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528" y="1465166"/>
            <a:ext cx="4596143" cy="435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00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2C46D-3D34-1EAD-E21C-FF694E9B0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C182DD37-45DF-5CD0-119C-A1553203DE3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39750" y="136525"/>
                <a:ext cx="10515600" cy="816493"/>
              </a:xfrm>
            </p:spPr>
            <p:txBody>
              <a:bodyPr/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Event selection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r>
                      <a:rPr lang="zh-CN" altLang="en-US" i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→</m:t>
                    </m:r>
                  </m:oMath>
                </a14:m>
                <a:r>
                  <a:rPr lang="en-US" altLang="zh-CN" dirty="0"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/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C182DD37-45DF-5CD0-119C-A1553203DE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9750" y="136525"/>
                <a:ext cx="10515600" cy="816493"/>
              </a:xfrm>
              <a:blipFill>
                <a:blip r:embed="rId2"/>
                <a:stretch>
                  <a:fillRect l="-2377" t="-17164" b="-283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35648-76A1-3780-C0EF-0FA27A1C9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83B4-7C67-4F93-B54F-FA7394F4810F}" type="slidenum">
              <a:rPr lang="zh-CN" altLang="en-US" smtClean="0"/>
              <a:t>14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937CAEB-7DF0-6A6B-7945-D727DAC4B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045" y="1290211"/>
            <a:ext cx="6953061" cy="507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23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5F4C0-3A13-F79A-FD4E-29447F638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031A6500-49FA-3A97-AEAC-0A31F74D9D3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39750" y="136525"/>
                <a:ext cx="10515600" cy="816493"/>
              </a:xfrm>
            </p:spPr>
            <p:txBody>
              <a:bodyPr/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Event selection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r>
                      <a:rPr lang="zh-CN" altLang="en-US" i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→</m:t>
                    </m:r>
                  </m:oMath>
                </a14:m>
                <a:r>
                  <a:rPr lang="en-US" altLang="zh-CN" dirty="0"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/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031A6500-49FA-3A97-AEAC-0A31F74D9D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9750" y="136525"/>
                <a:ext cx="10515600" cy="816493"/>
              </a:xfrm>
              <a:blipFill>
                <a:blip r:embed="rId2"/>
                <a:stretch>
                  <a:fillRect l="-2377" t="-17164" b="-283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C05C1-7CE6-4E5F-777F-E33AC388C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83B4-7C67-4F93-B54F-FA7394F4810F}" type="slidenum">
              <a:rPr lang="zh-CN" altLang="en-US" smtClean="0"/>
              <a:t>15</a:t>
            </a:fld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E16AC4F-9B04-2A15-37D3-F4C6671BB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6" y="1459171"/>
            <a:ext cx="6355015" cy="43910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E153FBB-E718-B329-1310-C88DA0FD2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0511" y="1368684"/>
            <a:ext cx="4876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3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66B02-C2B6-CC5F-D90B-209B23125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4C6366A4-7997-095E-A5FF-737BE004466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39750" y="136525"/>
                <a:ext cx="10515600" cy="816493"/>
              </a:xfrm>
            </p:spPr>
            <p:txBody>
              <a:bodyPr/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Event selection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r>
                      <a:rPr lang="zh-CN" altLang="en-US" i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→</m:t>
                    </m:r>
                  </m:oMath>
                </a14:m>
                <a:r>
                  <a:rPr lang="en-US" altLang="zh-CN" dirty="0"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/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4C6366A4-7997-095E-A5FF-737BE00446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9750" y="136525"/>
                <a:ext cx="10515600" cy="816493"/>
              </a:xfrm>
              <a:blipFill>
                <a:blip r:embed="rId2"/>
                <a:stretch>
                  <a:fillRect l="-2377" t="-17164" b="-283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2F9F24-2EB8-A555-BC2F-C59F7332E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83B4-7C67-4F93-B54F-FA7394F4810F}" type="slidenum">
              <a:rPr lang="zh-CN" altLang="en-US" smtClean="0"/>
              <a:t>16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EC907EC-F345-9B72-5462-13A4F00A7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166" y="1923343"/>
            <a:ext cx="5191125" cy="39528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6584898-4CB3-866B-024A-CFAD1C602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731" y="1304217"/>
            <a:ext cx="5457825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99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C54FD-D5FC-CEA0-F46F-14D7EC639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4129C3FB-2423-EB7E-61C6-84A71AF5805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39750" y="136525"/>
                <a:ext cx="10515600" cy="816493"/>
              </a:xfrm>
            </p:spPr>
            <p:txBody>
              <a:bodyPr/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Event selection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r>
                      <a:rPr lang="zh-CN" altLang="en-US" i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→</m:t>
                    </m:r>
                  </m:oMath>
                </a14:m>
                <a:r>
                  <a:rPr lang="en-US" altLang="zh-CN" dirty="0"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/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4129C3FB-2423-EB7E-61C6-84A71AF580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9750" y="136525"/>
                <a:ext cx="10515600" cy="816493"/>
              </a:xfrm>
              <a:blipFill>
                <a:blip r:embed="rId2"/>
                <a:stretch>
                  <a:fillRect l="-2377" t="-17164" b="-283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05BB4-9772-5D77-0D5D-498953A43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83B4-7C67-4F93-B54F-FA7394F4810F}" type="slidenum">
              <a:rPr lang="zh-CN" altLang="en-US" smtClean="0"/>
              <a:t>17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2855D7F-86B6-536A-0FB7-D19007A51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924" y="1130558"/>
            <a:ext cx="5115256" cy="274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86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539750" y="136525"/>
                <a:ext cx="10515600" cy="1325563"/>
              </a:xfrm>
            </p:spPr>
            <p:txBody>
              <a:bodyPr/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Event selection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r>
                      <a:rPr lang="zh-CN" altLang="en-US" i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→</m:t>
                    </m:r>
                  </m:oMath>
                </a14:m>
                <a:r>
                  <a:rPr lang="en-US" altLang="zh-CN" dirty="0"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/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标题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9750" y="136525"/>
                <a:ext cx="10515600" cy="1325563"/>
              </a:xfrm>
              <a:blipFill rotWithShape="1">
                <a:blip r:embed="rId2"/>
                <a:stretch>
                  <a:fillRect b="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757718" y="1430971"/>
                <a:ext cx="9472697" cy="5290504"/>
              </a:xfrm>
            </p:spPr>
            <p:txBody>
              <a:bodyPr>
                <a:normAutofit fontScale="97500" lnSpcReduction="1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Good charged tracks:</a:t>
                </a:r>
              </a:p>
              <a:p>
                <a:pPr marL="457200" lvl="1" indent="0">
                  <a:lnSpc>
                    <a:spcPct val="110000"/>
                  </a:lnSpc>
                  <a:buNone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Vxy&lt;1cm, Vz&lt;10cm</a:t>
                </a:r>
              </a:p>
              <a:p>
                <a:pPr marL="457200" lvl="1" indent="0">
                  <a:lnSpc>
                    <a:spcPct val="110000"/>
                  </a:lnSpc>
                  <a:buNone/>
                </a:pPr>
                <a:r>
                  <a:rPr lang="en-US" altLang="zh-CN" dirty="0"/>
                  <a:t>|</a:t>
                </a:r>
                <a:r>
                  <a:rPr lang="en-US" altLang="zh-CN" dirty="0" err="1"/>
                  <a:t>cosθ</a:t>
                </a:r>
                <a:r>
                  <a:rPr lang="en-US" altLang="zh-CN" dirty="0"/>
                  <a:t>| &lt; 0.93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marL="457200" lvl="1" indent="0">
                  <a:lnSpc>
                    <a:spcPct val="110000"/>
                  </a:lnSpc>
                  <a:buNone/>
                </a:pP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nGood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3, Net charge = ±1 </a:t>
                </a:r>
              </a:p>
              <a:p>
                <a:pPr marL="457200" lvl="1" indent="0">
                  <a:lnSpc>
                    <a:spcPct val="110000"/>
                  </a:lnSpc>
                  <a:buNone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Root cut:  E/p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＞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0.8  </a:t>
                </a:r>
              </a:p>
              <a:p>
                <a:pPr marL="457200" lvl="1" indent="0">
                  <a:lnSpc>
                    <a:spcPct val="110000"/>
                  </a:lnSpc>
                  <a:buNone/>
                </a:pPr>
                <a:r>
                  <a:rPr lang="zh-CN" altLang="zh-CN" dirty="0"/>
                  <a:t> neutral</a:t>
                </a:r>
                <a:r>
                  <a:rPr lang="en-US" altLang="zh-CN" dirty="0"/>
                  <a:t> </a:t>
                </a:r>
                <a:r>
                  <a:rPr lang="zh-CN" altLang="zh-CN" dirty="0"/>
                  <a:t>EmcE &lt; </a:t>
                </a:r>
                <a:r>
                  <a:rPr lang="en-US" altLang="zh-CN" dirty="0"/>
                  <a:t>130Mev </a:t>
                </a:r>
              </a:p>
              <a:p>
                <a:pPr marL="457200" lvl="1" indent="0">
                  <a:lnSpc>
                    <a:spcPct val="110000"/>
                  </a:lnSpc>
                  <a:buNone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angle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k+k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）＜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165°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Particle Identification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altLang="zh-CN" dirty="0"/>
                  <a:t>For Kaon: Prob(K) &gt; Prob(e)</a:t>
                </a:r>
                <a:r>
                  <a:rPr lang="en-US" altLang="zh-CN" sz="2000" dirty="0"/>
                  <a:t>, </a:t>
                </a:r>
                <a:r>
                  <a:rPr lang="en-US" altLang="zh-CN" dirty="0"/>
                  <a:t>Prob(K) &gt; Prob(pi)</a:t>
                </a:r>
                <a:r>
                  <a:rPr lang="en-US" altLang="zh-CN" sz="2000" dirty="0"/>
                  <a:t>, </a:t>
                </a:r>
                <a:r>
                  <a:rPr lang="en-US" altLang="zh-CN" dirty="0"/>
                  <a:t>Prob(K) &gt; Prob(p)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altLang="zh-CN" dirty="0"/>
                  <a:t>For Electron</a:t>
                </a:r>
                <a:r>
                  <a:rPr lang="en-US" altLang="zh-CN" b="1" dirty="0"/>
                  <a:t>:</a:t>
                </a:r>
                <a:r>
                  <a:rPr lang="en-US" altLang="zh-CN" dirty="0"/>
                  <a:t> Prob(e) &gt; Prob(pi), Prob(e) &gt; Prob(K), Prob(e) &gt; Prob(p) Prob(e) &gt; Prob(μ)</a:t>
                </a:r>
                <a:r>
                  <a:rPr lang="zh-CN" altLang="en-US" dirty="0"/>
                  <a:t>，</a:t>
                </a:r>
                <a:r>
                  <a:rPr lang="en-US" altLang="zh-CN" dirty="0"/>
                  <a:t> Prob(e) &gt;0.001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fr-FR" altLang="zh-CN" dirty="0"/>
                  <a:t>Event Requirement</a:t>
                </a:r>
                <a:r>
                  <a:rPr lang="fr-FR" altLang="zh-CN" b="1" dirty="0"/>
                  <a:t>:</a:t>
                </a:r>
                <a:r>
                  <a:rPr lang="fr-FR" altLang="zh-CN" dirty="0"/>
                  <a:t> 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fr-FR" altLang="zh-CN" dirty="0"/>
                  <a:t> = 1, 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altLang="zh-CN" dirty="0"/>
                  <a:t>= 1, 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fr-FR" altLang="zh-CN" dirty="0"/>
                  <a:t>= 1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7718" y="1430971"/>
                <a:ext cx="9472697" cy="5290504"/>
              </a:xfrm>
              <a:blipFill>
                <a:blip r:embed="rId3"/>
                <a:stretch>
                  <a:fillRect l="-901" t="-10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83B4-7C67-4F93-B54F-FA7394F4810F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539750" y="136525"/>
                <a:ext cx="10515600" cy="1325563"/>
              </a:xfrm>
            </p:spPr>
            <p:txBody>
              <a:bodyPr/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Event selection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r>
                      <a:rPr lang="zh-CN" altLang="en-US" i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→</m:t>
                    </m:r>
                  </m:oMath>
                </a14:m>
                <a:r>
                  <a:rPr lang="en-US" altLang="zh-CN" dirty="0"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/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标题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9750" y="136525"/>
                <a:ext cx="10515600" cy="1325563"/>
              </a:xfrm>
              <a:blipFill rotWithShape="1">
                <a:blip r:embed="rId2"/>
                <a:stretch>
                  <a:fillRect b="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7718" y="1430971"/>
            <a:ext cx="9472697" cy="5290504"/>
          </a:xfrm>
        </p:spPr>
        <p:txBody>
          <a:bodyPr>
            <a:normAutofit fontScale="97500"/>
          </a:bodyPr>
          <a:lstStyle/>
          <a:p>
            <a:pPr>
              <a:lnSpc>
                <a:spcPct val="110000"/>
              </a:lnSpc>
            </a:pPr>
            <a:r>
              <a:rPr lang="zh-C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蒙特卡洛模拟器产生子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cppGamgam</a:t>
            </a:r>
            <a:endParaRPr lang="en-US" altLang="zh-C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zh-C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数据样本</a:t>
            </a:r>
            <a:endParaRPr lang="en-US" altLang="zh-C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US" altLang="zh-CN" dirty="0"/>
              <a:t>data</a:t>
            </a:r>
            <a:r>
              <a:rPr lang="zh-CN" altLang="en-US" dirty="0"/>
              <a:t>：</a:t>
            </a:r>
            <a:r>
              <a:rPr lang="en-US" altLang="zh-CN" dirty="0"/>
              <a:t>/bes3fs/offline/data/712-1/psipp/round15-17/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altLang="zh-CN" dirty="0" err="1"/>
              <a:t>inclusivemc</a:t>
            </a:r>
            <a:r>
              <a:rPr lang="en-US" altLang="zh-CN" dirty="0"/>
              <a:t> </a:t>
            </a:r>
            <a:r>
              <a:rPr lang="zh-CN" altLang="en-US" dirty="0"/>
              <a:t>：</a:t>
            </a:r>
            <a:r>
              <a:rPr lang="en-US" altLang="zh-CN" dirty="0"/>
              <a:t> /besfs5/offline/data/</a:t>
            </a:r>
            <a:r>
              <a:rPr lang="en-US" altLang="zh-CN" dirty="0" err="1"/>
              <a:t>tauqcd</a:t>
            </a:r>
            <a:r>
              <a:rPr lang="en-US" altLang="zh-CN" dirty="0"/>
              <a:t>/bes3gen/712/</a:t>
            </a:r>
            <a:r>
              <a:rPr lang="en-US" altLang="zh-CN" dirty="0" err="1"/>
              <a:t>psipp</a:t>
            </a:r>
            <a:r>
              <a:rPr lang="en-US" altLang="zh-CN" dirty="0"/>
              <a:t>/round17/</a:t>
            </a:r>
            <a:r>
              <a:rPr lang="en-US" altLang="zh-CN" dirty="0" err="1"/>
              <a:t>Hadron_Hybrid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83B4-7C67-4F93-B54F-FA7394F4810F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07462-2A5D-DB3E-9E9E-80C70C160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A94C8D8E-C593-391F-C95A-CE55B7EF0D5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39750" y="136525"/>
                <a:ext cx="10515600" cy="816493"/>
              </a:xfrm>
            </p:spPr>
            <p:txBody>
              <a:bodyPr/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Event selection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r>
                      <a:rPr lang="zh-CN" altLang="en-US" i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→</m:t>
                    </m:r>
                  </m:oMath>
                </a14:m>
                <a:r>
                  <a:rPr lang="en-US" altLang="zh-CN" dirty="0"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/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A94C8D8E-C593-391F-C95A-CE55B7EF0D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9750" y="136525"/>
                <a:ext cx="10515600" cy="816493"/>
              </a:xfrm>
              <a:blipFill>
                <a:blip r:embed="rId2"/>
                <a:stretch>
                  <a:fillRect l="-2377" t="-17164" b="-283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C3074873-750B-36A5-41B5-5399FADFB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959" y="1488867"/>
            <a:ext cx="6148959" cy="4492054"/>
          </a:xfrm>
          <a:prstGeom prst="rect">
            <a:avLst/>
          </a:prstGeom>
        </p:spPr>
      </p:pic>
      <p:pic>
        <p:nvPicPr>
          <p:cNvPr id="14" name="内容占位符 13">
            <a:extLst>
              <a:ext uri="{FF2B5EF4-FFF2-40B4-BE49-F238E27FC236}">
                <a16:creationId xmlns:a16="http://schemas.microsoft.com/office/drawing/2014/main" id="{C5857203-3095-8BF7-A87F-7612440981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" y="1488866"/>
            <a:ext cx="6148957" cy="449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61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5536D-1C30-B6C3-E916-EB3D66D84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7E991C72-DFF4-E795-C96D-C9D36C0A447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39750" y="136525"/>
                <a:ext cx="10515600" cy="816493"/>
              </a:xfrm>
            </p:spPr>
            <p:txBody>
              <a:bodyPr/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Event selection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r>
                      <a:rPr lang="zh-CN" altLang="en-US" i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→</m:t>
                    </m:r>
                  </m:oMath>
                </a14:m>
                <a:r>
                  <a:rPr lang="en-US" altLang="zh-CN" dirty="0"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/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7E991C72-DFF4-E795-C96D-C9D36C0A44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9750" y="136525"/>
                <a:ext cx="10515600" cy="816493"/>
              </a:xfrm>
              <a:blipFill>
                <a:blip r:embed="rId2"/>
                <a:stretch>
                  <a:fillRect l="-2377" t="-17164" b="-283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CB25C8EC-01FD-ED15-0BF7-41556B32F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88868"/>
            <a:ext cx="6054498" cy="442304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40FBB90-5044-5F57-2F50-3E4CDD993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03" y="1488868"/>
            <a:ext cx="6054497" cy="442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22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90BB1-A4C7-850E-38A8-1B9C699EE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E3DA70FB-3942-5CE2-552E-E4307F6634F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39750" y="136525"/>
                <a:ext cx="10515600" cy="1325563"/>
              </a:xfrm>
            </p:spPr>
            <p:txBody>
              <a:bodyPr/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Event selection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r>
                      <a:rPr lang="zh-CN" altLang="en-US" i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→</m:t>
                    </m:r>
                  </m:oMath>
                </a14:m>
                <a:r>
                  <a:rPr lang="en-US" altLang="zh-CN" dirty="0"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/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E3DA70FB-3942-5CE2-552E-E4307F6634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9750" y="136525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DFB8F074-6ACA-2A42-F5E2-3DF8C4C220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9694" y="1566085"/>
            <a:ext cx="9472612" cy="261911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1FDC0-B0E9-770C-E5AE-9E769669A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83B4-7C67-4F93-B54F-FA7394F4810F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7FFF4F4-9CE2-AA20-C18A-0B4E03A33C35}"/>
              </a:ext>
            </a:extLst>
          </p:cNvPr>
          <p:cNvSpPr txBox="1"/>
          <p:nvPr/>
        </p:nvSpPr>
        <p:spPr>
          <a:xfrm>
            <a:off x="4859583" y="4289196"/>
            <a:ext cx="1875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信号</a:t>
            </a:r>
            <a:r>
              <a:rPr lang="en-US" altLang="zh-CN" dirty="0"/>
              <a:t>mc        topo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2892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024C0-A866-2658-6F04-94CFB6DBA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1B89313E-4C2B-AFED-5789-1B290A7A15D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39750" y="136525"/>
                <a:ext cx="10515600" cy="1325563"/>
              </a:xfrm>
            </p:spPr>
            <p:txBody>
              <a:bodyPr/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Event selection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r>
                      <a:rPr lang="zh-CN" altLang="en-US" i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→</m:t>
                    </m:r>
                  </m:oMath>
                </a14:m>
                <a:r>
                  <a:rPr lang="en-US" altLang="zh-CN" dirty="0"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/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1B89313E-4C2B-AFED-5789-1B290A7A15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9750" y="136525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0656B-892D-A643-7C7D-02958C3A3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83B4-7C67-4F93-B54F-FA7394F4810F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365A3D3-6524-5785-C7B1-942A8DE769A9}"/>
              </a:ext>
            </a:extLst>
          </p:cNvPr>
          <p:cNvSpPr txBox="1"/>
          <p:nvPr/>
        </p:nvSpPr>
        <p:spPr>
          <a:xfrm>
            <a:off x="4859583" y="4289196"/>
            <a:ext cx="1875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信号</a:t>
            </a:r>
            <a:r>
              <a:rPr lang="en-US" altLang="zh-CN" dirty="0"/>
              <a:t>mc        topo</a:t>
            </a:r>
            <a:endParaRPr lang="zh-CN" altLang="en-US" dirty="0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1F145B43-BAC5-DB96-EDA1-1BCCE27644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36650" y="1197482"/>
            <a:ext cx="9739176" cy="498321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8AC1005-E076-EE4F-5B26-AECB0719F784}"/>
              </a:ext>
            </a:extLst>
          </p:cNvPr>
          <p:cNvSpPr txBox="1"/>
          <p:nvPr/>
        </p:nvSpPr>
        <p:spPr>
          <a:xfrm>
            <a:off x="2299580" y="6230123"/>
            <a:ext cx="7776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/>
              <a:t>Inclmc</a:t>
            </a:r>
            <a:r>
              <a:rPr lang="en-US" altLang="zh-CN" dirty="0"/>
              <a:t> topo  (before cut)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5751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2D338-0389-2656-A847-D579F9194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FCF304EF-05B7-F5AC-61A7-51BDFED2B6E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39750" y="136525"/>
                <a:ext cx="10515600" cy="1325563"/>
              </a:xfrm>
            </p:spPr>
            <p:txBody>
              <a:bodyPr/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Event selection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r>
                      <a:rPr lang="zh-CN" altLang="en-US" i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→</m:t>
                    </m:r>
                  </m:oMath>
                </a14:m>
                <a:r>
                  <a:rPr lang="en-US" altLang="zh-CN" dirty="0"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/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FCF304EF-05B7-F5AC-61A7-51BDFED2B6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9750" y="136525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49CCED-A414-FCA0-6BDA-E30A06A1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83B4-7C67-4F93-B54F-FA7394F4810F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05F64B6-CD55-9FE8-B24C-CC441F8717CD}"/>
              </a:ext>
            </a:extLst>
          </p:cNvPr>
          <p:cNvSpPr txBox="1"/>
          <p:nvPr/>
        </p:nvSpPr>
        <p:spPr>
          <a:xfrm>
            <a:off x="4859583" y="4289196"/>
            <a:ext cx="1875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信号</a:t>
            </a:r>
            <a:r>
              <a:rPr lang="en-US" altLang="zh-CN" dirty="0"/>
              <a:t>mc        topo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FB0DD20-97AB-72AA-7420-28C694C2E34B}"/>
              </a:ext>
            </a:extLst>
          </p:cNvPr>
          <p:cNvSpPr txBox="1"/>
          <p:nvPr/>
        </p:nvSpPr>
        <p:spPr>
          <a:xfrm>
            <a:off x="2299580" y="6230123"/>
            <a:ext cx="7776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/>
              <a:t>Inclmc</a:t>
            </a:r>
            <a:r>
              <a:rPr lang="en-US" altLang="zh-CN" dirty="0"/>
              <a:t> topo  (with </a:t>
            </a:r>
            <a:r>
              <a:rPr lang="en-US" altLang="zh-CN" dirty="0" err="1"/>
              <a:t>eop</a:t>
            </a:r>
            <a:r>
              <a:rPr lang="en-US" altLang="zh-CN" dirty="0"/>
              <a:t> </a:t>
            </a:r>
            <a:r>
              <a:rPr lang="en-US" altLang="zh-CN" dirty="0" err="1"/>
              <a:t>emc</a:t>
            </a:r>
            <a:r>
              <a:rPr lang="en-US" altLang="zh-CN" dirty="0"/>
              <a:t> angle cut)</a:t>
            </a:r>
            <a:endParaRPr lang="zh-CN" altLang="en-US" dirty="0"/>
          </a:p>
        </p:txBody>
      </p:sp>
      <p:pic>
        <p:nvPicPr>
          <p:cNvPr id="12" name="内容占位符 11">
            <a:extLst>
              <a:ext uri="{FF2B5EF4-FFF2-40B4-BE49-F238E27FC236}">
                <a16:creationId xmlns:a16="http://schemas.microsoft.com/office/drawing/2014/main" id="{7BCAC5BF-E695-5BF1-7F90-BF09063B0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02238" y="1253330"/>
            <a:ext cx="8510071" cy="467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97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DF845-ACE0-C493-E4C2-9C7001E3C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4E9B113E-4076-6553-E36C-18E934113C8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39750" y="136525"/>
                <a:ext cx="10515600" cy="816493"/>
              </a:xfrm>
            </p:spPr>
            <p:txBody>
              <a:bodyPr/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Event selection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r>
                      <a:rPr lang="zh-CN" altLang="en-US" i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→</m:t>
                    </m:r>
                  </m:oMath>
                </a14:m>
                <a:r>
                  <a:rPr lang="en-US" altLang="zh-CN" dirty="0"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/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4E9B113E-4076-6553-E36C-18E934113C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9750" y="136525"/>
                <a:ext cx="10515600" cy="816493"/>
              </a:xfrm>
              <a:blipFill>
                <a:blip r:embed="rId2"/>
                <a:stretch>
                  <a:fillRect l="-2377" t="-17164" b="-283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CC1C7-81AB-1422-8022-0D8141B3A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83B4-7C67-4F93-B54F-FA7394F4810F}" type="slidenum">
              <a:rPr lang="zh-CN" altLang="en-US" smtClean="0"/>
              <a:t>9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3ED9F40-8B02-40D7-4DCE-7013A6154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14" y="1431230"/>
            <a:ext cx="10506762" cy="388315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0F5C423-9E3B-EB04-EA4B-7641419479AE}"/>
              </a:ext>
            </a:extLst>
          </p:cNvPr>
          <p:cNvSpPr txBox="1"/>
          <p:nvPr/>
        </p:nvSpPr>
        <p:spPr>
          <a:xfrm>
            <a:off x="2282542" y="5462611"/>
            <a:ext cx="87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            e+                                                                                                         e-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8786224"/>
      </p:ext>
    </p:extLst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459</Words>
  <Application>Microsoft Office PowerPoint</Application>
  <PresentationFormat>宽屏</PresentationFormat>
  <Paragraphs>58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 Math</vt:lpstr>
      <vt:lpstr>Times New Roman</vt:lpstr>
      <vt:lpstr>WPS</vt:lpstr>
      <vt:lpstr>study of e^+ e^-→ e^+ 〖/e〗^-+K^+ K^-</vt:lpstr>
      <vt:lpstr>Event selection (e^+ e^-→ e^+ 〖/e〗^-+K^+ K^-)</vt:lpstr>
      <vt:lpstr>Event selection (e^+ e^-→ e^+ 〖/e〗^-+K^+ K^-)</vt:lpstr>
      <vt:lpstr>Event selection (e^+ e^-→ e^+ 〖/e〗^-+K^+ K^-)</vt:lpstr>
      <vt:lpstr>Event selection (e^+ e^-→ e^+ 〖/e〗^-+K^+ K^-)</vt:lpstr>
      <vt:lpstr>Event selection (e^+ e^-→ e^+ 〖/e〗^-+K^+ K^-)</vt:lpstr>
      <vt:lpstr>Event selection (e^+ e^-→ e^+ 〖/e〗^-+K^+ K^-)</vt:lpstr>
      <vt:lpstr>Event selection (e^+ e^-→ e^+ 〖/e〗^-+K^+ K^-)</vt:lpstr>
      <vt:lpstr>Event selection (e^+ e^-→ e^+ 〖/e〗^-+K^+ K^-)</vt:lpstr>
      <vt:lpstr>Event selection (e^+ e^-→ e^+ 〖/e〗^-+K^+ K^-)</vt:lpstr>
      <vt:lpstr>Event selection (e^+ e^-→ e^+ 〖/e〗^-+K^+ K^-)</vt:lpstr>
      <vt:lpstr>Study  of (e^+ e^-→ e^+ 〖/e〗^-+K^+ K^-)</vt:lpstr>
      <vt:lpstr>Event selection (e^+ e^-→ e^+ 〖/e〗^-+K^+ K^-)</vt:lpstr>
      <vt:lpstr>Event selection (e^+ e^-→ e^+ 〖/e〗^-+K^+ K^-)</vt:lpstr>
      <vt:lpstr>Event selection (e^+ e^-→ e^+ 〖/e〗^-+K^+ K^-)</vt:lpstr>
      <vt:lpstr>Event selection (e^+ e^-→ e^+ 〖/e〗^-+K^+ K^-)</vt:lpstr>
      <vt:lpstr>Event selection (e^+ e^-→ e^+ 〖/e〗^-+K^+ K^-)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kangxl</dc:creator>
  <cp:lastModifiedBy>mi adi</cp:lastModifiedBy>
  <cp:revision>37</cp:revision>
  <dcterms:created xsi:type="dcterms:W3CDTF">2023-08-09T12:44:00Z</dcterms:created>
  <dcterms:modified xsi:type="dcterms:W3CDTF">2026-06-17T12:59:06Z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65FE0CD13C1A409489AB0883F66216E9_12</vt:lpwstr>
  </property>
</Properties>
</file>