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9" r:id="rId5"/>
    <p:sldId id="264" r:id="rId6"/>
    <p:sldId id="265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3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8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8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C779-851E-419D-9494-DF319DC3DC56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6A46-14E3-4A8F-A676-FB32136044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.mp4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emf"/><Relationship Id="rId4" Type="http://schemas.openxmlformats.org/officeDocument/2006/relationships/video" Target="../media/media1.mp4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37805"/>
            <a:ext cx="9144000" cy="1769450"/>
          </a:xfrm>
        </p:spPr>
        <p:txBody>
          <a:bodyPr/>
          <a:lstStyle/>
          <a:p>
            <a:r>
              <a:rPr lang="en-US" altLang="zh-CN" dirty="0" smtClean="0"/>
              <a:t>BPM-bellows assembly </a:t>
            </a:r>
            <a:r>
              <a:rPr lang="en-US" altLang="zh-CN" dirty="0" smtClean="0"/>
              <a:t>impedance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5761" y="4493878"/>
            <a:ext cx="9144000" cy="119817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何天龙</a:t>
            </a:r>
            <a:r>
              <a:rPr lang="zh-CN" altLang="en-US" dirty="0" smtClean="0"/>
              <a:t>、姚海艳</a:t>
            </a:r>
            <a:endParaRPr lang="en-US" altLang="zh-CN" dirty="0" smtClean="0"/>
          </a:p>
          <a:p>
            <a:r>
              <a:rPr lang="en-US" altLang="zh-CN" dirty="0" smtClean="0"/>
              <a:t>20260415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前室不屏蔽 </a:t>
            </a:r>
            <a:r>
              <a:rPr lang="en-US" altLang="zh-CN" dirty="0" smtClean="0"/>
              <a:t>vs </a:t>
            </a:r>
            <a:r>
              <a:rPr lang="zh-CN" altLang="en-US" dirty="0" smtClean="0"/>
              <a:t>屏蔽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24" y="2025650"/>
            <a:ext cx="4736664" cy="39860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85" y="2025650"/>
            <a:ext cx="4736665" cy="39860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纵向</a:t>
            </a:r>
            <a:r>
              <a:rPr lang="zh-CN" altLang="en-US" dirty="0"/>
              <a:t>尾</a:t>
            </a:r>
            <a:r>
              <a:rPr lang="zh-CN" altLang="en-US" dirty="0" smtClean="0"/>
              <a:t>势</a:t>
            </a:r>
            <a:r>
              <a:rPr lang="en-US" altLang="zh-CN" dirty="0" smtClean="0"/>
              <a:t>/</a:t>
            </a:r>
            <a:r>
              <a:rPr lang="zh-CN" altLang="en-US" dirty="0" smtClean="0"/>
              <a:t>阻抗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225" y="1949450"/>
            <a:ext cx="4391025" cy="3226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986"/>
          <a:stretch>
            <a:fillRect/>
          </a:stretch>
        </p:blipFill>
        <p:spPr>
          <a:xfrm>
            <a:off x="6240145" y="1949450"/>
            <a:ext cx="4398010" cy="32270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01736" y="1410711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前室不屏蔽 </a:t>
            </a:r>
            <a:r>
              <a:rPr lang="en-US" altLang="zh-CN" dirty="0" smtClean="0"/>
              <a:t>vs </a:t>
            </a:r>
            <a:r>
              <a:rPr lang="zh-CN" altLang="en-US" dirty="0" smtClean="0"/>
              <a:t>屏蔽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8964" y="227439"/>
            <a:ext cx="10515600" cy="733520"/>
          </a:xfrm>
        </p:spPr>
        <p:txBody>
          <a:bodyPr/>
          <a:lstStyle/>
          <a:p>
            <a:r>
              <a:rPr lang="zh-CN" altLang="en-US" dirty="0" smtClean="0"/>
              <a:t>纵向</a:t>
            </a:r>
            <a:r>
              <a:rPr lang="zh-CN" altLang="en-US" dirty="0"/>
              <a:t>尾</a:t>
            </a:r>
            <a:r>
              <a:rPr lang="zh-CN" altLang="en-US" dirty="0" smtClean="0"/>
              <a:t>势</a:t>
            </a:r>
            <a:r>
              <a:rPr lang="en-US" altLang="zh-CN" dirty="0" smtClean="0"/>
              <a:t>/</a:t>
            </a:r>
            <a:r>
              <a:rPr lang="zh-CN" altLang="en-US" dirty="0" smtClean="0"/>
              <a:t>阻抗</a:t>
            </a:r>
            <a:endParaRPr lang="zh-CN" altLang="en-US" dirty="0"/>
          </a:p>
        </p:txBody>
      </p:sp>
      <p:graphicFrame>
        <p:nvGraphicFramePr>
          <p:cNvPr id="10" name="表格 9"/>
          <p:cNvGraphicFramePr/>
          <p:nvPr>
            <p:extLst>
              <p:ext uri="{D42A27DB-BD31-4B8C-83A1-F6EECF244321}">
                <p14:modId xmlns:p14="http://schemas.microsoft.com/office/powerpoint/2010/main" val="2133623890"/>
              </p:ext>
            </p:extLst>
          </p:nvPr>
        </p:nvGraphicFramePr>
        <p:xfrm>
          <a:off x="788964" y="4228654"/>
          <a:ext cx="3655695" cy="223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565"/>
                <a:gridCol w="1218565"/>
                <a:gridCol w="1218565"/>
              </a:tblGrid>
              <a:tr h="278765">
                <a:tc>
                  <a:txBody>
                    <a:bodyPr/>
                    <a:lstStyle/>
                    <a:p>
                      <a:pPr algn="ctr" fontAlgn="ctr"/>
                      <a:endParaRPr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有效阻抗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[mOhm]</a:t>
                      </a:r>
                    </a:p>
                  </a:txBody>
                  <a:tcPr marL="9842" marR="9842" marT="9842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束团长度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[mm]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有屏蔽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无屏蔽</a:t>
                      </a:r>
                    </a:p>
                  </a:txBody>
                  <a:tcPr marL="9842" marR="9842" marT="9842" marB="0" anchor="ctr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0.2762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0.2877 </a:t>
                      </a:r>
                    </a:p>
                  </a:txBody>
                  <a:tcPr marL="9842" marR="9842" marT="9842" marB="0" anchor="ctr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0.2952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0.3070 </a:t>
                      </a:r>
                    </a:p>
                  </a:txBody>
                  <a:tcPr marL="9842" marR="9842" marT="9842" marB="0" anchor="ctr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0.3103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0.3224 </a:t>
                      </a:r>
                    </a:p>
                  </a:txBody>
                  <a:tcPr marL="9842" marR="9842" marT="9842" marB="0" anchor="ctr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0.3227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0.3351 </a:t>
                      </a:r>
                    </a:p>
                  </a:txBody>
                  <a:tcPr marL="9842" marR="9842" marT="9842" marB="0" anchor="ctr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0.3335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0.3460 </a:t>
                      </a:r>
                    </a:p>
                  </a:txBody>
                  <a:tcPr marL="9842" marR="9842" marT="9842" marB="0" anchor="ctr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0.3430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0.3557 </a:t>
                      </a:r>
                    </a:p>
                  </a:txBody>
                  <a:tcPr marL="9842" marR="9842" marT="9842" marB="0" anchor="ctr"/>
                </a:tc>
              </a:tr>
            </a:tbl>
          </a:graphicData>
        </a:graphic>
      </p:graphicFrame>
      <p:graphicFrame>
        <p:nvGraphicFramePr>
          <p:cNvPr id="12" name="表格 11"/>
          <p:cNvGraphicFramePr/>
          <p:nvPr>
            <p:extLst>
              <p:ext uri="{D42A27DB-BD31-4B8C-83A1-F6EECF244321}">
                <p14:modId xmlns:p14="http://schemas.microsoft.com/office/powerpoint/2010/main" val="2851325087"/>
              </p:ext>
            </p:extLst>
          </p:nvPr>
        </p:nvGraphicFramePr>
        <p:xfrm>
          <a:off x="5424464" y="4228654"/>
          <a:ext cx="3655695" cy="223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565"/>
                <a:gridCol w="1218565"/>
                <a:gridCol w="1218565"/>
              </a:tblGrid>
              <a:tr h="278765">
                <a:tc>
                  <a:txBody>
                    <a:bodyPr/>
                    <a:lstStyle/>
                    <a:p>
                      <a:pPr algn="ctr" fontAlgn="ctr"/>
                      <a:endParaRPr sz="12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9842" marR="9842" marT="98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损失因子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[mV/pC]</a:t>
                      </a:r>
                    </a:p>
                  </a:txBody>
                  <a:tcPr marL="9842" marR="9842" marT="9842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束团长度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[mm]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</a:rPr>
                        <a:t>有屏蔽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</a:rPr>
                        <a:t>无屏蔽</a:t>
                      </a:r>
                    </a:p>
                  </a:txBody>
                  <a:tcPr marL="9842" marR="9842" marT="9842" marB="0" anchor="ctr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5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23.058 </a:t>
                      </a: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23.444 </a:t>
                      </a:r>
                    </a:p>
                  </a:txBody>
                  <a:tcPr marL="9842" marR="9842" marT="9842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6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15.771 </a:t>
                      </a: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16.162 </a:t>
                      </a:r>
                    </a:p>
                  </a:txBody>
                  <a:tcPr marL="9842" marR="9842" marT="9842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7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11.281 </a:t>
                      </a: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11.616 </a:t>
                      </a:r>
                    </a:p>
                  </a:txBody>
                  <a:tcPr marL="9842" marR="9842" marT="9842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8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8.444 </a:t>
                      </a: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8.715 </a:t>
                      </a:r>
                    </a:p>
                  </a:txBody>
                  <a:tcPr marL="9842" marR="9842" marT="9842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9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6.575 </a:t>
                      </a: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6.792 </a:t>
                      </a:r>
                    </a:p>
                  </a:txBody>
                  <a:tcPr marL="9842" marR="9842" marT="9842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10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5.281 </a:t>
                      </a: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5.456 </a:t>
                      </a:r>
                    </a:p>
                  </a:txBody>
                  <a:tcPr marL="9842" marR="9842" marT="9842" marB="0" anchor="b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4161"/>
          <a:stretch>
            <a:fillRect/>
          </a:stretch>
        </p:blipFill>
        <p:spPr>
          <a:xfrm>
            <a:off x="498158" y="1413510"/>
            <a:ext cx="3766820" cy="2691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285" y="1409700"/>
            <a:ext cx="3861435" cy="2694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720" y="1409700"/>
            <a:ext cx="3899535" cy="264096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424464" y="5677468"/>
            <a:ext cx="3425588" cy="2368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80159" y="5232926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8.34 * 8.5 * 2 = 142 W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080159" y="6055939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8.34 * 5.3 * 2 = 88 W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57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纵向</a:t>
            </a:r>
            <a:r>
              <a:rPr lang="zh-CN" altLang="en-US" dirty="0"/>
              <a:t>尾</a:t>
            </a:r>
            <a:r>
              <a:rPr lang="zh-CN" altLang="en-US" dirty="0" smtClean="0"/>
              <a:t>势</a:t>
            </a:r>
            <a:r>
              <a:rPr lang="en-US" altLang="zh-CN" dirty="0" smtClean="0"/>
              <a:t>/</a:t>
            </a:r>
            <a:r>
              <a:rPr lang="zh-CN" altLang="en-US" dirty="0" smtClean="0"/>
              <a:t>阻抗</a:t>
            </a:r>
            <a:endParaRPr lang="zh-CN" altLang="en-US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503085"/>
              </p:ext>
            </p:extLst>
          </p:nvPr>
        </p:nvGraphicFramePr>
        <p:xfrm>
          <a:off x="7508240" y="1844937"/>
          <a:ext cx="3101340" cy="215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775335"/>
                <a:gridCol w="775335"/>
                <a:gridCol w="775335"/>
              </a:tblGrid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f[GHz]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R/Q[Ω]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Q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R[Ω]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3.364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0.312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335.80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104.64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3.448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0.166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108.26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17.92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8.216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0.281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65.98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18.52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11.795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0.095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695.69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65.81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12.292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0.038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263.08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10.00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16.518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0.028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355.19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9.87 </a:t>
                      </a:r>
                    </a:p>
                  </a:txBody>
                  <a:tcPr marL="9842" marR="9842" marT="9842" marB="0"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586251" y="139737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前室屏蔽</a:t>
            </a:r>
            <a:endParaRPr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76605" y="1925955"/>
            <a:ext cx="3184525" cy="2189480"/>
          </a:xfrm>
          <a:prstGeom prst="rect">
            <a:avLst/>
          </a:prstGeom>
        </p:spPr>
      </p:pic>
      <p:graphicFrame>
        <p:nvGraphicFramePr>
          <p:cNvPr id="17" name="表格 16"/>
          <p:cNvGraphicFramePr/>
          <p:nvPr/>
        </p:nvGraphicFramePr>
        <p:xfrm>
          <a:off x="5053013" y="2743200"/>
          <a:ext cx="2085975" cy="1371600"/>
        </p:xfrm>
        <a:graphic>
          <a:graphicData uri="http://schemas.openxmlformats.org/drawingml/2006/table">
            <a:tbl>
              <a:tblPr/>
              <a:tblGrid>
                <a:gridCol w="2085975"/>
              </a:tblGrid>
              <a:tr h="1371600">
                <a:tc>
                  <a:txBody>
                    <a:bodyPr/>
                    <a:lstStyle/>
                    <a:p>
                      <a:endParaRPr/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285615" y="1925955"/>
            <a:ext cx="2853690" cy="21888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86251" y="4028816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前室不屏蔽</a:t>
            </a:r>
            <a:endParaRPr lang="zh-CN" altLang="en-US" dirty="0"/>
          </a:p>
        </p:txBody>
      </p:sp>
      <p:graphicFrame>
        <p:nvGraphicFramePr>
          <p:cNvPr id="20" name="表格 19"/>
          <p:cNvGraphicFramePr/>
          <p:nvPr/>
        </p:nvGraphicFramePr>
        <p:xfrm>
          <a:off x="5053013" y="2828925"/>
          <a:ext cx="2085975" cy="1200150"/>
        </p:xfrm>
        <a:graphic>
          <a:graphicData uri="http://schemas.openxmlformats.org/drawingml/2006/table">
            <a:tbl>
              <a:tblPr/>
              <a:tblGrid>
                <a:gridCol w="2085975"/>
              </a:tblGrid>
              <a:tr h="1200150">
                <a:tc>
                  <a:txBody>
                    <a:bodyPr/>
                    <a:lstStyle/>
                    <a:p>
                      <a:endParaRPr/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" name="图片 20"/>
          <p:cNvPicPr/>
          <p:nvPr/>
        </p:nvPicPr>
        <p:blipFill>
          <a:blip r:embed="rId7"/>
          <a:stretch>
            <a:fillRect/>
          </a:stretch>
        </p:blipFill>
        <p:spPr>
          <a:xfrm>
            <a:off x="974725" y="4382135"/>
            <a:ext cx="2927350" cy="2146935"/>
          </a:xfrm>
          <a:prstGeom prst="rect">
            <a:avLst/>
          </a:prstGeom>
        </p:spPr>
      </p:pic>
      <p:graphicFrame>
        <p:nvGraphicFramePr>
          <p:cNvPr id="22" name="表格 21"/>
          <p:cNvGraphicFramePr/>
          <p:nvPr/>
        </p:nvGraphicFramePr>
        <p:xfrm>
          <a:off x="5053013" y="2828925"/>
          <a:ext cx="2085975" cy="1200150"/>
        </p:xfrm>
        <a:graphic>
          <a:graphicData uri="http://schemas.openxmlformats.org/drawingml/2006/table">
            <a:tbl>
              <a:tblPr/>
              <a:tblGrid>
                <a:gridCol w="2085975"/>
              </a:tblGrid>
              <a:tr h="1200150">
                <a:tc>
                  <a:txBody>
                    <a:bodyPr/>
                    <a:lstStyle/>
                    <a:p>
                      <a:endParaRPr/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" name="图片 22"/>
          <p:cNvPicPr/>
          <p:nvPr/>
        </p:nvPicPr>
        <p:blipFill>
          <a:blip r:embed="rId8"/>
          <a:stretch>
            <a:fillRect/>
          </a:stretch>
        </p:blipFill>
        <p:spPr>
          <a:xfrm>
            <a:off x="4388485" y="4397375"/>
            <a:ext cx="2750185" cy="2294890"/>
          </a:xfrm>
          <a:prstGeom prst="rect">
            <a:avLst/>
          </a:prstGeom>
        </p:spPr>
      </p:pic>
      <p:graphicFrame>
        <p:nvGraphicFramePr>
          <p:cNvPr id="24" name="表格 2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6307078"/>
              </p:ext>
            </p:extLst>
          </p:nvPr>
        </p:nvGraphicFramePr>
        <p:xfrm>
          <a:off x="7508240" y="4533582"/>
          <a:ext cx="310134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775335"/>
                <a:gridCol w="775335"/>
                <a:gridCol w="775335"/>
              </a:tblGrid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f[GHz]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R/Q[Ω]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Q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R[Ω]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3.363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0.311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372.05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115.78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3.447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0.145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129.69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18.74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8.217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0.281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65.74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18.45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11.795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0.102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471.51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47.86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16.524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0.076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142.08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10.78 </a:t>
                      </a:r>
                    </a:p>
                  </a:txBody>
                  <a:tcPr marL="9842" marR="9842" marT="984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12112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纵向</a:t>
            </a:r>
            <a:r>
              <a:rPr lang="zh-CN" altLang="en-US" dirty="0"/>
              <a:t>尾</a:t>
            </a:r>
            <a:r>
              <a:rPr lang="zh-CN" altLang="en-US" dirty="0" smtClean="0"/>
              <a:t>势</a:t>
            </a:r>
            <a:r>
              <a:rPr lang="en-US" altLang="zh-CN" dirty="0" smtClean="0"/>
              <a:t>/</a:t>
            </a:r>
            <a:r>
              <a:rPr lang="zh-CN" altLang="en-US" dirty="0" smtClean="0"/>
              <a:t>阻抗</a:t>
            </a:r>
            <a:endParaRPr lang="zh-CN" altLang="en-US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4936495"/>
              </p:ext>
            </p:extLst>
          </p:nvPr>
        </p:nvGraphicFramePr>
        <p:xfrm>
          <a:off x="7288530" y="2406650"/>
          <a:ext cx="3101340" cy="15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775335"/>
                <a:gridCol w="775335"/>
                <a:gridCol w="775335"/>
              </a:tblGrid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f[GHz]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R/Q[Ω]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Q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R[Ω]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3.366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0.278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637.81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177.50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3.451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205.84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32.56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8.217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0.168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113.87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19.18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11.794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0.022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646.64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14.42 </a:t>
                      </a:r>
                    </a:p>
                  </a:txBody>
                  <a:tcPr marL="9842" marR="9842" marT="9842" marB="0" anchor="ctr"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395605" y="1447324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前室不屏蔽</a:t>
            </a:r>
            <a:endParaRPr lang="zh-CN" altLang="en-US" dirty="0"/>
          </a:p>
        </p:txBody>
      </p:sp>
      <p:graphicFrame>
        <p:nvGraphicFramePr>
          <p:cNvPr id="24" name="表格 2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0790645"/>
              </p:ext>
            </p:extLst>
          </p:nvPr>
        </p:nvGraphicFramePr>
        <p:xfrm>
          <a:off x="7288530" y="4821555"/>
          <a:ext cx="3101340" cy="15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775335"/>
                <a:gridCol w="775335"/>
                <a:gridCol w="775335"/>
              </a:tblGrid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f[GHz]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R/Q[Ω]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Q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R[Ω]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3.366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0.276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648.22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178.58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3.451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0.151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211.40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31.99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8.217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0.054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148.32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8.01 </a:t>
                      </a:r>
                    </a:p>
                  </a:txBody>
                  <a:tcPr marL="9842" marR="9842" marT="9842" marB="0" anchor="ctr"/>
                </a:tc>
              </a:tr>
              <a:tr h="307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11.794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0.024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622.91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15.07 </a:t>
                      </a:r>
                    </a:p>
                  </a:txBody>
                  <a:tcPr marL="9842" marR="9842" marT="9842" marB="0" anchor="ctr"/>
                </a:tc>
              </a:tr>
            </a:tbl>
          </a:graphicData>
        </a:graphic>
      </p:graphicFrame>
      <p:pic>
        <p:nvPicPr>
          <p:cNvPr id="4" name="5f4085e7cc1eef0ff38a61cc89ab46b6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1567" y="87033"/>
            <a:ext cx="3078480" cy="203263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8"/>
          <a:stretch>
            <a:fillRect/>
          </a:stretch>
        </p:blipFill>
        <p:spPr>
          <a:xfrm>
            <a:off x="395605" y="2189480"/>
            <a:ext cx="2882265" cy="2058035"/>
          </a:xfrm>
          <a:prstGeom prst="rect">
            <a:avLst/>
          </a:prstGeom>
        </p:spPr>
      </p:pic>
      <p:graphicFrame>
        <p:nvGraphicFramePr>
          <p:cNvPr id="10" name="表格 9"/>
          <p:cNvGraphicFramePr/>
          <p:nvPr/>
        </p:nvGraphicFramePr>
        <p:xfrm>
          <a:off x="5395913" y="2914650"/>
          <a:ext cx="1400175" cy="1165542"/>
        </p:xfrm>
        <a:graphic>
          <a:graphicData uri="http://schemas.openxmlformats.org/drawingml/2006/table">
            <a:tbl>
              <a:tblPr/>
              <a:tblGrid>
                <a:gridCol w="714375"/>
                <a:gridCol w="685800"/>
              </a:tblGrid>
              <a:tr h="0">
                <a:tc rowSpan="6" gridSpan="2">
                  <a:txBody>
                    <a:bodyPr/>
                    <a:lstStyle/>
                    <a:p>
                      <a:endParaRPr/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</a:tcPr>
                </a:tc>
              </a:tr>
              <a:tr h="102870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图片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722370" y="2249805"/>
            <a:ext cx="2730500" cy="19977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9590" y="1880870"/>
            <a:ext cx="1534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5-15m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9590" y="4248150"/>
            <a:ext cx="1534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3-15m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605" y="4574540"/>
            <a:ext cx="2882900" cy="20605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2370" y="4608830"/>
            <a:ext cx="2730500" cy="202628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805044" y="564706"/>
            <a:ext cx="2285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本征模结果和场分布</a:t>
            </a:r>
          </a:p>
        </p:txBody>
      </p:sp>
      <p:graphicFrame>
        <p:nvGraphicFramePr>
          <p:cNvPr id="27" name="表格 26"/>
          <p:cNvGraphicFramePr/>
          <p:nvPr>
            <p:extLst>
              <p:ext uri="{D42A27DB-BD31-4B8C-83A1-F6EECF244321}">
                <p14:modId xmlns:p14="http://schemas.microsoft.com/office/powerpoint/2010/main" val="3168931370"/>
              </p:ext>
            </p:extLst>
          </p:nvPr>
        </p:nvGraphicFramePr>
        <p:xfrm>
          <a:off x="4674869" y="954802"/>
          <a:ext cx="2415540" cy="374015"/>
        </p:xfrm>
        <a:graphic>
          <a:graphicData uri="http://schemas.openxmlformats.org/drawingml/2006/table">
            <a:tbl>
              <a:tblPr/>
              <a:tblGrid>
                <a:gridCol w="591185"/>
                <a:gridCol w="591820"/>
                <a:gridCol w="616585"/>
                <a:gridCol w="615950"/>
              </a:tblGrid>
              <a:tr h="193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f[GHz]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R/Q[Ω]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Q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R[Ω]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3.371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1.020 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589.90 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601.70 </a:t>
                      </a: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向尾势</a:t>
            </a:r>
            <a:r>
              <a:rPr lang="en-US" altLang="zh-CN" dirty="0" smtClean="0"/>
              <a:t>/</a:t>
            </a:r>
            <a:r>
              <a:rPr lang="zh-CN" altLang="en-US" dirty="0" smtClean="0"/>
              <a:t>阻抗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0376"/>
            <a:ext cx="4358640" cy="2987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67" y="2540200"/>
            <a:ext cx="4361633" cy="31154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30541" y="2170868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前室不屏蔽 </a:t>
            </a:r>
            <a:r>
              <a:rPr lang="en-US" altLang="zh-CN" dirty="0" smtClean="0"/>
              <a:t>vs </a:t>
            </a:r>
            <a:r>
              <a:rPr lang="zh-CN" altLang="en-US" dirty="0" smtClean="0"/>
              <a:t>屏蔽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向尾势</a:t>
            </a:r>
            <a:r>
              <a:rPr lang="en-US" altLang="zh-CN" dirty="0" smtClean="0"/>
              <a:t>/</a:t>
            </a:r>
            <a:r>
              <a:rPr lang="zh-CN" altLang="en-US" dirty="0" smtClean="0"/>
              <a:t>阻抗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96" y="2572006"/>
            <a:ext cx="3807460" cy="27774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856" y="2633601"/>
            <a:ext cx="3630295" cy="2688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11" y="2633601"/>
            <a:ext cx="3815715" cy="26409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</a:t>
            </a:r>
            <a:r>
              <a:rPr lang="zh-CN" altLang="en-US" dirty="0" smtClean="0"/>
              <a:t>向尾势</a:t>
            </a:r>
            <a:r>
              <a:rPr lang="en-US" altLang="zh-CN" dirty="0" smtClean="0"/>
              <a:t>/</a:t>
            </a:r>
            <a:r>
              <a:rPr lang="zh-CN" altLang="en-US" dirty="0" smtClean="0"/>
              <a:t>阻抗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5" y="2373042"/>
            <a:ext cx="5438775" cy="3667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" y="2353992"/>
            <a:ext cx="5438775" cy="3686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44*169"/>
  <p:tag name="TABLE_ENDDRAG_RECT" val="591*154*244*1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44*169"/>
  <p:tag name="TABLE_ENDDRAG_RECT" val="591*154*244*1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44*169"/>
  <p:tag name="TABLE_ENDDRAG_RECT" val="591*154*244*1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44*169"/>
  <p:tag name="TABLE_ENDDRAG_RECT" val="591*154*244*16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273</Words>
  <Application>Microsoft Office PowerPoint</Application>
  <PresentationFormat>宽屏</PresentationFormat>
  <Paragraphs>165</Paragraphs>
  <Slides>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宋体</vt:lpstr>
      <vt:lpstr>Arial</vt:lpstr>
      <vt:lpstr>Calibri</vt:lpstr>
      <vt:lpstr>Times New Roman</vt:lpstr>
      <vt:lpstr>Office 主题​​</vt:lpstr>
      <vt:lpstr>BPM-bellows assembly impedance analysis</vt:lpstr>
      <vt:lpstr>前室不屏蔽 vs 屏蔽</vt:lpstr>
      <vt:lpstr>纵向尾势/阻抗</vt:lpstr>
      <vt:lpstr>纵向尾势/阻抗</vt:lpstr>
      <vt:lpstr>纵向尾势/阻抗</vt:lpstr>
      <vt:lpstr>纵向尾势/阻抗</vt:lpstr>
      <vt:lpstr>X向尾势/阻抗</vt:lpstr>
      <vt:lpstr>X向尾势/阻抗</vt:lpstr>
      <vt:lpstr>Y向尾势/阻抗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BPM-Bellow impedance analysis</dc:title>
  <dc:creator>Administrator</dc:creator>
  <cp:lastModifiedBy>USER</cp:lastModifiedBy>
  <cp:revision>20</cp:revision>
  <dcterms:created xsi:type="dcterms:W3CDTF">2026-04-06T04:14:00Z</dcterms:created>
  <dcterms:modified xsi:type="dcterms:W3CDTF">2026-04-15T01:54:21Z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E104F64025364ACB99B8B5B79C843E2B_12</vt:lpwstr>
  </property>
</Properties>
</file>