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19">
  <p:sldMasterIdLst>
    <p:sldMasterId id="2147483648" r:id="rId1"/>
  </p:sldMasterIdLst>
  <p:notesMasterIdLst>
    <p:notesMasterId r:id="rId24"/>
  </p:notesMasterIdLst>
  <p:sldIdLst>
    <p:sldId id="256" r:id="rId2"/>
    <p:sldId id="1975" r:id="rId3"/>
    <p:sldId id="4392" r:id="rId4"/>
    <p:sldId id="4393" r:id="rId5"/>
    <p:sldId id="4394" r:id="rId6"/>
    <p:sldId id="4395" r:id="rId7"/>
    <p:sldId id="2024" r:id="rId8"/>
    <p:sldId id="4413" r:id="rId9"/>
    <p:sldId id="4400" r:id="rId10"/>
    <p:sldId id="2008" r:id="rId11"/>
    <p:sldId id="2019" r:id="rId12"/>
    <p:sldId id="2022" r:id="rId13"/>
    <p:sldId id="2023" r:id="rId14"/>
    <p:sldId id="2020" r:id="rId15"/>
    <p:sldId id="2030" r:id="rId16"/>
    <p:sldId id="2071" r:id="rId17"/>
    <p:sldId id="2073" r:id="rId18"/>
    <p:sldId id="1989" r:id="rId19"/>
    <p:sldId id="1982" r:id="rId20"/>
    <p:sldId id="1994" r:id="rId21"/>
    <p:sldId id="1986" r:id="rId22"/>
    <p:sldId id="1968" r:id="rId23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Yi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FF"/>
    <a:srgbClr val="CC00FF"/>
    <a:srgbClr val="4B4B4B"/>
    <a:srgbClr val="01559F"/>
    <a:srgbClr val="F6F9ED"/>
    <a:srgbClr val="FCFDF9"/>
    <a:srgbClr val="E7FFFA"/>
    <a:srgbClr val="FEF6F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9" autoAdjust="0"/>
    <p:restoredTop sz="91564" autoAdjust="0"/>
  </p:normalViewPr>
  <p:slideViewPr>
    <p:cSldViewPr showGuides="1">
      <p:cViewPr>
        <p:scale>
          <a:sx n="75" d="100"/>
          <a:sy n="75" d="100"/>
        </p:scale>
        <p:origin x="612" y="54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8E2AE46-E5FB-4AEA-9411-2FB0CF8E952A}" type="datetimeFigureOut">
              <a:rPr lang="zh-CN" altLang="en-US"/>
              <a:t>2026/4/20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17D0FFAB-DD9A-4C7C-AFFE-B6E4C3FB757B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0FFAB-DD9A-4C7C-AFFE-B6E4C3FB757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31567-4A01-4066-9A2C-CB2B892EF6FD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57DB2-3E7A-4AE6-A226-D25B974D3FD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DD22D-4E84-4934-8633-7EE87009FA94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D7836-6AD0-44D8-85FC-34F2069C85F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B4BE0-6E30-48E3-AE13-A46D672CEFA1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C050C-3175-4FB8-B6BD-81F03512AF3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45BC4-74ED-4F64-AB8D-495A84A17DCA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86D55-22FF-41D2-B4FD-3C8CA2BBEF1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5D6A7-4DB2-4563-9E12-C85D375666A2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69412-D71A-4C05-8C72-3D16D376D6F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7F83C-7A66-41E5-84B2-F2CC64CE073E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C3557-A34C-486C-93BE-859CA39A65D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DF33F-DBBA-4EB5-8242-ACA9E34F5521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CB52D-5B83-414D-80A2-F628D081447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AC565-F223-45B4-878D-3FE7E694C5AC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1EFA9-4A44-48D7-B9D4-BB7BEE2695C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93CEB-8659-4172-95A5-083B8DC334B1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C2998-BB01-4D99-957B-C9A132D1F17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6858B-AA02-4C08-B13C-59969B7ACA26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C7EAD-BFCA-4220-97F0-090B980A8B3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DD8B4-80E6-4300-BEA5-36BC115A1AA4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CF5C1-7527-4C2F-95BC-2BF7F0A37EF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9A1F92-1166-47B9-AAA4-88F3F72C61D8}" type="datetime1">
              <a:rPr lang="zh-CN" altLang="en-US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CN" altLang="en-US"/>
              <a:t>希望杯  徐源 北京大学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5B1C372-2395-487F-90D9-29658CDC5523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/>
        </p:nvCxnSpPr>
        <p:spPr>
          <a:xfrm>
            <a:off x="0" y="6237312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日期占位符 3"/>
          <p:cNvSpPr>
            <a:spLocks noGrp="1"/>
          </p:cNvSpPr>
          <p:nvPr>
            <p:ph type="dt" sz="quarter" idx="10"/>
          </p:nvPr>
        </p:nvSpPr>
        <p:spPr>
          <a:xfrm>
            <a:off x="623392" y="6356350"/>
            <a:ext cx="2133600" cy="365125"/>
          </a:xfrm>
        </p:spPr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灯片编号占位符 2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765175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2"/>
          <p:cNvSpPr txBox="1">
            <a:spLocks noChangeArrowheads="1"/>
          </p:cNvSpPr>
          <p:nvPr/>
        </p:nvSpPr>
        <p:spPr bwMode="auto">
          <a:xfrm>
            <a:off x="1271563" y="1556792"/>
            <a:ext cx="9648874" cy="794833"/>
          </a:xfrm>
          <a:prstGeom prst="rect">
            <a:avLst/>
          </a:prstGeom>
          <a:noFill/>
          <a:ln w="15875" cap="rnd">
            <a:noFill/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457200" algn="ctr" eaLnBrk="1" hangingPunct="1">
              <a:lnSpc>
                <a:spcPts val="6000"/>
              </a:lnSpc>
              <a:spcBef>
                <a:spcPct val="0"/>
              </a:spcBef>
              <a:buNone/>
              <a:defRPr/>
            </a:pPr>
            <a:r>
              <a:rPr lang="zh-CN" altLang="en-US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对撞环弧区单元段真空系统设计进展</a:t>
            </a:r>
          </a:p>
        </p:txBody>
      </p:sp>
      <p:pic>
        <p:nvPicPr>
          <p:cNvPr id="22" name="图片 2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9144000" y="67969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744072" y="3793177"/>
            <a:ext cx="2448272" cy="583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孙坤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528047" y="3240104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（代表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STCF</a:t>
            </a:r>
            <a:r>
              <a:rPr lang="zh-CN" altLang="en-US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项目真空系统组）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07" y="4170727"/>
            <a:ext cx="3060000" cy="27111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4068581"/>
            <a:ext cx="4863634" cy="2744197"/>
          </a:xfrm>
          <a:prstGeom prst="rect">
            <a:avLst/>
          </a:prstGeom>
        </p:spPr>
      </p:pic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5" y="152384"/>
            <a:ext cx="82056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</a:t>
            </a: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光子吸收器的温度场和结构力学分析</a:t>
            </a:r>
          </a:p>
        </p:txBody>
      </p:sp>
      <p:sp>
        <p:nvSpPr>
          <p:cNvPr id="5" name="文本框 5"/>
          <p:cNvSpPr txBox="1"/>
          <p:nvPr/>
        </p:nvSpPr>
        <p:spPr>
          <a:xfrm>
            <a:off x="1222180" y="4122207"/>
            <a:ext cx="343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水冷通道内吸收器壁面温度云图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31" y="1133733"/>
            <a:ext cx="5235394" cy="237764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942" y="758928"/>
            <a:ext cx="4428000" cy="29776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744" y="3113178"/>
            <a:ext cx="4680000" cy="89893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222180" y="4581128"/>
            <a:ext cx="769364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127℃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911424" y="1116640"/>
            <a:ext cx="412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整体温度云图（</a:t>
            </a:r>
            <a:r>
              <a:rPr lang="zh-CN" altLang="en-US" dirty="0">
                <a:solidFill>
                  <a:srgbClr val="FF0000"/>
                </a:solidFill>
              </a:rPr>
              <a:t>承载总功率</a:t>
            </a:r>
            <a:r>
              <a:rPr lang="en-US" altLang="zh-CN" dirty="0" err="1">
                <a:solidFill>
                  <a:srgbClr val="FF0000"/>
                </a:solidFill>
              </a:rPr>
              <a:t>16.49kw</a:t>
            </a:r>
            <a:r>
              <a:rPr lang="zh-CN" altLang="en-US" dirty="0"/>
              <a:t>）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0" y="701422"/>
            <a:ext cx="4862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</a:rPr>
              <a:t>ABS01</a:t>
            </a:r>
            <a:r>
              <a:rPr lang="en-US" altLang="zh-CN" sz="2400" dirty="0"/>
              <a:t>-</a:t>
            </a:r>
            <a:r>
              <a:rPr lang="zh-CN" altLang="en-US" sz="2400" dirty="0"/>
              <a:t>冷却水流速</a:t>
            </a:r>
            <a:r>
              <a:rPr lang="en-US" altLang="zh-CN" sz="2400" dirty="0">
                <a:solidFill>
                  <a:srgbClr val="FF0000"/>
                </a:solidFill>
              </a:rPr>
              <a:t>1.5m/s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90267" y="1500900"/>
            <a:ext cx="769364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263℃</a:t>
            </a:r>
            <a:endParaRPr lang="zh-CN" altLang="en-US" dirty="0"/>
          </a:p>
        </p:txBody>
      </p:sp>
      <p:sp>
        <p:nvSpPr>
          <p:cNvPr id="7" name="文本框 7"/>
          <p:cNvSpPr txBox="1"/>
          <p:nvPr/>
        </p:nvSpPr>
        <p:spPr>
          <a:xfrm>
            <a:off x="7812771" y="7467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冷却水温升云图</a:t>
            </a:r>
          </a:p>
        </p:txBody>
      </p:sp>
      <p:sp>
        <p:nvSpPr>
          <p:cNvPr id="6" name="文本框 6"/>
          <p:cNvSpPr txBox="1"/>
          <p:nvPr/>
        </p:nvSpPr>
        <p:spPr>
          <a:xfrm>
            <a:off x="7307526" y="380139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冷却水进出口压力云图</a:t>
            </a:r>
          </a:p>
        </p:txBody>
      </p:sp>
      <p:sp>
        <p:nvSpPr>
          <p:cNvPr id="23" name="矩形 22"/>
          <p:cNvSpPr/>
          <p:nvPr/>
        </p:nvSpPr>
        <p:spPr>
          <a:xfrm>
            <a:off x="7619365" y="1136015"/>
            <a:ext cx="2226945" cy="3648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温度升高</a:t>
            </a:r>
            <a:r>
              <a:rPr lang="en-US" altLang="zh-CN" dirty="0"/>
              <a:t>17.4℃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7392144" y="4341962"/>
            <a:ext cx="1872064" cy="4279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压力降</a:t>
            </a:r>
            <a:r>
              <a:rPr lang="en-US" altLang="zh-CN" dirty="0"/>
              <a:t>0.024MPa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5" y="152384"/>
            <a:ext cx="82056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</a:t>
            </a: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光子吸收器的温度场和结构力学分析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701422"/>
            <a:ext cx="4862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</a:rPr>
              <a:t>ABS01</a:t>
            </a:r>
            <a:r>
              <a:rPr lang="en-US" altLang="zh-CN" sz="2400" dirty="0"/>
              <a:t>-</a:t>
            </a:r>
            <a:r>
              <a:rPr lang="zh-CN" altLang="en-US" sz="2400" dirty="0"/>
              <a:t>冷却水流速</a:t>
            </a:r>
            <a:r>
              <a:rPr lang="en-US" altLang="zh-CN" sz="2400" dirty="0">
                <a:solidFill>
                  <a:srgbClr val="FF0000"/>
                </a:solidFill>
              </a:rPr>
              <a:t>1.5m/s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2580" b="6521"/>
          <a:stretch>
            <a:fillRect/>
          </a:stretch>
        </p:blipFill>
        <p:spPr>
          <a:xfrm>
            <a:off x="0" y="1337711"/>
            <a:ext cx="4284000" cy="19583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3048" b="11987"/>
          <a:stretch>
            <a:fillRect/>
          </a:stretch>
        </p:blipFill>
        <p:spPr>
          <a:xfrm>
            <a:off x="4343371" y="1381515"/>
            <a:ext cx="4284000" cy="19638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r="1961" b="7321"/>
          <a:stretch>
            <a:fillRect/>
          </a:stretch>
        </p:blipFill>
        <p:spPr>
          <a:xfrm>
            <a:off x="8692060" y="1734079"/>
            <a:ext cx="3492000" cy="13758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04" y="3524566"/>
            <a:ext cx="3708000" cy="16564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02" y="3591499"/>
            <a:ext cx="3672000" cy="15225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817" y="3616901"/>
            <a:ext cx="3636000" cy="15471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95" y="5268837"/>
            <a:ext cx="3744000" cy="15075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2604" y="5292364"/>
            <a:ext cx="3761597" cy="14604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5019" y="5226685"/>
            <a:ext cx="3761596" cy="1563687"/>
          </a:xfrm>
          <a:prstGeom prst="rect">
            <a:avLst/>
          </a:prstGeom>
        </p:spPr>
      </p:pic>
      <p:sp>
        <p:nvSpPr>
          <p:cNvPr id="18" name="文本框 20"/>
          <p:cNvSpPr txBox="1"/>
          <p:nvPr/>
        </p:nvSpPr>
        <p:spPr>
          <a:xfrm>
            <a:off x="-59350" y="3966050"/>
            <a:ext cx="872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上片定向变形量</a:t>
            </a:r>
          </a:p>
        </p:txBody>
      </p:sp>
      <p:sp>
        <p:nvSpPr>
          <p:cNvPr id="19" name="文本框 21"/>
          <p:cNvSpPr txBox="1"/>
          <p:nvPr/>
        </p:nvSpPr>
        <p:spPr>
          <a:xfrm>
            <a:off x="-85662" y="5452600"/>
            <a:ext cx="898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下片定向变形量</a:t>
            </a:r>
          </a:p>
        </p:txBody>
      </p:sp>
      <p:sp>
        <p:nvSpPr>
          <p:cNvPr id="21" name="矩形 20"/>
          <p:cNvSpPr/>
          <p:nvPr/>
        </p:nvSpPr>
        <p:spPr>
          <a:xfrm>
            <a:off x="2293586" y="3602787"/>
            <a:ext cx="100811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X</a:t>
            </a:r>
            <a:r>
              <a:rPr lang="zh-CN" altLang="en-US" dirty="0"/>
              <a:t>轴方向</a:t>
            </a:r>
          </a:p>
        </p:txBody>
      </p:sp>
      <p:sp>
        <p:nvSpPr>
          <p:cNvPr id="22" name="矩形 21"/>
          <p:cNvSpPr/>
          <p:nvPr/>
        </p:nvSpPr>
        <p:spPr>
          <a:xfrm>
            <a:off x="6026901" y="3631603"/>
            <a:ext cx="100811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Y</a:t>
            </a:r>
            <a:r>
              <a:rPr lang="zh-CN" altLang="en-US" dirty="0"/>
              <a:t>轴方向</a:t>
            </a:r>
          </a:p>
        </p:txBody>
      </p:sp>
      <p:sp>
        <p:nvSpPr>
          <p:cNvPr id="23" name="矩形 22"/>
          <p:cNvSpPr/>
          <p:nvPr/>
        </p:nvSpPr>
        <p:spPr>
          <a:xfrm>
            <a:off x="9829443" y="3687288"/>
            <a:ext cx="100811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r>
              <a:rPr lang="zh-CN" altLang="en-US" dirty="0"/>
              <a:t>轴方向</a:t>
            </a:r>
          </a:p>
        </p:txBody>
      </p:sp>
      <p:sp>
        <p:nvSpPr>
          <p:cNvPr id="24" name="矩形 23"/>
          <p:cNvSpPr/>
          <p:nvPr/>
        </p:nvSpPr>
        <p:spPr>
          <a:xfrm>
            <a:off x="9361610" y="1257841"/>
            <a:ext cx="170294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总变形</a:t>
            </a:r>
            <a:r>
              <a:rPr lang="en-US" altLang="zh-CN" dirty="0"/>
              <a:t>0.35mm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5244529" y="1453333"/>
            <a:ext cx="170294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应变分布云图</a:t>
            </a:r>
          </a:p>
        </p:txBody>
      </p:sp>
      <p:sp>
        <p:nvSpPr>
          <p:cNvPr id="26" name="矩形 25"/>
          <p:cNvSpPr/>
          <p:nvPr/>
        </p:nvSpPr>
        <p:spPr>
          <a:xfrm>
            <a:off x="903653" y="1403078"/>
            <a:ext cx="170294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应力分布云图</a:t>
            </a:r>
          </a:p>
        </p:txBody>
      </p:sp>
      <p:sp>
        <p:nvSpPr>
          <p:cNvPr id="27" name="矩形 26"/>
          <p:cNvSpPr/>
          <p:nvPr/>
        </p:nvSpPr>
        <p:spPr>
          <a:xfrm>
            <a:off x="2769232" y="1412119"/>
            <a:ext cx="1238535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219.56MPa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71" y="3523273"/>
            <a:ext cx="3780000" cy="3310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32" y="3860471"/>
            <a:ext cx="5129976" cy="2513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539" y="761002"/>
            <a:ext cx="4032000" cy="2714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0" y="1149145"/>
            <a:ext cx="5364000" cy="2598809"/>
          </a:xfrm>
          <a:prstGeom prst="rect">
            <a:avLst/>
          </a:prstGeom>
        </p:spPr>
      </p:pic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5" y="152384"/>
            <a:ext cx="82056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</a:t>
            </a: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光子吸收器的温度场和结构力学分析</a:t>
            </a:r>
          </a:p>
        </p:txBody>
      </p:sp>
      <p:sp>
        <p:nvSpPr>
          <p:cNvPr id="5" name="文本框 5"/>
          <p:cNvSpPr txBox="1"/>
          <p:nvPr/>
        </p:nvSpPr>
        <p:spPr>
          <a:xfrm>
            <a:off x="1202976" y="3934680"/>
            <a:ext cx="343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水冷通道内吸收器壁面温度云图</a:t>
            </a:r>
          </a:p>
        </p:txBody>
      </p:sp>
      <p:sp>
        <p:nvSpPr>
          <p:cNvPr id="19" name="矩形 18"/>
          <p:cNvSpPr/>
          <p:nvPr/>
        </p:nvSpPr>
        <p:spPr>
          <a:xfrm>
            <a:off x="1148129" y="4311419"/>
            <a:ext cx="769364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125℃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911424" y="1116640"/>
            <a:ext cx="412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整体温度云图（</a:t>
            </a:r>
            <a:r>
              <a:rPr lang="zh-CN" altLang="en-US" dirty="0">
                <a:solidFill>
                  <a:srgbClr val="FF0000"/>
                </a:solidFill>
              </a:rPr>
              <a:t>承载总功率</a:t>
            </a:r>
            <a:r>
              <a:rPr lang="en-US" altLang="zh-CN" dirty="0">
                <a:solidFill>
                  <a:srgbClr val="FF0000"/>
                </a:solidFill>
              </a:rPr>
              <a:t>13.711kw</a:t>
            </a:r>
            <a:r>
              <a:rPr lang="zh-CN" altLang="en-US" dirty="0"/>
              <a:t>）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0" y="701422"/>
            <a:ext cx="4862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</a:rPr>
              <a:t>ABS03</a:t>
            </a:r>
            <a:r>
              <a:rPr lang="en-US" altLang="zh-CN" sz="2400" dirty="0"/>
              <a:t>-</a:t>
            </a:r>
            <a:r>
              <a:rPr lang="zh-CN" altLang="en-US" sz="2400" dirty="0"/>
              <a:t>冷却水流速</a:t>
            </a:r>
            <a:r>
              <a:rPr lang="en-US" altLang="zh-CN" sz="2400" dirty="0">
                <a:solidFill>
                  <a:srgbClr val="FF0000"/>
                </a:solidFill>
              </a:rPr>
              <a:t>1.5m/s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65795" y="1494919"/>
            <a:ext cx="769364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266℃</a:t>
            </a:r>
            <a:endParaRPr lang="zh-CN" altLang="en-US" dirty="0"/>
          </a:p>
        </p:txBody>
      </p:sp>
      <p:sp>
        <p:nvSpPr>
          <p:cNvPr id="7" name="文本框 7"/>
          <p:cNvSpPr txBox="1"/>
          <p:nvPr/>
        </p:nvSpPr>
        <p:spPr>
          <a:xfrm>
            <a:off x="7812771" y="7467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冷却水温升云图</a:t>
            </a:r>
          </a:p>
        </p:txBody>
      </p:sp>
      <p:sp>
        <p:nvSpPr>
          <p:cNvPr id="6" name="文本框 6"/>
          <p:cNvSpPr txBox="1"/>
          <p:nvPr/>
        </p:nvSpPr>
        <p:spPr>
          <a:xfrm>
            <a:off x="7307526" y="380139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冷却水进出口压力云图</a:t>
            </a:r>
          </a:p>
        </p:txBody>
      </p:sp>
      <p:sp>
        <p:nvSpPr>
          <p:cNvPr id="23" name="矩形 22"/>
          <p:cNvSpPr/>
          <p:nvPr/>
        </p:nvSpPr>
        <p:spPr>
          <a:xfrm>
            <a:off x="7619365" y="1917065"/>
            <a:ext cx="1991995" cy="3441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温度升高</a:t>
            </a:r>
            <a:r>
              <a:rPr lang="en-US" altLang="zh-CN" dirty="0"/>
              <a:t>14.5℃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7464152" y="4183373"/>
            <a:ext cx="1828769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压力降</a:t>
            </a:r>
            <a:r>
              <a:rPr lang="en-US" altLang="zh-CN" dirty="0"/>
              <a:t>0.027MPa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753" y="3599238"/>
            <a:ext cx="3724862" cy="159787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888" y="3629929"/>
            <a:ext cx="3724861" cy="15671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84" y="3686683"/>
            <a:ext cx="3709620" cy="145588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000" y="1406156"/>
            <a:ext cx="4284000" cy="190900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" y="1443318"/>
            <a:ext cx="4320000" cy="1787949"/>
          </a:xfrm>
          <a:prstGeom prst="rect">
            <a:avLst/>
          </a:prstGeom>
        </p:spPr>
      </p:pic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5" y="152384"/>
            <a:ext cx="82056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</a:t>
            </a: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光子吸收器的温度场和结构力学分析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701422"/>
            <a:ext cx="4862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</a:rPr>
              <a:t>ABS03</a:t>
            </a:r>
            <a:r>
              <a:rPr lang="en-US" altLang="zh-CN" sz="2400" dirty="0"/>
              <a:t>-</a:t>
            </a:r>
            <a:r>
              <a:rPr lang="zh-CN" altLang="en-US" sz="2400" dirty="0"/>
              <a:t>冷却水流速</a:t>
            </a:r>
            <a:r>
              <a:rPr lang="en-US" altLang="zh-CN" sz="2400" dirty="0">
                <a:solidFill>
                  <a:srgbClr val="FF0000"/>
                </a:solidFill>
              </a:rPr>
              <a:t>1.5m/s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本框 20"/>
          <p:cNvSpPr txBox="1"/>
          <p:nvPr/>
        </p:nvSpPr>
        <p:spPr>
          <a:xfrm>
            <a:off x="-59350" y="3966050"/>
            <a:ext cx="872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上片定向变形量</a:t>
            </a:r>
          </a:p>
        </p:txBody>
      </p:sp>
      <p:sp>
        <p:nvSpPr>
          <p:cNvPr id="19" name="文本框 21"/>
          <p:cNvSpPr txBox="1"/>
          <p:nvPr/>
        </p:nvSpPr>
        <p:spPr>
          <a:xfrm>
            <a:off x="-85662" y="5452600"/>
            <a:ext cx="898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下片定向变形量</a:t>
            </a:r>
          </a:p>
        </p:txBody>
      </p:sp>
      <p:sp>
        <p:nvSpPr>
          <p:cNvPr id="21" name="矩形 20"/>
          <p:cNvSpPr/>
          <p:nvPr/>
        </p:nvSpPr>
        <p:spPr>
          <a:xfrm>
            <a:off x="2293586" y="3602787"/>
            <a:ext cx="100811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X</a:t>
            </a:r>
            <a:r>
              <a:rPr lang="zh-CN" altLang="en-US" dirty="0"/>
              <a:t>轴方向</a:t>
            </a:r>
          </a:p>
        </p:txBody>
      </p:sp>
      <p:sp>
        <p:nvSpPr>
          <p:cNvPr id="22" name="矩形 21"/>
          <p:cNvSpPr/>
          <p:nvPr/>
        </p:nvSpPr>
        <p:spPr>
          <a:xfrm>
            <a:off x="6026901" y="3631603"/>
            <a:ext cx="100811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Y</a:t>
            </a:r>
            <a:r>
              <a:rPr lang="zh-CN" altLang="en-US" dirty="0"/>
              <a:t>轴方向</a:t>
            </a:r>
          </a:p>
        </p:txBody>
      </p:sp>
      <p:sp>
        <p:nvSpPr>
          <p:cNvPr id="23" name="矩形 22"/>
          <p:cNvSpPr/>
          <p:nvPr/>
        </p:nvSpPr>
        <p:spPr>
          <a:xfrm>
            <a:off x="9829443" y="3687288"/>
            <a:ext cx="100811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r>
              <a:rPr lang="zh-CN" altLang="en-US" dirty="0"/>
              <a:t>轴方向</a:t>
            </a:r>
          </a:p>
        </p:txBody>
      </p:sp>
      <p:sp>
        <p:nvSpPr>
          <p:cNvPr id="24" name="矩形 23"/>
          <p:cNvSpPr/>
          <p:nvPr/>
        </p:nvSpPr>
        <p:spPr>
          <a:xfrm>
            <a:off x="9361609" y="1257841"/>
            <a:ext cx="1926737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总变形</a:t>
            </a:r>
            <a:r>
              <a:rPr lang="en-US" altLang="zh-CN" dirty="0"/>
              <a:t>0.275mm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5244529" y="1453333"/>
            <a:ext cx="170294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应变分布云图</a:t>
            </a:r>
          </a:p>
        </p:txBody>
      </p:sp>
      <p:sp>
        <p:nvSpPr>
          <p:cNvPr id="26" name="矩形 25"/>
          <p:cNvSpPr/>
          <p:nvPr/>
        </p:nvSpPr>
        <p:spPr>
          <a:xfrm>
            <a:off x="903653" y="1403078"/>
            <a:ext cx="170294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应力分布云图</a:t>
            </a:r>
          </a:p>
        </p:txBody>
      </p:sp>
      <p:sp>
        <p:nvSpPr>
          <p:cNvPr id="27" name="矩形 26"/>
          <p:cNvSpPr/>
          <p:nvPr/>
        </p:nvSpPr>
        <p:spPr>
          <a:xfrm>
            <a:off x="2769232" y="1412119"/>
            <a:ext cx="1238535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211.4MPa</a:t>
            </a:r>
            <a:endParaRPr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0288" y="1703861"/>
            <a:ext cx="3492000" cy="149178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595" y="5220158"/>
            <a:ext cx="3708000" cy="15013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3729" y="5248473"/>
            <a:ext cx="3600000" cy="156244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6261" y="5248473"/>
            <a:ext cx="3830354" cy="15978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5" y="152384"/>
            <a:ext cx="82056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</a:t>
            </a: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光子吸收器的温度场和结构力学分析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701422"/>
            <a:ext cx="4862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仿真结果汇总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703512" y="1350084"/>
          <a:ext cx="9443167" cy="2368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9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35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40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92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5625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effectLst/>
                        </a:rPr>
                        <a:t>吸收器位置编号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>
                          <a:effectLst/>
                        </a:rPr>
                        <a:t>承载总功率</a:t>
                      </a:r>
                      <a:r>
                        <a:rPr lang="en-US" sz="1800" u="none" strike="noStrike">
                          <a:effectLst/>
                        </a:rPr>
                        <a:t>kw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>
                          <a:effectLst/>
                        </a:rPr>
                        <a:t>选用材料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effectLst/>
                        </a:rPr>
                        <a:t>整体最高温度℃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effectLst/>
                        </a:rPr>
                        <a:t>水冷通道内最高温度℃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>
                          <a:effectLst/>
                        </a:rPr>
                        <a:t>出入口压力差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effectLst/>
                        </a:rPr>
                        <a:t>出入口温差℃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>
                          <a:effectLst/>
                        </a:rPr>
                        <a:t>冷却水流速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722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ABS01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16.49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弥散铜</a:t>
                      </a:r>
                      <a:endParaRPr lang="zh-CN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263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127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0.02MPa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17.4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1.5m</a:t>
                      </a: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/s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59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ABS02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 dirty="0">
                          <a:effectLst/>
                        </a:rPr>
                        <a:t>9.256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>
                          <a:effectLst/>
                        </a:rPr>
                        <a:t>弥散铜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163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93.6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0.02MPa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9.9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1.5m/s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722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ABS03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13.711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弥散铜</a:t>
                      </a:r>
                      <a:endParaRPr lang="zh-CN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266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125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0.03MPa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14.5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1.5m</a:t>
                      </a: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/s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841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ABS04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12.206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>
                          <a:effectLst/>
                        </a:rPr>
                        <a:t>弥散铜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 dirty="0">
                          <a:effectLst/>
                        </a:rPr>
                        <a:t>211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104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0.03MPa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13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US" sz="1800" u="none" strike="noStrike" dirty="0" err="1">
                          <a:effectLst/>
                        </a:rPr>
                        <a:t>1.5m</a:t>
                      </a:r>
                      <a:r>
                        <a:rPr lang="en-US" sz="1800" u="none" strike="noStrike" dirty="0">
                          <a:effectLst/>
                        </a:rPr>
                        <a:t>/s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703512" y="3963402"/>
          <a:ext cx="9443167" cy="1215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2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8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6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40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40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9455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ctr">
                        <a:buNone/>
                      </a:pPr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吸收器位置编号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effectLst/>
                        </a:rPr>
                        <a:t>上片最大应力</a:t>
                      </a:r>
                      <a:r>
                        <a:rPr lang="en-US" altLang="zh-CN" sz="1800" u="none" strike="noStrike" dirty="0">
                          <a:effectLst/>
                        </a:rPr>
                        <a:t>MPa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effectLst/>
                        </a:rPr>
                        <a:t>下片最大应力</a:t>
                      </a:r>
                      <a:r>
                        <a:rPr lang="en-US" altLang="zh-CN" sz="1800" u="none" strike="noStrike" dirty="0">
                          <a:effectLst/>
                        </a:rPr>
                        <a:t>MPa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effectLst/>
                        </a:rPr>
                        <a:t>上片最大应变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effectLst/>
                        </a:rPr>
                        <a:t>下片最大应变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effectLst/>
                        </a:rPr>
                        <a:t>上片最大变形量</a:t>
                      </a:r>
                      <a:r>
                        <a:rPr lang="en-US" altLang="zh-CN" sz="1800" u="none" strike="noStrike" dirty="0">
                          <a:effectLst/>
                        </a:rPr>
                        <a:t>mm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zh-CN" altLang="en-US" sz="1800" u="none" strike="noStrike" dirty="0">
                          <a:effectLst/>
                        </a:rPr>
                        <a:t>下片最大变形量</a:t>
                      </a:r>
                      <a:r>
                        <a:rPr lang="en-US" altLang="zh-CN" sz="1800" u="none" strike="noStrike" dirty="0">
                          <a:effectLst/>
                        </a:rPr>
                        <a:t>mm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55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ct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ABS01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215.99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219.56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 dirty="0">
                          <a:effectLst/>
                        </a:rPr>
                        <a:t>0.0019107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0.0018642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0.32563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0.34679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455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ct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ABS03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211.4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205.18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0.0016274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0.0016382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>
                          <a:effectLst/>
                        </a:rPr>
                        <a:t>0.25549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 fontAlgn="ctr">
                        <a:buNone/>
                      </a:pPr>
                      <a:r>
                        <a:rPr lang="en-US" altLang="zh-CN" sz="1800" u="none" strike="noStrike" dirty="0">
                          <a:effectLst/>
                        </a:rPr>
                        <a:t>0.27503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5" y="152384"/>
            <a:ext cx="82056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6. </a:t>
            </a: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光子吸收器样件的考虑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0" y="759752"/>
            <a:ext cx="20263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光子吸收器设计图纸（以</a:t>
            </a:r>
            <a:r>
              <a:rPr lang="en-US" altLang="zh-CN" sz="2400" dirty="0">
                <a:solidFill>
                  <a:srgbClr val="FF0000"/>
                </a:solidFill>
              </a:rPr>
              <a:t>ABS03</a:t>
            </a:r>
            <a:r>
              <a:rPr lang="zh-CN" altLang="en-US" sz="2400" dirty="0"/>
              <a:t>为例）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010" y="0"/>
            <a:ext cx="505847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01" y="0"/>
            <a:ext cx="48090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200"/>
            <a:ext cx="6560820" cy="4351020"/>
          </a:xfrm>
          <a:prstGeom prst="rect">
            <a:avLst/>
          </a:prstGeom>
        </p:spPr>
      </p:pic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192434" y="6045326"/>
            <a:ext cx="33843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00" dirty="0"/>
          </a:p>
        </p:txBody>
      </p:sp>
      <p:sp>
        <p:nvSpPr>
          <p:cNvPr id="5" name="文本框 4"/>
          <p:cNvSpPr txBox="1"/>
          <p:nvPr/>
        </p:nvSpPr>
        <p:spPr>
          <a:xfrm>
            <a:off x="119380" y="45085"/>
            <a:ext cx="961580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ym typeface="+mn-ea"/>
              </a:rPr>
              <a:t>静态真空模拟（烘烤）</a:t>
            </a:r>
            <a:r>
              <a:rPr lang="en-US" altLang="zh-CN" sz="1800" dirty="0">
                <a:sym typeface="+mn-ea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sym typeface="+mn-ea"/>
              </a:rPr>
              <a:t>方案</a:t>
            </a:r>
            <a:r>
              <a:rPr lang="en-US" altLang="zh-CN" sz="1800" dirty="0">
                <a:solidFill>
                  <a:srgbClr val="FF0000"/>
                </a:solidFill>
                <a:sym typeface="+mn-ea"/>
              </a:rPr>
              <a:t>16—16</a:t>
            </a:r>
            <a:r>
              <a:rPr lang="en-US" altLang="zh-CN" sz="1800">
                <a:solidFill>
                  <a:srgbClr val="FF0000"/>
                </a:solidFill>
                <a:sym typeface="+mn-ea"/>
              </a:rPr>
              <a:t>00l/sNEG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泵</a:t>
            </a:r>
            <a:r>
              <a:rPr lang="en-US" altLang="zh-CN" sz="1800">
                <a:solidFill>
                  <a:srgbClr val="FF0000"/>
                </a:solidFill>
                <a:sym typeface="+mn-ea"/>
              </a:rPr>
              <a:t>+200l/s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离子泵</a:t>
            </a:r>
            <a:r>
              <a:rPr lang="en-US" altLang="zh-CN" sz="1800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吸气剂条</a:t>
            </a:r>
            <a:r>
              <a:rPr lang="en-US" altLang="zh-CN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(1l/s*cm</a:t>
            </a:r>
            <a:r>
              <a:rPr lang="en-US" altLang="zh-CN" sz="1800" baseline="30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2</a:t>
            </a:r>
            <a:r>
              <a:rPr lang="en-US" altLang="zh-CN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)</a:t>
            </a:r>
            <a:r>
              <a:rPr lang="en-US" altLang="zh-CN" sz="1800" dirty="0">
                <a:highlight>
                  <a:srgbClr val="FFFF00"/>
                </a:highlight>
                <a:sym typeface="+mn-ea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束流管镀膜</a:t>
            </a:r>
            <a:r>
              <a:rPr lang="en-US" altLang="zh-CN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(0.5l/s*cm</a:t>
            </a:r>
            <a:r>
              <a:rPr lang="en-US" altLang="zh-CN" sz="1800" baseline="30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2</a:t>
            </a:r>
            <a:r>
              <a:rPr lang="en-US" altLang="zh-CN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)</a:t>
            </a:r>
            <a:r>
              <a:rPr lang="en-US" altLang="zh-CN" sz="1800" dirty="0">
                <a:highlight>
                  <a:srgbClr val="FFFF00"/>
                </a:highlight>
                <a:sym typeface="+mn-ea"/>
              </a:rPr>
              <a:t>  </a:t>
            </a:r>
            <a:r>
              <a:rPr lang="en-US" altLang="zh-CN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 +</a:t>
            </a:r>
            <a:r>
              <a:rPr lang="zh-CN" altLang="en-US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四个位置加泵</a:t>
            </a:r>
            <a:r>
              <a:rPr lang="en-US" altLang="zh-CN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(</a:t>
            </a:r>
            <a:r>
              <a:rPr lang="zh-CN" altLang="en-US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抽速都为</a:t>
            </a:r>
            <a:r>
              <a:rPr lang="en-US" altLang="zh-CN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1600l/s)    (</a:t>
            </a:r>
            <a:r>
              <a:rPr lang="zh-CN" altLang="en-US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面积不变，放气率等效</a:t>
            </a:r>
            <a:r>
              <a:rPr lang="en-US" altLang="zh-CN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6.94E-12)</a:t>
            </a:r>
            <a:endParaRPr lang="en-US" altLang="zh-CN" sz="1800" dirty="0">
              <a:highlight>
                <a:srgbClr val="FFFF00"/>
              </a:highlight>
              <a:sym typeface="+mn-ea"/>
            </a:endParaRPr>
          </a:p>
          <a:p>
            <a:r>
              <a:rPr lang="en-US" altLang="zh-CN" sz="1800" dirty="0">
                <a:highlight>
                  <a:srgbClr val="FFFF00"/>
                </a:highlight>
                <a:sym typeface="+mn-ea"/>
              </a:rPr>
              <a:t>   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824470" y="5516880"/>
            <a:ext cx="5533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>
                <a:sym typeface="+mn-ea"/>
              </a:rPr>
              <a:t>平均真空度：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3.1845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E-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9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2000">
                <a:sym typeface="+mn-ea"/>
              </a:rPr>
              <a:t>Pa</a:t>
            </a:r>
            <a:endParaRPr lang="zh-CN" altLang="en-US" sz="2000"/>
          </a:p>
          <a:p>
            <a:pPr algn="l">
              <a:buClrTx/>
              <a:buSzTx/>
              <a:buFontTx/>
            </a:pPr>
            <a:r>
              <a:rPr lang="zh-CN" altLang="en-US" sz="2000">
                <a:sym typeface="+mn-ea"/>
              </a:rPr>
              <a:t>压力最大值</a:t>
            </a:r>
            <a:r>
              <a:rPr lang="zh-CN" altLang="en-US" sz="2000"/>
              <a:t>：</a:t>
            </a:r>
            <a:r>
              <a:rPr lang="en-US" altLang="zh-CN" sz="2000"/>
              <a:t>6.4476</a:t>
            </a:r>
            <a:r>
              <a:rPr lang="zh-CN" altLang="en-US" sz="2000">
                <a:sym typeface="+mn-ea"/>
              </a:rPr>
              <a:t>E-</a:t>
            </a:r>
            <a:r>
              <a:rPr lang="en-US" altLang="zh-CN" sz="2000">
                <a:sym typeface="+mn-ea"/>
              </a:rPr>
              <a:t>9</a:t>
            </a:r>
            <a:r>
              <a:rPr lang="zh-CN" altLang="en-US" sz="2000">
                <a:sym typeface="+mn-ea"/>
              </a:rPr>
              <a:t> Pa  </a:t>
            </a:r>
            <a:r>
              <a:rPr lang="en-US" altLang="zh-CN" sz="1800">
                <a:sym typeface="+mn-ea"/>
              </a:rPr>
              <a:t>   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820" y="711200"/>
            <a:ext cx="5603240" cy="43357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" y="3896360"/>
            <a:ext cx="6593840" cy="2421890"/>
          </a:xfrm>
          <a:prstGeom prst="rect">
            <a:avLst/>
          </a:prstGeom>
        </p:spPr>
      </p:pic>
      <p:cxnSp>
        <p:nvCxnSpPr>
          <p:cNvPr id="15" name="直接箭头连接符 14"/>
          <p:cNvCxnSpPr/>
          <p:nvPr/>
        </p:nvCxnSpPr>
        <p:spPr>
          <a:xfrm flipH="1" flipV="1">
            <a:off x="335280" y="3140710"/>
            <a:ext cx="1368425" cy="1368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033780" y="4580890"/>
            <a:ext cx="1685925" cy="9067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192434" y="6045326"/>
            <a:ext cx="33843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00" dirty="0"/>
          </a:p>
        </p:txBody>
      </p:sp>
      <p:sp>
        <p:nvSpPr>
          <p:cNvPr id="5" name="文本框 4"/>
          <p:cNvSpPr txBox="1"/>
          <p:nvPr/>
        </p:nvSpPr>
        <p:spPr>
          <a:xfrm>
            <a:off x="119380" y="45085"/>
            <a:ext cx="961580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ym typeface="+mn-ea"/>
              </a:rPr>
              <a:t>动态真空模拟（烘烤）</a:t>
            </a:r>
            <a:r>
              <a:rPr lang="en-US" altLang="zh-CN" sz="1800" dirty="0">
                <a:sym typeface="+mn-ea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sym typeface="+mn-ea"/>
              </a:rPr>
              <a:t>方案</a:t>
            </a:r>
            <a:r>
              <a:rPr lang="en-US" altLang="zh-CN" sz="1800" dirty="0">
                <a:solidFill>
                  <a:srgbClr val="FF0000"/>
                </a:solidFill>
                <a:sym typeface="+mn-ea"/>
              </a:rPr>
              <a:t>16—16</a:t>
            </a:r>
            <a:r>
              <a:rPr lang="en-US" altLang="zh-CN" sz="1800">
                <a:solidFill>
                  <a:srgbClr val="FF0000"/>
                </a:solidFill>
                <a:sym typeface="+mn-ea"/>
              </a:rPr>
              <a:t>00l/sNEG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泵</a:t>
            </a:r>
            <a:r>
              <a:rPr lang="en-US" altLang="zh-CN" sz="1800">
                <a:solidFill>
                  <a:srgbClr val="FF0000"/>
                </a:solidFill>
                <a:sym typeface="+mn-ea"/>
              </a:rPr>
              <a:t>+200l/s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离子泵</a:t>
            </a:r>
            <a:r>
              <a:rPr lang="en-US" altLang="zh-CN" sz="1800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吸气剂条</a:t>
            </a:r>
            <a:r>
              <a:rPr lang="en-US" altLang="zh-CN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(1l/s*cm</a:t>
            </a:r>
            <a:r>
              <a:rPr lang="en-US" altLang="zh-CN" sz="1800" baseline="30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2</a:t>
            </a:r>
            <a:r>
              <a:rPr lang="en-US" altLang="zh-CN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)</a:t>
            </a:r>
            <a:r>
              <a:rPr lang="en-US" altLang="zh-CN" sz="1800" dirty="0">
                <a:highlight>
                  <a:srgbClr val="FFFF00"/>
                </a:highlight>
                <a:sym typeface="+mn-ea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束流管镀膜</a:t>
            </a:r>
            <a:r>
              <a:rPr lang="en-US" altLang="zh-CN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(0.5l/s*cm</a:t>
            </a:r>
            <a:r>
              <a:rPr lang="en-US" altLang="zh-CN" sz="1800" baseline="30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2</a:t>
            </a:r>
            <a:r>
              <a:rPr lang="en-US" altLang="zh-CN" sz="1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)</a:t>
            </a:r>
            <a:r>
              <a:rPr lang="en-US" altLang="zh-CN" sz="1800" dirty="0">
                <a:highlight>
                  <a:srgbClr val="FFFF00"/>
                </a:highlight>
                <a:sym typeface="+mn-ea"/>
              </a:rPr>
              <a:t>  </a:t>
            </a:r>
            <a:r>
              <a:rPr lang="en-US" altLang="zh-CN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 +</a:t>
            </a:r>
            <a:r>
              <a:rPr lang="zh-CN" altLang="en-US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四个位置加泵</a:t>
            </a:r>
            <a:r>
              <a:rPr lang="en-US" altLang="zh-CN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(</a:t>
            </a:r>
            <a:r>
              <a:rPr lang="zh-CN" altLang="en-US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抽速都为</a:t>
            </a:r>
            <a:r>
              <a:rPr lang="en-US" altLang="zh-CN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1600l/s)    (</a:t>
            </a:r>
            <a:r>
              <a:rPr lang="zh-CN" altLang="en-US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面积不变，放气率等效</a:t>
            </a:r>
            <a:r>
              <a:rPr lang="en-US" altLang="zh-CN" sz="1800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6.94E-12)</a:t>
            </a:r>
            <a:endParaRPr lang="en-US" altLang="zh-CN" sz="1800" dirty="0">
              <a:highlight>
                <a:srgbClr val="FFFF00"/>
              </a:highlight>
              <a:sym typeface="+mn-ea"/>
            </a:endParaRPr>
          </a:p>
          <a:p>
            <a:r>
              <a:rPr lang="en-US" altLang="zh-CN" sz="1800" dirty="0">
                <a:highlight>
                  <a:srgbClr val="FFFF00"/>
                </a:highlight>
                <a:sym typeface="+mn-ea"/>
              </a:rPr>
              <a:t>   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799965" y="5459730"/>
            <a:ext cx="5533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>
                <a:sym typeface="+mn-ea"/>
              </a:rPr>
              <a:t>平均真空度：</a:t>
            </a:r>
            <a:r>
              <a:rPr lang="en-US" altLang="zh-CN" sz="2000">
                <a:solidFill>
                  <a:schemeClr val="tx1"/>
                </a:solidFill>
                <a:sym typeface="+mn-ea"/>
              </a:rPr>
              <a:t>4.3276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E-</a:t>
            </a:r>
            <a:r>
              <a:rPr lang="en-US" altLang="zh-CN" sz="2000">
                <a:solidFill>
                  <a:schemeClr val="tx1"/>
                </a:solidFill>
                <a:sym typeface="+mn-ea"/>
              </a:rPr>
              <a:t>8</a:t>
            </a:r>
            <a:r>
              <a:rPr lang="zh-CN" altLang="en-US" sz="2000">
                <a:sym typeface="+mn-ea"/>
              </a:rPr>
              <a:t>Pa</a:t>
            </a:r>
            <a:endParaRPr lang="zh-CN" altLang="en-US" sz="2000"/>
          </a:p>
          <a:p>
            <a:pPr algn="l">
              <a:buClrTx/>
              <a:buSzTx/>
              <a:buFontTx/>
            </a:pPr>
            <a:r>
              <a:rPr lang="zh-CN" altLang="en-US" sz="2000">
                <a:sym typeface="+mn-ea"/>
              </a:rPr>
              <a:t>压力最大值</a:t>
            </a:r>
            <a:r>
              <a:rPr lang="zh-CN" altLang="en-US" sz="2000"/>
              <a:t>：</a:t>
            </a:r>
            <a:r>
              <a:rPr lang="en-US" altLang="zh-CN" sz="2000">
                <a:solidFill>
                  <a:schemeClr val="tx1"/>
                </a:solidFill>
                <a:sym typeface="+mn-ea"/>
              </a:rPr>
              <a:t>1.0355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E-</a:t>
            </a:r>
            <a:r>
              <a:rPr lang="en-US" altLang="zh-CN" sz="2000">
                <a:solidFill>
                  <a:schemeClr val="tx1"/>
                </a:solidFill>
                <a:sym typeface="+mn-ea"/>
              </a:rPr>
              <a:t>7</a:t>
            </a:r>
            <a:r>
              <a:rPr lang="zh-CN" altLang="en-US" sz="2000">
                <a:sym typeface="+mn-ea"/>
              </a:rPr>
              <a:t> Pa  </a:t>
            </a:r>
            <a:r>
              <a:rPr lang="en-US" altLang="zh-CN" sz="1800">
                <a:sym typeface="+mn-ea"/>
              </a:rPr>
              <a:t>    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335280" y="3140710"/>
            <a:ext cx="1368425" cy="1368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" y="711200"/>
            <a:ext cx="6088380" cy="4533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755" y="692150"/>
            <a:ext cx="6005195" cy="43129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9192434" y="6045326"/>
            <a:ext cx="33843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2"/>
          <p:cNvSpPr>
            <a:spLocks noGrp="1"/>
          </p:cNvSpPr>
          <p:nvPr/>
        </p:nvSpPr>
        <p:spPr bwMode="auto">
          <a:xfrm>
            <a:off x="8864600" y="6483351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765175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35280" y="9086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束流清晰区（椭圆）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" y="1420495"/>
            <a:ext cx="8801100" cy="31242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824470" y="1628775"/>
            <a:ext cx="406400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ym typeface="+mn-ea"/>
              </a:rPr>
              <a:t>两个超导磁铁区域的束流清晰区在</a:t>
            </a:r>
            <a:r>
              <a:rPr lang="en-US" altLang="zh-CN" dirty="0">
                <a:sym typeface="+mn-ea"/>
              </a:rPr>
              <a:t>X</a:t>
            </a:r>
            <a:r>
              <a:rPr lang="zh-CN" altLang="en-US" dirty="0">
                <a:sym typeface="+mn-ea"/>
              </a:rPr>
              <a:t>方向和</a:t>
            </a:r>
            <a:r>
              <a:rPr lang="en-US" altLang="zh-CN" dirty="0">
                <a:sym typeface="+mn-ea"/>
              </a:rPr>
              <a:t>Y</a:t>
            </a:r>
            <a:r>
              <a:rPr lang="zh-CN" altLang="en-US" dirty="0">
                <a:sym typeface="+mn-ea"/>
              </a:rPr>
              <a:t>方向会发生改变；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ym typeface="+mn-ea"/>
              </a:rPr>
              <a:t>此处的两个区域空间尺寸最小</a:t>
            </a:r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70" y="4834890"/>
            <a:ext cx="9832975" cy="140652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63566" y="5013245"/>
            <a:ext cx="720080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IP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3863948" y="5012817"/>
            <a:ext cx="720080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0.9m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5591929" y="5013497"/>
            <a:ext cx="720080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1.3m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7751782" y="5012546"/>
            <a:ext cx="720080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1.8m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9120638" y="5012232"/>
            <a:ext cx="720080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2.1m</a:t>
            </a:r>
            <a:endParaRPr lang="zh-CN" altLang="en-US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380" y="2924810"/>
            <a:ext cx="3065145" cy="16687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9192434" y="6045326"/>
            <a:ext cx="33843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63525" y="90868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/>
              <a:t>束流管结构设计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07670" y="1412875"/>
            <a:ext cx="40640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/>
              <a:t>束流管壁厚</a:t>
            </a:r>
            <a:r>
              <a:rPr lang="en-US" altLang="zh-CN"/>
              <a:t>1.5mm</a:t>
            </a:r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/>
              <a:t>由于要将两侧的水冷在尽头连接，按束流管先前设计的尺寸，间隙太小</a:t>
            </a:r>
            <a:r>
              <a:rPr lang="en-US" altLang="zh-CN"/>
              <a:t>0.84mm</a:t>
            </a:r>
            <a:r>
              <a:rPr lang="zh-CN" altLang="en-US"/>
              <a:t>，无法连接。因此要改变连接处的束流管的尺寸以便可以连接。</a:t>
            </a:r>
            <a:endParaRPr lang="en-US" altLang="zh-CN"/>
          </a:p>
          <a:p>
            <a:pPr marL="285750" indent="-285750">
              <a:buFont typeface="Wingdings" panose="05000000000000000000" charset="0"/>
              <a:buChar char="ü"/>
            </a:pP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0" y="3347085"/>
            <a:ext cx="7080885" cy="28009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290" y="919480"/>
            <a:ext cx="3950970" cy="221932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5642610" y="1369060"/>
            <a:ext cx="2469515" cy="419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8112125" y="1412875"/>
            <a:ext cx="590550" cy="12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528435" y="105283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120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256270" y="112458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17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920" y="764540"/>
            <a:ext cx="2959100" cy="2438400"/>
          </a:xfrm>
          <a:prstGeom prst="rect">
            <a:avLst/>
          </a:prstGeom>
        </p:spPr>
      </p:pic>
      <p:cxnSp>
        <p:nvCxnSpPr>
          <p:cNvPr id="18" name="直接箭头连接符 17"/>
          <p:cNvCxnSpPr/>
          <p:nvPr/>
        </p:nvCxnSpPr>
        <p:spPr>
          <a:xfrm>
            <a:off x="10056495" y="2012315"/>
            <a:ext cx="100774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0272395" y="170561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25</a:t>
            </a:r>
          </a:p>
        </p:txBody>
      </p:sp>
      <p:pic>
        <p:nvPicPr>
          <p:cNvPr id="29" name="图片 28" descr="85195e16-59fc-4393-823a-fe78b36f94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625" y="3365500"/>
            <a:ext cx="2755265" cy="16402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4695" y="4220845"/>
            <a:ext cx="2376170" cy="2065020"/>
          </a:xfrm>
          <a:prstGeom prst="rect">
            <a:avLst/>
          </a:prstGeom>
        </p:spPr>
      </p:pic>
      <p:cxnSp>
        <p:nvCxnSpPr>
          <p:cNvPr id="33" name="直接箭头连接符 32"/>
          <p:cNvCxnSpPr/>
          <p:nvPr/>
        </p:nvCxnSpPr>
        <p:spPr>
          <a:xfrm flipH="1" flipV="1">
            <a:off x="5375910" y="4725035"/>
            <a:ext cx="1002030" cy="1409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 flipV="1">
            <a:off x="4584065" y="4580890"/>
            <a:ext cx="828040" cy="1422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 flipV="1">
            <a:off x="4079875" y="4509135"/>
            <a:ext cx="504190" cy="717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 flipV="1">
            <a:off x="695325" y="3789045"/>
            <a:ext cx="3384550" cy="7200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5591810" y="450913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500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728210" y="436499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500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152265" y="427228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300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1919605" y="379984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1400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1200750"/>
            <a:ext cx="12060000" cy="4825572"/>
          </a:xfrm>
          <a:prstGeom prst="rect">
            <a:avLst/>
          </a:prstGeom>
        </p:spPr>
      </p:pic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6" y="152384"/>
            <a:ext cx="69127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真空室横截面尺寸</a:t>
            </a:r>
          </a:p>
        </p:txBody>
      </p:sp>
      <p:sp>
        <p:nvSpPr>
          <p:cNvPr id="7" name="矩形 6"/>
          <p:cNvSpPr/>
          <p:nvPr/>
        </p:nvSpPr>
        <p:spPr>
          <a:xfrm>
            <a:off x="4871864" y="4149080"/>
            <a:ext cx="2520280" cy="9361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狭缝高度调整为</a:t>
            </a:r>
            <a:r>
              <a:rPr lang="en-US" altLang="zh-CN" dirty="0"/>
              <a:t>6mm</a:t>
            </a:r>
            <a:r>
              <a:rPr lang="zh-CN" altLang="en-US" dirty="0"/>
              <a:t>；</a:t>
            </a:r>
            <a:endParaRPr lang="en-US" altLang="zh-CN" dirty="0"/>
          </a:p>
          <a:p>
            <a:pPr algn="ctr"/>
            <a:r>
              <a:rPr lang="zh-CN" altLang="en-US" dirty="0"/>
              <a:t>主要考虑与四极磁铁线包的间隙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9192434" y="6045326"/>
            <a:ext cx="33843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479425" y="8616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/>
              <a:t>BPM</a:t>
            </a:r>
            <a:r>
              <a:rPr lang="zh-CN" altLang="en-US"/>
              <a:t>接口的设计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050530" y="18332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73340" y="-164465"/>
            <a:ext cx="3458210" cy="48844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1815" y="1268730"/>
            <a:ext cx="40640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/>
              <a:t>两个</a:t>
            </a:r>
            <a:r>
              <a:rPr lang="en-US" altLang="zh-CN"/>
              <a:t>BPM</a:t>
            </a:r>
            <a:r>
              <a:rPr lang="zh-CN" altLang="en-US"/>
              <a:t>的夹角是</a:t>
            </a:r>
            <a:r>
              <a:rPr lang="en-US" altLang="zh-CN"/>
              <a:t>120</a:t>
            </a:r>
            <a:r>
              <a:rPr lang="zh-CN" altLang="en-US"/>
              <a:t>°</a:t>
            </a:r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/>
              <a:t>深度</a:t>
            </a:r>
            <a:r>
              <a:rPr lang="en-US" altLang="zh-CN"/>
              <a:t>1.5mm</a:t>
            </a:r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/>
              <a:t>两个</a:t>
            </a:r>
            <a:r>
              <a:rPr lang="en-US" altLang="zh-CN"/>
              <a:t>BPM</a:t>
            </a:r>
            <a:r>
              <a:rPr lang="zh-CN" altLang="en-US"/>
              <a:t>的距离根据二维图取的是</a:t>
            </a:r>
            <a:r>
              <a:rPr lang="en-US" altLang="zh-CN"/>
              <a:t>673mm</a:t>
            </a:r>
            <a:r>
              <a:rPr lang="zh-CN" altLang="en-US"/>
              <a:t>。同段两个</a:t>
            </a:r>
            <a:r>
              <a:rPr lang="en-US" altLang="zh-CN"/>
              <a:t>BPM</a:t>
            </a:r>
            <a:r>
              <a:rPr lang="zh-CN" altLang="en-US"/>
              <a:t>的距离一个是</a:t>
            </a:r>
            <a:r>
              <a:rPr lang="en-US" altLang="zh-CN"/>
              <a:t>14.79mm</a:t>
            </a:r>
            <a:r>
              <a:rPr lang="zh-CN" altLang="en-US"/>
              <a:t>，第二个</a:t>
            </a:r>
            <a:r>
              <a:rPr lang="en-US" altLang="zh-CN"/>
              <a:t>10.74mm</a:t>
            </a:r>
            <a:endParaRPr lang="zh-CN" altLang="en-US"/>
          </a:p>
          <a:p>
            <a:pPr marL="0" indent="0">
              <a:buFont typeface="Wingdings" panose="05000000000000000000" charset="0"/>
              <a:buNone/>
            </a:pP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480" y="3298190"/>
            <a:ext cx="2924810" cy="299974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7824470" y="4509135"/>
            <a:ext cx="79184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 flipH="1" flipV="1">
            <a:off x="3782695" y="4181475"/>
            <a:ext cx="1200785" cy="375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/>
          </a:p>
        </p:txBody>
      </p:sp>
      <p:sp>
        <p:nvSpPr>
          <p:cNvPr id="28" name="文本框 27"/>
          <p:cNvSpPr txBox="1"/>
          <p:nvPr/>
        </p:nvSpPr>
        <p:spPr>
          <a:xfrm>
            <a:off x="7968615" y="4293235"/>
            <a:ext cx="706120" cy="129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solidFill>
                  <a:srgbClr val="FFC000"/>
                </a:solidFill>
              </a:rPr>
              <a:t>14.2</a:t>
            </a: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7384415" y="5661025"/>
            <a:ext cx="7620" cy="63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>
            <a:off x="7968615" y="5661025"/>
            <a:ext cx="431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7968615" y="5445125"/>
            <a:ext cx="549910" cy="211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solidFill>
                  <a:srgbClr val="FFC000"/>
                </a:solidFill>
              </a:rPr>
              <a:t>6.6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5" y="3213100"/>
            <a:ext cx="6320790" cy="2721610"/>
          </a:xfrm>
          <a:prstGeom prst="rect">
            <a:avLst/>
          </a:prstGeom>
        </p:spPr>
      </p:pic>
      <p:pic>
        <p:nvPicPr>
          <p:cNvPr id="48" name="图片 47" descr="710d997a-da3d-49db-a229-a129e593cd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920" y="126365"/>
            <a:ext cx="2769235" cy="1763395"/>
          </a:xfrm>
          <a:prstGeom prst="rect">
            <a:avLst/>
          </a:prstGeom>
        </p:spPr>
      </p:pic>
      <p:pic>
        <p:nvPicPr>
          <p:cNvPr id="49" name="图片 48" descr="79cb730c-d95c-4291-a5d7-fe9fbef431c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920" y="1658620"/>
            <a:ext cx="2624455" cy="16395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9192434" y="6045326"/>
            <a:ext cx="33843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79425" y="9086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水冷管道设计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09600" y="1381125"/>
            <a:ext cx="4420870" cy="1048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1400"/>
              <a:t>水冷管壁厚</a:t>
            </a:r>
            <a:r>
              <a:rPr lang="en-US" altLang="zh-CN" sz="1400"/>
              <a:t>0.5mm</a:t>
            </a:r>
            <a:r>
              <a:rPr lang="zh-CN" altLang="en-US" sz="1400"/>
              <a:t>，高度</a:t>
            </a:r>
            <a:r>
              <a:rPr lang="en-US" altLang="zh-CN" sz="1400"/>
              <a:t>2mm</a:t>
            </a:r>
            <a:r>
              <a:rPr lang="zh-CN" altLang="en-US" sz="1400"/>
              <a:t>，宽度</a:t>
            </a:r>
            <a:r>
              <a:rPr lang="en-US" altLang="zh-CN" sz="1400"/>
              <a:t>6mm</a:t>
            </a:r>
            <a:r>
              <a:rPr lang="zh-CN" altLang="en-US" sz="1400"/>
              <a:t>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/>
              <a:t>双侧水冷，一端进一端出；</a:t>
            </a:r>
            <a:r>
              <a:rPr lang="zh-CN" altLang="en-US" sz="1400" dirty="0">
                <a:sym typeface="+mn-ea"/>
              </a:rPr>
              <a:t>单侧冷热水通道，进出水冷管道容易相互影响</a:t>
            </a:r>
            <a:r>
              <a:rPr lang="zh-CN" altLang="en-US" dirty="0">
                <a:sym typeface="+mn-ea"/>
              </a:rPr>
              <a:t>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sym typeface="+mn-ea"/>
              </a:rPr>
              <a:t>第一段弯管的长度是</a:t>
            </a:r>
            <a:r>
              <a:rPr lang="en-US" altLang="zh-CN" sz="1400" dirty="0">
                <a:sym typeface="+mn-ea"/>
              </a:rPr>
              <a:t>120mm</a:t>
            </a:r>
            <a:r>
              <a:rPr lang="zh-CN" altLang="en-US" sz="1400" dirty="0">
                <a:sym typeface="+mn-ea"/>
              </a:rPr>
              <a:t>，经装配后发现如果不在</a:t>
            </a:r>
            <a:r>
              <a:rPr lang="en-US" altLang="zh-CN" sz="1400" dirty="0">
                <a:sym typeface="+mn-ea"/>
              </a:rPr>
              <a:t>130mm</a:t>
            </a:r>
            <a:r>
              <a:rPr lang="zh-CN" altLang="en-US" sz="1400" dirty="0">
                <a:sym typeface="+mn-ea"/>
              </a:rPr>
              <a:t>内由侧端弯转至上端会发生干涉，所以长度采用</a:t>
            </a:r>
            <a:r>
              <a:rPr lang="en-US" altLang="zh-CN" sz="1400" dirty="0">
                <a:sym typeface="+mn-ea"/>
              </a:rPr>
              <a:t>120mm</a:t>
            </a:r>
            <a:r>
              <a:rPr lang="zh-CN" altLang="en-US" sz="1400" dirty="0">
                <a:sym typeface="+mn-ea"/>
              </a:rPr>
              <a:t>。</a:t>
            </a:r>
            <a:endParaRPr lang="en-US" altLang="zh-CN" dirty="0"/>
          </a:p>
          <a:p>
            <a:pPr marL="0" indent="0">
              <a:buFont typeface="Wingdings" panose="05000000000000000000" charset="0"/>
              <a:buNone/>
            </a:pP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470" y="908685"/>
            <a:ext cx="4342765" cy="2466340"/>
          </a:xfrm>
          <a:prstGeom prst="rect">
            <a:avLst/>
          </a:prstGeom>
        </p:spPr>
      </p:pic>
      <p:cxnSp>
        <p:nvCxnSpPr>
          <p:cNvPr id="15" name="直接箭头连接符 14"/>
          <p:cNvCxnSpPr/>
          <p:nvPr/>
        </p:nvCxnSpPr>
        <p:spPr>
          <a:xfrm>
            <a:off x="8184515" y="1484630"/>
            <a:ext cx="324040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9192260" y="11163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120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255" y="764540"/>
            <a:ext cx="2324100" cy="28632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95" y="3631565"/>
            <a:ext cx="3120390" cy="2550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8120" y="3653155"/>
            <a:ext cx="3122930" cy="27031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237312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765175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5" name="图片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2541180" y="2348880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请各位专家批评指正！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6" y="152384"/>
            <a:ext cx="69127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真空室上水冷通道处的尺寸</a:t>
            </a:r>
          </a:p>
        </p:txBody>
      </p:sp>
      <p:sp>
        <p:nvSpPr>
          <p:cNvPr id="10" name="矩形 9"/>
          <p:cNvSpPr/>
          <p:nvPr/>
        </p:nvSpPr>
        <p:spPr>
          <a:xfrm>
            <a:off x="3215680" y="5129567"/>
            <a:ext cx="2785616" cy="8640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方形水冷管，内直径为</a:t>
            </a:r>
            <a:r>
              <a:rPr lang="en-US" altLang="zh-CN" dirty="0"/>
              <a:t>8mm</a:t>
            </a:r>
            <a:r>
              <a:rPr lang="zh-CN" altLang="en-US" dirty="0"/>
              <a:t>的圆，外轮廓为边长</a:t>
            </a:r>
            <a:r>
              <a:rPr lang="en-US" altLang="zh-CN" dirty="0"/>
              <a:t>10mm</a:t>
            </a:r>
            <a:r>
              <a:rPr lang="zh-CN" altLang="en-US" dirty="0"/>
              <a:t>的正方形</a:t>
            </a:r>
          </a:p>
        </p:txBody>
      </p:sp>
      <p:pic>
        <p:nvPicPr>
          <p:cNvPr id="5" name="图片 4" descr="图形用户界面, 图示&#10;&#10;AI 生成的内容可能不正确。">
            <a:extLst>
              <a:ext uri="{FF2B5EF4-FFF2-40B4-BE49-F238E27FC236}">
                <a16:creationId xmlns:a16="http://schemas.microsoft.com/office/drawing/2014/main" id="{6B6A5C30-95DB-BA3F-2EE3-F98965AFA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0" y="759752"/>
            <a:ext cx="6660000" cy="4005320"/>
          </a:xfrm>
          <a:prstGeom prst="rect">
            <a:avLst/>
          </a:prstGeom>
        </p:spPr>
      </p:pic>
      <p:pic>
        <p:nvPicPr>
          <p:cNvPr id="12" name="图片 11" descr="图示&#10;&#10;AI 生成的内容可能不正确。">
            <a:extLst>
              <a:ext uri="{FF2B5EF4-FFF2-40B4-BE49-F238E27FC236}">
                <a16:creationId xmlns:a16="http://schemas.microsoft.com/office/drawing/2014/main" id="{7049A4CE-0763-AB5A-9B97-2B5D7C4C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910" y="759752"/>
            <a:ext cx="4932000" cy="70112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6" y="152384"/>
            <a:ext cx="69127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真空室与二极磁铁</a:t>
            </a:r>
          </a:p>
        </p:txBody>
      </p:sp>
      <p:pic>
        <p:nvPicPr>
          <p:cNvPr id="5" name="图片 4" descr="图表, 树状图&#10;&#10;AI 生成的内容可能不正确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6" y="759754"/>
            <a:ext cx="6228000" cy="602256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91060" y="1844824"/>
            <a:ext cx="5000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与磁极干涉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1mm（77/75）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，可以把干涉的部分削平。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形状&#10;&#10;AI 生成的内容可能不正确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7" y="730689"/>
            <a:ext cx="5472000" cy="5460980"/>
          </a:xfrm>
          <a:prstGeom prst="rect">
            <a:avLst/>
          </a:prstGeom>
        </p:spPr>
      </p:pic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6" y="152384"/>
            <a:ext cx="69127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真空室与四极磁铁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688550" y="5593142"/>
            <a:ext cx="595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与磁极干涉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1mm（77/75）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，狭缝与线包空间间隙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1.8979mm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，可以把干涉的部分削去。</a:t>
            </a:r>
          </a:p>
        </p:txBody>
      </p:sp>
      <p:sp>
        <p:nvSpPr>
          <p:cNvPr id="7" name="矩形 6"/>
          <p:cNvSpPr/>
          <p:nvPr/>
        </p:nvSpPr>
        <p:spPr>
          <a:xfrm>
            <a:off x="1350477" y="3163958"/>
            <a:ext cx="497051" cy="481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形用户界面&#10;&#10;AI 生成的内容可能不正确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463" y="1259129"/>
            <a:ext cx="6516000" cy="37035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6" y="152384"/>
            <a:ext cx="69127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真空室与六极磁铁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600056" y="1484784"/>
            <a:ext cx="5231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与磁极干涉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1mm（77/75）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，可以把干涉的部分削去。</a:t>
            </a:r>
          </a:p>
        </p:txBody>
      </p:sp>
      <p:pic>
        <p:nvPicPr>
          <p:cNvPr id="8" name="图片 7" descr="形状&#10;&#10;AI 生成的内容可能不正确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765668"/>
            <a:ext cx="6228000" cy="54810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697" y="1198371"/>
            <a:ext cx="9000000" cy="2440594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6" y="152384"/>
            <a:ext cx="69127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1. </a:t>
            </a: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光子吸收器设计背景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9336" y="796795"/>
            <a:ext cx="367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对撞环的物理设计指标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719735" y="796794"/>
            <a:ext cx="8568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400" dirty="0"/>
              <a:t>同步辐射功率吸收方案设计（</a:t>
            </a:r>
            <a:r>
              <a:rPr lang="zh-CN" altLang="en-US" sz="2400" b="1" dirty="0">
                <a:solidFill>
                  <a:srgbClr val="FF0000"/>
                </a:solidFill>
              </a:rPr>
              <a:t>四个吸收器独立吸收方案</a:t>
            </a:r>
            <a:r>
              <a:rPr lang="zh-CN" altLang="en-US" sz="2400" dirty="0"/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58861" y="1169064"/>
            <a:ext cx="3528392" cy="49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束流能量：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3.5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GeV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束流流强：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束流寿命：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&gt;200s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束气散射寿命：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&gt;100min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弧区平均动态压强：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5E-8Pa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束流管内孔径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Φ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67mm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低阻抗束流管：低电阻材料、光滑过渡、小缝隙或台阶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低磁导率</a:t>
            </a:r>
          </a:p>
        </p:txBody>
      </p:sp>
      <p:sp>
        <p:nvSpPr>
          <p:cNvPr id="10" name="矩形 9"/>
          <p:cNvSpPr/>
          <p:nvPr/>
        </p:nvSpPr>
        <p:spPr>
          <a:xfrm>
            <a:off x="5519936" y="2722576"/>
            <a:ext cx="1152128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二极磁铁</a:t>
            </a:r>
          </a:p>
        </p:txBody>
      </p:sp>
      <p:sp>
        <p:nvSpPr>
          <p:cNvPr id="12" name="矩形 11"/>
          <p:cNvSpPr/>
          <p:nvPr/>
        </p:nvSpPr>
        <p:spPr>
          <a:xfrm>
            <a:off x="6888088" y="2722576"/>
            <a:ext cx="1152128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四极磁铁</a:t>
            </a:r>
          </a:p>
        </p:txBody>
      </p:sp>
      <p:sp>
        <p:nvSpPr>
          <p:cNvPr id="13" name="矩形 12"/>
          <p:cNvSpPr/>
          <p:nvPr/>
        </p:nvSpPr>
        <p:spPr>
          <a:xfrm>
            <a:off x="7585472" y="1372003"/>
            <a:ext cx="1152128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六极磁铁</a:t>
            </a:r>
          </a:p>
        </p:txBody>
      </p:sp>
      <p:sp>
        <p:nvSpPr>
          <p:cNvPr id="14" name="矩形 13"/>
          <p:cNvSpPr/>
          <p:nvPr/>
        </p:nvSpPr>
        <p:spPr>
          <a:xfrm>
            <a:off x="8256240" y="3060897"/>
            <a:ext cx="1152128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二极磁铁</a:t>
            </a:r>
          </a:p>
        </p:txBody>
      </p:sp>
      <p:sp>
        <p:nvSpPr>
          <p:cNvPr id="15" name="矩形 14"/>
          <p:cNvSpPr/>
          <p:nvPr/>
        </p:nvSpPr>
        <p:spPr>
          <a:xfrm>
            <a:off x="9192344" y="1631830"/>
            <a:ext cx="1152128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六极磁铁</a:t>
            </a:r>
          </a:p>
        </p:txBody>
      </p:sp>
      <p:sp>
        <p:nvSpPr>
          <p:cNvPr id="18" name="矩形 17"/>
          <p:cNvSpPr/>
          <p:nvPr/>
        </p:nvSpPr>
        <p:spPr>
          <a:xfrm>
            <a:off x="9624392" y="3314929"/>
            <a:ext cx="1152128" cy="28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四极磁铁</a:t>
            </a:r>
          </a:p>
        </p:txBody>
      </p:sp>
      <p:cxnSp>
        <p:nvCxnSpPr>
          <p:cNvPr id="20" name="直接箭头连接符 19"/>
          <p:cNvCxnSpPr>
            <a:stCxn id="10" idx="0"/>
          </p:cNvCxnSpPr>
          <p:nvPr/>
        </p:nvCxnSpPr>
        <p:spPr>
          <a:xfrm flipV="1">
            <a:off x="6096000" y="2135886"/>
            <a:ext cx="144016" cy="5866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2" idx="0"/>
          </p:cNvCxnSpPr>
          <p:nvPr/>
        </p:nvCxnSpPr>
        <p:spPr>
          <a:xfrm flipV="1">
            <a:off x="7464152" y="2348880"/>
            <a:ext cx="121320" cy="3736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3" idx="2"/>
          </p:cNvCxnSpPr>
          <p:nvPr/>
        </p:nvCxnSpPr>
        <p:spPr>
          <a:xfrm flipH="1">
            <a:off x="8040216" y="1660035"/>
            <a:ext cx="121320" cy="6888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14" idx="0"/>
          </p:cNvCxnSpPr>
          <p:nvPr/>
        </p:nvCxnSpPr>
        <p:spPr>
          <a:xfrm flipV="1">
            <a:off x="8832304" y="2535728"/>
            <a:ext cx="0" cy="5251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15" idx="2"/>
          </p:cNvCxnSpPr>
          <p:nvPr/>
        </p:nvCxnSpPr>
        <p:spPr>
          <a:xfrm flipH="1">
            <a:off x="9624392" y="1919862"/>
            <a:ext cx="144016" cy="8027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18" idx="0"/>
          </p:cNvCxnSpPr>
          <p:nvPr/>
        </p:nvCxnSpPr>
        <p:spPr>
          <a:xfrm flipV="1">
            <a:off x="10200456" y="2841981"/>
            <a:ext cx="0" cy="4729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262" y="3871002"/>
            <a:ext cx="7236000" cy="2288203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2826678" y="5646442"/>
            <a:ext cx="1800200" cy="59884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一个弯铁同步辐射功率</a:t>
            </a:r>
            <a:r>
              <a:rPr lang="en-US" altLang="zh-CN" dirty="0"/>
              <a:t>25.75KW</a:t>
            </a:r>
            <a:endParaRPr lang="zh-CN" altLang="en-US" dirty="0"/>
          </a:p>
        </p:txBody>
      </p:sp>
      <p:sp>
        <p:nvSpPr>
          <p:cNvPr id="38" name="左大括号 37"/>
          <p:cNvSpPr/>
          <p:nvPr/>
        </p:nvSpPr>
        <p:spPr>
          <a:xfrm>
            <a:off x="4641668" y="4581128"/>
            <a:ext cx="188841" cy="648067"/>
          </a:xfrm>
          <a:prstGeom prst="leftBrac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40"/>
          <p:cNvCxnSpPr>
            <a:stCxn id="38" idx="1"/>
            <a:endCxn id="37" idx="0"/>
          </p:cNvCxnSpPr>
          <p:nvPr/>
        </p:nvCxnSpPr>
        <p:spPr>
          <a:xfrm flipH="1">
            <a:off x="3726778" y="4905162"/>
            <a:ext cx="914890" cy="7412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5" y="152384"/>
            <a:ext cx="82056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弧区标准单元段的真空系统设计进展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t="29840" r="13000" b="33370"/>
          <a:stretch>
            <a:fillRect/>
          </a:stretch>
        </p:blipFill>
        <p:spPr>
          <a:xfrm>
            <a:off x="119336" y="1438814"/>
            <a:ext cx="8702566" cy="2333296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 flipV="1">
            <a:off x="119336" y="1147540"/>
            <a:ext cx="0" cy="11228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8821902" y="1130927"/>
            <a:ext cx="0" cy="10508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21"/>
          <p:cNvSpPr txBox="1"/>
          <p:nvPr/>
        </p:nvSpPr>
        <p:spPr>
          <a:xfrm>
            <a:off x="3458716" y="1257713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真空室总长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4m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左右</a:t>
            </a:r>
          </a:p>
        </p:txBody>
      </p:sp>
      <p:sp>
        <p:nvSpPr>
          <p:cNvPr id="20" name="文本框 24"/>
          <p:cNvSpPr txBox="1"/>
          <p:nvPr/>
        </p:nvSpPr>
        <p:spPr>
          <a:xfrm>
            <a:off x="902451" y="3797803"/>
            <a:ext cx="88998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泵</a:t>
            </a:r>
          </a:p>
        </p:txBody>
      </p:sp>
      <p:sp>
        <p:nvSpPr>
          <p:cNvPr id="21" name="文本框 25"/>
          <p:cNvSpPr txBox="1"/>
          <p:nvPr/>
        </p:nvSpPr>
        <p:spPr>
          <a:xfrm>
            <a:off x="2506822" y="3806310"/>
            <a:ext cx="87716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/>
            </a:lvl1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离子泵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284383" y="2471631"/>
            <a:ext cx="1270841" cy="13176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2649638" y="3493602"/>
            <a:ext cx="232704" cy="3042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4"/>
          <p:cNvSpPr txBox="1"/>
          <p:nvPr/>
        </p:nvSpPr>
        <p:spPr>
          <a:xfrm>
            <a:off x="3478399" y="3797803"/>
            <a:ext cx="135625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光子吸收器</a:t>
            </a:r>
          </a:p>
        </p:txBody>
      </p:sp>
      <p:sp>
        <p:nvSpPr>
          <p:cNvPr id="25" name="文本框 25"/>
          <p:cNvSpPr txBox="1"/>
          <p:nvPr/>
        </p:nvSpPr>
        <p:spPr>
          <a:xfrm>
            <a:off x="5198000" y="3797803"/>
            <a:ext cx="110799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/>
            </a:lvl1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预留泵口</a:t>
            </a:r>
          </a:p>
        </p:txBody>
      </p:sp>
      <p:cxnSp>
        <p:nvCxnSpPr>
          <p:cNvPr id="26" name="直接箭头连接符 25"/>
          <p:cNvCxnSpPr/>
          <p:nvPr/>
        </p:nvCxnSpPr>
        <p:spPr>
          <a:xfrm flipH="1">
            <a:off x="4093466" y="2943400"/>
            <a:ext cx="57228" cy="8458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5304589" y="2999620"/>
            <a:ext cx="384347" cy="7896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5688936" y="2999620"/>
            <a:ext cx="776136" cy="7896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 flipV="1">
            <a:off x="119335" y="1302289"/>
            <a:ext cx="3308473" cy="61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5734850" y="1302289"/>
            <a:ext cx="3055621" cy="61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24"/>
          <p:cNvSpPr txBox="1"/>
          <p:nvPr/>
        </p:nvSpPr>
        <p:spPr>
          <a:xfrm>
            <a:off x="6765031" y="3797803"/>
            <a:ext cx="110799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水冷通道</a:t>
            </a: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6412585" y="2502870"/>
            <a:ext cx="967512" cy="12864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灯片编号占位符 2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51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日期占位符 3"/>
          <p:cNvSpPr>
            <a:spLocks noGrp="1"/>
          </p:cNvSpPr>
          <p:nvPr>
            <p:ph type="dt" sz="quarter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47328" y="812565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dirty="0"/>
              <a:t>总体布局设计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483" y="3572181"/>
            <a:ext cx="2520000" cy="234001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131" y="745665"/>
            <a:ext cx="2520000" cy="2272566"/>
          </a:xfrm>
          <a:prstGeom prst="rect">
            <a:avLst/>
          </a:prstGeom>
        </p:spPr>
      </p:pic>
      <p:sp>
        <p:nvSpPr>
          <p:cNvPr id="47" name="文本框 24"/>
          <p:cNvSpPr txBox="1"/>
          <p:nvPr/>
        </p:nvSpPr>
        <p:spPr>
          <a:xfrm>
            <a:off x="9493191" y="5969926"/>
            <a:ext cx="134868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水冷套设计</a:t>
            </a:r>
          </a:p>
        </p:txBody>
      </p:sp>
      <p:cxnSp>
        <p:nvCxnSpPr>
          <p:cNvPr id="48" name="直接箭头连接符 47"/>
          <p:cNvCxnSpPr>
            <a:endCxn id="47" idx="0"/>
          </p:cNvCxnSpPr>
          <p:nvPr/>
        </p:nvCxnSpPr>
        <p:spPr>
          <a:xfrm>
            <a:off x="10056440" y="4345047"/>
            <a:ext cx="111093" cy="16248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24"/>
          <p:cNvSpPr txBox="1"/>
          <p:nvPr/>
        </p:nvSpPr>
        <p:spPr>
          <a:xfrm>
            <a:off x="11069336" y="5957701"/>
            <a:ext cx="92472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块</a:t>
            </a:r>
          </a:p>
        </p:txBody>
      </p:sp>
      <p:cxnSp>
        <p:nvCxnSpPr>
          <p:cNvPr id="50" name="直接箭头连接符 49"/>
          <p:cNvCxnSpPr>
            <a:endCxn id="49" idx="0"/>
          </p:cNvCxnSpPr>
          <p:nvPr/>
        </p:nvCxnSpPr>
        <p:spPr>
          <a:xfrm>
            <a:off x="10730782" y="4486599"/>
            <a:ext cx="800914" cy="14711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24"/>
          <p:cNvSpPr txBox="1"/>
          <p:nvPr/>
        </p:nvSpPr>
        <p:spPr>
          <a:xfrm>
            <a:off x="9598301" y="3125875"/>
            <a:ext cx="178658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波纹管屏蔽设计</a:t>
            </a:r>
          </a:p>
        </p:txBody>
      </p:sp>
      <p:cxnSp>
        <p:nvCxnSpPr>
          <p:cNvPr id="52" name="直接箭头连接符 51"/>
          <p:cNvCxnSpPr>
            <a:endCxn id="51" idx="0"/>
          </p:cNvCxnSpPr>
          <p:nvPr/>
        </p:nvCxnSpPr>
        <p:spPr>
          <a:xfrm flipH="1">
            <a:off x="10491591" y="1556744"/>
            <a:ext cx="428945" cy="15691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图片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985" y="4238958"/>
            <a:ext cx="1800000" cy="2558730"/>
          </a:xfrm>
          <a:prstGeom prst="rect">
            <a:avLst/>
          </a:prstGeom>
        </p:spPr>
      </p:pic>
      <p:sp>
        <p:nvSpPr>
          <p:cNvPr id="58" name="文本框 24"/>
          <p:cNvSpPr txBox="1"/>
          <p:nvPr/>
        </p:nvSpPr>
        <p:spPr>
          <a:xfrm>
            <a:off x="59338" y="5663137"/>
            <a:ext cx="1356257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端面钥匙孔设计</a:t>
            </a:r>
          </a:p>
        </p:txBody>
      </p:sp>
      <p:sp>
        <p:nvSpPr>
          <p:cNvPr id="59" name="椭圆 58"/>
          <p:cNvSpPr/>
          <p:nvPr/>
        </p:nvSpPr>
        <p:spPr>
          <a:xfrm>
            <a:off x="2096569" y="4700420"/>
            <a:ext cx="746782" cy="1710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箭头连接符 60"/>
          <p:cNvCxnSpPr>
            <a:endCxn id="58" idx="3"/>
          </p:cNvCxnSpPr>
          <p:nvPr/>
        </p:nvCxnSpPr>
        <p:spPr>
          <a:xfrm flipH="1">
            <a:off x="1415595" y="5589240"/>
            <a:ext cx="719965" cy="3970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图片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308" y="4266260"/>
            <a:ext cx="2592000" cy="1456414"/>
          </a:xfrm>
          <a:prstGeom prst="rect">
            <a:avLst/>
          </a:prstGeom>
        </p:spPr>
      </p:pic>
      <p:sp>
        <p:nvSpPr>
          <p:cNvPr id="4096" name="文本框 24"/>
          <p:cNvSpPr txBox="1"/>
          <p:nvPr/>
        </p:nvSpPr>
        <p:spPr>
          <a:xfrm>
            <a:off x="3518946" y="5918649"/>
            <a:ext cx="2520000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BPM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块是否需要水冷？</a:t>
            </a:r>
          </a:p>
        </p:txBody>
      </p:sp>
      <p:sp>
        <p:nvSpPr>
          <p:cNvPr id="4100" name="椭圆 4099"/>
          <p:cNvSpPr/>
          <p:nvPr/>
        </p:nvSpPr>
        <p:spPr>
          <a:xfrm>
            <a:off x="10056440" y="1881948"/>
            <a:ext cx="504056" cy="6829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01" name="文本框 24"/>
          <p:cNvSpPr txBox="1"/>
          <p:nvPr/>
        </p:nvSpPr>
        <p:spPr>
          <a:xfrm>
            <a:off x="6424353" y="4933507"/>
            <a:ext cx="2739245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狭缝处的屏蔽是否需要？</a:t>
            </a:r>
          </a:p>
        </p:txBody>
      </p:sp>
      <p:cxnSp>
        <p:nvCxnSpPr>
          <p:cNvPr id="4102" name="直接箭头连接符 4101"/>
          <p:cNvCxnSpPr>
            <a:endCxn id="4101" idx="0"/>
          </p:cNvCxnSpPr>
          <p:nvPr/>
        </p:nvCxnSpPr>
        <p:spPr>
          <a:xfrm flipH="1">
            <a:off x="7793976" y="2223426"/>
            <a:ext cx="2239050" cy="27100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A6AFEF-BA0E-423B-B4BC-3CFBF150F0A9}" type="slidenum">
              <a:rPr lang="zh-CN" altLang="en-US"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zh-CN" alt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3ABAD2-E7EE-4CBE-8502-21443987BA6A}" type="datetime1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2026/4/20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rgbClr val="015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920536" y="126264"/>
            <a:ext cx="11961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 ITC" panose="03070402050302030203" pitchFamily="66" charset="0"/>
              </a:rPr>
              <a:t>STCF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2072"/>
          <a:stretch>
            <a:fillRect/>
          </a:stretch>
        </p:blipFill>
        <p:spPr bwMode="auto">
          <a:xfrm>
            <a:off x="-96688" y="66986"/>
            <a:ext cx="2894330" cy="600710"/>
          </a:xfrm>
          <a:prstGeom prst="rect">
            <a:avLst/>
          </a:prstGeom>
          <a:ln>
            <a:noFill/>
          </a:ln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639615" y="152384"/>
            <a:ext cx="82056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rgbClr val="3333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弧区标准单元段的真空系统设计进展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7328" y="812565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dirty="0"/>
              <a:t>真空盒的变形量分析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840" t="37983" r="840" b="13155"/>
          <a:stretch>
            <a:fillRect/>
          </a:stretch>
        </p:blipFill>
        <p:spPr>
          <a:xfrm>
            <a:off x="4224672" y="778076"/>
            <a:ext cx="7920000" cy="133749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408368" y="908720"/>
            <a:ext cx="1872208" cy="3655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外部加强筋方案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 l="1569" t="9341" b="21538"/>
          <a:stretch>
            <a:fillRect/>
          </a:stretch>
        </p:blipFill>
        <p:spPr>
          <a:xfrm>
            <a:off x="4232537" y="2574982"/>
            <a:ext cx="7920000" cy="80788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192537" y="2162519"/>
            <a:ext cx="3168352" cy="3655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二极铁区域内部增加三个垫块</a:t>
            </a:r>
          </a:p>
        </p:txBody>
      </p:sp>
      <p:sp>
        <p:nvSpPr>
          <p:cNvPr id="18" name="矩形 17"/>
          <p:cNvSpPr/>
          <p:nvPr/>
        </p:nvSpPr>
        <p:spPr>
          <a:xfrm>
            <a:off x="5671817" y="3444069"/>
            <a:ext cx="5689072" cy="3655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二极铁区域内部增加三个垫块、同时线包下增加加强筋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r="3026" b="14596"/>
          <a:stretch>
            <a:fillRect/>
          </a:stretch>
        </p:blipFill>
        <p:spPr>
          <a:xfrm>
            <a:off x="4272000" y="3855437"/>
            <a:ext cx="7920000" cy="113563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rcRect l="5543" t="11186" r="2296" b="7230"/>
          <a:stretch>
            <a:fillRect/>
          </a:stretch>
        </p:blipFill>
        <p:spPr>
          <a:xfrm>
            <a:off x="4776000" y="5209928"/>
            <a:ext cx="7416000" cy="1513985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6526399" y="5445224"/>
            <a:ext cx="432048" cy="792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/>
        </p:nvCxnSpPr>
        <p:spPr>
          <a:xfrm>
            <a:off x="6742423" y="4423253"/>
            <a:ext cx="0" cy="10219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10344472" y="5589244"/>
            <a:ext cx="432048" cy="792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/>
          <p:nvPr/>
        </p:nvCxnSpPr>
        <p:spPr>
          <a:xfrm>
            <a:off x="10560496" y="4567273"/>
            <a:ext cx="0" cy="10219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5951984" y="6381328"/>
            <a:ext cx="133882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dirty="0"/>
              <a:t>外部加强筋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9912424" y="6359607"/>
            <a:ext cx="110799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/>
            </a:lvl1pPr>
          </a:lstStyle>
          <a:p>
            <a:r>
              <a:rPr lang="zh-CN" altLang="en-US" dirty="0"/>
              <a:t>内部垫块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14892" y="1446821"/>
            <a:ext cx="272382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dirty="0"/>
              <a:t>最大变形量在二极铁区域</a:t>
            </a:r>
          </a:p>
        </p:txBody>
      </p:sp>
      <p:sp>
        <p:nvSpPr>
          <p:cNvPr id="29" name="矩形 28"/>
          <p:cNvSpPr/>
          <p:nvPr/>
        </p:nvSpPr>
        <p:spPr>
          <a:xfrm>
            <a:off x="551634" y="5813209"/>
            <a:ext cx="2372966" cy="5040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外部加强筋</a:t>
            </a:r>
            <a:r>
              <a:rPr lang="en-US" altLang="zh-CN" dirty="0"/>
              <a:t>+</a:t>
            </a:r>
            <a:r>
              <a:rPr lang="zh-CN" altLang="en-US" dirty="0"/>
              <a:t>内部垫块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35360" y="2802887"/>
            <a:ext cx="295465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dirty="0"/>
              <a:t>增加垫块后该区域有所改善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59793" y="4168284"/>
            <a:ext cx="374441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线包下加加强筋后该区域变形更小，最大变形转移到了另外两个区域</a:t>
            </a:r>
          </a:p>
        </p:txBody>
      </p:sp>
      <p:sp>
        <p:nvSpPr>
          <p:cNvPr id="34" name="箭头: 下 33"/>
          <p:cNvSpPr/>
          <p:nvPr/>
        </p:nvSpPr>
        <p:spPr>
          <a:xfrm>
            <a:off x="1514246" y="1853673"/>
            <a:ext cx="477298" cy="8552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箭头: 下 34"/>
          <p:cNvSpPr/>
          <p:nvPr/>
        </p:nvSpPr>
        <p:spPr>
          <a:xfrm>
            <a:off x="1486089" y="3220275"/>
            <a:ext cx="504056" cy="8753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箭头: 下 35"/>
          <p:cNvSpPr/>
          <p:nvPr/>
        </p:nvSpPr>
        <p:spPr>
          <a:xfrm>
            <a:off x="1500867" y="4881827"/>
            <a:ext cx="504056" cy="8753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1140</Words>
  <Application>Microsoft Office PowerPoint</Application>
  <PresentationFormat>宽屏</PresentationFormat>
  <Paragraphs>268</Paragraphs>
  <Slides>22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等线</vt:lpstr>
      <vt:lpstr>方正姚体</vt:lpstr>
      <vt:lpstr>华文中宋</vt:lpstr>
      <vt:lpstr>Arial</vt:lpstr>
      <vt:lpstr>Bradley Hand ITC</vt:lpstr>
      <vt:lpstr>Calibri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shixiang peng</dc:creator>
  <cp:lastModifiedBy>kun sun</cp:lastModifiedBy>
  <cp:revision>2430</cp:revision>
  <dcterms:created xsi:type="dcterms:W3CDTF">2025-03-19T01:04:00Z</dcterms:created>
  <dcterms:modified xsi:type="dcterms:W3CDTF">2026-04-20T01:00:23Z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4A0AD705404B4645A8D9C1AECC1BD110_12</vt:lpwstr>
  </property>
  <property fmtid="{D5CDD505-2E9C-101B-9397-08002B2CF9AE}" pid="3" name="KSOProductBuildVer">
    <vt:lpwstr>2052-12.8.2.15091</vt:lpwstr>
  </property>
</Properties>
</file>