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vsdx" ContentType="application/vnd.ms-visio.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95" r:id="rId2"/>
  </p:sldMasterIdLst>
  <p:notesMasterIdLst>
    <p:notesMasterId r:id="rId23"/>
  </p:notesMasterIdLst>
  <p:sldIdLst>
    <p:sldId id="1560" r:id="rId3"/>
    <p:sldId id="257" r:id="rId4"/>
    <p:sldId id="1594" r:id="rId5"/>
    <p:sldId id="1596" r:id="rId6"/>
    <p:sldId id="1603" r:id="rId7"/>
    <p:sldId id="1599" r:id="rId8"/>
    <p:sldId id="1573" r:id="rId9"/>
    <p:sldId id="260" r:id="rId10"/>
    <p:sldId id="261" r:id="rId11"/>
    <p:sldId id="1561" r:id="rId12"/>
    <p:sldId id="1576" r:id="rId13"/>
    <p:sldId id="1600" r:id="rId14"/>
    <p:sldId id="1572" r:id="rId15"/>
    <p:sldId id="1592" r:id="rId16"/>
    <p:sldId id="1579" r:id="rId17"/>
    <p:sldId id="1593" r:id="rId18"/>
    <p:sldId id="1595" r:id="rId19"/>
    <p:sldId id="1601" r:id="rId20"/>
    <p:sldId id="1602" r:id="rId21"/>
    <p:sldId id="1591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3" autoAdjust="0"/>
    <p:restoredTop sz="83097" autoAdjust="0"/>
  </p:normalViewPr>
  <p:slideViewPr>
    <p:cSldViewPr snapToGrid="0">
      <p:cViewPr varScale="1">
        <p:scale>
          <a:sx n="70" d="100"/>
          <a:sy n="70" d="100"/>
        </p:scale>
        <p:origin x="9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1" d="100"/>
          <a:sy n="91" d="100"/>
        </p:scale>
        <p:origin x="375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17FEAD-D871-4B6A-A53C-B5A99597E09B}" type="datetimeFigureOut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FF175-4E43-488D-8041-ECB90AC6CC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9193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40505-FCA4-4619-BB1A-2C933C6F06C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73206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实验 863 s，筛选后 1.03×10^5 事例，r≈38 cm；使用 η≈0.3% 仿真效率与几何立体角估算约 10^6 n/s。仅为量级。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07549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FF175-4E43-488D-8041-ECB90AC6CC2C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51777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为验证系统屏蔽散射中子的能力，使用聚乙烯慢化层进行成像测试，根据蒙卡仿真，快中子产生的反冲质子会被较明显的阻挡，而</a:t>
            </a:r>
            <a:r>
              <a:rPr lang="en-US" altLang="zh-CN" dirty="0"/>
              <a:t>gamma</a:t>
            </a:r>
            <a:r>
              <a:rPr lang="zh-CN" altLang="en-US" dirty="0"/>
              <a:t>射线则可以几乎不受影响，经事件筛选后，实测结果与质子事例吻合，技术比约为</a:t>
            </a:r>
            <a:r>
              <a:rPr lang="en-US" altLang="zh-CN" dirty="0"/>
              <a:t>1.5</a:t>
            </a:r>
            <a:r>
              <a:rPr lang="zh-CN" altLang="en-US" dirty="0"/>
              <a:t>，证明了探测系统仅对高能快中子敏感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FF175-4E43-488D-8041-ECB90AC6CC2C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3763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为验证系统屏蔽散射中子的能力，使用聚乙烯慢化层进行成像测试，根据蒙卡仿真，快中子产生的反冲质子会被较明显的阻挡，而</a:t>
            </a:r>
            <a:r>
              <a:rPr lang="en-US" altLang="zh-CN" dirty="0"/>
              <a:t>gamma</a:t>
            </a:r>
            <a:r>
              <a:rPr lang="zh-CN" altLang="en-US" dirty="0"/>
              <a:t>射线则可以几乎不受影响，经事件筛选后，实测结果与质子事例吻合，技术比约为</a:t>
            </a:r>
            <a:r>
              <a:rPr lang="en-US" altLang="zh-CN" dirty="0"/>
              <a:t>1.5</a:t>
            </a:r>
            <a:r>
              <a:rPr lang="zh-CN" altLang="en-US" dirty="0"/>
              <a:t>，证明了探测系统仅对高能快中子敏感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FF175-4E43-488D-8041-ECB90AC6CC2C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543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40505-FCA4-4619-BB1A-2C933C6F06C6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35839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好好想想排版什么的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FF175-4E43-488D-8041-ECB90AC6CC2C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0148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40505-FCA4-4619-BB1A-2C933C6F06C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2043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因此使用微结构气体探测器，这是一种阵列探测器，可承受高计数，成本低，可大面积使用，同时具有分辨</a:t>
            </a:r>
            <a:r>
              <a:rPr lang="en-US" altLang="zh-CN" dirty="0"/>
              <a:t>gamma</a:t>
            </a:r>
            <a:r>
              <a:rPr lang="zh-CN" altLang="en-US" dirty="0"/>
              <a:t>射线的能力。探测器通过聚乙烯转换层将快中子转换为反冲质子进行探测，并加了屏蔽层，使其之响应</a:t>
            </a:r>
            <a:r>
              <a:rPr lang="en-US" altLang="zh-CN" dirty="0"/>
              <a:t>4MeV</a:t>
            </a:r>
            <a:r>
              <a:rPr lang="zh-CN" altLang="en-US" dirty="0"/>
              <a:t>以下的中子。探测器使用交叉条读出，一个方向有</a:t>
            </a:r>
            <a:r>
              <a:rPr lang="en-US" altLang="zh-CN" dirty="0"/>
              <a:t>320</a:t>
            </a:r>
            <a:r>
              <a:rPr lang="zh-CN" altLang="en-US" dirty="0"/>
              <a:t>通道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FF175-4E43-488D-8041-ECB90AC6CC2C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8003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图 2、图 3 的效率和低能抑制均为 Geant4 仿真结果。2 mm PE + 0.1 mm Al 为论文选择的设计组合。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论文给出 20.8 cm × 20.8 cm、5 mm 漂移区、Ar/CO2（93/7）、320×2 条带及 0.65 mm 节距。节距不能直接当作空间分辨率。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为实现探测器的读出，设计了多通道波形数字化读出系统。电子学系统需要高计数率，高通道同时性，低噪声波形数字化。我的工作包括：改进前端板，设计模数转换板的数字滤波和外触发部分，搭建原理样机并开展测试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FF175-4E43-488D-8041-ECB90AC6CC2C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68700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FF175-4E43-488D-8041-ECB90AC6CC2C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62740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40505-FCA4-4619-BB1A-2C933C6F06C6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0179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使用潘宁源</a:t>
            </a:r>
            <a:r>
              <a:rPr lang="en-US" altLang="zh-CN" dirty="0"/>
              <a:t>D-T</a:t>
            </a:r>
            <a:r>
              <a:rPr lang="zh-CN" altLang="en-US" dirty="0"/>
              <a:t>中子管对原理样机进行测试，如图。对测试环境进行蒙卡仿真，可以发现，进入探测器的以</a:t>
            </a:r>
            <a:r>
              <a:rPr lang="en-US" altLang="zh-CN" dirty="0"/>
              <a:t>gamma</a:t>
            </a:r>
            <a:r>
              <a:rPr lang="zh-CN" altLang="en-US" dirty="0"/>
              <a:t>射线产生的电子为主，但是电子和反冲质子单位电离能损有较大差异，</a:t>
            </a:r>
            <a:r>
              <a:rPr lang="en-US" altLang="zh-CN" dirty="0"/>
              <a:t>1</a:t>
            </a:r>
            <a:r>
              <a:rPr lang="zh-CN" altLang="en-US" dirty="0"/>
              <a:t>，</a:t>
            </a:r>
            <a:r>
              <a:rPr lang="en-US" altLang="zh-CN" dirty="0"/>
              <a:t>5keV/mm</a:t>
            </a:r>
            <a:r>
              <a:rPr lang="zh-CN" altLang="en-US" dirty="0"/>
              <a:t>可筛掉</a:t>
            </a:r>
            <a:r>
              <a:rPr lang="en-US" altLang="zh-CN" dirty="0"/>
              <a:t>98%gamma</a:t>
            </a:r>
            <a:r>
              <a:rPr lang="zh-CN" altLang="en-US" dirty="0"/>
              <a:t>，对中子事例仅损失</a:t>
            </a:r>
            <a:r>
              <a:rPr lang="en-US" altLang="zh-CN" dirty="0"/>
              <a:t>1%</a:t>
            </a:r>
            <a:r>
              <a:rPr lang="zh-CN" altLang="en-US" dirty="0"/>
              <a:t>，可据此实现粒子鉴别。实际测试得到的数据如图所示，在高能段中子测试能谱与宇宙射线能谱明显分离，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FF175-4E43-488D-8041-ECB90AC6CC2C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8574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0"/>
            <a:ext cx="12192000" cy="9906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342" y="1247775"/>
            <a:ext cx="10979959" cy="5101161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Ø"/>
              <a:defRPr baseline="0">
                <a:latin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4313" y="6553201"/>
            <a:ext cx="2743200" cy="365125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C6CE2DF2-BCA6-42AD-9EC2-91507C44706D}" type="datetime1">
              <a:rPr lang="zh-CN" altLang="en-US" smtClean="0"/>
              <a:pPr/>
              <a:t>2026/7/24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30700" y="648970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34272" y="6492876"/>
            <a:ext cx="2743200" cy="365125"/>
          </a:xfrm>
        </p:spPr>
        <p:txBody>
          <a:bodyPr/>
          <a:lstStyle>
            <a:lvl1pPr>
              <a:defRPr sz="1800" b="1">
                <a:solidFill>
                  <a:srgbClr val="004D94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7233DC2A-5E92-482B-9DB5-24AB4AD1E5BC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7EDF55B3-6199-4DA8-ACBE-189872D023B0}"/>
              </a:ext>
            </a:extLst>
          </p:cNvPr>
          <p:cNvSpPr/>
          <p:nvPr userDrawn="1"/>
        </p:nvSpPr>
        <p:spPr>
          <a:xfrm>
            <a:off x="7614416" y="86996"/>
            <a:ext cx="4378787" cy="844136"/>
          </a:xfrm>
          <a:prstGeom prst="rect">
            <a:avLst/>
          </a:prstGeom>
          <a:solidFill>
            <a:srgbClr val="004D94"/>
          </a:solidFill>
          <a:ln>
            <a:solidFill>
              <a:srgbClr val="004D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14" y="135064"/>
            <a:ext cx="7835900" cy="70907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C634AE0-FEAC-4B15-891A-A7F0013B66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313" y="154528"/>
            <a:ext cx="4046991" cy="70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235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30B57F-27FC-44AC-874C-03454C828B8C}" type="slidenum">
              <a:rPr lang="en-US" altLang="zh-CN" smtClean="0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8806400"/>
      </p:ext>
    </p:extLst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7FE2593F-66C2-44AC-9B2A-40FCB8B9055B}" type="datetime1">
              <a:rPr lang="zh-CN" altLang="en-US" smtClean="0"/>
              <a:pPr/>
              <a:t>2026/7/24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093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1F616D7E-6750-4BA3-8786-082CA047DA46}" type="datetime1">
              <a:rPr lang="zh-CN" altLang="en-US" smtClean="0"/>
              <a:pPr/>
              <a:t>2026/7/24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06144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5AB69122-C3D0-44B0-9AEC-44CC5CA304EB}" type="datetime1">
              <a:rPr lang="zh-CN" altLang="en-US" smtClean="0"/>
              <a:pPr/>
              <a:t>2026/7/24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646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87EE1983-CE82-49FC-965E-E579DD9B8F33}" type="datetime1">
              <a:rPr lang="zh-CN" altLang="en-US" smtClean="0"/>
              <a:pPr/>
              <a:t>2026/7/24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0473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1287213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621089"/>
            <a:ext cx="10515600" cy="49572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C9E98AC5-B75A-4C2D-BFB3-C23066DB2A3D}" type="datetime1">
              <a:rPr lang="zh-CN" altLang="en-US" smtClean="0"/>
              <a:pPr>
                <a:defRPr/>
              </a:pPr>
              <a:t>2026/7/24</a:t>
            </a:fld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F2E7C8-8254-4703-8840-58745B7490E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  <p:sp>
        <p:nvSpPr>
          <p:cNvPr id="7" name="文本占位符 2"/>
          <p:cNvSpPr>
            <a:spLocks noGrp="1"/>
          </p:cNvSpPr>
          <p:nvPr>
            <p:ph type="body" idx="13"/>
          </p:nvPr>
        </p:nvSpPr>
        <p:spPr>
          <a:xfrm>
            <a:off x="3497363" y="3877508"/>
            <a:ext cx="5184576" cy="49572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018049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BB27C-A5E9-4D02-B4D8-BED7E399589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  <p:sp>
        <p:nvSpPr>
          <p:cNvPr id="7" name="内容占位符 2"/>
          <p:cNvSpPr>
            <a:spLocks noGrp="1"/>
          </p:cNvSpPr>
          <p:nvPr>
            <p:ph sz="half" idx="1"/>
          </p:nvPr>
        </p:nvSpPr>
        <p:spPr>
          <a:xfrm>
            <a:off x="609600" y="1063518"/>
            <a:ext cx="5384800" cy="5062646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8" name="内容占位符 3"/>
          <p:cNvSpPr>
            <a:spLocks noGrp="1"/>
          </p:cNvSpPr>
          <p:nvPr>
            <p:ph sz="half" idx="2"/>
          </p:nvPr>
        </p:nvSpPr>
        <p:spPr>
          <a:xfrm>
            <a:off x="6197600" y="1063519"/>
            <a:ext cx="5384800" cy="506264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标题 1"/>
          <p:cNvSpPr>
            <a:spLocks noGrp="1"/>
          </p:cNvSpPr>
          <p:nvPr>
            <p:ph type="title"/>
          </p:nvPr>
        </p:nvSpPr>
        <p:spPr>
          <a:xfrm>
            <a:off x="0" y="44624"/>
            <a:ext cx="10979989" cy="669600"/>
          </a:xfrm>
          <a:solidFill>
            <a:schemeClr val="bg1"/>
          </a:solidFill>
        </p:spPr>
        <p:txBody>
          <a:bodyPr/>
          <a:lstStyle>
            <a:lvl1pPr marL="396000" algn="l">
              <a:defRPr sz="36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1" name="矩形 7"/>
          <p:cNvSpPr>
            <a:spLocks noChangeArrowheads="1"/>
          </p:cNvSpPr>
          <p:nvPr userDrawn="1"/>
        </p:nvSpPr>
        <p:spPr bwMode="auto">
          <a:xfrm>
            <a:off x="-4233" y="764704"/>
            <a:ext cx="12192000" cy="134938"/>
          </a:xfrm>
          <a:prstGeom prst="rect">
            <a:avLst/>
          </a:prstGeom>
          <a:gradFill flip="none" rotWithShape="1">
            <a:gsLst>
              <a:gs pos="35000">
                <a:srgbClr val="0061B2">
                  <a:lumMod val="20000"/>
                  <a:lumOff val="80000"/>
                </a:srgbClr>
              </a:gs>
              <a:gs pos="0">
                <a:srgbClr val="0061B2">
                  <a:lumMod val="60000"/>
                  <a:lumOff val="40000"/>
                </a:srgbClr>
              </a:gs>
              <a:gs pos="51000">
                <a:srgbClr val="0061B2">
                  <a:lumMod val="20000"/>
                  <a:lumOff val="80000"/>
                </a:srgbClr>
              </a:gs>
              <a:gs pos="100000">
                <a:srgbClr val="4C7013">
                  <a:lumMod val="20000"/>
                  <a:lumOff val="80000"/>
                </a:srgbClr>
              </a:gs>
            </a:gsLst>
            <a:lin ang="0" scaled="1"/>
            <a:tileRect/>
          </a:gradFill>
          <a:ln>
            <a:noFill/>
          </a:ln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黑体" panose="02010609060101010101" pitchFamily="49" charset="-122"/>
              <a:cs typeface="Arial"/>
            </a:endParaRPr>
          </a:p>
        </p:txBody>
      </p:sp>
      <p:pic>
        <p:nvPicPr>
          <p:cNvPr id="10" name="图片 10" descr="未命名-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9989" y="4948"/>
            <a:ext cx="1164683" cy="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17160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C65A9D-8006-47C7-A12B-C488D274BF2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0" y="44624"/>
            <a:ext cx="10979989" cy="669600"/>
          </a:xfrm>
          <a:solidFill>
            <a:schemeClr val="bg1"/>
          </a:solidFill>
        </p:spPr>
        <p:txBody>
          <a:bodyPr/>
          <a:lstStyle>
            <a:lvl1pPr marL="396000" algn="l">
              <a:defRPr sz="36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6" name="图片 10" descr="未命名-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9989" y="4948"/>
            <a:ext cx="1164683" cy="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26944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C65A9D-8006-47C7-A12B-C488D274BF2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0" y="44624"/>
            <a:ext cx="10979989" cy="669600"/>
          </a:xfrm>
          <a:solidFill>
            <a:schemeClr val="bg1"/>
          </a:solidFill>
        </p:spPr>
        <p:txBody>
          <a:bodyPr/>
          <a:lstStyle>
            <a:lvl1pPr marL="396000" algn="l">
              <a:defRPr sz="36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7" name="矩形 7"/>
          <p:cNvSpPr>
            <a:spLocks noChangeArrowheads="1"/>
          </p:cNvSpPr>
          <p:nvPr userDrawn="1"/>
        </p:nvSpPr>
        <p:spPr bwMode="auto">
          <a:xfrm>
            <a:off x="-4233" y="764704"/>
            <a:ext cx="12192000" cy="134938"/>
          </a:xfrm>
          <a:prstGeom prst="rect">
            <a:avLst/>
          </a:prstGeom>
          <a:gradFill flip="none" rotWithShape="1">
            <a:gsLst>
              <a:gs pos="35000">
                <a:srgbClr val="0061B2">
                  <a:lumMod val="20000"/>
                  <a:lumOff val="80000"/>
                </a:srgbClr>
              </a:gs>
              <a:gs pos="0">
                <a:srgbClr val="0061B2">
                  <a:lumMod val="60000"/>
                  <a:lumOff val="40000"/>
                </a:srgbClr>
              </a:gs>
              <a:gs pos="51000">
                <a:srgbClr val="0061B2">
                  <a:lumMod val="20000"/>
                  <a:lumOff val="80000"/>
                </a:srgbClr>
              </a:gs>
              <a:gs pos="100000">
                <a:srgbClr val="4C7013">
                  <a:lumMod val="20000"/>
                  <a:lumOff val="80000"/>
                </a:srgbClr>
              </a:gs>
            </a:gsLst>
            <a:lin ang="0" scaled="1"/>
            <a:tileRect/>
          </a:gradFill>
          <a:ln>
            <a:noFill/>
          </a:ln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黑体" panose="02010609060101010101" pitchFamily="49" charset="-122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55476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C45A430E-24D5-6CE3-BD73-E19ABFFAF4F8}"/>
              </a:ext>
            </a:extLst>
          </p:cNvPr>
          <p:cNvGrpSpPr/>
          <p:nvPr/>
        </p:nvGrpSpPr>
        <p:grpSpPr>
          <a:xfrm>
            <a:off x="528761" y="354093"/>
            <a:ext cx="4385144" cy="989015"/>
            <a:chOff x="457200" y="306385"/>
            <a:chExt cx="3817372" cy="989015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956BBA4E-A250-61FE-DC6F-E5E763C6E3DD}"/>
                </a:ext>
              </a:extLst>
            </p:cNvPr>
            <p:cNvSpPr/>
            <p:nvPr/>
          </p:nvSpPr>
          <p:spPr>
            <a:xfrm>
              <a:off x="1219200" y="457200"/>
              <a:ext cx="3055372" cy="56425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dirty="0">
                  <a:ln w="0"/>
                  <a:solidFill>
                    <a:srgbClr val="225E94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华文行楷" panose="02010800040101010101" pitchFamily="2" charset="-122"/>
                  <a:ea typeface="华文行楷" panose="02010800040101010101" pitchFamily="2" charset="-122"/>
                </a:rPr>
                <a:t>中国科学技术大学</a:t>
              </a:r>
              <a:endParaRPr lang="en-US" altLang="zh-CN" sz="3200" dirty="0">
                <a:ln w="0"/>
                <a:solidFill>
                  <a:srgbClr val="225E94"/>
                </a:solidFill>
                <a:effectLst>
                  <a:reflection blurRad="6350" stA="53000" endA="300" endPos="35500" dir="5400000" sy="-90000" algn="bl" rotWithShape="0"/>
                </a:effectLst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400" dirty="0">
                  <a:ln w="0"/>
                  <a:solidFill>
                    <a:srgbClr val="225E94"/>
                  </a:solidFill>
                  <a:effectLst>
                    <a:reflection blurRad="6350" stA="53000" endA="300" endPos="35500" dir="5400000" sy="-90000" algn="bl" rotWithShape="0"/>
                  </a:effectLst>
                  <a:latin typeface="Calibri" panose="020F0502020204030204" pitchFamily="34" charset="0"/>
                  <a:ea typeface="华文行楷" panose="02010800040101010101" pitchFamily="2" charset="-122"/>
                  <a:cs typeface="Calibri" panose="020F0502020204030204" pitchFamily="34" charset="0"/>
                </a:rPr>
                <a:t>University of Science and Technology of China</a:t>
              </a:r>
            </a:p>
          </p:txBody>
        </p:sp>
        <p:pic>
          <p:nvPicPr>
            <p:cNvPr id="7" name="图片 6" descr="图片包含 徽标&#10;&#10;描述已自动生成">
              <a:extLst>
                <a:ext uri="{FF2B5EF4-FFF2-40B4-BE49-F238E27FC236}">
                  <a16:creationId xmlns:a16="http://schemas.microsoft.com/office/drawing/2014/main" id="{5433D357-FA47-FE8D-CBEA-8FADE430E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306385"/>
              <a:ext cx="847921" cy="989015"/>
            </a:xfrm>
            <a:prstGeom prst="rect">
              <a:avLst/>
            </a:prstGeom>
          </p:spPr>
        </p:pic>
      </p:grpSp>
      <p:sp>
        <p:nvSpPr>
          <p:cNvPr id="11" name="标题 10">
            <a:extLst>
              <a:ext uri="{FF2B5EF4-FFF2-40B4-BE49-F238E27FC236}">
                <a16:creationId xmlns:a16="http://schemas.microsoft.com/office/drawing/2014/main" id="{FC365AD7-67CC-5861-0658-C873AE6B9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2667000"/>
            <a:ext cx="10515600" cy="1325563"/>
          </a:xfrm>
        </p:spPr>
        <p:txBody>
          <a:bodyPr>
            <a:normAutofit/>
          </a:bodyPr>
          <a:lstStyle>
            <a:lvl1pPr algn="ctr">
              <a:defRPr sz="60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48113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0B9DA23D-71D4-48D1-9D38-2393CD0539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0"/>
            <a:ext cx="12192000" cy="990600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D9ECE7E-69F0-4F43-A15B-B34EF46C4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342" y="1247775"/>
            <a:ext cx="10979959" cy="5101161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Ø"/>
              <a:defRPr baseline="0">
                <a:latin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5F631C24-0544-4018-B260-5D34C13F93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313" y="6553201"/>
            <a:ext cx="2743200" cy="365125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C6CE2DF2-BCA6-42AD-9EC2-91507C44706D}" type="datetime1">
              <a:rPr lang="zh-CN" altLang="en-US" smtClean="0"/>
              <a:pPr/>
              <a:t>2026/7/24</a:t>
            </a:fld>
            <a:endParaRPr lang="zh-CN" altLang="en-US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7504C612-937D-4E54-9EF4-EE9915C12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30700" y="648970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FBAB78BB-1013-4A2E-9EA4-5936E8E8C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34272" y="6492876"/>
            <a:ext cx="2743200" cy="365125"/>
          </a:xfrm>
        </p:spPr>
        <p:txBody>
          <a:bodyPr/>
          <a:lstStyle>
            <a:lvl1pPr>
              <a:defRPr sz="1800" b="1">
                <a:solidFill>
                  <a:srgbClr val="004D94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7233DC2A-5E92-482B-9DB5-24AB4AD1E5BC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601BE81C-D698-4537-BD51-FA7136FE34E5}"/>
              </a:ext>
            </a:extLst>
          </p:cNvPr>
          <p:cNvSpPr/>
          <p:nvPr userDrawn="1"/>
        </p:nvSpPr>
        <p:spPr>
          <a:xfrm>
            <a:off x="7614416" y="86996"/>
            <a:ext cx="4378787" cy="844136"/>
          </a:xfrm>
          <a:prstGeom prst="rect">
            <a:avLst/>
          </a:prstGeom>
          <a:solidFill>
            <a:srgbClr val="004D94"/>
          </a:solidFill>
          <a:ln>
            <a:solidFill>
              <a:srgbClr val="004D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98A125BB-07D2-4E94-AEAC-0760CF55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14" y="135064"/>
            <a:ext cx="7835900" cy="70907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406C0B69-9E41-4E23-AC6D-C0736169E14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313" y="154528"/>
            <a:ext cx="4046991" cy="70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479253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7839DA74-905F-40B1-BDDF-07C9DE07EB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0"/>
            <a:ext cx="12192000" cy="9906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A0FBFFC-290D-480E-85FB-01665901A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342" y="1247775"/>
            <a:ext cx="10979959" cy="5101161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Ø"/>
              <a:defRPr baseline="0">
                <a:latin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484FAD56-7811-44C9-BE37-DB7A7E71DB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313" y="6553201"/>
            <a:ext cx="2743200" cy="365125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C6CE2DF2-BCA6-42AD-9EC2-91507C44706D}" type="datetime1">
              <a:rPr lang="zh-CN" altLang="en-US" smtClean="0"/>
              <a:pPr/>
              <a:t>2026/7/24</a:t>
            </a:fld>
            <a:endParaRPr lang="zh-CN" alt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4F2297F9-BB9F-424A-B142-C85371976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30700" y="6489701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C155C5F-573B-4265-9A88-25B80FB13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34272" y="6492876"/>
            <a:ext cx="2743200" cy="365125"/>
          </a:xfrm>
        </p:spPr>
        <p:txBody>
          <a:bodyPr/>
          <a:lstStyle>
            <a:lvl1pPr>
              <a:defRPr sz="1800" b="1">
                <a:solidFill>
                  <a:srgbClr val="004D94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7233DC2A-5E92-482B-9DB5-24AB4AD1E5BC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0DF051C-8986-49FB-A203-4F42855F4218}"/>
              </a:ext>
            </a:extLst>
          </p:cNvPr>
          <p:cNvSpPr/>
          <p:nvPr userDrawn="1"/>
        </p:nvSpPr>
        <p:spPr>
          <a:xfrm>
            <a:off x="7614416" y="86996"/>
            <a:ext cx="4378787" cy="844136"/>
          </a:xfrm>
          <a:prstGeom prst="rect">
            <a:avLst/>
          </a:prstGeom>
          <a:solidFill>
            <a:srgbClr val="004D94"/>
          </a:solidFill>
          <a:ln>
            <a:solidFill>
              <a:srgbClr val="004D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anose="02010609060101010101" pitchFamily="49" charset="-122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CEC79FF-921B-46B5-97A0-33AA9C25D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14" y="135064"/>
            <a:ext cx="7835900" cy="70907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39FBBFD4-299A-4FA6-874C-E9FE98D048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313" y="154528"/>
            <a:ext cx="4046991" cy="70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37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30B57F-27FC-44AC-874C-03454C828B8C}" type="slidenum">
              <a:rPr lang="en-US" altLang="zh-CN" smtClean="0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44331475"/>
      </p:ext>
    </p:extLst>
  </p:cSld>
  <p:clrMapOvr>
    <a:masterClrMapping/>
  </p:clrMapOvr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BBB27C-A5E9-4D02-B4D8-BED7E3995897}" type="slidenum">
              <a:rPr lang="en-US" altLang="zh-CN" smtClean="0"/>
              <a:pPr>
                <a:defRPr/>
              </a:pPr>
              <a:t>‹#›</a:t>
            </a:fld>
            <a:endParaRPr lang="en-US" altLang="zh-CN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CCA584C-1795-4ADA-8778-3EE109CC310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4233" y="764704"/>
            <a:ext cx="12192000" cy="134938"/>
          </a:xfrm>
          <a:prstGeom prst="rect">
            <a:avLst/>
          </a:prstGeom>
          <a:gradFill flip="none" rotWithShape="1">
            <a:gsLst>
              <a:gs pos="35000">
                <a:srgbClr val="0061B2">
                  <a:lumMod val="20000"/>
                  <a:lumOff val="80000"/>
                </a:srgbClr>
              </a:gs>
              <a:gs pos="0">
                <a:srgbClr val="0061B2">
                  <a:lumMod val="60000"/>
                  <a:lumOff val="40000"/>
                </a:srgbClr>
              </a:gs>
              <a:gs pos="51000">
                <a:srgbClr val="0061B2">
                  <a:lumMod val="20000"/>
                  <a:lumOff val="80000"/>
                </a:srgbClr>
              </a:gs>
              <a:gs pos="100000">
                <a:srgbClr val="4C7013">
                  <a:lumMod val="20000"/>
                  <a:lumOff val="80000"/>
                </a:srgbClr>
              </a:gs>
            </a:gsLst>
            <a:lin ang="0" scaled="1"/>
            <a:tileRect/>
          </a:gradFill>
          <a:ln>
            <a:noFill/>
          </a:ln>
        </p:spPr>
        <p:txBody>
          <a:bodyPr wrap="none" lIns="90000" tIns="46800" rIns="90000" bIns="468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黑体" panose="02010609060101010101" pitchFamily="49" charset="-122"/>
              <a:cs typeface="Arial"/>
            </a:endParaRPr>
          </a:p>
        </p:txBody>
      </p:sp>
      <p:pic>
        <p:nvPicPr>
          <p:cNvPr id="8" name="图片 10" descr="未命名-1.png">
            <a:extLst>
              <a:ext uri="{FF2B5EF4-FFF2-40B4-BE49-F238E27FC236}">
                <a16:creationId xmlns:a16="http://schemas.microsoft.com/office/drawing/2014/main" id="{0EE23C3F-AC4E-42CB-92D2-80B33502B1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9989" y="4948"/>
            <a:ext cx="1164683" cy="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1935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743274A9-3A6B-4B98-92E4-585FEDF8606B}" type="datetime1">
              <a:rPr lang="zh-CN" altLang="en-US" smtClean="0"/>
              <a:pPr/>
              <a:t>2026/7/24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3692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FA31E221-E713-4B94-9B52-1044CBE4AD5A}" type="datetime1">
              <a:rPr lang="zh-CN" altLang="en-US" smtClean="0"/>
              <a:pPr/>
              <a:t>2026/7/24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29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E3027FC5-1019-42DE-B68E-F10218D4686A}" type="datetime1">
              <a:rPr lang="zh-CN" altLang="en-US" smtClean="0"/>
              <a:pPr/>
              <a:t>2026/7/24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0F60185-FD70-45E6-A92E-C084DC7E46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0"/>
            <a:ext cx="121920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8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fld id="{EE1BBCB0-AE5D-4958-824D-71B704BCA2AD}" type="datetime1">
              <a:rPr lang="zh-CN" altLang="en-US" smtClean="0"/>
              <a:pPr/>
              <a:t>2026/7/24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D41F930-140A-4B26-8F91-1173AF618D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00"/>
            <a:ext cx="121920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3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黑体" panose="02010609060101010101" pitchFamily="49" charset="-122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BC30B57F-27FC-44AC-874C-03454C828B8C}" type="slidenum">
              <a:rPr lang="en-US" altLang="zh-CN" smtClean="0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0508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76" r:id="rId2"/>
    <p:sldLayoutId id="2147483677" r:id="rId3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黑体" panose="02010609060101010101" pitchFamily="49" charset="-122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BC30B57F-27FC-44AC-874C-03454C828B8C}" type="slidenum">
              <a:rPr lang="en-US" altLang="zh-CN" smtClean="0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24537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8" r:id="rId12"/>
    <p:sldLayoutId id="2147483709" r:id="rId13"/>
    <p:sldLayoutId id="2147483710" r:id="rId14"/>
    <p:sldLayoutId id="2147483711" r:id="rId15"/>
    <p:sldLayoutId id="2147483714" r:id="rId16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黑体" panose="020106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8.emf"/><Relationship Id="rId4" Type="http://schemas.openxmlformats.org/officeDocument/2006/relationships/package" Target="../embeddings/Microsoft_Visio_Drawing1.vsdx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3.png"/><Relationship Id="rId5" Type="http://schemas.openxmlformats.org/officeDocument/2006/relationships/image" Target="../media/image22.emf"/><Relationship Id="rId4" Type="http://schemas.openxmlformats.org/officeDocument/2006/relationships/package" Target="../embeddings/Microsoft_Visio_Drawing2.vsdx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5.jpeg"/><Relationship Id="rId5" Type="http://schemas.openxmlformats.org/officeDocument/2006/relationships/image" Target="../media/image24.emf"/><Relationship Id="rId4" Type="http://schemas.openxmlformats.org/officeDocument/2006/relationships/package" Target="../embeddings/Microsoft_Visio_Drawing3.vsdx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6.e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6" Type="http://schemas.openxmlformats.org/officeDocument/2006/relationships/package" Target="../embeddings/Microsoft_Visio_Drawing4.vsdx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package" Target="../embeddings/Microsoft_Visio_Drawing.vsdx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ED79815D-7742-4FBF-ACB9-B059C1F0A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1491" y="5014661"/>
            <a:ext cx="6169017" cy="151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张天睿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	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封常青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*	 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王轶超</a:t>
            </a:r>
            <a:endParaRPr lang="en-US" altLang="zh-CN" sz="2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中国科学技术大学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近代物理系</a:t>
            </a:r>
            <a:endParaRPr lang="en-US" altLang="zh-CN" sz="20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2400" b="1" dirty="0">
                <a:solidFill>
                  <a:schemeClr val="tx1"/>
                </a:solidFill>
                <a:latin typeface="+mn-lt"/>
              </a:rPr>
              <a:t>2026</a:t>
            </a:r>
            <a:r>
              <a:rPr lang="en-US" altLang="zh-CN" sz="2400" b="1" dirty="0">
                <a:latin typeface="+mn-lt"/>
              </a:rPr>
              <a:t>.</a:t>
            </a:r>
            <a:r>
              <a:rPr lang="en-US" altLang="zh-CN" sz="2400" b="1" dirty="0">
                <a:solidFill>
                  <a:schemeClr val="tx1"/>
                </a:solidFill>
                <a:latin typeface="+mn-lt"/>
              </a:rPr>
              <a:t>07.24	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惠州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E32F0D2-5EAE-4DA8-BF39-3162BCA4D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0052" y="2833060"/>
            <a:ext cx="8467106" cy="683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ts val="5000"/>
              </a:lnSpc>
            </a:pP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基于微结构气体探测器的快中子探测研究</a:t>
            </a:r>
          </a:p>
        </p:txBody>
      </p:sp>
    </p:spTree>
    <p:extLst>
      <p:ext uri="{BB962C8B-B14F-4D97-AF65-F5344CB8AC3E}">
        <p14:creationId xmlns:p14="http://schemas.microsoft.com/office/powerpoint/2010/main" val="2587688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B083DF93-F176-4A30-A0F2-DEEDAD8BB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495" y="1044861"/>
            <a:ext cx="11673008" cy="2384139"/>
          </a:xfrm>
        </p:spPr>
        <p:txBody>
          <a:bodyPr>
            <a:normAutofit/>
          </a:bodyPr>
          <a:lstStyle/>
          <a:p>
            <a:pPr marL="571500" lvl="1" indent="-342900">
              <a:lnSpc>
                <a:spcPct val="150000"/>
              </a:lnSpc>
              <a:buSzPct val="80000"/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电子学系统（第三代</a:t>
            </a:r>
            <a:r>
              <a:rPr lang="en-US" altLang="zh-CN" sz="2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MTPC</a:t>
            </a:r>
            <a:r>
              <a:rPr lang="zh-CN" altLang="en-US" sz="2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读出系统）：</a:t>
            </a:r>
            <a:r>
              <a:rPr lang="en-US" altLang="zh-CN" sz="2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768</a:t>
            </a:r>
            <a:r>
              <a:rPr lang="zh-CN" altLang="en-US" sz="2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通道波形数字化读出</a:t>
            </a:r>
            <a:endParaRPr lang="en-US" altLang="zh-CN" sz="2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  <a:buSzPct val="80000"/>
              <a:defRPr/>
            </a:pP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前端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/>
              </a:rPr>
              <a:t>(FEB)</a:t>
            </a: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：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/>
              </a:rPr>
              <a:t>128 </a:t>
            </a: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通道低噪声 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/>
              </a:rPr>
              <a:t>JFET </a:t>
            </a: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电荷灵敏前放，将条带电荷转换为可传输的差分信号。</a:t>
            </a:r>
          </a:p>
          <a:p>
            <a:pPr lvl="1">
              <a:lnSpc>
                <a:spcPct val="150000"/>
              </a:lnSpc>
              <a:buSzPct val="80000"/>
              <a:defRPr/>
            </a:pP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模数转换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/>
              </a:rPr>
              <a:t>(ADM)</a:t>
            </a: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：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/>
              </a:rPr>
              <a:t>40 MSPS</a:t>
            </a: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、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/>
              </a:rPr>
              <a:t>12 bit ADC</a:t>
            </a: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波形采样；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/>
              </a:rPr>
              <a:t>FPGA </a:t>
            </a: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完成触发生成与数据打包。</a:t>
            </a:r>
          </a:p>
          <a:p>
            <a:pPr lvl="1">
              <a:lnSpc>
                <a:spcPct val="150000"/>
              </a:lnSpc>
              <a:buSzPct val="80000"/>
              <a:defRPr/>
            </a:pP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数据汇总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/>
              </a:rPr>
              <a:t>(DCM)</a:t>
            </a: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：多块 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/>
              </a:rPr>
              <a:t>ADM </a:t>
            </a: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经光纤汇集；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/>
              </a:rPr>
              <a:t>CDR </a:t>
            </a: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从链路恢复时钟，保证跨板同步。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497A7F0-6A1D-4F4A-B188-9C49E9012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E2DF2-BCA6-42AD-9EC2-91507C44706D}" type="datetime1">
              <a:rPr lang="zh-CN" altLang="en-US" smtClean="0"/>
              <a:pPr/>
              <a:t>2026/7/24</a:t>
            </a:fld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5F15B44-3629-4206-84B1-019D8414F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pPr/>
              <a:t>10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6AFF1778-9236-4B34-B83C-1BFE68CD6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读出电子学设计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A0D3A3E-856D-4B87-9B0F-00D048B71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747" y="3216723"/>
            <a:ext cx="9356503" cy="259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893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EAFFFFF-9C97-4EF7-A7F4-C2AC2DCFD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E2DF2-BCA6-42AD-9EC2-91507C44706D}" type="datetime1">
              <a:rPr lang="zh-CN" altLang="en-US" smtClean="0"/>
              <a:pPr/>
              <a:t>2026/7/24</a:t>
            </a:fld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42B5003-D926-439D-9A88-E74895154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34272" y="6492875"/>
            <a:ext cx="2743200" cy="365125"/>
          </a:xfrm>
        </p:spPr>
        <p:txBody>
          <a:bodyPr/>
          <a:lstStyle/>
          <a:p>
            <a:fld id="{7233DC2A-5E92-482B-9DB5-24AB4AD1E5BC}" type="slidenum">
              <a:rPr lang="zh-CN" altLang="en-US" smtClean="0"/>
              <a:pPr/>
              <a:t>11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B8074E60-A04A-4C8C-9566-DF0424B6B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系统设计</a:t>
            </a:r>
          </a:p>
        </p:txBody>
      </p:sp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299C6D30-A7F0-4050-8308-163ABB02C0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0983834"/>
              </p:ext>
            </p:extLst>
          </p:nvPr>
        </p:nvGraphicFramePr>
        <p:xfrm>
          <a:off x="290292" y="1952205"/>
          <a:ext cx="6002268" cy="32752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8" name="Visio" r:id="rId4" imgW="10039230" imgH="5448272" progId="Visio.Drawing.15">
                  <p:embed/>
                </p:oleObj>
              </mc:Choice>
              <mc:Fallback>
                <p:oleObj name="Visio" r:id="rId4" imgW="10039230" imgH="5448272" progId="Visio.Drawing.15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292" y="1952205"/>
                        <a:ext cx="6002268" cy="327521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内容占位符 1">
            <a:extLst>
              <a:ext uri="{FF2B5EF4-FFF2-40B4-BE49-F238E27FC236}">
                <a16:creationId xmlns:a16="http://schemas.microsoft.com/office/drawing/2014/main" id="{B81DCAB0-A8AB-4FB5-AD1D-892E53A4D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960" y="1952205"/>
            <a:ext cx="5060624" cy="4346767"/>
          </a:xfrm>
        </p:spPr>
        <p:txBody>
          <a:bodyPr>
            <a:normAutofit/>
          </a:bodyPr>
          <a:lstStyle/>
          <a:p>
            <a:pPr marL="571500" lvl="1" indent="-342900">
              <a:lnSpc>
                <a:spcPct val="150000"/>
              </a:lnSpc>
              <a:buSzPct val="80000"/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微结构气体探测器 </a:t>
            </a:r>
            <a:r>
              <a:rPr lang="en-US" altLang="zh-CN" sz="2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(MPGD)</a:t>
            </a:r>
          </a:p>
          <a:p>
            <a:pPr lvl="1">
              <a:lnSpc>
                <a:spcPct val="150000"/>
              </a:lnSpc>
              <a:buSzPct val="80000"/>
              <a:defRPr/>
            </a:pP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作为阵列探测器，可获得更高的总计数率，并具有较好的位置分辨能力</a:t>
            </a:r>
            <a:endParaRPr lang="en-US" altLang="zh-CN" sz="1800" dirty="0">
              <a:solidFill>
                <a:prstClr val="black"/>
              </a:solidFill>
              <a:latin typeface="Calibri" panose="020F0502020204030204"/>
            </a:endParaRPr>
          </a:p>
          <a:p>
            <a:pPr lvl="1">
              <a:lnSpc>
                <a:spcPct val="150000"/>
              </a:lnSpc>
              <a:buSzPct val="80000"/>
              <a:defRPr/>
            </a:pP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成本较低，可大面积部署</a:t>
            </a:r>
            <a:endParaRPr lang="en-US" altLang="zh-CN" sz="1800" dirty="0">
              <a:solidFill>
                <a:prstClr val="black"/>
              </a:solidFill>
              <a:latin typeface="Calibri" panose="020F0502020204030204"/>
            </a:endParaRPr>
          </a:p>
          <a:p>
            <a:pPr marL="5715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80000"/>
              <a:buFont typeface="Wingdings" panose="05000000000000000000" pitchFamily="2" charset="2"/>
              <a:buChar char="p"/>
              <a:tabLst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波形数字化读出</a:t>
            </a:r>
            <a:endParaRPr lang="en-US" altLang="zh-CN" sz="1800" b="1" dirty="0">
              <a:solidFill>
                <a:prstClr val="black"/>
              </a:solidFill>
              <a:latin typeface="Calibri" panose="020F0502020204030204"/>
            </a:endParaRPr>
          </a:p>
          <a:p>
            <a:pPr lvl="1">
              <a:lnSpc>
                <a:spcPct val="150000"/>
              </a:lnSpc>
              <a:buSzPct val="80000"/>
              <a:defRPr/>
            </a:pP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可实现中子和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/>
              </a:rPr>
              <a:t>γ</a:t>
            </a: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事例的鉴别</a:t>
            </a:r>
            <a:endParaRPr lang="en-US" altLang="zh-CN" sz="1800" dirty="0">
              <a:solidFill>
                <a:prstClr val="black"/>
              </a:solidFill>
              <a:latin typeface="Calibri" panose="020F0502020204030204"/>
            </a:endParaRPr>
          </a:p>
          <a:p>
            <a:pPr lvl="1">
              <a:lnSpc>
                <a:spcPct val="150000"/>
              </a:lnSpc>
              <a:buSzPct val="80000"/>
              <a:defRPr/>
            </a:pP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可实现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/>
              </a:rPr>
              <a:t>10ns</a:t>
            </a: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级的时间分辨</a:t>
            </a:r>
            <a:endParaRPr lang="en-US" altLang="zh-CN" sz="1800" dirty="0">
              <a:solidFill>
                <a:prstClr val="black"/>
              </a:solidFill>
              <a:latin typeface="Calibri" panose="020F0502020204030204"/>
            </a:endParaRPr>
          </a:p>
          <a:p>
            <a:pPr marL="457200" lvl="1" indent="0">
              <a:lnSpc>
                <a:spcPct val="100000"/>
              </a:lnSpc>
              <a:buSzPct val="80000"/>
              <a:buNone/>
              <a:defRPr/>
            </a:pPr>
            <a:endParaRPr lang="en-US" altLang="zh-CN" sz="18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37966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D7067D2-770C-4465-93D8-4CE52744FB41}" type="datetime1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233DC2A-5E92-482B-9DB5-24AB4AD1E5BC}" type="slidenum">
              <a:rPr lang="zh-CN" altLang="en-US" smtClean="0"/>
              <a:t>12</a:t>
            </a:fld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266D68F-AE47-4DB4-BCBD-CF0246B0ECCB}"/>
              </a:ext>
            </a:extLst>
          </p:cNvPr>
          <p:cNvSpPr txBox="1"/>
          <p:nvPr/>
        </p:nvSpPr>
        <p:spPr>
          <a:xfrm>
            <a:off x="4225469" y="1093781"/>
            <a:ext cx="5589091" cy="4369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3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研究背景</a:t>
            </a:r>
            <a:endParaRPr lang="en-US" altLang="zh-CN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3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系统设计</a:t>
            </a:r>
            <a:endParaRPr lang="en-US" altLang="zh-CN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3600" b="1" dirty="0"/>
              <a:t>初步测试结果</a:t>
            </a:r>
            <a:endParaRPr lang="en-US" altLang="zh-CN" sz="3600" b="1" dirty="0"/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3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总结和展望</a:t>
            </a:r>
            <a:endParaRPr lang="en-US" altLang="zh-CN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标题 6">
            <a:extLst>
              <a:ext uri="{FF2B5EF4-FFF2-40B4-BE49-F238E27FC236}">
                <a16:creationId xmlns:a16="http://schemas.microsoft.com/office/drawing/2014/main" id="{F22F5B4A-39E3-4682-A67A-3CC20F7F7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14" y="135064"/>
            <a:ext cx="7835900" cy="709072"/>
          </a:xfrm>
        </p:spPr>
        <p:txBody>
          <a:bodyPr/>
          <a:lstStyle/>
          <a:p>
            <a:r>
              <a:rPr lang="zh-CN" altLang="en-US" b="1" dirty="0"/>
              <a:t>目录</a:t>
            </a:r>
          </a:p>
        </p:txBody>
      </p:sp>
    </p:spTree>
    <p:extLst>
      <p:ext uri="{BB962C8B-B14F-4D97-AF65-F5344CB8AC3E}">
        <p14:creationId xmlns:p14="http://schemas.microsoft.com/office/powerpoint/2010/main" val="1440110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BB0FE7A-E9E2-4899-9194-17ADC3521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E2DF2-BCA6-42AD-9EC2-91507C44706D}" type="datetime1">
              <a:rPr lang="zh-CN" altLang="en-US" smtClean="0"/>
              <a:pPr/>
              <a:t>2026/7/24</a:t>
            </a:fld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C7498A8-7703-4F7F-856C-87DAAAFFB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pPr/>
              <a:t>13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12AEA113-D0C4-4588-943E-170C7181C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中子发生器测试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F0FE5681-34E1-420A-B3D6-A7175C821B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9428" y="3219254"/>
            <a:ext cx="3971366" cy="2270687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B78E4297-B399-47D6-814D-D0A5EC01D0B0}"/>
              </a:ext>
            </a:extLst>
          </p:cNvPr>
          <p:cNvSpPr txBox="1"/>
          <p:nvPr/>
        </p:nvSpPr>
        <p:spPr>
          <a:xfrm>
            <a:off x="304429" y="1163555"/>
            <a:ext cx="11258816" cy="1552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1" indent="-342900">
              <a:lnSpc>
                <a:spcPct val="150000"/>
              </a:lnSpc>
              <a:spcBef>
                <a:spcPts val="500"/>
              </a:spcBef>
              <a:buSzPct val="80000"/>
              <a:buFont typeface="Wingdings" panose="05000000000000000000" pitchFamily="2" charset="2"/>
              <a:buChar char="p"/>
              <a:defRPr/>
            </a:pPr>
            <a:r>
              <a:rPr lang="zh-CN" altLang="en-US" sz="2000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使用工作在直流和脉冲模式下的潘宁源中子发生器进行测试。</a:t>
            </a:r>
            <a:endParaRPr lang="en-US" altLang="zh-CN" sz="2000" dirty="0">
              <a:solidFill>
                <a:prstClr val="black"/>
              </a:solidFill>
              <a:latin typeface="Calibri" panose="020F0502020204030204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571500" lvl="1" indent="-342900">
              <a:lnSpc>
                <a:spcPct val="150000"/>
              </a:lnSpc>
              <a:spcBef>
                <a:spcPts val="500"/>
              </a:spcBef>
              <a:buSzPct val="80000"/>
              <a:buFont typeface="Wingdings" panose="05000000000000000000" pitchFamily="2" charset="2"/>
              <a:buChar char="p"/>
              <a:defRPr/>
            </a:pPr>
            <a:r>
              <a:rPr lang="zh-CN" altLang="en-US" sz="2000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中子发生器运行伴随强伽马背景，伽马在气室中产生电子，干扰中子测量。</a:t>
            </a:r>
          </a:p>
          <a:p>
            <a:pPr marL="571500" lvl="1" indent="-342900">
              <a:lnSpc>
                <a:spcPct val="150000"/>
              </a:lnSpc>
              <a:spcBef>
                <a:spcPts val="500"/>
              </a:spcBef>
              <a:buSzPct val="80000"/>
              <a:buFont typeface="Wingdings" panose="05000000000000000000" pitchFamily="2" charset="2"/>
              <a:buChar char="p"/>
              <a:defRPr/>
            </a:pPr>
            <a:r>
              <a:rPr lang="zh-CN" altLang="en-US" sz="2000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中子和伽马分别转化为质子和电子，二者在漂移区的能量损失率（</a:t>
            </a:r>
            <a:r>
              <a:rPr lang="en-US" altLang="zh-CN" sz="2000" dirty="0" err="1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dE</a:t>
            </a:r>
            <a:r>
              <a:rPr lang="en-US" altLang="zh-CN" sz="2000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/dx</a:t>
            </a:r>
            <a:r>
              <a:rPr lang="zh-CN" altLang="en-US" sz="2000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）不同。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C553D4A-CD34-4E85-9B27-1E0742631C4B}"/>
              </a:ext>
            </a:extLst>
          </p:cNvPr>
          <p:cNvSpPr txBox="1"/>
          <p:nvPr/>
        </p:nvSpPr>
        <p:spPr>
          <a:xfrm>
            <a:off x="3264754" y="5799293"/>
            <a:ext cx="2976736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Geant4 </a:t>
            </a:r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仿真模型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83B2C80D-A46A-4C48-9A05-B31E909AA71C}"/>
              </a:ext>
            </a:extLst>
          </p:cNvPr>
          <p:cNvSpPr txBox="1"/>
          <p:nvPr/>
        </p:nvSpPr>
        <p:spPr>
          <a:xfrm>
            <a:off x="7323001" y="5799292"/>
            <a:ext cx="4117009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质子和电子 </a:t>
            </a:r>
            <a:r>
              <a:rPr lang="en-US" altLang="zh-CN" sz="1600" b="1" dirty="0" err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</a:t>
            </a:r>
            <a:r>
              <a:rPr lang="en-US" altLang="zh-CN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/dx </a:t>
            </a:r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仿真结果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C1D1BA1-6A53-40A2-A9CC-A014A3110AC9}"/>
              </a:ext>
            </a:extLst>
          </p:cNvPr>
          <p:cNvSpPr txBox="1"/>
          <p:nvPr/>
        </p:nvSpPr>
        <p:spPr>
          <a:xfrm>
            <a:off x="304429" y="5799293"/>
            <a:ext cx="2976736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实验装置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34681A0-630E-49E1-84DE-CC3639AD46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5886" y="3199698"/>
            <a:ext cx="3246120" cy="207264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5FE266D-4A2D-466C-91D0-B33DB6C787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597" y="3000554"/>
            <a:ext cx="24384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323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AD69470-F428-4BAD-ACBC-A49D062F895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 wrap="square" anchor="ctr">
            <a:normAutofit/>
          </a:bodyPr>
          <a:lstStyle/>
          <a:p>
            <a:pPr marL="0" indent="0" algn="l">
              <a:spcAft>
                <a:spcPts val="0"/>
              </a:spcAft>
              <a:buNone/>
              <a:defRPr sz="825" b="0">
                <a:solidFill>
                  <a:srgbClr val="6F6F6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825" b="0">
                <a:solidFill>
                  <a:srgbClr val="6F6F6F"/>
                </a:solidFill>
                <a:latin typeface="Microsoft YaHei"/>
                <a:ea typeface="Microsoft YaHei"/>
                <a:cs typeface="Microsoft YaHei"/>
              </a:rPr>
              <a:t>Wang et al., JINST 21 (2026) P03044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237A7B8-62B9-49DA-B555-BD600F41D7B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anchor="ctr">
            <a:normAutofit/>
          </a:bodyPr>
          <a:lstStyle/>
          <a:p>
            <a:pPr marL="0" indent="0" algn="r">
              <a:spcAft>
                <a:spcPts val="0"/>
              </a:spcAft>
              <a:buNone/>
              <a:defRPr sz="1200" b="1">
                <a:solidFill>
                  <a:srgbClr val="8B96B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B96B6"/>
                </a:solidFill>
                <a:latin typeface="Microsoft YaHei"/>
                <a:ea typeface="Microsoft YaHei"/>
                <a:cs typeface="Microsoft YaHei"/>
              </a:rPr>
              <a:t>11</a:t>
            </a:r>
          </a:p>
        </p:txBody>
      </p:sp>
      <p:sp>
        <p:nvSpPr>
          <p:cNvPr id="9" name="内容占位符 1">
            <a:extLst>
              <a:ext uri="{FF2B5EF4-FFF2-40B4-BE49-F238E27FC236}">
                <a16:creationId xmlns:a16="http://schemas.microsoft.com/office/drawing/2014/main" id="{A41E7631-5326-4204-B4EC-C43ACD22AD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9504" y="5061073"/>
            <a:ext cx="4776281" cy="1165090"/>
          </a:xfrm>
        </p:spPr>
        <p:txBody>
          <a:bodyPr wrap="square" anchor="t">
            <a:normAutofit/>
          </a:bodyPr>
          <a:lstStyle/>
          <a:p>
            <a:pPr marL="0" indent="0" algn="l">
              <a:spcAft>
                <a:spcPts val="0"/>
              </a:spcAft>
              <a:buNone/>
              <a:defRPr sz="1425" b="1">
                <a:solidFill>
                  <a:srgbClr val="1D1D1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 dirty="0">
                <a:solidFill>
                  <a:srgbClr val="1D1D1D"/>
                </a:solidFill>
                <a:latin typeface="Microsoft YaHei"/>
                <a:ea typeface="Microsoft YaHei"/>
                <a:cs typeface="Microsoft YaHei"/>
              </a:rPr>
              <a:t>S ≈ N / [</a:t>
            </a:r>
            <a:r>
              <a:rPr sz="1800" b="1" dirty="0" err="1">
                <a:solidFill>
                  <a:srgbClr val="1D1D1D"/>
                </a:solidFill>
                <a:latin typeface="Microsoft YaHei"/>
                <a:ea typeface="Microsoft YaHei"/>
                <a:cs typeface="Microsoft YaHei"/>
              </a:rPr>
              <a:t>Δt</a:t>
            </a:r>
            <a:r>
              <a:rPr sz="1800" b="1" dirty="0">
                <a:solidFill>
                  <a:srgbClr val="1D1D1D"/>
                </a:solidFill>
                <a:latin typeface="Microsoft YaHei"/>
                <a:ea typeface="Microsoft YaHei"/>
                <a:cs typeface="Microsoft YaHei"/>
              </a:rPr>
              <a:t> · η · Ω/(4π)]</a:t>
            </a:r>
          </a:p>
          <a:p>
            <a:pPr marL="0" indent="0" algn="l">
              <a:spcAft>
                <a:spcPts val="0"/>
              </a:spcAft>
              <a:buNone/>
              <a:defRPr sz="1425" b="1">
                <a:solidFill>
                  <a:srgbClr val="1D1D1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 dirty="0" err="1">
                <a:solidFill>
                  <a:srgbClr val="1D1D1D"/>
                </a:solidFill>
                <a:latin typeface="Microsoft YaHei"/>
                <a:ea typeface="Microsoft YaHei"/>
                <a:cs typeface="Microsoft YaHei"/>
              </a:rPr>
              <a:t>结果：源强约</a:t>
            </a:r>
            <a:r>
              <a:rPr sz="1800" b="1" dirty="0">
                <a:solidFill>
                  <a:srgbClr val="1D1D1D"/>
                </a:solidFill>
                <a:latin typeface="Microsoft YaHei"/>
                <a:ea typeface="Microsoft YaHei"/>
                <a:cs typeface="Microsoft YaHei"/>
              </a:rPr>
              <a:t> 1 × 10⁶ n/</a:t>
            </a:r>
            <a:r>
              <a:rPr sz="1800" b="1" dirty="0" err="1">
                <a:solidFill>
                  <a:srgbClr val="1D1D1D"/>
                </a:solidFill>
                <a:latin typeface="Microsoft YaHei"/>
                <a:ea typeface="Microsoft YaHei"/>
                <a:cs typeface="Microsoft YaHei"/>
              </a:rPr>
              <a:t>s（数量级估算</a:t>
            </a:r>
            <a:r>
              <a:rPr sz="1800" b="1" dirty="0">
                <a:solidFill>
                  <a:srgbClr val="1D1D1D"/>
                </a:solidFill>
                <a:latin typeface="Microsoft YaHei"/>
                <a:ea typeface="Microsoft YaHei"/>
                <a:cs typeface="Microsoft YaHei"/>
              </a:rPr>
              <a:t>）</a:t>
            </a:r>
          </a:p>
        </p:txBody>
      </p:sp>
      <p:graphicFrame>
        <p:nvGraphicFramePr>
          <p:cNvPr id="28" name="表格 1"/>
          <p:cNvGraphicFramePr/>
          <p:nvPr>
            <p:extLst>
              <p:ext uri="{D42A27DB-BD31-4B8C-83A1-F6EECF244321}">
                <p14:modId xmlns:p14="http://schemas.microsoft.com/office/powerpoint/2010/main" val="2271169438"/>
              </p:ext>
            </p:extLst>
          </p:nvPr>
        </p:nvGraphicFramePr>
        <p:xfrm>
          <a:off x="844446" y="4820107"/>
          <a:ext cx="4948052" cy="1315876"/>
        </p:xfrm>
        <a:graphic>
          <a:graphicData uri="http://schemas.openxmlformats.org/drawingml/2006/table">
            <a:tbl>
              <a:tblPr/>
              <a:tblGrid>
                <a:gridCol w="2255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28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804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400" b="1" dirty="0" err="1">
                          <a:solidFill>
                            <a:srgbClr val="004F8F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筛选后计数</a:t>
                      </a:r>
                      <a:endParaRPr sz="1400" b="1" dirty="0">
                        <a:solidFill>
                          <a:srgbClr val="004F8F"/>
                        </a:solidFill>
                        <a:latin typeface="Microsoft YaHei"/>
                        <a:ea typeface="Microsoft YaHei"/>
                        <a:cs typeface="Microsoft YaHei"/>
                      </a:endParaRPr>
                    </a:p>
                  </a:txBody>
                  <a:tcPr marR="152400" marT="95250" marB="952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EAF2F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400" b="0">
                          <a:solidFill>
                            <a:srgbClr val="1D1D1D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1.03 × 10⁵</a:t>
                      </a:r>
                    </a:p>
                  </a:txBody>
                  <a:tcPr marL="152400" marT="95250" marB="952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047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400" b="1" dirty="0" err="1">
                          <a:solidFill>
                            <a:srgbClr val="004F8F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测量时间</a:t>
                      </a:r>
                      <a:endParaRPr sz="1400" b="1" dirty="0">
                        <a:solidFill>
                          <a:srgbClr val="004F8F"/>
                        </a:solidFill>
                        <a:latin typeface="Microsoft YaHei"/>
                        <a:ea typeface="Microsoft YaHei"/>
                        <a:cs typeface="Microsoft YaHei"/>
                      </a:endParaRPr>
                    </a:p>
                  </a:txBody>
                  <a:tcPr marR="152400" marT="95250" marB="952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EAF2F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400" b="0">
                          <a:solidFill>
                            <a:srgbClr val="1D1D1D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863 s</a:t>
                      </a:r>
                    </a:p>
                  </a:txBody>
                  <a:tcPr marL="152400" marT="95250" marB="952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9782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400" b="1" dirty="0" err="1">
                          <a:solidFill>
                            <a:srgbClr val="004F8F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距离</a:t>
                      </a:r>
                      <a:r>
                        <a:rPr sz="1400" b="1" dirty="0">
                          <a:solidFill>
                            <a:srgbClr val="004F8F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 / </a:t>
                      </a:r>
                      <a:r>
                        <a:rPr sz="1400" b="1" dirty="0" err="1">
                          <a:solidFill>
                            <a:srgbClr val="004F8F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效率</a:t>
                      </a:r>
                      <a:endParaRPr sz="1400" b="1" dirty="0">
                        <a:solidFill>
                          <a:srgbClr val="004F8F"/>
                        </a:solidFill>
                        <a:latin typeface="Microsoft YaHei"/>
                        <a:ea typeface="Microsoft YaHei"/>
                        <a:cs typeface="Microsoft YaHei"/>
                      </a:endParaRPr>
                    </a:p>
                  </a:txBody>
                  <a:tcPr marR="152400" marT="95250" marB="952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EAF2F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400" b="0" dirty="0">
                          <a:solidFill>
                            <a:srgbClr val="1D1D1D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r≈38 cm / η≈0.3%（</a:t>
                      </a:r>
                      <a:r>
                        <a:rPr sz="1400" b="0" dirty="0" err="1">
                          <a:solidFill>
                            <a:srgbClr val="1D1D1D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仿真</a:t>
                      </a:r>
                      <a:r>
                        <a:rPr sz="1400" b="0" dirty="0">
                          <a:solidFill>
                            <a:srgbClr val="1D1D1D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）</a:t>
                      </a:r>
                    </a:p>
                  </a:txBody>
                  <a:tcPr marL="152400" marT="95250" marB="9525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8F46BCD6-5C93-494C-BE00-3874604412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4371901"/>
              </p:ext>
            </p:extLst>
          </p:nvPr>
        </p:nvGraphicFramePr>
        <p:xfrm>
          <a:off x="313655" y="1363267"/>
          <a:ext cx="4403524" cy="21785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1" name="Visio" r:id="rId4" imgW="10182237" imgH="5019519" progId="Visio.Drawing.15">
                  <p:embed/>
                </p:oleObj>
              </mc:Choice>
              <mc:Fallback>
                <p:oleObj name="Visio" r:id="rId4" imgW="10182237" imgH="5019519" progId="Visio.Drawing.15">
                  <p:embed/>
                  <p:pic>
                    <p:nvPicPr>
                      <p:cNvPr id="10" name="对象 9">
                        <a:extLst>
                          <a:ext uri="{FF2B5EF4-FFF2-40B4-BE49-F238E27FC236}">
                            <a16:creationId xmlns:a16="http://schemas.microsoft.com/office/drawing/2014/main" id="{8F46BCD6-5C93-494C-BE00-3874604412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55" y="1363267"/>
                        <a:ext cx="4403524" cy="21785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标题 5">
            <a:extLst>
              <a:ext uri="{FF2B5EF4-FFF2-40B4-BE49-F238E27FC236}">
                <a16:creationId xmlns:a16="http://schemas.microsoft.com/office/drawing/2014/main" id="{34148E86-B3BB-429B-A8AF-2DBCB9851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中子 </a:t>
            </a:r>
            <a:r>
              <a:rPr lang="en-US" altLang="zh-CN" b="1" dirty="0"/>
              <a:t>- γ </a:t>
            </a:r>
            <a:r>
              <a:rPr lang="zh-CN" altLang="en-US" b="1" dirty="0"/>
              <a:t>鉴别</a:t>
            </a:r>
          </a:p>
        </p:txBody>
      </p:sp>
      <p:sp>
        <p:nvSpPr>
          <p:cNvPr id="11" name="文本框 11">
            <a:extLst>
              <a:ext uri="{FF2B5EF4-FFF2-40B4-BE49-F238E27FC236}">
                <a16:creationId xmlns:a16="http://schemas.microsoft.com/office/drawing/2014/main" id="{D4AE23F9-9938-4A27-B64B-3BD80E01CFED}"/>
              </a:ext>
            </a:extLst>
          </p:cNvPr>
          <p:cNvSpPr>
            <a:spLocks noGrp="1"/>
          </p:cNvSpPr>
          <p:nvPr/>
        </p:nvSpPr>
        <p:spPr>
          <a:xfrm>
            <a:off x="925252" y="3721510"/>
            <a:ext cx="3408434" cy="806086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indent="0" algn="ctr">
              <a:spcAft>
                <a:spcPts val="0"/>
              </a:spcAft>
              <a:buNone/>
              <a:defRPr sz="1200" b="1">
                <a:solidFill>
                  <a:srgbClr val="005A9C"/>
                </a:solidFill>
                <a:latin typeface="Microsoft YaHei"/>
                <a:ea typeface="Microsoft YaHei"/>
                <a:cs typeface="Microsoft YaHei"/>
              </a:defRPr>
            </a:pPr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基于宇宙射线和中子发生器测试的能损（</a:t>
            </a:r>
            <a:r>
              <a:rPr lang="en-US" altLang="zh-CN" sz="1600" b="1" dirty="0" err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</a:t>
            </a:r>
            <a:r>
              <a:rPr lang="en-US" altLang="zh-CN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/dx</a:t>
            </a:r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）分布</a:t>
            </a:r>
            <a:endParaRPr sz="16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64AAB7BD-1937-4B4D-9E86-A821A67C984C}"/>
              </a:ext>
            </a:extLst>
          </p:cNvPr>
          <p:cNvPicPr>
            <a:picLocks/>
          </p:cNvPicPr>
          <p:nvPr/>
        </p:nvPicPr>
        <p:blipFill rotWithShape="1">
          <a:blip r:embed="rId6"/>
          <a:srcRect l="970" t="3596" r="52466"/>
          <a:stretch/>
        </p:blipFill>
        <p:spPr>
          <a:xfrm>
            <a:off x="5083037" y="1355215"/>
            <a:ext cx="3164959" cy="248680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D7C0A94-A968-4DA5-B627-426341F1122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1741" t="533"/>
          <a:stretch/>
        </p:blipFill>
        <p:spPr>
          <a:xfrm>
            <a:off x="8719431" y="1355215"/>
            <a:ext cx="3158914" cy="2486804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E782DB21-3212-466C-8030-BC363973DDE2}"/>
              </a:ext>
            </a:extLst>
          </p:cNvPr>
          <p:cNvSpPr>
            <a:spLocks noGrp="1"/>
          </p:cNvSpPr>
          <p:nvPr/>
        </p:nvSpPr>
        <p:spPr>
          <a:xfrm>
            <a:off x="5547125" y="3721510"/>
            <a:ext cx="5873177" cy="806086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indent="0" algn="ctr">
              <a:spcAft>
                <a:spcPts val="0"/>
              </a:spcAft>
              <a:buNone/>
              <a:defRPr sz="1200" b="1">
                <a:solidFill>
                  <a:srgbClr val="005A9C"/>
                </a:solidFill>
                <a:latin typeface="Microsoft YaHei"/>
                <a:ea typeface="Microsoft YaHei"/>
                <a:cs typeface="Microsoft YaHei"/>
              </a:defRPr>
            </a:pPr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能损（</a:t>
            </a:r>
            <a:r>
              <a:rPr lang="en-US" altLang="zh-CN" sz="1600" b="1" dirty="0" err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</a:t>
            </a:r>
            <a:r>
              <a:rPr lang="en-US" altLang="zh-CN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/dx</a:t>
            </a:r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）筛选前后的击中分布</a:t>
            </a:r>
            <a:endParaRPr sz="16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181440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EA68EB5-5FCB-4318-B825-A59AD457A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E2DF2-BCA6-42AD-9EC2-91507C44706D}" type="datetime1">
              <a:rPr lang="zh-CN" altLang="en-US" smtClean="0"/>
              <a:pPr/>
              <a:t>2026/7/24</a:t>
            </a:fld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15FC87F-BE36-4A08-9DC9-12504D4C8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pPr/>
              <a:t>15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7550D6F4-1D2B-45B0-98B0-968C81B28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时间脉冲轮廓恢复</a:t>
            </a:r>
          </a:p>
        </p:txBody>
      </p:sp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785B6115-507C-4CCF-9342-35A803C8FB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2755920"/>
              </p:ext>
            </p:extLst>
          </p:nvPr>
        </p:nvGraphicFramePr>
        <p:xfrm>
          <a:off x="715593" y="1761062"/>
          <a:ext cx="4352739" cy="2352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29" name="Visio" r:id="rId4" imgW="10267829" imgH="5924414" progId="Visio.Drawing.15">
                  <p:embed/>
                </p:oleObj>
              </mc:Choice>
              <mc:Fallback>
                <p:oleObj name="Visio" r:id="rId4" imgW="10267829" imgH="5924414" progId="Visio.Drawing.15">
                  <p:embed/>
                  <p:pic>
                    <p:nvPicPr>
                      <p:cNvPr id="9" name="对象 8">
                        <a:extLst>
                          <a:ext uri="{FF2B5EF4-FFF2-40B4-BE49-F238E27FC236}">
                            <a16:creationId xmlns:a16="http://schemas.microsoft.com/office/drawing/2014/main" id="{637F25CE-516E-42F3-96A5-4576F38DD8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593" y="1761062"/>
                        <a:ext cx="4352739" cy="23524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39" name="Picture 31">
            <a:extLst>
              <a:ext uri="{FF2B5EF4-FFF2-40B4-BE49-F238E27FC236}">
                <a16:creationId xmlns:a16="http://schemas.microsoft.com/office/drawing/2014/main" id="{1CB862BC-7070-4E27-9C67-590D6E20F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309" y="1893366"/>
            <a:ext cx="5801513" cy="2087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EF80B913-3E2C-4B8D-B9E7-69C44B2FA830}"/>
              </a:ext>
            </a:extLst>
          </p:cNvPr>
          <p:cNvSpPr txBox="1"/>
          <p:nvPr/>
        </p:nvSpPr>
        <p:spPr>
          <a:xfrm>
            <a:off x="1072803" y="4111657"/>
            <a:ext cx="4080221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测得中子脉冲时间轮廓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C58C74F-ABB6-41F5-B60F-155A57008E13}"/>
              </a:ext>
            </a:extLst>
          </p:cNvPr>
          <p:cNvSpPr txBox="1"/>
          <p:nvPr/>
        </p:nvSpPr>
        <p:spPr>
          <a:xfrm>
            <a:off x="6367386" y="4111656"/>
            <a:ext cx="5289436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潘宁源中子脉冲特征</a:t>
            </a:r>
            <a:endParaRPr lang="en-US" altLang="zh-CN" sz="16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C0C5256-8430-4B3F-B8BD-D761010B371B}"/>
              </a:ext>
            </a:extLst>
          </p:cNvPr>
          <p:cNvSpPr txBox="1"/>
          <p:nvPr/>
        </p:nvSpPr>
        <p:spPr>
          <a:xfrm>
            <a:off x="957031" y="5892712"/>
            <a:ext cx="102779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/>
              <a:t>Reference:</a:t>
            </a:r>
          </a:p>
          <a:p>
            <a:r>
              <a:rPr lang="en-US" altLang="zh-CN" sz="1100" dirty="0" err="1"/>
              <a:t>Grishnyaev</a:t>
            </a:r>
            <a:r>
              <a:rPr lang="en-US" altLang="zh-CN" sz="1100" dirty="0"/>
              <a:t>, </a:t>
            </a:r>
            <a:r>
              <a:rPr lang="en-US" altLang="zh-CN" sz="1100" dirty="0" err="1"/>
              <a:t>Evgeny</a:t>
            </a:r>
            <a:r>
              <a:rPr lang="en-US" altLang="zh-CN" sz="1100" dirty="0"/>
              <a:t>, and Sergey </a:t>
            </a:r>
            <a:r>
              <a:rPr lang="en-US" altLang="zh-CN" sz="1100" dirty="0" err="1"/>
              <a:t>Polosatkin</a:t>
            </a:r>
            <a:r>
              <a:rPr lang="en-US" altLang="zh-CN" sz="1100" dirty="0"/>
              <a:t>. "The study of neutron burst shape of a neutron tube driven by dispenser cathode." Nuclear Instruments and Methods in Physics Research Section A: Accelerators, Spectrometers, Detectors and Associated Equipment, vol. 828, 2016, pp. 91-96. Elsevier,</a:t>
            </a:r>
            <a:endParaRPr lang="zh-CN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9280038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F34F452-3372-463A-B4A0-A238D8EF9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E2DF2-BCA6-42AD-9EC2-91507C44706D}" type="datetime1">
              <a:rPr lang="zh-CN" altLang="en-US" smtClean="0"/>
              <a:pPr/>
              <a:t>2026/7/24</a:t>
            </a:fld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C7EA9AB-564E-4DF0-9076-A483FE98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pPr/>
              <a:t>16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7A680756-B3C4-49B5-8DAC-6A9C1C8E7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中子成像测试</a:t>
            </a:r>
            <a:endParaRPr lang="en-US" altLang="zh-CN" b="1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AFF753B-58D3-40BA-A8B1-773654CE39B1}"/>
              </a:ext>
            </a:extLst>
          </p:cNvPr>
          <p:cNvSpPr txBox="1"/>
          <p:nvPr/>
        </p:nvSpPr>
        <p:spPr>
          <a:xfrm>
            <a:off x="6053658" y="4107595"/>
            <a:ext cx="5961228" cy="1946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285750"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zh-CN" altLang="en-US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使用</a:t>
            </a:r>
            <a:r>
              <a:rPr lang="en-US" altLang="zh-CN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64mm</a:t>
            </a:r>
            <a:r>
              <a:rPr lang="zh-CN" altLang="en-US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聚乙烯（</a:t>
            </a:r>
            <a:r>
              <a:rPr lang="en-US" altLang="zh-CN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PE</a:t>
            </a:r>
            <a:r>
              <a:rPr lang="zh-CN" altLang="en-US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）慢化体遮挡</a:t>
            </a:r>
          </a:p>
          <a:p>
            <a:pPr marL="514350" lvl="1" indent="-285750"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zh-CN" altLang="en-US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根据仿真结果，约</a:t>
            </a:r>
            <a:r>
              <a:rPr lang="en-US" altLang="zh-CN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30%</a:t>
            </a:r>
            <a:r>
              <a:rPr lang="zh-CN" altLang="en-US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中子被慢化至</a:t>
            </a:r>
            <a:r>
              <a:rPr lang="en-US" altLang="zh-CN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4MeV</a:t>
            </a:r>
            <a:r>
              <a:rPr lang="zh-CN" altLang="en-US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以下</a:t>
            </a:r>
          </a:p>
          <a:p>
            <a:pPr marL="514350" lvl="1" indent="-285750"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zh-CN" altLang="en-US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采用对比度比（</a:t>
            </a:r>
            <a:r>
              <a:rPr lang="en-US" altLang="zh-CN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CR</a:t>
            </a:r>
            <a:r>
              <a:rPr lang="zh-CN" altLang="en-US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）评估成像效果，定义为无</a:t>
            </a:r>
            <a:r>
              <a:rPr lang="en-US" altLang="zh-CN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PE</a:t>
            </a:r>
            <a:r>
              <a:rPr lang="zh-CN" altLang="en-US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区与</a:t>
            </a:r>
            <a:r>
              <a:rPr lang="en-US" altLang="zh-CN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PE</a:t>
            </a:r>
            <a:r>
              <a:rPr lang="zh-CN" altLang="en-US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覆盖区的单位面积计数率之比</a:t>
            </a:r>
            <a:endParaRPr lang="en-US" altLang="zh-CN" dirty="0">
              <a:solidFill>
                <a:prstClr val="black"/>
              </a:solidFill>
              <a:latin typeface="Calibri" panose="020F0502020204030204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514350" lvl="1" indent="-285750"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zh-CN" altLang="en-US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中子成像中覆盖区与未覆盖区呈现明显反差（</a:t>
            </a:r>
            <a:r>
              <a:rPr lang="en-US" altLang="zh-CN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CR=1.67</a:t>
            </a:r>
            <a:r>
              <a:rPr lang="zh-CN" altLang="en-US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）；</a:t>
            </a:r>
            <a:r>
              <a:rPr lang="en-US" altLang="zh-CN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γ</a:t>
            </a:r>
            <a:r>
              <a:rPr lang="zh-CN" altLang="en-US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成像则分布较均匀（</a:t>
            </a:r>
            <a:r>
              <a:rPr lang="en-US" altLang="zh-CN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CR=1.11</a:t>
            </a:r>
            <a:r>
              <a:rPr lang="zh-CN" altLang="en-US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）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B402C74B-C4AA-4470-BF0A-F24DFE8A4C9D}"/>
              </a:ext>
            </a:extLst>
          </p:cNvPr>
          <p:cNvSpPr txBox="1"/>
          <p:nvPr/>
        </p:nvSpPr>
        <p:spPr>
          <a:xfrm>
            <a:off x="6757988" y="3479429"/>
            <a:ext cx="4196916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快中子受</a:t>
            </a:r>
            <a:r>
              <a:rPr lang="en-US" altLang="zh-CN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PE</a:t>
            </a:r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慢化效果的仿真</a:t>
            </a:r>
            <a:endParaRPr lang="en-US" altLang="zh-CN" sz="16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84164AF2-04C4-4C78-8662-2C352EB8092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0718"/>
          <a:stretch/>
        </p:blipFill>
        <p:spPr>
          <a:xfrm>
            <a:off x="807642" y="3671568"/>
            <a:ext cx="5176714" cy="2133504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8BF54FBC-B05F-4DF5-922F-56F2F0C75C88}"/>
              </a:ext>
            </a:extLst>
          </p:cNvPr>
          <p:cNvSpPr txBox="1"/>
          <p:nvPr/>
        </p:nvSpPr>
        <p:spPr>
          <a:xfrm>
            <a:off x="595268" y="5885005"/>
            <a:ext cx="6162720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中子和</a:t>
            </a:r>
            <a:r>
              <a:rPr lang="en-US" altLang="zh-CN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γ</a:t>
            </a:r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对遮挡响应的仿真结果</a:t>
            </a:r>
            <a:endParaRPr lang="en-US" altLang="zh-CN" sz="16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A168EBE7-EBFE-4C85-A7DA-50A10930C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5912" y="1315875"/>
            <a:ext cx="4100341" cy="1790625"/>
          </a:xfrm>
          <a:prstGeom prst="rect">
            <a:avLst/>
          </a:prstGeom>
        </p:spPr>
      </p:pic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F6D3714D-0718-485E-AB46-E07ECA0134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6609762"/>
              </p:ext>
            </p:extLst>
          </p:nvPr>
        </p:nvGraphicFramePr>
        <p:xfrm>
          <a:off x="6757988" y="1294510"/>
          <a:ext cx="3810000" cy="209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2" name="Visio" r:id="rId6" imgW="10268118" imgH="5638658" progId="Visio.Drawing.15">
                  <p:embed/>
                </p:oleObj>
              </mc:Choice>
              <mc:Fallback>
                <p:oleObj name="Visio" r:id="rId6" imgW="10268118" imgH="5638658" progId="Visio.Drawing.15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7988" y="1294510"/>
                        <a:ext cx="3810000" cy="209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30134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FCEC7B1-8266-4D20-A4B5-263C5C1327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25"/>
          <a:stretch/>
        </p:blipFill>
        <p:spPr>
          <a:xfrm>
            <a:off x="1884206" y="1132451"/>
            <a:ext cx="3348445" cy="2726540"/>
          </a:xfrm>
          <a:prstGeom prst="rect">
            <a:avLst/>
          </a:prstGeom>
        </p:spPr>
      </p:pic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F34F452-3372-463A-B4A0-A238D8EF9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E2DF2-BCA6-42AD-9EC2-91507C44706D}" type="datetime1">
              <a:rPr lang="zh-CN" altLang="en-US" smtClean="0"/>
              <a:pPr/>
              <a:t>2026/7/24</a:t>
            </a:fld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C7EA9AB-564E-4DF0-9076-A483FE98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pPr/>
              <a:t>17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7A680756-B3C4-49B5-8DAC-6A9C1C8E7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中子成像测试</a:t>
            </a:r>
            <a:endParaRPr lang="en-US" altLang="zh-CN" b="1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AFF753B-58D3-40BA-A8B1-773654CE39B1}"/>
              </a:ext>
            </a:extLst>
          </p:cNvPr>
          <p:cNvSpPr txBox="1"/>
          <p:nvPr/>
        </p:nvSpPr>
        <p:spPr>
          <a:xfrm>
            <a:off x="1600200" y="4362279"/>
            <a:ext cx="9975804" cy="1419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1" indent="-285750">
              <a:lnSpc>
                <a:spcPct val="15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zh-CN" altLang="en-US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以无</a:t>
            </a:r>
            <a:r>
              <a:rPr lang="en-US" altLang="zh-CN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PE</a:t>
            </a:r>
            <a:r>
              <a:rPr lang="zh-CN" altLang="en-US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慢化器时的成像结果作为探测器的本征效率，校正探测器的不均匀性。</a:t>
            </a:r>
            <a:endParaRPr lang="en-US" altLang="zh-CN" dirty="0">
              <a:solidFill>
                <a:prstClr val="black"/>
              </a:solidFill>
              <a:latin typeface="Calibri" panose="020F0502020204030204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514350" lvl="1" indent="-285750">
              <a:lnSpc>
                <a:spcPct val="15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zh-CN" altLang="en-US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经筛选去除大部分伽马事件后，左侧覆盖时，对比度比（</a:t>
            </a:r>
            <a:r>
              <a:rPr lang="en-US" altLang="zh-CN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CR</a:t>
            </a:r>
            <a:r>
              <a:rPr lang="zh-CN" altLang="en-US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）为</a:t>
            </a:r>
            <a:r>
              <a:rPr lang="en-US" altLang="zh-CN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1.69</a:t>
            </a:r>
            <a:r>
              <a:rPr lang="zh-CN" altLang="en-US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；右侧覆盖时，为</a:t>
            </a:r>
            <a:r>
              <a:rPr lang="en-US" altLang="zh-CN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1.64</a:t>
            </a:r>
            <a:r>
              <a:rPr lang="zh-CN" altLang="en-US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。</a:t>
            </a:r>
            <a:endParaRPr lang="en-US" altLang="zh-CN" dirty="0">
              <a:solidFill>
                <a:prstClr val="black"/>
              </a:solidFill>
              <a:latin typeface="Calibri" panose="020F0502020204030204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514350" lvl="1" indent="-285750">
              <a:lnSpc>
                <a:spcPct val="150000"/>
              </a:lnSpc>
              <a:spcBef>
                <a:spcPts val="500"/>
              </a:spcBef>
              <a:buSzPct val="80000"/>
              <a:buFont typeface="Arial" panose="020B0604020202020204" pitchFamily="34" charset="0"/>
              <a:buChar char="•"/>
              <a:defRPr/>
            </a:pPr>
            <a:r>
              <a:rPr lang="en-US" altLang="zh-CN" dirty="0" err="1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dE</a:t>
            </a:r>
            <a:r>
              <a:rPr lang="en-US" altLang="zh-CN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/dx</a:t>
            </a:r>
            <a:r>
              <a:rPr lang="zh-CN" altLang="en-US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选通后的中子图像</a:t>
            </a:r>
            <a:r>
              <a:rPr lang="en-US" altLang="zh-CN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CR</a:t>
            </a:r>
            <a:r>
              <a:rPr lang="zh-CN" altLang="en-US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值与模拟结果吻合良好，验证了阻挡层的功能。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B402C74B-C4AA-4470-BF0A-F24DFE8A4C9D}"/>
              </a:ext>
            </a:extLst>
          </p:cNvPr>
          <p:cNvSpPr txBox="1"/>
          <p:nvPr/>
        </p:nvSpPr>
        <p:spPr>
          <a:xfrm>
            <a:off x="3659611" y="3802643"/>
            <a:ext cx="4196916" cy="338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实际测试结果</a:t>
            </a:r>
            <a:endParaRPr lang="en-US" altLang="zh-CN" sz="16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688DC6D-0D61-4093-BD8A-3842A42DBFD8}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t="5217" b="6991"/>
          <a:stretch/>
        </p:blipFill>
        <p:spPr>
          <a:xfrm>
            <a:off x="5834743" y="1034143"/>
            <a:ext cx="3912517" cy="274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4009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D7067D2-770C-4465-93D8-4CE52744FB41}" type="datetime1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233DC2A-5E92-482B-9DB5-24AB4AD1E5BC}" type="slidenum">
              <a:rPr lang="zh-CN" altLang="en-US" smtClean="0"/>
              <a:t>18</a:t>
            </a:fld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266D68F-AE47-4DB4-BCBD-CF0246B0ECCB}"/>
              </a:ext>
            </a:extLst>
          </p:cNvPr>
          <p:cNvSpPr txBox="1"/>
          <p:nvPr/>
        </p:nvSpPr>
        <p:spPr>
          <a:xfrm>
            <a:off x="4225469" y="1093781"/>
            <a:ext cx="5589091" cy="4369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3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研究背景</a:t>
            </a:r>
            <a:endParaRPr lang="en-US" altLang="zh-CN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3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系统设计</a:t>
            </a:r>
            <a:endParaRPr lang="en-US" altLang="zh-CN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3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初步测试结果</a:t>
            </a:r>
            <a:endParaRPr lang="en-US" altLang="zh-CN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3600" b="1" dirty="0"/>
              <a:t>总结和展望</a:t>
            </a:r>
            <a:endParaRPr lang="en-US" altLang="zh-CN" sz="3600" b="1" dirty="0"/>
          </a:p>
        </p:txBody>
      </p:sp>
      <p:sp>
        <p:nvSpPr>
          <p:cNvPr id="8" name="标题 6">
            <a:extLst>
              <a:ext uri="{FF2B5EF4-FFF2-40B4-BE49-F238E27FC236}">
                <a16:creationId xmlns:a16="http://schemas.microsoft.com/office/drawing/2014/main" id="{5FC3498F-545E-452B-961D-C3183FA2D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14" y="135064"/>
            <a:ext cx="7835900" cy="709072"/>
          </a:xfrm>
        </p:spPr>
        <p:txBody>
          <a:bodyPr/>
          <a:lstStyle/>
          <a:p>
            <a:r>
              <a:rPr lang="zh-CN" altLang="en-US" b="1" dirty="0"/>
              <a:t>目录</a:t>
            </a:r>
          </a:p>
        </p:txBody>
      </p:sp>
    </p:spTree>
    <p:extLst>
      <p:ext uri="{BB962C8B-B14F-4D97-AF65-F5344CB8AC3E}">
        <p14:creationId xmlns:p14="http://schemas.microsoft.com/office/powerpoint/2010/main" val="22689720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06C944C-114C-45C4-B227-A3C2A9E16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E2DF2-BCA6-42AD-9EC2-91507C44706D}" type="datetime1">
              <a:rPr lang="zh-CN" altLang="en-US" smtClean="0"/>
              <a:pPr/>
              <a:t>2026/7/24</a:t>
            </a:fld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C7FCB08-F11B-4632-8FE9-74E9DF496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pPr/>
              <a:t>19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30A517B9-8A65-4B48-A853-74E4BB0D1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总结和展望</a:t>
            </a:r>
          </a:p>
        </p:txBody>
      </p:sp>
      <p:sp>
        <p:nvSpPr>
          <p:cNvPr id="6" name="内容占位符 1">
            <a:extLst>
              <a:ext uri="{FF2B5EF4-FFF2-40B4-BE49-F238E27FC236}">
                <a16:creationId xmlns:a16="http://schemas.microsoft.com/office/drawing/2014/main" id="{2F154A07-37E9-4855-984A-8186AF762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0440" y="1119085"/>
            <a:ext cx="10168600" cy="5370171"/>
          </a:xfrm>
        </p:spPr>
        <p:txBody>
          <a:bodyPr>
            <a:normAutofit/>
          </a:bodyPr>
          <a:lstStyle/>
          <a:p>
            <a:pPr marL="571500" lvl="1" indent="-342900">
              <a:lnSpc>
                <a:spcPct val="150000"/>
              </a:lnSpc>
              <a:buSzPct val="80000"/>
              <a:buFont typeface="Wingdings" panose="05000000000000000000" pitchFamily="2" charset="2"/>
              <a:buChar char="p"/>
              <a:defRPr/>
            </a:pPr>
            <a:r>
              <a:rPr lang="zh-CN" altLang="en-US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总结</a:t>
            </a:r>
          </a:p>
          <a:p>
            <a:pPr marL="514350" lvl="1" indent="-285750">
              <a:lnSpc>
                <a:spcPct val="150000"/>
              </a:lnSpc>
              <a:buSzPct val="80000"/>
              <a:defRPr/>
            </a:pPr>
            <a:r>
              <a:rPr lang="zh-CN" altLang="en-US" sz="20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构建了基于 </a:t>
            </a:r>
            <a:r>
              <a:rPr lang="en-US" altLang="zh-CN" sz="20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Micromegas </a:t>
            </a:r>
            <a:r>
              <a:rPr lang="zh-CN" altLang="en-US" sz="20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的大面积二维位置灵敏快中子探测系统。</a:t>
            </a:r>
          </a:p>
          <a:p>
            <a:pPr marL="514350" lvl="1" indent="-285750">
              <a:lnSpc>
                <a:spcPct val="150000"/>
              </a:lnSpc>
              <a:buSzPct val="80000"/>
              <a:defRPr/>
            </a:pPr>
            <a:r>
              <a:rPr lang="zh-CN" altLang="en-US" sz="20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结合位置重建与 </a:t>
            </a:r>
            <a:r>
              <a:rPr lang="en-US" altLang="zh-CN" sz="2000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dE</a:t>
            </a:r>
            <a:r>
              <a:rPr lang="en-US" altLang="zh-CN" sz="20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/dx </a:t>
            </a:r>
            <a:r>
              <a:rPr lang="zh-CN" altLang="en-US" sz="20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鉴别，实现快中子空间分布测量并有效抑制</a:t>
            </a:r>
            <a:r>
              <a:rPr lang="en-US" altLang="zh-CN" sz="20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γ</a:t>
            </a:r>
            <a:r>
              <a:rPr lang="zh-CN" altLang="en-US" sz="20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本底。</a:t>
            </a:r>
          </a:p>
          <a:p>
            <a:pPr marL="514350" lvl="1" indent="-285750">
              <a:lnSpc>
                <a:spcPct val="150000"/>
              </a:lnSpc>
              <a:buSzPct val="80000"/>
              <a:defRPr/>
            </a:pPr>
            <a:r>
              <a:rPr lang="en-US" altLang="zh-CN" sz="20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PE</a:t>
            </a:r>
            <a:r>
              <a:rPr lang="zh-CN" altLang="en-US" sz="20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局部遮挡实验获得明显的图像对比，完成了快中子二维成像的原理验证。</a:t>
            </a:r>
          </a:p>
          <a:p>
            <a:pPr marL="571500" lvl="1" indent="-342900">
              <a:lnSpc>
                <a:spcPct val="150000"/>
              </a:lnSpc>
              <a:buSzPct val="80000"/>
              <a:buFont typeface="Wingdings" panose="05000000000000000000" pitchFamily="2" charset="2"/>
              <a:buChar char="p"/>
              <a:defRPr/>
            </a:pPr>
            <a:r>
              <a:rPr lang="zh-CN" altLang="en-US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后续工作</a:t>
            </a:r>
          </a:p>
          <a:p>
            <a:pPr marL="514350" lvl="1" indent="-285750">
              <a:lnSpc>
                <a:spcPct val="150000"/>
              </a:lnSpc>
              <a:buSzPct val="80000"/>
              <a:defRPr/>
            </a:pPr>
            <a:r>
              <a:rPr lang="zh-CN" altLang="en-US" sz="20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优化转换层和探测器结构，提高探测效率与空间分辨率。</a:t>
            </a:r>
          </a:p>
          <a:p>
            <a:pPr marL="514350" lvl="1" indent="-285750">
              <a:lnSpc>
                <a:spcPct val="150000"/>
              </a:lnSpc>
              <a:buSzPct val="80000"/>
              <a:defRPr/>
            </a:pPr>
            <a:r>
              <a:rPr lang="zh-CN" altLang="en-US" sz="20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改善探测器制作工艺，提高探测器增益一致性。</a:t>
            </a:r>
            <a:endParaRPr lang="en-US" altLang="zh-CN" sz="2000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14350" lvl="1" indent="-285750">
              <a:lnSpc>
                <a:spcPct val="150000"/>
              </a:lnSpc>
              <a:buSzPct val="80000"/>
              <a:defRPr/>
            </a:pPr>
            <a:r>
              <a:rPr lang="zh-CN" altLang="en-US" sz="20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使用超短脉冲</a:t>
            </a:r>
            <a:r>
              <a:rPr lang="en-US" altLang="zh-CN" sz="20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D-T</a:t>
            </a:r>
            <a:r>
              <a:rPr lang="zh-CN" altLang="en-US" sz="20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中子发生器，完善中子成像实验。</a:t>
            </a:r>
            <a:endParaRPr lang="en-US" altLang="zh-CN" sz="2000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44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D7067D2-770C-4465-93D8-4CE52744FB41}" type="datetime1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233DC2A-5E92-482B-9DB5-24AB4AD1E5BC}" type="slidenum">
              <a:rPr lang="zh-CN" altLang="en-US" smtClean="0"/>
              <a:t>2</a:t>
            </a:fld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266D68F-AE47-4DB4-BCBD-CF0246B0ECCB}"/>
              </a:ext>
            </a:extLst>
          </p:cNvPr>
          <p:cNvSpPr txBox="1"/>
          <p:nvPr/>
        </p:nvSpPr>
        <p:spPr>
          <a:xfrm>
            <a:off x="4225469" y="1093781"/>
            <a:ext cx="5589091" cy="4369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3600" b="1" dirty="0"/>
              <a:t>研究背景</a:t>
            </a:r>
            <a:endParaRPr lang="en-US" altLang="zh-CN" sz="3600" b="1" dirty="0"/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3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系统设计</a:t>
            </a:r>
            <a:endParaRPr lang="en-US" altLang="zh-CN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3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初步测试结果</a:t>
            </a:r>
            <a:endParaRPr lang="en-US" altLang="zh-CN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3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总结和展望</a:t>
            </a:r>
            <a:endParaRPr lang="en-US" altLang="zh-CN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标题 6">
            <a:extLst>
              <a:ext uri="{FF2B5EF4-FFF2-40B4-BE49-F238E27FC236}">
                <a16:creationId xmlns:a16="http://schemas.microsoft.com/office/drawing/2014/main" id="{00828E9C-7702-4674-A471-ADCF22896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目录</a:t>
            </a:r>
          </a:p>
        </p:txBody>
      </p:sp>
    </p:spTree>
    <p:extLst>
      <p:ext uri="{BB962C8B-B14F-4D97-AF65-F5344CB8AC3E}">
        <p14:creationId xmlns:p14="http://schemas.microsoft.com/office/powerpoint/2010/main" val="22522756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7AAB65D-1358-492E-8961-9A98FEF26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E2DF2-BCA6-42AD-9EC2-91507C44706D}" type="datetime1">
              <a:rPr lang="zh-CN" altLang="en-US" smtClean="0"/>
              <a:pPr/>
              <a:t>2026/7/24</a:t>
            </a:fld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70474C5-A4CE-4F4F-812F-FD90A4EFA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pPr/>
              <a:t>20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8622CEA7-9C6C-42BD-A245-4E3764C49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CAC8608-E810-4AB1-BA66-22250586E6D6}"/>
              </a:ext>
            </a:extLst>
          </p:cNvPr>
          <p:cNvSpPr/>
          <p:nvPr/>
        </p:nvSpPr>
        <p:spPr>
          <a:xfrm>
            <a:off x="4060234" y="2824938"/>
            <a:ext cx="38779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400">
              <a:defRPr/>
            </a:pPr>
            <a:r>
              <a:rPr lang="zh-CN" altLang="en-US" sz="9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  <a:ea typeface="等线" panose="02010600030101010101" pitchFamily="2" charset="-122"/>
              </a:rPr>
              <a:t>谢谢！</a:t>
            </a:r>
          </a:p>
        </p:txBody>
      </p:sp>
    </p:spTree>
    <p:extLst>
      <p:ext uri="{BB962C8B-B14F-4D97-AF65-F5344CB8AC3E}">
        <p14:creationId xmlns:p14="http://schemas.microsoft.com/office/powerpoint/2010/main" val="4252675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04EA968-86B8-464E-9C7F-09798E964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E2DF2-BCA6-42AD-9EC2-91507C44706D}" type="datetime1">
              <a:rPr lang="zh-CN" altLang="en-US" smtClean="0"/>
              <a:pPr/>
              <a:t>2026/7/24</a:t>
            </a:fld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F80501D-92B7-4B3E-B5AF-EC38D23BA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pPr/>
              <a:t>3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12424AB5-E6F9-4BFA-9F04-8161C8C06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研究背景</a:t>
            </a:r>
          </a:p>
        </p:txBody>
      </p:sp>
      <p:sp>
        <p:nvSpPr>
          <p:cNvPr id="6" name="AutoShape 6" descr="Four stages of direct-drive ignition and the main challenges: (a) laser capsule interaction and energy coupling; (b) the shell inward acceleration – hydrodynamic and parametric instabilities; (c) shell deceleration phase, hot-spot formation and material mix; (d) ignition of fusion reactions and burn propagation (adapted from Ref. [72]).">
            <a:extLst>
              <a:ext uri="{FF2B5EF4-FFF2-40B4-BE49-F238E27FC236}">
                <a16:creationId xmlns:a16="http://schemas.microsoft.com/office/drawing/2014/main" id="{940554F8-E602-4326-83C1-FFBCB15486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07170" y="2908230"/>
            <a:ext cx="1567249" cy="1567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4AA5CB0-8609-44DA-8269-CD001401EA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0" t="16013" r="1726" b="5033"/>
          <a:stretch/>
        </p:blipFill>
        <p:spPr>
          <a:xfrm>
            <a:off x="1588129" y="2509520"/>
            <a:ext cx="3279558" cy="260553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F9DF2B0-0362-4B2D-8ED9-59E3388640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7620" y="2692442"/>
            <a:ext cx="4094917" cy="21995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98B10B3-0163-45FD-AD76-939DAB302AE6}"/>
                  </a:ext>
                </a:extLst>
              </p:cNvPr>
              <p:cNvSpPr txBox="1"/>
              <p:nvPr/>
            </p:nvSpPr>
            <p:spPr>
              <a:xfrm>
                <a:off x="685538" y="1188294"/>
                <a:ext cx="10820923" cy="11439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71500" lvl="1" indent="-342900">
                  <a:spcBef>
                    <a:spcPts val="500"/>
                  </a:spcBef>
                  <a:buSzPct val="80000"/>
                  <a:buFont typeface="Wingdings" panose="05000000000000000000" pitchFamily="2" charset="2"/>
                  <a:buChar char="p"/>
                  <a:defRPr/>
                </a:pPr>
                <a:r>
                  <a:rPr lang="zh-CN" altLang="en-US" sz="2000" dirty="0">
                    <a:solidFill>
                      <a:prstClr val="black"/>
                    </a:solidFill>
                    <a:ea typeface="黑体" panose="02010609060101010101" pitchFamily="49" charset="-122"/>
                    <a:cs typeface="Arial" panose="020B0604020202020204" pitchFamily="34" charset="0"/>
                  </a:rPr>
                  <a:t>可控核聚变作为未来能源发展的重要方向，主要技术路线包括惯性约束和磁约束。</a:t>
                </a:r>
                <a:endParaRPr lang="en-US" altLang="zh-CN" sz="2000" dirty="0">
                  <a:solidFill>
                    <a:prstClr val="black"/>
                  </a:solidFill>
                  <a:ea typeface="黑体" panose="02010609060101010101" pitchFamily="49" charset="-122"/>
                  <a:cs typeface="Arial" panose="020B0604020202020204" pitchFamily="34" charset="0"/>
                </a:endParaRPr>
              </a:p>
              <a:p>
                <a:pPr marL="571500" lvl="1" indent="-342900">
                  <a:spcBef>
                    <a:spcPts val="500"/>
                  </a:spcBef>
                  <a:buSzPct val="80000"/>
                  <a:buFont typeface="Wingdings" panose="05000000000000000000" pitchFamily="2" charset="2"/>
                  <a:buChar char="p"/>
                  <a:defRPr/>
                </a:pPr>
                <a:r>
                  <a:rPr lang="en-US" altLang="zh-CN" sz="2000" dirty="0">
                    <a:solidFill>
                      <a:prstClr val="black"/>
                    </a:solidFill>
                    <a:latin typeface="Calibri" panose="020F0502020204030204"/>
                    <a:ea typeface="黑体" panose="02010609060101010101" pitchFamily="49" charset="-122"/>
                    <a:cs typeface="Arial" panose="020B0604020202020204" pitchFamily="34" charset="0"/>
                  </a:rPr>
                  <a:t>ICF</a:t>
                </a:r>
                <a:r>
                  <a:rPr lang="zh-CN" altLang="en-US" sz="2000" dirty="0">
                    <a:solidFill>
                      <a:prstClr val="black"/>
                    </a:solidFill>
                    <a:latin typeface="Calibri" panose="020F0502020204030204"/>
                    <a:ea typeface="黑体" panose="02010609060101010101" pitchFamily="49" charset="-122"/>
                    <a:cs typeface="Arial" panose="020B0604020202020204" pitchFamily="34" charset="0"/>
                  </a:rPr>
                  <a:t>实验中，靶丸被压缩至约</a:t>
                </a:r>
                <a:r>
                  <a:rPr lang="en-US" altLang="zh-CN" sz="2000" dirty="0">
                    <a:solidFill>
                      <a:prstClr val="black"/>
                    </a:solidFill>
                    <a:latin typeface="Calibri" panose="020F0502020204030204"/>
                    <a:ea typeface="黑体" panose="02010609060101010101" pitchFamily="49" charset="-122"/>
                    <a:cs typeface="Arial" panose="020B0604020202020204" pitchFamily="34" charset="0"/>
                  </a:rPr>
                  <a:t>50μm</a:t>
                </a:r>
                <a:r>
                  <a:rPr lang="zh-CN" altLang="en-US" sz="2000" dirty="0">
                    <a:solidFill>
                      <a:prstClr val="black"/>
                    </a:solidFill>
                    <a:latin typeface="Calibri" panose="020F0502020204030204"/>
                    <a:ea typeface="黑体" panose="02010609060101010101" pitchFamily="49" charset="-122"/>
                    <a:cs typeface="Arial" panose="020B0604020202020204" pitchFamily="34" charset="0"/>
                  </a:rPr>
                  <a:t>直径，在约</a:t>
                </a:r>
                <a:r>
                  <a:rPr lang="en-US" altLang="zh-CN" sz="2000" dirty="0">
                    <a:solidFill>
                      <a:prstClr val="black"/>
                    </a:solidFill>
                    <a:latin typeface="Calibri" panose="020F0502020204030204"/>
                    <a:ea typeface="黑体" panose="02010609060101010101" pitchFamily="49" charset="-122"/>
                    <a:cs typeface="Arial" panose="020B0604020202020204" pitchFamily="34" charset="0"/>
                  </a:rPr>
                  <a:t>100ps</a:t>
                </a:r>
                <a:r>
                  <a:rPr lang="zh-CN" altLang="en-US" sz="2000" dirty="0">
                    <a:solidFill>
                      <a:prstClr val="black"/>
                    </a:solidFill>
                    <a:latin typeface="Calibri" panose="020F0502020204030204"/>
                    <a:ea typeface="黑体" panose="02010609060101010101" pitchFamily="49" charset="-122"/>
                    <a:cs typeface="Arial" panose="020B0604020202020204" pitchFamily="34" charset="0"/>
                  </a:rPr>
                  <a:t>的时间内产生大量（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黑体" panose="02010609060101010101" pitchFamily="49" charset="-122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2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黑体" panose="02010609060101010101" pitchFamily="49" charset="-122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黑体" panose="02010609060101010101" pitchFamily="49" charset="-122"/>
                            <a:cs typeface="Arial" panose="020B0604020202020204" pitchFamily="34" charset="0"/>
                          </a:rPr>
                          <m:t>14</m:t>
                        </m:r>
                      </m:sup>
                    </m:sSup>
                    <m:r>
                      <a:rPr lang="en-US" altLang="zh-CN" sz="20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黑体" panose="02010609060101010101" pitchFamily="49" charset="-122"/>
                        <a:cs typeface="Arial" panose="020B0604020202020204" pitchFamily="34" charset="0"/>
                      </a:rPr>
                      <m:t>~</m:t>
                    </m:r>
                    <m:sSup>
                      <m:sSupPr>
                        <m:ctrlPr>
                          <a:rPr lang="en-US" altLang="zh-CN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黑体" panose="02010609060101010101" pitchFamily="49" charset="-122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2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黑体" panose="02010609060101010101" pitchFamily="49" charset="-122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altLang="zh-CN" sz="20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黑体" panose="02010609060101010101" pitchFamily="49" charset="-122"/>
                            <a:cs typeface="Arial" panose="020B0604020202020204" pitchFamily="34" charset="0"/>
                          </a:rPr>
                          <m:t>18</m:t>
                        </m:r>
                      </m:sup>
                    </m:sSup>
                  </m:oMath>
                </a14:m>
                <a:r>
                  <a:rPr lang="zh-CN" altLang="en-US" sz="2000" dirty="0">
                    <a:solidFill>
                      <a:prstClr val="black"/>
                    </a:solidFill>
                    <a:latin typeface="Calibri" panose="020F0502020204030204"/>
                    <a:ea typeface="黑体" panose="02010609060101010101" pitchFamily="49" charset="-122"/>
                    <a:cs typeface="Arial" panose="020B0604020202020204" pitchFamily="34" charset="0"/>
                  </a:rPr>
                  <a:t>）中子。</a:t>
                </a:r>
                <a:endParaRPr lang="en-US" altLang="zh-CN" sz="2000" dirty="0">
                  <a:solidFill>
                    <a:prstClr val="black"/>
                  </a:solidFill>
                  <a:ea typeface="黑体" panose="02010609060101010101" pitchFamily="49" charset="-122"/>
                  <a:cs typeface="Arial" panose="020B0604020202020204" pitchFamily="34" charset="0"/>
                </a:endParaRPr>
              </a:p>
              <a:p>
                <a:pPr marL="571500" lvl="1" indent="-342900">
                  <a:spcBef>
                    <a:spcPts val="500"/>
                  </a:spcBef>
                  <a:buSzPct val="80000"/>
                  <a:buFont typeface="Wingdings" panose="05000000000000000000" pitchFamily="2" charset="2"/>
                  <a:buChar char="p"/>
                  <a:defRPr/>
                </a:pPr>
                <a:r>
                  <a:rPr lang="zh-CN" altLang="en-US" sz="2000" dirty="0">
                    <a:solidFill>
                      <a:prstClr val="black"/>
                    </a:solidFill>
                    <a:ea typeface="黑体" panose="02010609060101010101" pitchFamily="49" charset="-122"/>
                    <a:cs typeface="Arial" panose="020B0604020202020204" pitchFamily="34" charset="0"/>
                  </a:rPr>
                  <a:t>靶丸压缩过程中，热斑的尺寸、形状和对称性直接决定点火性能。</a:t>
                </a:r>
                <a:endParaRPr lang="en-US" altLang="zh-CN" sz="2000" dirty="0">
                  <a:solidFill>
                    <a:prstClr val="black"/>
                  </a:solidFill>
                  <a:latin typeface="Calibri" panose="020F0502020204030204"/>
                  <a:ea typeface="黑体" panose="02010609060101010101" pitchFamily="49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98B10B3-0163-45FD-AD76-939DAB302A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538" y="1188294"/>
                <a:ext cx="10820923" cy="1143903"/>
              </a:xfrm>
              <a:prstGeom prst="rect">
                <a:avLst/>
              </a:prstGeom>
              <a:blipFill>
                <a:blip r:embed="rId4"/>
                <a:stretch>
                  <a:fillRect t="-4787" r="-2872" b="-69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>
            <a:extLst>
              <a:ext uri="{FF2B5EF4-FFF2-40B4-BE49-F238E27FC236}">
                <a16:creationId xmlns:a16="http://schemas.microsoft.com/office/drawing/2014/main" id="{E66B8AC4-A92A-463D-B2B7-59CEC73B066C}"/>
              </a:ext>
            </a:extLst>
          </p:cNvPr>
          <p:cNvSpPr txBox="1"/>
          <p:nvPr/>
        </p:nvSpPr>
        <p:spPr>
          <a:xfrm>
            <a:off x="1579463" y="5158585"/>
            <a:ext cx="10194555" cy="961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000" b="1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中子是聚变反应的直接产物</a:t>
            </a:r>
            <a:r>
              <a:rPr lang="zh-CN" altLang="en-US" sz="2000" b="1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，与</a:t>
            </a:r>
            <a:r>
              <a:rPr lang="en-US" altLang="zh-CN" sz="2000" b="1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X/γ</a:t>
            </a:r>
            <a:r>
              <a:rPr lang="zh-CN" altLang="en-US" sz="2000" b="1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射线相比，具有更好的穿透能力</a:t>
            </a:r>
            <a:endParaRPr lang="en-US" altLang="zh-CN" sz="2000" b="1" kern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000" b="1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利用中子进行靶心诊断，可以较为直接、准确地获知聚变反应的情况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59967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8212F90-1E95-4A02-9F6E-09F21190A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E2DF2-BCA6-42AD-9EC2-91507C44706D}" type="datetime1">
              <a:rPr lang="zh-CN" altLang="en-US" smtClean="0"/>
              <a:pPr/>
              <a:t>2026/7/24</a:t>
            </a:fld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B4768CF-FBEC-4441-A371-DBF3E3941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pPr/>
              <a:t>4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B5E78B2F-FE7B-4203-8311-9A1E388E3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研究背景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C534C769-901A-463E-A91C-DBFCC63218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4812" y="1908846"/>
            <a:ext cx="6552455" cy="2449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22860" rIns="45720" bIns="2286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defTabSz="4572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初级中子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由 D+T或 D+D聚变反应直接产生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defTabSz="4572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其能谱展宽反映了等离子体温度</a:t>
            </a:r>
            <a:endParaRPr lang="en-US" altLang="zh-CN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742950" lvl="1" indent="-285750" defTabSz="4572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能谱（飞行时间谱）的偏移反映了热斑定向运动速度</a:t>
            </a:r>
            <a:endParaRPr lang="zh-CN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defTabSz="4572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下散射中子</a:t>
            </a:r>
            <a:r>
              <a:rPr lang="en-US" altLang="zh-CN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 </a:t>
            </a: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初级中子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穿越</a:t>
            </a:r>
            <a:r>
              <a:rPr lang="zh-CN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高密度燃料通过弹性散射而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产生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defTabSz="45720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反映了</a:t>
            </a:r>
            <a:r>
              <a:rPr lang="zh-CN" altLang="zh-CN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燃料面密度</a:t>
            </a:r>
            <a:r>
              <a:rPr lang="zh-CN" altLang="en-US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</a:t>
            </a:r>
            <a:endParaRPr lang="en-US" altLang="zh-CN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 defTabSz="457200">
              <a:lnSpc>
                <a:spcPct val="150000"/>
              </a:lnSpc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6824B87F-D530-44A0-BE2D-D89525A74193}"/>
              </a:ext>
            </a:extLst>
          </p:cNvPr>
          <p:cNvGrpSpPr/>
          <p:nvPr/>
        </p:nvGrpSpPr>
        <p:grpSpPr>
          <a:xfrm>
            <a:off x="94733" y="1534022"/>
            <a:ext cx="5311055" cy="3404265"/>
            <a:chOff x="110248" y="1147942"/>
            <a:chExt cx="5311055" cy="3404265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B18CDDF1-6AFE-4549-91A0-5CBC22BAEB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3754"/>
            <a:stretch/>
          </p:blipFill>
          <p:spPr>
            <a:xfrm>
              <a:off x="110248" y="1147942"/>
              <a:ext cx="5311055" cy="3404265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7EB6E187-0156-4D24-AA61-637E25CC5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07855" y="2132910"/>
              <a:ext cx="1228382" cy="763919"/>
            </a:xfrm>
            <a:prstGeom prst="rect">
              <a:avLst/>
            </a:prstGeom>
          </p:spPr>
        </p:pic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C3F2C973-9E19-474C-A0F5-5917EF490D2F}"/>
              </a:ext>
            </a:extLst>
          </p:cNvPr>
          <p:cNvSpPr txBox="1"/>
          <p:nvPr/>
        </p:nvSpPr>
        <p:spPr>
          <a:xfrm>
            <a:off x="1249140" y="5196165"/>
            <a:ext cx="9479820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defTabSz="457200">
              <a:lnSpc>
                <a:spcPct val="150000"/>
              </a:lnSpc>
            </a:pP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30m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的成像距离上，到达时间差约为</a:t>
            </a:r>
            <a:r>
              <a:rPr lang="en-US" altLang="zh-CN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50ns</a:t>
            </a: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，可通过时间分辨分别成像</a:t>
            </a:r>
            <a:endParaRPr lang="en-US" altLang="zh-CN" sz="1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19148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AA60FB9-FB62-4E29-B94C-49FEE91F0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E2DF2-BCA6-42AD-9EC2-91507C44706D}" type="datetime1">
              <a:rPr lang="zh-CN" altLang="en-US" smtClean="0"/>
              <a:pPr/>
              <a:t>2026/7/24</a:t>
            </a:fld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83F1F6F-2F92-4C36-956E-77132F863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pPr/>
              <a:t>5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72EA6B48-E80B-4E3C-A8CC-ACF37324B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研究背景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6AEF4AB-413D-4506-ACA1-C06622432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361013" y="1881050"/>
            <a:ext cx="6142947" cy="260503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756C29DA-7D28-45F5-8A8C-BFE4077580A2}"/>
              </a:ext>
            </a:extLst>
          </p:cNvPr>
          <p:cNvSpPr txBox="1"/>
          <p:nvPr/>
        </p:nvSpPr>
        <p:spPr>
          <a:xfrm>
            <a:off x="105285" y="4685440"/>
            <a:ext cx="63986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现有方案：针孔</a:t>
            </a:r>
            <a:r>
              <a:rPr lang="en-US" altLang="zh-CN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孔径阵列＋塑料闪烁体＋门控光学相机（</a:t>
            </a:r>
            <a:r>
              <a:rPr lang="en-US" altLang="zh-CN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LLNL</a:t>
            </a:r>
            <a:r>
              <a:rPr lang="zh-CN" altLang="en-US" sz="1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10" name="内容占位符 1">
            <a:extLst>
              <a:ext uri="{FF2B5EF4-FFF2-40B4-BE49-F238E27FC236}">
                <a16:creationId xmlns:a16="http://schemas.microsoft.com/office/drawing/2014/main" id="{8C278D2E-4365-49A4-92C4-7EFE67C83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3971" y="1567543"/>
            <a:ext cx="5370613" cy="5634364"/>
          </a:xfrm>
        </p:spPr>
        <p:txBody>
          <a:bodyPr>
            <a:normAutofit/>
          </a:bodyPr>
          <a:lstStyle/>
          <a:p>
            <a:pPr marL="571500" lvl="1" indent="-342900">
              <a:lnSpc>
                <a:spcPct val="100000"/>
              </a:lnSpc>
              <a:buSzPct val="80000"/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直接电子读出的潜在优势</a:t>
            </a:r>
          </a:p>
          <a:p>
            <a:pPr lvl="1">
              <a:lnSpc>
                <a:spcPct val="100000"/>
              </a:lnSpc>
              <a:buSzPct val="80000"/>
              <a:defRPr/>
            </a:pP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逐像素保留位置与电荷，提供 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/>
              </a:rPr>
              <a:t>ns </a:t>
            </a: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级定时</a:t>
            </a:r>
          </a:p>
          <a:p>
            <a:pPr lvl="1">
              <a:lnSpc>
                <a:spcPct val="100000"/>
              </a:lnSpc>
              <a:buSzPct val="80000"/>
              <a:defRPr/>
            </a:pP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支持粒子鉴别与事例筛选</a:t>
            </a:r>
            <a:endParaRPr lang="en-US" altLang="zh-CN" sz="1800" dirty="0">
              <a:solidFill>
                <a:prstClr val="black"/>
              </a:solidFill>
              <a:latin typeface="Calibri" panose="020F0502020204030204"/>
            </a:endParaRPr>
          </a:p>
          <a:p>
            <a:pPr lvl="1">
              <a:lnSpc>
                <a:spcPct val="100000"/>
              </a:lnSpc>
              <a:buSzPct val="80000"/>
              <a:defRPr/>
            </a:pPr>
            <a:endParaRPr lang="zh-CN" altLang="en-US" sz="1800" dirty="0">
              <a:solidFill>
                <a:prstClr val="black"/>
              </a:solidFill>
              <a:latin typeface="Calibri" panose="020F0502020204030204"/>
            </a:endParaRPr>
          </a:p>
          <a:p>
            <a:pPr marL="5715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80000"/>
              <a:buFont typeface="Wingdings" panose="05000000000000000000" pitchFamily="2" charset="2"/>
              <a:buChar char="p"/>
              <a:tabLst/>
              <a:defRPr/>
            </a:pPr>
            <a:r>
              <a:rPr lang="en-US" altLang="zh-CN" sz="2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Micromegas </a:t>
            </a:r>
            <a:r>
              <a:rPr lang="zh-CN" altLang="en-US" sz="2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的研发定位</a:t>
            </a:r>
          </a:p>
          <a:p>
            <a:pPr lvl="1">
              <a:lnSpc>
                <a:spcPct val="100000"/>
              </a:lnSpc>
              <a:buSzPct val="80000"/>
              <a:defRPr/>
            </a:pP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作为直接电子读出的原理验证平台</a:t>
            </a:r>
          </a:p>
          <a:p>
            <a:pPr lvl="1">
              <a:lnSpc>
                <a:spcPct val="100000"/>
              </a:lnSpc>
              <a:buSzPct val="80000"/>
              <a:defRPr/>
            </a:pP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验证 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/>
              </a:rPr>
              <a:t>PE/PP </a:t>
            </a: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转换、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/>
              </a:rPr>
              <a:t>ns </a:t>
            </a: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级定时、像素积分和 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/>
              </a:rPr>
              <a:t>γ/EMP </a:t>
            </a: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适应性</a:t>
            </a:r>
          </a:p>
          <a:p>
            <a:pPr lvl="1">
              <a:lnSpc>
                <a:spcPct val="100000"/>
              </a:lnSpc>
              <a:buSzPct val="80000"/>
              <a:defRPr/>
            </a:pP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与 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/>
              </a:rPr>
              <a:t>GEM</a:t>
            </a: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、半导体及闪烁体光学链路开展同条件对比</a:t>
            </a:r>
          </a:p>
          <a:p>
            <a:pPr marL="457200" lvl="1" indent="0">
              <a:lnSpc>
                <a:spcPct val="100000"/>
              </a:lnSpc>
              <a:buSzPct val="80000"/>
              <a:buNone/>
              <a:defRPr/>
            </a:pPr>
            <a:endParaRPr lang="en-US" altLang="zh-CN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E07D52B-C4C3-4A36-8EE5-8EFB6389E949}"/>
              </a:ext>
            </a:extLst>
          </p:cNvPr>
          <p:cNvSpPr txBox="1"/>
          <p:nvPr/>
        </p:nvSpPr>
        <p:spPr>
          <a:xfrm>
            <a:off x="3363876" y="5512785"/>
            <a:ext cx="61395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>
              <a:lnSpc>
                <a:spcPct val="100000"/>
              </a:lnSpc>
              <a:buSzPct val="80000"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磁约束聚变也有类似的中子成像需求</a:t>
            </a:r>
          </a:p>
        </p:txBody>
      </p:sp>
    </p:spTree>
    <p:extLst>
      <p:ext uri="{BB962C8B-B14F-4D97-AF65-F5344CB8AC3E}">
        <p14:creationId xmlns:p14="http://schemas.microsoft.com/office/powerpoint/2010/main" val="174447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D7067D2-770C-4465-93D8-4CE52744FB41}" type="datetime1">
              <a:rPr lang="zh-CN" altLang="en-US" smtClean="0"/>
              <a:t>2026/7/24</a:t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233DC2A-5E92-482B-9DB5-24AB4AD1E5BC}" type="slidenum">
              <a:rPr lang="zh-CN" altLang="en-US" smtClean="0"/>
              <a:t>6</a:t>
            </a:fld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266D68F-AE47-4DB4-BCBD-CF0246B0ECCB}"/>
              </a:ext>
            </a:extLst>
          </p:cNvPr>
          <p:cNvSpPr txBox="1"/>
          <p:nvPr/>
        </p:nvSpPr>
        <p:spPr>
          <a:xfrm>
            <a:off x="4225469" y="1093781"/>
            <a:ext cx="5589091" cy="4369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3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研究背景</a:t>
            </a:r>
            <a:endParaRPr lang="en-US" altLang="zh-CN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3600" b="1" dirty="0"/>
              <a:t>系统设计</a:t>
            </a:r>
            <a:endParaRPr lang="en-US" altLang="zh-CN" sz="3600" b="1" dirty="0"/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3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初步测试结果</a:t>
            </a:r>
            <a:endParaRPr lang="en-US" altLang="zh-CN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zh-CN" altLang="en-US" sz="3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总结和展望</a:t>
            </a:r>
            <a:endParaRPr lang="en-US" altLang="zh-CN" sz="3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8" name="标题 6">
            <a:extLst>
              <a:ext uri="{FF2B5EF4-FFF2-40B4-BE49-F238E27FC236}">
                <a16:creationId xmlns:a16="http://schemas.microsoft.com/office/drawing/2014/main" id="{8B1A3649-BF23-4A2B-89D1-527000DF9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" y="134938"/>
            <a:ext cx="7835900" cy="709612"/>
          </a:xfrm>
        </p:spPr>
        <p:txBody>
          <a:bodyPr/>
          <a:lstStyle/>
          <a:p>
            <a:r>
              <a:rPr lang="zh-CN" altLang="en-US" b="1" dirty="0"/>
              <a:t>目录</a:t>
            </a:r>
          </a:p>
        </p:txBody>
      </p:sp>
    </p:spTree>
    <p:extLst>
      <p:ext uri="{BB962C8B-B14F-4D97-AF65-F5344CB8AC3E}">
        <p14:creationId xmlns:p14="http://schemas.microsoft.com/office/powerpoint/2010/main" val="1779901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7D9629F6-71EC-48AF-B332-898C9810B7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04" y="1128747"/>
            <a:ext cx="11499255" cy="2869096"/>
          </a:xfrm>
        </p:spPr>
        <p:txBody>
          <a:bodyPr>
            <a:normAutofit/>
          </a:bodyPr>
          <a:lstStyle/>
          <a:p>
            <a:pPr marL="571500" lvl="1" indent="-342900">
              <a:lnSpc>
                <a:spcPct val="150000"/>
              </a:lnSpc>
              <a:buSzPct val="80000"/>
              <a:buFont typeface="Wingdings" panose="05000000000000000000" pitchFamily="2" charset="2"/>
              <a:buChar char="p"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探测原理：利用氢转换材料，测量快中子与氢核弹性散射产生的反冲质子</a:t>
            </a:r>
          </a:p>
          <a:p>
            <a:pPr lvl="1">
              <a:lnSpc>
                <a:spcPct val="150000"/>
              </a:lnSpc>
              <a:buSzPct val="80000"/>
              <a:defRPr/>
            </a:pP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转换层材料：采用高含氢材料（如聚乙烯）产生反冲质子</a:t>
            </a:r>
          </a:p>
          <a:p>
            <a:pPr lvl="1">
              <a:lnSpc>
                <a:spcPct val="150000"/>
              </a:lnSpc>
              <a:buSzPct val="80000"/>
              <a:defRPr/>
            </a:pP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抗干扰设计：设置阻止层，阻挡低能散射中子产生的反冲质子，仅让高能直射中子产生的反冲质子通过</a:t>
            </a:r>
            <a:endParaRPr lang="en-US" altLang="zh-CN" sz="1800" dirty="0">
              <a:solidFill>
                <a:prstClr val="black"/>
              </a:solidFill>
              <a:latin typeface="Calibri" panose="020F0502020204030204"/>
            </a:endParaRPr>
          </a:p>
          <a:p>
            <a:pPr lvl="1">
              <a:lnSpc>
                <a:spcPct val="150000"/>
              </a:lnSpc>
              <a:buSzPct val="80000"/>
              <a:defRPr/>
            </a:pP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读出方案：使用交叉条阳极读出，降低高通量下的信号堆积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7804087-1915-4736-9F3E-5CBD8FC16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E2DF2-BCA6-42AD-9EC2-91507C44706D}" type="datetime1">
              <a:rPr lang="zh-CN" altLang="en-US" smtClean="0"/>
              <a:pPr/>
              <a:t>2026/7/24</a:t>
            </a:fld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D488D9F-EC4F-4CAB-B40C-552D8BA07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3DC2A-5E92-482B-9DB5-24AB4AD1E5BC}" type="slidenum">
              <a:rPr lang="zh-CN" altLang="en-US" smtClean="0"/>
              <a:pPr/>
              <a:t>7</a:t>
            </a:fld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823FCF6B-C3C1-4F89-860C-234CD5348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探测器设计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A74D2B1C-4FAD-4A0E-9A1E-BC5D33F59E92}"/>
              </a:ext>
            </a:extLst>
          </p:cNvPr>
          <p:cNvSpPr txBox="1"/>
          <p:nvPr/>
        </p:nvSpPr>
        <p:spPr>
          <a:xfrm>
            <a:off x="1756866" y="6114159"/>
            <a:ext cx="34084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探测器工作原理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4E1AB17D-853C-455B-9D48-BAA3717B9580}"/>
              </a:ext>
            </a:extLst>
          </p:cNvPr>
          <p:cNvSpPr txBox="1"/>
          <p:nvPr/>
        </p:nvSpPr>
        <p:spPr>
          <a:xfrm>
            <a:off x="6467213" y="6114159"/>
            <a:ext cx="34084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交叉条阳极读出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BD5117EC-35C8-4B18-BED9-6FA7571721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092" y="3136707"/>
            <a:ext cx="10382388" cy="276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600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EAFFFFF-9C97-4EF7-A7F4-C2AC2DCFDD0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 wrap="square" anchor="ctr">
            <a:normAutofit/>
          </a:bodyPr>
          <a:lstStyle/>
          <a:p>
            <a:pPr marL="0" indent="0" algn="l">
              <a:spcAft>
                <a:spcPts val="0"/>
              </a:spcAft>
              <a:buNone/>
              <a:defRPr sz="825" b="0">
                <a:solidFill>
                  <a:srgbClr val="6F6F6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825" b="0">
                <a:solidFill>
                  <a:srgbClr val="6F6F6F"/>
                </a:solidFill>
                <a:latin typeface="Microsoft YaHei"/>
                <a:ea typeface="Microsoft YaHei"/>
                <a:cs typeface="Microsoft YaHei"/>
              </a:rPr>
              <a:t>Wang et al., JINST 21 (2026) P03044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42B5003-D926-439D-9A88-E748951543D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anchor="ctr">
            <a:normAutofit/>
          </a:bodyPr>
          <a:lstStyle/>
          <a:p>
            <a:pPr marL="0" indent="0" algn="r">
              <a:spcAft>
                <a:spcPts val="0"/>
              </a:spcAft>
              <a:buNone/>
              <a:defRPr sz="1200" b="1">
                <a:solidFill>
                  <a:srgbClr val="8B96B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B96B6"/>
                </a:solidFill>
                <a:latin typeface="Microsoft YaHei"/>
                <a:ea typeface="Microsoft YaHei"/>
                <a:cs typeface="Microsoft YaHei"/>
              </a:rPr>
              <a:t>5</a:t>
            </a:r>
          </a:p>
        </p:txBody>
      </p:sp>
      <p:sp>
        <p:nvSpPr>
          <p:cNvPr id="15" name="内容占位符 1">
            <a:extLst>
              <a:ext uri="{FF2B5EF4-FFF2-40B4-BE49-F238E27FC236}">
                <a16:creationId xmlns:a16="http://schemas.microsoft.com/office/drawing/2014/main" id="{B780A043-B277-4271-8379-5667A590B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528" y="4502679"/>
            <a:ext cx="5991687" cy="1812546"/>
          </a:xfrm>
        </p:spPr>
        <p:txBody>
          <a:bodyPr wrap="square" anchor="ctr">
            <a:normAutofit/>
          </a:bodyPr>
          <a:lstStyle/>
          <a:p>
            <a:pPr marL="571500" lvl="1" indent="-342900">
              <a:buSzPct val="80000"/>
              <a:buFont typeface="Wingdings" panose="05000000000000000000" pitchFamily="2" charset="2"/>
              <a:buChar char="p"/>
              <a:defRPr/>
            </a:pPr>
            <a:r>
              <a:rPr sz="2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PE </a:t>
            </a:r>
            <a:r>
              <a:rPr sz="2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转换层</a:t>
            </a:r>
            <a:r>
              <a:rPr sz="2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：</a:t>
            </a:r>
            <a:endParaRPr lang="en-US" sz="2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lvl="1">
              <a:lnSpc>
                <a:spcPct val="100000"/>
              </a:lnSpc>
              <a:spcAft>
                <a:spcPts val="6"/>
              </a:spcAft>
              <a:buSzPct val="80000"/>
              <a:defRPr/>
            </a:pPr>
            <a:r>
              <a:rPr sz="1800" dirty="0" err="1">
                <a:solidFill>
                  <a:prstClr val="black"/>
                </a:solidFill>
                <a:latin typeface="Calibri" panose="020F0502020204030204"/>
              </a:rPr>
              <a:t>厚度接近</a:t>
            </a:r>
            <a:r>
              <a:rPr sz="1800" dirty="0">
                <a:solidFill>
                  <a:prstClr val="black"/>
                </a:solidFill>
                <a:latin typeface="Calibri" panose="020F0502020204030204"/>
              </a:rPr>
              <a:t> 2 mm </a:t>
            </a:r>
            <a:r>
              <a:rPr sz="1800" dirty="0" err="1">
                <a:solidFill>
                  <a:prstClr val="black"/>
                </a:solidFill>
                <a:latin typeface="Calibri" panose="020F0502020204030204"/>
              </a:rPr>
              <a:t>时，转换效率约</a:t>
            </a:r>
            <a:r>
              <a:rPr sz="1800" dirty="0">
                <a:solidFill>
                  <a:prstClr val="black"/>
                </a:solidFill>
                <a:latin typeface="Calibri" panose="020F0502020204030204"/>
              </a:rPr>
              <a:t> 0.38%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  <a:p>
            <a:pPr lvl="1">
              <a:lnSpc>
                <a:spcPct val="100000"/>
              </a:lnSpc>
              <a:spcAft>
                <a:spcPts val="6"/>
              </a:spcAft>
              <a:buSzPct val="80000"/>
              <a:defRPr/>
            </a:pPr>
            <a:r>
              <a:rPr sz="1800" dirty="0" err="1">
                <a:solidFill>
                  <a:prstClr val="black"/>
                </a:solidFill>
                <a:latin typeface="Calibri" panose="020F0502020204030204"/>
              </a:rPr>
              <a:t>继续增厚会因反冲质子自吸收而不再获益</a:t>
            </a:r>
            <a:endParaRPr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内容占位符 1">
            <a:extLst>
              <a:ext uri="{FF2B5EF4-FFF2-40B4-BE49-F238E27FC236}">
                <a16:creationId xmlns:a16="http://schemas.microsoft.com/office/drawing/2014/main" id="{BEE19ECC-2BBD-45D5-AC02-41EC0FBBC5FF}"/>
              </a:ext>
            </a:extLst>
          </p:cNvPr>
          <p:cNvSpPr>
            <a:spLocks noGrp="1"/>
          </p:cNvSpPr>
          <p:nvPr/>
        </p:nvSpPr>
        <p:spPr>
          <a:xfrm>
            <a:off x="5954485" y="4780165"/>
            <a:ext cx="5822987" cy="1257574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Wingdings"/>
              <a:buChar char="Ø"/>
              <a:defRPr sz="2800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 marL="571500" lvl="1" indent="-342900">
              <a:spcAft>
                <a:spcPts val="0"/>
              </a:spcAft>
              <a:buSzPct val="80000"/>
              <a:buFont typeface="Wingdings" panose="05000000000000000000" pitchFamily="2" charset="2"/>
              <a:buChar char="p"/>
              <a:defRPr/>
            </a:pPr>
            <a:r>
              <a:rPr sz="2000" b="1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Al </a:t>
            </a:r>
            <a:r>
              <a:rPr sz="2000" b="1" dirty="0" err="1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阻挡层</a:t>
            </a:r>
            <a:r>
              <a:rPr sz="2000" b="1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Arial" panose="020B0604020202020204" pitchFamily="34" charset="0"/>
              </a:rPr>
              <a:t>：</a:t>
            </a:r>
            <a:endParaRPr lang="en-US" sz="2000" b="1" dirty="0">
              <a:solidFill>
                <a:prstClr val="black"/>
              </a:solidFill>
              <a:latin typeface="Calibri" panose="020F0502020204030204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  <a:spcAft>
                <a:spcPts val="6"/>
              </a:spcAft>
              <a:buSzPct val="80000"/>
              <a:buFont typeface="Arial" panose="020B0604020202020204" pitchFamily="34" charset="0"/>
              <a:buChar char="•"/>
              <a:defRPr/>
            </a:pPr>
            <a:r>
              <a:rPr sz="1800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+mn-cs"/>
              </a:rPr>
              <a:t>0.1 mm 时，14 MeV </a:t>
            </a:r>
            <a:r>
              <a:rPr sz="1800" dirty="0" err="1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+mn-cs"/>
              </a:rPr>
              <a:t>探测效率</a:t>
            </a:r>
            <a:r>
              <a:rPr sz="1800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+mn-cs"/>
              </a:rPr>
              <a:t> &gt;0.3%，</a:t>
            </a:r>
            <a:r>
              <a:rPr sz="1800" dirty="0" err="1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+mn-cs"/>
              </a:rPr>
              <a:t>并使</a:t>
            </a:r>
            <a:r>
              <a:rPr sz="1800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+mn-cs"/>
              </a:rPr>
              <a:t> 4 MeV </a:t>
            </a:r>
            <a:r>
              <a:rPr sz="1800" dirty="0" err="1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+mn-cs"/>
              </a:rPr>
              <a:t>低能响应抑制约</a:t>
            </a:r>
            <a:r>
              <a:rPr sz="1800" dirty="0">
                <a:solidFill>
                  <a:prstClr val="black"/>
                </a:solidFill>
                <a:latin typeface="Calibri" panose="020F0502020204030204"/>
                <a:ea typeface="黑体" panose="02010609060101010101" pitchFamily="49" charset="-122"/>
                <a:cs typeface="+mn-cs"/>
              </a:rPr>
              <a:t> 95%</a:t>
            </a:r>
          </a:p>
        </p:txBody>
      </p:sp>
      <p:sp>
        <p:nvSpPr>
          <p:cNvPr id="19" name="标题 4">
            <a:extLst>
              <a:ext uri="{FF2B5EF4-FFF2-40B4-BE49-F238E27FC236}">
                <a16:creationId xmlns:a16="http://schemas.microsoft.com/office/drawing/2014/main" id="{36881368-52BE-4C1C-9BD2-A195878D2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14" y="135064"/>
            <a:ext cx="7835900" cy="709072"/>
          </a:xfrm>
        </p:spPr>
        <p:txBody>
          <a:bodyPr/>
          <a:lstStyle/>
          <a:p>
            <a:r>
              <a:rPr lang="zh-CN" altLang="en-US" b="1" dirty="0"/>
              <a:t>探测器设计</a:t>
            </a:r>
          </a:p>
        </p:txBody>
      </p:sp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649A1318-D7B2-4671-A5AB-F1505402E4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7296538"/>
              </p:ext>
            </p:extLst>
          </p:nvPr>
        </p:nvGraphicFramePr>
        <p:xfrm>
          <a:off x="402773" y="1449048"/>
          <a:ext cx="5087018" cy="2929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09" name="Visio" r:id="rId4" imgW="10277319" imgH="5943813" progId="Visio.Drawing.15">
                  <p:embed/>
                </p:oleObj>
              </mc:Choice>
              <mc:Fallback>
                <p:oleObj name="Visio" r:id="rId4" imgW="10277319" imgH="5943813" progId="Visio.Drawing.15">
                  <p:embed/>
                  <p:pic>
                    <p:nvPicPr>
                      <p:cNvPr id="9" name="对象 8">
                        <a:extLst>
                          <a:ext uri="{FF2B5EF4-FFF2-40B4-BE49-F238E27FC236}">
                            <a16:creationId xmlns:a16="http://schemas.microsoft.com/office/drawing/2014/main" id="{8485A619-A55E-4C16-B45E-DD01A24524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773" y="1449048"/>
                        <a:ext cx="5087018" cy="29293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>
            <a:extLst>
              <a:ext uri="{FF2B5EF4-FFF2-40B4-BE49-F238E27FC236}">
                <a16:creationId xmlns:a16="http://schemas.microsoft.com/office/drawing/2014/main" id="{E659853D-C69C-4154-8776-687AF72772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1449048"/>
            <a:ext cx="5006340" cy="294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074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AC3AB75-7C26-4D64-BB7C-CE0D4E34889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 wrap="square" anchor="ctr">
            <a:normAutofit/>
          </a:bodyPr>
          <a:lstStyle/>
          <a:p>
            <a:pPr marL="0" indent="0" algn="l">
              <a:spcAft>
                <a:spcPts val="0"/>
              </a:spcAft>
              <a:buNone/>
              <a:defRPr sz="825" b="0">
                <a:solidFill>
                  <a:srgbClr val="6F6F6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825" b="0">
                <a:solidFill>
                  <a:srgbClr val="6F6F6F"/>
                </a:solidFill>
                <a:latin typeface="Microsoft YaHei"/>
                <a:ea typeface="Microsoft YaHei"/>
                <a:cs typeface="Microsoft YaHei"/>
              </a:rPr>
              <a:t>Wang et al., JINST 21 (2026) P03044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2C8BD60-0243-49B0-895A-207B2F5D36B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anchor="ctr">
            <a:normAutofit/>
          </a:bodyPr>
          <a:lstStyle/>
          <a:p>
            <a:pPr marL="0" indent="0" algn="r">
              <a:spcAft>
                <a:spcPts val="0"/>
              </a:spcAft>
              <a:buNone/>
              <a:defRPr sz="1200" b="1">
                <a:solidFill>
                  <a:srgbClr val="8B96B6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200" b="1">
                <a:solidFill>
                  <a:srgbClr val="8B96B6"/>
                </a:solidFill>
                <a:latin typeface="Microsoft YaHei"/>
                <a:ea typeface="Microsoft YaHei"/>
                <a:cs typeface="Microsoft YaHei"/>
              </a:rPr>
              <a:t>6</a:t>
            </a:r>
          </a:p>
        </p:txBody>
      </p:sp>
      <p:sp>
        <p:nvSpPr>
          <p:cNvPr id="15" name="内容占位符 1">
            <a:extLst>
              <a:ext uri="{FF2B5EF4-FFF2-40B4-BE49-F238E27FC236}">
                <a16:creationId xmlns:a16="http://schemas.microsoft.com/office/drawing/2014/main" id="{7C1C136E-6CC2-495A-851A-4E8E6AFAEA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2999" y="4785629"/>
            <a:ext cx="10932379" cy="1323688"/>
          </a:xfrm>
        </p:spPr>
        <p:txBody>
          <a:bodyPr wrap="square" anchor="t">
            <a:normAutofit lnSpcReduction="10000"/>
          </a:bodyPr>
          <a:lstStyle/>
          <a:p>
            <a:pPr lvl="1">
              <a:lnSpc>
                <a:spcPct val="100000"/>
              </a:lnSpc>
              <a:spcAft>
                <a:spcPts val="6"/>
              </a:spcAft>
              <a:buSzPct val="80000"/>
              <a:defRPr/>
            </a:pPr>
            <a:r>
              <a:rPr sz="1800" dirty="0">
                <a:solidFill>
                  <a:prstClr val="black"/>
                </a:solidFill>
                <a:latin typeface="Calibri" panose="020F0502020204030204"/>
              </a:rPr>
              <a:t>有效面积：20.8 cm × 20.8 cm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  <a:p>
            <a:pPr lvl="1">
              <a:lnSpc>
                <a:spcPct val="100000"/>
              </a:lnSpc>
              <a:spcAft>
                <a:spcPts val="6"/>
              </a:spcAft>
              <a:buSzPct val="80000"/>
              <a:defRPr/>
            </a:pPr>
            <a:r>
              <a:rPr sz="1800" dirty="0">
                <a:solidFill>
                  <a:prstClr val="black"/>
                </a:solidFill>
                <a:latin typeface="Calibri" panose="020F0502020204030204"/>
              </a:rPr>
              <a:t>漂移区厚度：5 mm</a:t>
            </a: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；雪崩区厚度：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/>
              </a:rPr>
              <a:t>100μm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  <a:p>
            <a:pPr lvl="1">
              <a:lnSpc>
                <a:spcPct val="100000"/>
              </a:lnSpc>
              <a:spcAft>
                <a:spcPts val="6"/>
              </a:spcAft>
              <a:buSzPct val="80000"/>
              <a:defRPr/>
            </a:pP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工作气体：</a:t>
            </a:r>
            <a:r>
              <a:rPr lang="en-US" altLang="zh-CN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Ar</a:t>
            </a:r>
            <a:r>
              <a:rPr lang="en-US" altLang="zh-CN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+ CO</a:t>
            </a:r>
            <a:r>
              <a:rPr lang="en-US" altLang="zh-CN" sz="1800" b="0" i="0" u="none" strike="noStrike" baseline="-25000" dirty="0">
                <a:solidFill>
                  <a:srgbClr val="000000"/>
                </a:solidFill>
                <a:latin typeface="Calibri" panose="020F0502020204030204" pitchFamily="34" charset="0"/>
              </a:rPr>
              <a:t>2</a:t>
            </a:r>
            <a:r>
              <a:rPr lang="zh-CN" alt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zh-CN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(7%)</a:t>
            </a:r>
            <a:endParaRPr sz="1800" dirty="0">
              <a:solidFill>
                <a:prstClr val="black"/>
              </a:solidFill>
              <a:latin typeface="Calibri" panose="020F0502020204030204"/>
            </a:endParaRPr>
          </a:p>
          <a:p>
            <a:pPr lvl="1">
              <a:lnSpc>
                <a:spcPct val="100000"/>
              </a:lnSpc>
              <a:spcAft>
                <a:spcPts val="6"/>
              </a:spcAft>
              <a:buSzPct val="80000"/>
              <a:defRPr/>
            </a:pP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阳极</a:t>
            </a:r>
            <a:r>
              <a:rPr sz="1800" dirty="0" err="1">
                <a:solidFill>
                  <a:prstClr val="black"/>
                </a:solidFill>
                <a:latin typeface="Calibri" panose="020F0502020204030204"/>
              </a:rPr>
              <a:t>条间距</a:t>
            </a:r>
            <a:r>
              <a:rPr sz="1800" dirty="0">
                <a:solidFill>
                  <a:prstClr val="black"/>
                </a:solidFill>
                <a:latin typeface="Calibri" panose="020F0502020204030204"/>
              </a:rPr>
              <a:t> 0.65 mm</a:t>
            </a: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，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/>
              </a:rPr>
              <a:t>X/Y </a:t>
            </a: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两个方向各 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/>
              </a:rPr>
              <a:t>320 </a:t>
            </a: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条，共 </a:t>
            </a:r>
            <a:r>
              <a:rPr lang="en-US" altLang="zh-CN" sz="1800" dirty="0">
                <a:solidFill>
                  <a:prstClr val="black"/>
                </a:solidFill>
                <a:latin typeface="Calibri" panose="020F0502020204030204"/>
              </a:rPr>
              <a:t>640 </a:t>
            </a:r>
            <a:r>
              <a:rPr lang="zh-CN" altLang="en-US" sz="1800" dirty="0">
                <a:solidFill>
                  <a:prstClr val="black"/>
                </a:solidFill>
                <a:latin typeface="Calibri" panose="020F0502020204030204"/>
              </a:rPr>
              <a:t>通道</a:t>
            </a:r>
          </a:p>
          <a:p>
            <a:pPr lvl="1">
              <a:lnSpc>
                <a:spcPct val="100000"/>
              </a:lnSpc>
              <a:spcAft>
                <a:spcPts val="6"/>
              </a:spcAft>
              <a:buSzPct val="80000"/>
              <a:defRPr/>
            </a:pPr>
            <a:endParaRPr sz="1425" dirty="0">
              <a:solidFill>
                <a:srgbClr val="1D1D1D"/>
              </a:solidFill>
              <a:latin typeface="Microsoft YaHei"/>
              <a:ea typeface="Microsoft YaHei"/>
              <a:cs typeface="Microsoft YaHei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CBAAFBC-8827-48AF-998B-AABC4598D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3055" y="1139236"/>
            <a:ext cx="3838575" cy="2933700"/>
          </a:xfrm>
          <a:prstGeom prst="rect">
            <a:avLst/>
          </a:prstGeom>
        </p:spPr>
      </p:pic>
      <p:sp>
        <p:nvSpPr>
          <p:cNvPr id="16" name="标题 4">
            <a:extLst>
              <a:ext uri="{FF2B5EF4-FFF2-40B4-BE49-F238E27FC236}">
                <a16:creationId xmlns:a16="http://schemas.microsoft.com/office/drawing/2014/main" id="{63C825F5-A947-495D-AFC9-CF5774E7F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14" y="135064"/>
            <a:ext cx="7835900" cy="709072"/>
          </a:xfrm>
        </p:spPr>
        <p:txBody>
          <a:bodyPr/>
          <a:lstStyle/>
          <a:p>
            <a:r>
              <a:rPr lang="zh-CN" altLang="en-US" b="1" dirty="0"/>
              <a:t>探测器设计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DD41075-F526-411D-9E5F-7B34DBB34F53}"/>
              </a:ext>
            </a:extLst>
          </p:cNvPr>
          <p:cNvSpPr txBox="1"/>
          <p:nvPr/>
        </p:nvSpPr>
        <p:spPr>
          <a:xfrm>
            <a:off x="2023488" y="4321054"/>
            <a:ext cx="34084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探测器结构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3BADF49-EC35-4BD7-9222-A372BBD0A00D}"/>
              </a:ext>
            </a:extLst>
          </p:cNvPr>
          <p:cNvSpPr txBox="1"/>
          <p:nvPr/>
        </p:nvSpPr>
        <p:spPr>
          <a:xfrm>
            <a:off x="7573055" y="4321054"/>
            <a:ext cx="34084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阳极板实物</a:t>
            </a:r>
            <a:endParaRPr lang="en-US" altLang="zh-CN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984FB3FA-2674-45F9-8AF1-C8A5FFEB22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3971" y="1543096"/>
            <a:ext cx="5318760" cy="252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269567"/>
      </p:ext>
    </p:extLst>
  </p:cSld>
  <p:clrMapOvr>
    <a:masterClrMapping/>
  </p:clrMapOvr>
</p:sld>
</file>

<file path=ppt/theme/theme1.xml><?xml version="1.0" encoding="utf-8"?>
<a:theme xmlns:a="http://schemas.openxmlformats.org/drawingml/2006/main" name="ppt模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pt模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12060</TotalTime>
  <Words>1648</Words>
  <Application>Microsoft Office PowerPoint</Application>
  <PresentationFormat>宽屏</PresentationFormat>
  <Paragraphs>184</Paragraphs>
  <Slides>20</Slides>
  <Notes>15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3" baseType="lpstr">
      <vt:lpstr>等线</vt:lpstr>
      <vt:lpstr>黑体</vt:lpstr>
      <vt:lpstr>华文行楷</vt:lpstr>
      <vt:lpstr>Microsoft YaHei</vt:lpstr>
      <vt:lpstr>Microsoft YaHei</vt:lpstr>
      <vt:lpstr>Arial</vt:lpstr>
      <vt:lpstr>Calibri</vt:lpstr>
      <vt:lpstr>Calibri Light</vt:lpstr>
      <vt:lpstr>Cambria Math</vt:lpstr>
      <vt:lpstr>Wingdings</vt:lpstr>
      <vt:lpstr>ppt模板</vt:lpstr>
      <vt:lpstr>1_ppt模板</vt:lpstr>
      <vt:lpstr>Visio</vt:lpstr>
      <vt:lpstr>PowerPoint 演示文稿</vt:lpstr>
      <vt:lpstr>目录</vt:lpstr>
      <vt:lpstr>研究背景</vt:lpstr>
      <vt:lpstr>研究背景</vt:lpstr>
      <vt:lpstr>研究背景</vt:lpstr>
      <vt:lpstr>目录</vt:lpstr>
      <vt:lpstr>探测器设计</vt:lpstr>
      <vt:lpstr>探测器设计</vt:lpstr>
      <vt:lpstr>探测器设计</vt:lpstr>
      <vt:lpstr>读出电子学设计</vt:lpstr>
      <vt:lpstr>系统设计</vt:lpstr>
      <vt:lpstr>目录</vt:lpstr>
      <vt:lpstr>中子发生器测试</vt:lpstr>
      <vt:lpstr>中子 - γ 鉴别</vt:lpstr>
      <vt:lpstr>时间脉冲轮廓恢复</vt:lpstr>
      <vt:lpstr>中子成像测试</vt:lpstr>
      <vt:lpstr>中子成像测试</vt:lpstr>
      <vt:lpstr>目录</vt:lpstr>
      <vt:lpstr>总结和展望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STCF触发电子学系统设计</dc:title>
  <dc:creator>wang junchen</dc:creator>
  <cp:lastModifiedBy>Tr Z</cp:lastModifiedBy>
  <cp:revision>355</cp:revision>
  <dcterms:created xsi:type="dcterms:W3CDTF">2023-08-04T07:38:59Z</dcterms:created>
  <dcterms:modified xsi:type="dcterms:W3CDTF">2026-07-24T06:10:00Z</dcterms:modified>
</cp:coreProperties>
</file>