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7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1" r:id="rId2"/>
  </p:sldMasterIdLst>
  <p:notesMasterIdLst>
    <p:notesMasterId r:id="rId26"/>
  </p:notesMasterIdLst>
  <p:sldIdLst>
    <p:sldId id="1387" r:id="rId3"/>
    <p:sldId id="1481" r:id="rId4"/>
    <p:sldId id="1470" r:id="rId5"/>
    <p:sldId id="1485" r:id="rId6"/>
    <p:sldId id="1477" r:id="rId7"/>
    <p:sldId id="1469" r:id="rId8"/>
    <p:sldId id="1471" r:id="rId9"/>
    <p:sldId id="1482" r:id="rId10"/>
    <p:sldId id="1448" r:id="rId11"/>
    <p:sldId id="1433" r:id="rId12"/>
    <p:sldId id="1442" r:id="rId13"/>
    <p:sldId id="1474" r:id="rId14"/>
    <p:sldId id="1451" r:id="rId15"/>
    <p:sldId id="1452" r:id="rId16"/>
    <p:sldId id="1454" r:id="rId17"/>
    <p:sldId id="1483" r:id="rId18"/>
    <p:sldId id="1484" r:id="rId19"/>
    <p:sldId id="1465" r:id="rId20"/>
    <p:sldId id="1467" r:id="rId21"/>
    <p:sldId id="1460" r:id="rId22"/>
    <p:sldId id="1486" r:id="rId23"/>
    <p:sldId id="1463" r:id="rId24"/>
    <p:sldId id="1487" r:id="rId2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0000FF"/>
    <a:srgbClr val="004D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00" autoAdjust="0"/>
    <p:restoredTop sz="94676" autoAdjust="0"/>
  </p:normalViewPr>
  <p:slideViewPr>
    <p:cSldViewPr snapToGrid="0">
      <p:cViewPr varScale="1">
        <p:scale>
          <a:sx n="104" d="100"/>
          <a:sy n="104" d="100"/>
        </p:scale>
        <p:origin x="3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D4D05-8093-4F51-9075-C81506C8B4C6}" type="datetimeFigureOut">
              <a:rPr lang="zh-CN" altLang="en-US" smtClean="0"/>
              <a:t>2026-07-24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3BAF6A-B378-48DB-A93E-B311A1E409A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123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3BAF6A-B378-48DB-A93E-B311A1E409A7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6044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我们实验室研发了一种高分辨时间投影室用于测量氩</a:t>
            </a:r>
            <a:r>
              <a:rPr lang="en-US" altLang="zh-CN"/>
              <a:t>37</a:t>
            </a:r>
            <a:r>
              <a:rPr lang="zh-CN" altLang="en-US"/>
              <a:t>衰变，后续的径迹重建算法设计基于该探测器展开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3BAF6A-B378-48DB-A93E-B311A1E409A7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89179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3BAF6A-B378-48DB-A93E-B311A1E409A7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7977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3BAF6A-B378-48DB-A93E-B311A1E409A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9218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18BCC-3496-4336-65E7-94966FB4F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90AB5D6-857A-86A2-6593-F396FCCFEA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B5D72E3-9650-7CB4-40B5-9B249C474A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1318ED2-EDF5-4B76-F7E6-BA2BFDAABB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BAF6A-B378-48DB-A93E-B311A1E409A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99850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3BAF6A-B378-48DB-A93E-B311A1E409A7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70165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3BAF6A-B378-48DB-A93E-B311A1E409A7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8333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52EBD1-74FE-39AC-78B5-E3D1F96F7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7FCE93A-8F3C-56B9-0049-5E5D9D2DD9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6D90F4C-7875-89B0-7D73-6919343C0D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B9DD131-BF66-E16A-0905-143ED5EE8F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3BAF6A-B378-48DB-A93E-B311A1E409A7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6295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0"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 lang="zh-CN" altLang="en-US" dirty="0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latin typeface="+mj-lt"/>
              </a:defRPr>
            </a:lvl1pPr>
          </a:lstStyle>
          <a:p>
            <a:fld id="{14AA028F-72E1-4808-9DD3-2CE970B1B937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日期占位符 1"/>
          <p:cNvSpPr>
            <a:spLocks noGrp="1"/>
          </p:cNvSpPr>
          <p:nvPr>
            <p:ph type="dt" sz="half" idx="2"/>
          </p:nvPr>
        </p:nvSpPr>
        <p:spPr>
          <a:xfrm>
            <a:off x="838200" y="635635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36C75-9252-4E13-849F-E7BACA4A47C9}" type="datetime1">
              <a:rPr lang="zh-CN" altLang="en-US" smtClean="0"/>
              <a:t>2026-07-24</a:t>
            </a:fld>
            <a:endParaRPr lang="zh-CN" altLang="en-US"/>
          </a:p>
        </p:txBody>
      </p:sp>
      <p:sp>
        <p:nvSpPr>
          <p:cNvPr id="10" name="页脚占位符 3"/>
          <p:cNvSpPr>
            <a:spLocks noGrp="1"/>
          </p:cNvSpPr>
          <p:nvPr>
            <p:ph type="ftr" sz="quarter" idx="3"/>
          </p:nvPr>
        </p:nvSpPr>
        <p:spPr>
          <a:xfrm>
            <a:off x="3708400" y="6356357"/>
            <a:ext cx="502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 dirty="0"/>
              <a:t>量子计算和人工智能与高能物理交叉研讨会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8AF8401-9B5B-4F30-84EB-1F6A560EEC8E}" type="datetime1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  <a:t>7/24/2026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33DC2A-5E92-482B-9DB5-24AB4AD1E5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390683B-DC46-4C3F-991E-E3FAA5B38E33}" type="datetime1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  <a:t>7/24/2026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33DC2A-5E92-482B-9DB5-24AB4AD1E5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6663B79-8D31-4084-8A11-E52480AC4036}" type="datetime1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  <a:t>7/24/2026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33DC2A-5E92-482B-9DB5-24AB4AD1E5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3857CD3-81DB-4815-8597-FF43D1F7D008}" type="datetime1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  <a:t>7/24/2026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33DC2A-5E92-482B-9DB5-24AB4AD1E5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00"/>
            <a:ext cx="12192000" cy="9906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10342" y="1247775"/>
            <a:ext cx="10979959" cy="5101161"/>
          </a:xfrm>
        </p:spPr>
        <p:txBody>
          <a:bodyPr/>
          <a:lstStyle>
            <a:lvl1pPr marL="228600" indent="-228600">
              <a:buFont typeface="Wingdings" panose="05000000000000000000" pitchFamily="2" charset="2"/>
              <a:buChar char="Ø"/>
              <a:defRPr baseline="0">
                <a:latin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313" y="6553201"/>
            <a:ext cx="2743200" cy="365125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64D2F74-F030-427D-8794-A2647364A1E4}" type="datetime1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  <a:t>7/24/2026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30700" y="6489701"/>
            <a:ext cx="4114800" cy="365125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34272" y="6492876"/>
            <a:ext cx="2743200" cy="365125"/>
          </a:xfrm>
        </p:spPr>
        <p:txBody>
          <a:bodyPr/>
          <a:lstStyle>
            <a:lvl1pPr>
              <a:defRPr sz="1100" b="1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defTabSz="457200">
              <a:defRPr/>
            </a:pPr>
            <a:fld id="{7233DC2A-5E92-482B-9DB5-24AB4AD1E5BC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2" name="矩形 1"/>
          <p:cNvSpPr/>
          <p:nvPr userDrawn="1"/>
        </p:nvSpPr>
        <p:spPr>
          <a:xfrm>
            <a:off x="7614416" y="86996"/>
            <a:ext cx="4378787" cy="844136"/>
          </a:xfrm>
          <a:prstGeom prst="rect">
            <a:avLst/>
          </a:prstGeom>
          <a:solidFill>
            <a:srgbClr val="004D94"/>
          </a:solidFill>
          <a:ln>
            <a:solidFill>
              <a:srgbClr val="004D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14" y="135064"/>
            <a:ext cx="7835900" cy="709072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313" y="154528"/>
            <a:ext cx="4046991" cy="7090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1287213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621089"/>
            <a:ext cx="10515600" cy="49572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2B132CD-AAA8-406A-B65B-1425E8F2F069}" type="datetime1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  <a:t>7/24/2026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8F2E7C8-8254-4703-8840-58745B7490E5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  <a:t>‹#›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文本占位符 2"/>
          <p:cNvSpPr>
            <a:spLocks noGrp="1"/>
          </p:cNvSpPr>
          <p:nvPr>
            <p:ph type="body" idx="13"/>
          </p:nvPr>
        </p:nvSpPr>
        <p:spPr>
          <a:xfrm>
            <a:off x="3497363" y="3877508"/>
            <a:ext cx="5184576" cy="49572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1BBB27C-A5E9-4D02-B4D8-BED7E3995897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  <a:t>‹#›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内容占位符 2"/>
          <p:cNvSpPr>
            <a:spLocks noGrp="1"/>
          </p:cNvSpPr>
          <p:nvPr>
            <p:ph sz="half" idx="1"/>
          </p:nvPr>
        </p:nvSpPr>
        <p:spPr>
          <a:xfrm>
            <a:off x="609600" y="1063518"/>
            <a:ext cx="5384800" cy="5062646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8" name="内容占位符 3"/>
          <p:cNvSpPr>
            <a:spLocks noGrp="1"/>
          </p:cNvSpPr>
          <p:nvPr>
            <p:ph sz="half" idx="2"/>
          </p:nvPr>
        </p:nvSpPr>
        <p:spPr>
          <a:xfrm>
            <a:off x="6197600" y="1063519"/>
            <a:ext cx="5384800" cy="506264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标题 1"/>
          <p:cNvSpPr>
            <a:spLocks noGrp="1"/>
          </p:cNvSpPr>
          <p:nvPr>
            <p:ph type="title"/>
          </p:nvPr>
        </p:nvSpPr>
        <p:spPr>
          <a:xfrm>
            <a:off x="0" y="44624"/>
            <a:ext cx="10979989" cy="669600"/>
          </a:xfrm>
          <a:solidFill>
            <a:schemeClr val="bg1"/>
          </a:solidFill>
        </p:spPr>
        <p:txBody>
          <a:bodyPr/>
          <a:lstStyle>
            <a:lvl1pPr marL="396240" algn="l">
              <a:defRPr sz="36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1" name="矩形 7"/>
          <p:cNvSpPr>
            <a:spLocks noChangeArrowheads="1"/>
          </p:cNvSpPr>
          <p:nvPr userDrawn="1"/>
        </p:nvSpPr>
        <p:spPr bwMode="auto">
          <a:xfrm>
            <a:off x="-4233" y="764704"/>
            <a:ext cx="12192000" cy="134938"/>
          </a:xfrm>
          <a:prstGeom prst="rect">
            <a:avLst/>
          </a:prstGeom>
          <a:gradFill flip="none" rotWithShape="1">
            <a:gsLst>
              <a:gs pos="35000">
                <a:srgbClr val="0061B2">
                  <a:lumMod val="20000"/>
                  <a:lumOff val="80000"/>
                </a:srgbClr>
              </a:gs>
              <a:gs pos="0">
                <a:srgbClr val="0061B2">
                  <a:lumMod val="60000"/>
                  <a:lumOff val="40000"/>
                </a:srgbClr>
              </a:gs>
              <a:gs pos="51000">
                <a:srgbClr val="0061B2">
                  <a:lumMod val="20000"/>
                  <a:lumOff val="80000"/>
                </a:srgbClr>
              </a:gs>
              <a:gs pos="100000">
                <a:srgbClr val="4C7013">
                  <a:lumMod val="20000"/>
                  <a:lumOff val="80000"/>
                </a:srgbClr>
              </a:gs>
            </a:gsLst>
            <a:lin ang="0" scaled="1"/>
            <a:tileRect/>
          </a:gradFill>
          <a:ln>
            <a:noFill/>
          </a:ln>
        </p:spPr>
        <p:txBody>
          <a:bodyPr wrap="none" lIns="90000" tIns="46800" rIns="90000" bIns="4680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/>
            </a:endParaRPr>
          </a:p>
        </p:txBody>
      </p:sp>
      <p:pic>
        <p:nvPicPr>
          <p:cNvPr id="10" name="图片 10" descr="未命名-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9989" y="4948"/>
            <a:ext cx="1164683" cy="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9C65A9D-8006-47C7-A12B-C488D274BF24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  <a:t>‹#›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0" y="44624"/>
            <a:ext cx="10979989" cy="669600"/>
          </a:xfrm>
          <a:solidFill>
            <a:schemeClr val="bg1"/>
          </a:solidFill>
        </p:spPr>
        <p:txBody>
          <a:bodyPr/>
          <a:lstStyle>
            <a:lvl1pPr marL="396240" algn="l">
              <a:defRPr sz="36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6" name="图片 10" descr="未命名-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9989" y="4948"/>
            <a:ext cx="1164683" cy="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9C65A9D-8006-47C7-A12B-C488D274BF24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  <a:t>‹#›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0" y="44624"/>
            <a:ext cx="10979989" cy="669600"/>
          </a:xfrm>
          <a:solidFill>
            <a:schemeClr val="bg1"/>
          </a:solidFill>
        </p:spPr>
        <p:txBody>
          <a:bodyPr/>
          <a:lstStyle>
            <a:lvl1pPr marL="396240" algn="l">
              <a:defRPr sz="36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7" name="矩形 7"/>
          <p:cNvSpPr>
            <a:spLocks noChangeArrowheads="1"/>
          </p:cNvSpPr>
          <p:nvPr userDrawn="1"/>
        </p:nvSpPr>
        <p:spPr bwMode="auto">
          <a:xfrm>
            <a:off x="-4233" y="764704"/>
            <a:ext cx="12192000" cy="134938"/>
          </a:xfrm>
          <a:prstGeom prst="rect">
            <a:avLst/>
          </a:prstGeom>
          <a:gradFill flip="none" rotWithShape="1">
            <a:gsLst>
              <a:gs pos="35000">
                <a:srgbClr val="0061B2">
                  <a:lumMod val="20000"/>
                  <a:lumOff val="80000"/>
                </a:srgbClr>
              </a:gs>
              <a:gs pos="0">
                <a:srgbClr val="0061B2">
                  <a:lumMod val="60000"/>
                  <a:lumOff val="40000"/>
                </a:srgbClr>
              </a:gs>
              <a:gs pos="51000">
                <a:srgbClr val="0061B2">
                  <a:lumMod val="20000"/>
                  <a:lumOff val="80000"/>
                </a:srgbClr>
              </a:gs>
              <a:gs pos="100000">
                <a:srgbClr val="4C7013">
                  <a:lumMod val="20000"/>
                  <a:lumOff val="80000"/>
                </a:srgbClr>
              </a:gs>
            </a:gsLst>
            <a:lin ang="0" scaled="1"/>
            <a:tileRect/>
          </a:gradFill>
          <a:ln>
            <a:noFill/>
          </a:ln>
        </p:spPr>
        <p:txBody>
          <a:bodyPr wrap="none" lIns="90000" tIns="46800" rIns="90000" bIns="4680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8200" y="1327336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8200" y="2343074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0613" y="1335459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0613" y="2343074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A548153-8B7A-42AC-9F2D-C8D0945C953A}" type="datetime1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  <a:t>7/24/2026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33DC2A-5E92-482B-9DB5-24AB4AD1E5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00"/>
            <a:ext cx="12192000" cy="990600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04314" y="135064"/>
            <a:ext cx="7835900" cy="70907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17606" y="152400"/>
            <a:ext cx="9746343" cy="838200"/>
          </a:xfrm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latin typeface="+mj-lt"/>
              </a:defRPr>
            </a:lvl1pPr>
          </a:lstStyle>
          <a:p>
            <a:fld id="{14AA028F-72E1-4808-9DD3-2CE970B1B937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3"/>
          </p:nvPr>
        </p:nvSpPr>
        <p:spPr>
          <a:xfrm>
            <a:off x="3708400" y="6356357"/>
            <a:ext cx="502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3" name="矩形 2"/>
          <p:cNvSpPr/>
          <p:nvPr userDrawn="1"/>
        </p:nvSpPr>
        <p:spPr bwMode="auto">
          <a:xfrm>
            <a:off x="114300" y="50800"/>
            <a:ext cx="901700" cy="8382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B1658DC-5964-4D03-A63A-BE639FF33689}" type="datetime1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  <a:t>7/24/2026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33DC2A-5E92-482B-9DB5-24AB4AD1E5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8" y="0"/>
            <a:ext cx="12192000" cy="9906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4314" y="135064"/>
            <a:ext cx="7835900" cy="70907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17606" y="152400"/>
            <a:ext cx="9746343" cy="838200"/>
          </a:xfrm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latin typeface="+mj-lt"/>
              </a:defRPr>
            </a:lvl1pPr>
          </a:lstStyle>
          <a:p>
            <a:fld id="{14AA028F-72E1-4808-9DD3-2CE970B1B937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日期占位符 1"/>
          <p:cNvSpPr>
            <a:spLocks noGrp="1"/>
          </p:cNvSpPr>
          <p:nvPr>
            <p:ph type="dt" sz="half" idx="2"/>
          </p:nvPr>
        </p:nvSpPr>
        <p:spPr>
          <a:xfrm>
            <a:off x="838200" y="635635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DD73F0-28D4-4297-BEF0-E91E9AA104F0}" type="datetime1">
              <a:rPr lang="zh-CN" altLang="en-US" smtClean="0"/>
              <a:t>2026-07-24</a:t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3"/>
          </p:nvPr>
        </p:nvSpPr>
        <p:spPr>
          <a:xfrm>
            <a:off x="3708400" y="6356357"/>
            <a:ext cx="502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3" name="矩形 2"/>
          <p:cNvSpPr/>
          <p:nvPr userDrawn="1"/>
        </p:nvSpPr>
        <p:spPr bwMode="auto">
          <a:xfrm>
            <a:off x="114300" y="50800"/>
            <a:ext cx="901700" cy="8382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435DBA4-9807-4B2A-B0C2-C4A71BBBCB76}" type="datetime1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7/24/2026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C30B57F-27FC-44AC-874C-03454C828B8C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  <a:t>‹#›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8774E4B-D331-4C6D-9851-362395F170F3}" type="datetime1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7/24/2026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1BBB27C-A5E9-4D02-B4D8-BED7E3995897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  <a:t>‹#›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矩形 6"/>
          <p:cNvSpPr>
            <a:spLocks noChangeArrowheads="1"/>
          </p:cNvSpPr>
          <p:nvPr userDrawn="1"/>
        </p:nvSpPr>
        <p:spPr bwMode="auto">
          <a:xfrm>
            <a:off x="-4233" y="764704"/>
            <a:ext cx="12192000" cy="134938"/>
          </a:xfrm>
          <a:prstGeom prst="rect">
            <a:avLst/>
          </a:prstGeom>
          <a:gradFill flip="none" rotWithShape="1">
            <a:gsLst>
              <a:gs pos="35000">
                <a:srgbClr val="0061B2">
                  <a:lumMod val="20000"/>
                  <a:lumOff val="80000"/>
                </a:srgbClr>
              </a:gs>
              <a:gs pos="0">
                <a:srgbClr val="0061B2">
                  <a:lumMod val="60000"/>
                  <a:lumOff val="40000"/>
                </a:srgbClr>
              </a:gs>
              <a:gs pos="51000">
                <a:srgbClr val="0061B2">
                  <a:lumMod val="20000"/>
                  <a:lumOff val="80000"/>
                </a:srgbClr>
              </a:gs>
              <a:gs pos="100000">
                <a:srgbClr val="4C7013">
                  <a:lumMod val="20000"/>
                  <a:lumOff val="80000"/>
                </a:srgbClr>
              </a:gs>
            </a:gsLst>
            <a:lin ang="0" scaled="1"/>
            <a:tileRect/>
          </a:gradFill>
          <a:ln>
            <a:noFill/>
          </a:ln>
        </p:spPr>
        <p:txBody>
          <a:bodyPr wrap="none" lIns="90000" tIns="46800" rIns="90000" bIns="4680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/>
            </a:endParaRPr>
          </a:p>
        </p:txBody>
      </p:sp>
      <p:pic>
        <p:nvPicPr>
          <p:cNvPr id="8" name="图片 10" descr="未命名-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9989" y="4948"/>
            <a:ext cx="1164683" cy="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44BD48A-770D-4D05-9F83-4A05A9296B0E}" type="datetime1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  <a:t>7/24/2026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33DC2A-5E92-482B-9DB5-24AB4AD1E5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71A97A1-FEB0-4E6D-867C-4855C448DB7F}" type="datetime1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  <a:t>7/24/2026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33DC2A-5E92-482B-9DB5-24AB4AD1E5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23B215-3B9C-4CC3-888B-2786C949A3CF}" type="datetime1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  <a:t>7/24/2026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33DC2A-5E92-482B-9DB5-24AB4AD1E5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00"/>
            <a:ext cx="12192000" cy="990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615312-B49A-4CD9-A9D4-261A11B85C7A}" type="datetime1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  <a:t>7/24/2026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233DC2A-5E92-482B-9DB5-24AB4AD1E5B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00"/>
            <a:ext cx="12192000" cy="990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C556446-53F6-4B22-B771-99302FA5A9A3}" type="datetime1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7/24/2026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C30B57F-27FC-44AC-874C-03454C828B8C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  <a:t>‹#›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1090087" y="152400"/>
            <a:ext cx="10492316" cy="838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dirty="0"/>
              <a:t>论文答辩</a:t>
            </a:r>
            <a:r>
              <a:rPr lang="en-US" altLang="zh-CN" dirty="0"/>
              <a:t>PPT</a:t>
            </a:r>
            <a:r>
              <a:rPr lang="zh-CN" altLang="en-US" dirty="0"/>
              <a:t>模板</a:t>
            </a:r>
            <a:endParaRPr lang="en-US" altLang="zh-CN" dirty="0"/>
          </a:p>
        </p:txBody>
      </p:sp>
      <p:sp>
        <p:nvSpPr>
          <p:cNvPr id="253981" name="Rectangle 2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438224"/>
            <a:ext cx="2844800" cy="3381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 i="0">
                <a:ea typeface="宋体" panose="02010600030101010101" pitchFamily="2" charset="-122"/>
              </a:defRPr>
            </a:lvl1pPr>
          </a:lstStyle>
          <a:p>
            <a:fld id="{14AA028F-72E1-4808-9DD3-2CE970B1B937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35" name="Rectangle 13"/>
          <p:cNvSpPr txBox="1">
            <a:spLocks noChangeArrowheads="1"/>
          </p:cNvSpPr>
          <p:nvPr/>
        </p:nvSpPr>
        <p:spPr bwMode="auto">
          <a:xfrm>
            <a:off x="8737600" y="6245234"/>
            <a:ext cx="284480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5CFDBC5C-082E-4564-B7AB-FD2C1486FE3A}" type="slidenum">
              <a:rPr lang="en-US" altLang="zh-CN" sz="1600" i="0" smtClean="0">
                <a:solidFill>
                  <a:srgbClr val="FFFFFF"/>
                </a:solidFill>
                <a:ea typeface="宋体" panose="02010600030101010101" pitchFamily="2" charset="-122"/>
              </a:rPr>
              <a:t>‹#›</a:t>
            </a:fld>
            <a:endParaRPr lang="en-US" altLang="zh-CN" sz="1600" i="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cxnSp>
        <p:nvCxnSpPr>
          <p:cNvPr id="3" name="直接连接符 2"/>
          <p:cNvCxnSpPr/>
          <p:nvPr/>
        </p:nvCxnSpPr>
        <p:spPr bwMode="auto">
          <a:xfrm>
            <a:off x="101600" y="954768"/>
            <a:ext cx="11785600" cy="0"/>
          </a:xfrm>
          <a:prstGeom prst="line">
            <a:avLst/>
          </a:prstGeom>
          <a:solidFill>
            <a:srgbClr val="FFFFFF"/>
          </a:solidFill>
          <a:ln w="88900" cap="flat" cmpd="sng" algn="ctr">
            <a:gradFill>
              <a:gsLst>
                <a:gs pos="0">
                  <a:schemeClr val="accent2">
                    <a:lumMod val="97000"/>
                  </a:schemeClr>
                </a:gs>
                <a:gs pos="100000">
                  <a:srgbClr val="E6E6E6">
                    <a:lumMod val="15000"/>
                    <a:lumOff val="85000"/>
                  </a:srgbClr>
                </a:gs>
              </a:gsLst>
              <a:lin ang="2400000" scaled="0"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日期占位符 1"/>
          <p:cNvSpPr>
            <a:spLocks noGrp="1"/>
          </p:cNvSpPr>
          <p:nvPr>
            <p:ph type="dt" sz="half" idx="2"/>
          </p:nvPr>
        </p:nvSpPr>
        <p:spPr>
          <a:xfrm>
            <a:off x="838200" y="635635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>
          <a:xfrm>
            <a:off x="3708400" y="6356357"/>
            <a:ext cx="502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67" y="127000"/>
            <a:ext cx="754200" cy="74771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Times New Roman" panose="02020603050405020304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Times New Roman" panose="02020603050405020304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Times New Roman" panose="02020603050405020304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Times New Roman" panose="02020603050405020304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Ø"/>
        <a:defRPr sz="2800" b="1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896EB36-4AC0-4781-80E0-93CB6D5927B3}" type="datetime1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7/24/2026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黑体" panose="02010609060101010101" pitchFamily="49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黑体" panose="02010609060101010101" pitchFamily="49" charset="-122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C30B57F-27FC-44AC-874C-03454C828B8C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  <a:t>‹#›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0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黑体" panose="02010609060101010101" pitchFamily="49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黑体" panose="02010609060101010101" pitchFamily="49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黑体" panose="02010609060101010101" pitchFamily="49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黑体" panose="02010609060101010101" pitchFamily="49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黑体" panose="02010609060101010101" pitchFamily="49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6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image" Target="../media/image17.png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12" Type="http://schemas.openxmlformats.org/officeDocument/2006/relationships/image" Target="../media/image38.png"/><Relationship Id="rId17" Type="http://schemas.openxmlformats.org/officeDocument/2006/relationships/image" Target="../media/image42.png"/><Relationship Id="rId2" Type="http://schemas.openxmlformats.org/officeDocument/2006/relationships/tags" Target="../tags/tag4.xml"/><Relationship Id="rId16" Type="http://schemas.openxmlformats.org/officeDocument/2006/relationships/image" Target="../media/image41.png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image" Target="../media/image37.png"/><Relationship Id="rId5" Type="http://schemas.openxmlformats.org/officeDocument/2006/relationships/tags" Target="../tags/tag7.xml"/><Relationship Id="rId15" Type="http://schemas.openxmlformats.org/officeDocument/2006/relationships/image" Target="../media/image40.png"/><Relationship Id="rId10" Type="http://schemas.openxmlformats.org/officeDocument/2006/relationships/image" Target="../media/image36.png"/><Relationship Id="rId4" Type="http://schemas.openxmlformats.org/officeDocument/2006/relationships/tags" Target="../tags/tag6.xml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44.png"/><Relationship Id="rId7" Type="http://schemas.openxmlformats.org/officeDocument/2006/relationships/image" Target="../media/image3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/>
          <p:nvPr/>
        </p:nvSpPr>
        <p:spPr>
          <a:xfrm>
            <a:off x="1250414" y="613571"/>
            <a:ext cx="305537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dirty="0">
                <a:ln w="0"/>
                <a:solidFill>
                  <a:srgbClr val="225E94"/>
                </a:solidFill>
                <a:effectLst>
                  <a:reflection blurRad="6350" stA="53000" endA="300" endPos="35500" dir="5400000" sy="-90000" algn="bl" rotWithShape="0"/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中国科学技术大学</a:t>
            </a:r>
            <a:endParaRPr lang="en-US" altLang="zh-CN" sz="2800" dirty="0">
              <a:ln w="0"/>
              <a:solidFill>
                <a:srgbClr val="225E94"/>
              </a:solidFill>
              <a:effectLst>
                <a:reflection blurRad="6350" stA="53000" endA="300" endPos="35500" dir="5400000" sy="-90000" algn="bl" rotWithShape="0"/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200" dirty="0">
                <a:ln w="0"/>
                <a:solidFill>
                  <a:srgbClr val="225E94"/>
                </a:solidFill>
                <a:effectLst>
                  <a:reflection blurRad="6350" stA="53000" endA="300" endPos="35500" dir="5400000" sy="-90000" algn="bl" rotWithShape="0"/>
                </a:effectLst>
                <a:latin typeface="Calibri" panose="020F0502020204030204" pitchFamily="34" charset="0"/>
                <a:ea typeface="华文行楷" panose="02010800040101010101" pitchFamily="2" charset="-122"/>
                <a:cs typeface="Calibri" panose="020F0502020204030204" pitchFamily="34" charset="0"/>
              </a:rPr>
              <a:t>University of Science and Technology of China</a:t>
            </a:r>
          </a:p>
        </p:txBody>
      </p:sp>
      <p:pic>
        <p:nvPicPr>
          <p:cNvPr id="9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46" y="606255"/>
            <a:ext cx="688462" cy="707886"/>
          </a:xfrm>
          <a:prstGeom prst="rect">
            <a:avLst/>
          </a:prstGeom>
        </p:spPr>
      </p:pic>
      <p:sp>
        <p:nvSpPr>
          <p:cNvPr id="11" name="Title 1"/>
          <p:cNvSpPr txBox="1"/>
          <p:nvPr/>
        </p:nvSpPr>
        <p:spPr>
          <a:xfrm>
            <a:off x="658336" y="1457158"/>
            <a:ext cx="10875328" cy="203158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</a:rPr>
              <a:t>基于生成对抗</a:t>
            </a:r>
            <a:r>
              <a:rPr lang="zh-CN" altLang="en-US" sz="4400" b="1">
                <a:latin typeface="黑体" panose="02010609060101010101" pitchFamily="49" charset="-122"/>
                <a:ea typeface="黑体" panose="02010609060101010101" pitchFamily="49" charset="-122"/>
              </a:rPr>
              <a:t>网络的</a:t>
            </a:r>
            <a:endParaRPr lang="en-US" altLang="zh-CN" sz="44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400" b="1">
                <a:latin typeface="黑体" panose="02010609060101010101" pitchFamily="49" charset="-122"/>
                <a:ea typeface="黑体" panose="02010609060101010101" pitchFamily="49" charset="-122"/>
              </a:rPr>
              <a:t>时间投影室探测器径</a:t>
            </a:r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</a:rPr>
              <a:t>迹重建算法设计</a:t>
            </a:r>
          </a:p>
        </p:txBody>
      </p:sp>
      <p:sp>
        <p:nvSpPr>
          <p:cNvPr id="12" name="Subtitle 2"/>
          <p:cNvSpPr txBox="1"/>
          <p:nvPr/>
        </p:nvSpPr>
        <p:spPr>
          <a:xfrm>
            <a:off x="2176484" y="3999256"/>
            <a:ext cx="7837762" cy="22469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400"/>
              </a:spcAft>
            </a:pPr>
            <a:r>
              <a:rPr lang="zh-CN" altLang="en-US" sz="3200" b="1" u="sng" dirty="0">
                <a:latin typeface="黑体" panose="02010609060101010101" pitchFamily="49" charset="-122"/>
              </a:rPr>
              <a:t>杨思哲</a:t>
            </a:r>
            <a:r>
              <a:rPr lang="en-US" altLang="zh-CN" sz="3200" dirty="0">
                <a:latin typeface="黑体" panose="02010609060101010101" pitchFamily="49" charset="-122"/>
              </a:rPr>
              <a:t> </a:t>
            </a:r>
            <a:r>
              <a:rPr lang="zh-CN" altLang="en-US" sz="3200">
                <a:latin typeface="黑体" panose="02010609060101010101" pitchFamily="49" charset="-122"/>
              </a:rPr>
              <a:t>封常青*</a:t>
            </a:r>
            <a:r>
              <a:rPr lang="en-US" altLang="zh-CN" sz="3200">
                <a:latin typeface="黑体" panose="02010609060101010101" pitchFamily="49" charset="-122"/>
              </a:rPr>
              <a:t> </a:t>
            </a:r>
            <a:r>
              <a:rPr lang="zh-CN" altLang="en-US" sz="3200" dirty="0">
                <a:latin typeface="黑体" panose="02010609060101010101" pitchFamily="49" charset="-122"/>
              </a:rPr>
              <a:t>汤松松</a:t>
            </a:r>
            <a:endParaRPr lang="en-US" altLang="zh-CN" sz="3200" dirty="0">
              <a:latin typeface="黑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zh-CN" altLang="en-US" dirty="0">
                <a:latin typeface="黑体" panose="02010609060101010101" pitchFamily="49" charset="-122"/>
              </a:rPr>
              <a:t>中国科学技术大学</a:t>
            </a:r>
            <a:r>
              <a:rPr lang="en-US" altLang="zh-CN" dirty="0">
                <a:latin typeface="黑体" panose="02010609060101010101" pitchFamily="49" charset="-122"/>
              </a:rPr>
              <a:t> </a:t>
            </a:r>
            <a:r>
              <a:rPr lang="zh-CN" altLang="en-US" dirty="0">
                <a:latin typeface="黑体" panose="02010609060101010101" pitchFamily="49" charset="-122"/>
              </a:rPr>
              <a:t>物理学院</a:t>
            </a:r>
            <a:r>
              <a:rPr lang="en-US" altLang="zh-CN" dirty="0">
                <a:latin typeface="黑体" panose="02010609060101010101" pitchFamily="49" charset="-122"/>
              </a:rPr>
              <a:t> </a:t>
            </a:r>
            <a:r>
              <a:rPr lang="zh-CN" altLang="en-US" dirty="0">
                <a:latin typeface="黑体" panose="02010609060101010101" pitchFamily="49" charset="-122"/>
              </a:rPr>
              <a:t>近代物理系  </a:t>
            </a:r>
            <a:endParaRPr lang="en-US" altLang="zh-CN" dirty="0">
              <a:latin typeface="黑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en-US" altLang="zh-CN"/>
              <a:t>2026-07-24  </a:t>
            </a:r>
            <a:endParaRPr lang="zh-CN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5395" y="104789"/>
            <a:ext cx="10850132" cy="838200"/>
          </a:xfrm>
        </p:spPr>
        <p:txBody>
          <a:bodyPr/>
          <a:lstStyle/>
          <a:p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径迹重建新思路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63505" y="6486440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  <a:t>10</a:t>
            </a:fld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4931727" y="6159923"/>
            <a:ext cx="5763698" cy="495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>
                <a:solidFill>
                  <a:schemeClr val="accent2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用于生成对抗网络的训练</a:t>
            </a:r>
            <a:endParaRPr lang="zh-CN" altLang="en-US" sz="2000" b="1" dirty="0">
              <a:solidFill>
                <a:schemeClr val="accent2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38125" y="1210310"/>
            <a:ext cx="9921174" cy="52705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342900" indent="-342900" algn="l">
              <a:buFont typeface="Wingdings" panose="05000000000000000000" pitchFamily="2" charset="2"/>
              <a:buChar char="u"/>
            </a:pPr>
            <a:r>
              <a:rPr lang="zh-CN" altLang="en-US" sz="2400" b="1">
                <a:latin typeface="+mj-lt"/>
                <a:ea typeface="黑体" panose="02010609060101010101" pitchFamily="49" charset="-122"/>
              </a:rPr>
              <a:t>采用</a:t>
            </a:r>
            <a:r>
              <a:rPr lang="zh-CN" altLang="en-US" sz="2400" b="1">
                <a:latin typeface="+mj-lt"/>
                <a:ea typeface="黑体" panose="02010609060101010101" pitchFamily="49" charset="-122"/>
                <a:sym typeface="+mn-ea"/>
              </a:rPr>
              <a:t>生成对抗网络实现</a:t>
            </a:r>
            <a:r>
              <a:rPr lang="zh-CN" altLang="en-US" sz="2400" b="1" dirty="0">
                <a:latin typeface="+mj-lt"/>
                <a:ea typeface="黑体" panose="02010609060101010101" pitchFamily="49" charset="-122"/>
                <a:sym typeface="+mn-ea"/>
              </a:rPr>
              <a:t>单个通道（</a:t>
            </a:r>
            <a:r>
              <a:rPr lang="en-US" altLang="zh-CN" sz="2400" b="1" dirty="0">
                <a:latin typeface="+mj-lt"/>
                <a:ea typeface="黑体" panose="02010609060101010101" pitchFamily="49" charset="-122"/>
                <a:sym typeface="+mn-ea"/>
              </a:rPr>
              <a:t>X/Y</a:t>
            </a:r>
            <a:r>
              <a:rPr lang="zh-CN" altLang="en-US" sz="2400" b="1" dirty="0">
                <a:latin typeface="+mj-lt"/>
                <a:ea typeface="黑体" panose="02010609060101010101" pitchFamily="49" charset="-122"/>
                <a:sym typeface="+mn-ea"/>
              </a:rPr>
              <a:t>）的波形图和径迹图的映射训练</a:t>
            </a:r>
          </a:p>
        </p:txBody>
      </p:sp>
      <p:sp>
        <p:nvSpPr>
          <p:cNvPr id="12" name="右箭头 11"/>
          <p:cNvSpPr/>
          <p:nvPr/>
        </p:nvSpPr>
        <p:spPr>
          <a:xfrm>
            <a:off x="3875229" y="3195637"/>
            <a:ext cx="858520" cy="415290"/>
          </a:xfrm>
          <a:prstGeom prst="rightArrow">
            <a:avLst/>
          </a:prstGeom>
          <a:solidFill>
            <a:schemeClr val="bg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5429157" y="4887655"/>
            <a:ext cx="4996180" cy="1292225"/>
            <a:chOff x="5472" y="6480"/>
            <a:chExt cx="7868" cy="2035"/>
          </a:xfrm>
        </p:grpSpPr>
        <p:sp>
          <p:nvSpPr>
            <p:cNvPr id="13" name="文本框 12"/>
            <p:cNvSpPr txBox="1"/>
            <p:nvPr/>
          </p:nvSpPr>
          <p:spPr>
            <a:xfrm>
              <a:off x="5472" y="6480"/>
              <a:ext cx="3554" cy="8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000" b="1">
                  <a:latin typeface="华文楷体" panose="02010600040101010101" charset="-122"/>
                  <a:ea typeface="华文楷体" panose="02010600040101010101" charset="-122"/>
                </a:rPr>
                <a:t>二维波形图</a:t>
              </a:r>
              <a:endParaRPr lang="zh-CN" altLang="en-US" sz="2000" b="1" dirty="0"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10857" y="6480"/>
              <a:ext cx="2483" cy="8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000" b="1">
                  <a:latin typeface="华文楷体" panose="02010600040101010101" charset="-122"/>
                  <a:ea typeface="华文楷体" panose="02010600040101010101" charset="-122"/>
                </a:rPr>
                <a:t>二维径迹图</a:t>
              </a:r>
              <a:endParaRPr lang="zh-CN" altLang="en-US" sz="2000" b="1" dirty="0"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6273" y="7735"/>
              <a:ext cx="5996" cy="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000" b="1" dirty="0">
                  <a:solidFill>
                    <a:schemeClr val="accent2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同一事件</a:t>
              </a:r>
              <a:r>
                <a:rPr lang="zh-CN" altLang="en-US" sz="2000" b="1">
                  <a:solidFill>
                    <a:schemeClr val="accent2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的波形图和径迹图配对</a:t>
              </a:r>
              <a:endParaRPr lang="zh-CN" altLang="en-US" sz="2000" b="1" dirty="0">
                <a:solidFill>
                  <a:schemeClr val="accent2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7935" y="1836751"/>
            <a:ext cx="2671445" cy="307086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5116" y="1836752"/>
            <a:ext cx="2569847" cy="299959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E1C3673-C895-0833-D0C2-8C44B9D0F16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973" r="5316" b="1034"/>
          <a:stretch>
            <a:fillRect/>
          </a:stretch>
        </p:blipFill>
        <p:spPr>
          <a:xfrm>
            <a:off x="169291" y="2004681"/>
            <a:ext cx="3705938" cy="2666173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5AE9FE46-1863-B1CD-64AA-29A0CC2F1D10}"/>
              </a:ext>
            </a:extLst>
          </p:cNvPr>
          <p:cNvSpPr txBox="1"/>
          <p:nvPr/>
        </p:nvSpPr>
        <p:spPr>
          <a:xfrm>
            <a:off x="1390657" y="4885312"/>
            <a:ext cx="2256790" cy="509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>
                <a:latin typeface="华文楷体" panose="02010600040101010101" charset="-122"/>
                <a:ea typeface="华文楷体" panose="02010600040101010101" charset="-122"/>
              </a:rPr>
              <a:t>读出波形数据</a:t>
            </a:r>
            <a:endParaRPr lang="zh-CN" altLang="en-US" sz="2000" b="1" dirty="0"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0" name="箭头: 左右 19">
            <a:extLst>
              <a:ext uri="{FF2B5EF4-FFF2-40B4-BE49-F238E27FC236}">
                <a16:creationId xmlns:a16="http://schemas.microsoft.com/office/drawing/2014/main" id="{AD0D533A-9004-35D9-C919-922C2F3F2CDC}"/>
              </a:ext>
            </a:extLst>
          </p:cNvPr>
          <p:cNvSpPr/>
          <p:nvPr/>
        </p:nvSpPr>
        <p:spPr bwMode="auto">
          <a:xfrm>
            <a:off x="7625462" y="3179876"/>
            <a:ext cx="603571" cy="344922"/>
          </a:xfrm>
          <a:prstGeom prst="leftRightArrow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5395" y="104789"/>
            <a:ext cx="10850132" cy="838200"/>
          </a:xfrm>
        </p:spPr>
        <p:txBody>
          <a:bodyPr/>
          <a:lstStyle/>
          <a:p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算法架构</a:t>
            </a:r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63505" y="6486440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  <a:t>11</a:t>
            </a:fld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238125" y="1210310"/>
            <a:ext cx="9387205" cy="52705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342900" indent="-342900" algn="l">
              <a:buFont typeface="Wingdings" panose="05000000000000000000" pitchFamily="2" charset="2"/>
              <a:buChar char="u"/>
            </a:pPr>
            <a:r>
              <a:rPr lang="zh-CN" altLang="en-US" sz="2400" b="1">
                <a:latin typeface="+mj-lt"/>
                <a:ea typeface="黑体" panose="02010609060101010101" pitchFamily="49" charset="-122"/>
              </a:rPr>
              <a:t>生成器网络架构</a:t>
            </a:r>
            <a:endParaRPr lang="zh-CN" altLang="en-US" sz="2400" b="1" dirty="0">
              <a:latin typeface="+mj-lt"/>
              <a:ea typeface="黑体" panose="02010609060101010101" pitchFamily="49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2095" y="1050541"/>
            <a:ext cx="7776210" cy="3229610"/>
          </a:xfrm>
          <a:prstGeom prst="rect">
            <a:avLst/>
          </a:prstGeom>
        </p:spPr>
      </p:pic>
      <p:grpSp>
        <p:nvGrpSpPr>
          <p:cNvPr id="78" name="组合 77"/>
          <p:cNvGrpSpPr/>
          <p:nvPr/>
        </p:nvGrpSpPr>
        <p:grpSpPr>
          <a:xfrm>
            <a:off x="9049554" y="4618136"/>
            <a:ext cx="1981835" cy="1829435"/>
            <a:chOff x="564" y="6554"/>
            <a:chExt cx="3121" cy="2881"/>
          </a:xfrm>
        </p:grpSpPr>
        <p:cxnSp>
          <p:nvCxnSpPr>
            <p:cNvPr id="72" name="直接箭头连接符 71"/>
            <p:cNvCxnSpPr/>
            <p:nvPr/>
          </p:nvCxnSpPr>
          <p:spPr>
            <a:xfrm>
              <a:off x="826" y="6733"/>
              <a:ext cx="10" cy="565"/>
            </a:xfrm>
            <a:prstGeom prst="straightConnector1">
              <a:avLst/>
            </a:prstGeom>
            <a:solidFill>
              <a:srgbClr val="FFFF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</p:spPr>
        </p:cxnSp>
        <p:cxnSp>
          <p:nvCxnSpPr>
            <p:cNvPr id="73" name="直接箭头连接符 72"/>
            <p:cNvCxnSpPr/>
            <p:nvPr/>
          </p:nvCxnSpPr>
          <p:spPr>
            <a:xfrm flipH="1" flipV="1">
              <a:off x="836" y="7570"/>
              <a:ext cx="10" cy="574"/>
            </a:xfrm>
            <a:prstGeom prst="straightConnector1">
              <a:avLst/>
            </a:prstGeom>
            <a:solidFill>
              <a:srgbClr val="FFFF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</p:spPr>
        </p:cxnSp>
        <p:cxnSp>
          <p:nvCxnSpPr>
            <p:cNvPr id="74" name="直接箭头连接符 73"/>
            <p:cNvCxnSpPr/>
            <p:nvPr/>
          </p:nvCxnSpPr>
          <p:spPr>
            <a:xfrm>
              <a:off x="564" y="8787"/>
              <a:ext cx="623" cy="10"/>
            </a:xfrm>
            <a:prstGeom prst="straightConnector1">
              <a:avLst/>
            </a:prstGeom>
            <a:solidFill>
              <a:srgbClr val="FFFF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</p:spPr>
        </p:cxnSp>
        <p:sp>
          <p:nvSpPr>
            <p:cNvPr id="75" name="文本框 74"/>
            <p:cNvSpPr txBox="1"/>
            <p:nvPr/>
          </p:nvSpPr>
          <p:spPr>
            <a:xfrm>
              <a:off x="1084" y="6554"/>
              <a:ext cx="2473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200" dirty="0">
                  <a:latin typeface="华文楷体" panose="02010600040101010101" charset="-122"/>
                  <a:ea typeface="华文楷体" panose="02010600040101010101" charset="-122"/>
                  <a:cs typeface="华文楷体" panose="02010600040101010101" charset="-122"/>
                </a:rPr>
                <a:t>采用</a:t>
              </a:r>
              <a:r>
                <a:rPr lang="en-US" altLang="zh-CN" sz="1200" dirty="0">
                  <a:latin typeface="华文楷体" panose="02010600040101010101" charset="-122"/>
                  <a:ea typeface="华文楷体" panose="02010600040101010101" charset="-122"/>
                  <a:cs typeface="华文楷体" panose="02010600040101010101" charset="-122"/>
                </a:rPr>
                <a:t>4*4</a:t>
              </a:r>
              <a:r>
                <a:rPr lang="zh-CN" altLang="en-US" sz="1200" dirty="0">
                  <a:latin typeface="华文楷体" panose="02010600040101010101" charset="-122"/>
                  <a:ea typeface="华文楷体" panose="02010600040101010101" charset="-122"/>
                  <a:cs typeface="华文楷体" panose="02010600040101010101" charset="-122"/>
                </a:rPr>
                <a:t>的卷积核下采样，</a:t>
              </a:r>
              <a:r>
                <a:rPr lang="en-US" altLang="zh-CN" sz="1200" dirty="0">
                  <a:latin typeface="华文楷体" panose="02010600040101010101" charset="-122"/>
                  <a:ea typeface="华文楷体" panose="02010600040101010101" charset="-122"/>
                  <a:cs typeface="华文楷体" panose="02010600040101010101" charset="-122"/>
                </a:rPr>
                <a:t>stride</a:t>
              </a:r>
              <a:r>
                <a:rPr lang="zh-CN" altLang="en-US" sz="1200" dirty="0">
                  <a:latin typeface="华文楷体" panose="02010600040101010101" charset="-122"/>
                  <a:ea typeface="华文楷体" panose="02010600040101010101" charset="-122"/>
                  <a:cs typeface="华文楷体" panose="02010600040101010101" charset="-122"/>
                </a:rPr>
                <a:t>为</a:t>
              </a:r>
              <a:r>
                <a:rPr lang="en-US" altLang="zh-CN" sz="1200" dirty="0">
                  <a:latin typeface="华文楷体" panose="02010600040101010101" charset="-122"/>
                  <a:ea typeface="华文楷体" panose="02010600040101010101" charset="-122"/>
                  <a:cs typeface="华文楷体" panose="02010600040101010101" charset="-122"/>
                </a:rPr>
                <a:t>2</a:t>
              </a:r>
            </a:p>
          </p:txBody>
        </p:sp>
        <p:sp>
          <p:nvSpPr>
            <p:cNvPr id="76" name="文本框 75"/>
            <p:cNvSpPr txBox="1"/>
            <p:nvPr/>
          </p:nvSpPr>
          <p:spPr>
            <a:xfrm>
              <a:off x="1119" y="7469"/>
              <a:ext cx="2473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200" dirty="0">
                  <a:latin typeface="华文楷体" panose="02010600040101010101" charset="-122"/>
                  <a:ea typeface="华文楷体" panose="02010600040101010101" charset="-122"/>
                  <a:cs typeface="华文楷体" panose="02010600040101010101" charset="-122"/>
                </a:rPr>
                <a:t>上采样恢复与上采样同等尺寸的特征图</a:t>
              </a:r>
            </a:p>
          </p:txBody>
        </p:sp>
        <p:sp>
          <p:nvSpPr>
            <p:cNvPr id="77" name="文本框 76"/>
            <p:cNvSpPr txBox="1"/>
            <p:nvPr/>
          </p:nvSpPr>
          <p:spPr>
            <a:xfrm>
              <a:off x="1213" y="8419"/>
              <a:ext cx="2473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dirty="0">
                  <a:latin typeface="华文楷体" panose="02010600040101010101" charset="-122"/>
                  <a:ea typeface="华文楷体" panose="02010600040101010101" charset="-122"/>
                  <a:cs typeface="华文楷体" panose="02010600040101010101" charset="-122"/>
                </a:rPr>
                <a:t>concat</a:t>
              </a:r>
              <a:r>
                <a:rPr lang="zh-CN" altLang="en-US" sz="1200" dirty="0">
                  <a:latin typeface="华文楷体" panose="02010600040101010101" charset="-122"/>
                  <a:ea typeface="华文楷体" panose="02010600040101010101" charset="-122"/>
                  <a:cs typeface="华文楷体" panose="02010600040101010101" charset="-122"/>
                </a:rPr>
                <a:t>操作，特征图拼接，通道数相加</a:t>
              </a:r>
            </a:p>
          </p:txBody>
        </p:sp>
      </p:grpSp>
      <p:sp>
        <p:nvSpPr>
          <p:cNvPr id="7" name="文本框 6">
            <a:extLst>
              <a:ext uri="{FF2B5EF4-FFF2-40B4-BE49-F238E27FC236}">
                <a16:creationId xmlns:a16="http://schemas.microsoft.com/office/drawing/2014/main" id="{BCD9E638-269D-6533-24E1-CC10B30E9F7B}"/>
              </a:ext>
            </a:extLst>
          </p:cNvPr>
          <p:cNvSpPr txBox="1"/>
          <p:nvPr/>
        </p:nvSpPr>
        <p:spPr>
          <a:xfrm>
            <a:off x="494496" y="1817655"/>
            <a:ext cx="613593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U-net</a:t>
            </a: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网络</a:t>
            </a:r>
            <a:endParaRPr lang="en-US" altLang="zh-CN" sz="20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采用下采样</a:t>
            </a:r>
            <a:r>
              <a:rPr lang="en-US" altLang="zh-CN" sz="2000">
                <a:latin typeface="黑体" panose="02010609060101010101" pitchFamily="49" charset="-122"/>
                <a:ea typeface="黑体" panose="02010609060101010101" pitchFamily="49" charset="-122"/>
              </a:rPr>
              <a:t>5</a:t>
            </a: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次</a:t>
            </a:r>
            <a:endParaRPr lang="en-US" altLang="zh-CN" sz="20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适配</a:t>
            </a:r>
            <a:r>
              <a:rPr lang="en-US" altLang="zh-CN" sz="20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96*1024</a:t>
            </a: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格式的数据输入与输出</a:t>
            </a:r>
          </a:p>
          <a:p>
            <a:endParaRPr lang="zh-CN" altLang="en-US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A58C81C4-8C6E-2C0C-C5E2-7B88887BCDC1}"/>
              </a:ext>
            </a:extLst>
          </p:cNvPr>
          <p:cNvGrpSpPr/>
          <p:nvPr/>
        </p:nvGrpSpPr>
        <p:grpSpPr>
          <a:xfrm>
            <a:off x="935121" y="4707353"/>
            <a:ext cx="3097530" cy="1111885"/>
            <a:chOff x="982345" y="4930775"/>
            <a:chExt cx="3097530" cy="1111885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28A62B0C-CC5F-C6D4-784D-0732801B7346}"/>
                </a:ext>
              </a:extLst>
            </p:cNvPr>
            <p:cNvSpPr/>
            <p:nvPr/>
          </p:nvSpPr>
          <p:spPr>
            <a:xfrm>
              <a:off x="982345" y="4930775"/>
              <a:ext cx="3097530" cy="1111885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en-US" altLang="en-US" sz="18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394C1DEB-1F3B-A24F-ADF4-0209529D8461}"/>
                </a:ext>
              </a:extLst>
            </p:cNvPr>
            <p:cNvSpPr txBox="1"/>
            <p:nvPr/>
          </p:nvSpPr>
          <p:spPr>
            <a:xfrm>
              <a:off x="1308735" y="4986020"/>
              <a:ext cx="2767330" cy="99377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000" dirty="0"/>
                <a:t>（</a:t>
              </a:r>
              <a:r>
                <a:rPr lang="en-US" altLang="zh-CN" sz="2000" dirty="0"/>
                <a:t>C, H, W)</a:t>
              </a:r>
              <a:endParaRPr lang="zh-CN" altLang="en-US" sz="2000" dirty="0"/>
            </a:p>
            <a:p>
              <a:pPr>
                <a:lnSpc>
                  <a:spcPct val="150000"/>
                </a:lnSpc>
              </a:pPr>
              <a:r>
                <a:rPr lang="zh-CN" altLang="en-US" sz="2000" dirty="0"/>
                <a:t>（</a:t>
              </a:r>
              <a:r>
                <a:rPr lang="en-US" altLang="zh-CN" sz="2000" dirty="0"/>
                <a:t>1</a:t>
              </a:r>
              <a:r>
                <a:rPr lang="zh-CN" altLang="en-US" sz="2000" dirty="0">
                  <a:ea typeface="宋体" panose="02010600030101010101" pitchFamily="2" charset="-122"/>
                </a:rPr>
                <a:t>，</a:t>
              </a:r>
              <a:r>
                <a:rPr lang="en-US" altLang="zh-CN" sz="2000" dirty="0">
                  <a:ea typeface="宋体" panose="02010600030101010101" pitchFamily="2" charset="-122"/>
                </a:rPr>
                <a:t>96</a:t>
              </a:r>
              <a:r>
                <a:rPr lang="zh-CN" altLang="en-US" sz="2000" dirty="0">
                  <a:ea typeface="宋体" panose="02010600030101010101" pitchFamily="2" charset="-122"/>
                </a:rPr>
                <a:t>，</a:t>
              </a:r>
              <a:r>
                <a:rPr lang="en-US" altLang="zh-CN" sz="2000" dirty="0">
                  <a:ea typeface="宋体" panose="02010600030101010101" pitchFamily="2" charset="-122"/>
                </a:rPr>
                <a:t>1024</a:t>
              </a:r>
              <a:r>
                <a:rPr lang="zh-CN" altLang="en-US" sz="2000" dirty="0"/>
                <a:t>）</a:t>
              </a:r>
            </a:p>
          </p:txBody>
        </p:sp>
      </p:grpSp>
      <p:sp>
        <p:nvSpPr>
          <p:cNvPr id="15" name="文本框 14">
            <a:extLst>
              <a:ext uri="{FF2B5EF4-FFF2-40B4-BE49-F238E27FC236}">
                <a16:creationId xmlns:a16="http://schemas.microsoft.com/office/drawing/2014/main" id="{70E5D942-4AD8-71AB-02CC-4FB73971A0EB}"/>
              </a:ext>
            </a:extLst>
          </p:cNvPr>
          <p:cNvSpPr txBox="1"/>
          <p:nvPr/>
        </p:nvSpPr>
        <p:spPr>
          <a:xfrm>
            <a:off x="238125" y="3871892"/>
            <a:ext cx="3400556" cy="559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数据输入、输出格式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E345AA3-1600-E8B3-C87D-8D937000F24C}"/>
              </a:ext>
            </a:extLst>
          </p:cNvPr>
          <p:cNvSpPr txBox="1"/>
          <p:nvPr/>
        </p:nvSpPr>
        <p:spPr>
          <a:xfrm>
            <a:off x="6883696" y="4210222"/>
            <a:ext cx="2332333" cy="442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</a:rPr>
              <a:t>生成器网络架构图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BD617D-BD56-9CA2-0C45-4766AD111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13808A-488A-B092-190A-471C25F32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395" y="104789"/>
            <a:ext cx="10850132" cy="838200"/>
          </a:xfrm>
        </p:spPr>
        <p:txBody>
          <a:bodyPr/>
          <a:lstStyle/>
          <a:p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算法架构</a:t>
            </a:r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4037D247-4F42-ED50-D3B4-BAECEA61F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505" y="6486440"/>
            <a:ext cx="2844800" cy="338137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AA028F-72E1-4808-9DD3-2CE970B1B937}" type="slidenum"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91F96BB-6909-327A-032E-3C310DF2F643}"/>
              </a:ext>
            </a:extLst>
          </p:cNvPr>
          <p:cNvSpPr/>
          <p:nvPr/>
        </p:nvSpPr>
        <p:spPr>
          <a:xfrm>
            <a:off x="301292" y="1277495"/>
            <a:ext cx="5475298" cy="203108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lang="zh-CN" altLang="en-US" sz="2400" b="1">
                <a:solidFill>
                  <a:srgbClr val="000000"/>
                </a:solidFill>
                <a:latin typeface="Times New Roman"/>
                <a:ea typeface="黑体" panose="02010609060101010101" pitchFamily="49" charset="-122"/>
              </a:rPr>
              <a:t>判别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黑体" panose="02010609060101010101" pitchFamily="49" charset="-122"/>
                <a:cs typeface="+mn-cs"/>
              </a:rPr>
              <a:t>器网络架构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黑体" panose="02010609060101010101" pitchFamily="49" charset="-122"/>
              <a:cs typeface="+mn-cs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altLang="zh-CN" sz="2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PatchGAN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2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卷积核在水平和竖直方向移动步长分别是</a:t>
            </a:r>
            <a:r>
              <a:rPr lang="en-US" altLang="zh-CN" sz="2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和</a:t>
            </a:r>
            <a:r>
              <a:rPr lang="en-US" altLang="zh-CN" sz="2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2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适配</a:t>
            </a:r>
            <a:r>
              <a:rPr lang="en-US" altLang="zh-CN" sz="20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96*1024</a:t>
            </a:r>
            <a:r>
              <a:rPr lang="zh-CN" altLang="en-US" sz="2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格式的数据输入与输出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1465C5FE-E47B-4B01-0C36-30B20B2EFF72}"/>
              </a:ext>
            </a:extLst>
          </p:cNvPr>
          <p:cNvSpPr txBox="1"/>
          <p:nvPr/>
        </p:nvSpPr>
        <p:spPr>
          <a:xfrm>
            <a:off x="8276478" y="5664163"/>
            <a:ext cx="2332333" cy="403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判别</a:t>
            </a: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器</a:t>
            </a:r>
            <a:r>
              <a:rPr lang="zh-CN" altLang="en-US" sz="16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示意</a:t>
            </a: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图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D769CE8-015F-4FD1-224F-92EC0FFBAD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11" b="1364"/>
          <a:stretch>
            <a:fillRect/>
          </a:stretch>
        </p:blipFill>
        <p:spPr>
          <a:xfrm>
            <a:off x="6616034" y="1474790"/>
            <a:ext cx="4829493" cy="4061529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1F980BC3-7EC6-A53E-6FC2-3139B74EE75A}"/>
              </a:ext>
            </a:extLst>
          </p:cNvPr>
          <p:cNvSpPr txBox="1"/>
          <p:nvPr/>
        </p:nvSpPr>
        <p:spPr>
          <a:xfrm>
            <a:off x="301292" y="3429000"/>
            <a:ext cx="2980224" cy="3514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损失函数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kumimoji="0" lang="zh-CN" altLang="en-US" sz="20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判别器损失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kumimoji="0" lang="zh-CN" altLang="en-US" sz="20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生成器对抗损失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kumimoji="0" lang="en-US" altLang="zh-CN" sz="20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L1</a:t>
            </a:r>
            <a:r>
              <a:rPr kumimoji="0" lang="zh-CN" altLang="en-US" sz="20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前景加权损失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kumimoji="0" lang="zh-CN" altLang="en-US" sz="20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生成器总损失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85688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数据集的制作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A028F-72E1-4808-9DD3-2CE970B1B937}" type="slidenum">
              <a:rPr lang="zh-CN" altLang="en-US" smtClean="0"/>
              <a:t>13</a:t>
            </a:fld>
            <a:endParaRPr lang="zh-CN" altLang="en-US"/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D2BA6C63-269E-9876-0CD9-493B9DDE1DAF}"/>
              </a:ext>
            </a:extLst>
          </p:cNvPr>
          <p:cNvGrpSpPr/>
          <p:nvPr/>
        </p:nvGrpSpPr>
        <p:grpSpPr>
          <a:xfrm>
            <a:off x="995612" y="2207225"/>
            <a:ext cx="1798775" cy="838200"/>
            <a:chOff x="1243730" y="1933256"/>
            <a:chExt cx="1798775" cy="838200"/>
          </a:xfrm>
        </p:grpSpPr>
        <p:sp>
          <p:nvSpPr>
            <p:cNvPr id="10" name="矩形: 圆角 9">
              <a:extLst>
                <a:ext uri="{FF2B5EF4-FFF2-40B4-BE49-F238E27FC236}">
                  <a16:creationId xmlns:a16="http://schemas.microsoft.com/office/drawing/2014/main" id="{9073526A-51ED-88C5-4246-27CD5FE79CFD}"/>
                </a:ext>
              </a:extLst>
            </p:cNvPr>
            <p:cNvSpPr/>
            <p:nvPr/>
          </p:nvSpPr>
          <p:spPr bwMode="auto">
            <a:xfrm>
              <a:off x="1243730" y="1933256"/>
              <a:ext cx="1798775" cy="83820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1800" b="1" i="1" u="none" strike="noStrike" normalizeH="0" baseline="0">
                <a:ln/>
                <a:solidFill>
                  <a:schemeClr val="accent4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1F33BA2F-3593-EC94-35F2-ACEBC5628164}"/>
                </a:ext>
              </a:extLst>
            </p:cNvPr>
            <p:cNvSpPr txBox="1"/>
            <p:nvPr/>
          </p:nvSpPr>
          <p:spPr>
            <a:xfrm>
              <a:off x="1243730" y="2029190"/>
              <a:ext cx="179877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altLang="zh-CN"/>
                <a:t>Geant4</a:t>
              </a:r>
              <a:r>
                <a:rPr lang="zh-CN" altLang="en-US">
                  <a:latin typeface="黑体" panose="02010609060101010101" pitchFamily="49" charset="-122"/>
                  <a:ea typeface="黑体" panose="02010609060101010101" pitchFamily="49" charset="-122"/>
                </a:rPr>
                <a:t>模拟产生粒子的径迹</a:t>
              </a:r>
            </a:p>
          </p:txBody>
        </p:sp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F4055AF2-129E-74DA-C1AF-1A78123BDEF6}"/>
              </a:ext>
            </a:extLst>
          </p:cNvPr>
          <p:cNvGrpSpPr/>
          <p:nvPr/>
        </p:nvGrpSpPr>
        <p:grpSpPr>
          <a:xfrm>
            <a:off x="991938" y="3974707"/>
            <a:ext cx="1807338" cy="838200"/>
            <a:chOff x="1235167" y="1962355"/>
            <a:chExt cx="1807338" cy="838200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3407A40-710B-0411-E035-7AE043D1372D}"/>
                </a:ext>
              </a:extLst>
            </p:cNvPr>
            <p:cNvSpPr/>
            <p:nvPr/>
          </p:nvSpPr>
          <p:spPr bwMode="auto">
            <a:xfrm>
              <a:off x="1235167" y="1962355"/>
              <a:ext cx="1798775" cy="83820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1800" b="1" i="1" u="none" strike="noStrike" normalizeH="0" baseline="0">
                <a:ln/>
                <a:solidFill>
                  <a:schemeClr val="accent4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4A777BF3-E538-ED07-598D-49D5CAD8A19B}"/>
                </a:ext>
              </a:extLst>
            </p:cNvPr>
            <p:cNvSpPr txBox="1"/>
            <p:nvPr/>
          </p:nvSpPr>
          <p:spPr>
            <a:xfrm>
              <a:off x="1243730" y="2029190"/>
              <a:ext cx="179877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zh-CN" altLang="en-US">
                  <a:latin typeface="黑体" panose="02010609060101010101" pitchFamily="49" charset="-122"/>
                  <a:ea typeface="黑体" panose="02010609060101010101" pitchFamily="49" charset="-122"/>
                </a:rPr>
                <a:t>径迹对应的波形数据</a:t>
              </a:r>
            </a:p>
          </p:txBody>
        </p:sp>
      </p:grpSp>
      <p:sp>
        <p:nvSpPr>
          <p:cNvPr id="17" name="箭头: 右 16">
            <a:extLst>
              <a:ext uri="{FF2B5EF4-FFF2-40B4-BE49-F238E27FC236}">
                <a16:creationId xmlns:a16="http://schemas.microsoft.com/office/drawing/2014/main" id="{B91DD762-5E1F-5E8D-F03A-579EE8AF28D1}"/>
              </a:ext>
            </a:extLst>
          </p:cNvPr>
          <p:cNvSpPr/>
          <p:nvPr/>
        </p:nvSpPr>
        <p:spPr bwMode="auto">
          <a:xfrm rot="5400000">
            <a:off x="1571411" y="3305092"/>
            <a:ext cx="537595" cy="340535"/>
          </a:xfrm>
          <a:prstGeom prst="rightArrow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i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DA6C1CC7-5C53-EF29-41CB-8469881706C7}"/>
              </a:ext>
            </a:extLst>
          </p:cNvPr>
          <p:cNvSpPr txBox="1"/>
          <p:nvPr/>
        </p:nvSpPr>
        <p:spPr>
          <a:xfrm>
            <a:off x="428354" y="1237502"/>
            <a:ext cx="3014367" cy="559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数据集制作思路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E6ABE973-3E37-F0EB-88D4-79AACFC418F8}"/>
              </a:ext>
            </a:extLst>
          </p:cNvPr>
          <p:cNvSpPr txBox="1"/>
          <p:nvPr/>
        </p:nvSpPr>
        <p:spPr>
          <a:xfrm>
            <a:off x="1960068" y="3119418"/>
            <a:ext cx="1500877" cy="442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</a:rPr>
              <a:t>仿真链路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E04F2B03-D764-F378-E7AC-EE8A12891919}"/>
              </a:ext>
            </a:extLst>
          </p:cNvPr>
          <p:cNvGrpSpPr/>
          <p:nvPr/>
        </p:nvGrpSpPr>
        <p:grpSpPr>
          <a:xfrm>
            <a:off x="940311" y="5769092"/>
            <a:ext cx="1909375" cy="838200"/>
            <a:chOff x="1188429" y="1933256"/>
            <a:chExt cx="1909375" cy="838200"/>
          </a:xfrm>
        </p:grpSpPr>
        <p:sp>
          <p:nvSpPr>
            <p:cNvPr id="22" name="矩形: 圆角 21">
              <a:extLst>
                <a:ext uri="{FF2B5EF4-FFF2-40B4-BE49-F238E27FC236}">
                  <a16:creationId xmlns:a16="http://schemas.microsoft.com/office/drawing/2014/main" id="{99C0687C-399A-352E-7BDC-ADD14613CDA7}"/>
                </a:ext>
              </a:extLst>
            </p:cNvPr>
            <p:cNvSpPr/>
            <p:nvPr/>
          </p:nvSpPr>
          <p:spPr bwMode="auto">
            <a:xfrm>
              <a:off x="1243730" y="1933256"/>
              <a:ext cx="1798775" cy="83820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1800" b="1" i="1" u="none" strike="noStrike" normalizeH="0" baseline="0">
                <a:ln/>
                <a:solidFill>
                  <a:schemeClr val="accent4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41C34F62-544E-8B4F-2842-397AE899FCDC}"/>
                </a:ext>
              </a:extLst>
            </p:cNvPr>
            <p:cNvSpPr txBox="1"/>
            <p:nvPr/>
          </p:nvSpPr>
          <p:spPr>
            <a:xfrm>
              <a:off x="1188429" y="2077419"/>
              <a:ext cx="190937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zh-CN" altLang="en-US">
                  <a:latin typeface="黑体" panose="02010609060101010101" pitchFamily="49" charset="-122"/>
                  <a:ea typeface="黑体" panose="02010609060101010101" pitchFamily="49" charset="-122"/>
                </a:rPr>
                <a:t>径迹</a:t>
              </a:r>
              <a:r>
                <a:rPr lang="en-US" altLang="zh-CN">
                  <a:latin typeface="黑体" panose="02010609060101010101" pitchFamily="49" charset="-122"/>
                  <a:ea typeface="黑体" panose="02010609060101010101" pitchFamily="49" charset="-122"/>
                </a:rPr>
                <a:t>-</a:t>
              </a:r>
              <a:r>
                <a:rPr lang="zh-CN" altLang="en-US">
                  <a:latin typeface="黑体" panose="02010609060101010101" pitchFamily="49" charset="-122"/>
                  <a:ea typeface="黑体" panose="02010609060101010101" pitchFamily="49" charset="-122"/>
                </a:rPr>
                <a:t>波形数据集</a:t>
              </a:r>
            </a:p>
          </p:txBody>
        </p:sp>
      </p:grpSp>
      <p:sp>
        <p:nvSpPr>
          <p:cNvPr id="25" name="箭头: 右 24">
            <a:extLst>
              <a:ext uri="{FF2B5EF4-FFF2-40B4-BE49-F238E27FC236}">
                <a16:creationId xmlns:a16="http://schemas.microsoft.com/office/drawing/2014/main" id="{76028D69-A6C1-A71C-1A42-A755C2756F3C}"/>
              </a:ext>
            </a:extLst>
          </p:cNvPr>
          <p:cNvSpPr/>
          <p:nvPr/>
        </p:nvSpPr>
        <p:spPr bwMode="auto">
          <a:xfrm rot="5400000">
            <a:off x="1578512" y="5106182"/>
            <a:ext cx="548639" cy="340535"/>
          </a:xfrm>
          <a:prstGeom prst="rightArrow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i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CAD650B2-3843-2964-BB20-CA7137C3880D}"/>
              </a:ext>
            </a:extLst>
          </p:cNvPr>
          <p:cNvSpPr txBox="1"/>
          <p:nvPr/>
        </p:nvSpPr>
        <p:spPr>
          <a:xfrm>
            <a:off x="2145338" y="4953506"/>
            <a:ext cx="1563941" cy="442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</a:rPr>
              <a:t>配对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B4EA74AC-3445-CBA7-B503-FF5E791E8A20}"/>
              </a:ext>
            </a:extLst>
          </p:cNvPr>
          <p:cNvSpPr txBox="1"/>
          <p:nvPr/>
        </p:nvSpPr>
        <p:spPr>
          <a:xfrm>
            <a:off x="4310083" y="1237502"/>
            <a:ext cx="3014367" cy="559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仿真链路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E094475E-4A1E-D4EC-68E8-D7B6B284981D}"/>
              </a:ext>
            </a:extLst>
          </p:cNvPr>
          <p:cNvGrpSpPr/>
          <p:nvPr/>
        </p:nvGrpSpPr>
        <p:grpSpPr>
          <a:xfrm>
            <a:off x="4763615" y="2030471"/>
            <a:ext cx="1798775" cy="838200"/>
            <a:chOff x="1243730" y="1933256"/>
            <a:chExt cx="1798775" cy="838200"/>
          </a:xfrm>
        </p:grpSpPr>
        <p:sp>
          <p:nvSpPr>
            <p:cNvPr id="31" name="矩形: 圆角 30">
              <a:extLst>
                <a:ext uri="{FF2B5EF4-FFF2-40B4-BE49-F238E27FC236}">
                  <a16:creationId xmlns:a16="http://schemas.microsoft.com/office/drawing/2014/main" id="{BE66F906-7FE8-2537-4CE9-2487B65B99E4}"/>
                </a:ext>
              </a:extLst>
            </p:cNvPr>
            <p:cNvSpPr/>
            <p:nvPr/>
          </p:nvSpPr>
          <p:spPr bwMode="auto">
            <a:xfrm>
              <a:off x="1243730" y="1933256"/>
              <a:ext cx="1798775" cy="83820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1800" b="1" i="1" u="none" strike="noStrike" normalizeH="0" baseline="0">
                <a:ln/>
                <a:solidFill>
                  <a:schemeClr val="accent4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9ED83441-A301-6FC4-BA12-5D1201A0C631}"/>
                </a:ext>
              </a:extLst>
            </p:cNvPr>
            <p:cNvSpPr txBox="1"/>
            <p:nvPr/>
          </p:nvSpPr>
          <p:spPr>
            <a:xfrm>
              <a:off x="1243730" y="2029190"/>
              <a:ext cx="179877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zh-CN" altLang="en-US">
                  <a:latin typeface="黑体" panose="02010609060101010101" pitchFamily="49" charset="-122"/>
                  <a:ea typeface="黑体" panose="02010609060101010101" pitchFamily="49" charset="-122"/>
                </a:rPr>
                <a:t>能量沉积转换为初始电荷</a:t>
              </a:r>
            </a:p>
          </p:txBody>
        </p:sp>
      </p:grpSp>
      <p:sp>
        <p:nvSpPr>
          <p:cNvPr id="34" name="箭头: 右 33">
            <a:extLst>
              <a:ext uri="{FF2B5EF4-FFF2-40B4-BE49-F238E27FC236}">
                <a16:creationId xmlns:a16="http://schemas.microsoft.com/office/drawing/2014/main" id="{20AD8F70-4E23-8C33-9929-7AB9A56B54C8}"/>
              </a:ext>
            </a:extLst>
          </p:cNvPr>
          <p:cNvSpPr/>
          <p:nvPr/>
        </p:nvSpPr>
        <p:spPr bwMode="auto">
          <a:xfrm>
            <a:off x="6625455" y="2279301"/>
            <a:ext cx="548639" cy="340535"/>
          </a:xfrm>
          <a:prstGeom prst="rightArrow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i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40FB49EA-B3DB-2100-C8C9-573B8A9B04B5}"/>
              </a:ext>
            </a:extLst>
          </p:cNvPr>
          <p:cNvGrpSpPr/>
          <p:nvPr/>
        </p:nvGrpSpPr>
        <p:grpSpPr>
          <a:xfrm>
            <a:off x="7206734" y="2020548"/>
            <a:ext cx="1806986" cy="838200"/>
            <a:chOff x="1235519" y="1933256"/>
            <a:chExt cx="1806986" cy="838200"/>
          </a:xfrm>
        </p:grpSpPr>
        <p:sp>
          <p:nvSpPr>
            <p:cNvPr id="36" name="矩形: 圆角 35">
              <a:extLst>
                <a:ext uri="{FF2B5EF4-FFF2-40B4-BE49-F238E27FC236}">
                  <a16:creationId xmlns:a16="http://schemas.microsoft.com/office/drawing/2014/main" id="{9518457B-0830-1DD4-5553-79546F81256C}"/>
                </a:ext>
              </a:extLst>
            </p:cNvPr>
            <p:cNvSpPr/>
            <p:nvPr/>
          </p:nvSpPr>
          <p:spPr bwMode="auto">
            <a:xfrm>
              <a:off x="1243730" y="1933256"/>
              <a:ext cx="1798775" cy="83820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1800" b="1" i="1" u="none" strike="noStrike" normalizeH="0" baseline="0">
                <a:ln/>
                <a:solidFill>
                  <a:schemeClr val="accent4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C86481C9-87A8-9D0D-C02F-DE877EAC8862}"/>
                </a:ext>
              </a:extLst>
            </p:cNvPr>
            <p:cNvSpPr txBox="1"/>
            <p:nvPr/>
          </p:nvSpPr>
          <p:spPr>
            <a:xfrm>
              <a:off x="1235519" y="2163212"/>
              <a:ext cx="179877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zh-CN" altLang="en-US">
                  <a:latin typeface="黑体" panose="02010609060101010101" pitchFamily="49" charset="-122"/>
                  <a:ea typeface="黑体" panose="02010609060101010101" pitchFamily="49" charset="-122"/>
                </a:rPr>
                <a:t>电荷输运与扩散</a:t>
              </a:r>
            </a:p>
          </p:txBody>
        </p:sp>
      </p:grpSp>
      <p:sp>
        <p:nvSpPr>
          <p:cNvPr id="38" name="左大括号 37">
            <a:extLst>
              <a:ext uri="{FF2B5EF4-FFF2-40B4-BE49-F238E27FC236}">
                <a16:creationId xmlns:a16="http://schemas.microsoft.com/office/drawing/2014/main" id="{D90C9060-BB99-A69A-4B39-598637224158}"/>
              </a:ext>
            </a:extLst>
          </p:cNvPr>
          <p:cNvSpPr/>
          <p:nvPr/>
        </p:nvSpPr>
        <p:spPr bwMode="auto">
          <a:xfrm>
            <a:off x="9176463" y="1968447"/>
            <a:ext cx="155448" cy="914400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A91B5B73-6168-E24F-9DD3-A63995F5A3DD}"/>
              </a:ext>
            </a:extLst>
          </p:cNvPr>
          <p:cNvGrpSpPr/>
          <p:nvPr/>
        </p:nvGrpSpPr>
        <p:grpSpPr>
          <a:xfrm>
            <a:off x="9460231" y="1797568"/>
            <a:ext cx="1786306" cy="570756"/>
            <a:chOff x="1135051" y="2556205"/>
            <a:chExt cx="2033310" cy="838200"/>
          </a:xfrm>
        </p:grpSpPr>
        <p:sp>
          <p:nvSpPr>
            <p:cNvPr id="40" name="矩形: 圆角 39">
              <a:extLst>
                <a:ext uri="{FF2B5EF4-FFF2-40B4-BE49-F238E27FC236}">
                  <a16:creationId xmlns:a16="http://schemas.microsoft.com/office/drawing/2014/main" id="{1334C572-5A78-FDD2-393C-643FF5E9B48E}"/>
                </a:ext>
              </a:extLst>
            </p:cNvPr>
            <p:cNvSpPr/>
            <p:nvPr/>
          </p:nvSpPr>
          <p:spPr bwMode="auto">
            <a:xfrm>
              <a:off x="1135051" y="2556205"/>
              <a:ext cx="1798775" cy="83820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1800" b="1" i="1" u="none" strike="noStrike" normalizeH="0" baseline="0">
                <a:ln/>
                <a:solidFill>
                  <a:schemeClr val="accent4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B0EEB366-5B89-2709-5389-D07545FABE8D}"/>
                </a:ext>
              </a:extLst>
            </p:cNvPr>
            <p:cNvSpPr txBox="1"/>
            <p:nvPr/>
          </p:nvSpPr>
          <p:spPr>
            <a:xfrm>
              <a:off x="1369586" y="2732705"/>
              <a:ext cx="1798775" cy="3967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zh-CN" altLang="en-US" sz="1600">
                  <a:latin typeface="黑体" panose="02010609060101010101" pitchFamily="49" charset="-122"/>
                  <a:ea typeface="黑体" panose="02010609060101010101" pitchFamily="49" charset="-122"/>
                </a:rPr>
                <a:t>横向扩散</a:t>
              </a:r>
            </a:p>
          </p:txBody>
        </p:sp>
      </p:grp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D8BDBA51-4B77-9C11-A691-62A20FE41D30}"/>
              </a:ext>
            </a:extLst>
          </p:cNvPr>
          <p:cNvGrpSpPr/>
          <p:nvPr/>
        </p:nvGrpSpPr>
        <p:grpSpPr>
          <a:xfrm>
            <a:off x="9460231" y="2593784"/>
            <a:ext cx="1786306" cy="600090"/>
            <a:chOff x="1135051" y="2591467"/>
            <a:chExt cx="2033310" cy="838200"/>
          </a:xfrm>
        </p:grpSpPr>
        <p:sp>
          <p:nvSpPr>
            <p:cNvPr id="43" name="矩形: 圆角 42">
              <a:extLst>
                <a:ext uri="{FF2B5EF4-FFF2-40B4-BE49-F238E27FC236}">
                  <a16:creationId xmlns:a16="http://schemas.microsoft.com/office/drawing/2014/main" id="{B3543E07-0071-1AC4-2E05-11A614B071E6}"/>
                </a:ext>
              </a:extLst>
            </p:cNvPr>
            <p:cNvSpPr/>
            <p:nvPr/>
          </p:nvSpPr>
          <p:spPr bwMode="auto">
            <a:xfrm>
              <a:off x="1135051" y="2591467"/>
              <a:ext cx="1798775" cy="83820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1800" b="1" i="1" u="none" strike="noStrike" normalizeH="0" baseline="0">
                <a:ln/>
                <a:solidFill>
                  <a:schemeClr val="accent4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899DB9B0-C175-B09D-3CAA-2D19D983D4AA}"/>
                </a:ext>
              </a:extLst>
            </p:cNvPr>
            <p:cNvSpPr txBox="1"/>
            <p:nvPr/>
          </p:nvSpPr>
          <p:spPr>
            <a:xfrm>
              <a:off x="1369586" y="2700771"/>
              <a:ext cx="1798775" cy="5889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zh-CN" altLang="en-US" sz="1600">
                  <a:latin typeface="黑体" panose="02010609060101010101" pitchFamily="49" charset="-122"/>
                  <a:ea typeface="黑体" panose="02010609060101010101" pitchFamily="49" charset="-122"/>
                </a:rPr>
                <a:t>纵向扩散</a:t>
              </a:r>
            </a:p>
          </p:txBody>
        </p:sp>
      </p:grpSp>
      <p:sp>
        <p:nvSpPr>
          <p:cNvPr id="46" name="箭头: 右 45">
            <a:extLst>
              <a:ext uri="{FF2B5EF4-FFF2-40B4-BE49-F238E27FC236}">
                <a16:creationId xmlns:a16="http://schemas.microsoft.com/office/drawing/2014/main" id="{42528618-AA0A-A550-79C2-6AFB27752619}"/>
              </a:ext>
            </a:extLst>
          </p:cNvPr>
          <p:cNvSpPr/>
          <p:nvPr/>
        </p:nvSpPr>
        <p:spPr bwMode="auto">
          <a:xfrm rot="5400000">
            <a:off x="9976042" y="3442031"/>
            <a:ext cx="548639" cy="340535"/>
          </a:xfrm>
          <a:prstGeom prst="rightArrow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i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grpSp>
        <p:nvGrpSpPr>
          <p:cNvPr id="69" name="组合 68">
            <a:extLst>
              <a:ext uri="{FF2B5EF4-FFF2-40B4-BE49-F238E27FC236}">
                <a16:creationId xmlns:a16="http://schemas.microsoft.com/office/drawing/2014/main" id="{C1008DFB-F462-1E5A-B699-EAF09D2799F9}"/>
              </a:ext>
            </a:extLst>
          </p:cNvPr>
          <p:cNvGrpSpPr/>
          <p:nvPr/>
        </p:nvGrpSpPr>
        <p:grpSpPr>
          <a:xfrm>
            <a:off x="4755428" y="3643386"/>
            <a:ext cx="6285065" cy="1540044"/>
            <a:chOff x="3851113" y="3518946"/>
            <a:chExt cx="6285065" cy="1540044"/>
          </a:xfrm>
        </p:grpSpPr>
        <p:grpSp>
          <p:nvGrpSpPr>
            <p:cNvPr id="47" name="组合 46">
              <a:extLst>
                <a:ext uri="{FF2B5EF4-FFF2-40B4-BE49-F238E27FC236}">
                  <a16:creationId xmlns:a16="http://schemas.microsoft.com/office/drawing/2014/main" id="{886C3EE7-FA7C-A46B-C523-417541A34C27}"/>
                </a:ext>
              </a:extLst>
            </p:cNvPr>
            <p:cNvGrpSpPr/>
            <p:nvPr/>
          </p:nvGrpSpPr>
          <p:grpSpPr>
            <a:xfrm>
              <a:off x="8337403" y="3917602"/>
              <a:ext cx="1798775" cy="838200"/>
              <a:chOff x="1243730" y="1933256"/>
              <a:chExt cx="1798775" cy="838200"/>
            </a:xfrm>
          </p:grpSpPr>
          <p:sp>
            <p:nvSpPr>
              <p:cNvPr id="48" name="矩形: 圆角 47">
                <a:extLst>
                  <a:ext uri="{FF2B5EF4-FFF2-40B4-BE49-F238E27FC236}">
                    <a16:creationId xmlns:a16="http://schemas.microsoft.com/office/drawing/2014/main" id="{158CA2CB-6554-7B69-2089-84CED3ECE268}"/>
                  </a:ext>
                </a:extLst>
              </p:cNvPr>
              <p:cNvSpPr/>
              <p:nvPr/>
            </p:nvSpPr>
            <p:spPr bwMode="auto">
              <a:xfrm>
                <a:off x="1243730" y="1933256"/>
                <a:ext cx="1798775" cy="838200"/>
              </a:xfrm>
              <a:prstGeom prst="round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scene3d>
                  <a:camera prst="orthographicFront"/>
                  <a:lightRig rig="soft" dir="t">
                    <a:rot lat="0" lon="0" rev="15600000"/>
                  </a:lightRig>
                </a:scene3d>
                <a:sp3d extrusionH="57150" prstMaterial="softEdge">
                  <a:bevelT w="25400" h="38100"/>
                </a:sp3d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kumimoji="0" lang="zh-CN" altLang="en-US" sz="1800" b="1" i="1" u="none" strike="noStrike" normalizeH="0" baseline="0">
                  <a:ln/>
                  <a:solidFill>
                    <a:schemeClr val="accent4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49" name="文本框 48">
                <a:extLst>
                  <a:ext uri="{FF2B5EF4-FFF2-40B4-BE49-F238E27FC236}">
                    <a16:creationId xmlns:a16="http://schemas.microsoft.com/office/drawing/2014/main" id="{47D57262-3661-984E-FB3B-D7EB1CBE2E90}"/>
                  </a:ext>
                </a:extLst>
              </p:cNvPr>
              <p:cNvSpPr txBox="1"/>
              <p:nvPr/>
            </p:nvSpPr>
            <p:spPr>
              <a:xfrm>
                <a:off x="1243730" y="2100355"/>
                <a:ext cx="179877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zh-CN" altLang="en-US">
                    <a:latin typeface="黑体" panose="02010609060101010101" pitchFamily="49" charset="-122"/>
                    <a:ea typeface="黑体" panose="02010609060101010101" pitchFamily="49" charset="-122"/>
                  </a:rPr>
                  <a:t>信号感应与形成</a:t>
                </a:r>
              </a:p>
            </p:txBody>
          </p:sp>
        </p:grpSp>
        <p:grpSp>
          <p:nvGrpSpPr>
            <p:cNvPr id="59" name="组合 58">
              <a:extLst>
                <a:ext uri="{FF2B5EF4-FFF2-40B4-BE49-F238E27FC236}">
                  <a16:creationId xmlns:a16="http://schemas.microsoft.com/office/drawing/2014/main" id="{FDD88625-6080-8781-94D0-BC64F0C9ACBB}"/>
                </a:ext>
              </a:extLst>
            </p:cNvPr>
            <p:cNvGrpSpPr/>
            <p:nvPr/>
          </p:nvGrpSpPr>
          <p:grpSpPr>
            <a:xfrm>
              <a:off x="6979187" y="3577128"/>
              <a:ext cx="1289682" cy="1481862"/>
              <a:chOff x="9399415" y="3496237"/>
              <a:chExt cx="1289682" cy="1481862"/>
            </a:xfrm>
          </p:grpSpPr>
          <p:sp>
            <p:nvSpPr>
              <p:cNvPr id="51" name="左大括号 50">
                <a:extLst>
                  <a:ext uri="{FF2B5EF4-FFF2-40B4-BE49-F238E27FC236}">
                    <a16:creationId xmlns:a16="http://schemas.microsoft.com/office/drawing/2014/main" id="{3220A084-6903-8FD6-1AA4-4BFFA81F877E}"/>
                  </a:ext>
                </a:extLst>
              </p:cNvPr>
              <p:cNvSpPr/>
              <p:nvPr/>
            </p:nvSpPr>
            <p:spPr bwMode="auto">
              <a:xfrm rot="10800000">
                <a:off x="10533649" y="3756845"/>
                <a:ext cx="155448" cy="914400"/>
              </a:xfrm>
              <a:prstGeom prst="leftBrace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52" name="组合 51">
                <a:extLst>
                  <a:ext uri="{FF2B5EF4-FFF2-40B4-BE49-F238E27FC236}">
                    <a16:creationId xmlns:a16="http://schemas.microsoft.com/office/drawing/2014/main" id="{8FC012FF-BE1A-665B-6A53-1C67AF9B0A36}"/>
                  </a:ext>
                </a:extLst>
              </p:cNvPr>
              <p:cNvGrpSpPr/>
              <p:nvPr/>
            </p:nvGrpSpPr>
            <p:grpSpPr>
              <a:xfrm>
                <a:off x="9399415" y="3496237"/>
                <a:ext cx="1049616" cy="481863"/>
                <a:chOff x="1135051" y="2591467"/>
                <a:chExt cx="1798775" cy="838200"/>
              </a:xfrm>
            </p:grpSpPr>
            <p:sp>
              <p:nvSpPr>
                <p:cNvPr id="53" name="矩形: 圆角 52">
                  <a:extLst>
                    <a:ext uri="{FF2B5EF4-FFF2-40B4-BE49-F238E27FC236}">
                      <a16:creationId xmlns:a16="http://schemas.microsoft.com/office/drawing/2014/main" id="{811AFA9E-7566-637D-450B-57E72B0561A8}"/>
                    </a:ext>
                  </a:extLst>
                </p:cNvPr>
                <p:cNvSpPr/>
                <p:nvPr/>
              </p:nvSpPr>
              <p:spPr bwMode="auto">
                <a:xfrm>
                  <a:off x="1135051" y="2591467"/>
                  <a:ext cx="1798775" cy="838200"/>
                </a:xfrm>
                <a:prstGeom prst="round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scene3d>
                    <a:camera prst="orthographicFront"/>
                    <a:lightRig rig="soft" dir="t">
                      <a:rot lat="0" lon="0" rev="15600000"/>
                    </a:lightRig>
                  </a:scene3d>
                  <a:sp3d extrusionH="57150" prstMaterial="softEdge">
                    <a:bevelT w="25400" h="38100"/>
                  </a:sp3d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kumimoji="0" lang="zh-CN" altLang="en-US" sz="1800" b="1" i="1" u="none" strike="noStrike" normalizeH="0" baseline="0">
                    <a:ln/>
                    <a:solidFill>
                      <a:schemeClr val="accent4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4" name="文本框 53">
                  <a:extLst>
                    <a:ext uri="{FF2B5EF4-FFF2-40B4-BE49-F238E27FC236}">
                      <a16:creationId xmlns:a16="http://schemas.microsoft.com/office/drawing/2014/main" id="{3E3B2CA2-3BDB-16E4-F0E9-DB06D781A74A}"/>
                    </a:ext>
                  </a:extLst>
                </p:cNvPr>
                <p:cNvSpPr txBox="1"/>
                <p:nvPr/>
              </p:nvSpPr>
              <p:spPr>
                <a:xfrm>
                  <a:off x="1135051" y="2665551"/>
                  <a:ext cx="1798775" cy="58891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zh-CN" altLang="en-US" sz="1600">
                      <a:latin typeface="黑体" panose="02010609060101010101" pitchFamily="49" charset="-122"/>
                      <a:ea typeface="黑体" panose="02010609060101010101" pitchFamily="49" charset="-122"/>
                    </a:rPr>
                    <a:t>电子感应</a:t>
                  </a:r>
                </a:p>
              </p:txBody>
            </p:sp>
          </p:grpSp>
          <p:grpSp>
            <p:nvGrpSpPr>
              <p:cNvPr id="55" name="组合 54">
                <a:extLst>
                  <a:ext uri="{FF2B5EF4-FFF2-40B4-BE49-F238E27FC236}">
                    <a16:creationId xmlns:a16="http://schemas.microsoft.com/office/drawing/2014/main" id="{E4255122-9B31-F650-E038-D7395430D4F1}"/>
                  </a:ext>
                </a:extLst>
              </p:cNvPr>
              <p:cNvGrpSpPr/>
              <p:nvPr/>
            </p:nvGrpSpPr>
            <p:grpSpPr>
              <a:xfrm>
                <a:off x="9399415" y="4496236"/>
                <a:ext cx="1049616" cy="481863"/>
                <a:chOff x="1135051" y="2591467"/>
                <a:chExt cx="1798775" cy="838200"/>
              </a:xfrm>
            </p:grpSpPr>
            <p:sp>
              <p:nvSpPr>
                <p:cNvPr id="56" name="矩形: 圆角 55">
                  <a:extLst>
                    <a:ext uri="{FF2B5EF4-FFF2-40B4-BE49-F238E27FC236}">
                      <a16:creationId xmlns:a16="http://schemas.microsoft.com/office/drawing/2014/main" id="{20135A56-BE00-C10A-83C6-EE5B650CE575}"/>
                    </a:ext>
                  </a:extLst>
                </p:cNvPr>
                <p:cNvSpPr/>
                <p:nvPr/>
              </p:nvSpPr>
              <p:spPr bwMode="auto">
                <a:xfrm>
                  <a:off x="1135051" y="2591467"/>
                  <a:ext cx="1798775" cy="838200"/>
                </a:xfrm>
                <a:prstGeom prst="roundRect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square" lIns="91440" tIns="45720" rIns="91440" bIns="45720" numCol="1" rtlCol="0" anchor="t" anchorCtr="0" compatLnSpc="1">
                  <a:scene3d>
                    <a:camera prst="orthographicFront"/>
                    <a:lightRig rig="soft" dir="t">
                      <a:rot lat="0" lon="0" rev="15600000"/>
                    </a:lightRig>
                  </a:scene3d>
                  <a:sp3d extrusionH="57150" prstMaterial="softEdge">
                    <a:bevelT w="25400" h="38100"/>
                  </a:sp3d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kumimoji="0" lang="zh-CN" altLang="en-US" sz="1800" b="1" i="1" u="none" strike="noStrike" normalizeH="0" baseline="0">
                    <a:ln/>
                    <a:solidFill>
                      <a:schemeClr val="accent4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7" name="文本框 56">
                  <a:extLst>
                    <a:ext uri="{FF2B5EF4-FFF2-40B4-BE49-F238E27FC236}">
                      <a16:creationId xmlns:a16="http://schemas.microsoft.com/office/drawing/2014/main" id="{49432140-1D21-4357-B19A-117CF8D86975}"/>
                    </a:ext>
                  </a:extLst>
                </p:cNvPr>
                <p:cNvSpPr txBox="1"/>
                <p:nvPr/>
              </p:nvSpPr>
              <p:spPr>
                <a:xfrm>
                  <a:off x="1135051" y="2665551"/>
                  <a:ext cx="1798775" cy="58891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zh-CN" altLang="en-US" sz="1600">
                      <a:latin typeface="黑体" panose="02010609060101010101" pitchFamily="49" charset="-122"/>
                      <a:ea typeface="黑体" panose="02010609060101010101" pitchFamily="49" charset="-122"/>
                    </a:rPr>
                    <a:t>离子感应</a:t>
                  </a:r>
                </a:p>
              </p:txBody>
            </p:sp>
          </p:grpSp>
        </p:grpSp>
        <p:sp>
          <p:nvSpPr>
            <p:cNvPr id="58" name="文本框 57">
              <a:extLst>
                <a:ext uri="{FF2B5EF4-FFF2-40B4-BE49-F238E27FC236}">
                  <a16:creationId xmlns:a16="http://schemas.microsoft.com/office/drawing/2014/main" id="{6EA73631-DDBE-3CD0-FA19-72731B23BD46}"/>
                </a:ext>
              </a:extLst>
            </p:cNvPr>
            <p:cNvSpPr txBox="1"/>
            <p:nvPr/>
          </p:nvSpPr>
          <p:spPr>
            <a:xfrm>
              <a:off x="6144869" y="3518946"/>
              <a:ext cx="944037" cy="4635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>
                  <a:latin typeface="黑体" panose="02010609060101010101" pitchFamily="49" charset="-122"/>
                  <a:ea typeface="黑体" panose="02010609060101010101" pitchFamily="49" charset="-122"/>
                  <a:cs typeface="Calibri" panose="020F0502020204030204" pitchFamily="34" charset="0"/>
                </a:rPr>
                <a:t>约</a:t>
              </a:r>
              <a:r>
                <a:rPr lang="en-US" altLang="zh-CN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20ns</a:t>
              </a:r>
              <a:endParaRPr lang="zh-CN" alt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1" name="文本框 60">
              <a:extLst>
                <a:ext uri="{FF2B5EF4-FFF2-40B4-BE49-F238E27FC236}">
                  <a16:creationId xmlns:a16="http://schemas.microsoft.com/office/drawing/2014/main" id="{4BFEBF8C-7344-9FAD-D96D-65BEB6626624}"/>
                </a:ext>
              </a:extLst>
            </p:cNvPr>
            <p:cNvSpPr txBox="1"/>
            <p:nvPr/>
          </p:nvSpPr>
          <p:spPr>
            <a:xfrm>
              <a:off x="6055086" y="4500670"/>
              <a:ext cx="992906" cy="4603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>
                  <a:latin typeface="黑体" panose="02010609060101010101" pitchFamily="49" charset="-122"/>
                  <a:ea typeface="黑体" panose="02010609060101010101" pitchFamily="49" charset="-122"/>
                  <a:cs typeface="Calibri" panose="020F0502020204030204" pitchFamily="34" charset="0"/>
                </a:rPr>
                <a:t>约</a:t>
              </a:r>
              <a:r>
                <a:rPr lang="en-US" altLang="zh-CN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600ns</a:t>
              </a:r>
              <a:endParaRPr lang="zh-CN" alt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62" name="图片 61">
              <a:extLst>
                <a:ext uri="{FF2B5EF4-FFF2-40B4-BE49-F238E27FC236}">
                  <a16:creationId xmlns:a16="http://schemas.microsoft.com/office/drawing/2014/main" id="{E62CE395-2B0F-9378-E71D-66E27948D0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42685" y="3982534"/>
              <a:ext cx="1200006" cy="74331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文本框 62">
                  <a:extLst>
                    <a:ext uri="{FF2B5EF4-FFF2-40B4-BE49-F238E27FC236}">
                      <a16:creationId xmlns:a16="http://schemas.microsoft.com/office/drawing/2014/main" id="{4335AAF6-659F-2F40-6638-88D75171202E}"/>
                    </a:ext>
                  </a:extLst>
                </p:cNvPr>
                <p:cNvSpPr txBox="1"/>
                <p:nvPr/>
              </p:nvSpPr>
              <p:spPr>
                <a:xfrm>
                  <a:off x="7375755" y="4018795"/>
                  <a:ext cx="256480" cy="46166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zh-CN" altLang="en-US" sz="2000" dirty="0"/>
                </a:p>
              </p:txBody>
            </p:sp>
          </mc:Choice>
          <mc:Fallback xmlns="">
            <p:sp>
              <p:nvSpPr>
                <p:cNvPr id="63" name="文本框 62">
                  <a:extLst>
                    <a:ext uri="{FF2B5EF4-FFF2-40B4-BE49-F238E27FC236}">
                      <a16:creationId xmlns:a16="http://schemas.microsoft.com/office/drawing/2014/main" id="{4335AAF6-659F-2F40-6638-88D7517120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75755" y="4018795"/>
                  <a:ext cx="256480" cy="46166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5" name="左大括号 64">
              <a:extLst>
                <a:ext uri="{FF2B5EF4-FFF2-40B4-BE49-F238E27FC236}">
                  <a16:creationId xmlns:a16="http://schemas.microsoft.com/office/drawing/2014/main" id="{A6F437BE-A7DA-F098-C6E6-9960BD78FFAA}"/>
                </a:ext>
              </a:extLst>
            </p:cNvPr>
            <p:cNvSpPr/>
            <p:nvPr/>
          </p:nvSpPr>
          <p:spPr bwMode="auto">
            <a:xfrm>
              <a:off x="5985404" y="3826874"/>
              <a:ext cx="155448" cy="914400"/>
            </a:xfrm>
            <a:prstGeom prst="leftBrac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6" name="组合 65">
              <a:extLst>
                <a:ext uri="{FF2B5EF4-FFF2-40B4-BE49-F238E27FC236}">
                  <a16:creationId xmlns:a16="http://schemas.microsoft.com/office/drawing/2014/main" id="{CC91411D-15CF-DD36-FB85-096F425FF32D}"/>
                </a:ext>
              </a:extLst>
            </p:cNvPr>
            <p:cNvGrpSpPr/>
            <p:nvPr/>
          </p:nvGrpSpPr>
          <p:grpSpPr>
            <a:xfrm>
              <a:off x="3851113" y="3887645"/>
              <a:ext cx="1798775" cy="838200"/>
              <a:chOff x="1243730" y="1933256"/>
              <a:chExt cx="1798775" cy="838200"/>
            </a:xfrm>
          </p:grpSpPr>
          <p:sp>
            <p:nvSpPr>
              <p:cNvPr id="67" name="矩形: 圆角 66">
                <a:extLst>
                  <a:ext uri="{FF2B5EF4-FFF2-40B4-BE49-F238E27FC236}">
                    <a16:creationId xmlns:a16="http://schemas.microsoft.com/office/drawing/2014/main" id="{A77CE284-D74F-A589-ADBA-9D20CD2652CD}"/>
                  </a:ext>
                </a:extLst>
              </p:cNvPr>
              <p:cNvSpPr/>
              <p:nvPr/>
            </p:nvSpPr>
            <p:spPr bwMode="auto">
              <a:xfrm>
                <a:off x="1243730" y="1933256"/>
                <a:ext cx="1798775" cy="838200"/>
              </a:xfrm>
              <a:prstGeom prst="round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scene3d>
                  <a:camera prst="orthographicFront"/>
                  <a:lightRig rig="soft" dir="t">
                    <a:rot lat="0" lon="0" rev="15600000"/>
                  </a:lightRig>
                </a:scene3d>
                <a:sp3d extrusionH="57150" prstMaterial="softEdge">
                  <a:bevelT w="25400" h="38100"/>
                </a:sp3d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kumimoji="0" lang="zh-CN" altLang="en-US" sz="1800" b="1" i="1" u="none" strike="noStrike" normalizeH="0" baseline="0">
                  <a:ln/>
                  <a:solidFill>
                    <a:schemeClr val="accent4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68" name="文本框 67">
                <a:extLst>
                  <a:ext uri="{FF2B5EF4-FFF2-40B4-BE49-F238E27FC236}">
                    <a16:creationId xmlns:a16="http://schemas.microsoft.com/office/drawing/2014/main" id="{545B243B-9B51-D616-F4DB-E6A05D8F698D}"/>
                  </a:ext>
                </a:extLst>
              </p:cNvPr>
              <p:cNvSpPr txBox="1"/>
              <p:nvPr/>
            </p:nvSpPr>
            <p:spPr>
              <a:xfrm>
                <a:off x="1243730" y="2124080"/>
                <a:ext cx="179877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zh-CN" altLang="en-US">
                    <a:latin typeface="黑体" panose="02010609060101010101" pitchFamily="49" charset="-122"/>
                    <a:ea typeface="黑体" panose="02010609060101010101" pitchFamily="49" charset="-122"/>
                  </a:rPr>
                  <a:t>电子学冲激响应</a:t>
                </a:r>
              </a:p>
            </p:txBody>
          </p:sp>
        </p:grpSp>
      </p:grpSp>
      <p:sp>
        <p:nvSpPr>
          <p:cNvPr id="71" name="箭头: 右 70">
            <a:extLst>
              <a:ext uri="{FF2B5EF4-FFF2-40B4-BE49-F238E27FC236}">
                <a16:creationId xmlns:a16="http://schemas.microsoft.com/office/drawing/2014/main" id="{CB0A385D-202B-AF13-2EF5-281B3D3B6124}"/>
              </a:ext>
            </a:extLst>
          </p:cNvPr>
          <p:cNvSpPr/>
          <p:nvPr/>
        </p:nvSpPr>
        <p:spPr bwMode="auto">
          <a:xfrm rot="5400000">
            <a:off x="5372680" y="5134696"/>
            <a:ext cx="548639" cy="340535"/>
          </a:xfrm>
          <a:prstGeom prst="rightArrow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i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grpSp>
        <p:nvGrpSpPr>
          <p:cNvPr id="72" name="组合 71">
            <a:extLst>
              <a:ext uri="{FF2B5EF4-FFF2-40B4-BE49-F238E27FC236}">
                <a16:creationId xmlns:a16="http://schemas.microsoft.com/office/drawing/2014/main" id="{A6CA280F-735A-2DB0-FE8B-E8F1C53A928D}"/>
              </a:ext>
            </a:extLst>
          </p:cNvPr>
          <p:cNvGrpSpPr/>
          <p:nvPr/>
        </p:nvGrpSpPr>
        <p:grpSpPr>
          <a:xfrm>
            <a:off x="4763615" y="5776267"/>
            <a:ext cx="1849225" cy="838200"/>
            <a:chOff x="1243730" y="1933256"/>
            <a:chExt cx="1849225" cy="838200"/>
          </a:xfrm>
        </p:grpSpPr>
        <p:sp>
          <p:nvSpPr>
            <p:cNvPr id="73" name="矩形: 圆角 72">
              <a:extLst>
                <a:ext uri="{FF2B5EF4-FFF2-40B4-BE49-F238E27FC236}">
                  <a16:creationId xmlns:a16="http://schemas.microsoft.com/office/drawing/2014/main" id="{6D290B92-E689-9EAA-8047-DCC338224CD7}"/>
                </a:ext>
              </a:extLst>
            </p:cNvPr>
            <p:cNvSpPr/>
            <p:nvPr/>
          </p:nvSpPr>
          <p:spPr bwMode="auto">
            <a:xfrm>
              <a:off x="1243730" y="1933256"/>
              <a:ext cx="1798775" cy="83820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1800" b="1" i="1" u="none" strike="noStrike" normalizeH="0" baseline="0">
                <a:ln/>
                <a:solidFill>
                  <a:schemeClr val="accent4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4" name="文本框 73">
              <a:extLst>
                <a:ext uri="{FF2B5EF4-FFF2-40B4-BE49-F238E27FC236}">
                  <a16:creationId xmlns:a16="http://schemas.microsoft.com/office/drawing/2014/main" id="{FD987AF6-D746-6A97-2DFE-20A115C9048C}"/>
                </a:ext>
              </a:extLst>
            </p:cNvPr>
            <p:cNvSpPr txBox="1"/>
            <p:nvPr/>
          </p:nvSpPr>
          <p:spPr>
            <a:xfrm>
              <a:off x="1294180" y="2127220"/>
              <a:ext cx="179877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zh-CN" altLang="en-US">
                  <a:latin typeface="黑体" panose="02010609060101010101" pitchFamily="49" charset="-122"/>
                  <a:ea typeface="黑体" panose="02010609060101010101" pitchFamily="49" charset="-122"/>
                </a:rPr>
                <a:t>模拟电压脉冲</a:t>
              </a:r>
            </a:p>
          </p:txBody>
        </p:sp>
      </p:grpSp>
      <p:sp>
        <p:nvSpPr>
          <p:cNvPr id="76" name="箭头: 右 75">
            <a:extLst>
              <a:ext uri="{FF2B5EF4-FFF2-40B4-BE49-F238E27FC236}">
                <a16:creationId xmlns:a16="http://schemas.microsoft.com/office/drawing/2014/main" id="{860434FA-FA42-98BE-BAD9-8FAB7E076204}"/>
              </a:ext>
            </a:extLst>
          </p:cNvPr>
          <p:cNvSpPr/>
          <p:nvPr/>
        </p:nvSpPr>
        <p:spPr bwMode="auto">
          <a:xfrm>
            <a:off x="7016772" y="5940467"/>
            <a:ext cx="1798775" cy="340535"/>
          </a:xfrm>
          <a:prstGeom prst="rightArrow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i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grpSp>
        <p:nvGrpSpPr>
          <p:cNvPr id="77" name="组合 76">
            <a:extLst>
              <a:ext uri="{FF2B5EF4-FFF2-40B4-BE49-F238E27FC236}">
                <a16:creationId xmlns:a16="http://schemas.microsoft.com/office/drawing/2014/main" id="{300E2803-2F24-C33F-EDAB-D9529DC744BA}"/>
              </a:ext>
            </a:extLst>
          </p:cNvPr>
          <p:cNvGrpSpPr/>
          <p:nvPr/>
        </p:nvGrpSpPr>
        <p:grpSpPr>
          <a:xfrm>
            <a:off x="9269930" y="5718258"/>
            <a:ext cx="1981760" cy="838200"/>
            <a:chOff x="1243730" y="1933256"/>
            <a:chExt cx="1981760" cy="838200"/>
          </a:xfrm>
        </p:grpSpPr>
        <p:sp>
          <p:nvSpPr>
            <p:cNvPr id="78" name="矩形: 圆角 77">
              <a:extLst>
                <a:ext uri="{FF2B5EF4-FFF2-40B4-BE49-F238E27FC236}">
                  <a16:creationId xmlns:a16="http://schemas.microsoft.com/office/drawing/2014/main" id="{A06BE207-9C44-65A8-86A0-B4901A9A6C0B}"/>
                </a:ext>
              </a:extLst>
            </p:cNvPr>
            <p:cNvSpPr/>
            <p:nvPr/>
          </p:nvSpPr>
          <p:spPr bwMode="auto">
            <a:xfrm>
              <a:off x="1243730" y="1933256"/>
              <a:ext cx="1798775" cy="83820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1800" b="1" i="1" u="none" strike="noStrike" normalizeH="0" baseline="0">
                <a:ln/>
                <a:solidFill>
                  <a:schemeClr val="accent4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9" name="文本框 78">
              <a:extLst>
                <a:ext uri="{FF2B5EF4-FFF2-40B4-BE49-F238E27FC236}">
                  <a16:creationId xmlns:a16="http://schemas.microsoft.com/office/drawing/2014/main" id="{824E5092-99B5-41F0-509E-56EA6525FF88}"/>
                </a:ext>
              </a:extLst>
            </p:cNvPr>
            <p:cNvSpPr txBox="1"/>
            <p:nvPr/>
          </p:nvSpPr>
          <p:spPr>
            <a:xfrm>
              <a:off x="1426715" y="2141066"/>
              <a:ext cx="179877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zh-CN" altLang="en-US">
                  <a:latin typeface="黑体" panose="02010609060101010101" pitchFamily="49" charset="-122"/>
                  <a:ea typeface="黑体" panose="02010609060101010101" pitchFamily="49" charset="-122"/>
                </a:rPr>
                <a:t>波形数据</a:t>
              </a:r>
            </a:p>
          </p:txBody>
        </p:sp>
      </p:grpSp>
      <p:sp>
        <p:nvSpPr>
          <p:cNvPr id="84" name="文本框 83">
            <a:extLst>
              <a:ext uri="{FF2B5EF4-FFF2-40B4-BE49-F238E27FC236}">
                <a16:creationId xmlns:a16="http://schemas.microsoft.com/office/drawing/2014/main" id="{3686331B-2138-E4F4-2CA1-0934C4A0AE74}"/>
              </a:ext>
            </a:extLst>
          </p:cNvPr>
          <p:cNvSpPr txBox="1"/>
          <p:nvPr/>
        </p:nvSpPr>
        <p:spPr>
          <a:xfrm>
            <a:off x="6429855" y="5403333"/>
            <a:ext cx="3428878" cy="378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>
                <a:latin typeface="黑体" panose="02010609060101010101" pitchFamily="49" charset="-122"/>
                <a:ea typeface="黑体" panose="02010609060101010101" pitchFamily="49" charset="-122"/>
              </a:rPr>
              <a:t>噪声叠加，</a:t>
            </a:r>
            <a:r>
              <a:rPr lang="en-US" altLang="zh-CN" sz="1400">
                <a:latin typeface="黑体" panose="02010609060101010101" pitchFamily="49" charset="-122"/>
                <a:ea typeface="黑体" panose="02010609060101010101" pitchFamily="49" charset="-122"/>
              </a:rPr>
              <a:t>ADC</a:t>
            </a:r>
            <a:r>
              <a:rPr lang="zh-CN" altLang="en-US" sz="1400">
                <a:latin typeface="黑体" panose="02010609060101010101" pitchFamily="49" charset="-122"/>
                <a:ea typeface="黑体" panose="02010609060101010101" pitchFamily="49" charset="-122"/>
              </a:rPr>
              <a:t>采样</a:t>
            </a:r>
            <a:r>
              <a:rPr lang="zh-CN" altLang="en-US" sz="140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（</a:t>
            </a:r>
            <a:r>
              <a:rPr lang="en-US" altLang="zh-CN"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40M</a:t>
            </a:r>
            <a:r>
              <a:rPr lang="zh-CN" altLang="en-US" sz="140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），</a:t>
            </a:r>
            <a:r>
              <a:rPr lang="zh-CN" altLang="en-US" sz="1400">
                <a:latin typeface="黑体" panose="02010609060101010101" pitchFamily="49" charset="-122"/>
                <a:ea typeface="黑体" panose="02010609060101010101" pitchFamily="49" charset="-122"/>
              </a:rPr>
              <a:t>量化</a:t>
            </a:r>
            <a:endParaRPr lang="zh-CN" altLang="en-US" sz="1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数据集的制作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8737600" y="6438224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  <a:t>14</a:t>
            </a:fld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5308" y="1113683"/>
            <a:ext cx="2687736" cy="51943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indent="-342900" defTabSz="266700">
              <a:lnSpc>
                <a:spcPct val="114000"/>
              </a:lnSpc>
              <a:spcAft>
                <a:spcPts val="1000"/>
              </a:spcAft>
              <a:buFont typeface="Wingdings" panose="05000000000000000000" pitchFamily="2" charset="2"/>
              <a:buChar char="u"/>
              <a:tabLst>
                <a:tab pos="228600" algn="l"/>
              </a:tabLst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华文楷体" panose="02010600040101010101" charset="-122"/>
              </a:rPr>
              <a:t>信号感应过程：</a:t>
            </a:r>
          </a:p>
          <a:p>
            <a:pPr marL="228600" indent="-228600" defTabSz="266700">
              <a:lnSpc>
                <a:spcPct val="114000"/>
              </a:lnSpc>
              <a:spcAft>
                <a:spcPts val="1000"/>
              </a:spcAft>
              <a:tabLst>
                <a:tab pos="228600" algn="l"/>
              </a:tabLst>
            </a:pPr>
            <a:endParaRPr lang="en-US" altLang="zh-CN" sz="1800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14219" y="3349734"/>
            <a:ext cx="3901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  <a:cs typeface="华文楷体" panose="02010600040101010101" charset="-122"/>
              </a:rPr>
              <a:t>2.5ns标定波形作为电子学冲激响应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 l="222" t="5328" r="6631"/>
          <a:stretch>
            <a:fillRect/>
          </a:stretch>
        </p:blipFill>
        <p:spPr>
          <a:xfrm>
            <a:off x="462444" y="1525379"/>
            <a:ext cx="4521200" cy="1824355"/>
          </a:xfrm>
          <a:prstGeom prst="rect">
            <a:avLst/>
          </a:prstGeom>
        </p:spPr>
      </p:pic>
      <p:sp>
        <p:nvSpPr>
          <p:cNvPr id="8" name="右箭头 7"/>
          <p:cNvSpPr/>
          <p:nvPr/>
        </p:nvSpPr>
        <p:spPr>
          <a:xfrm>
            <a:off x="5462139" y="2352366"/>
            <a:ext cx="1057275" cy="532130"/>
          </a:xfrm>
          <a:prstGeom prst="rightArrow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i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rcRect t="3162" r="1168" b="3188"/>
          <a:stretch>
            <a:fillRect/>
          </a:stretch>
        </p:blipFill>
        <p:spPr>
          <a:xfrm>
            <a:off x="462444" y="4484663"/>
            <a:ext cx="4521200" cy="1742822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8737600" y="6333483"/>
            <a:ext cx="1602105" cy="44287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仿真数据波形</a:t>
            </a:r>
            <a:endParaRPr lang="zh-CN" altLang="en-US" sz="2000" b="1" dirty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859281" y="6281112"/>
            <a:ext cx="1595120" cy="44287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实测数据波形</a:t>
            </a:r>
            <a:endParaRPr lang="zh-CN" altLang="en-US" sz="2000" b="1" dirty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0241" y="1149917"/>
            <a:ext cx="3495675" cy="264033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5263832" y="1870503"/>
            <a:ext cx="1664335" cy="481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  <a:cs typeface="华文楷体" panose="02010600040101010101" charset="-122"/>
              </a:rPr>
              <a:t>峰值归一化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584544" y="3832461"/>
            <a:ext cx="4944110" cy="337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>
                <a:highlight>
                  <a:srgbClr val="FFFF00"/>
                </a:highlight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（</a:t>
            </a:r>
            <a:r>
              <a:rPr lang="zh-CN" altLang="en-US" sz="1200"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</a:rPr>
              <a:t>电子感应+离子感应</a:t>
            </a:r>
            <a:r>
              <a:rPr lang="zh-CN" altLang="en-US" sz="1200">
                <a:highlight>
                  <a:srgbClr val="FFFF00"/>
                </a:highlight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）*</a:t>
            </a:r>
            <a:r>
              <a:rPr lang="zh-CN" altLang="en-US" sz="1200">
                <a:highlight>
                  <a:srgbClr val="FFFF00"/>
                </a:highlight>
                <a:latin typeface="黑体" panose="02010609060101010101" pitchFamily="49" charset="-122"/>
                <a:ea typeface="黑体" panose="02010609060101010101" pitchFamily="49" charset="-122"/>
              </a:rPr>
              <a:t>归一化后的冲激响应</a:t>
            </a:r>
            <a:endParaRPr lang="zh-CN" altLang="en-US" sz="1200" dirty="0">
              <a:highlight>
                <a:srgbClr val="FFFF00"/>
              </a:highligh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右箭头 4"/>
          <p:cNvSpPr/>
          <p:nvPr/>
        </p:nvSpPr>
        <p:spPr>
          <a:xfrm rot="5400000">
            <a:off x="8982474" y="3890564"/>
            <a:ext cx="689610" cy="430946"/>
          </a:xfrm>
          <a:prstGeom prst="rightArrow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i="1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7"/>
          <a:srcRect l="656" t="5509"/>
          <a:stretch>
            <a:fillRect/>
          </a:stretch>
        </p:blipFill>
        <p:spPr>
          <a:xfrm>
            <a:off x="7011479" y="4484663"/>
            <a:ext cx="4631599" cy="1796449"/>
          </a:xfrm>
          <a:prstGeom prst="rect">
            <a:avLst/>
          </a:prstGeom>
        </p:spPr>
      </p:pic>
      <p:sp>
        <p:nvSpPr>
          <p:cNvPr id="10" name="箭头: 左右 9">
            <a:extLst>
              <a:ext uri="{FF2B5EF4-FFF2-40B4-BE49-F238E27FC236}">
                <a16:creationId xmlns:a16="http://schemas.microsoft.com/office/drawing/2014/main" id="{E5150F19-9F63-BDB7-3248-EC78A5145F98}"/>
              </a:ext>
            </a:extLst>
          </p:cNvPr>
          <p:cNvSpPr/>
          <p:nvPr/>
        </p:nvSpPr>
        <p:spPr bwMode="auto">
          <a:xfrm>
            <a:off x="5461281" y="5201901"/>
            <a:ext cx="1158963" cy="422516"/>
          </a:xfrm>
          <a:prstGeom prst="leftRightArrow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1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7D1293B-8808-896E-2F59-16A55B351608}"/>
              </a:ext>
            </a:extLst>
          </p:cNvPr>
          <p:cNvSpPr txBox="1"/>
          <p:nvPr/>
        </p:nvSpPr>
        <p:spPr>
          <a:xfrm>
            <a:off x="5727755" y="4706316"/>
            <a:ext cx="706295" cy="495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对比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FD618AEC-894A-C96D-0DA8-CF5EA197D64D}"/>
              </a:ext>
            </a:extLst>
          </p:cNvPr>
          <p:cNvSpPr/>
          <p:nvPr/>
        </p:nvSpPr>
        <p:spPr bwMode="auto">
          <a:xfrm>
            <a:off x="4769708" y="1470455"/>
            <a:ext cx="265670" cy="222422"/>
          </a:xfrm>
          <a:prstGeom prst="round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矩形: 圆角 18">
            <a:extLst>
              <a:ext uri="{FF2B5EF4-FFF2-40B4-BE49-F238E27FC236}">
                <a16:creationId xmlns:a16="http://schemas.microsoft.com/office/drawing/2014/main" id="{E391F1D8-0FB2-4301-A8CC-ABDDC5752E16}"/>
              </a:ext>
            </a:extLst>
          </p:cNvPr>
          <p:cNvSpPr/>
          <p:nvPr/>
        </p:nvSpPr>
        <p:spPr bwMode="auto">
          <a:xfrm>
            <a:off x="4764102" y="4412932"/>
            <a:ext cx="219542" cy="172995"/>
          </a:xfrm>
          <a:prstGeom prst="round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数据集的制作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A028F-72E1-4808-9DD3-2CE970B1B937}" type="slidenum">
              <a:rPr lang="zh-CN" altLang="en-US" smtClean="0"/>
              <a:t>15</a:t>
            </a:fld>
            <a:endParaRPr lang="zh-CN" altLang="en-US"/>
          </a:p>
        </p:txBody>
      </p:sp>
      <p:sp>
        <p:nvSpPr>
          <p:cNvPr id="36" name="文本框 35"/>
          <p:cNvSpPr txBox="1"/>
          <p:nvPr/>
        </p:nvSpPr>
        <p:spPr>
          <a:xfrm>
            <a:off x="187967" y="972527"/>
            <a:ext cx="3774542" cy="5935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2400" b="1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仿真配对数据集展示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5603559" y="990600"/>
            <a:ext cx="2219325" cy="5935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2400" b="1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实测</a:t>
            </a:r>
            <a:r>
              <a:rPr lang="zh-CN" altLang="en-US" sz="2400" b="1">
                <a:latin typeface="华文楷体" panose="02010600040101010101" charset="-122"/>
                <a:ea typeface="华文楷体" panose="02010600040101010101" charset="-122"/>
                <a:sym typeface="+mn-ea"/>
              </a:rPr>
              <a:t>波形图</a:t>
            </a:r>
            <a:endParaRPr lang="zh-CN" altLang="en-US" sz="2400" b="1" dirty="0"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52" y="1584160"/>
            <a:ext cx="4374473" cy="250385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652" y="4202541"/>
            <a:ext cx="4374473" cy="2483691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9F568EBC-9A44-88E1-7A9D-D60FEAAB327C}"/>
              </a:ext>
            </a:extLst>
          </p:cNvPr>
          <p:cNvGrpSpPr/>
          <p:nvPr/>
        </p:nvGrpSpPr>
        <p:grpSpPr>
          <a:xfrm>
            <a:off x="6096000" y="1584160"/>
            <a:ext cx="4575608" cy="5157587"/>
            <a:chOff x="6096000" y="1548013"/>
            <a:chExt cx="4575608" cy="5157587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96000" y="1548013"/>
              <a:ext cx="2219325" cy="2540000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96000" y="4138295"/>
              <a:ext cx="2257425" cy="2567305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450378" y="4157662"/>
              <a:ext cx="2221230" cy="2528570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829BAB9A-BD2E-1637-4E91-CC10768ED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450378" y="1548013"/>
              <a:ext cx="2219325" cy="252532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79F1ED8-1BBE-5790-E0AA-E1FB73BA0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实验方案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85737FEC-7E68-C2B2-023D-9DF9244E1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A028F-72E1-4808-9DD3-2CE970B1B937}" type="slidenum">
              <a:rPr lang="zh-CN" altLang="en-US" smtClean="0"/>
              <a:t>16</a:t>
            </a:fld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4D156278-A180-9944-6D5D-E423AED4ED8A}"/>
              </a:ext>
            </a:extLst>
          </p:cNvPr>
          <p:cNvSpPr txBox="1"/>
          <p:nvPr/>
        </p:nvSpPr>
        <p:spPr>
          <a:xfrm>
            <a:off x="417310" y="1251059"/>
            <a:ext cx="5167281" cy="4913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数据集</a:t>
            </a:r>
            <a:endParaRPr lang="en-US" altLang="zh-CN" sz="24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训练集</a:t>
            </a:r>
            <a:r>
              <a:rPr lang="en-US" altLang="zh-CN" sz="2000">
                <a:latin typeface="黑体" panose="02010609060101010101" pitchFamily="49" charset="-122"/>
                <a:ea typeface="黑体" panose="02010609060101010101" pitchFamily="49" charset="-122"/>
              </a:rPr>
              <a:t>8000</a:t>
            </a: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组，训练模型</a:t>
            </a:r>
            <a:endParaRPr lang="en-US" altLang="zh-CN" sz="20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验证集</a:t>
            </a:r>
            <a:r>
              <a:rPr lang="en-US" altLang="zh-CN" sz="2000">
                <a:latin typeface="黑体" panose="02010609060101010101" pitchFamily="49" charset="-122"/>
                <a:ea typeface="黑体" panose="02010609060101010101" pitchFamily="49" charset="-122"/>
              </a:rPr>
              <a:t>1000</a:t>
            </a: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组，调超参和防过拟合</a:t>
            </a:r>
            <a:endParaRPr lang="en-US" altLang="zh-CN" sz="20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测试集</a:t>
            </a:r>
            <a:r>
              <a:rPr lang="en-US" altLang="zh-CN" sz="2000">
                <a:latin typeface="黑体" panose="02010609060101010101" pitchFamily="49" charset="-122"/>
                <a:ea typeface="黑体" panose="02010609060101010101" pitchFamily="49" charset="-122"/>
              </a:rPr>
              <a:t>1000</a:t>
            </a: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组，评估模型效果</a:t>
            </a:r>
            <a:endParaRPr lang="en-US" altLang="zh-CN" sz="24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endParaRPr lang="en-US" altLang="zh-CN" sz="24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模型训练</a:t>
            </a:r>
            <a:endParaRPr lang="en-US" altLang="zh-CN" sz="24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训练轮次：</a:t>
            </a:r>
            <a:r>
              <a:rPr lang="en-US" altLang="zh-CN" sz="2000">
                <a:latin typeface="黑体" panose="02010609060101010101" pitchFamily="49" charset="-122"/>
                <a:ea typeface="黑体" panose="02010609060101010101" pitchFamily="49" charset="-122"/>
              </a:rPr>
              <a:t>100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生成器学习率：</a:t>
            </a:r>
            <a:r>
              <a:rPr lang="en-US" altLang="zh-CN" sz="2000">
                <a:latin typeface="黑体" panose="02010609060101010101" pitchFamily="49" charset="-122"/>
                <a:ea typeface="黑体" panose="02010609060101010101" pitchFamily="49" charset="-122"/>
              </a:rPr>
              <a:t>0.0002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判别器学习率：</a:t>
            </a:r>
            <a:r>
              <a:rPr lang="en-US" altLang="zh-CN" sz="2000">
                <a:latin typeface="黑体" panose="02010609060101010101" pitchFamily="49" charset="-122"/>
                <a:ea typeface="黑体" panose="02010609060101010101" pitchFamily="49" charset="-122"/>
              </a:rPr>
              <a:t>0.00003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>
                <a:latin typeface="黑体" panose="02010609060101010101" pitchFamily="49" charset="-122"/>
                <a:ea typeface="黑体" panose="02010609060101010101" pitchFamily="49" charset="-122"/>
              </a:rPr>
              <a:t>L1</a:t>
            </a: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损失权重：</a:t>
            </a:r>
            <a:r>
              <a:rPr lang="en-US" altLang="zh-CN" sz="2000">
                <a:latin typeface="黑体" panose="02010609060101010101" pitchFamily="49" charset="-122"/>
                <a:ea typeface="黑体" panose="02010609060101010101" pitchFamily="49" charset="-122"/>
              </a:rPr>
              <a:t>100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EF962389-5335-C763-F873-BE372CE93566}"/>
              </a:ext>
            </a:extLst>
          </p:cNvPr>
          <p:cNvSpPr txBox="1"/>
          <p:nvPr/>
        </p:nvSpPr>
        <p:spPr>
          <a:xfrm>
            <a:off x="5853591" y="1251059"/>
            <a:ext cx="5167281" cy="2821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实验条件</a:t>
            </a:r>
            <a:endParaRPr lang="en-US" altLang="zh-CN" sz="24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RTX3060</a:t>
            </a: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显卡（</a:t>
            </a:r>
            <a:r>
              <a:rPr lang="en-US" altLang="zh-CN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6GB</a:t>
            </a: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显存）</a:t>
            </a:r>
            <a:endParaRPr lang="en-US" altLang="zh-CN" sz="20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CUDA</a:t>
            </a:r>
            <a:r>
              <a:rPr lang="zh-CN" altLang="zh-CN">
                <a:latin typeface="黑体" panose="02010609060101010101" pitchFamily="49" charset="-122"/>
                <a:ea typeface="黑体" panose="02010609060101010101" pitchFamily="49" charset="-122"/>
              </a:rPr>
              <a:t>版本</a:t>
            </a:r>
            <a:r>
              <a:rPr lang="zh-CN" altLang="zh-CN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12.1</a:t>
            </a:r>
            <a:endParaRPr lang="en-US" altLang="zh-CN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>
                <a:latin typeface="Calibri" panose="020F0502020204030204" pitchFamily="34" charset="0"/>
                <a:cs typeface="Calibri" panose="020F0502020204030204" pitchFamily="34" charset="0"/>
              </a:rPr>
              <a:t>Python 3.11.14</a:t>
            </a:r>
            <a:endParaRPr lang="en-US" altLang="zh-CN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>
                <a:latin typeface="Calibri" panose="020F0502020204030204" pitchFamily="34" charset="0"/>
                <a:cs typeface="Calibri" panose="020F0502020204030204" pitchFamily="34" charset="0"/>
              </a:rPr>
              <a:t>PyTorch 2.4.0</a:t>
            </a:r>
            <a:endParaRPr lang="en-US" altLang="zh-CN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zh-CN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DF42E13-DC81-E9C5-40CB-DB5F9C506623}"/>
              </a:ext>
            </a:extLst>
          </p:cNvPr>
          <p:cNvSpPr txBox="1"/>
          <p:nvPr/>
        </p:nvSpPr>
        <p:spPr>
          <a:xfrm>
            <a:off x="5853591" y="3709175"/>
            <a:ext cx="6097022" cy="30671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模型评估</a:t>
            </a:r>
            <a:endParaRPr lang="en-US" altLang="zh-CN" sz="24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豪斯多夫距离</a:t>
            </a:r>
            <a:r>
              <a:rPr lang="zh-CN" altLang="en-US" sz="200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（</a:t>
            </a:r>
            <a:r>
              <a:rPr lang="en-US" altLang="zh-CN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Hausdorff Distance</a:t>
            </a:r>
            <a:r>
              <a:rPr lang="zh-CN" altLang="en-US" sz="200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endParaRPr lang="en-US" altLang="zh-CN" sz="200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160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一种衡量结构相似性指标</a:t>
            </a:r>
            <a:endParaRPr lang="en-US" altLang="zh-CN" sz="160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160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表征两组轮廓或点集整体的最大偏差</a:t>
            </a:r>
            <a:endParaRPr lang="en-US" altLang="zh-CN" sz="160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160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大多采用</a:t>
            </a:r>
            <a:r>
              <a:rPr lang="en-US" altLang="zh-CN" sz="160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95%</a:t>
            </a:r>
            <a:r>
              <a:rPr lang="zh-CN" altLang="en-US" sz="160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分位数作为指标（</a:t>
            </a:r>
            <a:r>
              <a:rPr lang="en-US" altLang="zh-CN" sz="160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HD-95</a:t>
            </a:r>
            <a:r>
              <a:rPr lang="zh-CN" altLang="en-US" sz="160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endParaRPr lang="en-US" altLang="zh-CN" sz="16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zh-CN" sz="20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2">
              <a:lnSpc>
                <a:spcPct val="150000"/>
              </a:lnSpc>
            </a:pPr>
            <a:endParaRPr lang="en-US" altLang="zh-CN" sz="20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728820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61EDE-25C3-8AED-41B6-83056655E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3137C2-BF18-C6DE-8826-E0972B7C9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目录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B96D2F9B-EA18-5229-90EF-DC825A498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AA028F-72E1-4808-9DD3-2CE970B1B937}" type="slidenum"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1B80540-74C7-8D09-E9FF-F98E2AE8487A}"/>
              </a:ext>
            </a:extLst>
          </p:cNvPr>
          <p:cNvSpPr txBox="1"/>
          <p:nvPr/>
        </p:nvSpPr>
        <p:spPr>
          <a:xfrm>
            <a:off x="949785" y="1403739"/>
            <a:ext cx="9288780" cy="47029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一、研究背景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二、基于生成对抗网络的算法设计与实现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三、实验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结果展示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四、总结与展望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26355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5395" y="104789"/>
            <a:ext cx="10850132" cy="838200"/>
          </a:xfrm>
        </p:spPr>
        <p:txBody>
          <a:bodyPr/>
          <a:lstStyle/>
          <a:p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实验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结果展示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63505" y="6486440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  <a:t>18</a:t>
            </a:fld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162559" y="1164796"/>
            <a:ext cx="5040061" cy="576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2400" b="1">
                <a:latin typeface="+mj-lt"/>
                <a:ea typeface="黑体" panose="02010609060101010101" pitchFamily="49" charset="-122"/>
              </a:rPr>
              <a:t>测试集</a:t>
            </a:r>
            <a:r>
              <a:rPr lang="en-US" altLang="zh-CN" sz="2400" b="1">
                <a:latin typeface="+mj-lt"/>
                <a:ea typeface="黑体" panose="02010609060101010101" pitchFamily="49" charset="-122"/>
              </a:rPr>
              <a:t>HD-95</a:t>
            </a:r>
            <a:r>
              <a:rPr lang="zh-CN" altLang="en-US" sz="2400" b="1">
                <a:latin typeface="+mj-lt"/>
                <a:ea typeface="黑体" panose="02010609060101010101" pitchFamily="49" charset="-122"/>
              </a:rPr>
              <a:t>指标</a:t>
            </a:r>
            <a:r>
              <a:rPr lang="zh-CN" altLang="en-US" sz="2400" b="1" dirty="0">
                <a:latin typeface="+mj-lt"/>
                <a:ea typeface="黑体" panose="02010609060101010101" pitchFamily="49" charset="-122"/>
              </a:rPr>
              <a:t>分布展示</a:t>
            </a:r>
            <a:endParaRPr lang="zh-CN" altLang="en-US" sz="2000" dirty="0"/>
          </a:p>
        </p:txBody>
      </p:sp>
      <p:pic>
        <p:nvPicPr>
          <p:cNvPr id="7" name="图片 6" descr="Fig1_HD95_Summary_Ba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60" y="1962851"/>
            <a:ext cx="5040061" cy="4093816"/>
          </a:xfrm>
          <a:prstGeom prst="rect">
            <a:avLst/>
          </a:prstGeom>
        </p:spPr>
      </p:pic>
      <p:pic>
        <p:nvPicPr>
          <p:cNvPr id="10" name="图片 9" descr="Fig2_HD95_Distribution_His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9011" y="1880469"/>
            <a:ext cx="6641335" cy="433992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5395" y="104789"/>
            <a:ext cx="10850132" cy="838200"/>
          </a:xfrm>
        </p:spPr>
        <p:txBody>
          <a:bodyPr/>
          <a:lstStyle/>
          <a:p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实验结果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展示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63505" y="6486440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  <a:t>19</a:t>
            </a:fld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131875" y="1107295"/>
            <a:ext cx="7391400" cy="576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2400" b="1">
                <a:latin typeface="+mj-lt"/>
                <a:ea typeface="黑体" panose="02010609060101010101" pitchFamily="49" charset="-122"/>
              </a:rPr>
              <a:t>测试集可视化结果展示</a:t>
            </a:r>
            <a:endParaRPr lang="zh-CN" altLang="en-US" sz="2400" b="1" dirty="0">
              <a:latin typeface="+mj-lt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8436610" y="3728720"/>
            <a:ext cx="2087880" cy="313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200" b="1" dirty="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HD-95%</a:t>
            </a:r>
            <a:r>
              <a:rPr lang="zh-CN" altLang="en-US" sz="1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：</a:t>
            </a:r>
            <a:r>
              <a:rPr lang="en-US" altLang="zh-CN" sz="1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13.32px</a:t>
            </a:r>
            <a:endParaRPr lang="en-US" altLang="zh-CN" sz="1200" b="1" dirty="0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rcRect l="33897" t="-1047"/>
          <a:stretch>
            <a:fillRect/>
          </a:stretch>
        </p:blipFill>
        <p:spPr>
          <a:xfrm>
            <a:off x="8087995" y="1828165"/>
            <a:ext cx="3790950" cy="1949203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2099310" y="3723640"/>
            <a:ext cx="2087880" cy="313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200" b="1" dirty="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HD-95%</a:t>
            </a:r>
            <a:r>
              <a:rPr lang="zh-CN" altLang="en-US" sz="1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：</a:t>
            </a:r>
            <a:r>
              <a:rPr lang="en-US" altLang="zh-CN" sz="1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6.0px</a:t>
            </a:r>
            <a:endParaRPr lang="en-US" altLang="zh-CN" sz="1200" b="1" dirty="0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2099310" y="6253480"/>
            <a:ext cx="2087880" cy="313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200" b="1" dirty="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HD-95%</a:t>
            </a:r>
            <a:r>
              <a:rPr lang="zh-CN" altLang="en-US" sz="1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：</a:t>
            </a:r>
            <a:r>
              <a:rPr lang="en-US" altLang="zh-CN" sz="1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7.07px</a:t>
            </a:r>
            <a:endParaRPr lang="en-US" altLang="zh-CN" sz="1200" b="1" dirty="0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rcRect l="33938" t="130"/>
          <a:stretch>
            <a:fillRect/>
          </a:stretch>
        </p:blipFill>
        <p:spPr>
          <a:xfrm>
            <a:off x="8140065" y="4205496"/>
            <a:ext cx="3790950" cy="1948815"/>
          </a:xfrm>
          <a:prstGeom prst="rect">
            <a:avLst/>
          </a:prstGeom>
        </p:spPr>
      </p:pic>
      <p:sp>
        <p:nvSpPr>
          <p:cNvPr id="11" name="文本框 10"/>
          <p:cNvSpPr txBox="1"/>
          <p:nvPr>
            <p:custDataLst>
              <p:tags r:id="rId6"/>
            </p:custDataLst>
          </p:nvPr>
        </p:nvSpPr>
        <p:spPr>
          <a:xfrm>
            <a:off x="8436610" y="6253480"/>
            <a:ext cx="2087880" cy="313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200" b="1" dirty="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HD-95%</a:t>
            </a:r>
            <a:r>
              <a:rPr lang="zh-CN" altLang="en-US" sz="1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：</a:t>
            </a:r>
            <a:r>
              <a:rPr lang="en-US" altLang="zh-CN" sz="1200" b="1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8.29px</a:t>
            </a:r>
            <a:endParaRPr lang="en-US" altLang="zh-CN" sz="1200" b="1" dirty="0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rcRect l="33841" t="-1121"/>
          <a:stretch>
            <a:fillRect/>
          </a:stretch>
        </p:blipFill>
        <p:spPr>
          <a:xfrm>
            <a:off x="2099310" y="1826895"/>
            <a:ext cx="3672205" cy="189103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3540" y="1847850"/>
            <a:ext cx="1652270" cy="189928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56985" y="1847850"/>
            <a:ext cx="1660525" cy="191738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56985" y="4257730"/>
            <a:ext cx="1660525" cy="190373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F3118234-5682-3F67-92CF-FE6D711C5513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/>
          <a:srcRect l="34563" t="-2772"/>
          <a:stretch>
            <a:fillRect/>
          </a:stretch>
        </p:blipFill>
        <p:spPr>
          <a:xfrm>
            <a:off x="2099310" y="4160520"/>
            <a:ext cx="3735355" cy="200094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A8347964-6D97-0356-EAC5-59810A83A94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3540" y="4254500"/>
            <a:ext cx="1652270" cy="1899811"/>
          </a:xfrm>
          <a:prstGeom prst="rect">
            <a:avLst/>
          </a:prstGeom>
        </p:spPr>
      </p:pic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A23D08B1-BB64-675E-4E07-F7F75E68474B}"/>
              </a:ext>
            </a:extLst>
          </p:cNvPr>
          <p:cNvSpPr/>
          <p:nvPr/>
        </p:nvSpPr>
        <p:spPr bwMode="auto">
          <a:xfrm>
            <a:off x="5449579" y="1761294"/>
            <a:ext cx="392421" cy="263887"/>
          </a:xfrm>
          <a:prstGeom prst="round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矩形: 圆角 22">
            <a:extLst>
              <a:ext uri="{FF2B5EF4-FFF2-40B4-BE49-F238E27FC236}">
                <a16:creationId xmlns:a16="http://schemas.microsoft.com/office/drawing/2014/main" id="{AF8740F6-26EA-EBF1-6AEC-375736A70489}"/>
              </a:ext>
            </a:extLst>
          </p:cNvPr>
          <p:cNvSpPr/>
          <p:nvPr/>
        </p:nvSpPr>
        <p:spPr bwMode="auto">
          <a:xfrm>
            <a:off x="11445527" y="1761294"/>
            <a:ext cx="392421" cy="263887"/>
          </a:xfrm>
          <a:prstGeom prst="round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B4F3DE65-51C4-5633-6967-866970EEEE97}"/>
              </a:ext>
            </a:extLst>
          </p:cNvPr>
          <p:cNvSpPr/>
          <p:nvPr/>
        </p:nvSpPr>
        <p:spPr bwMode="auto">
          <a:xfrm>
            <a:off x="11672408" y="4160520"/>
            <a:ext cx="381162" cy="263887"/>
          </a:xfrm>
          <a:prstGeom prst="round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矩形: 圆角 24">
            <a:extLst>
              <a:ext uri="{FF2B5EF4-FFF2-40B4-BE49-F238E27FC236}">
                <a16:creationId xmlns:a16="http://schemas.microsoft.com/office/drawing/2014/main" id="{0A30E1C0-469B-D32D-9F20-B8FBFE03C622}"/>
              </a:ext>
            </a:extLst>
          </p:cNvPr>
          <p:cNvSpPr/>
          <p:nvPr/>
        </p:nvSpPr>
        <p:spPr bwMode="auto">
          <a:xfrm>
            <a:off x="5578454" y="4160520"/>
            <a:ext cx="263546" cy="263887"/>
          </a:xfrm>
          <a:prstGeom prst="round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F440A-52F6-9143-56AF-EAD18828A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B845F07-1077-F30D-E32D-2965898D5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目录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AAE0DC37-6970-64D4-C956-B1D30242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AA028F-72E1-4808-9DD3-2CE970B1B937}" type="slidenum"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02FC936-CA1A-D672-9698-B5E9AB9FC33A}"/>
              </a:ext>
            </a:extLst>
          </p:cNvPr>
          <p:cNvSpPr txBox="1"/>
          <p:nvPr/>
        </p:nvSpPr>
        <p:spPr>
          <a:xfrm>
            <a:off x="949785" y="1462087"/>
            <a:ext cx="9288780" cy="47029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一、研究背景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二、径迹重建算法设计与实现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三、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实验结果展示</a:t>
            </a:r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四、总结与展望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89330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5395" y="104789"/>
            <a:ext cx="10850132" cy="838200"/>
          </a:xfrm>
        </p:spPr>
        <p:txBody>
          <a:bodyPr/>
          <a:lstStyle/>
          <a:p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实测结果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展示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63505" y="6486440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  <a:t>20</a:t>
            </a:fld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303530" y="1163017"/>
            <a:ext cx="6391842" cy="576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2400" b="1">
                <a:latin typeface="+mj-lt"/>
                <a:ea typeface="黑体" panose="02010609060101010101" pitchFamily="49" charset="-122"/>
              </a:rPr>
              <a:t>实测数据（本底数据）重建结果展示</a:t>
            </a:r>
            <a:endParaRPr lang="zh-CN" altLang="en-US" sz="2000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l="66810"/>
          <a:stretch>
            <a:fillRect/>
          </a:stretch>
        </p:blipFill>
        <p:spPr>
          <a:xfrm>
            <a:off x="3272530" y="1848455"/>
            <a:ext cx="2289593" cy="234820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rcRect l="67174" t="-1885" b="-1"/>
          <a:stretch>
            <a:fillRect/>
          </a:stretch>
        </p:blipFill>
        <p:spPr>
          <a:xfrm>
            <a:off x="8805085" y="1739265"/>
            <a:ext cx="2294422" cy="242527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rcRect l="67139" t="-3244" b="-1"/>
          <a:stretch>
            <a:fillRect/>
          </a:stretch>
        </p:blipFill>
        <p:spPr>
          <a:xfrm>
            <a:off x="3299368" y="4196662"/>
            <a:ext cx="2235915" cy="248537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/>
          <a:srcRect l="67114" t="-1393" b="-2"/>
          <a:stretch>
            <a:fillRect/>
          </a:stretch>
        </p:blipFill>
        <p:spPr>
          <a:xfrm>
            <a:off x="8888139" y="4163238"/>
            <a:ext cx="2277279" cy="245235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539" y="1848455"/>
            <a:ext cx="2039526" cy="233394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8420" y="1917065"/>
            <a:ext cx="1980040" cy="225352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0145" y="4418245"/>
            <a:ext cx="1981537" cy="22534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2581" y="4418245"/>
            <a:ext cx="1931088" cy="2197347"/>
          </a:xfrm>
          <a:prstGeom prst="rect">
            <a:avLst/>
          </a:prstGeom>
        </p:spPr>
      </p:pic>
      <p:sp>
        <p:nvSpPr>
          <p:cNvPr id="10" name="箭头: 右 9">
            <a:extLst>
              <a:ext uri="{FF2B5EF4-FFF2-40B4-BE49-F238E27FC236}">
                <a16:creationId xmlns:a16="http://schemas.microsoft.com/office/drawing/2014/main" id="{555CB46B-7669-6390-CF5D-2728A1516C52}"/>
              </a:ext>
            </a:extLst>
          </p:cNvPr>
          <p:cNvSpPr/>
          <p:nvPr/>
        </p:nvSpPr>
        <p:spPr bwMode="auto">
          <a:xfrm>
            <a:off x="2896623" y="2951900"/>
            <a:ext cx="326067" cy="251568"/>
          </a:xfrm>
          <a:prstGeom prst="rightArrow">
            <a:avLst/>
          </a:prstGeom>
          <a:solidFill>
            <a:srgbClr val="FFFFFF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1" u="none" strike="noStrike" cap="none" normalizeH="0" baseline="0">
              <a:ln>
                <a:solidFill>
                  <a:schemeClr val="accent2"/>
                </a:solidFill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箭头: 右 12">
            <a:extLst>
              <a:ext uri="{FF2B5EF4-FFF2-40B4-BE49-F238E27FC236}">
                <a16:creationId xmlns:a16="http://schemas.microsoft.com/office/drawing/2014/main" id="{729000DC-28C1-17AB-A361-5C2D59148EE8}"/>
              </a:ext>
            </a:extLst>
          </p:cNvPr>
          <p:cNvSpPr/>
          <p:nvPr/>
        </p:nvSpPr>
        <p:spPr bwMode="auto">
          <a:xfrm>
            <a:off x="8479018" y="5313565"/>
            <a:ext cx="326067" cy="251568"/>
          </a:xfrm>
          <a:prstGeom prst="rightArrow">
            <a:avLst/>
          </a:prstGeom>
          <a:solidFill>
            <a:srgbClr val="FFFFFF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1" u="none" strike="noStrike" cap="none" normalizeH="0" baseline="0">
              <a:ln>
                <a:solidFill>
                  <a:schemeClr val="accent2"/>
                </a:solidFill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箭头: 右 16">
            <a:extLst>
              <a:ext uri="{FF2B5EF4-FFF2-40B4-BE49-F238E27FC236}">
                <a16:creationId xmlns:a16="http://schemas.microsoft.com/office/drawing/2014/main" id="{7B45929C-3752-D352-73B6-C02A10DAC39D}"/>
              </a:ext>
            </a:extLst>
          </p:cNvPr>
          <p:cNvSpPr/>
          <p:nvPr/>
        </p:nvSpPr>
        <p:spPr bwMode="auto">
          <a:xfrm>
            <a:off x="2872491" y="5398188"/>
            <a:ext cx="326067" cy="251568"/>
          </a:xfrm>
          <a:prstGeom prst="rightArrow">
            <a:avLst/>
          </a:prstGeom>
          <a:solidFill>
            <a:srgbClr val="FFFFFF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1" u="none" strike="noStrike" cap="none" normalizeH="0" baseline="0">
              <a:ln>
                <a:solidFill>
                  <a:schemeClr val="accent2"/>
                </a:solidFill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箭头: 右 18">
            <a:extLst>
              <a:ext uri="{FF2B5EF4-FFF2-40B4-BE49-F238E27FC236}">
                <a16:creationId xmlns:a16="http://schemas.microsoft.com/office/drawing/2014/main" id="{C75481EF-D7BB-486C-A229-D1D6D45CB5A4}"/>
              </a:ext>
            </a:extLst>
          </p:cNvPr>
          <p:cNvSpPr/>
          <p:nvPr/>
        </p:nvSpPr>
        <p:spPr bwMode="auto">
          <a:xfrm>
            <a:off x="8475266" y="3019966"/>
            <a:ext cx="326067" cy="251568"/>
          </a:xfrm>
          <a:prstGeom prst="rightArrow">
            <a:avLst/>
          </a:prstGeom>
          <a:solidFill>
            <a:srgbClr val="FFFFFF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1" u="none" strike="noStrike" cap="none" normalizeH="0" baseline="0">
              <a:ln>
                <a:solidFill>
                  <a:schemeClr val="accent2"/>
                </a:solidFill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DA358-AA1D-577C-8C1E-579010DF1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0A2F511-4056-6915-5556-027205190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目录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A59C0CF-560D-9178-3D97-AA74CFEAC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AA028F-72E1-4808-9DD3-2CE970B1B937}" type="slidenum"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A92C5D87-2CA9-A33B-E082-74F01F1298D7}"/>
              </a:ext>
            </a:extLst>
          </p:cNvPr>
          <p:cNvSpPr txBox="1"/>
          <p:nvPr/>
        </p:nvSpPr>
        <p:spPr>
          <a:xfrm>
            <a:off x="949785" y="1403739"/>
            <a:ext cx="9288780" cy="47029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一、研究背景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二、径迹重建算法设计与实现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三、实验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结果展示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四、总结与展望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5322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90880" y="104775"/>
            <a:ext cx="9154795" cy="838200"/>
          </a:xfrm>
        </p:spPr>
        <p:txBody>
          <a:bodyPr/>
          <a:lstStyle/>
          <a:p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总结与展望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363505" y="6486440"/>
            <a:ext cx="2844800" cy="338137"/>
          </a:xfrm>
        </p:spPr>
        <p:txBody>
          <a:bodyPr/>
          <a:lstStyle/>
          <a:p>
            <a:fld id="{14AA028F-72E1-4808-9DD3-2CE970B1B937}" type="slidenum">
              <a:rPr lang="zh-CN" altLang="en-US" smtClean="0"/>
              <a:t>22</a:t>
            </a:fld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A800C95-E846-C868-E3EB-31C54BABF40A}"/>
              </a:ext>
            </a:extLst>
          </p:cNvPr>
          <p:cNvSpPr txBox="1"/>
          <p:nvPr/>
        </p:nvSpPr>
        <p:spPr>
          <a:xfrm>
            <a:off x="610561" y="1184239"/>
            <a:ext cx="10527862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总结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提出了一种基于条件生成对抗网络的径迹重建算法</a:t>
            </a:r>
            <a:endParaRPr lang="en-US" altLang="zh-CN" sz="20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构建了</a:t>
            </a:r>
            <a:r>
              <a:rPr lang="en-US" altLang="zh-CN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Micromegas</a:t>
            </a: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探测器信号成型的全链路仿真数据集</a:t>
            </a:r>
            <a:endParaRPr lang="en-US" altLang="zh-CN" sz="20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1">
              <a:lnSpc>
                <a:spcPct val="150000"/>
              </a:lnSpc>
            </a:pPr>
            <a:endParaRPr lang="en-US" altLang="zh-CN" sz="20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展望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继续优化网络和训练，提高训练精度</a:t>
            </a:r>
            <a:endParaRPr lang="en-US" altLang="zh-CN" sz="20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开展模型轻量化优化与硬件适配研究（在</a:t>
            </a:r>
            <a:r>
              <a:rPr lang="en-US" altLang="zh-CN" sz="2000">
                <a:latin typeface="黑体" panose="02010609060101010101" pitchFamily="49" charset="-122"/>
                <a:ea typeface="黑体" panose="02010609060101010101" pitchFamily="49" charset="-122"/>
              </a:rPr>
              <a:t>FPGA</a:t>
            </a: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等可编程逻辑器件上部署和加速算法）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endParaRPr lang="en-US" altLang="zh-CN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18DE2277-DD4D-FEF9-2680-C783936C4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A028F-72E1-4808-9DD3-2CE970B1B937}" type="slidenum">
              <a:rPr lang="zh-CN" altLang="en-US" smtClean="0"/>
              <a:t>23</a:t>
            </a:fld>
            <a:endParaRPr lang="zh-CN" alt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F5FC52DE-40AF-2FFC-8C32-E5FA95AA67F8}"/>
              </a:ext>
            </a:extLst>
          </p:cNvPr>
          <p:cNvSpPr>
            <a:spLocks noGrp="1" noChangeArrowheads="1"/>
          </p:cNvSpPr>
          <p:nvPr/>
        </p:nvSpPr>
        <p:spPr>
          <a:xfrm>
            <a:off x="4170589" y="2424148"/>
            <a:ext cx="4120794" cy="226524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0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谢谢！</a:t>
            </a:r>
            <a:endParaRPr lang="zh-CN" altLang="zh-CN" sz="80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04853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27B2F-E8E2-0DCF-DC59-F26EC5D15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038C6F-9B23-91C1-3E1A-29C2F44C5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时间投影室（</a:t>
            </a:r>
            <a:r>
              <a:rPr lang="en-US" altLang="zh-CN"/>
              <a:t>TPC</a:t>
            </a:r>
            <a:r>
              <a:rPr lang="zh-CN" altLang="en-US"/>
              <a:t>）</a:t>
            </a:r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7493210E-ED10-E4A8-C9F4-3C7516352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AA028F-72E1-4808-9DD3-2CE970B1B937}" type="slidenum"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3F00876-999D-A422-91C5-F5C70EEB1A63}"/>
              </a:ext>
            </a:extLst>
          </p:cNvPr>
          <p:cNvSpPr txBox="1"/>
          <p:nvPr/>
        </p:nvSpPr>
        <p:spPr>
          <a:xfrm>
            <a:off x="417784" y="2541614"/>
            <a:ext cx="6094948" cy="1716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3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黑体"/>
                <a:cs typeface="+mn-ea"/>
                <a:sym typeface="+mn-lt"/>
              </a:rPr>
              <a:t>测量原理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黑体"/>
              <a:cs typeface="+mn-ea"/>
              <a:sym typeface="+mn-lt"/>
            </a:endParaRPr>
          </a:p>
          <a:p>
            <a:pPr marL="800100" marR="0" lvl="1" indent="-342900" algn="l" defTabSz="914400" rtl="0" eaLnBrk="0" fontAlgn="base" latinLnBrk="0" hangingPunct="0">
              <a:lnSpc>
                <a:spcPct val="13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信号波形幅度</a:t>
            </a: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→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能量及单位能损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ea"/>
              <a:sym typeface="+mn-lt"/>
            </a:endParaRPr>
          </a:p>
          <a:p>
            <a:pPr marL="800100" marR="0" lvl="1" indent="-342900" algn="l" defTabSz="914400" rtl="0" eaLnBrk="0" fontAlgn="base" latinLnBrk="0" hangingPunct="0">
              <a:lnSpc>
                <a:spcPct val="13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信号收集位置</a:t>
            </a: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→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二维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x-y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坐标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ea"/>
              <a:sym typeface="+mn-lt"/>
            </a:endParaRPr>
          </a:p>
          <a:p>
            <a:pPr marL="800100" marR="0" lvl="1" indent="-342900" algn="l" defTabSz="914400" rtl="0" eaLnBrk="0" fontAlgn="base" latinLnBrk="0" hangingPunct="0">
              <a:lnSpc>
                <a:spcPct val="13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漂移时间</a:t>
            </a: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→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z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坐标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ea"/>
              <a:sym typeface="+mn-lt"/>
            </a:endParaRPr>
          </a:p>
        </p:txBody>
      </p:sp>
      <p:pic>
        <p:nvPicPr>
          <p:cNvPr id="11" name="图片 8" descr="See the source image">
            <a:extLst>
              <a:ext uri="{FF2B5EF4-FFF2-40B4-BE49-F238E27FC236}">
                <a16:creationId xmlns:a16="http://schemas.microsoft.com/office/drawing/2014/main" id="{2357BAEE-D0C2-B286-A18D-E3FB44CB3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871" y="2541614"/>
            <a:ext cx="5860678" cy="3538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788058C9-B011-FC47-C585-B529DEA6CB12}"/>
              </a:ext>
            </a:extLst>
          </p:cNvPr>
          <p:cNvSpPr txBox="1"/>
          <p:nvPr/>
        </p:nvSpPr>
        <p:spPr>
          <a:xfrm>
            <a:off x="417784" y="1096693"/>
            <a:ext cx="823433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150000"/>
              </a:lnSpc>
              <a:spcAft>
                <a:spcPct val="0"/>
              </a:spcAft>
              <a:buFont typeface="Wingdings" panose="05000000000000000000" pitchFamily="2" charset="2"/>
              <a:buChar char="u"/>
              <a:defRPr/>
            </a:pPr>
            <a:r>
              <a:rPr lang="zh-CN" altLang="en-US" sz="2400" b="1">
                <a:solidFill>
                  <a:srgbClr val="000000"/>
                </a:solidFill>
                <a:latin typeface="Calibri"/>
                <a:ea typeface="黑体"/>
                <a:cs typeface="+mn-ea"/>
              </a:rPr>
              <a:t>时间投影室</a:t>
            </a:r>
            <a:endParaRPr lang="en-US" altLang="zh-CN" sz="2400" b="1">
              <a:solidFill>
                <a:srgbClr val="000000"/>
              </a:solidFill>
              <a:latin typeface="Calibri"/>
              <a:ea typeface="黑体"/>
              <a:cs typeface="+mn-ea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rPr>
              <a:t>兼具三维径迹重建、能量沉积测量能力的高精度气体粒子探测器</a:t>
            </a:r>
            <a:endParaRPr lang="en-US" altLang="zh-CN" sz="200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+mn-ea"/>
            </a:endParaRPr>
          </a:p>
          <a:p>
            <a:pPr marL="285750" indent="-285750">
              <a:buFont typeface="Wingdings" panose="05000000000000000000" pitchFamily="2" charset="2"/>
              <a:buChar char="n"/>
            </a:pPr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10F3C144-E283-1943-F297-495D738DD214}"/>
              </a:ext>
            </a:extLst>
          </p:cNvPr>
          <p:cNvSpPr txBox="1"/>
          <p:nvPr/>
        </p:nvSpPr>
        <p:spPr>
          <a:xfrm>
            <a:off x="417784" y="4510104"/>
            <a:ext cx="3466084" cy="1516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zh-CN" altLang="en-US" sz="2400" b="1">
                <a:solidFill>
                  <a:prstClr val="black"/>
                </a:solidFill>
                <a:ea typeface="黑体" panose="02010609060101010101" pitchFamily="49" charset="-122"/>
              </a:rPr>
              <a:t>优势</a:t>
            </a:r>
            <a:endParaRPr lang="en-US" altLang="zh-CN" sz="24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2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粒子</a:t>
            </a:r>
            <a:r>
              <a:rPr lang="zh-CN" altLang="en-US" sz="20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鉴别</a:t>
            </a:r>
            <a:r>
              <a:rPr lang="zh-CN" altLang="en-US" sz="2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能力强</a:t>
            </a:r>
            <a:endParaRPr lang="en-US" altLang="zh-CN" sz="2000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altLang="zh-CN" sz="20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4π</a:t>
            </a:r>
            <a:r>
              <a:rPr lang="zh-CN" altLang="en-US" sz="20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立体角覆盖</a:t>
            </a:r>
            <a:endParaRPr lang="en-US" altLang="zh-CN" sz="2000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9019866D-CED8-EAB5-F4BE-1F93C8171833}"/>
              </a:ext>
            </a:extLst>
          </p:cNvPr>
          <p:cNvSpPr txBox="1"/>
          <p:nvPr/>
        </p:nvSpPr>
        <p:spPr>
          <a:xfrm>
            <a:off x="7360155" y="5930422"/>
            <a:ext cx="3001755" cy="419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600" b="1">
                <a:solidFill>
                  <a:srgbClr val="000000"/>
                </a:solidFill>
                <a:latin typeface="Calibri"/>
                <a:ea typeface="黑体"/>
              </a:rPr>
              <a:t>时间投影室原理图</a:t>
            </a:r>
            <a:endParaRPr lang="zh-CN" altLang="en-US" sz="1600" b="1" dirty="0">
              <a:solidFill>
                <a:srgbClr val="000000"/>
              </a:solidFill>
              <a:latin typeface="Calibri"/>
              <a:ea typeface="黑体"/>
            </a:endParaRPr>
          </a:p>
        </p:txBody>
      </p:sp>
    </p:spTree>
    <p:extLst>
      <p:ext uri="{BB962C8B-B14F-4D97-AF65-F5344CB8AC3E}">
        <p14:creationId xmlns:p14="http://schemas.microsoft.com/office/powerpoint/2010/main" val="1227251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实验室</a:t>
            </a:r>
            <a:r>
              <a:rPr lang="en-US" altLang="zh-CN"/>
              <a:t>TPC</a:t>
            </a:r>
            <a:r>
              <a:rPr lang="zh-CN" altLang="en-US"/>
              <a:t>原型样机</a:t>
            </a:r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AA028F-72E1-4808-9DD3-2CE970B1B937}" type="slidenum"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1" name="矩形 1"/>
          <p:cNvSpPr>
            <a:spLocks noChangeArrowheads="1"/>
          </p:cNvSpPr>
          <p:nvPr/>
        </p:nvSpPr>
        <p:spPr bwMode="auto">
          <a:xfrm>
            <a:off x="8528367" y="6217062"/>
            <a:ext cx="2516758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600">
                <a:solidFill>
                  <a:srgbClr val="000000"/>
                </a:solidFill>
                <a:latin typeface="Calibri" panose="020F0502020204030204"/>
                <a:ea typeface="黑体" panose="02010609060101010101" pitchFamily="49" charset="-122"/>
                <a:sym typeface="+mn-lt"/>
              </a:rPr>
              <a:t>样机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  <a:sym typeface="+mn-lt"/>
              </a:rPr>
              <a:t>实物图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  <a:sym typeface="+mn-lt"/>
            </a:endParaRPr>
          </a:p>
        </p:txBody>
      </p:sp>
      <p:sp>
        <p:nvSpPr>
          <p:cNvPr id="24" name="矩形 1"/>
          <p:cNvSpPr>
            <a:spLocks noChangeArrowheads="1"/>
          </p:cNvSpPr>
          <p:nvPr/>
        </p:nvSpPr>
        <p:spPr bwMode="auto">
          <a:xfrm>
            <a:off x="2502461" y="6326403"/>
            <a:ext cx="1856904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  <a:sym typeface="+mn-lt"/>
              </a:rPr>
              <a:t>读出电子学系统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  <a:sym typeface="+mn-lt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t="15452" b="10179"/>
          <a:stretch>
            <a:fillRect/>
          </a:stretch>
        </p:blipFill>
        <p:spPr>
          <a:xfrm>
            <a:off x="7293426" y="1313267"/>
            <a:ext cx="4615937" cy="4581127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29333141-6F0A-5CD5-02A9-95BF3798EB5C}"/>
              </a:ext>
            </a:extLst>
          </p:cNvPr>
          <p:cNvGrpSpPr/>
          <p:nvPr/>
        </p:nvGrpSpPr>
        <p:grpSpPr>
          <a:xfrm>
            <a:off x="381992" y="1123661"/>
            <a:ext cx="6681470" cy="5093401"/>
            <a:chOff x="4978706" y="1215691"/>
            <a:chExt cx="6681470" cy="5093401"/>
          </a:xfrm>
        </p:grpSpPr>
        <p:pic>
          <p:nvPicPr>
            <p:cNvPr id="6" name="图片 5" descr="f90d5f62cb9174078c40a5161a24f70c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78706" y="1215692"/>
              <a:ext cx="4070701" cy="192755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4888" y="3483902"/>
              <a:ext cx="6005478" cy="2825190"/>
            </a:xfrm>
            <a:prstGeom prst="rect">
              <a:avLst/>
            </a:prstGeom>
          </p:spPr>
        </p:pic>
        <p:sp>
          <p:nvSpPr>
            <p:cNvPr id="10" name="矩形 1"/>
            <p:cNvSpPr>
              <a:spLocks noChangeArrowheads="1"/>
            </p:cNvSpPr>
            <p:nvPr/>
          </p:nvSpPr>
          <p:spPr bwMode="auto">
            <a:xfrm>
              <a:off x="5884662" y="3145348"/>
              <a:ext cx="1856904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黑体" panose="02010609060101010101" pitchFamily="49" charset="-122"/>
                  <a:cs typeface="+mn-cs"/>
                  <a:sym typeface="+mn-lt"/>
                </a:rPr>
                <a:t>探测原理图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  <a:sym typeface="+mn-lt"/>
              </a:endParaRPr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01" t="-2996"/>
            <a:stretch>
              <a:fillRect/>
            </a:stretch>
          </p:blipFill>
          <p:spPr>
            <a:xfrm>
              <a:off x="9481117" y="1215691"/>
              <a:ext cx="2179059" cy="1796313"/>
            </a:xfrm>
            <a:prstGeom prst="rect">
              <a:avLst/>
            </a:prstGeom>
          </p:spPr>
        </p:pic>
        <p:sp>
          <p:nvSpPr>
            <p:cNvPr id="13" name="矩形 1"/>
            <p:cNvSpPr>
              <a:spLocks noChangeArrowheads="1"/>
            </p:cNvSpPr>
            <p:nvPr/>
          </p:nvSpPr>
          <p:spPr bwMode="auto">
            <a:xfrm>
              <a:off x="9366587" y="3141136"/>
              <a:ext cx="1856904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黑体" panose="02010609060101010101" pitchFamily="49" charset="-122"/>
                  <a:cs typeface="+mn-cs"/>
                  <a:sym typeface="+mn-lt"/>
                </a:rPr>
                <a:t>二维阳极条读出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  <a:sym typeface="+mn-lt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6A49A-DD1E-06DF-6237-80052C5FA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2E65BA-2018-E440-91CF-6B9270164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TPC</a:t>
            </a:r>
            <a:r>
              <a:rPr lang="zh-CN" altLang="en-US"/>
              <a:t>的径迹重建</a:t>
            </a:r>
            <a:endParaRPr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B3B1EF0-2E9F-A282-6333-7F3257A19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AA028F-72E1-4808-9DD3-2CE970B1B937}" type="slidenum"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文本框 5">
            <a:extLst>
              <a:ext uri="{FF2B5EF4-FFF2-40B4-BE49-F238E27FC236}">
                <a16:creationId xmlns:a16="http://schemas.microsoft.com/office/drawing/2014/main" id="{F0FEF44C-028F-E395-9A6D-BA4905F6ACD9}"/>
              </a:ext>
            </a:extLst>
          </p:cNvPr>
          <p:cNvSpPr txBox="1"/>
          <p:nvPr/>
        </p:nvSpPr>
        <p:spPr>
          <a:xfrm>
            <a:off x="2991994" y="5165400"/>
            <a:ext cx="4008685" cy="16926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1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481F9D12-F045-FEE5-D98E-3E3D06BBD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641227"/>
            <a:ext cx="5648953" cy="4146370"/>
          </a:xfrm>
          <a:prstGeom prst="rect">
            <a:avLst/>
          </a:prstGeom>
        </p:spPr>
      </p:pic>
      <p:sp>
        <p:nvSpPr>
          <p:cNvPr id="9" name="文本框 5">
            <a:extLst>
              <a:ext uri="{FF2B5EF4-FFF2-40B4-BE49-F238E27FC236}">
                <a16:creationId xmlns:a16="http://schemas.microsoft.com/office/drawing/2014/main" id="{1AB8D46D-86D7-9159-A521-41FED6BE619F}"/>
              </a:ext>
            </a:extLst>
          </p:cNvPr>
          <p:cNvSpPr txBox="1"/>
          <p:nvPr/>
        </p:nvSpPr>
        <p:spPr>
          <a:xfrm>
            <a:off x="215139" y="990600"/>
            <a:ext cx="6299174" cy="53298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lang="en-US" altLang="zh-CN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TPC</a:t>
            </a:r>
            <a:r>
              <a:rPr lang="zh-CN" altLang="en-US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径迹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重建的意义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zh-CN" altLang="en-US" sz="2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得到粒子真实的径迹信息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获取粒子的动量、能量沉积以及入射位置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粒子种类鉴别和物理过程分析</a:t>
            </a:r>
            <a:endParaRPr lang="en-US" altLang="zh-CN" sz="200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457200" lvl="0" indent="-457200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zh-CN" altLang="en-US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传统重建方法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2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类型</a:t>
            </a:r>
            <a:endParaRPr lang="en-US" altLang="zh-CN" sz="200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16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峰值寻迹法</a:t>
            </a:r>
            <a:endParaRPr lang="en-US" altLang="zh-CN" sz="160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16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霍夫变换（几何特征提取）</a:t>
            </a:r>
            <a:endParaRPr lang="en-US" altLang="zh-CN" sz="160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2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优缺点</a:t>
            </a:r>
            <a:endParaRPr lang="en-US" altLang="zh-CN" sz="200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160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适合</a:t>
            </a:r>
            <a:r>
              <a:rPr lang="zh-CN" altLang="en-US" sz="16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斜入射简单径迹的重建</a:t>
            </a:r>
            <a:endParaRPr lang="en-US" altLang="zh-CN" sz="160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160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不适合</a:t>
            </a:r>
            <a:r>
              <a:rPr lang="zh-CN" altLang="en-US" sz="16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垂直入射的堆叠径迹或者弯曲的径迹重建</a:t>
            </a:r>
            <a:endParaRPr lang="en-US" altLang="zh-CN" sz="160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zh-CN" altLang="en-US" sz="16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丧失很多能量信息和忽略掉许多真实的径迹点</a:t>
            </a:r>
          </a:p>
          <a:p>
            <a:pPr lvl="1">
              <a:lnSpc>
                <a:spcPct val="150000"/>
              </a:lnSpc>
              <a:defRPr/>
            </a:pPr>
            <a:endParaRPr lang="en-US" altLang="zh-CN" sz="240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R="0" lvl="1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R="0" lvl="1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AD28975-3EFF-1331-06EF-AEC82FC61550}"/>
              </a:ext>
            </a:extLst>
          </p:cNvPr>
          <p:cNvSpPr txBox="1"/>
          <p:nvPr/>
        </p:nvSpPr>
        <p:spPr>
          <a:xfrm>
            <a:off x="2860352" y="6210015"/>
            <a:ext cx="6943134" cy="495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>
                <a:solidFill>
                  <a:schemeClr val="accent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基于机器学习的重建方法在解决这类问题时具有一定的潜力</a:t>
            </a:r>
            <a:endParaRPr lang="zh-CN" altLang="en-US" sz="2000" b="1" dirty="0">
              <a:solidFill>
                <a:schemeClr val="accent6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4865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019430-32E6-1C15-CAAE-8542A2A21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机器学习方法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B75EA14-72B6-19DB-9F48-D3FA85F3F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A028F-72E1-4808-9DD3-2CE970B1B937}" type="slidenum">
              <a:rPr lang="zh-CN" altLang="en-US" smtClean="0"/>
              <a:t>6</a:t>
            </a:fld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9078D04-BE53-F0D5-DF9A-100758B006C9}"/>
              </a:ext>
            </a:extLst>
          </p:cNvPr>
          <p:cNvSpPr txBox="1"/>
          <p:nvPr/>
        </p:nvSpPr>
        <p:spPr>
          <a:xfrm>
            <a:off x="371256" y="1190409"/>
            <a:ext cx="5294630" cy="255348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深度神经网络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卷积神经网络（</a:t>
            </a:r>
            <a:r>
              <a:rPr lang="en-US" altLang="zh-CN" sz="2000">
                <a:latin typeface="黑体" panose="02010609060101010101" pitchFamily="49" charset="-122"/>
                <a:ea typeface="黑体" panose="02010609060101010101" pitchFamily="49" charset="-122"/>
              </a:rPr>
              <a:t>CNN</a:t>
            </a: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endParaRPr lang="en-US" altLang="zh-CN" sz="20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循环神经网络（</a:t>
            </a:r>
            <a:r>
              <a:rPr lang="en-US" altLang="zh-CN" sz="2000">
                <a:latin typeface="黑体" panose="02010609060101010101" pitchFamily="49" charset="-122"/>
                <a:ea typeface="黑体" panose="02010609060101010101" pitchFamily="49" charset="-122"/>
              </a:rPr>
              <a:t>RNN</a:t>
            </a: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endParaRPr lang="en-US" altLang="zh-CN" sz="20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图神经网络（</a:t>
            </a:r>
            <a:r>
              <a:rPr lang="en-US" altLang="zh-CN" sz="2000">
                <a:latin typeface="黑体" panose="02010609060101010101" pitchFamily="49" charset="-122"/>
                <a:ea typeface="黑体" panose="02010609060101010101" pitchFamily="49" charset="-122"/>
              </a:rPr>
              <a:t>GNN</a:t>
            </a: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endParaRPr lang="en-US" altLang="zh-CN" sz="20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生成对抗网络（</a:t>
            </a:r>
            <a:r>
              <a:rPr lang="en-US" altLang="zh-CN" sz="2000">
                <a:latin typeface="黑体" panose="02010609060101010101" pitchFamily="49" charset="-122"/>
                <a:ea typeface="黑体" panose="02010609060101010101" pitchFamily="49" charset="-122"/>
              </a:rPr>
              <a:t>GAN</a:t>
            </a: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endParaRPr lang="en-US" altLang="zh-CN" sz="20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1">
              <a:lnSpc>
                <a:spcPct val="150000"/>
              </a:lnSpc>
            </a:pPr>
            <a:endParaRPr lang="en-US" altLang="zh-CN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1">
              <a:lnSpc>
                <a:spcPct val="150000"/>
              </a:lnSpc>
            </a:pP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107B0C0B-6596-5A0B-E753-AAACEF52FAFD}"/>
              </a:ext>
            </a:extLst>
          </p:cNvPr>
          <p:cNvSpPr txBox="1"/>
          <p:nvPr/>
        </p:nvSpPr>
        <p:spPr>
          <a:xfrm>
            <a:off x="371256" y="3743897"/>
            <a:ext cx="5294630" cy="269432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优势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自主学习数据特征</a:t>
            </a:r>
            <a:endParaRPr lang="en-US" altLang="zh-CN" sz="20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不依赖人工设计特征</a:t>
            </a:r>
            <a:endParaRPr lang="en-US" altLang="zh-CN" sz="20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擅长解决非线性场景问题</a:t>
            </a:r>
            <a:endParaRPr lang="en-US" altLang="zh-CN" sz="20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实现高维输入到目标输出的映射</a:t>
            </a: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1">
              <a:lnSpc>
                <a:spcPct val="150000"/>
              </a:lnSpc>
            </a:pP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B40F7A1-AF0B-6C56-8A48-8F5E72CE1A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9378" y="1829628"/>
            <a:ext cx="7511079" cy="3140799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A42B085A-6180-1CF9-46C7-7866688D37F7}"/>
              </a:ext>
            </a:extLst>
          </p:cNvPr>
          <p:cNvSpPr txBox="1"/>
          <p:nvPr/>
        </p:nvSpPr>
        <p:spPr>
          <a:xfrm>
            <a:off x="6842517" y="4970427"/>
            <a:ext cx="2844800" cy="442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深度神经网络示意图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32189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8E07DA-FCB2-8CF8-A40C-21AEA479D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F3D628-CE9C-33D0-4F86-B3F9BA66C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研究现状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46C5C03E-67CB-D535-6A45-CB014CC94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AA028F-72E1-4808-9DD3-2CE970B1B937}" type="slidenum"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03EB3C4-FC6B-7D2D-3465-B2F5EDC11AF9}"/>
              </a:ext>
            </a:extLst>
          </p:cNvPr>
          <p:cNvSpPr txBox="1"/>
          <p:nvPr/>
        </p:nvSpPr>
        <p:spPr>
          <a:xfrm>
            <a:off x="310296" y="974277"/>
            <a:ext cx="4999530" cy="234853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Hewes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等人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（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2021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图神经网络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（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GNN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液氩时间投影室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（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LArTPC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zh-CN" altLang="en-US" sz="2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利用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图结构建模探测器击中点的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R="0" lvl="1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空间与物理关联实现</a:t>
            </a:r>
            <a:r>
              <a:rPr lang="zh-CN" altLang="en-US" sz="2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粒子分类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文本框 18">
            <a:extLst>
              <a:ext uri="{FF2B5EF4-FFF2-40B4-BE49-F238E27FC236}">
                <a16:creationId xmlns:a16="http://schemas.microsoft.com/office/drawing/2014/main" id="{54888078-FD80-423A-B010-D135E27556B8}"/>
              </a:ext>
            </a:extLst>
          </p:cNvPr>
          <p:cNvSpPr txBox="1"/>
          <p:nvPr/>
        </p:nvSpPr>
        <p:spPr>
          <a:xfrm>
            <a:off x="239275" y="6437807"/>
            <a:ext cx="112649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[1]HEWES J, AURISANO A, CERATI G, et al. Graph Neural Network for Object Reconstruction in Liquid Argon Time Projection Chambers[C]//EPJ Web of Conferences. EDP Sciences, 2021, 251: 03054. DOI: 10.1051/epjconf/202125103054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[2]Farrell, S., et al. (2018). Novel deep learning methods for track reconstruction in the CLAS12 TPC. Machine Learning: Science and Technology, 1(1), 015007.</a:t>
            </a:r>
            <a:endParaRPr kumimoji="0" lang="zh-CN" altLang="en-US" sz="1200" b="0" i="0" u="none" strike="noStrike" kern="1200" cap="none" spc="0" normalizeH="0" baseline="-25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9D131189-80D2-DD6C-F94E-3DE928AF2C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620" y="3197294"/>
            <a:ext cx="2853506" cy="2594096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9F5B0114-1D0A-373F-FF21-438D44D94874}"/>
              </a:ext>
            </a:extLst>
          </p:cNvPr>
          <p:cNvSpPr txBox="1"/>
          <p:nvPr/>
        </p:nvSpPr>
        <p:spPr>
          <a:xfrm>
            <a:off x="5990777" y="1000202"/>
            <a:ext cx="5682005" cy="28540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tabLst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Farrell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等人依托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HEP.TrkX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项目（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2018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）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zh-CN" altLang="en-US" sz="2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循环神经网络（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RNN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）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图神经网络（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GNN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）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大型强子对撞机（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LHC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）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zh-CN" altLang="en-US" sz="2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提出两类模型进行径迹重建</a:t>
            </a:r>
            <a:endParaRPr lang="en-US" altLang="zh-CN" sz="200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在自制模拟数据集上完成验证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1506506F-BC8A-7ECA-69F4-5294529EA1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6128" y="4187078"/>
            <a:ext cx="3684443" cy="85737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B74C8A57-359C-0876-E9E3-180B66CAA2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7524" y="3681138"/>
            <a:ext cx="4266505" cy="1869251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DF283FAC-7D94-6F50-6E36-5AC22D385017}"/>
              </a:ext>
            </a:extLst>
          </p:cNvPr>
          <p:cNvSpPr txBox="1"/>
          <p:nvPr/>
        </p:nvSpPr>
        <p:spPr>
          <a:xfrm>
            <a:off x="5871769" y="5690865"/>
            <a:ext cx="4534163" cy="481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并没有很好地解决堆叠径迹的重建问题</a:t>
            </a:r>
            <a:endParaRPr lang="zh-CN" altLang="en-US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16789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A5F5F-2499-E8BE-91AA-4DF3A6E55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A252BA6-8504-31F7-3CA3-7F3A7B992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目录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48B2D348-A5D0-80AC-01B1-9228C5DBA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519863"/>
            <a:ext cx="2844800" cy="338137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AA028F-72E1-4808-9DD3-2CE970B1B937}" type="slidenum"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9F6E644-3852-87C6-30A1-A09AF3604067}"/>
              </a:ext>
            </a:extLst>
          </p:cNvPr>
          <p:cNvSpPr txBox="1"/>
          <p:nvPr/>
        </p:nvSpPr>
        <p:spPr>
          <a:xfrm>
            <a:off x="949785" y="1462087"/>
            <a:ext cx="9288780" cy="47029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一、研究背景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二、径迹重建算法设计与实现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三、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实验结果展示</a:t>
            </a:r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四、总结与展望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3489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生成</a:t>
            </a:r>
            <a:r>
              <a:rPr lang="zh-CN" altLang="en-US"/>
              <a:t>对抗网络（</a:t>
            </a:r>
            <a:r>
              <a:rPr lang="en-US" altLang="zh-CN"/>
              <a:t>GAN</a:t>
            </a:r>
            <a:r>
              <a:rPr lang="zh-CN" altLang="en-US"/>
              <a:t>）</a:t>
            </a:r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A028F-72E1-4808-9DD3-2CE970B1B937}" type="slidenum">
              <a:rPr lang="zh-CN" altLang="en-US" smtClean="0"/>
              <a:t>9</a:t>
            </a:fld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822" y="2892406"/>
            <a:ext cx="9185910" cy="3231515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0BE8946B-40BD-824B-C9E7-629CFDBB46C3}"/>
              </a:ext>
            </a:extLst>
          </p:cNvPr>
          <p:cNvSpPr txBox="1"/>
          <p:nvPr/>
        </p:nvSpPr>
        <p:spPr>
          <a:xfrm>
            <a:off x="405580" y="1166889"/>
            <a:ext cx="5585197" cy="1934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生成对抗网络（</a:t>
            </a:r>
            <a:r>
              <a:rPr lang="en-US" altLang="zh-CN" sz="2400" b="1">
                <a:latin typeface="黑体" panose="02010609060101010101" pitchFamily="49" charset="-122"/>
                <a:ea typeface="黑体" panose="02010609060101010101" pitchFamily="49" charset="-122"/>
              </a:rPr>
              <a:t>GAN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endParaRPr lang="en-US" altLang="zh-CN" sz="24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800100" lvl="1" indent="-3429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zh-CN" altLang="zh-CN" sz="2000" b="1">
                <a:latin typeface="黑体" panose="02010609060101010101" pitchFamily="49" charset="-122"/>
                <a:ea typeface="黑体" panose="02010609060101010101" pitchFamily="49" charset="-122"/>
              </a:rPr>
              <a:t>生成模型</a:t>
            </a:r>
            <a:r>
              <a:rPr lang="zh-CN" altLang="zh-CN" sz="2000">
                <a:latin typeface="黑体" panose="02010609060101010101" pitchFamily="49" charset="-122"/>
                <a:ea typeface="黑体" panose="02010609060101010101" pitchFamily="49" charset="-122"/>
              </a:rPr>
              <a:t>：接受一个随机噪声，生成图片</a:t>
            </a:r>
            <a:r>
              <a:rPr lang="en-US" altLang="zh-CN" sz="200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zh-CN" altLang="zh-CN" sz="200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800100" lvl="1" indent="-3429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zh-CN" altLang="zh-CN" sz="20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判别模型</a:t>
            </a:r>
            <a:r>
              <a:rPr lang="zh-CN" altLang="zh-CN" sz="2000">
                <a:latin typeface="黑体" panose="02010609060101010101" pitchFamily="49" charset="-122"/>
                <a:ea typeface="黑体" panose="02010609060101010101" pitchFamily="49" charset="-122"/>
              </a:rPr>
              <a:t>：判别生成的图片是真</a:t>
            </a:r>
            <a:r>
              <a:rPr lang="en-US" altLang="zh-CN" sz="2000"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假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12DC12A-1289-DC33-2024-837C3C6DB713}"/>
              </a:ext>
            </a:extLst>
          </p:cNvPr>
          <p:cNvSpPr txBox="1"/>
          <p:nvPr/>
        </p:nvSpPr>
        <p:spPr>
          <a:xfrm>
            <a:off x="4547826" y="6239860"/>
            <a:ext cx="3096348" cy="442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>
                <a:latin typeface="黑体" panose="02010609060101010101" pitchFamily="49" charset="-122"/>
                <a:ea typeface="黑体" panose="02010609060101010101" pitchFamily="49" charset="-122"/>
              </a:rPr>
              <a:t>生成对抗网络原理图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4.8,&quot;left&quot;:7.25,&quot;top&quot;:15.35,&quot;width&quot;:931.35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8.7,&quot;left&quot;:17.4,&quot;top&quot;:148.65,&quot;width&quot;:922.5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24.8,&quot;left&quot;:7.25,&quot;top&quot;:15.35,&quot;width&quot;:931.3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3.5,&quot;left&quot;:17.4,&quot;top&quot;:143.85,&quot;width&quot;:922.05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3.5,&quot;left&quot;:17.4,&quot;top&quot;:143.85,&quot;width&quot;:922.05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3.5,&quot;left&quot;:17.4,&quot;top&quot;:143.85,&quot;width&quot;:922.05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3.5,&quot;left&quot;:17.4,&quot;top&quot;:143.85,&quot;width&quot;:922.05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3.5,&quot;left&quot;:17.4,&quot;top&quot;:143.85,&quot;width&quot;:922.05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3.5,&quot;left&quot;:17.4,&quot;top&quot;:143.85,&quot;width&quot;:922.05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3.5,&quot;left&quot;:17.4,&quot;top&quot;:143.85,&quot;width&quot;:922.05}"/>
</p:tagLst>
</file>

<file path=ppt/theme/theme1.xml><?xml version="1.0" encoding="utf-8"?>
<a:theme xmlns:a="http://schemas.openxmlformats.org/drawingml/2006/main" name="中科大1-宽屏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solidFill>
          <a:srgbClr val="FFFFFF"/>
        </a:solidFill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/>
      <a:lstStyle/>
    </a:lnDef>
    <a:txDef>
      <a:spPr>
        <a:noFill/>
      </a:spPr>
      <a:bodyPr wrap="square" rtlCol="0">
        <a:spAutoFit/>
      </a:bodyPr>
      <a:lstStyle>
        <a:defPPr>
          <a:lnSpc>
            <a:spcPct val="150000"/>
          </a:lnSpc>
          <a:defRPr sz="2000" dirty="0" smtClean="0"/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pt模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中科大1-宽屏</Template>
  <TotalTime>1590</TotalTime>
  <Words>1147</Words>
  <Application>Microsoft Office PowerPoint</Application>
  <PresentationFormat>宽屏</PresentationFormat>
  <Paragraphs>228</Paragraphs>
  <Slides>23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23</vt:i4>
      </vt:variant>
    </vt:vector>
  </HeadingPairs>
  <TitlesOfParts>
    <vt:vector size="37" baseType="lpstr">
      <vt:lpstr>等线</vt:lpstr>
      <vt:lpstr>黑体</vt:lpstr>
      <vt:lpstr>华文楷体</vt:lpstr>
      <vt:lpstr>华文行楷</vt:lpstr>
      <vt:lpstr>宋体</vt:lpstr>
      <vt:lpstr>微软雅黑</vt:lpstr>
      <vt:lpstr>Arial</vt:lpstr>
      <vt:lpstr>Calibri</vt:lpstr>
      <vt:lpstr>Calibri Light</vt:lpstr>
      <vt:lpstr>Cambria Math</vt:lpstr>
      <vt:lpstr>Times New Roman</vt:lpstr>
      <vt:lpstr>Wingdings</vt:lpstr>
      <vt:lpstr>中科大1-宽屏</vt:lpstr>
      <vt:lpstr>ppt模板</vt:lpstr>
      <vt:lpstr>PowerPoint 演示文稿</vt:lpstr>
      <vt:lpstr>目录</vt:lpstr>
      <vt:lpstr>时间投影室（TPC）</vt:lpstr>
      <vt:lpstr>实验室TPC原型样机</vt:lpstr>
      <vt:lpstr>TPC的径迹重建</vt:lpstr>
      <vt:lpstr>机器学习方法</vt:lpstr>
      <vt:lpstr>研究现状</vt:lpstr>
      <vt:lpstr>目录</vt:lpstr>
      <vt:lpstr>生成对抗网络（GAN）</vt:lpstr>
      <vt:lpstr>径迹重建新思路</vt:lpstr>
      <vt:lpstr>算法架构</vt:lpstr>
      <vt:lpstr>算法架构</vt:lpstr>
      <vt:lpstr>数据集的制作</vt:lpstr>
      <vt:lpstr>数据集的制作</vt:lpstr>
      <vt:lpstr>数据集的制作</vt:lpstr>
      <vt:lpstr>实验方案</vt:lpstr>
      <vt:lpstr>目录</vt:lpstr>
      <vt:lpstr>实验结果展示</vt:lpstr>
      <vt:lpstr>实验结果展示</vt:lpstr>
      <vt:lpstr>实测结果展示</vt:lpstr>
      <vt:lpstr>目录</vt:lpstr>
      <vt:lpstr>总结与展望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STCF Trigger Design and R&amp;D</dc:title>
  <dc:creator>方 竹君</dc:creator>
  <cp:lastModifiedBy>思哲 杨</cp:lastModifiedBy>
  <cp:revision>827</cp:revision>
  <dcterms:created xsi:type="dcterms:W3CDTF">2024-01-11T06:50:00Z</dcterms:created>
  <dcterms:modified xsi:type="dcterms:W3CDTF">2026-07-24T04:51:56Z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724E7549E98A4A719B0C1A713083FB77_12</vt:lpwstr>
  </property>
  <property fmtid="{D5CDD505-2E9C-101B-9397-08002B2CF9AE}" pid="3" name="KSOProductBuildVer">
    <vt:lpwstr>2052-12.1.0.26375</vt:lpwstr>
  </property>
</Properties>
</file>