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sdx" ContentType="application/vnd.ms-visio.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heme/theme4.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4.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notesSlides/notesSlide6.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7.xml" ContentType="application/vnd.openxmlformats-officedocument.presentationml.notesSlide+xml"/>
  <Override PartName="/ppt/tags/tag87.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2"/>
    <p:sldMasterId id="2147483664" r:id="rId3"/>
  </p:sldMasterIdLst>
  <p:notesMasterIdLst>
    <p:notesMasterId r:id="rId30"/>
  </p:notesMasterIdLst>
  <p:sldIdLst>
    <p:sldId id="285" r:id="rId4"/>
    <p:sldId id="257" r:id="rId5"/>
    <p:sldId id="258" r:id="rId6"/>
    <p:sldId id="314" r:id="rId7"/>
    <p:sldId id="319" r:id="rId8"/>
    <p:sldId id="263" r:id="rId9"/>
    <p:sldId id="321" r:id="rId10"/>
    <p:sldId id="322" r:id="rId11"/>
    <p:sldId id="323" r:id="rId12"/>
    <p:sldId id="324" r:id="rId13"/>
    <p:sldId id="272" r:id="rId14"/>
    <p:sldId id="325" r:id="rId15"/>
    <p:sldId id="326" r:id="rId16"/>
    <p:sldId id="338" r:id="rId17"/>
    <p:sldId id="337" r:id="rId18"/>
    <p:sldId id="330" r:id="rId19"/>
    <p:sldId id="327" r:id="rId20"/>
    <p:sldId id="328" r:id="rId21"/>
    <p:sldId id="329" r:id="rId22"/>
    <p:sldId id="276" r:id="rId23"/>
    <p:sldId id="333" r:id="rId24"/>
    <p:sldId id="331" r:id="rId25"/>
    <p:sldId id="332" r:id="rId26"/>
    <p:sldId id="335" r:id="rId27"/>
    <p:sldId id="336" r:id="rId28"/>
    <p:sldId id="284" r:id="rId29"/>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760" userDrawn="1">
          <p15:clr>
            <a:srgbClr val="747775"/>
          </p15:clr>
        </p15:guide>
        <p15:guide id="2" pos="2977" userDrawn="1">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作者" initials="A" lastIdx="0" clrIdx="6"/>
  <p:cmAuthor id="1" name="天选打工人高" initials="天" lastIdx="0" clrIdx="0"/>
  <p:cmAuthor id="8" name="孙志嘉" initials="孙志嘉" lastIdx="0" clrIdx="7"/>
  <p:cmAuthor id="2" name="Administrator" initials="A" lastIdx="0" clrIdx="1"/>
  <p:cmAuthor id="9" name="WPS_1679281038" initials="W" lastIdx="0" clrIdx="8"/>
  <p:cmAuthor id="3" name="小妮子☆安" initials="小" lastIdx="0" clrIdx="2"/>
  <p:cmAuthor id="10" name="123" initials="1" lastIdx="0" clrIdx="9"/>
  <p:cmAuthor id="4" name="lichao" initials="l" lastIdx="0" clrIdx="3"/>
  <p:cmAuthor id="5" name="Peyton" initials="P" lastIdx="0" clrIdx="4"/>
  <p:cmAuthor id="6" name="Nelson" initials="N" lastIdx="0" clrIdx="5"/>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833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浅色样式 2 - 强调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58" d="100"/>
          <a:sy n="58" d="100"/>
        </p:scale>
        <p:origin x="21" y="195"/>
      </p:cViewPr>
      <p:guideLst>
        <p:guide orient="horz" pos="1760"/>
        <p:guide pos="297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23.07.2026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2290763" y="512763"/>
            <a:ext cx="4562475" cy="2566987"/>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dirty="0">
                <a:solidFill>
                  <a:srgbClr val="000000"/>
                </a:solidFill>
              </a:rPr>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42E1B-F355-C364-8094-F8897314BC01}"/>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1DE4DBA-235B-3232-E7D7-C4A388871E04}"/>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7290A147-01A1-4848-E0A1-066233B042E5}"/>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97E78E5E-CAC0-6291-60D0-2380D771C64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5FDBF19D-FBD5-6140-E182-62BE1A071C5A}"/>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a:extLst>
              <a:ext uri="{FF2B5EF4-FFF2-40B4-BE49-F238E27FC236}">
                <a16:creationId xmlns:a16="http://schemas.microsoft.com/office/drawing/2014/main" id="{9CCC8E66-9B97-D42A-3AB2-24DCBD53E1B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770DBDF5-FFB6-D604-5C04-06FF27798892}"/>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2093106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endParaRPr lang="en-US" sz="1400" b="0" i="0" u="none" strike="noStrike" dirty="0">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svg"/><Relationship Id="rId5" Type="http://schemas.openxmlformats.org/officeDocument/2006/relationships/slideMaster" Target="../slideMasters/slideMaster2.xml"/><Relationship Id="rId4" Type="http://schemas.openxmlformats.org/officeDocument/2006/relationships/tags" Target="../tags/tag4.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5" Type="http://schemas.openxmlformats.org/officeDocument/2006/relationships/slideMaster" Target="../slideMasters/slideMaster2.xml"/><Relationship Id="rId4" Type="http://schemas.openxmlformats.org/officeDocument/2006/relationships/tags" Target="../tags/tag8.xml"/></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7.xml"/><Relationship Id="rId7" Type="http://schemas.openxmlformats.org/officeDocument/2006/relationships/image" Target="../media/image3.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Master" Target="../slideMasters/slideMaster3.xml"/><Relationship Id="rId5" Type="http://schemas.openxmlformats.org/officeDocument/2006/relationships/tags" Target="../tags/tag19.xml"/><Relationship Id="rId4" Type="http://schemas.openxmlformats.org/officeDocument/2006/relationships/tags" Target="../tags/tag18.xml"/><Relationship Id="rId9"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image" Target="../media/image6.pn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8.svg"/><Relationship Id="rId5" Type="http://schemas.openxmlformats.org/officeDocument/2006/relationships/slideMaster" Target="../slideMasters/slideMaster3.xml"/><Relationship Id="rId4" Type="http://schemas.openxmlformats.org/officeDocument/2006/relationships/tags" Target="../tags/tag29.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slideMaster" Target="../slideMasters/slideMaster3.xml"/><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tags" Target="../tags/tag43.xml"/><Relationship Id="rId3" Type="http://schemas.openxmlformats.org/officeDocument/2006/relationships/tags" Target="../tags/tag38.xml"/><Relationship Id="rId7" Type="http://schemas.openxmlformats.org/officeDocument/2006/relationships/tags" Target="../tags/tag42.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9"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slideMaster" Target="../slideMasters/slideMaster3.xml"/><Relationship Id="rId4" Type="http://schemas.openxmlformats.org/officeDocument/2006/relationships/tags" Target="../tags/tag4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slideMaster" Target="../slideMasters/slideMaster3.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slideMaster" Target="../slideMasters/slideMaster3.xml"/><Relationship Id="rId5" Type="http://schemas.openxmlformats.org/officeDocument/2006/relationships/tags" Target="../tags/tag58.xml"/><Relationship Id="rId4" Type="http://schemas.openxmlformats.org/officeDocument/2006/relationships/tags" Target="../tags/tag57.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slideMaster" Target="../slideMasters/slideMaster3.xml"/><Relationship Id="rId4" Type="http://schemas.openxmlformats.org/officeDocument/2006/relationships/tags" Target="../tags/tag6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5.xml"/><Relationship Id="rId7" Type="http://schemas.openxmlformats.org/officeDocument/2006/relationships/image" Target="../media/image4.png"/><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9.jpeg"/><Relationship Id="rId5" Type="http://schemas.openxmlformats.org/officeDocument/2006/relationships/slideMaster" Target="../slideMasters/slideMaster3.xml"/><Relationship Id="rId4" Type="http://schemas.openxmlformats.org/officeDocument/2006/relationships/tags" Target="../tags/tag6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1"/>
        <p:cNvGrpSpPr/>
        <p:nvPr/>
      </p:nvGrpSpPr>
      <p:grpSpPr>
        <a:xfrm>
          <a:off x="0" y="0"/>
          <a:ext cx="0" cy="0"/>
          <a:chOff x="0" y="0"/>
          <a:chExt cx="0" cy="0"/>
        </a:xfrm>
      </p:grpSpPr>
      <p:sp>
        <p:nvSpPr>
          <p:cNvPr id="12" name="Shape 30"/>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 name="Shape 31"/>
          <p:cNvSpPr txBox="1">
            <a:spLocks noGrp="1"/>
          </p:cNvSpPr>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4" name="Shape 3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1706A816-9BBC-464F-B430-540BACF72140}" type="datetime1">
              <a:rPr lang="zh-CN" altLang="en-US" smtClean="0"/>
              <a:t>2026/7/23</a:t>
            </a:fld>
            <a:endParaRPr/>
          </a:p>
        </p:txBody>
      </p:sp>
      <p:sp>
        <p:nvSpPr>
          <p:cNvPr id="15" name="Shape 3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16" name="Shape 3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8"/>
        <p:cNvGrpSpPr/>
        <p:nvPr/>
      </p:nvGrpSpPr>
      <p:grpSpPr>
        <a:xfrm>
          <a:off x="0" y="0"/>
          <a:ext cx="0" cy="0"/>
          <a:chOff x="0" y="0"/>
          <a:chExt cx="0" cy="0"/>
        </a:xfrm>
      </p:grpSpPr>
      <p:sp>
        <p:nvSpPr>
          <p:cNvPr id="69" name="Shape 4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0" name="Shape 50"/>
          <p:cNvSpPr txBox="1">
            <a:spLocks noGrp="1"/>
          </p:cNvSpPr>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1" name="Shape 5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F0731EAE-90F2-46CC-985A-E713FA68B17B}" type="datetime1">
              <a:rPr lang="zh-CN" altLang="en-US" smtClean="0"/>
              <a:t>2026/7/23</a:t>
            </a:fld>
            <a:endParaRPr/>
          </a:p>
        </p:txBody>
      </p:sp>
      <p:sp>
        <p:nvSpPr>
          <p:cNvPr id="72" name="Shape 5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3" name="Shape 5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74"/>
        <p:cNvGrpSpPr/>
        <p:nvPr/>
      </p:nvGrpSpPr>
      <p:grpSpPr>
        <a:xfrm>
          <a:off x="0" y="0"/>
          <a:ext cx="0" cy="0"/>
          <a:chOff x="0" y="0"/>
          <a:chExt cx="0" cy="0"/>
        </a:xfrm>
      </p:grpSpPr>
      <p:sp>
        <p:nvSpPr>
          <p:cNvPr id="75" name="Shape 15"/>
          <p:cNvSpPr txBox="1">
            <a:spLocks noGrp="1"/>
          </p:cNvSpPr>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6" name="Shape 16"/>
          <p:cNvSpPr txBox="1">
            <a:spLocks noGrp="1"/>
          </p:cNvSpPr>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77" name="Shape 1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EC65AB12-09CA-4F1D-8F7C-150A02AD1976}" type="datetime1">
              <a:rPr lang="zh-CN" altLang="en-US" smtClean="0"/>
              <a:t>2026/7/23</a:t>
            </a:fld>
            <a:endParaRPr/>
          </a:p>
        </p:txBody>
      </p:sp>
      <p:sp>
        <p:nvSpPr>
          <p:cNvPr id="78" name="Shape 1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79" name="Shape 1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正文页">
    <p:spTree>
      <p:nvGrpSpPr>
        <p:cNvPr id="1" name=""/>
        <p:cNvGrpSpPr/>
        <p:nvPr/>
      </p:nvGrpSpPr>
      <p:grpSpPr>
        <a:xfrm>
          <a:off x="0" y="0"/>
          <a:ext cx="0" cy="0"/>
          <a:chOff x="0" y="0"/>
          <a:chExt cx="0" cy="0"/>
        </a:xfrm>
      </p:grpSpPr>
      <p:sp>
        <p:nvSpPr>
          <p:cNvPr id="8" name="矩形 7"/>
          <p:cNvSpPr/>
          <p:nvPr userDrawn="1"/>
        </p:nvSpPr>
        <p:spPr>
          <a:xfrm>
            <a:off x="-17780" y="0"/>
            <a:ext cx="12209780" cy="6858000"/>
          </a:xfrm>
          <a:prstGeom prst="rect">
            <a:avLst/>
          </a:prstGeom>
          <a:gradFill>
            <a:gsLst>
              <a:gs pos="100000">
                <a:srgbClr val="ECEFF9">
                  <a:lumMod val="42000"/>
                  <a:lumOff val="58000"/>
                </a:srgbClr>
              </a:gs>
              <a:gs pos="0">
                <a:srgbClr val="E9EDF6"/>
              </a:gs>
            </a:gsLst>
            <a:lin ang="10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custDataLst>
              <p:tags r:id="rId1"/>
            </p:custDataLst>
          </p:nvPr>
        </p:nvSpPr>
        <p:spPr>
          <a:xfrm>
            <a:off x="608400" y="255975"/>
            <a:ext cx="10969200" cy="705600"/>
          </a:xfrm>
        </p:spPr>
        <p:txBody>
          <a:bodyPr vert="horz" lIns="90000" tIns="46800" rIns="90000" bIns="46800" rtlCol="0" anchor="ctr" anchorCtr="0">
            <a:normAutofit/>
          </a:bodyPr>
          <a:lstStyle>
            <a:lvl1pPr>
              <a:defRPr sz="2800" b="1">
                <a:solidFill>
                  <a:srgbClr val="083388"/>
                </a:solidFill>
              </a:defRPr>
            </a:lvl1pPr>
          </a:lstStyle>
          <a:p>
            <a:pPr lvl="0"/>
            <a:r>
              <a:rPr lang="zh-CN" altLang="en-US"/>
              <a:t>单击此处编辑母版标题样式</a:t>
            </a:r>
          </a:p>
        </p:txBody>
      </p:sp>
      <p:sp>
        <p:nvSpPr>
          <p:cNvPr id="4" name="日期占位符 3"/>
          <p:cNvSpPr>
            <a:spLocks noGrp="1"/>
          </p:cNvSpPr>
          <p:nvPr>
            <p:ph type="dt" sz="half" idx="10"/>
            <p:custDataLst>
              <p:tags r:id="rId2"/>
            </p:custDataLst>
          </p:nvPr>
        </p:nvSpPr>
        <p:spPr>
          <a:xfrm>
            <a:off x="612000" y="6314400"/>
            <a:ext cx="2700000" cy="316800"/>
          </a:xfrm>
        </p:spPr>
        <p:txBody>
          <a:bodyPr/>
          <a:lstStyle/>
          <a:p>
            <a:fld id="{CD8D1A3F-9BE4-413A-9B2C-85E8F1D758C9}" type="datetime1">
              <a:rPr lang="zh-CN" altLang="en-US" smtClean="0"/>
              <a:t>2026/7/23</a:t>
            </a:fld>
            <a:endParaRPr lang="zh-CN" altLang="en-US"/>
          </a:p>
        </p:txBody>
      </p:sp>
      <p:sp>
        <p:nvSpPr>
          <p:cNvPr id="5" name="页脚占位符 4"/>
          <p:cNvSpPr>
            <a:spLocks noGrp="1"/>
          </p:cNvSpPr>
          <p:nvPr>
            <p:ph type="ftr" sz="quarter" idx="11"/>
            <p:custDataLst>
              <p:tags r:id="rId3"/>
            </p:custDataLst>
          </p:nvPr>
        </p:nvSpPr>
        <p:spPr>
          <a:xfrm>
            <a:off x="4116000" y="6314400"/>
            <a:ext cx="3960000" cy="316800"/>
          </a:xfrm>
        </p:spPr>
        <p:txBody>
          <a:bodyPr/>
          <a:lstStyle/>
          <a:p>
            <a:endParaRPr lang="zh-CN" altLang="en-US"/>
          </a:p>
        </p:txBody>
      </p:sp>
      <p:sp>
        <p:nvSpPr>
          <p:cNvPr id="6" name="灯片编号占位符 5"/>
          <p:cNvSpPr>
            <a:spLocks noGrp="1"/>
          </p:cNvSpPr>
          <p:nvPr>
            <p:ph type="sldNum" sz="quarter" idx="12"/>
            <p:custDataLst>
              <p:tags r:id="rId4"/>
            </p:custDataLst>
          </p:nvPr>
        </p:nvSpPr>
        <p:spPr>
          <a:xfrm>
            <a:off x="8877600" y="6314400"/>
            <a:ext cx="2700000" cy="316800"/>
          </a:xfrm>
        </p:spPr>
        <p:txBody>
          <a:bodyPr/>
          <a:lstStyle/>
          <a:p>
            <a:fld id="{49AE70B2-8BF9-45C0-BB95-33D1B9D3A854}" type="slidenum">
              <a:rPr lang="zh-CN" altLang="en-US" smtClean="0"/>
              <a:t>‹#›</a:t>
            </a:fld>
            <a:endParaRPr lang="zh-CN" altLang="en-US"/>
          </a:p>
        </p:txBody>
      </p:sp>
      <p:pic>
        <p:nvPicPr>
          <p:cNvPr id="30" name="图片 29" descr="资源 12"/>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5400000">
            <a:off x="286385" y="547370"/>
            <a:ext cx="394970" cy="76200"/>
          </a:xfrm>
          <a:prstGeom prst="rect">
            <a:avLst/>
          </a:prstGeom>
        </p:spPr>
      </p:pic>
      <p:sp>
        <p:nvSpPr>
          <p:cNvPr id="17" name="灯片编号占位符 16"/>
          <p:cNvSpPr>
            <a:spLocks noGrp="1"/>
          </p:cNvSpPr>
          <p:nvPr userDrawn="1"/>
        </p:nvSpPr>
        <p:spPr>
          <a:xfrm>
            <a:off x="8905540" y="6314400"/>
            <a:ext cx="2700000" cy="316800"/>
          </a:xfrm>
          <a:prstGeom prst="rect">
            <a:avLst/>
          </a:prstGeom>
        </p:spPr>
        <p:txBody>
          <a:bodyPr vert="horz" lIns="91440" tIns="45720" rIns="91440" bIns="45720" rtlCol="0" anchor="ctr">
            <a:noAutofit/>
          </a:bodyPr>
          <a:lstStyle>
            <a:defPPr>
              <a:defRPr lang="zh-CN"/>
            </a:defPPr>
            <a:lvl1pPr marL="0" algn="r"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AE70B2-8BF9-45C0-BB95-33D1B9D3A854}" type="slidenum">
              <a:rPr lang="zh-CN" altLang="en-US" sz="1400" smtClean="0"/>
              <a:t>‹#›</a:t>
            </a:fld>
            <a:endParaRPr lang="zh-CN" altLang="en-US" sz="1400"/>
          </a:p>
        </p:txBody>
      </p:sp>
      <p:pic>
        <p:nvPicPr>
          <p:cNvPr id="10" name="图片 9" descr="定稿-中科采象VI (确定)-42"/>
          <p:cNvPicPr>
            <a:picLocks noChangeAspect="1"/>
          </p:cNvPicPr>
          <p:nvPr userDrawn="1"/>
        </p:nvPicPr>
        <p:blipFill>
          <a:blip r:embed="rId7"/>
          <a:stretch>
            <a:fillRect/>
          </a:stretch>
        </p:blipFill>
        <p:spPr>
          <a:xfrm>
            <a:off x="408940" y="6388100"/>
            <a:ext cx="2382520" cy="234315"/>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95960" y="6356350"/>
            <a:ext cx="2743200" cy="365125"/>
          </a:xfrm>
        </p:spPr>
        <p:txBody>
          <a:bodyPr wrap="square">
            <a:normAutofit/>
          </a:bodyPr>
          <a:lstStyle/>
          <a:p>
            <a:fld id="{5DA1605D-65AB-4D27-B3DF-6E87F95C8392}" type="datetime1">
              <a:rPr lang="zh-CN" altLang="en-US" smtClean="0"/>
              <a:t>2026/7/23</a:t>
            </a:fld>
            <a:endParaRPr lang="zh-CN" altLang="en-US"/>
          </a:p>
        </p:txBody>
      </p:sp>
      <p:sp>
        <p:nvSpPr>
          <p:cNvPr id="4" name="页脚占位符 3"/>
          <p:cNvSpPr>
            <a:spLocks noGrp="1"/>
          </p:cNvSpPr>
          <p:nvPr>
            <p:ph type="ftr" sz="quarter" idx="11"/>
            <p:custDataLst>
              <p:tags r:id="rId2"/>
            </p:custDataLst>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custDataLst>
              <p:tags r:id="rId3"/>
            </p:custDataLst>
          </p:nvPr>
        </p:nvSpPr>
        <p:spPr>
          <a:xfrm>
            <a:off x="8753983" y="6356350"/>
            <a:ext cx="2743200" cy="365125"/>
          </a:xfrm>
        </p:spPr>
        <p:txBody>
          <a:bodyPr wrap="square">
            <a:normAutofit/>
          </a:bodyPr>
          <a:lstStyle/>
          <a:p>
            <a:fld id="{BE5F26B5-172A-4DC2-B0B7-181CFC56B87C}" type="slidenum">
              <a:rPr lang="zh-CN" altLang="en-US" smtClean="0"/>
              <a:t>‹#›</a:t>
            </a:fld>
            <a:endParaRPr lang="zh-CN" altLang="en-US"/>
          </a:p>
        </p:txBody>
      </p:sp>
      <p:sp>
        <p:nvSpPr>
          <p:cNvPr id="2" name="标题 1"/>
          <p:cNvSpPr>
            <a:spLocks noGrp="1"/>
          </p:cNvSpPr>
          <p:nvPr>
            <p:ph type="title"/>
            <p:custDataLst>
              <p:tags r:id="rId4"/>
            </p:custDataLst>
          </p:nvPr>
        </p:nvSpPr>
        <p:spPr>
          <a:xfrm>
            <a:off x="609600" y="608400"/>
            <a:ext cx="10972800" cy="763200"/>
          </a:xfrm>
        </p:spPr>
        <p:txBody>
          <a:bodyPr/>
          <a:lstStyle/>
          <a:p>
            <a:r>
              <a:rPr lang="zh-CN" altLang="en-US"/>
              <a:t>单击此处编辑母版标题样式</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封面幻灯片">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065530" y="2322195"/>
            <a:ext cx="10060940" cy="649605"/>
          </a:xfrm>
        </p:spPr>
        <p:txBody>
          <a:bodyPr lIns="90000" tIns="46800" rIns="90000" bIns="46800" anchor="b" anchorCtr="0">
            <a:noAutofit/>
          </a:bodyPr>
          <a:lstStyle>
            <a:lvl1pPr algn="ctr">
              <a:defRPr sz="4000" b="1">
                <a:solidFill>
                  <a:schemeClr val="bg1"/>
                </a:solidFill>
              </a:defRPr>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065530" y="3047365"/>
            <a:ext cx="10060940" cy="535940"/>
          </a:xfrm>
        </p:spPr>
        <p:txBody>
          <a:bodyPr lIns="90000" tIns="46800" rIns="90000" bIns="46800">
            <a:normAutofit/>
          </a:bodyPr>
          <a:lstStyle>
            <a:lvl1pPr marL="0" indent="0" algn="ctr">
              <a:lnSpc>
                <a:spcPct val="110000"/>
              </a:lnSpc>
              <a:buNone/>
              <a:defRPr sz="2400" spc="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4857086-9C53-42E9-83C0-A12F5034F37B}" type="datetime1">
              <a:rPr lang="zh-CN" altLang="en-US" smtClean="0"/>
              <a:t>2026/7/23</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
        <p:nvSpPr>
          <p:cNvPr id="7" name="矩形 6"/>
          <p:cNvSpPr/>
          <p:nvPr userDrawn="1"/>
        </p:nvSpPr>
        <p:spPr>
          <a:xfrm flipV="1">
            <a:off x="5826000" y="3731895"/>
            <a:ext cx="540000" cy="72000"/>
          </a:xfrm>
          <a:prstGeom prst="rect">
            <a:avLst/>
          </a:prstGeom>
          <a:solidFill>
            <a:srgbClr val="D80C1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pic>
        <p:nvPicPr>
          <p:cNvPr id="10" name="图片 9" descr="中科采象白色"/>
          <p:cNvPicPr>
            <a:picLocks noChangeAspect="1"/>
          </p:cNvPicPr>
          <p:nvPr userDrawn="1"/>
        </p:nvPicPr>
        <p:blipFill>
          <a:blip r:embed="rId8"/>
          <a:srcRect l="7532" t="32130" r="7853" b="32870"/>
          <a:stretch>
            <a:fillRect/>
          </a:stretch>
        </p:blipFill>
        <p:spPr>
          <a:xfrm>
            <a:off x="566420" y="417195"/>
            <a:ext cx="1888490" cy="552450"/>
          </a:xfrm>
          <a:prstGeom prst="rect">
            <a:avLst/>
          </a:prstGeom>
        </p:spPr>
      </p:pic>
      <p:pic>
        <p:nvPicPr>
          <p:cNvPr id="4" name="图片 3" descr="定稿-中科采象VI (确定)-43"/>
          <p:cNvPicPr>
            <a:picLocks noChangeAspect="1"/>
          </p:cNvPicPr>
          <p:nvPr userDrawn="1"/>
        </p:nvPicPr>
        <p:blipFill>
          <a:blip r:embed="rId9"/>
          <a:stretch>
            <a:fillRect/>
          </a:stretch>
        </p:blipFill>
        <p:spPr>
          <a:xfrm>
            <a:off x="566420" y="6283960"/>
            <a:ext cx="2494280" cy="246380"/>
          </a:xfrm>
          <a:prstGeom prst="rect">
            <a:avLst/>
          </a:prstGeom>
        </p:spPr>
      </p:pic>
      <p:sp>
        <p:nvSpPr>
          <p:cNvPr id="9" name="文本占位符 8"/>
          <p:cNvSpPr>
            <a:spLocks noGrp="1"/>
          </p:cNvSpPr>
          <p:nvPr>
            <p:ph type="body" idx="13"/>
          </p:nvPr>
        </p:nvSpPr>
        <p:spPr>
          <a:xfrm>
            <a:off x="1593850" y="4889500"/>
            <a:ext cx="9004300" cy="585470"/>
          </a:xfrm>
        </p:spPr>
        <p:txBody>
          <a:bodyPr/>
          <a:lstStyle>
            <a:lvl1pPr marL="0" indent="0" algn="ctr">
              <a:buNone/>
              <a:defRPr>
                <a:solidFill>
                  <a:schemeClr val="bg1"/>
                </a:solidFill>
              </a:defRPr>
            </a:lvl1pPr>
            <a:lvl2pPr marL="457200" indent="0">
              <a:buNone/>
              <a:defRPr/>
            </a:lvl2pPr>
          </a:lstStyle>
          <a:p>
            <a:pPr lvl="0"/>
            <a:r>
              <a:rPr lang="zh-CN" altLang="en-US"/>
              <a:t>单击此处编辑母版文本样式</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sp>
        <p:nvSpPr>
          <p:cNvPr id="8" name="矩形 7"/>
          <p:cNvSpPr/>
          <p:nvPr userDrawn="1"/>
        </p:nvSpPr>
        <p:spPr>
          <a:xfrm>
            <a:off x="-17780" y="0"/>
            <a:ext cx="12209780" cy="6858000"/>
          </a:xfrm>
          <a:prstGeom prst="rect">
            <a:avLst/>
          </a:prstGeom>
          <a:gradFill>
            <a:gsLst>
              <a:gs pos="100000">
                <a:srgbClr val="ECEFF9">
                  <a:lumMod val="42000"/>
                  <a:lumOff val="58000"/>
                </a:srgbClr>
              </a:gs>
              <a:gs pos="0">
                <a:srgbClr val="E9EDF6"/>
              </a:gs>
            </a:gsLst>
            <a:lin ang="10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 name="日期占位符 1"/>
          <p:cNvSpPr>
            <a:spLocks noGrp="1"/>
          </p:cNvSpPr>
          <p:nvPr>
            <p:ph type="dt" sz="half" idx="10"/>
            <p:custDataLst>
              <p:tags r:id="rId1"/>
            </p:custDataLst>
          </p:nvPr>
        </p:nvSpPr>
        <p:spPr/>
        <p:txBody>
          <a:bodyPr/>
          <a:lstStyle/>
          <a:p>
            <a:fld id="{6985710D-08AE-435F-A1DF-CB44D74857AA}" type="datetime1">
              <a:rPr lang="zh-CN" altLang="en-US" smtClean="0"/>
              <a:t>2026/7/23</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18" name="灯片编号占位符 16"/>
          <p:cNvSpPr>
            <a:spLocks noGrp="1"/>
          </p:cNvSpPr>
          <p:nvPr userDrawn="1"/>
        </p:nvSpPr>
        <p:spPr>
          <a:xfrm>
            <a:off x="8905540" y="6314400"/>
            <a:ext cx="2700000" cy="316800"/>
          </a:xfrm>
          <a:prstGeom prst="rect">
            <a:avLst/>
          </a:prstGeom>
        </p:spPr>
        <p:txBody>
          <a:bodyPr vert="horz" lIns="91440" tIns="45720" rIns="91440" bIns="45720" rtlCol="0" anchor="ctr">
            <a:noAutofit/>
          </a:bodyPr>
          <a:lstStyle>
            <a:defPPr>
              <a:defRPr lang="zh-CN"/>
            </a:defPPr>
            <a:lvl1pPr marL="0" algn="r"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fld id="{49AE70B2-8BF9-45C0-BB95-33D1B9D3A854}" type="slidenum">
              <a:rPr lang="zh-CN" altLang="en-US" sz="1400" smtClean="0">
                <a:sym typeface="+mn-ea"/>
              </a:rPr>
              <a:t>‹#›</a:t>
            </a:fld>
            <a:endParaRPr lang="zh-CN" altLang="en-US" sz="1400">
              <a:sym typeface="+mn-ea"/>
            </a:endParaRPr>
          </a:p>
        </p:txBody>
      </p:sp>
      <p:cxnSp>
        <p:nvCxnSpPr>
          <p:cNvPr id="19" name="直接连接符 18"/>
          <p:cNvCxnSpPr/>
          <p:nvPr userDrawn="1"/>
        </p:nvCxnSpPr>
        <p:spPr>
          <a:xfrm>
            <a:off x="4486910" y="1743710"/>
            <a:ext cx="6819900" cy="0"/>
          </a:xfrm>
          <a:prstGeom prst="line">
            <a:avLst/>
          </a:prstGeom>
          <a:ln w="15875">
            <a:solidFill>
              <a:srgbClr val="0C3388"/>
            </a:solidFill>
          </a:ln>
        </p:spPr>
        <p:style>
          <a:lnRef idx="2">
            <a:schemeClr val="accent1"/>
          </a:lnRef>
          <a:fillRef idx="0">
            <a:srgbClr val="FFFFFF"/>
          </a:fillRef>
          <a:effectRef idx="0">
            <a:srgbClr val="FFFFFF"/>
          </a:effectRef>
          <a:fontRef idx="minor">
            <a:schemeClr val="tx1"/>
          </a:fontRef>
        </p:style>
      </p:cxnSp>
      <p:pic>
        <p:nvPicPr>
          <p:cNvPr id="20" name="图片 19" descr="F:/品牌logo设计项目/logo文件/SERTICS.pngSERTICS"/>
          <p:cNvPicPr>
            <a:picLocks noChangeAspect="1"/>
          </p:cNvPicPr>
          <p:nvPr userDrawn="1"/>
        </p:nvPicPr>
        <p:blipFill>
          <a:blip r:embed="rId5"/>
          <a:srcRect l="8529" t="38631" r="7996" b="39693"/>
          <a:stretch>
            <a:fillRect/>
          </a:stretch>
        </p:blipFill>
        <p:spPr>
          <a:xfrm>
            <a:off x="440690" y="6356985"/>
            <a:ext cx="1254760" cy="231140"/>
          </a:xfrm>
          <a:prstGeom prst="rect">
            <a:avLst/>
          </a:prstGeom>
        </p:spPr>
      </p:pic>
      <p:pic>
        <p:nvPicPr>
          <p:cNvPr id="6" name="图片 5"/>
          <p:cNvPicPr>
            <a:picLocks noChangeAspect="1"/>
          </p:cNvPicPr>
          <p:nvPr userDrawn="1"/>
        </p:nvPicPr>
        <p:blipFill>
          <a:blip r:embed="rId6"/>
          <a:stretch>
            <a:fillRect/>
          </a:stretch>
        </p:blipFill>
        <p:spPr>
          <a:xfrm>
            <a:off x="318770" y="768350"/>
            <a:ext cx="4067175" cy="923925"/>
          </a:xfrm>
          <a:prstGeom prst="rect">
            <a:avLst/>
          </a:prstGeom>
        </p:spPr>
      </p:pic>
      <p:sp>
        <p:nvSpPr>
          <p:cNvPr id="9" name="文本框 8"/>
          <p:cNvSpPr txBox="1"/>
          <p:nvPr userDrawn="1"/>
        </p:nvSpPr>
        <p:spPr>
          <a:xfrm>
            <a:off x="293370" y="1237615"/>
            <a:ext cx="1498600" cy="768350"/>
          </a:xfrm>
          <a:prstGeom prst="rect">
            <a:avLst/>
          </a:prstGeom>
          <a:noFill/>
        </p:spPr>
        <p:txBody>
          <a:bodyPr wrap="square" rtlCol="0">
            <a:spAutoFit/>
          </a:bodyPr>
          <a:lstStyle/>
          <a:p>
            <a:pPr defTabSz="914400">
              <a:spcBef>
                <a:spcPct val="0"/>
              </a:spcBef>
              <a:spcAft>
                <a:spcPct val="0"/>
              </a:spcAft>
            </a:pPr>
            <a:r>
              <a:rPr lang="zh-CN" altLang="en-US" sz="4400" b="1" kern="1200">
                <a:solidFill>
                  <a:srgbClr val="0C3388"/>
                </a:solidFill>
                <a:latin typeface="微软雅黑" panose="020B0503020204020204" charset="-122"/>
                <a:ea typeface="微软雅黑" panose="020B0503020204020204" charset="-122"/>
                <a:cs typeface="微软雅黑" panose="020B0503020204020204" charset="-122"/>
                <a:sym typeface="+mn-ea"/>
              </a:rPr>
              <a:t>目</a:t>
            </a:r>
            <a:r>
              <a:rPr lang="en-US" altLang="zh-CN" sz="4400" b="1" kern="1200">
                <a:solidFill>
                  <a:srgbClr val="0C3388"/>
                </a:solidFill>
                <a:latin typeface="微软雅黑" panose="020B0503020204020204" charset="-122"/>
                <a:ea typeface="微软雅黑" panose="020B0503020204020204" charset="-122"/>
                <a:cs typeface="微软雅黑" panose="020B0503020204020204" charset="-122"/>
                <a:sym typeface="+mn-ea"/>
              </a:rPr>
              <a:t> </a:t>
            </a:r>
            <a:r>
              <a:rPr lang="zh-CN" altLang="en-US" sz="4400" b="1" kern="1200">
                <a:solidFill>
                  <a:srgbClr val="0C3388"/>
                </a:solidFill>
                <a:latin typeface="微软雅黑" panose="020B0503020204020204" charset="-122"/>
                <a:ea typeface="微软雅黑" panose="020B0503020204020204" charset="-122"/>
                <a:cs typeface="微软雅黑" panose="020B0503020204020204" charset="-122"/>
                <a:sym typeface="+mn-ea"/>
              </a:rPr>
              <a:t>录</a:t>
            </a:r>
          </a:p>
        </p:txBody>
      </p:sp>
      <p:sp>
        <p:nvSpPr>
          <p:cNvPr id="10" name="文本占位符 9"/>
          <p:cNvSpPr>
            <a:spLocks noGrp="1"/>
          </p:cNvSpPr>
          <p:nvPr>
            <p:ph type="body" idx="13"/>
          </p:nvPr>
        </p:nvSpPr>
        <p:spPr>
          <a:xfrm>
            <a:off x="5069840" y="2413000"/>
            <a:ext cx="6236970" cy="3239770"/>
          </a:xfrm>
        </p:spPr>
        <p:txBody>
          <a:bodyPr/>
          <a:lstStyle>
            <a:lvl1pPr marL="457200" indent="-457200">
              <a:buAutoNum type="arabicPeriod"/>
              <a:defRPr sz="2000"/>
            </a:lvl1pPr>
            <a:lvl2pPr marL="457200" indent="0">
              <a:buNone/>
              <a:defRPr/>
            </a:lvl2pPr>
          </a:lstStyle>
          <a:p>
            <a:pPr lvl="0"/>
            <a:r>
              <a:rPr lang="zh-CN" altLang="en-US"/>
              <a:t>单击此处编辑母版文本样式</a:t>
            </a:r>
          </a:p>
          <a:p>
            <a:pPr lvl="0"/>
            <a:r>
              <a:rPr lang="zh-CN" altLang="en-US">
                <a:sym typeface="+mn-ea"/>
              </a:rPr>
              <a:t>单击此处编辑母版文本样式</a:t>
            </a:r>
            <a:endParaRPr lang="zh-CN" altLang="en-US"/>
          </a:p>
          <a:p>
            <a:pPr lvl="0"/>
            <a:r>
              <a:rPr lang="zh-CN" altLang="en-US">
                <a:sym typeface="+mn-ea"/>
              </a:rPr>
              <a:t>单击此处编辑母版文本样式</a:t>
            </a:r>
            <a:endParaRPr lang="zh-CN" altLang="en-US"/>
          </a:p>
          <a:p>
            <a:pPr lvl="0"/>
            <a:r>
              <a:rPr lang="zh-CN" altLang="en-US">
                <a:sym typeface="+mn-ea"/>
              </a:rPr>
              <a:t>单击此处编辑母版文本样式</a:t>
            </a:r>
            <a:endParaRPr lang="zh-CN" altLang="en-US"/>
          </a:p>
          <a:p>
            <a:pPr lvl="0"/>
            <a:r>
              <a:rPr lang="zh-CN" altLang="en-US">
                <a:sym typeface="+mn-ea"/>
              </a:rPr>
              <a:t>单击此处编辑母版文本样式</a:t>
            </a:r>
            <a:endParaRPr lang="zh-CN" altLang="en-US"/>
          </a:p>
          <a:p>
            <a:pPr lvl="0"/>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章节页">
    <p:spTree>
      <p:nvGrpSpPr>
        <p:cNvPr id="1" name=""/>
        <p:cNvGrpSpPr/>
        <p:nvPr/>
      </p:nvGrpSpPr>
      <p:grpSpPr>
        <a:xfrm>
          <a:off x="0" y="0"/>
          <a:ext cx="0" cy="0"/>
          <a:chOff x="0" y="0"/>
          <a:chExt cx="0" cy="0"/>
        </a:xfrm>
      </p:grpSpPr>
      <p:sp>
        <p:nvSpPr>
          <p:cNvPr id="7" name="矩形 6"/>
          <p:cNvSpPr/>
          <p:nvPr userDrawn="1"/>
        </p:nvSpPr>
        <p:spPr>
          <a:xfrm>
            <a:off x="0" y="0"/>
            <a:ext cx="12192000" cy="6858000"/>
          </a:xfrm>
          <a:prstGeom prst="rect">
            <a:avLst/>
          </a:prstGeom>
          <a:solidFill>
            <a:srgbClr val="0091DB"/>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4" name="日期占位符 3"/>
          <p:cNvSpPr>
            <a:spLocks noGrp="1"/>
          </p:cNvSpPr>
          <p:nvPr>
            <p:ph type="dt" sz="half" idx="10"/>
            <p:custDataLst>
              <p:tags r:id="rId1"/>
            </p:custDataLst>
          </p:nvPr>
        </p:nvSpPr>
        <p:spPr/>
        <p:txBody>
          <a:bodyPr/>
          <a:lstStyle/>
          <a:p>
            <a:fld id="{F58EA5ED-8A30-4A05-9905-659BE42D7411}" type="datetime1">
              <a:rPr lang="zh-CN" altLang="en-US" smtClean="0"/>
              <a:t>2026/7/23</a:t>
            </a:fld>
            <a:endParaRPr lang="zh-CN" altLang="en-US"/>
          </a:p>
        </p:txBody>
      </p:sp>
      <p:sp>
        <p:nvSpPr>
          <p:cNvPr id="5" name="页脚占位符 4"/>
          <p:cNvSpPr>
            <a:spLocks noGrp="1"/>
          </p:cNvSpPr>
          <p:nvPr>
            <p:ph type="ftr" sz="quarter" idx="11"/>
            <p:custDataLst>
              <p:tags r:id="rId2"/>
            </p:custDataLst>
          </p:nvPr>
        </p:nvSpPr>
        <p:spPr/>
        <p:txBody>
          <a:bodyPr/>
          <a:lstStyle/>
          <a:p>
            <a:endParaRPr lang="zh-CN" altLang="en-US"/>
          </a:p>
        </p:txBody>
      </p:sp>
      <p:sp>
        <p:nvSpPr>
          <p:cNvPr id="6" name="灯片编号占位符 5"/>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9" name="文本占位符 8"/>
          <p:cNvSpPr>
            <a:spLocks noGrp="1"/>
          </p:cNvSpPr>
          <p:nvPr>
            <p:ph type="body" idx="14" hasCustomPrompt="1"/>
          </p:nvPr>
        </p:nvSpPr>
        <p:spPr>
          <a:xfrm>
            <a:off x="2112645" y="3219450"/>
            <a:ext cx="7964805" cy="1033780"/>
          </a:xfrm>
        </p:spPr>
        <p:txBody>
          <a:bodyPr/>
          <a:lstStyle>
            <a:lvl1pPr marL="0" indent="0" algn="ctr">
              <a:buNone/>
              <a:defRPr sz="3600">
                <a:solidFill>
                  <a:schemeClr val="bg1"/>
                </a:solidFill>
              </a:defRPr>
            </a:lvl1pPr>
            <a:lvl2pPr marL="457200" indent="0">
              <a:buNone/>
              <a:defRPr/>
            </a:lvl2pPr>
          </a:lstStyle>
          <a:p>
            <a:pPr lvl="0"/>
            <a:r>
              <a:rPr lang="zh-CN" altLang="en-US"/>
              <a:t>单击此处编辑章节标题</a:t>
            </a:r>
          </a:p>
        </p:txBody>
      </p:sp>
      <p:sp>
        <p:nvSpPr>
          <p:cNvPr id="10" name="文本占位符 9"/>
          <p:cNvSpPr>
            <a:spLocks noGrp="1"/>
          </p:cNvSpPr>
          <p:nvPr>
            <p:ph type="body" idx="15" hasCustomPrompt="1"/>
          </p:nvPr>
        </p:nvSpPr>
        <p:spPr>
          <a:xfrm>
            <a:off x="2113280" y="4072255"/>
            <a:ext cx="7964170" cy="708025"/>
          </a:xfrm>
        </p:spPr>
        <p:txBody>
          <a:bodyPr/>
          <a:lstStyle>
            <a:lvl1pPr marL="0" indent="0" algn="ctr">
              <a:buNone/>
              <a:defRPr>
                <a:solidFill>
                  <a:schemeClr val="bg1"/>
                </a:solidFill>
              </a:defRPr>
            </a:lvl1pPr>
            <a:lvl2pPr marL="457200" indent="0">
              <a:buNone/>
              <a:defRPr/>
            </a:lvl2pPr>
          </a:lstStyle>
          <a:p>
            <a:pPr lvl="0"/>
            <a:r>
              <a:rPr lang="zh-CN" altLang="en-US"/>
              <a:t>单击此处编辑章节副标题</a:t>
            </a:r>
          </a:p>
        </p:txBody>
      </p:sp>
      <p:sp>
        <p:nvSpPr>
          <p:cNvPr id="2" name="文本占位符 1"/>
          <p:cNvSpPr>
            <a:spLocks noGrp="1"/>
          </p:cNvSpPr>
          <p:nvPr>
            <p:ph type="body" idx="16" hasCustomPrompt="1"/>
          </p:nvPr>
        </p:nvSpPr>
        <p:spPr>
          <a:xfrm>
            <a:off x="3105785" y="1936750"/>
            <a:ext cx="5979160" cy="1376045"/>
          </a:xfrm>
        </p:spPr>
        <p:txBody>
          <a:bodyPr>
            <a:noAutofit/>
          </a:bodyPr>
          <a:lstStyle>
            <a:lvl1pPr marL="0" indent="0" algn="ctr">
              <a:buNone/>
              <a:defRPr sz="6600" b="0">
                <a:solidFill>
                  <a:schemeClr val="bg1"/>
                </a:solidFill>
                <a:latin typeface="微软雅黑" panose="020B0503020204020204" charset="-122"/>
                <a:ea typeface="微软雅黑" panose="020B0503020204020204" charset="-122"/>
              </a:defRPr>
            </a:lvl1pPr>
            <a:lvl2pPr marL="457200" indent="0">
              <a:buNone/>
              <a:defRPr/>
            </a:lvl2pPr>
          </a:lstStyle>
          <a:p>
            <a:pPr lvl="0"/>
            <a:r>
              <a:rPr lang="en-US" altLang="zh-CN"/>
              <a:t>01</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正文页">
    <p:spTree>
      <p:nvGrpSpPr>
        <p:cNvPr id="1" name=""/>
        <p:cNvGrpSpPr/>
        <p:nvPr/>
      </p:nvGrpSpPr>
      <p:grpSpPr>
        <a:xfrm>
          <a:off x="0" y="0"/>
          <a:ext cx="0" cy="0"/>
          <a:chOff x="0" y="0"/>
          <a:chExt cx="0" cy="0"/>
        </a:xfrm>
      </p:grpSpPr>
      <p:sp>
        <p:nvSpPr>
          <p:cNvPr id="8" name="矩形 7"/>
          <p:cNvSpPr/>
          <p:nvPr userDrawn="1"/>
        </p:nvSpPr>
        <p:spPr>
          <a:xfrm>
            <a:off x="-17780" y="0"/>
            <a:ext cx="12209780" cy="6858000"/>
          </a:xfrm>
          <a:prstGeom prst="rect">
            <a:avLst/>
          </a:prstGeom>
          <a:gradFill>
            <a:gsLst>
              <a:gs pos="100000">
                <a:srgbClr val="ECEFF9">
                  <a:lumMod val="42000"/>
                  <a:lumOff val="58000"/>
                </a:srgbClr>
              </a:gs>
              <a:gs pos="0">
                <a:srgbClr val="E9EDF6"/>
              </a:gs>
            </a:gsLst>
            <a:lin ang="10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 name="标题 1"/>
          <p:cNvSpPr>
            <a:spLocks noGrp="1"/>
          </p:cNvSpPr>
          <p:nvPr>
            <p:ph type="title"/>
            <p:custDataLst>
              <p:tags r:id="rId1"/>
            </p:custDataLst>
          </p:nvPr>
        </p:nvSpPr>
        <p:spPr>
          <a:xfrm>
            <a:off x="608400" y="255975"/>
            <a:ext cx="10969200" cy="705600"/>
          </a:xfrm>
        </p:spPr>
        <p:txBody>
          <a:bodyPr vert="horz" lIns="90000" tIns="46800" rIns="90000" bIns="46800" rtlCol="0" anchor="ctr" anchorCtr="0">
            <a:normAutofit/>
          </a:bodyPr>
          <a:lstStyle>
            <a:lvl1pPr>
              <a:defRPr sz="2800" b="1">
                <a:solidFill>
                  <a:srgbClr val="0C3388"/>
                </a:solidFill>
              </a:defRPr>
            </a:lvl1pPr>
          </a:lstStyle>
          <a:p>
            <a:pPr lvl="0"/>
            <a:r>
              <a:rPr lang="zh-CN" altLang="en-US"/>
              <a:t>单击此处编辑母版标题样式</a:t>
            </a:r>
          </a:p>
        </p:txBody>
      </p:sp>
      <p:sp>
        <p:nvSpPr>
          <p:cNvPr id="4" name="日期占位符 3"/>
          <p:cNvSpPr>
            <a:spLocks noGrp="1"/>
          </p:cNvSpPr>
          <p:nvPr>
            <p:ph type="dt" sz="half" idx="10"/>
            <p:custDataLst>
              <p:tags r:id="rId2"/>
            </p:custDataLst>
          </p:nvPr>
        </p:nvSpPr>
        <p:spPr/>
        <p:txBody>
          <a:bodyPr/>
          <a:lstStyle/>
          <a:p>
            <a:fld id="{64A41B6F-78D5-45A1-8101-2CDA4A1FF658}" type="datetime1">
              <a:rPr lang="zh-CN" altLang="en-US" smtClean="0"/>
              <a:t>2026/7/23</a:t>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pic>
        <p:nvPicPr>
          <p:cNvPr id="30" name="图片 29" descr="资源 12"/>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rot="5400000">
            <a:off x="286385" y="547370"/>
            <a:ext cx="394970" cy="76200"/>
          </a:xfrm>
          <a:prstGeom prst="rect">
            <a:avLst/>
          </a:prstGeom>
        </p:spPr>
      </p:pic>
      <p:sp>
        <p:nvSpPr>
          <p:cNvPr id="17" name="灯片编号占位符 16"/>
          <p:cNvSpPr>
            <a:spLocks noGrp="1"/>
          </p:cNvSpPr>
          <p:nvPr userDrawn="1"/>
        </p:nvSpPr>
        <p:spPr>
          <a:xfrm>
            <a:off x="8905540" y="6314400"/>
            <a:ext cx="2700000" cy="316800"/>
          </a:xfrm>
          <a:prstGeom prst="rect">
            <a:avLst/>
          </a:prstGeom>
        </p:spPr>
        <p:txBody>
          <a:bodyPr vert="horz" lIns="91440" tIns="45720" rIns="91440" bIns="45720" rtlCol="0" anchor="ctr">
            <a:noAutofit/>
          </a:bodyPr>
          <a:lstStyle>
            <a:defPPr>
              <a:defRPr lang="zh-CN"/>
            </a:defPPr>
            <a:lvl1pPr marL="0" algn="r"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spcAft>
                <a:spcPct val="0"/>
              </a:spcAft>
            </a:pPr>
            <a:fld id="{49AE70B2-8BF9-45C0-BB95-33D1B9D3A854}" type="slidenum">
              <a:rPr lang="zh-CN" altLang="en-US" sz="1400" smtClean="0">
                <a:sym typeface="+mn-ea"/>
              </a:rPr>
              <a:t>‹#›</a:t>
            </a:fld>
            <a:endParaRPr lang="zh-CN" altLang="en-US" sz="1400">
              <a:sym typeface="+mn-ea"/>
            </a:endParaRPr>
          </a:p>
        </p:txBody>
      </p:sp>
      <p:pic>
        <p:nvPicPr>
          <p:cNvPr id="20" name="图片 19" descr="F:/品牌logo设计项目/logo文件/SERTICS.pngSERTICS"/>
          <p:cNvPicPr>
            <a:picLocks noChangeAspect="1"/>
          </p:cNvPicPr>
          <p:nvPr userDrawn="1"/>
        </p:nvPicPr>
        <p:blipFill>
          <a:blip r:embed="rId7"/>
          <a:srcRect l="8529" t="38631" r="7996" b="39693"/>
          <a:stretch>
            <a:fillRect/>
          </a:stretch>
        </p:blipFill>
        <p:spPr>
          <a:xfrm>
            <a:off x="440690" y="6356985"/>
            <a:ext cx="1254760" cy="231140"/>
          </a:xfrm>
          <a:prstGeom prst="rect">
            <a:avLst/>
          </a:prstGeom>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BE117E72-BE48-4B84-B1E6-A2678589A15C}" type="datetime1">
              <a:rPr lang="zh-CN" altLang="en-US" smtClean="0"/>
              <a:t>2026/7/23</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7"/>
        <p:cNvGrpSpPr/>
        <p:nvPr/>
      </p:nvGrpSpPr>
      <p:grpSpPr>
        <a:xfrm>
          <a:off x="0" y="0"/>
          <a:ext cx="0" cy="0"/>
          <a:chOff x="0" y="0"/>
          <a:chExt cx="0" cy="0"/>
        </a:xfrm>
      </p:grpSpPr>
      <p:sp>
        <p:nvSpPr>
          <p:cNvPr id="18" name="Shape 54"/>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Shape 55"/>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 name="Shape 5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8D99BDBD-CCDB-4662-BD17-763D4B2AE34C}" type="datetime1">
              <a:rPr lang="zh-CN" altLang="en-US" smtClean="0"/>
              <a:t>2026/7/23</a:t>
            </a:fld>
            <a:endParaRPr/>
          </a:p>
        </p:txBody>
      </p:sp>
      <p:sp>
        <p:nvSpPr>
          <p:cNvPr id="21" name="Shape 5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2" name="Shape 5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B56E8F97-A08F-49B3-953E-27269B67C8F0}" type="datetime1">
              <a:rPr lang="zh-CN" altLang="en-US" smtClean="0"/>
              <a:t>2026/7/23</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2489EAE4-12AA-4D30-8C1C-6BD7F79D5C2C}" type="datetime1">
              <a:rPr lang="zh-CN" altLang="en-US" smtClean="0"/>
              <a:t>2026/7/23</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D40BC43F-6C28-49E2-AD74-73290B3A3048}" type="datetime1">
              <a:rPr lang="zh-CN" altLang="en-US" smtClean="0"/>
              <a:t>2026/7/23</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30451998-C556-4FF0-B39F-2C63AE140A89}" type="datetime1">
              <a:rPr lang="zh-CN" altLang="en-US" smtClean="0"/>
              <a:t>2026/7/23</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23FCA0B2-69A0-4DA4-BF42-D82514724408}" type="datetime1">
              <a:rPr lang="zh-CN" altLang="en-US" smtClean="0"/>
              <a:t>2026/7/23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封底幻灯片">
    <p:bg>
      <p:bgPr>
        <a:blipFill rotWithShape="1">
          <a:blip r:embed="rId6"/>
          <a:stretch>
            <a:fillRect/>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4D5BDD63-513C-49CB-890F-B37D5E38FA31}" type="datetime1">
              <a:rPr lang="zh-CN" altLang="en-US" smtClean="0"/>
              <a:t>2026/7/23</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5942330" y="2515870"/>
            <a:ext cx="5703570" cy="2387600"/>
          </a:xfrm>
        </p:spPr>
        <p:txBody>
          <a:bodyPr vert="horz" lIns="90000" tIns="46800" rIns="90000" bIns="46800" rtlCol="0" anchor="t" anchorCtr="0">
            <a:normAutofit/>
          </a:bodyPr>
          <a:lstStyle>
            <a:lvl1pPr algn="l">
              <a:lnSpc>
                <a:spcPct val="150000"/>
              </a:lnSpc>
              <a:defRPr sz="4800" b="1">
                <a:solidFill>
                  <a:schemeClr val="bg1"/>
                </a:solidFill>
              </a:defRPr>
            </a:lvl1pPr>
          </a:lstStyle>
          <a:p>
            <a:pPr lvl="0"/>
            <a:r>
              <a:rPr lang="zh-CN" altLang="en-US"/>
              <a:t>编辑结束语</a:t>
            </a:r>
          </a:p>
        </p:txBody>
      </p:sp>
      <p:pic>
        <p:nvPicPr>
          <p:cNvPr id="10" name="图片 9" descr="中科采象白色"/>
          <p:cNvPicPr>
            <a:picLocks noChangeAspect="1"/>
          </p:cNvPicPr>
          <p:nvPr userDrawn="1"/>
        </p:nvPicPr>
        <p:blipFill>
          <a:blip r:embed="rId7"/>
          <a:srcRect l="7532" t="32130" r="7853" b="32870"/>
          <a:stretch>
            <a:fillRect/>
          </a:stretch>
        </p:blipFill>
        <p:spPr>
          <a:xfrm>
            <a:off x="9921875" y="353596"/>
            <a:ext cx="1644838" cy="481093"/>
          </a:xfrm>
          <a:prstGeom prst="rect">
            <a:avLst/>
          </a:prstGeom>
        </p:spPr>
      </p:pic>
      <p:pic>
        <p:nvPicPr>
          <p:cNvPr id="7" name="图片 6" descr="定稿-中科采象VI (确定)-43"/>
          <p:cNvPicPr>
            <a:picLocks noChangeAspect="1"/>
          </p:cNvPicPr>
          <p:nvPr userDrawn="1"/>
        </p:nvPicPr>
        <p:blipFill>
          <a:blip r:embed="rId8"/>
          <a:stretch>
            <a:fillRect/>
          </a:stretch>
        </p:blipFill>
        <p:spPr>
          <a:xfrm>
            <a:off x="9072433" y="6283960"/>
            <a:ext cx="2494280" cy="2463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3"/>
        <p:cNvGrpSpPr/>
        <p:nvPr/>
      </p:nvGrpSpPr>
      <p:grpSpPr>
        <a:xfrm>
          <a:off x="0" y="0"/>
          <a:ext cx="0" cy="0"/>
          <a:chOff x="0" y="0"/>
          <a:chExt cx="0" cy="0"/>
        </a:xfrm>
      </p:grpSpPr>
      <p:sp>
        <p:nvSpPr>
          <p:cNvPr id="24" name="Shape 59"/>
          <p:cNvSpPr txBox="1">
            <a:spLocks noGrp="1"/>
          </p:cNvSpPr>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5" name="Shape 60"/>
          <p:cNvSpPr txBox="1">
            <a:spLocks noGrp="1"/>
          </p:cNvSpPr>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26" name="Shape 6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7A802BFB-6571-4FAA-ACAD-33D1BBCA15B3}" type="datetime1">
              <a:rPr lang="zh-CN" altLang="en-US" smtClean="0"/>
              <a:t>2026/7/23</a:t>
            </a:fld>
            <a:endParaRPr/>
          </a:p>
        </p:txBody>
      </p:sp>
      <p:sp>
        <p:nvSpPr>
          <p:cNvPr id="27" name="Shape 6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28" name="Shape 6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
        <p:cNvGrpSpPr/>
        <p:nvPr/>
      </p:nvGrpSpPr>
      <p:grpSpPr>
        <a:xfrm>
          <a:off x="0" y="0"/>
          <a:ext cx="0" cy="0"/>
          <a:chOff x="0" y="0"/>
          <a:chExt cx="0" cy="0"/>
        </a:xfrm>
      </p:grpSpPr>
      <p:sp>
        <p:nvSpPr>
          <p:cNvPr id="30" name="Shape 9"/>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1" name="Shape 10"/>
          <p:cNvSpPr txBox="1">
            <a:spLocks noGrp="1"/>
          </p:cNvSpPr>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2" name="Shape 11"/>
          <p:cNvSpPr txBox="1">
            <a:spLocks noGrp="1"/>
          </p:cNvSpPr>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 name="Shape 12"/>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0173501C-0CB5-4623-8AF5-A28E95CB80C2}" type="datetime1">
              <a:rPr lang="zh-CN" altLang="en-US" smtClean="0"/>
              <a:t>2026/7/23</a:t>
            </a:fld>
            <a:endParaRPr/>
          </a:p>
        </p:txBody>
      </p:sp>
      <p:sp>
        <p:nvSpPr>
          <p:cNvPr id="34" name="Shape 13"/>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35" name="Shape 14"/>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36"/>
        <p:cNvGrpSpPr/>
        <p:nvPr/>
      </p:nvGrpSpPr>
      <p:grpSpPr>
        <a:xfrm>
          <a:off x="0" y="0"/>
          <a:ext cx="0" cy="0"/>
          <a:chOff x="0" y="0"/>
          <a:chExt cx="0" cy="0"/>
        </a:xfrm>
      </p:grpSpPr>
      <p:sp>
        <p:nvSpPr>
          <p:cNvPr id="37" name="Shape 35"/>
          <p:cNvSpPr txBox="1">
            <a:spLocks noGrp="1"/>
          </p:cNvSpPr>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Shape 36"/>
          <p:cNvSpPr txBox="1">
            <a:spLocks noGrp="1"/>
          </p:cNvSpPr>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9" name="Shape 37"/>
          <p:cNvSpPr txBox="1">
            <a:spLocks noGrp="1"/>
          </p:cNvSpPr>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0" name="Shape 38"/>
          <p:cNvSpPr txBox="1">
            <a:spLocks noGrp="1"/>
          </p:cNvSpPr>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1" name="Shape 39"/>
          <p:cNvSpPr txBox="1">
            <a:spLocks noGrp="1"/>
          </p:cNvSpPr>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Shape 40"/>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7989B0BC-DF96-4925-A786-9BA0E705D7B5}" type="datetime1">
              <a:rPr lang="zh-CN" altLang="en-US" smtClean="0"/>
              <a:t>2026/7/23</a:t>
            </a:fld>
            <a:endParaRPr/>
          </a:p>
        </p:txBody>
      </p:sp>
      <p:sp>
        <p:nvSpPr>
          <p:cNvPr id="43" name="Shape 41"/>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4" name="Shape 42"/>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5"/>
        <p:cNvGrpSpPr/>
        <p:nvPr/>
      </p:nvGrpSpPr>
      <p:grpSpPr>
        <a:xfrm>
          <a:off x="0" y="0"/>
          <a:ext cx="0" cy="0"/>
          <a:chOff x="0" y="0"/>
          <a:chExt cx="0" cy="0"/>
        </a:xfrm>
      </p:grpSpPr>
      <p:sp>
        <p:nvSpPr>
          <p:cNvPr id="46" name="Shape 20"/>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7" name="Shape 21"/>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772D7BD9-318A-4F76-B7B2-25EFA00EB8AC}" type="datetime1">
              <a:rPr lang="zh-CN" altLang="en-US" smtClean="0"/>
              <a:t>2026/7/23</a:t>
            </a:fld>
            <a:endParaRPr/>
          </a:p>
        </p:txBody>
      </p:sp>
      <p:sp>
        <p:nvSpPr>
          <p:cNvPr id="48" name="Shape 22"/>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49" name="Shape 23"/>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
        <p:cNvGrpSpPr/>
        <p:nvPr/>
      </p:nvGrpSpPr>
      <p:grpSpPr>
        <a:xfrm>
          <a:off x="0" y="0"/>
          <a:ext cx="0" cy="0"/>
          <a:chOff x="0" y="0"/>
          <a:chExt cx="0" cy="0"/>
        </a:xfrm>
      </p:grpSpPr>
      <p:sp>
        <p:nvSpPr>
          <p:cNvPr id="51" name="Shape 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C4E1F7C4-7D40-47A2-A8E2-B36538666B8B}" type="datetime1">
              <a:rPr lang="zh-CN" altLang="en-US" smtClean="0"/>
              <a:t>2026/7/23</a:t>
            </a:fld>
            <a:endParaRPr/>
          </a:p>
        </p:txBody>
      </p:sp>
      <p:sp>
        <p:nvSpPr>
          <p:cNvPr id="52" name="Shape 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53" name="Shape 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4"/>
        <p:cNvGrpSpPr/>
        <p:nvPr/>
      </p:nvGrpSpPr>
      <p:grpSpPr>
        <a:xfrm>
          <a:off x="0" y="0"/>
          <a:ext cx="0" cy="0"/>
          <a:chOff x="0" y="0"/>
          <a:chExt cx="0" cy="0"/>
        </a:xfrm>
      </p:grpSpPr>
      <p:sp>
        <p:nvSpPr>
          <p:cNvPr id="55" name="Shape 43"/>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6" name="Shape 44"/>
          <p:cNvSpPr txBox="1">
            <a:spLocks noGrp="1"/>
          </p:cNvSpPr>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57" name="Shape 45"/>
          <p:cNvSpPr txBox="1">
            <a:spLocks noGrp="1"/>
          </p:cNvSpPr>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8" name="Shape 46"/>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30AD5200-A752-49BC-8011-D487B4E0F12B}" type="datetime1">
              <a:rPr lang="zh-CN" altLang="en-US" smtClean="0"/>
              <a:t>2026/7/23</a:t>
            </a:fld>
            <a:endParaRPr/>
          </a:p>
        </p:txBody>
      </p:sp>
      <p:sp>
        <p:nvSpPr>
          <p:cNvPr id="59" name="Shape 47"/>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0" name="Shape 48"/>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1"/>
        <p:cNvGrpSpPr/>
        <p:nvPr/>
      </p:nvGrpSpPr>
      <p:grpSpPr>
        <a:xfrm>
          <a:off x="0" y="0"/>
          <a:ext cx="0" cy="0"/>
          <a:chOff x="0" y="0"/>
          <a:chExt cx="0" cy="0"/>
        </a:xfrm>
      </p:grpSpPr>
      <p:sp>
        <p:nvSpPr>
          <p:cNvPr id="62" name="Shape 24"/>
          <p:cNvSpPr txBox="1">
            <a:spLocks noGrp="1"/>
          </p:cNvSpPr>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3" name="Shape 25"/>
          <p:cNvSpPr>
            <a:spLocks noGrp="1"/>
          </p:cNvSpPr>
          <p:nvPr>
            <p:ph type="pic" idx="2"/>
          </p:nvPr>
        </p:nvSpPr>
        <p:spPr>
          <a:xfrm>
            <a:off x="3887391" y="740569"/>
            <a:ext cx="4629150" cy="3655219"/>
          </a:xfrm>
          <a:prstGeom prst="rect">
            <a:avLst/>
          </a:prstGeom>
          <a:noFill/>
          <a:ln>
            <a:noFill/>
          </a:ln>
        </p:spPr>
      </p:sp>
      <p:sp>
        <p:nvSpPr>
          <p:cNvPr id="64" name="Shape 26"/>
          <p:cNvSpPr txBox="1">
            <a:spLocks noGrp="1"/>
          </p:cNvSpPr>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65" name="Shape 27"/>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BC49378C-4042-4964-808C-7839B146D78A}" type="datetime1">
              <a:rPr lang="zh-CN" altLang="en-US" smtClean="0"/>
              <a:t>2026/7/23</a:t>
            </a:fld>
            <a:endParaRPr/>
          </a:p>
        </p:txBody>
      </p:sp>
      <p:sp>
        <p:nvSpPr>
          <p:cNvPr id="66" name="Shape 28"/>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a:p>
        </p:txBody>
      </p:sp>
      <p:sp>
        <p:nvSpPr>
          <p:cNvPr id="67" name="Shape 29"/>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ags" Target="../tags/tag9.xml"/><Relationship Id="rId18" Type="http://schemas.openxmlformats.org/officeDocument/2006/relationships/tags" Target="../tags/tag14.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17" Type="http://schemas.openxmlformats.org/officeDocument/2006/relationships/tags" Target="../tags/tag13.xml"/><Relationship Id="rId2" Type="http://schemas.openxmlformats.org/officeDocument/2006/relationships/slideLayout" Target="../slideLayouts/slideLayout16.xml"/><Relationship Id="rId16" Type="http://schemas.openxmlformats.org/officeDocument/2006/relationships/tags" Target="../tags/tag1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11.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Shape 1"/>
          <p:cNvSpPr txBox="1">
            <a:spLocks noGrp="1"/>
          </p:cNvSpPr>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Shape 2"/>
          <p:cNvSpPr txBox="1">
            <a:spLocks noGrp="1"/>
          </p:cNvSpPr>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8" name="Shape 3"/>
          <p:cNvSpPr txBox="1">
            <a:spLocks noGrp="1"/>
          </p:cNvSpPr>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fld id="{FEBD90B5-4053-4EE6-8291-B3E9E75CF0EE}" type="datetime1">
              <a:rPr lang="zh-CN" altLang="en-US" smtClean="0"/>
              <a:t>2026/7/23</a:t>
            </a:fld>
            <a:endParaRPr/>
          </a:p>
        </p:txBody>
      </p:sp>
      <p:sp>
        <p:nvSpPr>
          <p:cNvPr id="9" name="Shape 4"/>
          <p:cNvSpPr txBox="1">
            <a:spLocks noGrp="1"/>
          </p:cNvSpPr>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a:endParaRPr/>
          </a:p>
        </p:txBody>
      </p:sp>
      <p:sp>
        <p:nvSpPr>
          <p:cNvPr id="10" name="Shape 5"/>
          <p:cNvSpPr txBox="1">
            <a:spLocks noGrp="1"/>
          </p:cNvSpPr>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en-US" altLang="zh-CN"/>
              <a:t>‹#›</a:t>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22FB103B-FB16-47F7-87E0-379ACA1B7BE3}" type="datetime1">
              <a:rPr lang="zh-CN" altLang="en-US" smtClean="0"/>
              <a:t>2026/7/23</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t>‹#›</a:t>
            </a:fld>
            <a:endParaRPr lang="zh-CN" altLang="en-US" dirty="0"/>
          </a:p>
        </p:txBody>
      </p:sp>
      <p:sp>
        <p:nvSpPr>
          <p:cNvPr id="22" name="矩形 21"/>
          <p:cNvSpPr/>
          <p:nvPr userDrawn="1"/>
        </p:nvSpPr>
        <p:spPr>
          <a:xfrm>
            <a:off x="12371070" y="927100"/>
            <a:ext cx="780415" cy="732790"/>
          </a:xfrm>
          <a:prstGeom prst="rect">
            <a:avLst/>
          </a:prstGeom>
          <a:solidFill>
            <a:srgbClr val="0C338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3" name="文本框 22"/>
          <p:cNvSpPr txBox="1"/>
          <p:nvPr userDrawn="1"/>
        </p:nvSpPr>
        <p:spPr>
          <a:xfrm>
            <a:off x="12371070" y="967105"/>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R12</a:t>
            </a:r>
          </a:p>
          <a:p>
            <a:pPr defTabSz="914400">
              <a:spcBef>
                <a:spcPct val="0"/>
              </a:spcBef>
              <a:spcAft>
                <a:spcPct val="0"/>
              </a:spcAft>
            </a:pPr>
            <a:r>
              <a:rPr lang="en-US" altLang="zh-CN" sz="1200" kern="1200">
                <a:solidFill>
                  <a:schemeClr val="bg1"/>
                </a:solidFill>
                <a:latin typeface="+mn-lt"/>
                <a:ea typeface="+mn-ea"/>
                <a:cs typeface="+mn-cs"/>
                <a:sym typeface="+mn-ea"/>
              </a:rPr>
              <a:t>G51</a:t>
            </a:r>
          </a:p>
          <a:p>
            <a:pPr defTabSz="914400">
              <a:spcBef>
                <a:spcPct val="0"/>
              </a:spcBef>
              <a:spcAft>
                <a:spcPct val="0"/>
              </a:spcAft>
            </a:pPr>
            <a:r>
              <a:rPr lang="en-US" altLang="zh-CN" sz="1200" kern="1200">
                <a:solidFill>
                  <a:schemeClr val="bg1"/>
                </a:solidFill>
                <a:latin typeface="+mn-lt"/>
                <a:ea typeface="+mn-ea"/>
                <a:cs typeface="+mn-cs"/>
                <a:sym typeface="+mn-ea"/>
              </a:rPr>
              <a:t>B136</a:t>
            </a:r>
          </a:p>
        </p:txBody>
      </p:sp>
      <p:sp>
        <p:nvSpPr>
          <p:cNvPr id="24" name="矩形 23"/>
          <p:cNvSpPr/>
          <p:nvPr userDrawn="1"/>
        </p:nvSpPr>
        <p:spPr>
          <a:xfrm>
            <a:off x="12371070" y="1698625"/>
            <a:ext cx="780415" cy="732790"/>
          </a:xfrm>
          <a:prstGeom prst="rect">
            <a:avLst/>
          </a:prstGeom>
          <a:solidFill>
            <a:srgbClr val="D80C1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5" name="文本框 24"/>
          <p:cNvSpPr txBox="1"/>
          <p:nvPr userDrawn="1"/>
        </p:nvSpPr>
        <p:spPr>
          <a:xfrm>
            <a:off x="12371070" y="1738630"/>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R216</a:t>
            </a:r>
          </a:p>
          <a:p>
            <a:pPr defTabSz="914400">
              <a:spcBef>
                <a:spcPct val="0"/>
              </a:spcBef>
              <a:spcAft>
                <a:spcPct val="0"/>
              </a:spcAft>
            </a:pPr>
            <a:r>
              <a:rPr lang="en-US" altLang="zh-CN" sz="1200" kern="1200">
                <a:solidFill>
                  <a:schemeClr val="bg1"/>
                </a:solidFill>
                <a:latin typeface="+mn-lt"/>
                <a:ea typeface="+mn-ea"/>
                <a:cs typeface="+mn-cs"/>
                <a:sym typeface="+mn-ea"/>
              </a:rPr>
              <a:t>G12</a:t>
            </a:r>
          </a:p>
          <a:p>
            <a:pPr defTabSz="914400">
              <a:spcBef>
                <a:spcPct val="0"/>
              </a:spcBef>
              <a:spcAft>
                <a:spcPct val="0"/>
              </a:spcAft>
            </a:pPr>
            <a:r>
              <a:rPr lang="en-US" altLang="zh-CN" sz="1200" kern="1200">
                <a:solidFill>
                  <a:schemeClr val="bg1"/>
                </a:solidFill>
                <a:latin typeface="+mn-lt"/>
                <a:ea typeface="+mn-ea"/>
                <a:cs typeface="+mn-cs"/>
                <a:sym typeface="+mn-ea"/>
              </a:rPr>
              <a:t>B24</a:t>
            </a:r>
          </a:p>
        </p:txBody>
      </p:sp>
      <p:sp>
        <p:nvSpPr>
          <p:cNvPr id="26" name="矩形 25"/>
          <p:cNvSpPr/>
          <p:nvPr userDrawn="1"/>
        </p:nvSpPr>
        <p:spPr>
          <a:xfrm>
            <a:off x="12371070" y="5320665"/>
            <a:ext cx="780415" cy="732790"/>
          </a:xfrm>
          <a:prstGeom prst="rect">
            <a:avLst/>
          </a:prstGeom>
          <a:solidFill>
            <a:srgbClr val="60606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27" name="文本框 26"/>
          <p:cNvSpPr txBox="1"/>
          <p:nvPr userDrawn="1"/>
        </p:nvSpPr>
        <p:spPr>
          <a:xfrm>
            <a:off x="12371070" y="5360670"/>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R96</a:t>
            </a:r>
          </a:p>
          <a:p>
            <a:pPr defTabSz="914400">
              <a:spcBef>
                <a:spcPct val="0"/>
              </a:spcBef>
              <a:spcAft>
                <a:spcPct val="0"/>
              </a:spcAft>
            </a:pPr>
            <a:r>
              <a:rPr lang="en-US" altLang="zh-CN" sz="1200" kern="1200">
                <a:solidFill>
                  <a:schemeClr val="bg1"/>
                </a:solidFill>
                <a:latin typeface="+mn-lt"/>
                <a:ea typeface="+mn-ea"/>
                <a:cs typeface="+mn-cs"/>
                <a:sym typeface="+mn-ea"/>
              </a:rPr>
              <a:t>G96</a:t>
            </a:r>
          </a:p>
          <a:p>
            <a:pPr defTabSz="914400">
              <a:spcBef>
                <a:spcPct val="0"/>
              </a:spcBef>
              <a:spcAft>
                <a:spcPct val="0"/>
              </a:spcAft>
            </a:pPr>
            <a:r>
              <a:rPr lang="en-US" altLang="zh-CN" sz="1200" kern="1200">
                <a:solidFill>
                  <a:schemeClr val="bg1"/>
                </a:solidFill>
                <a:latin typeface="+mn-lt"/>
                <a:ea typeface="+mn-ea"/>
                <a:cs typeface="+mn-cs"/>
                <a:sym typeface="+mn-ea"/>
              </a:rPr>
              <a:t>B96</a:t>
            </a:r>
          </a:p>
        </p:txBody>
      </p:sp>
      <p:sp>
        <p:nvSpPr>
          <p:cNvPr id="28" name="矩形 27"/>
          <p:cNvSpPr/>
          <p:nvPr userDrawn="1"/>
        </p:nvSpPr>
        <p:spPr>
          <a:xfrm>
            <a:off x="12371070" y="6118860"/>
            <a:ext cx="780415" cy="732790"/>
          </a:xfrm>
          <a:prstGeom prst="rect">
            <a:avLst/>
          </a:prstGeom>
          <a:solidFill>
            <a:srgbClr val="F5F5F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ln>
                <a:solidFill>
                  <a:srgbClr val="ECECEC"/>
                </a:solidFill>
              </a:ln>
              <a:sym typeface="+mn-ea"/>
            </a:endParaRPr>
          </a:p>
        </p:txBody>
      </p:sp>
      <p:sp>
        <p:nvSpPr>
          <p:cNvPr id="29" name="文本框 28"/>
          <p:cNvSpPr txBox="1"/>
          <p:nvPr userDrawn="1"/>
        </p:nvSpPr>
        <p:spPr>
          <a:xfrm>
            <a:off x="12371070" y="6158865"/>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rgbClr val="606060"/>
                </a:solidFill>
                <a:latin typeface="+mn-lt"/>
                <a:ea typeface="+mn-ea"/>
                <a:cs typeface="+mn-cs"/>
                <a:sym typeface="+mn-ea"/>
              </a:rPr>
              <a:t>R245</a:t>
            </a:r>
          </a:p>
          <a:p>
            <a:pPr defTabSz="914400">
              <a:spcBef>
                <a:spcPct val="0"/>
              </a:spcBef>
              <a:spcAft>
                <a:spcPct val="0"/>
              </a:spcAft>
            </a:pPr>
            <a:r>
              <a:rPr lang="en-US" altLang="zh-CN" sz="1200" kern="1200">
                <a:solidFill>
                  <a:srgbClr val="606060"/>
                </a:solidFill>
                <a:latin typeface="+mn-lt"/>
                <a:ea typeface="+mn-ea"/>
                <a:cs typeface="+mn-cs"/>
                <a:sym typeface="+mn-ea"/>
              </a:rPr>
              <a:t>G245</a:t>
            </a:r>
          </a:p>
          <a:p>
            <a:pPr defTabSz="914400">
              <a:spcBef>
                <a:spcPct val="0"/>
              </a:spcBef>
              <a:spcAft>
                <a:spcPct val="0"/>
              </a:spcAft>
            </a:pPr>
            <a:r>
              <a:rPr lang="en-US" altLang="zh-CN" sz="1200" kern="1200">
                <a:solidFill>
                  <a:srgbClr val="606060"/>
                </a:solidFill>
                <a:latin typeface="+mn-lt"/>
                <a:ea typeface="+mn-ea"/>
                <a:cs typeface="+mn-cs"/>
                <a:sym typeface="+mn-ea"/>
              </a:rPr>
              <a:t>B245</a:t>
            </a:r>
          </a:p>
        </p:txBody>
      </p:sp>
      <p:sp>
        <p:nvSpPr>
          <p:cNvPr id="30" name="文本框 29"/>
          <p:cNvSpPr txBox="1"/>
          <p:nvPr userDrawn="1"/>
        </p:nvSpPr>
        <p:spPr>
          <a:xfrm>
            <a:off x="12411075" y="614045"/>
            <a:ext cx="682625" cy="306705"/>
          </a:xfrm>
          <a:prstGeom prst="rect">
            <a:avLst/>
          </a:prstGeom>
          <a:noFill/>
        </p:spPr>
        <p:txBody>
          <a:bodyPr wrap="square" rtlCol="0">
            <a:spAutoFit/>
          </a:bodyPr>
          <a:lstStyle/>
          <a:p>
            <a:pPr defTabSz="914400">
              <a:spcBef>
                <a:spcPct val="0"/>
              </a:spcBef>
              <a:spcAft>
                <a:spcPct val="0"/>
              </a:spcAft>
            </a:pPr>
            <a:r>
              <a:rPr lang="zh-CN" altLang="en-US" sz="1400" kern="1200">
                <a:solidFill>
                  <a:schemeClr val="tx1"/>
                </a:solidFill>
                <a:latin typeface="+mn-lt"/>
                <a:ea typeface="+mn-ea"/>
                <a:cs typeface="+mn-cs"/>
                <a:sym typeface="+mn-ea"/>
              </a:rPr>
              <a:t>主色</a:t>
            </a:r>
          </a:p>
        </p:txBody>
      </p:sp>
      <p:sp>
        <p:nvSpPr>
          <p:cNvPr id="7" name="文本框 6"/>
          <p:cNvSpPr txBox="1"/>
          <p:nvPr userDrawn="1"/>
        </p:nvSpPr>
        <p:spPr>
          <a:xfrm>
            <a:off x="12372975" y="2595245"/>
            <a:ext cx="934720" cy="306705"/>
          </a:xfrm>
          <a:prstGeom prst="rect">
            <a:avLst/>
          </a:prstGeom>
          <a:noFill/>
        </p:spPr>
        <p:txBody>
          <a:bodyPr wrap="square" rtlCol="0">
            <a:spAutoFit/>
          </a:bodyPr>
          <a:lstStyle/>
          <a:p>
            <a:pPr defTabSz="914400">
              <a:spcBef>
                <a:spcPct val="0"/>
              </a:spcBef>
              <a:spcAft>
                <a:spcPct val="0"/>
              </a:spcAft>
            </a:pPr>
            <a:r>
              <a:rPr lang="zh-CN" altLang="en-US" sz="1400" kern="1200">
                <a:solidFill>
                  <a:schemeClr val="tx1"/>
                </a:solidFill>
                <a:latin typeface="+mn-lt"/>
                <a:ea typeface="+mn-ea"/>
                <a:cs typeface="+mn-cs"/>
                <a:sym typeface="+mn-ea"/>
              </a:rPr>
              <a:t>辅助色</a:t>
            </a:r>
          </a:p>
        </p:txBody>
      </p:sp>
      <p:sp>
        <p:nvSpPr>
          <p:cNvPr id="8" name="矩形 7"/>
          <p:cNvSpPr/>
          <p:nvPr userDrawn="1"/>
        </p:nvSpPr>
        <p:spPr>
          <a:xfrm>
            <a:off x="12371070" y="2966720"/>
            <a:ext cx="780415" cy="732790"/>
          </a:xfrm>
          <a:prstGeom prst="rect">
            <a:avLst/>
          </a:prstGeom>
          <a:solidFill>
            <a:srgbClr val="12255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sym typeface="+mn-ea"/>
            </a:endParaRPr>
          </a:p>
        </p:txBody>
      </p:sp>
      <p:sp>
        <p:nvSpPr>
          <p:cNvPr id="9" name="文本框 8"/>
          <p:cNvSpPr txBox="1"/>
          <p:nvPr userDrawn="1"/>
        </p:nvSpPr>
        <p:spPr>
          <a:xfrm>
            <a:off x="12371070" y="3006725"/>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R18</a:t>
            </a:r>
          </a:p>
          <a:p>
            <a:pPr defTabSz="914400">
              <a:spcBef>
                <a:spcPct val="0"/>
              </a:spcBef>
              <a:spcAft>
                <a:spcPct val="0"/>
              </a:spcAft>
            </a:pPr>
            <a:r>
              <a:rPr lang="en-US" altLang="zh-CN" sz="1200" kern="1200">
                <a:solidFill>
                  <a:schemeClr val="bg1"/>
                </a:solidFill>
                <a:latin typeface="+mn-lt"/>
                <a:ea typeface="+mn-ea"/>
                <a:cs typeface="+mn-cs"/>
                <a:sym typeface="+mn-ea"/>
              </a:rPr>
              <a:t>G37</a:t>
            </a:r>
          </a:p>
          <a:p>
            <a:pPr defTabSz="914400">
              <a:spcBef>
                <a:spcPct val="0"/>
              </a:spcBef>
              <a:spcAft>
                <a:spcPct val="0"/>
              </a:spcAft>
            </a:pPr>
            <a:r>
              <a:rPr lang="en-US" altLang="zh-CN" sz="1200" kern="1200">
                <a:solidFill>
                  <a:schemeClr val="bg1"/>
                </a:solidFill>
                <a:latin typeface="+mn-lt"/>
                <a:ea typeface="+mn-ea"/>
                <a:cs typeface="+mn-cs"/>
                <a:sym typeface="+mn-ea"/>
              </a:rPr>
              <a:t>B87</a:t>
            </a:r>
          </a:p>
        </p:txBody>
      </p:sp>
      <p:sp>
        <p:nvSpPr>
          <p:cNvPr id="10" name="矩形 9"/>
          <p:cNvSpPr/>
          <p:nvPr userDrawn="1"/>
        </p:nvSpPr>
        <p:spPr>
          <a:xfrm>
            <a:off x="12371070" y="3764915"/>
            <a:ext cx="780415" cy="732790"/>
          </a:xfrm>
          <a:prstGeom prst="rect">
            <a:avLst/>
          </a:prstGeom>
          <a:solidFill>
            <a:srgbClr val="0091DB"/>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ln>
                <a:solidFill>
                  <a:srgbClr val="ECECEC"/>
                </a:solidFill>
              </a:ln>
              <a:sym typeface="+mn-ea"/>
            </a:endParaRPr>
          </a:p>
        </p:txBody>
      </p:sp>
      <p:sp>
        <p:nvSpPr>
          <p:cNvPr id="11" name="文本框 10"/>
          <p:cNvSpPr txBox="1"/>
          <p:nvPr userDrawn="1"/>
        </p:nvSpPr>
        <p:spPr>
          <a:xfrm>
            <a:off x="12371070" y="3804920"/>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R0</a:t>
            </a:r>
          </a:p>
          <a:p>
            <a:pPr defTabSz="914400">
              <a:spcBef>
                <a:spcPct val="0"/>
              </a:spcBef>
              <a:spcAft>
                <a:spcPct val="0"/>
              </a:spcAft>
            </a:pPr>
            <a:r>
              <a:rPr lang="en-US" altLang="zh-CN" sz="1200" kern="1200">
                <a:solidFill>
                  <a:schemeClr val="bg1"/>
                </a:solidFill>
                <a:latin typeface="+mn-lt"/>
                <a:ea typeface="+mn-ea"/>
                <a:cs typeface="+mn-cs"/>
                <a:sym typeface="+mn-ea"/>
              </a:rPr>
              <a:t>G145</a:t>
            </a:r>
          </a:p>
          <a:p>
            <a:pPr defTabSz="914400">
              <a:spcBef>
                <a:spcPct val="0"/>
              </a:spcBef>
              <a:spcAft>
                <a:spcPct val="0"/>
              </a:spcAft>
            </a:pPr>
            <a:r>
              <a:rPr lang="en-US" altLang="zh-CN" sz="1200" kern="1200">
                <a:solidFill>
                  <a:schemeClr val="bg1"/>
                </a:solidFill>
                <a:latin typeface="+mn-lt"/>
                <a:ea typeface="+mn-ea"/>
                <a:cs typeface="+mn-cs"/>
                <a:sym typeface="+mn-ea"/>
              </a:rPr>
              <a:t>B219</a:t>
            </a:r>
          </a:p>
        </p:txBody>
      </p:sp>
      <p:sp>
        <p:nvSpPr>
          <p:cNvPr id="12" name="矩形 11"/>
          <p:cNvSpPr/>
          <p:nvPr userDrawn="1"/>
        </p:nvSpPr>
        <p:spPr>
          <a:xfrm>
            <a:off x="12371070" y="4545330"/>
            <a:ext cx="780415" cy="732790"/>
          </a:xfrm>
          <a:prstGeom prst="rect">
            <a:avLst/>
          </a:prstGeom>
          <a:solidFill>
            <a:srgbClr val="54C3F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defTabSz="914400">
              <a:spcBef>
                <a:spcPct val="0"/>
              </a:spcBef>
              <a:spcAft>
                <a:spcPct val="0"/>
              </a:spcAft>
            </a:pPr>
            <a:endParaRPr lang="zh-CN" altLang="en-US" sz="1800" kern="1200">
              <a:ln>
                <a:solidFill>
                  <a:srgbClr val="ECECEC"/>
                </a:solidFill>
              </a:ln>
              <a:sym typeface="+mn-ea"/>
            </a:endParaRPr>
          </a:p>
        </p:txBody>
      </p:sp>
      <p:sp>
        <p:nvSpPr>
          <p:cNvPr id="13" name="文本框 12"/>
          <p:cNvSpPr txBox="1"/>
          <p:nvPr userDrawn="1"/>
        </p:nvSpPr>
        <p:spPr>
          <a:xfrm>
            <a:off x="12371070" y="4585335"/>
            <a:ext cx="779780" cy="645160"/>
          </a:xfrm>
          <a:prstGeom prst="rect">
            <a:avLst/>
          </a:prstGeom>
          <a:noFill/>
        </p:spPr>
        <p:txBody>
          <a:bodyPr wrap="square" rtlCol="0">
            <a:spAutoFit/>
          </a:bodyPr>
          <a:lstStyle/>
          <a:p>
            <a:pPr defTabSz="914400">
              <a:spcBef>
                <a:spcPct val="0"/>
              </a:spcBef>
              <a:spcAft>
                <a:spcPct val="0"/>
              </a:spcAft>
            </a:pPr>
            <a:r>
              <a:rPr lang="en-US" altLang="zh-CN" sz="1200" kern="1200">
                <a:solidFill>
                  <a:schemeClr val="bg1"/>
                </a:solidFill>
                <a:latin typeface="+mn-lt"/>
                <a:ea typeface="+mn-ea"/>
                <a:cs typeface="+mn-cs"/>
                <a:sym typeface="+mn-ea"/>
              </a:rPr>
              <a:t>R84</a:t>
            </a:r>
          </a:p>
          <a:p>
            <a:pPr defTabSz="914400">
              <a:spcBef>
                <a:spcPct val="0"/>
              </a:spcBef>
              <a:spcAft>
                <a:spcPct val="0"/>
              </a:spcAft>
            </a:pPr>
            <a:r>
              <a:rPr lang="en-US" altLang="zh-CN" sz="1200" kern="1200">
                <a:solidFill>
                  <a:schemeClr val="bg1"/>
                </a:solidFill>
                <a:latin typeface="+mn-lt"/>
                <a:ea typeface="+mn-ea"/>
                <a:cs typeface="+mn-cs"/>
                <a:sym typeface="+mn-ea"/>
              </a:rPr>
              <a:t>G195</a:t>
            </a:r>
          </a:p>
          <a:p>
            <a:pPr defTabSz="914400">
              <a:spcBef>
                <a:spcPct val="0"/>
              </a:spcBef>
              <a:spcAft>
                <a:spcPct val="0"/>
              </a:spcAft>
            </a:pPr>
            <a:r>
              <a:rPr lang="en-US" altLang="zh-CN" sz="1200" kern="1200">
                <a:solidFill>
                  <a:schemeClr val="bg1"/>
                </a:solidFill>
                <a:latin typeface="+mn-lt"/>
                <a:ea typeface="+mn-ea"/>
                <a:cs typeface="+mn-cs"/>
                <a:sym typeface="+mn-ea"/>
              </a:rPr>
              <a:t>B241</a:t>
            </a:r>
          </a:p>
        </p:txBody>
      </p:sp>
    </p:spTree>
    <p:custDataLst>
      <p:tags r:id="rId13"/>
    </p:custData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1.xml"/><Relationship Id="rId4"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3.xml"/><Relationship Id="rId1" Type="http://schemas.openxmlformats.org/officeDocument/2006/relationships/tags" Target="../tags/tag76.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tags" Target="../tags/tag77.xml"/><Relationship Id="rId5" Type="http://schemas.openxmlformats.org/officeDocument/2006/relationships/image" Target="../media/image24.png"/><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3.xml"/><Relationship Id="rId1" Type="http://schemas.openxmlformats.org/officeDocument/2006/relationships/tags" Target="../tags/tag78.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Visio___.vsdx"/><Relationship Id="rId2" Type="http://schemas.openxmlformats.org/officeDocument/2006/relationships/slideLayout" Target="../slideLayouts/slideLayout13.xml"/><Relationship Id="rId1" Type="http://schemas.openxmlformats.org/officeDocument/2006/relationships/tags" Target="../tags/tag79.xml"/><Relationship Id="rId5" Type="http://schemas.openxmlformats.org/officeDocument/2006/relationships/image" Target="../media/image27.png"/><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3.xml"/><Relationship Id="rId1" Type="http://schemas.openxmlformats.org/officeDocument/2006/relationships/tags" Target="../tags/tag80.xml"/><Relationship Id="rId5" Type="http://schemas.openxmlformats.org/officeDocument/2006/relationships/image" Target="../media/image29.emf"/><Relationship Id="rId4" Type="http://schemas.openxmlformats.org/officeDocument/2006/relationships/package" Target="../embeddings/Microsoft_Visio___1.vsdx"/></Relationships>
</file>

<file path=ppt/slides/_rels/slide17.xml.rels><?xml version="1.0" encoding="UTF-8" standalone="yes"?>
<Relationships xmlns="http://schemas.openxmlformats.org/package/2006/relationships"><Relationship Id="rId8" Type="http://schemas.openxmlformats.org/officeDocument/2006/relationships/image" Target="../media/image33.emf"/><Relationship Id="rId3" Type="http://schemas.openxmlformats.org/officeDocument/2006/relationships/image" Target="../media/image30.png"/><Relationship Id="rId7" Type="http://schemas.openxmlformats.org/officeDocument/2006/relationships/image" Target="../media/image32.wmf"/><Relationship Id="rId2" Type="http://schemas.openxmlformats.org/officeDocument/2006/relationships/slideLayout" Target="../slideLayouts/slideLayout13.xml"/><Relationship Id="rId1" Type="http://schemas.openxmlformats.org/officeDocument/2006/relationships/tags" Target="../tags/tag81.xml"/><Relationship Id="rId6" Type="http://schemas.openxmlformats.org/officeDocument/2006/relationships/oleObject" Target="../embeddings/oleObject4.bin"/><Relationship Id="rId5" Type="http://schemas.openxmlformats.org/officeDocument/2006/relationships/image" Target="../media/image31.wmf"/><Relationship Id="rId4" Type="http://schemas.openxmlformats.org/officeDocument/2006/relationships/oleObject" Target="../embeddings/oleObject3.bin"/></Relationships>
</file>

<file path=ppt/slides/_rels/slide18.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slideLayout" Target="../slideLayouts/slideLayout13.xml"/><Relationship Id="rId1" Type="http://schemas.openxmlformats.org/officeDocument/2006/relationships/tags" Target="../tags/tag82.xml"/></Relationships>
</file>

<file path=ppt/slides/_rels/slide19.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slideLayout" Target="../slideLayouts/slideLayout13.xml"/><Relationship Id="rId1" Type="http://schemas.openxmlformats.org/officeDocument/2006/relationships/tags" Target="../tags/tag83.xml"/><Relationship Id="rId6" Type="http://schemas.openxmlformats.org/officeDocument/2006/relationships/image" Target="../media/image38.png"/><Relationship Id="rId5" Type="http://schemas.openxmlformats.org/officeDocument/2006/relationships/image" Target="../media/image37.emf"/><Relationship Id="rId4" Type="http://schemas.openxmlformats.org/officeDocument/2006/relationships/image" Target="../media/image36.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3.xml"/><Relationship Id="rId1" Type="http://schemas.openxmlformats.org/officeDocument/2006/relationships/tags" Target="../tags/tag84.xml"/><Relationship Id="rId5" Type="http://schemas.openxmlformats.org/officeDocument/2006/relationships/image" Target="../media/image4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50.png"/><Relationship Id="rId2" Type="http://schemas.openxmlformats.org/officeDocument/2006/relationships/slideLayout" Target="../slideLayouts/slideLayout13.xml"/><Relationship Id="rId1" Type="http://schemas.openxmlformats.org/officeDocument/2006/relationships/tags" Target="../tags/tag85.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3.xml"/><Relationship Id="rId1" Type="http://schemas.openxmlformats.org/officeDocument/2006/relationships/tags" Target="../tags/tag86.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87.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slideLayout" Target="../slideLayouts/slideLayout13.xml"/><Relationship Id="rId1" Type="http://schemas.openxmlformats.org/officeDocument/2006/relationships/tags" Target="../tags/tag70.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tags" Target="../tags/tag7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3.xml"/><Relationship Id="rId1" Type="http://schemas.openxmlformats.org/officeDocument/2006/relationships/tags" Target="../tags/tag7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13.xml"/><Relationship Id="rId1" Type="http://schemas.openxmlformats.org/officeDocument/2006/relationships/tags" Target="../tags/tag73.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custDataLst>
              <p:tags r:id="rId2"/>
            </p:custDataLst>
          </p:nvPr>
        </p:nvSpPr>
        <p:spPr/>
        <p:txBody>
          <a:bodyPr/>
          <a:lstStyle/>
          <a:p>
            <a:pPr>
              <a:lnSpc>
                <a:spcPct val="150000"/>
              </a:lnSpc>
              <a:spcBef>
                <a:spcPts val="450"/>
              </a:spcBef>
            </a:pPr>
            <a:r>
              <a:rPr lang="zh-CN" altLang="en-US" kern="0" dirty="0"/>
              <a:t>基于</a:t>
            </a:r>
            <a:r>
              <a:rPr lang="en-US" altLang="zh-CN" kern="0" dirty="0" err="1"/>
              <a:t>MicroMegas</a:t>
            </a:r>
            <a:r>
              <a:rPr lang="zh-CN" altLang="en-US" kern="0" dirty="0"/>
              <a:t>的</a:t>
            </a:r>
            <a:r>
              <a:rPr lang="en-US" altLang="zh-CN" kern="0" dirty="0"/>
              <a:t>BNCT</a:t>
            </a:r>
            <a:r>
              <a:rPr lang="zh-CN" altLang="en-US" kern="0" dirty="0"/>
              <a:t>中子注量率</a:t>
            </a:r>
            <a:br>
              <a:rPr lang="en-US" altLang="zh-CN" kern="0" dirty="0"/>
            </a:br>
            <a:r>
              <a:rPr lang="zh-CN" altLang="en-US" kern="0" dirty="0"/>
              <a:t>空间分布测量读出电子学研究</a:t>
            </a:r>
            <a:endParaRPr lang="en-US" altLang="zh-CN" kern="0" dirty="0"/>
          </a:p>
        </p:txBody>
      </p:sp>
      <p:sp>
        <p:nvSpPr>
          <p:cNvPr id="4" name="副标题 3"/>
          <p:cNvSpPr>
            <a:spLocks noGrp="1"/>
          </p:cNvSpPr>
          <p:nvPr>
            <p:ph type="subTitle" idx="1"/>
            <p:custDataLst>
              <p:tags r:id="rId3"/>
            </p:custDataLst>
          </p:nvPr>
        </p:nvSpPr>
        <p:spPr>
          <a:xfrm>
            <a:off x="1065530" y="3161030"/>
            <a:ext cx="10060940" cy="535940"/>
          </a:xfrm>
        </p:spPr>
        <p:txBody>
          <a:bodyPr/>
          <a:lstStyle/>
          <a:p>
            <a:r>
              <a:rPr lang="zh-CN" altLang="en-US" dirty="0"/>
              <a:t>汪新建</a:t>
            </a:r>
            <a:r>
              <a:rPr lang="en-US" altLang="zh-CN" baseline="30000" dirty="0"/>
              <a:t>12</a:t>
            </a:r>
            <a:r>
              <a:rPr lang="zh-CN" altLang="en-US" dirty="0"/>
              <a:t>，解立坤</a:t>
            </a:r>
            <a:r>
              <a:rPr lang="en-US" altLang="zh-CN" baseline="30000" dirty="0"/>
              <a:t>1</a:t>
            </a:r>
            <a:r>
              <a:rPr lang="zh-CN" altLang="en-US" dirty="0"/>
              <a:t>，汪晓虎</a:t>
            </a:r>
            <a:r>
              <a:rPr lang="en-US" altLang="zh-CN" baseline="30000" dirty="0"/>
              <a:t>1</a:t>
            </a:r>
            <a:r>
              <a:rPr lang="zh-CN" altLang="en-US" dirty="0"/>
              <a:t>，李超</a:t>
            </a:r>
            <a:r>
              <a:rPr lang="en-US" altLang="zh-CN" baseline="30000" dirty="0"/>
              <a:t>1</a:t>
            </a:r>
            <a:endParaRPr lang="zh-CN" altLang="en-US" baseline="30000" dirty="0"/>
          </a:p>
        </p:txBody>
      </p:sp>
      <p:sp>
        <p:nvSpPr>
          <p:cNvPr id="5" name="文本占位符 4"/>
          <p:cNvSpPr>
            <a:spLocks noGrp="1"/>
          </p:cNvSpPr>
          <p:nvPr>
            <p:ph type="body" idx="13"/>
          </p:nvPr>
        </p:nvSpPr>
        <p:spPr>
          <a:xfrm>
            <a:off x="1543050" y="3930650"/>
            <a:ext cx="9004300" cy="535941"/>
          </a:xfrm>
        </p:spPr>
        <p:txBody>
          <a:bodyPr>
            <a:normAutofit fontScale="25000" lnSpcReduction="20000"/>
          </a:bodyPr>
          <a:lstStyle/>
          <a:p>
            <a:r>
              <a:rPr lang="en-US" altLang="zh-CN" sz="9600" spc="200" dirty="0">
                <a:sym typeface="+mn-ea"/>
              </a:rPr>
              <a:t>1 </a:t>
            </a:r>
            <a:r>
              <a:rPr lang="zh-CN" altLang="en-US" sz="9600" spc="200" dirty="0">
                <a:sym typeface="+mn-ea"/>
              </a:rPr>
              <a:t>合肥中科采象科技有限公司</a:t>
            </a:r>
            <a:endParaRPr lang="en-US" altLang="zh-CN" sz="9600" spc="200" dirty="0">
              <a:sym typeface="+mn-ea"/>
            </a:endParaRPr>
          </a:p>
          <a:p>
            <a:r>
              <a:rPr lang="en-US" altLang="zh-CN" sz="9600" spc="200" dirty="0">
                <a:sym typeface="+mn-ea"/>
              </a:rPr>
              <a:t>2 </a:t>
            </a:r>
            <a:r>
              <a:rPr lang="zh-CN" altLang="en-US" sz="9600" spc="200" dirty="0">
                <a:sym typeface="+mn-ea"/>
              </a:rPr>
              <a:t>池州学院</a:t>
            </a:r>
            <a:endParaRPr lang="en-US" altLang="zh-CN" sz="9600" spc="200" dirty="0">
              <a:sym typeface="+mn-ea"/>
            </a:endParaRPr>
          </a:p>
          <a:p>
            <a:endParaRPr lang="zh-CN" altLang="en-US" sz="9600" spc="200" dirty="0"/>
          </a:p>
          <a:p>
            <a:endParaRPr lang="zh-CN" altLang="en-US" dirty="0"/>
          </a:p>
          <a:p>
            <a:endParaRPr lang="zh-CN" alt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63E4D-5DD0-DD86-C12E-5017916DA8ED}"/>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D551D51-F267-64D1-750B-BF6CD14A15F1}"/>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2.4 </a:t>
            </a:r>
            <a:r>
              <a:rPr lang="zh-CN" altLang="en-US" spc="300" dirty="0">
                <a:latin typeface="微软雅黑" panose="020B0503020204020204" charset="-122"/>
                <a:ea typeface="微软雅黑" panose="020B0503020204020204" charset="-122"/>
                <a:sym typeface="微软雅黑" panose="020B0503020204020204" charset="-122"/>
              </a:rPr>
              <a:t>现有基于微结构气体探测器的测量方法</a:t>
            </a:r>
            <a:endParaRPr lang="en-US" spc="300" dirty="0">
              <a:latin typeface="微软雅黑" panose="020B0503020204020204" charset="-122"/>
              <a:ea typeface="微软雅黑" panose="020B0503020204020204" charset="-122"/>
              <a:cs typeface="微软雅黑" panose="020B0503020204020204" charset="-122"/>
            </a:endParaRPr>
          </a:p>
        </p:txBody>
      </p:sp>
      <p:graphicFrame>
        <p:nvGraphicFramePr>
          <p:cNvPr id="3" name="表格 2">
            <a:extLst>
              <a:ext uri="{FF2B5EF4-FFF2-40B4-BE49-F238E27FC236}">
                <a16:creationId xmlns:a16="http://schemas.microsoft.com/office/drawing/2014/main" id="{39FFF2BD-13D7-C766-9640-46B79B22FED2}"/>
              </a:ext>
            </a:extLst>
          </p:cNvPr>
          <p:cNvGraphicFramePr>
            <a:graphicFrameLocks noGrp="1"/>
          </p:cNvGraphicFramePr>
          <p:nvPr>
            <p:extLst>
              <p:ext uri="{D42A27DB-BD31-4B8C-83A1-F6EECF244321}">
                <p14:modId xmlns:p14="http://schemas.microsoft.com/office/powerpoint/2010/main" val="2366759215"/>
              </p:ext>
            </p:extLst>
          </p:nvPr>
        </p:nvGraphicFramePr>
        <p:xfrm>
          <a:off x="673099" y="961575"/>
          <a:ext cx="10719939" cy="3615768"/>
        </p:xfrm>
        <a:graphic>
          <a:graphicData uri="http://schemas.openxmlformats.org/drawingml/2006/table">
            <a:tbl>
              <a:tblPr firstRow="1" firstCol="1" bandRow="1"/>
              <a:tblGrid>
                <a:gridCol w="2357777">
                  <a:extLst>
                    <a:ext uri="{9D8B030D-6E8A-4147-A177-3AD203B41FA5}">
                      <a16:colId xmlns:a16="http://schemas.microsoft.com/office/drawing/2014/main" val="20000"/>
                    </a:ext>
                  </a:extLst>
                </a:gridCol>
                <a:gridCol w="4777484">
                  <a:extLst>
                    <a:ext uri="{9D8B030D-6E8A-4147-A177-3AD203B41FA5}">
                      <a16:colId xmlns:a16="http://schemas.microsoft.com/office/drawing/2014/main" val="20001"/>
                    </a:ext>
                  </a:extLst>
                </a:gridCol>
                <a:gridCol w="3584678">
                  <a:extLst>
                    <a:ext uri="{9D8B030D-6E8A-4147-A177-3AD203B41FA5}">
                      <a16:colId xmlns:a16="http://schemas.microsoft.com/office/drawing/2014/main" val="20002"/>
                    </a:ext>
                  </a:extLst>
                </a:gridCol>
              </a:tblGrid>
              <a:tr h="0">
                <a:tc>
                  <a:txBody>
                    <a:bodyPr/>
                    <a:lstStyle/>
                    <a:p>
                      <a:pPr algn="ctr" fontAlgn="ctr">
                        <a:lnSpc>
                          <a:spcPct val="110000"/>
                        </a:lnSpc>
                      </a:pPr>
                      <a:r>
                        <a:rPr lang="zh-CN" altLang="en-US" sz="1800" b="1" kern="100" dirty="0">
                          <a:solidFill>
                            <a:schemeClr val="bg1"/>
                          </a:solidFill>
                          <a:effectLst/>
                          <a:latin typeface="+mn-lt"/>
                        </a:rPr>
                        <a:t>技术路线</a:t>
                      </a:r>
                      <a:endParaRPr lang="zh-CN" sz="1800" b="1" kern="100" dirty="0">
                        <a:solidFill>
                          <a:schemeClr val="bg1"/>
                        </a:solidFill>
                        <a:effectLst/>
                        <a:latin typeface="+mn-lt"/>
                      </a:endParaRPr>
                    </a:p>
                  </a:txBody>
                  <a:tcPr marT="90000" marB="90000" anchor="ctr">
                    <a:lnL>
                      <a:noFill/>
                    </a:lnL>
                    <a:lnR>
                      <a:noFill/>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ctr">
                        <a:lnSpc>
                          <a:spcPct val="110000"/>
                        </a:lnSpc>
                      </a:pPr>
                      <a:r>
                        <a:rPr lang="en-US" altLang="zh-CN" sz="1800" b="1" kern="100" dirty="0">
                          <a:solidFill>
                            <a:schemeClr val="bg1"/>
                          </a:solidFill>
                          <a:effectLst/>
                          <a:latin typeface="+mn-lt"/>
                        </a:rPr>
                        <a:t>1</a:t>
                      </a:r>
                      <a:r>
                        <a:rPr lang="zh-CN" altLang="en-US" sz="1800" b="1" kern="100" dirty="0">
                          <a:solidFill>
                            <a:schemeClr val="bg1"/>
                          </a:solidFill>
                          <a:effectLst/>
                          <a:latin typeface="+mn-lt"/>
                        </a:rPr>
                        <a:t>、</a:t>
                      </a:r>
                      <a:r>
                        <a:rPr lang="zh-CN" sz="1800" b="1" kern="100" dirty="0">
                          <a:solidFill>
                            <a:schemeClr val="bg1"/>
                          </a:solidFill>
                          <a:effectLst/>
                          <a:latin typeface="+mn-lt"/>
                        </a:rPr>
                        <a:t>放大</a:t>
                      </a:r>
                      <a:r>
                        <a:rPr lang="en-US" sz="1800" b="1" kern="100" dirty="0">
                          <a:solidFill>
                            <a:schemeClr val="bg1"/>
                          </a:solidFill>
                          <a:effectLst/>
                          <a:latin typeface="+mn-lt"/>
                        </a:rPr>
                        <a:t>-</a:t>
                      </a:r>
                      <a:r>
                        <a:rPr lang="zh-CN" sz="1800" b="1" kern="100" dirty="0">
                          <a:solidFill>
                            <a:schemeClr val="bg1"/>
                          </a:solidFill>
                          <a:effectLst/>
                          <a:latin typeface="+mn-lt"/>
                        </a:rPr>
                        <a:t>采样</a:t>
                      </a:r>
                      <a:r>
                        <a:rPr lang="en-US" sz="1800" b="1" kern="100" dirty="0">
                          <a:solidFill>
                            <a:schemeClr val="bg1"/>
                          </a:solidFill>
                          <a:effectLst/>
                          <a:latin typeface="+mn-lt"/>
                        </a:rPr>
                        <a:t>-</a:t>
                      </a:r>
                      <a:r>
                        <a:rPr lang="zh-CN" sz="1800" b="1" kern="100" dirty="0">
                          <a:solidFill>
                            <a:schemeClr val="bg1"/>
                          </a:solidFill>
                          <a:effectLst/>
                          <a:latin typeface="+mn-lt"/>
                        </a:rPr>
                        <a:t>多路复用</a:t>
                      </a:r>
                    </a:p>
                  </a:txBody>
                  <a:tcPr marT="90000" marB="90000" anchor="ctr">
                    <a:lnL>
                      <a:noFill/>
                    </a:lnL>
                    <a:lnR>
                      <a:noFill/>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l" fontAlgn="ctr">
                        <a:lnSpc>
                          <a:spcPct val="110000"/>
                        </a:lnSpc>
                      </a:pPr>
                      <a:r>
                        <a:rPr lang="en-US" altLang="zh-CN" sz="1800" b="1" kern="100" dirty="0">
                          <a:solidFill>
                            <a:schemeClr val="bg1"/>
                          </a:solidFill>
                          <a:effectLst/>
                          <a:latin typeface="+mn-lt"/>
                        </a:rPr>
                        <a:t>2</a:t>
                      </a:r>
                      <a:r>
                        <a:rPr lang="zh-CN" altLang="en-US" sz="1800" b="1" kern="100" dirty="0">
                          <a:solidFill>
                            <a:schemeClr val="bg1"/>
                          </a:solidFill>
                          <a:effectLst/>
                          <a:latin typeface="+mn-lt"/>
                        </a:rPr>
                        <a:t>、</a:t>
                      </a:r>
                      <a:r>
                        <a:rPr lang="zh-CN" sz="1800" b="1" kern="100" dirty="0">
                          <a:solidFill>
                            <a:schemeClr val="bg1"/>
                          </a:solidFill>
                          <a:effectLst/>
                          <a:latin typeface="+mn-lt"/>
                        </a:rPr>
                        <a:t>放大</a:t>
                      </a:r>
                      <a:r>
                        <a:rPr lang="en-US" sz="1800" b="1" kern="100" dirty="0">
                          <a:solidFill>
                            <a:schemeClr val="bg1"/>
                          </a:solidFill>
                          <a:effectLst/>
                          <a:latin typeface="+mn-lt"/>
                        </a:rPr>
                        <a:t>-</a:t>
                      </a:r>
                      <a:r>
                        <a:rPr lang="zh-CN" sz="1800" b="1" kern="100" dirty="0">
                          <a:solidFill>
                            <a:schemeClr val="bg1"/>
                          </a:solidFill>
                          <a:effectLst/>
                          <a:latin typeface="+mn-lt"/>
                        </a:rPr>
                        <a:t>成形</a:t>
                      </a:r>
                      <a:r>
                        <a:rPr lang="en-US" sz="1800" b="1" kern="100" dirty="0">
                          <a:solidFill>
                            <a:schemeClr val="bg1"/>
                          </a:solidFill>
                          <a:effectLst/>
                          <a:latin typeface="+mn-lt"/>
                        </a:rPr>
                        <a:t>-</a:t>
                      </a:r>
                      <a:r>
                        <a:rPr lang="zh-CN" sz="1800" b="1" kern="100" dirty="0">
                          <a:solidFill>
                            <a:schemeClr val="bg1"/>
                          </a:solidFill>
                          <a:effectLst/>
                          <a:latin typeface="+mn-lt"/>
                        </a:rPr>
                        <a:t>甄别</a:t>
                      </a:r>
                    </a:p>
                  </a:txBody>
                  <a:tcPr marT="90000" marB="90000" anchor="ctr">
                    <a:lnL>
                      <a:noFill/>
                    </a:lnL>
                    <a:lnR>
                      <a:noFill/>
                    </a:lnR>
                    <a:lnT w="190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388686">
                <a:tc>
                  <a:txBody>
                    <a:bodyPr/>
                    <a:lstStyle/>
                    <a:p>
                      <a:pPr algn="ctr" fontAlgn="ctr">
                        <a:lnSpc>
                          <a:spcPct val="110000"/>
                        </a:lnSpc>
                      </a:pPr>
                      <a:r>
                        <a:rPr lang="zh-CN" altLang="en-US" sz="1800" b="1" kern="100" dirty="0">
                          <a:effectLst/>
                          <a:latin typeface="+mn-lt"/>
                        </a:rPr>
                        <a:t>关键</a:t>
                      </a:r>
                      <a:r>
                        <a:rPr lang="zh-CN" sz="1800" b="1" kern="100" dirty="0">
                          <a:effectLst/>
                          <a:latin typeface="+mn-lt"/>
                        </a:rPr>
                        <a:t>模块</a:t>
                      </a:r>
                    </a:p>
                  </a:txBody>
                  <a:tcPr marT="90000" marB="90000" anchor="ctr">
                    <a:lnL>
                      <a:noFill/>
                    </a:lnL>
                    <a:lnR>
                      <a:noFill/>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zh-CN" sz="1800" b="1" kern="100" dirty="0">
                          <a:effectLst/>
                          <a:latin typeface="+mn-lt"/>
                        </a:rPr>
                        <a:t>多路复用器</a:t>
                      </a:r>
                    </a:p>
                  </a:txBody>
                  <a:tcPr marT="90000" marB="90000" anchor="ctr">
                    <a:lnL>
                      <a:noFill/>
                    </a:lnL>
                    <a:lnR>
                      <a:noFill/>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zh-CN" sz="1800" b="1" kern="100" dirty="0">
                          <a:effectLst/>
                          <a:latin typeface="+mn-lt"/>
                        </a:rPr>
                        <a:t>甄别器</a:t>
                      </a:r>
                    </a:p>
                  </a:txBody>
                  <a:tcPr marT="90000" marB="90000" anchor="ctr">
                    <a:lnL>
                      <a:noFill/>
                    </a:lnL>
                    <a:lnR>
                      <a:noFill/>
                    </a:lnR>
                    <a:lnT w="12700"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88686">
                <a:tc>
                  <a:txBody>
                    <a:bodyPr/>
                    <a:lstStyle/>
                    <a:p>
                      <a:pPr algn="ctr" fontAlgn="ctr">
                        <a:lnSpc>
                          <a:spcPct val="110000"/>
                        </a:lnSpc>
                      </a:pPr>
                      <a:r>
                        <a:rPr lang="zh-CN" altLang="en-US" sz="1800" b="1" kern="100" dirty="0">
                          <a:effectLst/>
                          <a:latin typeface="+mn-lt"/>
                          <a:ea typeface="+mn-ea"/>
                        </a:rPr>
                        <a:t>代表性</a:t>
                      </a:r>
                      <a:r>
                        <a:rPr lang="en-US" altLang="zh-CN" sz="1800" b="1" kern="100" dirty="0">
                          <a:effectLst/>
                          <a:latin typeface="+mn-lt"/>
                          <a:ea typeface="+mn-ea"/>
                        </a:rPr>
                        <a:t>ASIC</a:t>
                      </a:r>
                      <a:endParaRPr lang="zh-CN" sz="1800" b="1" kern="100" dirty="0">
                        <a:effectLst/>
                        <a:latin typeface="+mn-lt"/>
                        <a:ea typeface="+mn-ea"/>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en-US" altLang="zh-CN" sz="1800" b="1" kern="100" dirty="0">
                          <a:effectLst/>
                          <a:latin typeface="+mn-lt"/>
                        </a:rPr>
                        <a:t>AGET</a:t>
                      </a:r>
                      <a:r>
                        <a:rPr lang="zh-CN" altLang="en-US" sz="1800" b="1" kern="100" dirty="0">
                          <a:effectLst/>
                          <a:latin typeface="+mn-lt"/>
                        </a:rPr>
                        <a:t>、</a:t>
                      </a:r>
                      <a:r>
                        <a:rPr lang="en-US" altLang="zh-CN" sz="1800" b="1" kern="100" dirty="0">
                          <a:effectLst/>
                          <a:latin typeface="+mn-lt"/>
                        </a:rPr>
                        <a:t>APV25</a:t>
                      </a:r>
                      <a:r>
                        <a:rPr lang="zh-CN" altLang="en-US" sz="1800" b="1" kern="100" dirty="0">
                          <a:effectLst/>
                          <a:latin typeface="+mn-lt"/>
                        </a:rPr>
                        <a:t>、</a:t>
                      </a:r>
                      <a:r>
                        <a:rPr lang="en-US" altLang="zh-CN" sz="1800" b="1" kern="100" dirty="0">
                          <a:effectLst/>
                          <a:latin typeface="+mn-lt"/>
                        </a:rPr>
                        <a:t>AFTER</a:t>
                      </a:r>
                      <a:r>
                        <a:rPr lang="zh-CN" altLang="en-US" sz="1800" b="1" kern="100" dirty="0">
                          <a:effectLst/>
                          <a:latin typeface="+mn-lt"/>
                        </a:rPr>
                        <a:t>、</a:t>
                      </a:r>
                      <a:r>
                        <a:rPr lang="en-US" altLang="zh-CN" sz="1800" b="1" kern="100" dirty="0">
                          <a:effectLst/>
                          <a:latin typeface="+mn-lt"/>
                        </a:rPr>
                        <a:t>CASCA</a:t>
                      </a:r>
                      <a:r>
                        <a:rPr lang="zh-CN" altLang="en-US" sz="1800" b="1" kern="100" dirty="0">
                          <a:effectLst/>
                          <a:latin typeface="+mn-lt"/>
                        </a:rPr>
                        <a:t>及</a:t>
                      </a:r>
                      <a:r>
                        <a:rPr lang="en-US" altLang="zh-CN" sz="1800" b="1" kern="100" dirty="0">
                          <a:effectLst/>
                          <a:latin typeface="+mn-lt"/>
                        </a:rPr>
                        <a:t>GEM400</a:t>
                      </a:r>
                      <a:r>
                        <a:rPr lang="zh-CN" altLang="en-US" sz="1800" b="1" kern="100" dirty="0">
                          <a:effectLst/>
                          <a:latin typeface="+mn-lt"/>
                        </a:rPr>
                        <a:t>等</a:t>
                      </a:r>
                      <a:endParaRPr lang="zh-CN" sz="1800" b="1" kern="100" dirty="0">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en-US" altLang="zh-CN" sz="1800" b="1" kern="100" dirty="0" err="1">
                          <a:effectLst/>
                          <a:latin typeface="+mn-lt"/>
                        </a:rPr>
                        <a:t>CIPix</a:t>
                      </a:r>
                      <a:r>
                        <a:rPr lang="zh-CN" altLang="en-US" sz="1800" b="1" kern="100" dirty="0">
                          <a:effectLst/>
                          <a:latin typeface="+mn-lt"/>
                        </a:rPr>
                        <a:t>、</a:t>
                      </a:r>
                      <a:r>
                        <a:rPr lang="en-US" altLang="zh-CN" sz="1800" b="1" kern="100" dirty="0">
                          <a:effectLst/>
                          <a:latin typeface="+mn-lt"/>
                        </a:rPr>
                        <a:t>VFAT2</a:t>
                      </a:r>
                      <a:r>
                        <a:rPr lang="zh-CN" altLang="en-US" sz="1800" b="1" kern="100" dirty="0">
                          <a:effectLst/>
                          <a:latin typeface="+mn-lt"/>
                        </a:rPr>
                        <a:t>、</a:t>
                      </a:r>
                      <a:r>
                        <a:rPr lang="en-US" altLang="zh-CN" sz="1800" b="1" kern="100" dirty="0">
                          <a:effectLst/>
                          <a:latin typeface="+mn-lt"/>
                        </a:rPr>
                        <a:t>MICROROC</a:t>
                      </a:r>
                      <a:r>
                        <a:rPr lang="zh-CN" altLang="en-US" sz="1800" b="1" kern="100" dirty="0">
                          <a:effectLst/>
                          <a:latin typeface="+mn-lt"/>
                        </a:rPr>
                        <a:t>、</a:t>
                      </a:r>
                      <a:r>
                        <a:rPr lang="en-US" altLang="zh-CN" sz="1800" b="1" kern="100" dirty="0">
                          <a:effectLst/>
                          <a:latin typeface="+mn-lt"/>
                        </a:rPr>
                        <a:t>GASTONE</a:t>
                      </a:r>
                      <a:r>
                        <a:rPr lang="zh-CN" altLang="en-US" sz="1800" b="1" kern="100" dirty="0">
                          <a:effectLst/>
                          <a:latin typeface="+mn-lt"/>
                        </a:rPr>
                        <a:t>等</a:t>
                      </a:r>
                      <a:endParaRPr lang="zh-CN" sz="1800" b="1" kern="100" dirty="0">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88686">
                <a:tc>
                  <a:txBody>
                    <a:bodyPr/>
                    <a:lstStyle/>
                    <a:p>
                      <a:pPr algn="ctr" fontAlgn="ctr">
                        <a:lnSpc>
                          <a:spcPct val="110000"/>
                        </a:lnSpc>
                      </a:pPr>
                      <a:r>
                        <a:rPr lang="zh-CN" altLang="en-US" sz="1800" b="1" kern="100" dirty="0">
                          <a:effectLst/>
                          <a:latin typeface="+mn-lt"/>
                        </a:rPr>
                        <a:t>优点</a:t>
                      </a:r>
                      <a:endParaRPr lang="zh-CN" sz="1800" b="1" kern="100" dirty="0">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marR="0" lvl="0" indent="-285750" algn="l" defTabSz="914400" rtl="0" eaLnBrk="1" fontAlgn="ctr" latinLnBrk="0" hangingPunct="1">
                        <a:lnSpc>
                          <a:spcPct val="110000"/>
                        </a:lnSpc>
                        <a:spcBef>
                          <a:spcPts val="0"/>
                        </a:spcBef>
                        <a:spcAft>
                          <a:spcPts val="0"/>
                        </a:spcAft>
                        <a:buClrTx/>
                        <a:buSzTx/>
                        <a:buFont typeface="Arial" panose="020B0604020202020204" pitchFamily="34" charset="0"/>
                        <a:buChar char="•"/>
                        <a:defRPr/>
                      </a:pPr>
                      <a:r>
                        <a:rPr lang="zh-CN" altLang="zh-CN" sz="1800" b="1" kern="100" dirty="0">
                          <a:effectLst/>
                          <a:latin typeface="+mn-lt"/>
                        </a:rPr>
                        <a:t>完整波形数据</a:t>
                      </a:r>
                      <a:r>
                        <a:rPr lang="zh-CN" altLang="en-US" sz="1800" b="1" kern="100" dirty="0">
                          <a:effectLst/>
                          <a:latin typeface="+mn-lt"/>
                        </a:rPr>
                        <a:t>，支持束流成分区分</a:t>
                      </a:r>
                      <a:endParaRPr lang="en-US" altLang="zh-CN" sz="1800" b="1" kern="100" dirty="0">
                        <a:effectLst/>
                        <a:latin typeface="+mn-lt"/>
                      </a:endParaRPr>
                    </a:p>
                    <a:p>
                      <a:pPr marL="285750" marR="0" lvl="0" indent="-285750" algn="l" defTabSz="914400" rtl="0" eaLnBrk="1" fontAlgn="ctr" latinLnBrk="0" hangingPunct="1">
                        <a:lnSpc>
                          <a:spcPct val="110000"/>
                        </a:lnSpc>
                        <a:spcBef>
                          <a:spcPts val="0"/>
                        </a:spcBef>
                        <a:spcAft>
                          <a:spcPts val="0"/>
                        </a:spcAft>
                        <a:buClrTx/>
                        <a:buSzTx/>
                        <a:buFont typeface="Arial" panose="020B0604020202020204" pitchFamily="34" charset="0"/>
                        <a:buChar char="•"/>
                        <a:defRPr/>
                      </a:pPr>
                      <a:r>
                        <a:rPr lang="zh-CN" altLang="en-US" sz="1800" b="1" kern="100" dirty="0">
                          <a:effectLst/>
                          <a:latin typeface="+mn-lt"/>
                        </a:rPr>
                        <a:t>多路复用减少了通道数，集成度高</a:t>
                      </a:r>
                      <a:endParaRPr lang="zh-CN" sz="1800" b="1" kern="100" dirty="0">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zh-CN" altLang="en-US" sz="1800" b="1" kern="100" dirty="0">
                          <a:effectLst/>
                          <a:latin typeface="+mn-lt"/>
                        </a:rPr>
                        <a:t>数据量少</a:t>
                      </a:r>
                      <a:endParaRPr lang="en-US" altLang="zh-CN" sz="1800" b="1" kern="100" dirty="0">
                        <a:effectLst/>
                        <a:latin typeface="+mn-lt"/>
                      </a:endParaRPr>
                    </a:p>
                    <a:p>
                      <a:pPr marL="285750" indent="-285750" algn="l" fontAlgn="ctr">
                        <a:lnSpc>
                          <a:spcPct val="110000"/>
                        </a:lnSpc>
                        <a:buFont typeface="Arial" panose="020B0604020202020204" pitchFamily="34" charset="0"/>
                        <a:buChar char="•"/>
                      </a:pPr>
                      <a:r>
                        <a:rPr lang="zh-CN" altLang="en-US" sz="1800" b="1" kern="100" dirty="0">
                          <a:effectLst/>
                          <a:latin typeface="+mn-lt"/>
                        </a:rPr>
                        <a:t>高计数率，每通道最高</a:t>
                      </a:r>
                      <a:r>
                        <a:rPr lang="en-US" altLang="zh-CN" sz="1800" b="1" kern="100" dirty="0">
                          <a:effectLst/>
                          <a:latin typeface="+mn-lt"/>
                        </a:rPr>
                        <a:t>10 MHz</a:t>
                      </a:r>
                      <a:endParaRPr lang="zh-CN" sz="1800" b="1" kern="100" dirty="0">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88686">
                <a:tc>
                  <a:txBody>
                    <a:bodyPr/>
                    <a:lstStyle/>
                    <a:p>
                      <a:pPr algn="ctr" fontAlgn="ctr">
                        <a:lnSpc>
                          <a:spcPct val="110000"/>
                        </a:lnSpc>
                      </a:pPr>
                      <a:r>
                        <a:rPr lang="zh-CN" altLang="en-US" sz="1800" b="1" kern="100" dirty="0">
                          <a:solidFill>
                            <a:srgbClr val="C00000"/>
                          </a:solidFill>
                          <a:effectLst/>
                          <a:latin typeface="+mn-lt"/>
                        </a:rPr>
                        <a:t>缺陷</a:t>
                      </a:r>
                      <a:endParaRPr lang="zh-CN" sz="1800" b="1" kern="100" dirty="0">
                        <a:solidFill>
                          <a:srgbClr val="C00000"/>
                        </a:solidFill>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en-US" altLang="zh-CN" sz="1800" b="1" kern="100" dirty="0">
                          <a:solidFill>
                            <a:srgbClr val="C00000"/>
                          </a:solidFill>
                          <a:effectLst/>
                          <a:latin typeface="+mn-lt"/>
                        </a:rPr>
                        <a:t>N</a:t>
                      </a:r>
                      <a:r>
                        <a:rPr lang="zh-CN" altLang="en-US" sz="1800" b="1" kern="100" dirty="0">
                          <a:solidFill>
                            <a:srgbClr val="C00000"/>
                          </a:solidFill>
                          <a:effectLst/>
                          <a:latin typeface="+mn-lt"/>
                        </a:rPr>
                        <a:t>通道复用：单通道等效计数率降为原</a:t>
                      </a:r>
                      <a:r>
                        <a:rPr lang="en-US" altLang="zh-CN" sz="1800" b="1" kern="100" dirty="0">
                          <a:solidFill>
                            <a:srgbClr val="C00000"/>
                          </a:solidFill>
                          <a:effectLst/>
                          <a:latin typeface="+mn-lt"/>
                        </a:rPr>
                        <a:t>N</a:t>
                      </a:r>
                      <a:r>
                        <a:rPr lang="zh-CN" altLang="en-US" sz="1800" b="1" kern="100" dirty="0">
                          <a:solidFill>
                            <a:srgbClr val="C00000"/>
                          </a:solidFill>
                          <a:effectLst/>
                          <a:latin typeface="+mn-lt"/>
                        </a:rPr>
                        <a:t>分之一</a:t>
                      </a:r>
                      <a:endParaRPr lang="en-US" altLang="zh-CN" sz="1800" b="1" kern="100" dirty="0">
                        <a:solidFill>
                          <a:srgbClr val="C00000"/>
                        </a:solidFill>
                        <a:effectLst/>
                        <a:latin typeface="+mn-lt"/>
                      </a:endParaRPr>
                    </a:p>
                    <a:p>
                      <a:pPr marL="285750" marR="0" lvl="0" indent="-285750" algn="l" defTabSz="914400" rtl="0" eaLnBrk="1" fontAlgn="ctr" latinLnBrk="0" hangingPunct="1">
                        <a:lnSpc>
                          <a:spcPct val="110000"/>
                        </a:lnSpc>
                        <a:spcBef>
                          <a:spcPts val="0"/>
                        </a:spcBef>
                        <a:spcAft>
                          <a:spcPts val="0"/>
                        </a:spcAft>
                        <a:buClrTx/>
                        <a:buSzTx/>
                        <a:buFont typeface="Arial" panose="020B0604020202020204" pitchFamily="34" charset="0"/>
                        <a:buChar char="•"/>
                        <a:defRPr/>
                      </a:pPr>
                      <a:r>
                        <a:rPr lang="zh-CN" altLang="en-US" sz="1800" b="1" kern="100" dirty="0">
                          <a:solidFill>
                            <a:srgbClr val="C00000"/>
                          </a:solidFill>
                          <a:effectLst/>
                          <a:latin typeface="+mn-lt"/>
                        </a:rPr>
                        <a:t>计数率 </a:t>
                      </a:r>
                      <a:r>
                        <a:rPr lang="en-US" altLang="zh-CN" sz="1800" b="1" kern="100" dirty="0">
                          <a:solidFill>
                            <a:srgbClr val="C00000"/>
                          </a:solidFill>
                          <a:effectLst/>
                          <a:latin typeface="+mn-lt"/>
                        </a:rPr>
                        <a:t>kHz</a:t>
                      </a:r>
                      <a:r>
                        <a:rPr lang="zh-CN" altLang="en-US" sz="1800" b="1" kern="100" dirty="0">
                          <a:solidFill>
                            <a:srgbClr val="C00000"/>
                          </a:solidFill>
                          <a:effectLst/>
                          <a:latin typeface="+mn-lt"/>
                        </a:rPr>
                        <a:t>级别，远低于</a:t>
                      </a:r>
                      <a:r>
                        <a:rPr lang="en-US" altLang="zh-CN" sz="1800" b="1" kern="100" dirty="0">
                          <a:solidFill>
                            <a:srgbClr val="C00000"/>
                          </a:solidFill>
                          <a:effectLst/>
                          <a:latin typeface="+mn-lt"/>
                        </a:rPr>
                        <a:t>800 kHz</a:t>
                      </a:r>
                      <a:r>
                        <a:rPr lang="zh-CN" altLang="en-US" sz="1800" b="1" kern="100" dirty="0">
                          <a:solidFill>
                            <a:srgbClr val="C00000"/>
                          </a:solidFill>
                          <a:effectLst/>
                          <a:latin typeface="+mn-lt"/>
                        </a:rPr>
                        <a:t>的要求</a:t>
                      </a:r>
                      <a:endParaRPr lang="en-US" altLang="zh-CN" sz="1800" b="1" kern="100" dirty="0">
                        <a:solidFill>
                          <a:srgbClr val="C00000"/>
                        </a:solidFill>
                        <a:effectLst/>
                        <a:latin typeface="+mn-lt"/>
                      </a:endParaRPr>
                    </a:p>
                  </a:txBody>
                  <a:tcPr marT="90000" marB="90000" anchor="ctr">
                    <a:lnL>
                      <a:noFill/>
                    </a:lnL>
                    <a:lnR>
                      <a:noFill/>
                    </a:lnR>
                    <a:lnT w="3175"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285750" indent="-285750" algn="l" fontAlgn="ctr">
                        <a:lnSpc>
                          <a:spcPct val="110000"/>
                        </a:lnSpc>
                        <a:buFont typeface="Arial" panose="020B0604020202020204" pitchFamily="34" charset="0"/>
                        <a:buChar char="•"/>
                      </a:pPr>
                      <a:r>
                        <a:rPr lang="zh-CN" altLang="en-US" sz="1800" b="1" kern="100" dirty="0">
                          <a:solidFill>
                            <a:srgbClr val="C00000"/>
                          </a:solidFill>
                          <a:effectLst/>
                          <a:latin typeface="+mn-lt"/>
                        </a:rPr>
                        <a:t>损失了信号的幅度信息</a:t>
                      </a:r>
                    </a:p>
                    <a:p>
                      <a:pPr marL="285750" indent="-285750" algn="l" fontAlgn="ctr">
                        <a:lnSpc>
                          <a:spcPct val="110000"/>
                        </a:lnSpc>
                        <a:buFont typeface="Arial" panose="020B0604020202020204" pitchFamily="34" charset="0"/>
                        <a:buChar char="•"/>
                      </a:pPr>
                      <a:r>
                        <a:rPr lang="zh-CN" altLang="en-US" sz="1800" b="1" kern="100" dirty="0">
                          <a:solidFill>
                            <a:srgbClr val="C00000"/>
                          </a:solidFill>
                          <a:effectLst/>
                          <a:latin typeface="+mn-lt"/>
                        </a:rPr>
                        <a:t>不能区分不同束流成分</a:t>
                      </a:r>
                    </a:p>
                  </a:txBody>
                  <a:tcPr marT="90000" marB="90000" anchor="ctr">
                    <a:lnL>
                      <a:noFill/>
                    </a:lnL>
                    <a:lnR>
                      <a:noFill/>
                    </a:lnR>
                    <a:lnT w="3175" cap="flat" cmpd="sng" algn="ctr">
                      <a:solidFill>
                        <a:schemeClr val="tx1"/>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 name="文本框 4">
            <a:extLst>
              <a:ext uri="{FF2B5EF4-FFF2-40B4-BE49-F238E27FC236}">
                <a16:creationId xmlns:a16="http://schemas.microsoft.com/office/drawing/2014/main" id="{90E5B8D7-8AB3-9DF5-16E0-75AF198F24A8}"/>
              </a:ext>
            </a:extLst>
          </p:cNvPr>
          <p:cNvSpPr txBox="1"/>
          <p:nvPr/>
        </p:nvSpPr>
        <p:spPr>
          <a:xfrm>
            <a:off x="673099" y="4707468"/>
            <a:ext cx="10650683" cy="1422441"/>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zh-CN" altLang="en-US" sz="2000" b="1" kern="100" dirty="0">
                <a:solidFill>
                  <a:schemeClr val="tx1"/>
                </a:solidFill>
              </a:rPr>
              <a:t>现有读出电子学不能满足需求，并面临新的挑战</a:t>
            </a:r>
            <a:endParaRPr lang="en-US" altLang="zh-CN" sz="2000" b="1" kern="100" dirty="0">
              <a:solidFill>
                <a:schemeClr val="tx1"/>
              </a:solidFill>
            </a:endParaRPr>
          </a:p>
          <a:p>
            <a:pPr marL="342900" indent="-342900">
              <a:lnSpc>
                <a:spcPct val="150000"/>
              </a:lnSpc>
              <a:buFont typeface="Wingdings" panose="05000000000000000000" pitchFamily="2" charset="2"/>
              <a:buChar char="Ø"/>
            </a:pPr>
            <a:r>
              <a:rPr lang="zh-CN" altLang="en-US" sz="2000" b="1" kern="100" dirty="0">
                <a:solidFill>
                  <a:schemeClr val="tx1"/>
                </a:solidFill>
              </a:rPr>
              <a:t>公司团队研制了一款</a:t>
            </a:r>
            <a:r>
              <a:rPr lang="en-US" altLang="zh-CN" sz="2000" b="1" kern="100" dirty="0">
                <a:solidFill>
                  <a:schemeClr val="tx1"/>
                </a:solidFill>
              </a:rPr>
              <a:t>Micromegas</a:t>
            </a:r>
            <a:r>
              <a:rPr lang="zh-CN" altLang="zh-CN" sz="2000" b="1" kern="100" dirty="0">
                <a:solidFill>
                  <a:schemeClr val="tx1"/>
                </a:solidFill>
              </a:rPr>
              <a:t>数字化仪</a:t>
            </a:r>
            <a:r>
              <a:rPr lang="zh-CN" altLang="en-US" sz="2000" b="1" kern="100" dirty="0">
                <a:solidFill>
                  <a:schemeClr val="tx1"/>
                </a:solidFill>
              </a:rPr>
              <a:t>，实现高计数率中子信号测量，提取</a:t>
            </a:r>
            <a:r>
              <a:rPr lang="zh-CN" altLang="zh-CN" sz="2000" b="1" kern="100" dirty="0">
                <a:solidFill>
                  <a:schemeClr val="tx1"/>
                </a:solidFill>
              </a:rPr>
              <a:t>波形、能量、位置及时间信息，同时为探测器提供</a:t>
            </a:r>
            <a:r>
              <a:rPr lang="en-US" altLang="zh-CN" sz="2000" b="1" kern="100" dirty="0">
                <a:solidFill>
                  <a:schemeClr val="tx1"/>
                </a:solidFill>
              </a:rPr>
              <a:t>4</a:t>
            </a:r>
            <a:r>
              <a:rPr lang="zh-CN" altLang="zh-CN" sz="2000" b="1" kern="100" dirty="0">
                <a:solidFill>
                  <a:schemeClr val="tx1"/>
                </a:solidFill>
              </a:rPr>
              <a:t>路工作高压</a:t>
            </a:r>
            <a:endParaRPr lang="zh-CN" altLang="en-US" sz="2000" b="1" kern="100" dirty="0">
              <a:solidFill>
                <a:schemeClr val="tx1"/>
              </a:solidFill>
            </a:endParaRPr>
          </a:p>
        </p:txBody>
      </p:sp>
    </p:spTree>
    <p:extLst>
      <p:ext uri="{BB962C8B-B14F-4D97-AF65-F5344CB8AC3E}">
        <p14:creationId xmlns:p14="http://schemas.microsoft.com/office/powerpoint/2010/main" val="3930660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p:cNvSpPr/>
          <p:nvPr/>
        </p:nvSpPr>
        <p:spPr>
          <a:xfrm>
            <a:off x="0" y="0"/>
            <a:ext cx="12192000" cy="68580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1016000" y="3225800"/>
            <a:ext cx="10160000" cy="10287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33000"/>
              </a:lnSpc>
              <a:spcAft>
                <a:spcPts val="1000"/>
              </a:spcAft>
              <a:defRPr/>
            </a:pPr>
            <a:r>
              <a:rPr lang="zh-CN" altLang="en-US" sz="3600" b="0" i="0" u="none" strike="noStrike" spc="200"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读出电子学系统方案及关键方法</a:t>
            </a:r>
          </a:p>
          <a:p>
            <a:pPr marL="0" indent="0" algn="ctr">
              <a:lnSpc>
                <a:spcPct val="133000"/>
              </a:lnSpc>
              <a:spcAft>
                <a:spcPts val="1000"/>
              </a:spcAft>
              <a:defRPr/>
            </a:pPr>
            <a:endParaRPr lang="zh-CN" altLang="en-US" sz="3600" b="0" i="0" u="none" strike="noStrike" spc="200"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1" name="AutoShape 21"/>
          <p:cNvSpPr/>
          <p:nvPr/>
        </p:nvSpPr>
        <p:spPr>
          <a:xfrm>
            <a:off x="5473700" y="2286000"/>
            <a:ext cx="1282700" cy="1016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6000" b="0" i="0" u="none" strike="noStrike">
                <a:solidFill>
                  <a:srgbClr val="FFFFFF"/>
                </a:solidFill>
                <a:latin typeface="微软雅黑" panose="020B0503020204020204" charset="-122"/>
                <a:ea typeface="微软雅黑" panose="020B0503020204020204" charset="-122"/>
                <a:cs typeface="HarmonyOS Sans SC Medium"/>
                <a:sym typeface="HarmonyOS Sans SC Medium"/>
              </a:rPr>
              <a:t>03</a:t>
            </a:r>
            <a:endParaRPr lang="en-US" sz="1100">
              <a:latin typeface="微软雅黑" panose="020B0503020204020204" charset="-122"/>
              <a:ea typeface="微软雅黑" panose="020B050302020402020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58CB-E0D9-4E9E-904D-B36E41ACBCE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00281EA-F9D2-2D11-BC41-6E77E461E199}"/>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3.1 </a:t>
            </a:r>
            <a:r>
              <a:rPr lang="zh-CN" altLang="en-US" spc="300" dirty="0">
                <a:latin typeface="微软雅黑" panose="020B0503020204020204" charset="-122"/>
                <a:ea typeface="微软雅黑" panose="020B0503020204020204" charset="-122"/>
                <a:sym typeface="微软雅黑" panose="020B0503020204020204" charset="-122"/>
              </a:rPr>
              <a:t>数字化仪设计</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08EACD40-C891-4F74-BC40-A8021286D6AA}"/>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1" name="文本框 10">
            <a:extLst>
              <a:ext uri="{FF2B5EF4-FFF2-40B4-BE49-F238E27FC236}">
                <a16:creationId xmlns:a16="http://schemas.microsoft.com/office/drawing/2014/main" id="{16D9F481-CAEC-E2CC-95C2-2E8E6CEF5DBE}"/>
              </a:ext>
            </a:extLst>
          </p:cNvPr>
          <p:cNvSpPr txBox="1"/>
          <p:nvPr/>
        </p:nvSpPr>
        <p:spPr>
          <a:xfrm>
            <a:off x="189262" y="832205"/>
            <a:ext cx="4193088" cy="1893339"/>
          </a:xfrm>
          <a:prstGeom prst="rect">
            <a:avLst/>
          </a:prstGeom>
          <a:noFill/>
        </p:spPr>
        <p:txBody>
          <a:bodyPr wrap="square">
            <a:spAutoFit/>
          </a:bodyPr>
          <a:lstStyle/>
          <a:p>
            <a:pPr algn="just">
              <a:lnSpc>
                <a:spcPct val="150000"/>
              </a:lnSpc>
            </a:pPr>
            <a:r>
              <a:rPr lang="zh-CN" altLang="en-US" sz="1600" b="1" kern="100" dirty="0">
                <a:solidFill>
                  <a:srgbClr val="0000FF"/>
                </a:solidFill>
                <a:latin typeface="+mn-lt"/>
              </a:rPr>
              <a:t>系统组成：</a:t>
            </a:r>
            <a:endParaRPr lang="en-US" altLang="zh-CN" sz="1600" kern="100" dirty="0">
              <a:effectLst/>
              <a:latin typeface="+mn-lt"/>
              <a:ea typeface="宋体" panose="02010600030101010101" pitchFamily="2" charset="-122"/>
            </a:endParaRPr>
          </a:p>
          <a:p>
            <a:pPr marL="285750" indent="-285750" algn="just">
              <a:lnSpc>
                <a:spcPct val="150000"/>
              </a:lnSpc>
              <a:buFont typeface="Wingdings" panose="05000000000000000000" pitchFamily="2" charset="2"/>
              <a:buChar char="ü"/>
            </a:pPr>
            <a:r>
              <a:rPr lang="en-US" altLang="zh-CN" sz="1600" kern="100" dirty="0">
                <a:effectLst/>
                <a:latin typeface="+mn-lt"/>
                <a:ea typeface="宋体" panose="02010600030101010101" pitchFamily="2" charset="-122"/>
              </a:rPr>
              <a:t>3</a:t>
            </a:r>
            <a:r>
              <a:rPr lang="zh-CN" altLang="zh-CN" sz="1600" kern="100" dirty="0">
                <a:effectLst/>
                <a:latin typeface="+mn-lt"/>
                <a:ea typeface="宋体" panose="02010600030101010101" pitchFamily="2" charset="-122"/>
              </a:rPr>
              <a:t>块信号采集子卡：</a:t>
            </a:r>
            <a:r>
              <a:rPr lang="en-US" altLang="zh-CN" sz="1600" kern="100" dirty="0">
                <a:effectLst/>
                <a:latin typeface="+mn-lt"/>
                <a:ea typeface="宋体" panose="02010600030101010101" pitchFamily="2" charset="-122"/>
              </a:rPr>
              <a:t>32</a:t>
            </a:r>
            <a:r>
              <a:rPr lang="zh-CN" altLang="zh-CN" sz="1600" kern="100" dirty="0">
                <a:effectLst/>
                <a:latin typeface="+mn-lt"/>
                <a:ea typeface="宋体" panose="02010600030101010101" pitchFamily="2" charset="-122"/>
              </a:rPr>
              <a:t>路信号采集×</a:t>
            </a:r>
            <a:r>
              <a:rPr lang="en-US" altLang="zh-CN" sz="1600" kern="100" dirty="0">
                <a:effectLst/>
                <a:latin typeface="+mn-lt"/>
                <a:ea typeface="宋体" panose="02010600030101010101" pitchFamily="2" charset="-122"/>
              </a:rPr>
              <a:t>3</a:t>
            </a:r>
            <a:endParaRPr lang="zh-CN" altLang="zh-CN" sz="1600" kern="100" dirty="0">
              <a:effectLst/>
              <a:latin typeface="+mn-lt"/>
              <a:ea typeface="宋体" panose="02010600030101010101" pitchFamily="2" charset="-122"/>
            </a:endParaRPr>
          </a:p>
          <a:p>
            <a:pPr marL="285750" indent="-285750" algn="just">
              <a:lnSpc>
                <a:spcPct val="150000"/>
              </a:lnSpc>
              <a:buFont typeface="Wingdings" panose="05000000000000000000" pitchFamily="2" charset="2"/>
              <a:buChar char="ü"/>
            </a:pPr>
            <a:r>
              <a:rPr lang="en-US" altLang="zh-CN" sz="1600" kern="100" dirty="0">
                <a:effectLst/>
                <a:latin typeface="+mn-lt"/>
                <a:ea typeface="宋体" panose="02010600030101010101" pitchFamily="2" charset="-122"/>
              </a:rPr>
              <a:t>2</a:t>
            </a:r>
            <a:r>
              <a:rPr lang="zh-CN" altLang="zh-CN" sz="1600" kern="100" dirty="0">
                <a:effectLst/>
                <a:latin typeface="+mn-lt"/>
                <a:ea typeface="宋体" panose="02010600030101010101" pitchFamily="2" charset="-122"/>
              </a:rPr>
              <a:t>块高压子卡：实现</a:t>
            </a:r>
            <a:r>
              <a:rPr lang="en-US" altLang="zh-CN" sz="1600" kern="100" dirty="0">
                <a:effectLst/>
                <a:latin typeface="+mn-lt"/>
                <a:ea typeface="宋体" panose="02010600030101010101" pitchFamily="2" charset="-122"/>
              </a:rPr>
              <a:t>4</a:t>
            </a:r>
            <a:r>
              <a:rPr lang="zh-CN" altLang="zh-CN" sz="1600" kern="100" dirty="0">
                <a:effectLst/>
                <a:latin typeface="+mn-lt"/>
                <a:ea typeface="宋体" panose="02010600030101010101" pitchFamily="2" charset="-122"/>
              </a:rPr>
              <a:t>路可控高压输出</a:t>
            </a:r>
            <a:endParaRPr lang="en-US" altLang="zh-CN" sz="1600" kern="100" dirty="0">
              <a:effectLst/>
              <a:latin typeface="+mn-lt"/>
              <a:ea typeface="宋体" panose="02010600030101010101" pitchFamily="2" charset="-122"/>
            </a:endParaRPr>
          </a:p>
          <a:p>
            <a:pPr marL="285750" indent="-285750" algn="just">
              <a:lnSpc>
                <a:spcPct val="150000"/>
              </a:lnSpc>
              <a:buFont typeface="Wingdings" panose="05000000000000000000" pitchFamily="2" charset="2"/>
              <a:buChar char="ü"/>
            </a:pPr>
            <a:r>
              <a:rPr lang="en-US" altLang="zh-CN" sz="1600" kern="100" dirty="0">
                <a:ea typeface="宋体" panose="02010600030101010101" pitchFamily="2" charset="-122"/>
              </a:rPr>
              <a:t>1</a:t>
            </a:r>
            <a:r>
              <a:rPr lang="zh-CN" altLang="zh-CN" sz="1600" kern="100" dirty="0">
                <a:ea typeface="宋体" panose="02010600030101010101" pitchFamily="2" charset="-122"/>
              </a:rPr>
              <a:t>块读出及通信载板：子卡及上位机通信 </a:t>
            </a:r>
          </a:p>
          <a:p>
            <a:pPr marL="285750" indent="-285750" algn="just">
              <a:lnSpc>
                <a:spcPct val="150000"/>
              </a:lnSpc>
              <a:buFont typeface="Wingdings" panose="05000000000000000000" pitchFamily="2" charset="2"/>
              <a:buChar char="ü"/>
            </a:pPr>
            <a:endParaRPr lang="zh-CN" altLang="zh-CN" sz="1600" kern="100" dirty="0">
              <a:effectLst/>
              <a:latin typeface="+mn-lt"/>
              <a:ea typeface="宋体" panose="02010600030101010101" pitchFamily="2" charset="-122"/>
            </a:endParaRPr>
          </a:p>
        </p:txBody>
      </p:sp>
      <p:sp>
        <p:nvSpPr>
          <p:cNvPr id="24" name="文本框 23">
            <a:extLst>
              <a:ext uri="{FF2B5EF4-FFF2-40B4-BE49-F238E27FC236}">
                <a16:creationId xmlns:a16="http://schemas.microsoft.com/office/drawing/2014/main" id="{1A83F0C9-0655-95E0-37AB-009D11096AA8}"/>
              </a:ext>
            </a:extLst>
          </p:cNvPr>
          <p:cNvSpPr txBox="1"/>
          <p:nvPr/>
        </p:nvSpPr>
        <p:spPr>
          <a:xfrm>
            <a:off x="73380" y="2725544"/>
            <a:ext cx="4183233" cy="2629822"/>
          </a:xfrm>
          <a:prstGeom prst="rect">
            <a:avLst/>
          </a:prstGeom>
          <a:noFill/>
        </p:spPr>
        <p:txBody>
          <a:bodyPr wrap="square">
            <a:spAutoFit/>
          </a:bodyPr>
          <a:lstStyle/>
          <a:p>
            <a:pPr indent="355600" algn="just">
              <a:lnSpc>
                <a:spcPct val="150000"/>
              </a:lnSpc>
              <a:buNone/>
            </a:pPr>
            <a:r>
              <a:rPr lang="en-US" altLang="zh-CN" sz="1600" kern="100" dirty="0">
                <a:effectLst/>
                <a:latin typeface="+mn-lt"/>
                <a:ea typeface="宋体" panose="02010600030101010101" pitchFamily="2" charset="-122"/>
              </a:rPr>
              <a:t>Micromegas</a:t>
            </a:r>
            <a:r>
              <a:rPr lang="zh-CN" altLang="zh-CN" sz="1600" kern="100" dirty="0">
                <a:effectLst/>
                <a:latin typeface="+mn-lt"/>
                <a:ea typeface="宋体" panose="02010600030101010101" pitchFamily="2" charset="-122"/>
              </a:rPr>
              <a:t>阳极读出条信号通过</a:t>
            </a:r>
            <a:r>
              <a:rPr lang="en-US" altLang="zh-CN" sz="1600" kern="100" dirty="0">
                <a:effectLst/>
                <a:latin typeface="+mn-lt"/>
                <a:ea typeface="宋体" panose="02010600030101010101" pitchFamily="2" charset="-122"/>
              </a:rPr>
              <a:t>3</a:t>
            </a:r>
            <a:r>
              <a:rPr lang="zh-CN" altLang="zh-CN" sz="1600" kern="100" dirty="0">
                <a:effectLst/>
                <a:latin typeface="+mn-lt"/>
                <a:ea typeface="宋体" panose="02010600030101010101" pitchFamily="2" charset="-122"/>
              </a:rPr>
              <a:t>根</a:t>
            </a:r>
            <a:r>
              <a:rPr lang="en-US" altLang="zh-CN" sz="1600" kern="100" dirty="0">
                <a:effectLst/>
                <a:latin typeface="+mn-lt"/>
                <a:ea typeface="宋体" panose="02010600030101010101" pitchFamily="2" charset="-122"/>
              </a:rPr>
              <a:t>32</a:t>
            </a:r>
            <a:r>
              <a:rPr lang="zh-CN" altLang="zh-CN" sz="1600" kern="100" dirty="0">
                <a:effectLst/>
                <a:latin typeface="+mn-lt"/>
                <a:ea typeface="宋体" panose="02010600030101010101" pitchFamily="2" charset="-122"/>
              </a:rPr>
              <a:t>路高密连接线缆传输至采集模块的</a:t>
            </a:r>
            <a:r>
              <a:rPr lang="en-US" altLang="zh-CN" sz="1600" kern="100" dirty="0">
                <a:effectLst/>
                <a:latin typeface="+mn-lt"/>
                <a:ea typeface="宋体" panose="02010600030101010101" pitchFamily="2" charset="-122"/>
              </a:rPr>
              <a:t>3</a:t>
            </a:r>
            <a:r>
              <a:rPr lang="zh-CN" altLang="zh-CN" sz="1600" kern="100" dirty="0">
                <a:effectLst/>
                <a:latin typeface="+mn-lt"/>
                <a:ea typeface="宋体" panose="02010600030101010101" pitchFamily="2" charset="-122"/>
              </a:rPr>
              <a:t>块信号采集子卡。读出及通信载板接收信号采集子卡的</a:t>
            </a:r>
            <a:r>
              <a:rPr lang="en-US" altLang="zh-CN" sz="1600" kern="100" dirty="0">
                <a:effectLst/>
                <a:latin typeface="+mn-lt"/>
                <a:ea typeface="宋体" panose="02010600030101010101" pitchFamily="2" charset="-122"/>
              </a:rPr>
              <a:t>ADC</a:t>
            </a:r>
            <a:r>
              <a:rPr lang="zh-CN" altLang="zh-CN" sz="1600" kern="100" dirty="0">
                <a:effectLst/>
                <a:latin typeface="+mn-lt"/>
                <a:ea typeface="宋体" panose="02010600030101010101" pitchFamily="2" charset="-122"/>
              </a:rPr>
              <a:t>数据，在</a:t>
            </a:r>
            <a:r>
              <a:rPr lang="en-US" altLang="zh-CN" sz="1600" kern="100" dirty="0">
                <a:effectLst/>
                <a:latin typeface="+mn-lt"/>
                <a:ea typeface="宋体" panose="02010600030101010101" pitchFamily="2" charset="-122"/>
              </a:rPr>
              <a:t>FPGA</a:t>
            </a:r>
            <a:r>
              <a:rPr lang="zh-CN" altLang="zh-CN" sz="1600" kern="100" dirty="0">
                <a:effectLst/>
                <a:latin typeface="+mn-lt"/>
                <a:ea typeface="宋体" panose="02010600030101010101" pitchFamily="2" charset="-122"/>
              </a:rPr>
              <a:t>内进行数字极零相消、高斯成形后，提取信号波形、能量、位置及时间戳信息，通过千兆网口传输至上位机的数据采集与分析软件。</a:t>
            </a:r>
          </a:p>
        </p:txBody>
      </p:sp>
      <p:sp>
        <p:nvSpPr>
          <p:cNvPr id="29" name="文本框 28">
            <a:extLst>
              <a:ext uri="{FF2B5EF4-FFF2-40B4-BE49-F238E27FC236}">
                <a16:creationId xmlns:a16="http://schemas.microsoft.com/office/drawing/2014/main" id="{FA3E541A-B463-74E7-C575-01E9D2E5BCCB}"/>
              </a:ext>
            </a:extLst>
          </p:cNvPr>
          <p:cNvSpPr txBox="1"/>
          <p:nvPr/>
        </p:nvSpPr>
        <p:spPr>
          <a:xfrm>
            <a:off x="6883052" y="6042533"/>
            <a:ext cx="265890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读出电子学系统示意图</a:t>
            </a:r>
          </a:p>
        </p:txBody>
      </p:sp>
      <p:pic>
        <p:nvPicPr>
          <p:cNvPr id="31" name="图片 30">
            <a:extLst>
              <a:ext uri="{FF2B5EF4-FFF2-40B4-BE49-F238E27FC236}">
                <a16:creationId xmlns:a16="http://schemas.microsoft.com/office/drawing/2014/main" id="{0AC870C5-6086-2588-DD0A-7799C50B0474}"/>
              </a:ext>
            </a:extLst>
          </p:cNvPr>
          <p:cNvPicPr>
            <a:picLocks noChangeAspect="1"/>
          </p:cNvPicPr>
          <p:nvPr/>
        </p:nvPicPr>
        <p:blipFill>
          <a:blip r:embed="rId3"/>
          <a:stretch>
            <a:fillRect/>
          </a:stretch>
        </p:blipFill>
        <p:spPr>
          <a:xfrm>
            <a:off x="8609033" y="680527"/>
            <a:ext cx="3436318" cy="1941700"/>
          </a:xfrm>
          <a:prstGeom prst="rect">
            <a:avLst/>
          </a:prstGeom>
          <a:noFill/>
          <a:ln>
            <a:noFill/>
          </a:ln>
        </p:spPr>
      </p:pic>
      <p:graphicFrame>
        <p:nvGraphicFramePr>
          <p:cNvPr id="4" name="对象 3">
            <a:extLst>
              <a:ext uri="{FF2B5EF4-FFF2-40B4-BE49-F238E27FC236}">
                <a16:creationId xmlns:a16="http://schemas.microsoft.com/office/drawing/2014/main" id="{C7F7F4D3-BEF7-6B2F-C2E0-D0AD49325919}"/>
              </a:ext>
            </a:extLst>
          </p:cNvPr>
          <p:cNvGraphicFramePr>
            <a:graphicFrameLocks noChangeAspect="1"/>
          </p:cNvGraphicFramePr>
          <p:nvPr>
            <p:extLst>
              <p:ext uri="{D42A27DB-BD31-4B8C-83A1-F6EECF244321}">
                <p14:modId xmlns:p14="http://schemas.microsoft.com/office/powerpoint/2010/main" val="1860301309"/>
              </p:ext>
            </p:extLst>
          </p:nvPr>
        </p:nvGraphicFramePr>
        <p:xfrm>
          <a:off x="4484530" y="3026454"/>
          <a:ext cx="7375194" cy="2868868"/>
        </p:xfrm>
        <a:graphic>
          <a:graphicData uri="http://schemas.openxmlformats.org/presentationml/2006/ole">
            <mc:AlternateContent xmlns:mc="http://schemas.openxmlformats.org/markup-compatibility/2006">
              <mc:Choice xmlns:v="urn:schemas-microsoft-com:vml" Requires="v">
                <p:oleObj name="Visio" r:id="rId4" imgW="12392115" imgH="4810215" progId="Visio.Drawing.15">
                  <p:embed/>
                </p:oleObj>
              </mc:Choice>
              <mc:Fallback>
                <p:oleObj name="Visio" r:id="rId4" imgW="12392115" imgH="4810215" progId="Visio.Drawing.15">
                  <p:embed/>
                  <p:pic>
                    <p:nvPicPr>
                      <p:cNvPr id="9" name="对象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4530" y="3026454"/>
                        <a:ext cx="7375194" cy="2868868"/>
                      </a:xfrm>
                      <a:prstGeom prst="rect">
                        <a:avLst/>
                      </a:prstGeom>
                      <a:noFill/>
                    </p:spPr>
                  </p:pic>
                </p:oleObj>
              </mc:Fallback>
            </mc:AlternateContent>
          </a:graphicData>
        </a:graphic>
      </p:graphicFrame>
      <p:pic>
        <p:nvPicPr>
          <p:cNvPr id="6" name="图片 5">
            <a:extLst>
              <a:ext uri="{FF2B5EF4-FFF2-40B4-BE49-F238E27FC236}">
                <a16:creationId xmlns:a16="http://schemas.microsoft.com/office/drawing/2014/main" id="{C94014C1-C142-1590-73FE-1F78D719CB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98232" y="715949"/>
            <a:ext cx="3998622" cy="1941700"/>
          </a:xfrm>
          <a:prstGeom prst="rect">
            <a:avLst/>
          </a:prstGeom>
        </p:spPr>
      </p:pic>
      <p:sp>
        <p:nvSpPr>
          <p:cNvPr id="9" name="矩形 8">
            <a:extLst>
              <a:ext uri="{FF2B5EF4-FFF2-40B4-BE49-F238E27FC236}">
                <a16:creationId xmlns:a16="http://schemas.microsoft.com/office/drawing/2014/main" id="{9C3D615D-756A-9E06-450B-1DE18C1159B4}"/>
              </a:ext>
            </a:extLst>
          </p:cNvPr>
          <p:cNvSpPr/>
          <p:nvPr/>
        </p:nvSpPr>
        <p:spPr>
          <a:xfrm>
            <a:off x="4447593" y="680527"/>
            <a:ext cx="1107996" cy="307777"/>
          </a:xfrm>
          <a:prstGeom prst="rect">
            <a:avLst/>
          </a:prstGeom>
        </p:spPr>
        <p:txBody>
          <a:bodyPr wrap="square">
            <a:spAutoFit/>
          </a:bodyPr>
          <a:lstStyle/>
          <a:p>
            <a:r>
              <a:rPr lang="zh-CN" altLang="en-US" dirty="0"/>
              <a:t>采集子卡</a:t>
            </a:r>
          </a:p>
        </p:txBody>
      </p:sp>
      <p:cxnSp>
        <p:nvCxnSpPr>
          <p:cNvPr id="10" name="直接箭头连接符 9">
            <a:extLst>
              <a:ext uri="{FF2B5EF4-FFF2-40B4-BE49-F238E27FC236}">
                <a16:creationId xmlns:a16="http://schemas.microsoft.com/office/drawing/2014/main" id="{A2DE360F-FAC5-33F8-DA23-97994F9027B5}"/>
              </a:ext>
            </a:extLst>
          </p:cNvPr>
          <p:cNvCxnSpPr>
            <a:cxnSpLocks/>
          </p:cNvCxnSpPr>
          <p:nvPr/>
        </p:nvCxnSpPr>
        <p:spPr>
          <a:xfrm>
            <a:off x="5001591" y="953045"/>
            <a:ext cx="240198" cy="73285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3" name="矩形 12">
            <a:extLst>
              <a:ext uri="{FF2B5EF4-FFF2-40B4-BE49-F238E27FC236}">
                <a16:creationId xmlns:a16="http://schemas.microsoft.com/office/drawing/2014/main" id="{567C8D57-A6B3-3017-8D5C-74A7F6AC2D61}"/>
              </a:ext>
            </a:extLst>
          </p:cNvPr>
          <p:cNvSpPr/>
          <p:nvPr/>
        </p:nvSpPr>
        <p:spPr>
          <a:xfrm>
            <a:off x="7346291" y="732805"/>
            <a:ext cx="1107996" cy="307777"/>
          </a:xfrm>
          <a:prstGeom prst="rect">
            <a:avLst/>
          </a:prstGeom>
        </p:spPr>
        <p:txBody>
          <a:bodyPr wrap="square">
            <a:spAutoFit/>
          </a:bodyPr>
          <a:lstStyle/>
          <a:p>
            <a:r>
              <a:rPr lang="zh-CN" altLang="en-US" dirty="0"/>
              <a:t>高压子卡</a:t>
            </a:r>
          </a:p>
        </p:txBody>
      </p:sp>
      <p:cxnSp>
        <p:nvCxnSpPr>
          <p:cNvPr id="15" name="直接箭头连接符 14">
            <a:extLst>
              <a:ext uri="{FF2B5EF4-FFF2-40B4-BE49-F238E27FC236}">
                <a16:creationId xmlns:a16="http://schemas.microsoft.com/office/drawing/2014/main" id="{D814E703-B91E-5E3A-C2E6-548D9DF60F9C}"/>
              </a:ext>
            </a:extLst>
          </p:cNvPr>
          <p:cNvCxnSpPr>
            <a:cxnSpLocks/>
          </p:cNvCxnSpPr>
          <p:nvPr/>
        </p:nvCxnSpPr>
        <p:spPr>
          <a:xfrm flipH="1">
            <a:off x="7806085" y="1040582"/>
            <a:ext cx="140583" cy="759620"/>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18" name="矩形 17">
            <a:extLst>
              <a:ext uri="{FF2B5EF4-FFF2-40B4-BE49-F238E27FC236}">
                <a16:creationId xmlns:a16="http://schemas.microsoft.com/office/drawing/2014/main" id="{826B9AEF-43BC-0430-BEDE-2685C261B6A9}"/>
              </a:ext>
            </a:extLst>
          </p:cNvPr>
          <p:cNvSpPr/>
          <p:nvPr/>
        </p:nvSpPr>
        <p:spPr>
          <a:xfrm>
            <a:off x="5644877" y="661579"/>
            <a:ext cx="1258783" cy="307777"/>
          </a:xfrm>
          <a:prstGeom prst="rect">
            <a:avLst/>
          </a:prstGeom>
        </p:spPr>
        <p:txBody>
          <a:bodyPr wrap="square">
            <a:spAutoFit/>
          </a:bodyPr>
          <a:lstStyle/>
          <a:p>
            <a:r>
              <a:rPr lang="zh-CN" altLang="en-US" dirty="0"/>
              <a:t>读出通信载板</a:t>
            </a:r>
          </a:p>
        </p:txBody>
      </p:sp>
      <p:cxnSp>
        <p:nvCxnSpPr>
          <p:cNvPr id="19" name="直接箭头连接符 18">
            <a:extLst>
              <a:ext uri="{FF2B5EF4-FFF2-40B4-BE49-F238E27FC236}">
                <a16:creationId xmlns:a16="http://schemas.microsoft.com/office/drawing/2014/main" id="{F224CFD7-3F5F-557D-40E3-2ACCB7596A4E}"/>
              </a:ext>
            </a:extLst>
          </p:cNvPr>
          <p:cNvCxnSpPr>
            <a:cxnSpLocks/>
          </p:cNvCxnSpPr>
          <p:nvPr/>
        </p:nvCxnSpPr>
        <p:spPr>
          <a:xfrm flipH="1">
            <a:off x="5804539" y="953045"/>
            <a:ext cx="240198" cy="519166"/>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02744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A022-7AB6-C8FA-D331-C89DDF353D6F}"/>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5EB9FEF5-AAD7-18C9-D307-1B438251A405}"/>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3.1.1 </a:t>
            </a:r>
            <a:r>
              <a:rPr lang="zh-CN" altLang="en-US" spc="300" dirty="0">
                <a:latin typeface="微软雅黑" panose="020B0503020204020204" charset="-122"/>
                <a:ea typeface="微软雅黑" panose="020B0503020204020204" charset="-122"/>
                <a:sym typeface="微软雅黑" panose="020B0503020204020204" charset="-122"/>
              </a:rPr>
              <a:t>信号采集子卡</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CD7F0F14-E799-D4BB-9634-6207800C8D53}"/>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矩形: 圆角 4">
            <a:extLst>
              <a:ext uri="{FF2B5EF4-FFF2-40B4-BE49-F238E27FC236}">
                <a16:creationId xmlns:a16="http://schemas.microsoft.com/office/drawing/2014/main" id="{EAE226CB-E5E2-A5D5-C120-7211279C73BF}"/>
              </a:ext>
            </a:extLst>
          </p:cNvPr>
          <p:cNvSpPr/>
          <p:nvPr/>
        </p:nvSpPr>
        <p:spPr>
          <a:xfrm>
            <a:off x="776007" y="992438"/>
            <a:ext cx="5861762" cy="1809493"/>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矩形 5">
            <a:extLst>
              <a:ext uri="{FF2B5EF4-FFF2-40B4-BE49-F238E27FC236}">
                <a16:creationId xmlns:a16="http://schemas.microsoft.com/office/drawing/2014/main" id="{DACD3689-8A20-2F0F-C5E6-4541E438877E}"/>
              </a:ext>
            </a:extLst>
          </p:cNvPr>
          <p:cNvSpPr/>
          <p:nvPr/>
        </p:nvSpPr>
        <p:spPr>
          <a:xfrm>
            <a:off x="994392" y="992438"/>
            <a:ext cx="5973888" cy="1800493"/>
          </a:xfrm>
          <a:prstGeom prst="rect">
            <a:avLst/>
          </a:prstGeom>
        </p:spPr>
        <p:txBody>
          <a:bodyPr wrap="square">
            <a:spAutoFit/>
          </a:bodyPr>
          <a:lstStyle/>
          <a:p>
            <a:pPr marL="342900" lvl="1" indent="-342900" fontAlgn="ctr">
              <a:lnSpc>
                <a:spcPct val="150000"/>
              </a:lnSpc>
              <a:buFont typeface="Wingdings" panose="05000000000000000000" pitchFamily="2" charset="2"/>
              <a:buChar char="Ø"/>
            </a:pPr>
            <a:r>
              <a:rPr lang="zh-CN" altLang="en-US" sz="2000" b="1" kern="100" dirty="0">
                <a:solidFill>
                  <a:srgbClr val="0000FF"/>
                </a:solidFill>
              </a:rPr>
              <a:t>信号采集子卡：</a:t>
            </a:r>
            <a:r>
              <a:rPr lang="en-US" altLang="zh-CN" sz="2000" b="1" kern="100" dirty="0">
                <a:solidFill>
                  <a:srgbClr val="0000FF"/>
                </a:solidFill>
              </a:rPr>
              <a:t>32ch</a:t>
            </a:r>
            <a:r>
              <a:rPr lang="zh-CN" altLang="en-US" sz="2000" b="1" kern="100" dirty="0">
                <a:solidFill>
                  <a:srgbClr val="0000FF"/>
                </a:solidFill>
              </a:rPr>
              <a:t>，</a:t>
            </a:r>
            <a:r>
              <a:rPr lang="en-US" altLang="zh-CN" sz="2000" b="1" kern="100" dirty="0">
                <a:solidFill>
                  <a:srgbClr val="0000FF"/>
                </a:solidFill>
              </a:rPr>
              <a:t>10bit@100MSPS</a:t>
            </a:r>
            <a:endParaRPr lang="en-US" altLang="zh-CN" sz="2000" b="1" dirty="0">
              <a:solidFill>
                <a:prstClr val="black"/>
              </a:solidFill>
            </a:endParaRPr>
          </a:p>
          <a:p>
            <a:pPr marL="742950" lvl="1" indent="-285750">
              <a:lnSpc>
                <a:spcPct val="150000"/>
              </a:lnSpc>
              <a:buFont typeface="Arial" panose="020B0604020202020204" pitchFamily="34" charset="0"/>
              <a:buChar char="•"/>
            </a:pPr>
            <a:r>
              <a:rPr lang="zh-CN" altLang="en-US" sz="1800" b="1" kern="100" dirty="0">
                <a:solidFill>
                  <a:prstClr val="black"/>
                </a:solidFill>
              </a:rPr>
              <a:t>子母板结构：提升集成度，降低干扰</a:t>
            </a:r>
            <a:endParaRPr lang="en-US" altLang="zh-CN" sz="1800" b="1" kern="100" dirty="0">
              <a:solidFill>
                <a:prstClr val="black"/>
              </a:solidFill>
            </a:endParaRPr>
          </a:p>
          <a:p>
            <a:pPr marL="742950" lvl="1" indent="-285750">
              <a:lnSpc>
                <a:spcPct val="150000"/>
              </a:lnSpc>
              <a:buFont typeface="Arial" panose="020B0604020202020204" pitchFamily="34" charset="0"/>
              <a:buChar char="•"/>
            </a:pPr>
            <a:r>
              <a:rPr lang="zh-CN" altLang="en-US" sz="1800" b="1" kern="100" dirty="0">
                <a:solidFill>
                  <a:prstClr val="black"/>
                </a:solidFill>
              </a:rPr>
              <a:t>子板：放大器，</a:t>
            </a:r>
            <a:r>
              <a:rPr lang="en-US" altLang="zh-CN" sz="1800" b="1" kern="100" dirty="0">
                <a:solidFill>
                  <a:prstClr val="black"/>
                </a:solidFill>
              </a:rPr>
              <a:t>ADC</a:t>
            </a:r>
            <a:r>
              <a:rPr lang="zh-CN" altLang="en-US" sz="1800" b="1" kern="100" dirty="0">
                <a:solidFill>
                  <a:prstClr val="black"/>
                </a:solidFill>
              </a:rPr>
              <a:t>，时钟，电源</a:t>
            </a:r>
            <a:endParaRPr lang="en-US" altLang="zh-CN" sz="1800" b="1" kern="100" dirty="0">
              <a:solidFill>
                <a:prstClr val="black"/>
              </a:solidFill>
            </a:endParaRPr>
          </a:p>
          <a:p>
            <a:pPr marL="742950" lvl="1" indent="-285750">
              <a:lnSpc>
                <a:spcPct val="150000"/>
              </a:lnSpc>
              <a:buFont typeface="Arial" panose="020B0604020202020204" pitchFamily="34" charset="0"/>
              <a:buChar char="•"/>
            </a:pPr>
            <a:r>
              <a:rPr lang="zh-CN" altLang="en-US" sz="1800" b="1" kern="100" dirty="0">
                <a:solidFill>
                  <a:prstClr val="black"/>
                </a:solidFill>
              </a:rPr>
              <a:t>采集通道使用</a:t>
            </a:r>
            <a:r>
              <a:rPr lang="zh-CN" altLang="en-US" sz="1800" b="1" kern="100" dirty="0">
                <a:solidFill>
                  <a:srgbClr val="8A1715"/>
                </a:solidFill>
              </a:rPr>
              <a:t>电荷灵敏电路</a:t>
            </a:r>
            <a:r>
              <a:rPr lang="zh-CN" altLang="en-US" sz="1800" b="1" kern="100" dirty="0">
                <a:solidFill>
                  <a:prstClr val="black"/>
                </a:solidFill>
              </a:rPr>
              <a:t>进行信号成形</a:t>
            </a:r>
          </a:p>
        </p:txBody>
      </p:sp>
      <p:graphicFrame>
        <p:nvGraphicFramePr>
          <p:cNvPr id="10" name="对象 9">
            <a:extLst>
              <a:ext uri="{FF2B5EF4-FFF2-40B4-BE49-F238E27FC236}">
                <a16:creationId xmlns:a16="http://schemas.microsoft.com/office/drawing/2014/main" id="{C62F59F5-479A-2704-3376-61E3B977AFCB}"/>
              </a:ext>
            </a:extLst>
          </p:cNvPr>
          <p:cNvGraphicFramePr>
            <a:graphicFrameLocks noChangeAspect="1"/>
          </p:cNvGraphicFramePr>
          <p:nvPr>
            <p:extLst>
              <p:ext uri="{D42A27DB-BD31-4B8C-83A1-F6EECF244321}">
                <p14:modId xmlns:p14="http://schemas.microsoft.com/office/powerpoint/2010/main" val="3182216480"/>
              </p:ext>
            </p:extLst>
          </p:nvPr>
        </p:nvGraphicFramePr>
        <p:xfrm>
          <a:off x="-744538" y="2889250"/>
          <a:ext cx="7073901" cy="3192463"/>
        </p:xfrm>
        <a:graphic>
          <a:graphicData uri="http://schemas.openxmlformats.org/presentationml/2006/ole">
            <mc:AlternateContent xmlns:mc="http://schemas.openxmlformats.org/markup-compatibility/2006">
              <mc:Choice xmlns:v="urn:schemas-microsoft-com:vml" Requires="v">
                <p:oleObj name="Visio" r:id="rId3" imgW="7486628" imgH="3381504" progId="Visio.Drawing.15">
                  <p:embed/>
                </p:oleObj>
              </mc:Choice>
              <mc:Fallback>
                <p:oleObj name="Visio" r:id="rId3" imgW="7486628" imgH="3381504" progId="Visio.Drawing.15">
                  <p:embed/>
                  <p:pic>
                    <p:nvPicPr>
                      <p:cNvPr id="13" name="对象 12"/>
                      <p:cNvPicPr>
                        <a:picLocks noChangeAspect="1" noChangeArrowheads="1"/>
                      </p:cNvPicPr>
                      <p:nvPr/>
                    </p:nvPicPr>
                    <p:blipFill>
                      <a:blip r:embed="rId4"/>
                      <a:srcRect/>
                      <a:stretch>
                        <a:fillRect/>
                      </a:stretch>
                    </p:blipFill>
                    <p:spPr bwMode="auto">
                      <a:xfrm>
                        <a:off x="-744538" y="2889250"/>
                        <a:ext cx="7073901" cy="3192463"/>
                      </a:xfrm>
                      <a:prstGeom prst="rect">
                        <a:avLst/>
                      </a:prstGeom>
                      <a:noFill/>
                    </p:spPr>
                  </p:pic>
                </p:oleObj>
              </mc:Fallback>
            </mc:AlternateContent>
          </a:graphicData>
        </a:graphic>
      </p:graphicFrame>
      <p:sp>
        <p:nvSpPr>
          <p:cNvPr id="16" name="文本框 15">
            <a:extLst>
              <a:ext uri="{FF2B5EF4-FFF2-40B4-BE49-F238E27FC236}">
                <a16:creationId xmlns:a16="http://schemas.microsoft.com/office/drawing/2014/main" id="{B94480E3-4DAE-968A-06AF-2EFE887AAD70}"/>
              </a:ext>
            </a:extLst>
          </p:cNvPr>
          <p:cNvSpPr txBox="1"/>
          <p:nvPr/>
        </p:nvSpPr>
        <p:spPr>
          <a:xfrm>
            <a:off x="2347743" y="6057347"/>
            <a:ext cx="2461016"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数据采集板卡示意图</a:t>
            </a:r>
          </a:p>
        </p:txBody>
      </p:sp>
      <p:sp>
        <p:nvSpPr>
          <p:cNvPr id="4" name="文本框 3">
            <a:extLst>
              <a:ext uri="{FF2B5EF4-FFF2-40B4-BE49-F238E27FC236}">
                <a16:creationId xmlns:a16="http://schemas.microsoft.com/office/drawing/2014/main" id="{5AC15157-5F06-B2D5-E3AF-E79F3D2F751F}"/>
              </a:ext>
            </a:extLst>
          </p:cNvPr>
          <p:cNvSpPr txBox="1"/>
          <p:nvPr/>
        </p:nvSpPr>
        <p:spPr>
          <a:xfrm>
            <a:off x="8325517" y="5911964"/>
            <a:ext cx="2461016"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600" b="1" kern="1200" dirty="0">
                <a:solidFill>
                  <a:prstClr val="black"/>
                </a:solidFill>
                <a:ea typeface="微软雅黑" panose="020B0503020204020204" pitchFamily="34" charset="-122"/>
                <a:cs typeface="+mn-cs"/>
              </a:rPr>
              <a:t>信号采集子卡实物图</a:t>
            </a:r>
            <a:endParaRPr kumimoji="0" lang="zh-CN" altLang="en-US" sz="16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pic>
        <p:nvPicPr>
          <p:cNvPr id="8" name="图片 7">
            <a:extLst>
              <a:ext uri="{FF2B5EF4-FFF2-40B4-BE49-F238E27FC236}">
                <a16:creationId xmlns:a16="http://schemas.microsoft.com/office/drawing/2014/main" id="{21819AA5-0A03-B35C-4D1C-1F3687D3011A}"/>
              </a:ext>
            </a:extLst>
          </p:cNvPr>
          <p:cNvPicPr/>
          <p:nvPr/>
        </p:nvPicPr>
        <p:blipFill>
          <a:blip r:embed="rId5"/>
          <a:stretch>
            <a:fillRect/>
          </a:stretch>
        </p:blipFill>
        <p:spPr>
          <a:xfrm rot="16200000">
            <a:off x="6997191" y="1179317"/>
            <a:ext cx="5310895" cy="3849922"/>
          </a:xfrm>
          <a:prstGeom prst="rect">
            <a:avLst/>
          </a:prstGeom>
        </p:spPr>
      </p:pic>
    </p:spTree>
    <p:extLst>
      <p:ext uri="{BB962C8B-B14F-4D97-AF65-F5344CB8AC3E}">
        <p14:creationId xmlns:p14="http://schemas.microsoft.com/office/powerpoint/2010/main" val="4040350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DAF09-4CE8-0C4A-9F55-3C706C02B6A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494594EC-53A7-15A8-35CD-ED03F10488C9}"/>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3.1.2 </a:t>
            </a:r>
            <a:r>
              <a:rPr lang="zh-CN" altLang="en-US" spc="300" dirty="0">
                <a:latin typeface="微软雅黑" panose="020B0503020204020204" charset="-122"/>
                <a:ea typeface="微软雅黑" panose="020B0503020204020204" charset="-122"/>
                <a:sym typeface="微软雅黑" panose="020B0503020204020204" charset="-122"/>
              </a:rPr>
              <a:t>高压子卡</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4D29B286-6DE1-2A9E-3A61-302999E90144}"/>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23" name="矩形: 圆角 10">
            <a:extLst>
              <a:ext uri="{FF2B5EF4-FFF2-40B4-BE49-F238E27FC236}">
                <a16:creationId xmlns:a16="http://schemas.microsoft.com/office/drawing/2014/main" id="{DECDCAF7-D261-9A48-6BA1-F710303A2587}"/>
              </a:ext>
            </a:extLst>
          </p:cNvPr>
          <p:cNvSpPr/>
          <p:nvPr/>
        </p:nvSpPr>
        <p:spPr>
          <a:xfrm>
            <a:off x="247720" y="1036009"/>
            <a:ext cx="6681400" cy="2850191"/>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24" name="矩形 23">
            <a:extLst>
              <a:ext uri="{FF2B5EF4-FFF2-40B4-BE49-F238E27FC236}">
                <a16:creationId xmlns:a16="http://schemas.microsoft.com/office/drawing/2014/main" id="{23CFDDAA-CB1A-9572-4E9B-A97C4629F832}"/>
              </a:ext>
            </a:extLst>
          </p:cNvPr>
          <p:cNvSpPr/>
          <p:nvPr/>
        </p:nvSpPr>
        <p:spPr>
          <a:xfrm>
            <a:off x="247720" y="1036009"/>
            <a:ext cx="6580463" cy="2345770"/>
          </a:xfrm>
          <a:prstGeom prst="rect">
            <a:avLst/>
          </a:prstGeom>
        </p:spPr>
        <p:txBody>
          <a:bodyPr wrap="square">
            <a:spAutoFit/>
          </a:bodyPr>
          <a:lstStyle/>
          <a:p>
            <a:pPr marL="342900" lvl="1" indent="-342900" fontAlgn="ctr">
              <a:lnSpc>
                <a:spcPct val="150000"/>
              </a:lnSpc>
              <a:buFont typeface="Wingdings" panose="05000000000000000000" pitchFamily="2" charset="2"/>
              <a:buChar char="Ø"/>
            </a:pPr>
            <a:r>
              <a:rPr lang="zh-CN" altLang="en-US" sz="2000" b="1" kern="100" dirty="0">
                <a:solidFill>
                  <a:srgbClr val="0000FF"/>
                </a:solidFill>
              </a:rPr>
              <a:t>高压子卡：支持</a:t>
            </a:r>
            <a:r>
              <a:rPr lang="en-US" altLang="zh-CN" sz="2000" b="1" kern="100" dirty="0">
                <a:solidFill>
                  <a:srgbClr val="0000FF"/>
                </a:solidFill>
              </a:rPr>
              <a:t>4</a:t>
            </a:r>
            <a:r>
              <a:rPr lang="zh-CN" altLang="en-US" sz="2000" b="1" kern="100" dirty="0">
                <a:solidFill>
                  <a:srgbClr val="0000FF"/>
                </a:solidFill>
              </a:rPr>
              <a:t>路高压输出</a:t>
            </a:r>
            <a:endParaRPr lang="en-US" altLang="zh-CN" sz="2000" b="1" kern="100" dirty="0">
              <a:solidFill>
                <a:srgbClr val="0000FF"/>
              </a:solidFill>
            </a:endParaRPr>
          </a:p>
          <a:p>
            <a:pPr marL="742950" lvl="1" indent="-285750">
              <a:lnSpc>
                <a:spcPct val="150000"/>
              </a:lnSpc>
              <a:buFont typeface="Wingdings" panose="05000000000000000000" pitchFamily="2" charset="2"/>
              <a:buChar char="Ø"/>
            </a:pPr>
            <a:r>
              <a:rPr lang="en-US" altLang="zh-CN" sz="2000" dirty="0"/>
              <a:t> </a:t>
            </a:r>
            <a:r>
              <a:rPr lang="zh-CN" altLang="en-US" sz="2000" dirty="0"/>
              <a:t>子母板形式，单个子板含两路高压，灵活可替换</a:t>
            </a:r>
            <a:endParaRPr lang="en-US" altLang="zh-CN" sz="2000" dirty="0"/>
          </a:p>
          <a:p>
            <a:pPr marL="742950" lvl="1" indent="-285750">
              <a:lnSpc>
                <a:spcPct val="150000"/>
              </a:lnSpc>
              <a:buFont typeface="Wingdings" panose="05000000000000000000" pitchFamily="2" charset="2"/>
              <a:buChar char="Ø"/>
            </a:pPr>
            <a:r>
              <a:rPr lang="en-US" altLang="zh-CN" sz="2000" dirty="0"/>
              <a:t> FPGA</a:t>
            </a:r>
            <a:r>
              <a:rPr lang="zh-CN" altLang="en-US" sz="2000" dirty="0"/>
              <a:t>直接控制</a:t>
            </a:r>
            <a:r>
              <a:rPr lang="en-US" altLang="zh-CN" sz="2000" dirty="0"/>
              <a:t>DAC/ADC </a:t>
            </a:r>
            <a:r>
              <a:rPr lang="zh-CN" altLang="en-US" sz="2000" dirty="0"/>
              <a:t>实现高压控制和电流、电压监测</a:t>
            </a:r>
            <a:endParaRPr lang="en-US" altLang="zh-CN" sz="2000" dirty="0"/>
          </a:p>
          <a:p>
            <a:pPr marL="742950" lvl="1" indent="-285750">
              <a:lnSpc>
                <a:spcPct val="150000"/>
              </a:lnSpc>
              <a:buFont typeface="Wingdings" panose="05000000000000000000" pitchFamily="2" charset="2"/>
              <a:buChar char="Ø"/>
            </a:pPr>
            <a:r>
              <a:rPr lang="en-US" altLang="zh-CN" sz="2000" dirty="0"/>
              <a:t> </a:t>
            </a:r>
            <a:r>
              <a:rPr lang="zh-CN" altLang="en-US" sz="2000" dirty="0"/>
              <a:t>电流监测精度满量程 </a:t>
            </a:r>
            <a:r>
              <a:rPr lang="en-US" altLang="zh-CN" sz="2000" dirty="0"/>
              <a:t>1%</a:t>
            </a:r>
          </a:p>
        </p:txBody>
      </p:sp>
      <p:sp>
        <p:nvSpPr>
          <p:cNvPr id="16" name="文本框 15">
            <a:extLst>
              <a:ext uri="{FF2B5EF4-FFF2-40B4-BE49-F238E27FC236}">
                <a16:creationId xmlns:a16="http://schemas.microsoft.com/office/drawing/2014/main" id="{02E54E99-9096-AEB8-389E-8D4D7F5150F2}"/>
              </a:ext>
            </a:extLst>
          </p:cNvPr>
          <p:cNvSpPr txBox="1"/>
          <p:nvPr/>
        </p:nvSpPr>
        <p:spPr>
          <a:xfrm>
            <a:off x="485395" y="4114747"/>
            <a:ext cx="6635991" cy="1420325"/>
          </a:xfrm>
          <a:prstGeom prst="rect">
            <a:avLst/>
          </a:prstGeom>
          <a:noFill/>
        </p:spPr>
        <p:txBody>
          <a:bodyPr wrap="square">
            <a:spAutoFit/>
          </a:bodyPr>
          <a:lstStyle/>
          <a:p>
            <a:pPr>
              <a:lnSpc>
                <a:spcPct val="150000"/>
              </a:lnSpc>
            </a:pPr>
            <a:r>
              <a:rPr lang="zh-CN" altLang="en-US" sz="2000" dirty="0"/>
              <a:t>高压模块</a:t>
            </a:r>
            <a:endParaRPr lang="en-US" altLang="zh-CN" sz="2000" dirty="0"/>
          </a:p>
          <a:p>
            <a:pPr marL="800100" lvl="1" indent="-342900">
              <a:lnSpc>
                <a:spcPct val="150000"/>
              </a:lnSpc>
              <a:buFont typeface="+mj-lt"/>
              <a:buAutoNum type="arabicPeriod"/>
            </a:pPr>
            <a:r>
              <a:rPr lang="en-US" altLang="zh-CN" sz="2000" dirty="0"/>
              <a:t>DW </a:t>
            </a:r>
            <a:r>
              <a:rPr lang="zh-CN" altLang="en-US" sz="2000" dirty="0"/>
              <a:t>系列定制带监测模块（</a:t>
            </a:r>
            <a:r>
              <a:rPr lang="en-US" altLang="zh-CN" sz="2000" dirty="0"/>
              <a:t>~60×40×20 mm</a:t>
            </a:r>
            <a:r>
              <a:rPr lang="zh-CN" altLang="en-US" sz="2000" dirty="0"/>
              <a:t>）</a:t>
            </a:r>
            <a:endParaRPr lang="en-US" altLang="zh-CN" sz="2000" dirty="0"/>
          </a:p>
          <a:p>
            <a:pPr marL="800100" lvl="1" indent="-342900">
              <a:lnSpc>
                <a:spcPct val="150000"/>
              </a:lnSpc>
              <a:buFont typeface="+mj-lt"/>
              <a:buAutoNum type="arabicPeriod"/>
            </a:pPr>
            <a:r>
              <a:rPr lang="zh-CN" altLang="en-US" sz="2000" dirty="0"/>
              <a:t>支持</a:t>
            </a:r>
            <a:r>
              <a:rPr lang="en-US" altLang="zh-CN" sz="2000" dirty="0"/>
              <a:t>0 ~ 1000 V</a:t>
            </a:r>
            <a:r>
              <a:rPr lang="zh-CN" altLang="en-US" sz="2000" dirty="0"/>
              <a:t>电压范围</a:t>
            </a:r>
            <a:endParaRPr lang="en-US" altLang="zh-CN" sz="2000" dirty="0"/>
          </a:p>
        </p:txBody>
      </p:sp>
      <p:pic>
        <p:nvPicPr>
          <p:cNvPr id="4" name="图片 3">
            <a:extLst>
              <a:ext uri="{FF2B5EF4-FFF2-40B4-BE49-F238E27FC236}">
                <a16:creationId xmlns:a16="http://schemas.microsoft.com/office/drawing/2014/main" id="{D200B578-1646-4747-B03F-C5B08BDAD360}"/>
              </a:ext>
            </a:extLst>
          </p:cNvPr>
          <p:cNvPicPr>
            <a:picLocks noChangeAspect="1"/>
          </p:cNvPicPr>
          <p:nvPr/>
        </p:nvPicPr>
        <p:blipFill>
          <a:blip r:embed="rId3"/>
          <a:stretch>
            <a:fillRect/>
          </a:stretch>
        </p:blipFill>
        <p:spPr>
          <a:xfrm>
            <a:off x="7312827" y="2208894"/>
            <a:ext cx="4324954" cy="2829320"/>
          </a:xfrm>
          <a:prstGeom prst="rect">
            <a:avLst/>
          </a:prstGeom>
        </p:spPr>
      </p:pic>
      <p:sp>
        <p:nvSpPr>
          <p:cNvPr id="6" name="文本框 5">
            <a:extLst>
              <a:ext uri="{FF2B5EF4-FFF2-40B4-BE49-F238E27FC236}">
                <a16:creationId xmlns:a16="http://schemas.microsoft.com/office/drawing/2014/main" id="{D8056762-2971-1617-EFA9-D8EC3B7FC0D4}"/>
              </a:ext>
            </a:extLst>
          </p:cNvPr>
          <p:cNvSpPr txBox="1"/>
          <p:nvPr/>
        </p:nvSpPr>
        <p:spPr>
          <a:xfrm>
            <a:off x="8145851" y="5259147"/>
            <a:ext cx="265890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高压子卡实物照片</a:t>
            </a:r>
          </a:p>
        </p:txBody>
      </p:sp>
    </p:spTree>
    <p:extLst>
      <p:ext uri="{BB962C8B-B14F-4D97-AF65-F5344CB8AC3E}">
        <p14:creationId xmlns:p14="http://schemas.microsoft.com/office/powerpoint/2010/main" val="2479651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C7F17-B3CD-6C12-093B-ABA0B480403C}"/>
            </a:ext>
          </a:extLst>
        </p:cNvPr>
        <p:cNvGrpSpPr/>
        <p:nvPr/>
      </p:nvGrpSpPr>
      <p:grpSpPr>
        <a:xfrm>
          <a:off x="0" y="0"/>
          <a:ext cx="0" cy="0"/>
          <a:chOff x="0" y="0"/>
          <a:chExt cx="0" cy="0"/>
        </a:xfrm>
      </p:grpSpPr>
      <p:sp>
        <p:nvSpPr>
          <p:cNvPr id="19" name="矩形: 圆角 18">
            <a:extLst>
              <a:ext uri="{FF2B5EF4-FFF2-40B4-BE49-F238E27FC236}">
                <a16:creationId xmlns:a16="http://schemas.microsoft.com/office/drawing/2014/main" id="{90877CA5-6655-2F28-B60A-BD400373E3D9}"/>
              </a:ext>
            </a:extLst>
          </p:cNvPr>
          <p:cNvSpPr/>
          <p:nvPr/>
        </p:nvSpPr>
        <p:spPr>
          <a:xfrm>
            <a:off x="608399" y="889554"/>
            <a:ext cx="6093539" cy="1848503"/>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2" name="标题 1">
            <a:extLst>
              <a:ext uri="{FF2B5EF4-FFF2-40B4-BE49-F238E27FC236}">
                <a16:creationId xmlns:a16="http://schemas.microsoft.com/office/drawing/2014/main" id="{44510076-916E-9F83-FA9C-3E22DDF661E5}"/>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3.1.3 </a:t>
            </a:r>
            <a:r>
              <a:rPr lang="zh-CN" altLang="en-US" spc="300" dirty="0">
                <a:latin typeface="微软雅黑" panose="020B0503020204020204" charset="-122"/>
                <a:ea typeface="微软雅黑" panose="020B0503020204020204" charset="-122"/>
                <a:sym typeface="微软雅黑" panose="020B0503020204020204" charset="-122"/>
              </a:rPr>
              <a:t>读出及通信载板</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6B3B4D91-13F1-4F2F-3F24-08091E954D23}"/>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8" name="矩形 17">
            <a:extLst>
              <a:ext uri="{FF2B5EF4-FFF2-40B4-BE49-F238E27FC236}">
                <a16:creationId xmlns:a16="http://schemas.microsoft.com/office/drawing/2014/main" id="{F82348F4-3DED-C552-6A64-4D0D842FB01B}"/>
              </a:ext>
            </a:extLst>
          </p:cNvPr>
          <p:cNvSpPr/>
          <p:nvPr/>
        </p:nvSpPr>
        <p:spPr>
          <a:xfrm>
            <a:off x="795513" y="783524"/>
            <a:ext cx="5706040" cy="1884106"/>
          </a:xfrm>
          <a:prstGeom prst="rect">
            <a:avLst/>
          </a:prstGeom>
        </p:spPr>
        <p:txBody>
          <a:bodyPr wrap="square">
            <a:spAutoFit/>
          </a:bodyPr>
          <a:lstStyle/>
          <a:p>
            <a:pPr marL="342900" lvl="1" indent="-342900" fontAlgn="ctr">
              <a:lnSpc>
                <a:spcPct val="150000"/>
              </a:lnSpc>
              <a:buFont typeface="Wingdings" panose="05000000000000000000" pitchFamily="2" charset="2"/>
              <a:buChar char="Ø"/>
            </a:pPr>
            <a:r>
              <a:rPr lang="zh-CN" altLang="en-US" sz="2000" b="1" kern="100" dirty="0">
                <a:solidFill>
                  <a:srgbClr val="0000FF"/>
                </a:solidFill>
              </a:rPr>
              <a:t>读出及通信载板</a:t>
            </a:r>
            <a:endParaRPr lang="en-US" altLang="zh-CN" sz="2000" b="1" dirty="0">
              <a:solidFill>
                <a:prstClr val="black"/>
              </a:solidFill>
            </a:endParaRPr>
          </a:p>
          <a:p>
            <a:pPr marL="800100" lvl="1" indent="-342900">
              <a:lnSpc>
                <a:spcPct val="150000"/>
              </a:lnSpc>
              <a:buFont typeface="+mj-lt"/>
              <a:buAutoNum type="arabicPeriod"/>
            </a:pPr>
            <a:r>
              <a:rPr lang="zh-CN" altLang="en-US" sz="2000" dirty="0"/>
              <a:t>成形、滤波、寻峰和波形参数提取</a:t>
            </a:r>
            <a:endParaRPr lang="en-US" altLang="zh-CN" sz="2000" dirty="0"/>
          </a:p>
          <a:p>
            <a:pPr marL="800100" lvl="1" indent="-342900">
              <a:lnSpc>
                <a:spcPct val="150000"/>
              </a:lnSpc>
              <a:buFont typeface="+mj-lt"/>
              <a:buAutoNum type="arabicPeriod"/>
            </a:pPr>
            <a:r>
              <a:rPr lang="zh-CN" altLang="en-US" sz="2000" dirty="0"/>
              <a:t>单板搭载</a:t>
            </a:r>
            <a:r>
              <a:rPr lang="en-US" altLang="zh-CN" sz="2000" dirty="0"/>
              <a:t>3</a:t>
            </a:r>
            <a:r>
              <a:rPr lang="zh-CN" altLang="en-US" sz="2000" dirty="0"/>
              <a:t>个采集子卡，两个高压子板接口</a:t>
            </a:r>
            <a:endParaRPr lang="en-US" altLang="zh-CN" sz="2000" dirty="0"/>
          </a:p>
          <a:p>
            <a:pPr marL="800100" lvl="1" indent="-342900">
              <a:lnSpc>
                <a:spcPct val="150000"/>
              </a:lnSpc>
              <a:buFont typeface="+mj-lt"/>
              <a:buAutoNum type="arabicPeriod"/>
            </a:pPr>
            <a:r>
              <a:rPr lang="en-US" altLang="zh-CN" sz="2000" dirty="0"/>
              <a:t>KU060 + </a:t>
            </a:r>
            <a:r>
              <a:rPr lang="en-US" altLang="zh-CN" sz="2000" dirty="0" err="1"/>
              <a:t>SiTCP</a:t>
            </a:r>
            <a:r>
              <a:rPr lang="zh-CN" altLang="en-US" sz="2000" dirty="0"/>
              <a:t>实现上位机数据交互</a:t>
            </a:r>
            <a:endParaRPr lang="en-US" altLang="zh-CN" sz="2000" dirty="0"/>
          </a:p>
        </p:txBody>
      </p:sp>
      <p:graphicFrame>
        <p:nvGraphicFramePr>
          <p:cNvPr id="4" name="对象 3">
            <a:extLst>
              <a:ext uri="{FF2B5EF4-FFF2-40B4-BE49-F238E27FC236}">
                <a16:creationId xmlns:a16="http://schemas.microsoft.com/office/drawing/2014/main" id="{6C43578D-04CA-B4AB-9AF8-1CB76B23D286}"/>
              </a:ext>
            </a:extLst>
          </p:cNvPr>
          <p:cNvGraphicFramePr>
            <a:graphicFrameLocks noChangeAspect="1"/>
          </p:cNvGraphicFramePr>
          <p:nvPr>
            <p:extLst>
              <p:ext uri="{D42A27DB-BD31-4B8C-83A1-F6EECF244321}">
                <p14:modId xmlns:p14="http://schemas.microsoft.com/office/powerpoint/2010/main" val="3283200622"/>
              </p:ext>
            </p:extLst>
          </p:nvPr>
        </p:nvGraphicFramePr>
        <p:xfrm>
          <a:off x="6972505" y="608775"/>
          <a:ext cx="4423982" cy="5458745"/>
        </p:xfrm>
        <a:graphic>
          <a:graphicData uri="http://schemas.openxmlformats.org/presentationml/2006/ole">
            <mc:AlternateContent xmlns:mc="http://schemas.openxmlformats.org/markup-compatibility/2006">
              <mc:Choice xmlns:v="urn:schemas-microsoft-com:vml" Requires="v">
                <p:oleObj name="Visio" r:id="rId3" imgW="9772802" imgH="11810936" progId="Visio.Drawing.15">
                  <p:embed/>
                </p:oleObj>
              </mc:Choice>
              <mc:Fallback>
                <p:oleObj name="Visio" r:id="rId3" imgW="9772802" imgH="11810936" progId="Visio.Drawing.15">
                  <p:embed/>
                  <p:pic>
                    <p:nvPicPr>
                      <p:cNvPr id="8" name="对象 7">
                        <a:extLst>
                          <a:ext uri="{FF2B5EF4-FFF2-40B4-BE49-F238E27FC236}">
                            <a16:creationId xmlns:a16="http://schemas.microsoft.com/office/drawing/2014/main" id="{5C251B24-AED7-1510-7750-C06D34E8F0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505" y="608775"/>
                        <a:ext cx="4423982" cy="5458745"/>
                      </a:xfrm>
                      <a:prstGeom prst="rect">
                        <a:avLst/>
                      </a:prstGeom>
                      <a:noFill/>
                    </p:spPr>
                  </p:pic>
                </p:oleObj>
              </mc:Fallback>
            </mc:AlternateContent>
          </a:graphicData>
        </a:graphic>
      </p:graphicFrame>
      <p:pic>
        <p:nvPicPr>
          <p:cNvPr id="6" name="图片 5">
            <a:extLst>
              <a:ext uri="{FF2B5EF4-FFF2-40B4-BE49-F238E27FC236}">
                <a16:creationId xmlns:a16="http://schemas.microsoft.com/office/drawing/2014/main" id="{C8666F1D-3416-1275-9E9A-F2E7B5091388}"/>
              </a:ext>
            </a:extLst>
          </p:cNvPr>
          <p:cNvPicPr>
            <a:picLocks noChangeAspect="1"/>
          </p:cNvPicPr>
          <p:nvPr/>
        </p:nvPicPr>
        <p:blipFill>
          <a:blip r:embed="rId5"/>
          <a:stretch>
            <a:fillRect/>
          </a:stretch>
        </p:blipFill>
        <p:spPr>
          <a:xfrm>
            <a:off x="1796857" y="2794388"/>
            <a:ext cx="3169569" cy="3329463"/>
          </a:xfrm>
          <a:prstGeom prst="rect">
            <a:avLst/>
          </a:prstGeom>
        </p:spPr>
      </p:pic>
      <p:sp>
        <p:nvSpPr>
          <p:cNvPr id="9" name="文本框 8">
            <a:extLst>
              <a:ext uri="{FF2B5EF4-FFF2-40B4-BE49-F238E27FC236}">
                <a16:creationId xmlns:a16="http://schemas.microsoft.com/office/drawing/2014/main" id="{6AD4C798-A26F-9123-E9FE-CA14C202B973}"/>
              </a:ext>
            </a:extLst>
          </p:cNvPr>
          <p:cNvSpPr txBox="1"/>
          <p:nvPr/>
        </p:nvSpPr>
        <p:spPr>
          <a:xfrm>
            <a:off x="2169860" y="6123851"/>
            <a:ext cx="265890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kern="1200" dirty="0">
                <a:solidFill>
                  <a:prstClr val="black"/>
                </a:solidFill>
                <a:ea typeface="微软雅黑" panose="020B0503020204020204" pitchFamily="34" charset="-122"/>
                <a:cs typeface="+mn-cs"/>
              </a:rPr>
              <a:t>读出及通信载板实物照片</a:t>
            </a:r>
            <a:endPar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5" name="文本框 4">
            <a:extLst>
              <a:ext uri="{FF2B5EF4-FFF2-40B4-BE49-F238E27FC236}">
                <a16:creationId xmlns:a16="http://schemas.microsoft.com/office/drawing/2014/main" id="{AEC64049-8C51-2736-1092-FBC9AA2C621B}"/>
              </a:ext>
            </a:extLst>
          </p:cNvPr>
          <p:cNvSpPr txBox="1"/>
          <p:nvPr/>
        </p:nvSpPr>
        <p:spPr>
          <a:xfrm>
            <a:off x="8032184" y="6133229"/>
            <a:ext cx="265890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kern="1200" dirty="0">
                <a:solidFill>
                  <a:prstClr val="black"/>
                </a:solidFill>
                <a:ea typeface="微软雅黑" panose="020B0503020204020204" pitchFamily="34" charset="-122"/>
                <a:cs typeface="+mn-cs"/>
              </a:rPr>
              <a:t>读出及通信载板示意图</a:t>
            </a:r>
            <a:endParaRPr kumimoji="0" lang="zh-CN" altLang="en-US" sz="14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Tree>
    <p:extLst>
      <p:ext uri="{BB962C8B-B14F-4D97-AF65-F5344CB8AC3E}">
        <p14:creationId xmlns:p14="http://schemas.microsoft.com/office/powerpoint/2010/main" val="3738938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C4D62-A2F3-C5CF-2FFB-508DF8715149}"/>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A15FC7FC-5FD2-35E3-E255-45B8C5652A17}"/>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3.2 </a:t>
            </a:r>
            <a:r>
              <a:rPr lang="zh-CN" altLang="en-US" spc="300" dirty="0">
                <a:latin typeface="微软雅黑" panose="020B0503020204020204" charset="-122"/>
                <a:ea typeface="微软雅黑" panose="020B0503020204020204" charset="-122"/>
                <a:sym typeface="微软雅黑" panose="020B0503020204020204" charset="-122"/>
              </a:rPr>
              <a:t>上位机软件</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5CBD8C21-4C3C-1A01-2DA1-FDCA5295F33F}"/>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4" name="矩形: 圆角 10">
            <a:extLst>
              <a:ext uri="{FF2B5EF4-FFF2-40B4-BE49-F238E27FC236}">
                <a16:creationId xmlns:a16="http://schemas.microsoft.com/office/drawing/2014/main" id="{4DB49267-6F74-E7F1-FB26-4E0FD1C1D30C}"/>
              </a:ext>
            </a:extLst>
          </p:cNvPr>
          <p:cNvSpPr/>
          <p:nvPr/>
        </p:nvSpPr>
        <p:spPr>
          <a:xfrm>
            <a:off x="495712" y="961574"/>
            <a:ext cx="5742549" cy="1449117"/>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8" name="矩形 7">
            <a:extLst>
              <a:ext uri="{FF2B5EF4-FFF2-40B4-BE49-F238E27FC236}">
                <a16:creationId xmlns:a16="http://schemas.microsoft.com/office/drawing/2014/main" id="{7C20DAD5-BAED-181E-8419-23B5FA2BC041}"/>
              </a:ext>
            </a:extLst>
          </p:cNvPr>
          <p:cNvSpPr/>
          <p:nvPr/>
        </p:nvSpPr>
        <p:spPr>
          <a:xfrm>
            <a:off x="764958" y="865700"/>
            <a:ext cx="5473304" cy="1483548"/>
          </a:xfrm>
          <a:prstGeom prst="rect">
            <a:avLst/>
          </a:prstGeom>
        </p:spPr>
        <p:txBody>
          <a:bodyPr wrap="square">
            <a:spAutoFit/>
          </a:bodyPr>
          <a:lstStyle/>
          <a:p>
            <a:pPr marL="342900" lvl="1" indent="-342900" fontAlgn="ctr">
              <a:lnSpc>
                <a:spcPct val="150000"/>
              </a:lnSpc>
              <a:buFont typeface="Wingdings" panose="05000000000000000000" pitchFamily="2" charset="2"/>
              <a:buChar char="Ø"/>
            </a:pPr>
            <a:r>
              <a:rPr lang="zh-CN" altLang="en-US" sz="2000" b="1" kern="100" dirty="0">
                <a:solidFill>
                  <a:srgbClr val="0000FF"/>
                </a:solidFill>
              </a:rPr>
              <a:t>软件功能</a:t>
            </a:r>
            <a:endParaRPr lang="en-US" altLang="zh-CN" sz="2000" b="1" kern="100" dirty="0">
              <a:solidFill>
                <a:srgbClr val="0000FF"/>
              </a:solidFill>
            </a:endParaRPr>
          </a:p>
          <a:p>
            <a:pPr marL="742950" lvl="1" indent="-285750">
              <a:lnSpc>
                <a:spcPct val="150000"/>
              </a:lnSpc>
              <a:buFont typeface="Arial" panose="020B0604020202020204" pitchFamily="34" charset="0"/>
              <a:buChar char="•"/>
            </a:pPr>
            <a:r>
              <a:rPr lang="zh-CN" altLang="en-US" b="1" kern="100" dirty="0">
                <a:solidFill>
                  <a:prstClr val="black"/>
                </a:solidFill>
              </a:rPr>
              <a:t>系统控制：设备初始化、高压配置、板卡自检和采集控制</a:t>
            </a:r>
            <a:endParaRPr lang="en-US" altLang="zh-CN" b="1" kern="100" dirty="0">
              <a:solidFill>
                <a:prstClr val="black"/>
              </a:solidFill>
            </a:endParaRPr>
          </a:p>
          <a:p>
            <a:pPr marL="742950" lvl="1" indent="-285750">
              <a:lnSpc>
                <a:spcPct val="150000"/>
              </a:lnSpc>
              <a:buFont typeface="Arial" panose="020B0604020202020204" pitchFamily="34" charset="0"/>
              <a:buChar char="•"/>
            </a:pPr>
            <a:r>
              <a:rPr lang="zh-CN" altLang="en-US" b="1" kern="100" dirty="0">
                <a:solidFill>
                  <a:prstClr val="black"/>
                </a:solidFill>
              </a:rPr>
              <a:t>实验数据实时显示、存储和在线分析</a:t>
            </a:r>
            <a:endParaRPr lang="en-US" altLang="zh-CN" b="1" kern="100" dirty="0">
              <a:solidFill>
                <a:prstClr val="black"/>
              </a:solidFill>
            </a:endParaRPr>
          </a:p>
          <a:p>
            <a:pPr marL="742950" lvl="1" indent="-285750">
              <a:lnSpc>
                <a:spcPct val="150000"/>
              </a:lnSpc>
              <a:buFont typeface="Arial" panose="020B0604020202020204" pitchFamily="34" charset="0"/>
              <a:buChar char="•"/>
            </a:pPr>
            <a:endParaRPr lang="en-US" altLang="zh-CN" b="1" kern="100" dirty="0">
              <a:solidFill>
                <a:prstClr val="black"/>
              </a:solidFill>
            </a:endParaRPr>
          </a:p>
        </p:txBody>
      </p:sp>
      <p:sp>
        <p:nvSpPr>
          <p:cNvPr id="12" name="文本框 11">
            <a:extLst>
              <a:ext uri="{FF2B5EF4-FFF2-40B4-BE49-F238E27FC236}">
                <a16:creationId xmlns:a16="http://schemas.microsoft.com/office/drawing/2014/main" id="{CD72C532-232B-50B1-6AE0-A743643A5E24}"/>
              </a:ext>
            </a:extLst>
          </p:cNvPr>
          <p:cNvSpPr txBox="1"/>
          <p:nvPr/>
        </p:nvSpPr>
        <p:spPr>
          <a:xfrm>
            <a:off x="2433971" y="6111946"/>
            <a:ext cx="217897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上位机软件界面</a:t>
            </a:r>
          </a:p>
        </p:txBody>
      </p:sp>
      <p:sp>
        <p:nvSpPr>
          <p:cNvPr id="14" name="文本框 13">
            <a:extLst>
              <a:ext uri="{FF2B5EF4-FFF2-40B4-BE49-F238E27FC236}">
                <a16:creationId xmlns:a16="http://schemas.microsoft.com/office/drawing/2014/main" id="{572C7A06-7A00-4B15-6B98-72A51EF2866A}"/>
              </a:ext>
            </a:extLst>
          </p:cNvPr>
          <p:cNvSpPr txBox="1"/>
          <p:nvPr/>
        </p:nvSpPr>
        <p:spPr>
          <a:xfrm>
            <a:off x="7887401" y="5868875"/>
            <a:ext cx="2178972"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kern="1200" dirty="0">
                <a:solidFill>
                  <a:prstClr val="black"/>
                </a:solidFill>
                <a:ea typeface="微软雅黑" panose="020B0503020204020204" pitchFamily="34" charset="-122"/>
                <a:cs typeface="+mn-cs"/>
              </a:rPr>
              <a:t>系统工作流程图</a:t>
            </a:r>
            <a:endPar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pic>
        <p:nvPicPr>
          <p:cNvPr id="15" name="图片 14" descr="图形用户界面, 应用程序&#10;&#10;AI 生成的内容可能不正确。">
            <a:extLst>
              <a:ext uri="{FF2B5EF4-FFF2-40B4-BE49-F238E27FC236}">
                <a16:creationId xmlns:a16="http://schemas.microsoft.com/office/drawing/2014/main" id="{335149D7-D90A-F66B-DF9F-6784493EE2A1}"/>
              </a:ext>
            </a:extLst>
          </p:cNvPr>
          <p:cNvPicPr>
            <a:picLocks noChangeAspect="1"/>
          </p:cNvPicPr>
          <p:nvPr/>
        </p:nvPicPr>
        <p:blipFill>
          <a:blip r:embed="rId3"/>
          <a:stretch>
            <a:fillRect/>
          </a:stretch>
        </p:blipFill>
        <p:spPr>
          <a:xfrm>
            <a:off x="348787" y="2680172"/>
            <a:ext cx="6496583" cy="3342082"/>
          </a:xfrm>
          <a:prstGeom prst="rect">
            <a:avLst/>
          </a:prstGeom>
        </p:spPr>
      </p:pic>
      <p:sp>
        <p:nvSpPr>
          <p:cNvPr id="16" name="Rectangle 2">
            <a:extLst>
              <a:ext uri="{FF2B5EF4-FFF2-40B4-BE49-F238E27FC236}">
                <a16:creationId xmlns:a16="http://schemas.microsoft.com/office/drawing/2014/main" id="{7DD8F7B8-B6CC-B47C-7AA4-5EDD7F31BC59}"/>
              </a:ext>
            </a:extLst>
          </p:cNvPr>
          <p:cNvSpPr>
            <a:spLocks noChangeArrowheads="1"/>
          </p:cNvSpPr>
          <p:nvPr/>
        </p:nvSpPr>
        <p:spPr bwMode="auto">
          <a:xfrm>
            <a:off x="8928971" y="7077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17" name="对象 16">
            <a:extLst>
              <a:ext uri="{FF2B5EF4-FFF2-40B4-BE49-F238E27FC236}">
                <a16:creationId xmlns:a16="http://schemas.microsoft.com/office/drawing/2014/main" id="{4B8B8A29-BAF3-6135-2606-93B0CB41FE73}"/>
              </a:ext>
            </a:extLst>
          </p:cNvPr>
          <p:cNvGraphicFramePr>
            <a:graphicFrameLocks noChangeAspect="1"/>
          </p:cNvGraphicFramePr>
          <p:nvPr>
            <p:extLst>
              <p:ext uri="{D42A27DB-BD31-4B8C-83A1-F6EECF244321}">
                <p14:modId xmlns:p14="http://schemas.microsoft.com/office/powerpoint/2010/main" val="4120406662"/>
              </p:ext>
            </p:extLst>
          </p:nvPr>
        </p:nvGraphicFramePr>
        <p:xfrm>
          <a:off x="7472307" y="173656"/>
          <a:ext cx="4060869" cy="5595270"/>
        </p:xfrm>
        <a:graphic>
          <a:graphicData uri="http://schemas.openxmlformats.org/presentationml/2006/ole">
            <mc:AlternateContent xmlns:mc="http://schemas.openxmlformats.org/markup-compatibility/2006">
              <mc:Choice xmlns:v="urn:schemas-microsoft-com:vml" Requires="v">
                <p:oleObj name="Visio" r:id="rId4" imgW="6000685" imgH="8267481" progId="Visio.Drawing.15">
                  <p:embed/>
                </p:oleObj>
              </mc:Choice>
              <mc:Fallback>
                <p:oleObj name="Visio" r:id="rId4" imgW="6000685" imgH="8267481" progId="Visio.Drawing.15">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2307" y="173656"/>
                        <a:ext cx="4060869" cy="5595270"/>
                      </a:xfrm>
                      <a:prstGeom prst="rect">
                        <a:avLst/>
                      </a:prstGeom>
                      <a:noFill/>
                    </p:spPr>
                  </p:pic>
                </p:oleObj>
              </mc:Fallback>
            </mc:AlternateContent>
          </a:graphicData>
        </a:graphic>
      </p:graphicFrame>
    </p:spTree>
    <p:extLst>
      <p:ext uri="{BB962C8B-B14F-4D97-AF65-F5344CB8AC3E}">
        <p14:creationId xmlns:p14="http://schemas.microsoft.com/office/powerpoint/2010/main" val="3862782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3AA75-2A1C-1E17-51D4-5FBAEC3E6760}"/>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82BB005E-EA5F-C8DB-4142-6AECB21E39EF}"/>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3.3 </a:t>
            </a:r>
            <a:r>
              <a:rPr lang="zh-CN" altLang="en-US" spc="300" dirty="0">
                <a:latin typeface="微软雅黑" panose="020B0503020204020204" charset="-122"/>
                <a:ea typeface="微软雅黑" panose="020B0503020204020204" charset="-122"/>
                <a:sym typeface="微软雅黑" panose="020B0503020204020204" charset="-122"/>
              </a:rPr>
              <a:t>全数字化多通道电荷测量方法</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40B65FD5-ED0C-D17A-E24B-3847B11ED0E8}"/>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矩形: 圆角 2">
            <a:extLst>
              <a:ext uri="{FF2B5EF4-FFF2-40B4-BE49-F238E27FC236}">
                <a16:creationId xmlns:a16="http://schemas.microsoft.com/office/drawing/2014/main" id="{EA03666A-E8C5-72B4-79B5-A8A6DDC92746}"/>
              </a:ext>
            </a:extLst>
          </p:cNvPr>
          <p:cNvSpPr/>
          <p:nvPr/>
        </p:nvSpPr>
        <p:spPr>
          <a:xfrm>
            <a:off x="419103" y="1063056"/>
            <a:ext cx="6006902" cy="2124818"/>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4" name="文本框 3">
            <a:extLst>
              <a:ext uri="{FF2B5EF4-FFF2-40B4-BE49-F238E27FC236}">
                <a16:creationId xmlns:a16="http://schemas.microsoft.com/office/drawing/2014/main" id="{F24FC17D-1D0C-0342-160E-B9D78484A99C}"/>
              </a:ext>
            </a:extLst>
          </p:cNvPr>
          <p:cNvSpPr txBox="1"/>
          <p:nvPr/>
        </p:nvSpPr>
        <p:spPr>
          <a:xfrm>
            <a:off x="477982" y="1076737"/>
            <a:ext cx="6006902" cy="2061034"/>
          </a:xfrm>
          <a:prstGeom prst="rect">
            <a:avLst/>
          </a:prstGeom>
          <a:noFill/>
        </p:spPr>
        <p:txBody>
          <a:bodyPr wrap="square" rtlCol="0">
            <a:noAutofit/>
          </a:bodyPr>
          <a:lstStyle/>
          <a:p>
            <a:pPr marL="342900" indent="-342900" algn="l">
              <a:lnSpc>
                <a:spcPct val="150000"/>
              </a:lnSpc>
              <a:buFont typeface="Wingdings" panose="05000000000000000000" pitchFamily="2" charset="2"/>
              <a:buChar char="Ø"/>
            </a:pPr>
            <a:r>
              <a:rPr lang="zh-CN" altLang="en-US" b="1" dirty="0">
                <a:solidFill>
                  <a:srgbClr val="0000FF"/>
                </a:solidFill>
              </a:rPr>
              <a:t>完全并行的读出结构</a:t>
            </a:r>
            <a:endParaRPr lang="en-US" altLang="zh-CN" b="1" dirty="0">
              <a:solidFill>
                <a:srgbClr val="0000FF"/>
              </a:solidFill>
            </a:endParaRPr>
          </a:p>
          <a:p>
            <a:pPr marL="285750" indent="-285750" algn="l">
              <a:lnSpc>
                <a:spcPct val="150000"/>
              </a:lnSpc>
              <a:buFont typeface="Arial" panose="020B0604020202020204" pitchFamily="34" charset="0"/>
              <a:buChar char="•"/>
            </a:pPr>
            <a:r>
              <a:rPr lang="zh-CN" altLang="en-US" b="1" dirty="0"/>
              <a:t>相比于多路复用，</a:t>
            </a:r>
            <a:r>
              <a:rPr lang="zh-CN" altLang="en-US" b="1" dirty="0">
                <a:solidFill>
                  <a:srgbClr val="C00000"/>
                </a:solidFill>
              </a:rPr>
              <a:t>避免降低单通道的等效计数率</a:t>
            </a:r>
            <a:endParaRPr lang="en-US" altLang="zh-CN" b="1" dirty="0">
              <a:solidFill>
                <a:srgbClr val="C00000"/>
              </a:solidFill>
            </a:endParaRPr>
          </a:p>
          <a:p>
            <a:pPr marL="342900" indent="-342900">
              <a:lnSpc>
                <a:spcPct val="150000"/>
              </a:lnSpc>
              <a:buFont typeface="Wingdings" panose="05000000000000000000" pitchFamily="2" charset="2"/>
              <a:buChar char="Ø"/>
            </a:pPr>
            <a:r>
              <a:rPr lang="zh-CN" altLang="en-US" b="1" dirty="0">
                <a:solidFill>
                  <a:srgbClr val="0000FF"/>
                </a:solidFill>
              </a:rPr>
              <a:t>全数字化的电荷电压转换方法</a:t>
            </a:r>
            <a:endParaRPr lang="en-US" altLang="zh-CN" b="1" dirty="0">
              <a:solidFill>
                <a:srgbClr val="0000FF"/>
              </a:solidFill>
            </a:endParaRPr>
          </a:p>
          <a:p>
            <a:pPr marL="285750" indent="-285750">
              <a:lnSpc>
                <a:spcPct val="150000"/>
              </a:lnSpc>
              <a:buFont typeface="Arial" panose="020B0604020202020204" pitchFamily="34" charset="0"/>
              <a:buChar char="•"/>
            </a:pPr>
            <a:r>
              <a:rPr lang="zh-CN" altLang="en-US" b="1" dirty="0">
                <a:solidFill>
                  <a:srgbClr val="C00000"/>
                </a:solidFill>
              </a:rPr>
              <a:t>基于</a:t>
            </a:r>
            <a:r>
              <a:rPr lang="en-US" altLang="zh-CN" b="1" dirty="0">
                <a:solidFill>
                  <a:srgbClr val="C00000"/>
                </a:solidFill>
              </a:rPr>
              <a:t>FPGA</a:t>
            </a:r>
            <a:r>
              <a:rPr lang="zh-CN" altLang="en-US" b="1" dirty="0">
                <a:solidFill>
                  <a:srgbClr val="C00000"/>
                </a:solidFill>
              </a:rPr>
              <a:t>的数字成形、滤波和参数提取</a:t>
            </a:r>
            <a:endParaRPr lang="zh-CN" altLang="en-US" b="1" dirty="0"/>
          </a:p>
          <a:p>
            <a:pPr marL="342900" indent="-342900">
              <a:lnSpc>
                <a:spcPct val="150000"/>
              </a:lnSpc>
              <a:buFont typeface="Wingdings" panose="05000000000000000000" pitchFamily="2" charset="2"/>
              <a:buChar char="Ø"/>
            </a:pPr>
            <a:r>
              <a:rPr lang="zh-CN" altLang="en-US" b="1" dirty="0">
                <a:solidFill>
                  <a:srgbClr val="0000FF"/>
                </a:solidFill>
              </a:rPr>
              <a:t>快达峰时间的准高斯成形电路</a:t>
            </a:r>
            <a:endParaRPr lang="en-US" altLang="zh-CN" b="1" dirty="0">
              <a:solidFill>
                <a:srgbClr val="0000FF"/>
              </a:solidFill>
            </a:endParaRPr>
          </a:p>
          <a:p>
            <a:pPr marL="285750" indent="-285750">
              <a:lnSpc>
                <a:spcPct val="150000"/>
              </a:lnSpc>
              <a:buFont typeface="Arial" panose="020B0604020202020204" pitchFamily="34" charset="0"/>
              <a:buChar char="•"/>
            </a:pPr>
            <a:r>
              <a:rPr lang="zh-CN" altLang="en-US" b="1" dirty="0"/>
              <a:t>单通道</a:t>
            </a:r>
            <a:r>
              <a:rPr lang="en-US" altLang="zh-CN" b="1" dirty="0"/>
              <a:t>800 kHz</a:t>
            </a:r>
            <a:r>
              <a:rPr lang="zh-CN" altLang="en-US" b="1" dirty="0"/>
              <a:t>：脉宽不超过</a:t>
            </a:r>
            <a:r>
              <a:rPr lang="en-US" altLang="zh-CN" b="1" dirty="0"/>
              <a:t>1.25 </a:t>
            </a:r>
            <a:r>
              <a:rPr lang="en-US" altLang="zh-CN" b="1" dirty="0" err="1"/>
              <a:t>μs</a:t>
            </a:r>
            <a:r>
              <a:rPr lang="zh-CN" altLang="en-US" b="1" dirty="0"/>
              <a:t>，达峰时间</a:t>
            </a:r>
            <a:r>
              <a:rPr lang="en-US" altLang="zh-CN" b="1" dirty="0"/>
              <a:t>600 ns</a:t>
            </a:r>
          </a:p>
          <a:p>
            <a:pPr marL="285750" indent="-285750">
              <a:lnSpc>
                <a:spcPct val="150000"/>
              </a:lnSpc>
              <a:buFont typeface="Arial" panose="020B0604020202020204" pitchFamily="34" charset="0"/>
              <a:buChar char="•"/>
            </a:pPr>
            <a:endParaRPr lang="en-US" altLang="zh-CN" b="1" dirty="0">
              <a:solidFill>
                <a:srgbClr val="C00000"/>
              </a:solidFill>
            </a:endParaRPr>
          </a:p>
          <a:p>
            <a:pPr marL="285750" indent="-285750">
              <a:lnSpc>
                <a:spcPct val="150000"/>
              </a:lnSpc>
              <a:buFont typeface="Arial" panose="020B0604020202020204" pitchFamily="34" charset="0"/>
              <a:buChar char="•"/>
            </a:pPr>
            <a:endParaRPr lang="en-US" altLang="zh-CN" b="1" dirty="0">
              <a:solidFill>
                <a:srgbClr val="C00000"/>
              </a:solidFill>
            </a:endParaRPr>
          </a:p>
          <a:p>
            <a:pPr marL="285750" indent="-285750" algn="l">
              <a:lnSpc>
                <a:spcPct val="150000"/>
              </a:lnSpc>
              <a:buFont typeface="Arial" panose="020B0604020202020204" pitchFamily="34" charset="0"/>
              <a:buChar char="•"/>
            </a:pPr>
            <a:endParaRPr lang="en-US" altLang="zh-CN" b="1" dirty="0">
              <a:solidFill>
                <a:srgbClr val="C00000"/>
              </a:solidFill>
            </a:endParaRPr>
          </a:p>
        </p:txBody>
      </p:sp>
      <p:sp>
        <p:nvSpPr>
          <p:cNvPr id="8" name="矩形: 圆角 15">
            <a:extLst>
              <a:ext uri="{FF2B5EF4-FFF2-40B4-BE49-F238E27FC236}">
                <a16:creationId xmlns:a16="http://schemas.microsoft.com/office/drawing/2014/main" id="{E52045B7-D99B-0C36-C8D5-39412F8A56B5}"/>
              </a:ext>
            </a:extLst>
          </p:cNvPr>
          <p:cNvSpPr/>
          <p:nvPr/>
        </p:nvSpPr>
        <p:spPr>
          <a:xfrm>
            <a:off x="6739860" y="961575"/>
            <a:ext cx="4687600" cy="2565973"/>
          </a:xfrm>
          <a:prstGeom prst="roundRect">
            <a:avLst>
              <a:gd name="adj" fmla="val 2370"/>
            </a:avLst>
          </a:prstGeom>
          <a:solidFill>
            <a:srgbClr val="FFFFFF"/>
          </a:solidFill>
          <a:ln w="12700" cap="flat" cmpd="sng" algn="ctr">
            <a:solidFill>
              <a:schemeClr val="bg1">
                <a:lumMod val="85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9" name="文本框 8">
            <a:extLst>
              <a:ext uri="{FF2B5EF4-FFF2-40B4-BE49-F238E27FC236}">
                <a16:creationId xmlns:a16="http://schemas.microsoft.com/office/drawing/2014/main" id="{2A3938DD-1B89-088D-F282-1FED19407E43}"/>
              </a:ext>
            </a:extLst>
          </p:cNvPr>
          <p:cNvSpPr txBox="1"/>
          <p:nvPr/>
        </p:nvSpPr>
        <p:spPr>
          <a:xfrm>
            <a:off x="6680980" y="3188994"/>
            <a:ext cx="5033038" cy="338554"/>
          </a:xfrm>
          <a:prstGeom prst="rect">
            <a:avLst/>
          </a:prstGeom>
          <a:noFill/>
        </p:spPr>
        <p:txBody>
          <a:bodyPr wrap="square">
            <a:spAutoFit/>
          </a:bodyPr>
          <a:lstStyle/>
          <a:p>
            <a:pPr algn="ctr"/>
            <a:r>
              <a:rPr lang="zh-CN" altLang="en-US" sz="1600" b="1" dirty="0"/>
              <a:t>并行、数字化的电荷电压转换方法示意图</a:t>
            </a:r>
            <a:endParaRPr lang="zh-CN" altLang="en-US" sz="1600" dirty="0"/>
          </a:p>
        </p:txBody>
      </p:sp>
      <p:pic>
        <p:nvPicPr>
          <p:cNvPr id="11" name="图片 10">
            <a:extLst>
              <a:ext uri="{FF2B5EF4-FFF2-40B4-BE49-F238E27FC236}">
                <a16:creationId xmlns:a16="http://schemas.microsoft.com/office/drawing/2014/main" id="{B12D568D-39CC-2E08-740F-5D9AFF70BD5A}"/>
              </a:ext>
            </a:extLst>
          </p:cNvPr>
          <p:cNvPicPr>
            <a:picLocks noChangeAspect="1"/>
          </p:cNvPicPr>
          <p:nvPr/>
        </p:nvPicPr>
        <p:blipFill>
          <a:blip r:embed="rId3"/>
          <a:srcRect/>
          <a:stretch/>
        </p:blipFill>
        <p:spPr>
          <a:xfrm>
            <a:off x="6930319" y="1043133"/>
            <a:ext cx="4304870" cy="2105025"/>
          </a:xfrm>
          <a:prstGeom prst="rect">
            <a:avLst/>
          </a:prstGeom>
        </p:spPr>
      </p:pic>
      <p:sp>
        <p:nvSpPr>
          <p:cNvPr id="17" name="文本框 16">
            <a:extLst>
              <a:ext uri="{FF2B5EF4-FFF2-40B4-BE49-F238E27FC236}">
                <a16:creationId xmlns:a16="http://schemas.microsoft.com/office/drawing/2014/main" id="{5A1FC197-4EDA-336C-CE0A-020730646C39}"/>
              </a:ext>
            </a:extLst>
          </p:cNvPr>
          <p:cNvSpPr txBox="1"/>
          <p:nvPr/>
        </p:nvSpPr>
        <p:spPr>
          <a:xfrm>
            <a:off x="477982" y="3252933"/>
            <a:ext cx="5389640" cy="666999"/>
          </a:xfrm>
          <a:prstGeom prst="rect">
            <a:avLst/>
          </a:prstGeom>
          <a:noFill/>
        </p:spPr>
        <p:txBody>
          <a:bodyPr wrap="square" rtlCol="0">
            <a:noAutofit/>
          </a:bodyPr>
          <a:lstStyle/>
          <a:p>
            <a:pPr marL="285750" indent="-285750" algn="l">
              <a:lnSpc>
                <a:spcPct val="150000"/>
              </a:lnSpc>
              <a:buFont typeface="Wingdings" panose="05000000000000000000" pitchFamily="2" charset="2"/>
              <a:buChar char="Ø"/>
            </a:pPr>
            <a:r>
              <a:rPr lang="zh-CN" altLang="en-US" sz="2000" b="1" dirty="0">
                <a:solidFill>
                  <a:srgbClr val="0000FF"/>
                </a:solidFill>
              </a:rPr>
              <a:t>模拟成形电路的数字化表达式</a:t>
            </a:r>
            <a:endParaRPr lang="en-US" altLang="zh-CN" sz="1000" b="1" dirty="0">
              <a:solidFill>
                <a:srgbClr val="0000FF"/>
              </a:solidFill>
            </a:endParaRPr>
          </a:p>
          <a:p>
            <a:pPr marL="285750" indent="-285750" algn="l">
              <a:lnSpc>
                <a:spcPct val="150000"/>
              </a:lnSpc>
              <a:buFont typeface="Wingdings" panose="05000000000000000000" pitchFamily="2" charset="2"/>
              <a:buChar char="Ø"/>
            </a:pPr>
            <a:endParaRPr lang="en-US" altLang="zh-CN" sz="2000" b="1" dirty="0">
              <a:solidFill>
                <a:srgbClr val="0000FF"/>
              </a:solidFill>
            </a:endParaRPr>
          </a:p>
        </p:txBody>
      </p:sp>
      <p:graphicFrame>
        <p:nvGraphicFramePr>
          <p:cNvPr id="20" name="对象 19">
            <a:extLst>
              <a:ext uri="{FF2B5EF4-FFF2-40B4-BE49-F238E27FC236}">
                <a16:creationId xmlns:a16="http://schemas.microsoft.com/office/drawing/2014/main" id="{FEC84AE8-CB2E-DC4C-59FF-2B85A66306CE}"/>
              </a:ext>
            </a:extLst>
          </p:cNvPr>
          <p:cNvGraphicFramePr>
            <a:graphicFrameLocks noChangeAspect="1"/>
          </p:cNvGraphicFramePr>
          <p:nvPr>
            <p:extLst>
              <p:ext uri="{D42A27DB-BD31-4B8C-83A1-F6EECF244321}">
                <p14:modId xmlns:p14="http://schemas.microsoft.com/office/powerpoint/2010/main" val="4044534565"/>
              </p:ext>
            </p:extLst>
          </p:nvPr>
        </p:nvGraphicFramePr>
        <p:xfrm>
          <a:off x="727152" y="3796236"/>
          <a:ext cx="4281677" cy="468797"/>
        </p:xfrm>
        <a:graphic>
          <a:graphicData uri="http://schemas.openxmlformats.org/presentationml/2006/ole">
            <mc:AlternateContent xmlns:mc="http://schemas.openxmlformats.org/markup-compatibility/2006">
              <mc:Choice xmlns:v="urn:schemas-microsoft-com:vml" Requires="v">
                <p:oleObj name="Equation" r:id="rId4" imgW="2616200" imgH="241300" progId="Equation.DSMT4">
                  <p:embed/>
                </p:oleObj>
              </mc:Choice>
              <mc:Fallback>
                <p:oleObj name="Equation" r:id="rId4" imgW="2616200" imgH="241300" progId="Equation.DSMT4">
                  <p:embed/>
                  <p:pic>
                    <p:nvPicPr>
                      <p:cNvPr id="28" name="对象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7152" y="3796236"/>
                        <a:ext cx="4281677" cy="468797"/>
                      </a:xfrm>
                      <a:prstGeom prst="rect">
                        <a:avLst/>
                      </a:prstGeom>
                      <a:noFill/>
                    </p:spPr>
                  </p:pic>
                </p:oleObj>
              </mc:Fallback>
            </mc:AlternateContent>
          </a:graphicData>
        </a:graphic>
      </p:graphicFrame>
      <p:graphicFrame>
        <p:nvGraphicFramePr>
          <p:cNvPr id="21" name="对象 20">
            <a:extLst>
              <a:ext uri="{FF2B5EF4-FFF2-40B4-BE49-F238E27FC236}">
                <a16:creationId xmlns:a16="http://schemas.microsoft.com/office/drawing/2014/main" id="{4E5E86B2-0EFF-3598-F1EC-C4414B5A5EA0}"/>
              </a:ext>
            </a:extLst>
          </p:cNvPr>
          <p:cNvGraphicFramePr>
            <a:graphicFrameLocks noChangeAspect="1"/>
          </p:cNvGraphicFramePr>
          <p:nvPr>
            <p:extLst>
              <p:ext uri="{D42A27DB-BD31-4B8C-83A1-F6EECF244321}">
                <p14:modId xmlns:p14="http://schemas.microsoft.com/office/powerpoint/2010/main" val="501321664"/>
              </p:ext>
            </p:extLst>
          </p:nvPr>
        </p:nvGraphicFramePr>
        <p:xfrm>
          <a:off x="727152" y="4337792"/>
          <a:ext cx="4134287" cy="402691"/>
        </p:xfrm>
        <a:graphic>
          <a:graphicData uri="http://schemas.openxmlformats.org/presentationml/2006/ole">
            <mc:AlternateContent xmlns:mc="http://schemas.openxmlformats.org/markup-compatibility/2006">
              <mc:Choice xmlns:v="urn:schemas-microsoft-com:vml" Requires="v">
                <p:oleObj name="Equation" r:id="rId6" imgW="2959100" imgH="241300" progId="Equation.DSMT4">
                  <p:embed/>
                </p:oleObj>
              </mc:Choice>
              <mc:Fallback>
                <p:oleObj name="Equation" r:id="rId6" imgW="2959100" imgH="241300" progId="Equation.DSMT4">
                  <p:embed/>
                  <p:pic>
                    <p:nvPicPr>
                      <p:cNvPr id="29" name="对象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152" y="4337792"/>
                        <a:ext cx="4134287" cy="402691"/>
                      </a:xfrm>
                      <a:prstGeom prst="rect">
                        <a:avLst/>
                      </a:prstGeom>
                      <a:noFill/>
                    </p:spPr>
                  </p:pic>
                </p:oleObj>
              </mc:Fallback>
            </mc:AlternateContent>
          </a:graphicData>
        </a:graphic>
      </p:graphicFrame>
      <p:sp>
        <p:nvSpPr>
          <p:cNvPr id="22" name="矩形 21">
            <a:extLst>
              <a:ext uri="{FF2B5EF4-FFF2-40B4-BE49-F238E27FC236}">
                <a16:creationId xmlns:a16="http://schemas.microsoft.com/office/drawing/2014/main" id="{90A35101-E0C5-C4B0-959E-983D6DB6746F}"/>
              </a:ext>
            </a:extLst>
          </p:cNvPr>
          <p:cNvSpPr/>
          <p:nvPr/>
        </p:nvSpPr>
        <p:spPr>
          <a:xfrm>
            <a:off x="608400" y="3796236"/>
            <a:ext cx="5311272" cy="952867"/>
          </a:xfrm>
          <a:prstGeom prst="rect">
            <a:avLst/>
          </a:prstGeom>
          <a:ln w="50800">
            <a:solidFill>
              <a:srgbClr val="C00000"/>
            </a:solidFill>
            <a:prstDash val="dash"/>
          </a:ln>
        </p:spPr>
        <p:txBody>
          <a:bodyPr wrap="square" rtlCol="0" anchor="ctr">
            <a:noAutofit/>
          </a:bodyPr>
          <a:lstStyle/>
          <a:p>
            <a:pPr marL="0" algn="ctr"/>
            <a:endParaRPr kumimoji="1" lang="zh-CN" altLang="en-US" sz="1400" b="1" i="0" u="none" strike="noStrike" kern="0" cap="none" spc="-50" baseline="0" dirty="0">
              <a:solidFill>
                <a:srgbClr val="2E75B5"/>
              </a:solidFill>
              <a:uFillTx/>
            </a:endParaRPr>
          </a:p>
        </p:txBody>
      </p:sp>
      <p:pic>
        <p:nvPicPr>
          <p:cNvPr id="31" name="图片 30">
            <a:extLst>
              <a:ext uri="{FF2B5EF4-FFF2-40B4-BE49-F238E27FC236}">
                <a16:creationId xmlns:a16="http://schemas.microsoft.com/office/drawing/2014/main" id="{1F7F669E-19A5-F94A-5EE2-B9A44F490E8A}"/>
              </a:ext>
            </a:extLst>
          </p:cNvPr>
          <p:cNvPicPr>
            <a:picLocks noChangeAspect="1"/>
          </p:cNvPicPr>
          <p:nvPr/>
        </p:nvPicPr>
        <p:blipFill rotWithShape="1">
          <a:blip r:embed="rId8"/>
          <a:srcRect r="50328"/>
          <a:stretch>
            <a:fillRect/>
          </a:stretch>
        </p:blipFill>
        <p:spPr>
          <a:xfrm>
            <a:off x="6883053" y="3609106"/>
            <a:ext cx="4070958" cy="2954679"/>
          </a:xfrm>
          <a:prstGeom prst="rect">
            <a:avLst/>
          </a:prstGeom>
        </p:spPr>
      </p:pic>
      <p:sp>
        <p:nvSpPr>
          <p:cNvPr id="33" name="文本框 32">
            <a:extLst>
              <a:ext uri="{FF2B5EF4-FFF2-40B4-BE49-F238E27FC236}">
                <a16:creationId xmlns:a16="http://schemas.microsoft.com/office/drawing/2014/main" id="{A8AAB28B-D2AF-5AE8-4858-1965EDC09BDF}"/>
              </a:ext>
            </a:extLst>
          </p:cNvPr>
          <p:cNvSpPr txBox="1"/>
          <p:nvPr/>
        </p:nvSpPr>
        <p:spPr>
          <a:xfrm>
            <a:off x="477982" y="4929762"/>
            <a:ext cx="6191474" cy="1328056"/>
          </a:xfrm>
          <a:prstGeom prst="rect">
            <a:avLst/>
          </a:prstGeom>
          <a:noFill/>
        </p:spPr>
        <p:txBody>
          <a:bodyPr wrap="square">
            <a:spAutoFit/>
          </a:bodyPr>
          <a:lstStyle/>
          <a:p>
            <a:pPr marL="285750" indent="-285750">
              <a:lnSpc>
                <a:spcPct val="110000"/>
              </a:lnSpc>
              <a:buFont typeface="Wingdings" panose="05000000000000000000" pitchFamily="2" charset="2"/>
              <a:buChar char="Ø"/>
            </a:pPr>
            <a:r>
              <a:rPr lang="zh-CN" altLang="en-US" sz="1800" b="1" dirty="0">
                <a:solidFill>
                  <a:srgbClr val="0000FF"/>
                </a:solidFill>
              </a:rPr>
              <a:t>固定间隔激励信号测试</a:t>
            </a:r>
            <a:endParaRPr lang="en-US" altLang="zh-CN" sz="1800" b="1" dirty="0">
              <a:solidFill>
                <a:srgbClr val="0000FF"/>
              </a:solidFill>
            </a:endParaRPr>
          </a:p>
          <a:p>
            <a:pPr marL="285750" indent="-285750">
              <a:lnSpc>
                <a:spcPct val="150000"/>
              </a:lnSpc>
              <a:buFont typeface="Arial" panose="020B0604020202020204" pitchFamily="34" charset="0"/>
              <a:buChar char="•"/>
            </a:pPr>
            <a:r>
              <a:rPr lang="zh-CN" altLang="en-US" dirty="0"/>
              <a:t>根据泊松过程，仅极少粒子会在短时间连续到来</a:t>
            </a:r>
            <a:endParaRPr lang="en-US" altLang="zh-CN" dirty="0"/>
          </a:p>
          <a:p>
            <a:pPr marL="285750" indent="-285750">
              <a:lnSpc>
                <a:spcPct val="150000"/>
              </a:lnSpc>
              <a:buFont typeface="Arial" panose="020B0604020202020204" pitchFamily="34" charset="0"/>
              <a:buChar char="•"/>
            </a:pPr>
            <a:r>
              <a:rPr lang="zh-CN" altLang="en-US" dirty="0"/>
              <a:t>只需连续施加两个间隔</a:t>
            </a:r>
            <a:r>
              <a:rPr lang="en-US" altLang="zh-CN" dirty="0"/>
              <a:t>1.25 </a:t>
            </a:r>
            <a:r>
              <a:rPr lang="el-GR" altLang="zh-CN" dirty="0"/>
              <a:t>μ</a:t>
            </a:r>
            <a:r>
              <a:rPr lang="en-US" altLang="zh-CN" dirty="0"/>
              <a:t>s</a:t>
            </a:r>
            <a:r>
              <a:rPr lang="zh-CN" altLang="en-US" dirty="0"/>
              <a:t>脉冲信号</a:t>
            </a:r>
            <a:r>
              <a:rPr lang="en-US" altLang="zh-CN" dirty="0"/>
              <a:t> (800 kHz)</a:t>
            </a:r>
            <a:r>
              <a:rPr lang="zh-CN" altLang="en-US" dirty="0"/>
              <a:t>，更反映真实粒子情况</a:t>
            </a:r>
            <a:endParaRPr lang="en-US" altLang="zh-CN" dirty="0"/>
          </a:p>
          <a:p>
            <a:pPr marL="285750" indent="-285750">
              <a:lnSpc>
                <a:spcPct val="150000"/>
              </a:lnSpc>
              <a:buFont typeface="Arial" panose="020B0604020202020204" pitchFamily="34" charset="0"/>
              <a:buChar char="•"/>
            </a:pPr>
            <a:r>
              <a:rPr lang="zh-CN" altLang="en-US" dirty="0"/>
              <a:t>相邻波形是否堆积，即判断</a:t>
            </a:r>
            <a:r>
              <a:rPr lang="en-US" altLang="zh-CN" dirty="0"/>
              <a:t>800 kHz</a:t>
            </a:r>
            <a:r>
              <a:rPr lang="zh-CN" altLang="en-US" dirty="0"/>
              <a:t>计数率是否达标</a:t>
            </a:r>
          </a:p>
        </p:txBody>
      </p:sp>
      <p:sp>
        <p:nvSpPr>
          <p:cNvPr id="35" name="文本框 34">
            <a:extLst>
              <a:ext uri="{FF2B5EF4-FFF2-40B4-BE49-F238E27FC236}">
                <a16:creationId xmlns:a16="http://schemas.microsoft.com/office/drawing/2014/main" id="{EBD809CD-4C53-0C60-9E29-69114B8499F3}"/>
              </a:ext>
            </a:extLst>
          </p:cNvPr>
          <p:cNvSpPr txBox="1"/>
          <p:nvPr/>
        </p:nvSpPr>
        <p:spPr>
          <a:xfrm>
            <a:off x="8012992" y="6463525"/>
            <a:ext cx="2139523" cy="27699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200" b="1" kern="1200" dirty="0">
                <a:solidFill>
                  <a:prstClr val="black"/>
                </a:solidFill>
                <a:ea typeface="微软雅黑" panose="020B0503020204020204" pitchFamily="34" charset="-122"/>
                <a:cs typeface="+mn-cs"/>
              </a:rPr>
              <a:t>测试结果</a:t>
            </a:r>
            <a:endParaRPr kumimoji="0" lang="zh-CN" altLang="en-US" sz="12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Tree>
    <p:extLst>
      <p:ext uri="{BB962C8B-B14F-4D97-AF65-F5344CB8AC3E}">
        <p14:creationId xmlns:p14="http://schemas.microsoft.com/office/powerpoint/2010/main" val="9678341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A44FE-B651-F4D5-50D9-558562DBC8C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6E4AEA4A-A985-FB1D-BC8B-03DB2A8B474D}"/>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3.4 </a:t>
            </a:r>
            <a:r>
              <a:rPr lang="zh-CN" altLang="en-US" spc="300" dirty="0">
                <a:latin typeface="微软雅黑" panose="020B0503020204020204" charset="-122"/>
                <a:ea typeface="微软雅黑" panose="020B0503020204020204" charset="-122"/>
                <a:sym typeface="微软雅黑" panose="020B0503020204020204" charset="-122"/>
              </a:rPr>
              <a:t>波形提取</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96BB9673-57EF-5AE9-2955-70CEB421C31D}"/>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5" name="矩形: 圆角 10">
            <a:extLst>
              <a:ext uri="{FF2B5EF4-FFF2-40B4-BE49-F238E27FC236}">
                <a16:creationId xmlns:a16="http://schemas.microsoft.com/office/drawing/2014/main" id="{BAA7CD2F-8414-637D-38BA-58DA91347E08}"/>
              </a:ext>
            </a:extLst>
          </p:cNvPr>
          <p:cNvSpPr/>
          <p:nvPr/>
        </p:nvSpPr>
        <p:spPr>
          <a:xfrm>
            <a:off x="583561" y="1007441"/>
            <a:ext cx="3788316" cy="2066770"/>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6" name="矩形 5">
            <a:extLst>
              <a:ext uri="{FF2B5EF4-FFF2-40B4-BE49-F238E27FC236}">
                <a16:creationId xmlns:a16="http://schemas.microsoft.com/office/drawing/2014/main" id="{C8A3C37B-8B2C-1E5A-9DB7-24C3F3D536F5}"/>
              </a:ext>
            </a:extLst>
          </p:cNvPr>
          <p:cNvSpPr/>
          <p:nvPr/>
        </p:nvSpPr>
        <p:spPr>
          <a:xfrm>
            <a:off x="583561" y="1007441"/>
            <a:ext cx="4013885" cy="1710405"/>
          </a:xfrm>
          <a:prstGeom prst="rect">
            <a:avLst/>
          </a:prstGeom>
        </p:spPr>
        <p:txBody>
          <a:bodyPr wrap="square">
            <a:spAutoFit/>
          </a:bodyPr>
          <a:lstStyle/>
          <a:p>
            <a:pPr marL="342900" lvl="1" indent="-342900" fontAlgn="ctr">
              <a:lnSpc>
                <a:spcPct val="150000"/>
              </a:lnSpc>
              <a:buFont typeface="Wingdings" panose="05000000000000000000" pitchFamily="2" charset="2"/>
              <a:buChar char="Ø"/>
            </a:pPr>
            <a:r>
              <a:rPr lang="zh-CN" altLang="en-US" sz="2000" b="1" kern="100" dirty="0">
                <a:solidFill>
                  <a:srgbClr val="0000FF"/>
                </a:solidFill>
              </a:rPr>
              <a:t>幅度提取</a:t>
            </a:r>
            <a:endParaRPr lang="en-US" altLang="zh-CN" sz="2000" b="1" kern="100" dirty="0">
              <a:solidFill>
                <a:srgbClr val="0000FF"/>
              </a:solidFill>
            </a:endParaRPr>
          </a:p>
          <a:p>
            <a:pPr marL="742950" lvl="1" indent="-285750">
              <a:lnSpc>
                <a:spcPct val="150000"/>
              </a:lnSpc>
              <a:buFont typeface="Arial" panose="020B0604020202020204" pitchFamily="34" charset="0"/>
              <a:buChar char="•"/>
            </a:pPr>
            <a:r>
              <a:rPr lang="zh-CN" altLang="en-US" sz="1600" b="1" kern="100" dirty="0">
                <a:solidFill>
                  <a:prstClr val="black"/>
                </a:solidFill>
              </a:rPr>
              <a:t>幅度 </a:t>
            </a:r>
            <a:r>
              <a:rPr lang="en-US" altLang="zh-CN" sz="1600" b="1" kern="100" dirty="0">
                <a:solidFill>
                  <a:prstClr val="black"/>
                </a:solidFill>
              </a:rPr>
              <a:t>= </a:t>
            </a:r>
            <a:r>
              <a:rPr lang="zh-CN" altLang="en-US" sz="1600" b="1" kern="100" dirty="0">
                <a:solidFill>
                  <a:prstClr val="black"/>
                </a:solidFill>
              </a:rPr>
              <a:t>峰值－基线</a:t>
            </a:r>
            <a:endParaRPr lang="en-US" altLang="zh-CN" sz="1600" b="1" kern="100" dirty="0">
              <a:solidFill>
                <a:prstClr val="black"/>
              </a:solidFill>
            </a:endParaRPr>
          </a:p>
          <a:p>
            <a:pPr marL="342900" lvl="1" indent="-342900" fontAlgn="ctr">
              <a:lnSpc>
                <a:spcPct val="150000"/>
              </a:lnSpc>
              <a:buFont typeface="Wingdings" panose="05000000000000000000" pitchFamily="2" charset="2"/>
              <a:buChar char="Ø"/>
            </a:pPr>
            <a:r>
              <a:rPr lang="zh-CN" altLang="en-US" sz="2000" b="1" kern="100" dirty="0">
                <a:solidFill>
                  <a:srgbClr val="0000FF"/>
                </a:solidFill>
              </a:rPr>
              <a:t>时间提取</a:t>
            </a:r>
            <a:endParaRPr lang="en-US" altLang="zh-CN" sz="2000" b="1" kern="100" dirty="0">
              <a:solidFill>
                <a:srgbClr val="0000FF"/>
              </a:solidFill>
            </a:endParaRPr>
          </a:p>
          <a:p>
            <a:pPr marL="742950" lvl="1" indent="-285750">
              <a:lnSpc>
                <a:spcPct val="150000"/>
              </a:lnSpc>
              <a:buFont typeface="Arial" panose="020B0604020202020204" pitchFamily="34" charset="0"/>
              <a:buChar char="•"/>
            </a:pPr>
            <a:r>
              <a:rPr lang="zh-CN" altLang="en-US" sz="1600" b="1" kern="100" dirty="0">
                <a:solidFill>
                  <a:prstClr val="black"/>
                </a:solidFill>
              </a:rPr>
              <a:t>过阈时刻，好于</a:t>
            </a:r>
            <a:r>
              <a:rPr lang="en-US" altLang="zh-CN" sz="1600" b="1" kern="100" dirty="0">
                <a:solidFill>
                  <a:prstClr val="black"/>
                </a:solidFill>
              </a:rPr>
              <a:t>10ns</a:t>
            </a:r>
            <a:r>
              <a:rPr lang="zh-CN" altLang="en-US" sz="1600" b="1" kern="100" dirty="0">
                <a:solidFill>
                  <a:prstClr val="black"/>
                </a:solidFill>
              </a:rPr>
              <a:t>分辨</a:t>
            </a:r>
            <a:endParaRPr lang="en-US" altLang="zh-CN" sz="1600" b="1" kern="100" dirty="0">
              <a:solidFill>
                <a:prstClr val="black"/>
              </a:solidFill>
            </a:endParaRPr>
          </a:p>
        </p:txBody>
      </p:sp>
      <p:pic>
        <p:nvPicPr>
          <p:cNvPr id="10" name="图片 9">
            <a:extLst>
              <a:ext uri="{FF2B5EF4-FFF2-40B4-BE49-F238E27FC236}">
                <a16:creationId xmlns:a16="http://schemas.microsoft.com/office/drawing/2014/main" id="{22CFA199-ABBC-A079-8A09-006F9196AF25}"/>
              </a:ext>
            </a:extLst>
          </p:cNvPr>
          <p:cNvPicPr>
            <a:picLocks noChangeAspect="1"/>
          </p:cNvPicPr>
          <p:nvPr/>
        </p:nvPicPr>
        <p:blipFill>
          <a:blip r:embed="rId3"/>
          <a:stretch>
            <a:fillRect/>
          </a:stretch>
        </p:blipFill>
        <p:spPr>
          <a:xfrm>
            <a:off x="4597446" y="660692"/>
            <a:ext cx="7163907" cy="5189867"/>
          </a:xfrm>
          <a:prstGeom prst="rect">
            <a:avLst/>
          </a:prstGeom>
        </p:spPr>
      </p:pic>
      <p:sp>
        <p:nvSpPr>
          <p:cNvPr id="13" name="文本框 12">
            <a:extLst>
              <a:ext uri="{FF2B5EF4-FFF2-40B4-BE49-F238E27FC236}">
                <a16:creationId xmlns:a16="http://schemas.microsoft.com/office/drawing/2014/main" id="{DA65216A-3CFA-45A2-E0C5-1456A0C468A0}"/>
              </a:ext>
            </a:extLst>
          </p:cNvPr>
          <p:cNvSpPr txBox="1"/>
          <p:nvPr/>
        </p:nvSpPr>
        <p:spPr>
          <a:xfrm>
            <a:off x="430647" y="3310002"/>
            <a:ext cx="4285402" cy="2304029"/>
          </a:xfrm>
          <a:prstGeom prst="rect">
            <a:avLst/>
          </a:prstGeom>
          <a:noFill/>
        </p:spPr>
        <p:txBody>
          <a:bodyPr wrap="square">
            <a:spAutoFit/>
          </a:bodyPr>
          <a:lstStyle/>
          <a:p>
            <a:pPr>
              <a:lnSpc>
                <a:spcPct val="150000"/>
              </a:lnSpc>
            </a:pPr>
            <a:r>
              <a:rPr lang="zh-CN" altLang="en-US" b="0" i="0" u="none" strike="noStrike" baseline="0" dirty="0">
                <a:solidFill>
                  <a:srgbClr val="000000"/>
                </a:solidFill>
                <a:latin typeface="+mn-lt"/>
                <a:ea typeface="宋体" panose="02010600030101010101" pitchFamily="2" charset="-122"/>
              </a:rPr>
              <a:t>数字寻峰模块采用动态基线跟踪模式。由于</a:t>
            </a:r>
            <a:r>
              <a:rPr lang="en-US" altLang="zh-CN" b="0" i="0" u="none" strike="noStrike" baseline="0" dirty="0">
                <a:solidFill>
                  <a:srgbClr val="000000"/>
                </a:solidFill>
                <a:latin typeface="+mn-lt"/>
                <a:ea typeface="宋体" panose="02010600030101010101" pitchFamily="2" charset="-122"/>
              </a:rPr>
              <a:t>Micromegas</a:t>
            </a:r>
            <a:r>
              <a:rPr lang="zh-CN" altLang="en-US" b="0" i="0" u="none" strike="noStrike" baseline="0" dirty="0">
                <a:solidFill>
                  <a:srgbClr val="000000"/>
                </a:solidFill>
                <a:latin typeface="+mn-lt"/>
                <a:ea typeface="宋体" panose="02010600030101010101" pitchFamily="2" charset="-122"/>
              </a:rPr>
              <a:t>探测器的输出信号为单极性信号，因此可实时计算一段延时后若干个采样点的平均值作为基线。当信号采样点幅度超过设定阈值时，</a:t>
            </a:r>
            <a:r>
              <a:rPr lang="en-US" altLang="zh-CN" b="0" i="0" u="none" strike="noStrike" baseline="0" dirty="0">
                <a:solidFill>
                  <a:srgbClr val="000000"/>
                </a:solidFill>
                <a:latin typeface="+mn-lt"/>
                <a:ea typeface="宋体" panose="02010600030101010101" pitchFamily="2" charset="-122"/>
              </a:rPr>
              <a:t>FPGA</a:t>
            </a:r>
            <a:r>
              <a:rPr lang="zh-CN" altLang="en-US" b="0" i="0" u="none" strike="noStrike" baseline="0" dirty="0">
                <a:solidFill>
                  <a:srgbClr val="000000"/>
                </a:solidFill>
                <a:latin typeface="+mn-lt"/>
                <a:ea typeface="宋体" panose="02010600030101010101" pitchFamily="2" charset="-122"/>
              </a:rPr>
              <a:t>自动生成触发信号，并记录此刻时间戳作为该信号的定时信息。</a:t>
            </a:r>
            <a:r>
              <a:rPr lang="zh-CN" altLang="en-US" dirty="0">
                <a:latin typeface="+mn-lt"/>
                <a:ea typeface="宋体" panose="02010600030101010101" pitchFamily="2" charset="-122"/>
              </a:rPr>
              <a:t>数字寻峰模块遍历过阈波形的采样点，寻找数据点的最大值，并将该值与基线之差作为信号幅值。 </a:t>
            </a:r>
          </a:p>
        </p:txBody>
      </p:sp>
    </p:spTree>
    <p:extLst>
      <p:ext uri="{BB962C8B-B14F-4D97-AF65-F5344CB8AC3E}">
        <p14:creationId xmlns:p14="http://schemas.microsoft.com/office/powerpoint/2010/main" val="1635333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8B093D-7122-5758-5230-237B39D4F783}"/>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9DE1C2C2-7C78-9434-F819-18249771DAF4}"/>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3.5 </a:t>
            </a:r>
            <a:r>
              <a:rPr lang="zh-CN" altLang="en-US" spc="300" dirty="0">
                <a:latin typeface="微软雅黑" panose="020B0503020204020204" charset="-122"/>
                <a:ea typeface="微软雅黑" panose="020B0503020204020204" charset="-122"/>
                <a:sym typeface="微软雅黑" panose="020B0503020204020204" charset="-122"/>
              </a:rPr>
              <a:t>位置重建</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8A600882-0DB2-A297-8873-776B8D61DD85}"/>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矩形: 圆角 2">
            <a:extLst>
              <a:ext uri="{FF2B5EF4-FFF2-40B4-BE49-F238E27FC236}">
                <a16:creationId xmlns:a16="http://schemas.microsoft.com/office/drawing/2014/main" id="{CF86AFF7-ECB4-6759-320F-8F48460CB825}"/>
              </a:ext>
            </a:extLst>
          </p:cNvPr>
          <p:cNvSpPr/>
          <p:nvPr/>
        </p:nvSpPr>
        <p:spPr>
          <a:xfrm>
            <a:off x="228599" y="857028"/>
            <a:ext cx="5019261" cy="2011999"/>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sp>
        <p:nvSpPr>
          <p:cNvPr id="4" name="文本框 3">
            <a:extLst>
              <a:ext uri="{FF2B5EF4-FFF2-40B4-BE49-F238E27FC236}">
                <a16:creationId xmlns:a16="http://schemas.microsoft.com/office/drawing/2014/main" id="{82335727-BA71-F2F5-668A-67590C025C8D}"/>
              </a:ext>
            </a:extLst>
          </p:cNvPr>
          <p:cNvSpPr txBox="1"/>
          <p:nvPr/>
        </p:nvSpPr>
        <p:spPr>
          <a:xfrm>
            <a:off x="228600" y="947923"/>
            <a:ext cx="5117299" cy="1830208"/>
          </a:xfrm>
          <a:prstGeom prst="rect">
            <a:avLst/>
          </a:prstGeom>
          <a:noFill/>
        </p:spPr>
        <p:txBody>
          <a:bodyPr wrap="square" rtlCol="0">
            <a:no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en-US" altLang="zh-CN" b="1" i="0" u="none" strike="noStrike" kern="1200" cap="none" spc="0" normalizeH="0" baseline="0" noProof="0" dirty="0">
                <a:ln>
                  <a:noFill/>
                </a:ln>
                <a:solidFill>
                  <a:srgbClr val="0000FF"/>
                </a:solidFill>
                <a:effectLst/>
                <a:uLnTx/>
                <a:uFillTx/>
                <a:latin typeface="Arial" panose="020B0604020202020204"/>
                <a:ea typeface="微软雅黑" panose="020B0503020204020204" pitchFamily="34" charset="-122"/>
                <a:cs typeface="+mn-cs"/>
              </a:rPr>
              <a:t>Micromegas</a:t>
            </a:r>
            <a:r>
              <a:rPr kumimoji="0" lang="zh-CN" altLang="en-US" b="1" i="0" u="none" strike="noStrike" kern="1200" cap="none" spc="0" normalizeH="0" baseline="0" noProof="0" dirty="0">
                <a:ln>
                  <a:noFill/>
                </a:ln>
                <a:solidFill>
                  <a:srgbClr val="0000FF"/>
                </a:solidFill>
                <a:effectLst/>
                <a:uLnTx/>
                <a:uFillTx/>
                <a:latin typeface="Arial" panose="020B0604020202020204"/>
                <a:ea typeface="微软雅黑" panose="020B0503020204020204" pitchFamily="34" charset="-122"/>
                <a:cs typeface="+mn-cs"/>
              </a:rPr>
              <a:t>探测器的粒子定位原理</a:t>
            </a:r>
            <a:endParaRPr kumimoji="0" lang="en-US" altLang="zh-CN" b="1" i="0" u="none" strike="noStrike" kern="1200" cap="none" spc="0" normalizeH="0" baseline="0" noProof="0" dirty="0">
              <a:ln>
                <a:noFill/>
              </a:ln>
              <a:solidFill>
                <a:srgbClr val="0000FF"/>
              </a:solidFill>
              <a:effectLst/>
              <a:uLnTx/>
              <a:uFillTx/>
              <a:latin typeface="Arial" panose="020B0604020202020204"/>
              <a:ea typeface="微软雅黑" panose="020B0503020204020204" pitchFamily="34" charset="-122"/>
              <a:cs typeface="+mn-c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起因：中子不带电，次级带电粒子 </a:t>
            </a:r>
            <a:r>
              <a:rPr kumimoji="0" lang="en-US" altLang="zh-CN"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rPr>
              <a:t>4π</a:t>
            </a:r>
            <a:r>
              <a:rPr kumimoji="0" lang="zh-CN" altLang="en-US" b="1" i="0" u="none" strike="noStrike" kern="1200" cap="none" spc="0" normalizeH="0" baseline="0" noProof="0" dirty="0">
                <a:ln>
                  <a:noFill/>
                </a:ln>
                <a:solidFill>
                  <a:srgbClr val="C00000"/>
                </a:solidFill>
                <a:effectLst/>
                <a:uLnTx/>
                <a:uFillTx/>
                <a:latin typeface="Arial" panose="020B0604020202020204"/>
                <a:ea typeface="微软雅黑" panose="020B0503020204020204" pitchFamily="34" charset="-122"/>
                <a:cs typeface="+mn-cs"/>
              </a:rPr>
              <a:t>立体角随机</a:t>
            </a:r>
            <a:r>
              <a:rPr kumimoji="0" lang="zh-CN" altLang="en-US"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出射</a:t>
            </a:r>
          </a:p>
          <a:p>
            <a:pPr marL="342900" lvl="0" indent="-342900">
              <a:lnSpc>
                <a:spcPct val="150000"/>
              </a:lnSpc>
              <a:buClrTx/>
              <a:buFont typeface="Arial" panose="020B0604020202020204" pitchFamily="34" charset="0"/>
              <a:buChar char="•"/>
              <a:defRPr/>
            </a:pPr>
            <a:r>
              <a:rPr lang="zh-CN" altLang="en-US" b="1" kern="1200" dirty="0">
                <a:solidFill>
                  <a:prstClr val="black"/>
                </a:solidFill>
                <a:ea typeface="微软雅黑" panose="020B0503020204020204" pitchFamily="34" charset="-122"/>
              </a:rPr>
              <a:t>解决方法：微型时间投影室（</a:t>
            </a:r>
            <a:r>
              <a:rPr lang="en-US" altLang="zh-CN" b="1" kern="1200" dirty="0">
                <a:solidFill>
                  <a:prstClr val="black"/>
                </a:solidFill>
                <a:ea typeface="微软雅黑" panose="020B0503020204020204" pitchFamily="34" charset="-122"/>
              </a:rPr>
              <a:t>micro time projection chamber,</a:t>
            </a:r>
            <a:r>
              <a:rPr lang="zh-CN" altLang="en-US" b="1" kern="1200" dirty="0">
                <a:solidFill>
                  <a:prstClr val="black"/>
                </a:solidFill>
                <a:ea typeface="微软雅黑" panose="020B0503020204020204" pitchFamily="34" charset="-122"/>
              </a:rPr>
              <a:t> </a:t>
            </a:r>
            <a:r>
              <a:rPr lang="el-GR" altLang="zh-CN" b="1" kern="1200" dirty="0">
                <a:solidFill>
                  <a:srgbClr val="C00000"/>
                </a:solidFill>
                <a:ea typeface="微软雅黑" panose="020B0503020204020204" pitchFamily="34" charset="-122"/>
              </a:rPr>
              <a:t>μ</a:t>
            </a:r>
            <a:r>
              <a:rPr lang="en-US" altLang="zh-CN" b="1" kern="1200" dirty="0">
                <a:solidFill>
                  <a:srgbClr val="C00000"/>
                </a:solidFill>
                <a:ea typeface="微软雅黑" panose="020B0503020204020204" pitchFamily="34" charset="-122"/>
              </a:rPr>
              <a:t>TPC</a:t>
            </a:r>
            <a:r>
              <a:rPr lang="zh-CN" altLang="en-US" b="1" kern="1200" dirty="0">
                <a:solidFill>
                  <a:prstClr val="black"/>
                </a:solidFill>
                <a:ea typeface="微软雅黑" panose="020B0503020204020204" pitchFamily="34" charset="-122"/>
              </a:rPr>
              <a:t>）定位原理</a:t>
            </a:r>
            <a:endParaRPr lang="en-US" altLang="zh-CN" b="1" kern="1200" dirty="0">
              <a:solidFill>
                <a:prstClr val="black"/>
              </a:solidFill>
              <a:ea typeface="微软雅黑" panose="020B0503020204020204" pitchFamily="34" charset="-122"/>
            </a:endParaRPr>
          </a:p>
          <a:p>
            <a:pPr marL="285750" lvl="0" indent="-285750">
              <a:lnSpc>
                <a:spcPct val="150000"/>
              </a:lnSpc>
              <a:buClrTx/>
              <a:buFont typeface="Arial" panose="020B0604020202020204" pitchFamily="34" charset="0"/>
              <a:buChar char="•"/>
              <a:defRPr/>
            </a:pPr>
            <a:r>
              <a:rPr lang="zh-CN" altLang="en-US" b="1" kern="1200" dirty="0">
                <a:solidFill>
                  <a:prstClr val="black"/>
                </a:solidFill>
                <a:ea typeface="微软雅黑" panose="020B0503020204020204" pitchFamily="34" charset="-122"/>
              </a:rPr>
              <a:t>中子坐标：</a:t>
            </a:r>
            <a:r>
              <a:rPr lang="zh-CN" altLang="en-US" b="1" kern="1200" dirty="0">
                <a:solidFill>
                  <a:srgbClr val="C00000"/>
                </a:solidFill>
                <a:ea typeface="微软雅黑" panose="020B0503020204020204" pitchFamily="34" charset="-122"/>
              </a:rPr>
              <a:t>相对最晚信号（“起点信号”）</a:t>
            </a:r>
            <a:r>
              <a:rPr lang="zh-CN" altLang="en-US" b="1" kern="1200" dirty="0">
                <a:solidFill>
                  <a:prstClr val="black"/>
                </a:solidFill>
                <a:ea typeface="微软雅黑" panose="020B0503020204020204" pitchFamily="34" charset="-122"/>
              </a:rPr>
              <a:t>所在</a:t>
            </a:r>
            <a:r>
              <a:rPr lang="en-US" altLang="zh-CN" b="1" kern="1200" dirty="0">
                <a:solidFill>
                  <a:prstClr val="black"/>
                </a:solidFill>
                <a:ea typeface="微软雅黑" panose="020B0503020204020204" pitchFamily="34" charset="-122"/>
              </a:rPr>
              <a:t>XY </a:t>
            </a:r>
            <a:r>
              <a:rPr lang="zh-CN" altLang="en-US" b="1" kern="1200" dirty="0">
                <a:solidFill>
                  <a:prstClr val="black"/>
                </a:solidFill>
                <a:ea typeface="微软雅黑" panose="020B0503020204020204" pitchFamily="34" charset="-122"/>
              </a:rPr>
              <a:t>读出条</a:t>
            </a:r>
          </a:p>
          <a:p>
            <a:pPr marR="0" lvl="0" algn="l" defTabSz="914400" rtl="0" eaLnBrk="1" fontAlgn="auto" latinLnBrk="0" hangingPunct="1">
              <a:lnSpc>
                <a:spcPct val="150000"/>
              </a:lnSpc>
              <a:spcBef>
                <a:spcPts val="0"/>
              </a:spcBef>
              <a:spcAft>
                <a:spcPts val="0"/>
              </a:spcAft>
              <a:buClrTx/>
              <a:buSzTx/>
              <a:defRPr/>
            </a:pPr>
            <a:endParaRPr kumimoji="0" lang="en-US" altLang="zh-CN" sz="18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endParaRPr>
          </a:p>
        </p:txBody>
      </p:sp>
      <p:sp>
        <p:nvSpPr>
          <p:cNvPr id="9" name="矩形: 圆角 8">
            <a:extLst>
              <a:ext uri="{FF2B5EF4-FFF2-40B4-BE49-F238E27FC236}">
                <a16:creationId xmlns:a16="http://schemas.microsoft.com/office/drawing/2014/main" id="{5C8DD3DE-479C-CC2B-204C-7661FDBBA556}"/>
              </a:ext>
            </a:extLst>
          </p:cNvPr>
          <p:cNvSpPr/>
          <p:nvPr/>
        </p:nvSpPr>
        <p:spPr>
          <a:xfrm>
            <a:off x="5362214" y="500232"/>
            <a:ext cx="6286520" cy="2446153"/>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latin typeface="Arial" panose="020B0604020202020204"/>
              <a:ea typeface="微软雅黑" panose="020B0503020204020204" pitchFamily="34" charset="-122"/>
              <a:cs typeface="+mn-cs"/>
            </a:endParaRPr>
          </a:p>
        </p:txBody>
      </p:sp>
      <p:pic>
        <p:nvPicPr>
          <p:cNvPr id="12" name="图片 11">
            <a:extLst>
              <a:ext uri="{FF2B5EF4-FFF2-40B4-BE49-F238E27FC236}">
                <a16:creationId xmlns:a16="http://schemas.microsoft.com/office/drawing/2014/main" id="{D8D0F77A-6503-417E-7D07-8EE2BB540AE1}"/>
              </a:ext>
            </a:extLst>
          </p:cNvPr>
          <p:cNvPicPr>
            <a:picLocks noChangeAspect="1"/>
          </p:cNvPicPr>
          <p:nvPr/>
        </p:nvPicPr>
        <p:blipFill>
          <a:blip r:embed="rId3"/>
          <a:stretch>
            <a:fillRect/>
          </a:stretch>
        </p:blipFill>
        <p:spPr>
          <a:xfrm>
            <a:off x="6290592" y="598213"/>
            <a:ext cx="4191939" cy="2201354"/>
          </a:xfrm>
          <a:prstGeom prst="rect">
            <a:avLst/>
          </a:prstGeom>
        </p:spPr>
      </p:pic>
      <p:grpSp>
        <p:nvGrpSpPr>
          <p:cNvPr id="54" name="组合 53">
            <a:extLst>
              <a:ext uri="{FF2B5EF4-FFF2-40B4-BE49-F238E27FC236}">
                <a16:creationId xmlns:a16="http://schemas.microsoft.com/office/drawing/2014/main" id="{49D5A32A-743A-C2CC-CB21-A0BFE50BC578}"/>
              </a:ext>
            </a:extLst>
          </p:cNvPr>
          <p:cNvGrpSpPr/>
          <p:nvPr/>
        </p:nvGrpSpPr>
        <p:grpSpPr>
          <a:xfrm>
            <a:off x="451825" y="3052443"/>
            <a:ext cx="2921679" cy="3314018"/>
            <a:chOff x="419102" y="1820089"/>
            <a:chExt cx="2921679" cy="3314018"/>
          </a:xfrm>
        </p:grpSpPr>
        <p:sp>
          <p:nvSpPr>
            <p:cNvPr id="55" name="矩形: 圆角 54">
              <a:extLst>
                <a:ext uri="{FF2B5EF4-FFF2-40B4-BE49-F238E27FC236}">
                  <a16:creationId xmlns:a16="http://schemas.microsoft.com/office/drawing/2014/main" id="{D33F50EA-2B00-E684-83CB-4530FD58AA84}"/>
                </a:ext>
              </a:extLst>
            </p:cNvPr>
            <p:cNvSpPr/>
            <p:nvPr/>
          </p:nvSpPr>
          <p:spPr>
            <a:xfrm>
              <a:off x="419102" y="1820089"/>
              <a:ext cx="2921679" cy="3314018"/>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56" name="文本框 55">
              <a:extLst>
                <a:ext uri="{FF2B5EF4-FFF2-40B4-BE49-F238E27FC236}">
                  <a16:creationId xmlns:a16="http://schemas.microsoft.com/office/drawing/2014/main" id="{5BDE9BB5-0B2D-ADFB-6970-AF30976DF1D5}"/>
                </a:ext>
              </a:extLst>
            </p:cNvPr>
            <p:cNvSpPr txBox="1"/>
            <p:nvPr/>
          </p:nvSpPr>
          <p:spPr>
            <a:xfrm>
              <a:off x="521124" y="2556974"/>
              <a:ext cx="1834030" cy="497957"/>
            </a:xfrm>
            <a:prstGeom prst="rect">
              <a:avLst/>
            </a:prstGeom>
            <a:noFill/>
          </p:spPr>
          <p:txBody>
            <a:bodyPr wrap="square" rtlCol="0">
              <a:noAutofit/>
            </a:bodyPr>
            <a:lstStyle/>
            <a:p>
              <a:pPr marL="342900" indent="-342900" algn="l">
                <a:lnSpc>
                  <a:spcPct val="150000"/>
                </a:lnSpc>
                <a:buFont typeface="Arial" panose="020B0604020202020204" pitchFamily="34" charset="0"/>
                <a:buChar char="•"/>
              </a:pPr>
              <a:endParaRPr lang="en-US" altLang="zh-CN" sz="2000" b="1" dirty="0"/>
            </a:p>
          </p:txBody>
        </p:sp>
        <p:grpSp>
          <p:nvGrpSpPr>
            <p:cNvPr id="57" name="组合 56">
              <a:extLst>
                <a:ext uri="{FF2B5EF4-FFF2-40B4-BE49-F238E27FC236}">
                  <a16:creationId xmlns:a16="http://schemas.microsoft.com/office/drawing/2014/main" id="{71CCA618-F08D-B94A-01DC-D8F10D5FBC15}"/>
                </a:ext>
              </a:extLst>
            </p:cNvPr>
            <p:cNvGrpSpPr/>
            <p:nvPr/>
          </p:nvGrpSpPr>
          <p:grpSpPr>
            <a:xfrm>
              <a:off x="896471" y="1885392"/>
              <a:ext cx="1890801" cy="369332"/>
              <a:chOff x="896471" y="1885392"/>
              <a:chExt cx="1890801" cy="369332"/>
            </a:xfrm>
          </p:grpSpPr>
          <p:sp>
            <p:nvSpPr>
              <p:cNvPr id="60" name="íṥļîďé">
                <a:extLst>
                  <a:ext uri="{FF2B5EF4-FFF2-40B4-BE49-F238E27FC236}">
                    <a16:creationId xmlns:a16="http://schemas.microsoft.com/office/drawing/2014/main" id="{D04E31C3-1721-790E-5735-BD9FACA051C5}"/>
                  </a:ext>
                </a:extLst>
              </p:cNvPr>
              <p:cNvSpPr/>
              <p:nvPr/>
            </p:nvSpPr>
            <p:spPr>
              <a:xfrm>
                <a:off x="907544" y="1906588"/>
                <a:ext cx="1606750" cy="322725"/>
              </a:xfrm>
              <a:prstGeom prst="chevron">
                <a:avLst/>
              </a:prstGeom>
              <a:solidFill>
                <a:srgbClr val="044D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61" name="Number">
                <a:extLst>
                  <a:ext uri="{FF2B5EF4-FFF2-40B4-BE49-F238E27FC236}">
                    <a16:creationId xmlns:a16="http://schemas.microsoft.com/office/drawing/2014/main" id="{355F3FAA-DBF8-186A-B3AD-3FF3044371BB}"/>
                  </a:ext>
                </a:extLst>
              </p:cNvPr>
              <p:cNvSpPr/>
              <p:nvPr/>
            </p:nvSpPr>
            <p:spPr>
              <a:xfrm>
                <a:off x="2450602" y="1911306"/>
                <a:ext cx="336670" cy="317544"/>
              </a:xfrm>
              <a:prstGeom prst="chevron">
                <a:avLst/>
              </a:prstGeom>
              <a:solidFill>
                <a:srgbClr val="044D95"/>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rgbClr val="FFFFFF"/>
                  </a:solidFill>
                </a:endParaRPr>
              </a:p>
            </p:txBody>
          </p:sp>
          <p:sp>
            <p:nvSpPr>
              <p:cNvPr id="62" name="矩形 61">
                <a:extLst>
                  <a:ext uri="{FF2B5EF4-FFF2-40B4-BE49-F238E27FC236}">
                    <a16:creationId xmlns:a16="http://schemas.microsoft.com/office/drawing/2014/main" id="{BFAD177D-AC7A-0038-EE6C-8A87DDD13A6B}"/>
                  </a:ext>
                </a:extLst>
              </p:cNvPr>
              <p:cNvSpPr/>
              <p:nvPr/>
            </p:nvSpPr>
            <p:spPr>
              <a:xfrm>
                <a:off x="907544" y="1914587"/>
                <a:ext cx="1375481" cy="314263"/>
              </a:xfrm>
              <a:prstGeom prst="rect">
                <a:avLst/>
              </a:prstGeom>
              <a:solidFill>
                <a:srgbClr val="044D95"/>
              </a:solidFill>
              <a:ln w="12700">
                <a:noFill/>
                <a:prstDash val="solid"/>
              </a:ln>
            </p:spPr>
            <p:txBody>
              <a:bodyPr wrap="square" rtlCol="0" anchor="ctr">
                <a:noAutofit/>
              </a:bodyPr>
              <a:lstStyle/>
              <a:p>
                <a:pPr marL="0" algn="ctr"/>
                <a:endParaRPr kumimoji="1" lang="zh-CN" altLang="en-US" sz="1400" b="1" i="0" u="none" strike="noStrike" kern="0" cap="none" spc="-50" baseline="0" dirty="0">
                  <a:solidFill>
                    <a:srgbClr val="2E75B5"/>
                  </a:solidFill>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3" name="文本框 62">
                <a:extLst>
                  <a:ext uri="{FF2B5EF4-FFF2-40B4-BE49-F238E27FC236}">
                    <a16:creationId xmlns:a16="http://schemas.microsoft.com/office/drawing/2014/main" id="{A50180EB-DD80-2191-CEBC-A65956B71D2D}"/>
                  </a:ext>
                </a:extLst>
              </p:cNvPr>
              <p:cNvSpPr txBox="1"/>
              <p:nvPr/>
            </p:nvSpPr>
            <p:spPr>
              <a:xfrm>
                <a:off x="896471" y="1885392"/>
                <a:ext cx="1482997" cy="369332"/>
              </a:xfrm>
              <a:prstGeom prst="rect">
                <a:avLst/>
              </a:prstGeom>
              <a:noFill/>
            </p:spPr>
            <p:txBody>
              <a:bodyPr wrap="square">
                <a:spAutoFit/>
              </a:bodyPr>
              <a:lstStyle/>
              <a:p>
                <a:pPr algn="ctr"/>
                <a:r>
                  <a:rPr lang="zh-CN" altLang="en-US" sz="1800" b="1" kern="100" dirty="0">
                    <a:solidFill>
                      <a:schemeClr val="bg1"/>
                    </a:solidFill>
                  </a:rPr>
                  <a:t>数据汇聚</a:t>
                </a:r>
              </a:p>
            </p:txBody>
          </p:sp>
        </p:grpSp>
        <p:sp>
          <p:nvSpPr>
            <p:cNvPr id="58" name="文本框 57">
              <a:extLst>
                <a:ext uri="{FF2B5EF4-FFF2-40B4-BE49-F238E27FC236}">
                  <a16:creationId xmlns:a16="http://schemas.microsoft.com/office/drawing/2014/main" id="{8A8157C1-1FCE-21FD-39C8-7720C2DC766E}"/>
                </a:ext>
              </a:extLst>
            </p:cNvPr>
            <p:cNvSpPr txBox="1"/>
            <p:nvPr/>
          </p:nvSpPr>
          <p:spPr>
            <a:xfrm>
              <a:off x="447046" y="2260016"/>
              <a:ext cx="2865789" cy="61337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200" b="1" dirty="0"/>
                <a:t>时间</a:t>
              </a:r>
              <a:r>
                <a:rPr lang="en-US" altLang="zh-CN" sz="1200" b="1" dirty="0"/>
                <a:t>&amp;</a:t>
              </a:r>
              <a:r>
                <a:rPr lang="zh-CN" altLang="en-US" sz="1200" b="1" dirty="0"/>
                <a:t>空间相近的信号可能</a:t>
              </a:r>
              <a:r>
                <a:rPr lang="zh-CN" altLang="en-US" sz="1200" b="1" dirty="0">
                  <a:solidFill>
                    <a:srgbClr val="C00000"/>
                  </a:solidFill>
                </a:rPr>
                <a:t>分布在不同的通道</a:t>
              </a:r>
              <a:endParaRPr lang="zh-CN" altLang="en-US" sz="1200" dirty="0">
                <a:solidFill>
                  <a:srgbClr val="C00000"/>
                </a:solidFill>
              </a:endParaRPr>
            </a:p>
          </p:txBody>
        </p:sp>
        <p:pic>
          <p:nvPicPr>
            <p:cNvPr id="59" name="图片 58">
              <a:extLst>
                <a:ext uri="{FF2B5EF4-FFF2-40B4-BE49-F238E27FC236}">
                  <a16:creationId xmlns:a16="http://schemas.microsoft.com/office/drawing/2014/main" id="{40B92D2A-A0C7-F61D-1927-267462E4234F}"/>
                </a:ext>
              </a:extLst>
            </p:cNvPr>
            <p:cNvPicPr>
              <a:picLocks noChangeAspect="1"/>
            </p:cNvPicPr>
            <p:nvPr/>
          </p:nvPicPr>
          <p:blipFill>
            <a:blip r:embed="rId4"/>
            <a:stretch>
              <a:fillRect/>
            </a:stretch>
          </p:blipFill>
          <p:spPr>
            <a:xfrm>
              <a:off x="619388" y="2925857"/>
              <a:ext cx="2521103" cy="2094873"/>
            </a:xfrm>
            <a:prstGeom prst="rect">
              <a:avLst/>
            </a:prstGeom>
          </p:spPr>
        </p:pic>
      </p:grpSp>
      <p:grpSp>
        <p:nvGrpSpPr>
          <p:cNvPr id="64" name="组合 63">
            <a:extLst>
              <a:ext uri="{FF2B5EF4-FFF2-40B4-BE49-F238E27FC236}">
                <a16:creationId xmlns:a16="http://schemas.microsoft.com/office/drawing/2014/main" id="{76236762-91AC-70B1-11A8-964B73253857}"/>
              </a:ext>
            </a:extLst>
          </p:cNvPr>
          <p:cNvGrpSpPr/>
          <p:nvPr/>
        </p:nvGrpSpPr>
        <p:grpSpPr>
          <a:xfrm>
            <a:off x="3519699" y="3052442"/>
            <a:ext cx="2797537" cy="3314017"/>
            <a:chOff x="3442804" y="1820087"/>
            <a:chExt cx="2797537" cy="3314017"/>
          </a:xfrm>
        </p:grpSpPr>
        <p:sp>
          <p:nvSpPr>
            <p:cNvPr id="65" name="矩形: 圆角 64">
              <a:extLst>
                <a:ext uri="{FF2B5EF4-FFF2-40B4-BE49-F238E27FC236}">
                  <a16:creationId xmlns:a16="http://schemas.microsoft.com/office/drawing/2014/main" id="{0A535000-9191-1AB1-6FA8-6A732CADD977}"/>
                </a:ext>
              </a:extLst>
            </p:cNvPr>
            <p:cNvSpPr/>
            <p:nvPr/>
          </p:nvSpPr>
          <p:spPr>
            <a:xfrm>
              <a:off x="3442804" y="1820087"/>
              <a:ext cx="2777022" cy="3314017"/>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67" name="文本框 66">
              <a:extLst>
                <a:ext uri="{FF2B5EF4-FFF2-40B4-BE49-F238E27FC236}">
                  <a16:creationId xmlns:a16="http://schemas.microsoft.com/office/drawing/2014/main" id="{0F254DE8-F836-443F-955A-91B36A81AEF8}"/>
                </a:ext>
              </a:extLst>
            </p:cNvPr>
            <p:cNvSpPr txBox="1"/>
            <p:nvPr/>
          </p:nvSpPr>
          <p:spPr>
            <a:xfrm>
              <a:off x="3463319" y="2222592"/>
              <a:ext cx="2777022" cy="61337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200" b="1" dirty="0">
                  <a:solidFill>
                    <a:srgbClr val="C00000"/>
                  </a:solidFill>
                </a:rPr>
                <a:t>各板卡独立采集</a:t>
              </a:r>
              <a:endParaRPr lang="en-US" altLang="zh-CN" sz="1200" b="1" dirty="0">
                <a:solidFill>
                  <a:srgbClr val="C00000"/>
                </a:solidFill>
              </a:endParaRPr>
            </a:p>
            <a:p>
              <a:pPr marL="285750" indent="-285750">
                <a:lnSpc>
                  <a:spcPct val="150000"/>
                </a:lnSpc>
                <a:buFont typeface="Arial" panose="020B0604020202020204" pitchFamily="34" charset="0"/>
                <a:buChar char="•"/>
              </a:pPr>
              <a:r>
                <a:rPr lang="en-US" altLang="zh-CN" sz="1200" b="1" dirty="0">
                  <a:solidFill>
                    <a:srgbClr val="C00000"/>
                  </a:solidFill>
                </a:rPr>
                <a:t>RAM</a:t>
              </a:r>
              <a:r>
                <a:rPr lang="zh-CN" altLang="en-US" sz="1200" b="1" dirty="0">
                  <a:solidFill>
                    <a:srgbClr val="C00000"/>
                  </a:solidFill>
                </a:rPr>
                <a:t>地址映射排序</a:t>
              </a:r>
            </a:p>
          </p:txBody>
        </p:sp>
        <p:grpSp>
          <p:nvGrpSpPr>
            <p:cNvPr id="68" name="组合 67">
              <a:extLst>
                <a:ext uri="{FF2B5EF4-FFF2-40B4-BE49-F238E27FC236}">
                  <a16:creationId xmlns:a16="http://schemas.microsoft.com/office/drawing/2014/main" id="{C45A32B0-DC89-4716-A7B9-C1D4AF41D0D8}"/>
                </a:ext>
              </a:extLst>
            </p:cNvPr>
            <p:cNvGrpSpPr/>
            <p:nvPr/>
          </p:nvGrpSpPr>
          <p:grpSpPr>
            <a:xfrm>
              <a:off x="3842916" y="1885392"/>
              <a:ext cx="1890801" cy="369332"/>
              <a:chOff x="896471" y="1885392"/>
              <a:chExt cx="1890801" cy="369332"/>
            </a:xfrm>
          </p:grpSpPr>
          <p:sp>
            <p:nvSpPr>
              <p:cNvPr id="69" name="íṥļîďé">
                <a:extLst>
                  <a:ext uri="{FF2B5EF4-FFF2-40B4-BE49-F238E27FC236}">
                    <a16:creationId xmlns:a16="http://schemas.microsoft.com/office/drawing/2014/main" id="{E107809D-1189-0DB8-DDFA-C19D6335566B}"/>
                  </a:ext>
                </a:extLst>
              </p:cNvPr>
              <p:cNvSpPr/>
              <p:nvPr/>
            </p:nvSpPr>
            <p:spPr>
              <a:xfrm>
                <a:off x="907544" y="1906588"/>
                <a:ext cx="1606750" cy="322725"/>
              </a:xfrm>
              <a:prstGeom prst="chevron">
                <a:avLst/>
              </a:prstGeom>
              <a:solidFill>
                <a:srgbClr val="044D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70" name="Number">
                <a:extLst>
                  <a:ext uri="{FF2B5EF4-FFF2-40B4-BE49-F238E27FC236}">
                    <a16:creationId xmlns:a16="http://schemas.microsoft.com/office/drawing/2014/main" id="{9C2D9CDE-9C10-9BA2-AA43-2BDA93BDE495}"/>
                  </a:ext>
                </a:extLst>
              </p:cNvPr>
              <p:cNvSpPr/>
              <p:nvPr/>
            </p:nvSpPr>
            <p:spPr>
              <a:xfrm>
                <a:off x="2450602" y="1911306"/>
                <a:ext cx="336670" cy="317544"/>
              </a:xfrm>
              <a:prstGeom prst="chevron">
                <a:avLst/>
              </a:prstGeom>
              <a:solidFill>
                <a:srgbClr val="044D95"/>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rgbClr val="FFFFFF"/>
                  </a:solidFill>
                </a:endParaRPr>
              </a:p>
            </p:txBody>
          </p:sp>
          <p:sp>
            <p:nvSpPr>
              <p:cNvPr id="71" name="矩形 70">
                <a:extLst>
                  <a:ext uri="{FF2B5EF4-FFF2-40B4-BE49-F238E27FC236}">
                    <a16:creationId xmlns:a16="http://schemas.microsoft.com/office/drawing/2014/main" id="{B416A271-5C6A-25F6-794C-098D12344AF2}"/>
                  </a:ext>
                </a:extLst>
              </p:cNvPr>
              <p:cNvSpPr/>
              <p:nvPr/>
            </p:nvSpPr>
            <p:spPr>
              <a:xfrm>
                <a:off x="907544" y="1914587"/>
                <a:ext cx="1375481" cy="314263"/>
              </a:xfrm>
              <a:prstGeom prst="rect">
                <a:avLst/>
              </a:prstGeom>
              <a:solidFill>
                <a:srgbClr val="044D95"/>
              </a:solidFill>
              <a:ln w="12700">
                <a:noFill/>
                <a:prstDash val="solid"/>
              </a:ln>
            </p:spPr>
            <p:txBody>
              <a:bodyPr wrap="square" rtlCol="0" anchor="ctr">
                <a:noAutofit/>
              </a:bodyPr>
              <a:lstStyle/>
              <a:p>
                <a:pPr marL="0" algn="ctr"/>
                <a:endParaRPr kumimoji="1" lang="zh-CN" altLang="en-US" sz="1400" b="1" i="0" u="none" strike="noStrike" kern="0" cap="none" spc="-50" baseline="0" dirty="0">
                  <a:solidFill>
                    <a:srgbClr val="2E75B5"/>
                  </a:solidFill>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2" name="文本框 71">
                <a:extLst>
                  <a:ext uri="{FF2B5EF4-FFF2-40B4-BE49-F238E27FC236}">
                    <a16:creationId xmlns:a16="http://schemas.microsoft.com/office/drawing/2014/main" id="{D1A002A1-8C8B-E857-0B4F-C451170A0354}"/>
                  </a:ext>
                </a:extLst>
              </p:cNvPr>
              <p:cNvSpPr txBox="1"/>
              <p:nvPr/>
            </p:nvSpPr>
            <p:spPr>
              <a:xfrm>
                <a:off x="896471" y="1885392"/>
                <a:ext cx="1482997" cy="369332"/>
              </a:xfrm>
              <a:prstGeom prst="rect">
                <a:avLst/>
              </a:prstGeom>
              <a:noFill/>
            </p:spPr>
            <p:txBody>
              <a:bodyPr wrap="square">
                <a:spAutoFit/>
              </a:bodyPr>
              <a:lstStyle/>
              <a:p>
                <a:pPr algn="ctr"/>
                <a:r>
                  <a:rPr lang="zh-CN" altLang="en-US" b="1" kern="100" dirty="0">
                    <a:solidFill>
                      <a:schemeClr val="bg1"/>
                    </a:solidFill>
                  </a:rPr>
                  <a:t>时间排序</a:t>
                </a:r>
                <a:endParaRPr lang="zh-CN" altLang="en-US" sz="1800" b="1" kern="100" dirty="0">
                  <a:solidFill>
                    <a:schemeClr val="bg1"/>
                  </a:solidFill>
                </a:endParaRPr>
              </a:p>
            </p:txBody>
          </p:sp>
        </p:grpSp>
      </p:grpSp>
      <p:grpSp>
        <p:nvGrpSpPr>
          <p:cNvPr id="74" name="组合 73">
            <a:extLst>
              <a:ext uri="{FF2B5EF4-FFF2-40B4-BE49-F238E27FC236}">
                <a16:creationId xmlns:a16="http://schemas.microsoft.com/office/drawing/2014/main" id="{1752E2EF-C40D-3368-0B06-BF0B6EDF74AC}"/>
              </a:ext>
            </a:extLst>
          </p:cNvPr>
          <p:cNvGrpSpPr/>
          <p:nvPr/>
        </p:nvGrpSpPr>
        <p:grpSpPr>
          <a:xfrm>
            <a:off x="6469694" y="3046654"/>
            <a:ext cx="2737221" cy="3314018"/>
            <a:chOff x="6287514" y="1820089"/>
            <a:chExt cx="2737221" cy="3314018"/>
          </a:xfrm>
        </p:grpSpPr>
        <p:sp>
          <p:nvSpPr>
            <p:cNvPr id="75" name="矩形: 圆角 74">
              <a:extLst>
                <a:ext uri="{FF2B5EF4-FFF2-40B4-BE49-F238E27FC236}">
                  <a16:creationId xmlns:a16="http://schemas.microsoft.com/office/drawing/2014/main" id="{AA535A3B-C25C-BF2F-AE0B-2E61F883504A}"/>
                </a:ext>
              </a:extLst>
            </p:cNvPr>
            <p:cNvSpPr/>
            <p:nvPr/>
          </p:nvSpPr>
          <p:spPr>
            <a:xfrm>
              <a:off x="6287514" y="1820089"/>
              <a:ext cx="2681772" cy="3314018"/>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pic>
          <p:nvPicPr>
            <p:cNvPr id="76" name="图片 75">
              <a:extLst>
                <a:ext uri="{FF2B5EF4-FFF2-40B4-BE49-F238E27FC236}">
                  <a16:creationId xmlns:a16="http://schemas.microsoft.com/office/drawing/2014/main" id="{2E754A95-2C4B-53D2-38E8-6D96A3EB62B4}"/>
                </a:ext>
              </a:extLst>
            </p:cNvPr>
            <p:cNvPicPr>
              <a:picLocks noChangeAspect="1"/>
            </p:cNvPicPr>
            <p:nvPr/>
          </p:nvPicPr>
          <p:blipFill rotWithShape="1">
            <a:blip r:embed="rId5"/>
            <a:srcRect l="51040" r="24341"/>
            <a:stretch>
              <a:fillRect/>
            </a:stretch>
          </p:blipFill>
          <p:spPr>
            <a:xfrm>
              <a:off x="6459408" y="2703922"/>
              <a:ext cx="2565327" cy="2364142"/>
            </a:xfrm>
            <a:prstGeom prst="rect">
              <a:avLst/>
            </a:prstGeom>
          </p:spPr>
        </p:pic>
        <p:sp>
          <p:nvSpPr>
            <p:cNvPr id="77" name="文本框 76">
              <a:extLst>
                <a:ext uri="{FF2B5EF4-FFF2-40B4-BE49-F238E27FC236}">
                  <a16:creationId xmlns:a16="http://schemas.microsoft.com/office/drawing/2014/main" id="{7C4F9CD3-7F44-49A3-7B40-34E37B2EC40E}"/>
                </a:ext>
              </a:extLst>
            </p:cNvPr>
            <p:cNvSpPr txBox="1"/>
            <p:nvPr/>
          </p:nvSpPr>
          <p:spPr>
            <a:xfrm>
              <a:off x="6287514" y="2262723"/>
              <a:ext cx="2681772" cy="61337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200" b="1" dirty="0">
                  <a:solidFill>
                    <a:srgbClr val="C00000"/>
                  </a:solidFill>
                </a:rPr>
                <a:t>时间</a:t>
              </a:r>
              <a:r>
                <a:rPr lang="en-US" altLang="zh-CN" sz="1200" b="1" dirty="0">
                  <a:solidFill>
                    <a:srgbClr val="C00000"/>
                  </a:solidFill>
                </a:rPr>
                <a:t>&amp;</a:t>
              </a:r>
              <a:r>
                <a:rPr lang="zh-CN" altLang="en-US" sz="1200" b="1" dirty="0">
                  <a:solidFill>
                    <a:srgbClr val="C00000"/>
                  </a:solidFill>
                </a:rPr>
                <a:t>空间相近</a:t>
              </a:r>
              <a:r>
                <a:rPr lang="zh-CN" altLang="en-US" sz="1200" b="1" dirty="0"/>
                <a:t>的信号：合并</a:t>
              </a:r>
              <a:r>
                <a:rPr lang="zh-CN" altLang="en-US" sz="1200" b="1" dirty="0">
                  <a:solidFill>
                    <a:srgbClr val="C00000"/>
                  </a:solidFill>
                </a:rPr>
                <a:t>“起点信号”</a:t>
              </a:r>
            </a:p>
          </p:txBody>
        </p:sp>
        <p:grpSp>
          <p:nvGrpSpPr>
            <p:cNvPr id="78" name="组合 77">
              <a:extLst>
                <a:ext uri="{FF2B5EF4-FFF2-40B4-BE49-F238E27FC236}">
                  <a16:creationId xmlns:a16="http://schemas.microsoft.com/office/drawing/2014/main" id="{452981FB-10E6-6DD4-58D1-D0DADAFFD5D3}"/>
                </a:ext>
              </a:extLst>
            </p:cNvPr>
            <p:cNvGrpSpPr/>
            <p:nvPr/>
          </p:nvGrpSpPr>
          <p:grpSpPr>
            <a:xfrm>
              <a:off x="6682999" y="1885392"/>
              <a:ext cx="1890801" cy="369332"/>
              <a:chOff x="896471" y="1885392"/>
              <a:chExt cx="1890801" cy="369332"/>
            </a:xfrm>
          </p:grpSpPr>
          <p:sp>
            <p:nvSpPr>
              <p:cNvPr id="79" name="íṥļîďé">
                <a:extLst>
                  <a:ext uri="{FF2B5EF4-FFF2-40B4-BE49-F238E27FC236}">
                    <a16:creationId xmlns:a16="http://schemas.microsoft.com/office/drawing/2014/main" id="{05163F74-3064-1872-C2A3-01057981B848}"/>
                  </a:ext>
                </a:extLst>
              </p:cNvPr>
              <p:cNvSpPr/>
              <p:nvPr/>
            </p:nvSpPr>
            <p:spPr>
              <a:xfrm>
                <a:off x="907544" y="1906588"/>
                <a:ext cx="1606750" cy="322725"/>
              </a:xfrm>
              <a:prstGeom prst="chevron">
                <a:avLst/>
              </a:prstGeom>
              <a:solidFill>
                <a:srgbClr val="044D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0" name="Number">
                <a:extLst>
                  <a:ext uri="{FF2B5EF4-FFF2-40B4-BE49-F238E27FC236}">
                    <a16:creationId xmlns:a16="http://schemas.microsoft.com/office/drawing/2014/main" id="{079A5953-1697-8627-6878-C92AAA8B8A87}"/>
                  </a:ext>
                </a:extLst>
              </p:cNvPr>
              <p:cNvSpPr/>
              <p:nvPr/>
            </p:nvSpPr>
            <p:spPr>
              <a:xfrm>
                <a:off x="2450602" y="1911306"/>
                <a:ext cx="336670" cy="317544"/>
              </a:xfrm>
              <a:prstGeom prst="chevron">
                <a:avLst/>
              </a:prstGeom>
              <a:solidFill>
                <a:srgbClr val="044D95"/>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rgbClr val="FFFFFF"/>
                  </a:solidFill>
                </a:endParaRPr>
              </a:p>
            </p:txBody>
          </p:sp>
          <p:sp>
            <p:nvSpPr>
              <p:cNvPr id="81" name="矩形 80">
                <a:extLst>
                  <a:ext uri="{FF2B5EF4-FFF2-40B4-BE49-F238E27FC236}">
                    <a16:creationId xmlns:a16="http://schemas.microsoft.com/office/drawing/2014/main" id="{F069BDA3-D2CD-7B39-1471-A61C7BA724FF}"/>
                  </a:ext>
                </a:extLst>
              </p:cNvPr>
              <p:cNvSpPr/>
              <p:nvPr/>
            </p:nvSpPr>
            <p:spPr>
              <a:xfrm>
                <a:off x="907544" y="1914587"/>
                <a:ext cx="1375481" cy="314263"/>
              </a:xfrm>
              <a:prstGeom prst="rect">
                <a:avLst/>
              </a:prstGeom>
              <a:solidFill>
                <a:srgbClr val="044D95"/>
              </a:solidFill>
              <a:ln w="12700">
                <a:noFill/>
                <a:prstDash val="solid"/>
              </a:ln>
            </p:spPr>
            <p:txBody>
              <a:bodyPr wrap="square" rtlCol="0" anchor="ctr">
                <a:noAutofit/>
              </a:bodyPr>
              <a:lstStyle/>
              <a:p>
                <a:pPr marL="0" algn="ctr"/>
                <a:endParaRPr kumimoji="1" lang="zh-CN" altLang="en-US" sz="1400" b="1" i="0" u="none" strike="noStrike" kern="0" cap="none" spc="-50" baseline="0" dirty="0">
                  <a:solidFill>
                    <a:srgbClr val="2E75B5"/>
                  </a:solidFill>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82" name="文本框 81">
                <a:extLst>
                  <a:ext uri="{FF2B5EF4-FFF2-40B4-BE49-F238E27FC236}">
                    <a16:creationId xmlns:a16="http://schemas.microsoft.com/office/drawing/2014/main" id="{13599519-8DC7-413C-D1B1-6E87E28B58ED}"/>
                  </a:ext>
                </a:extLst>
              </p:cNvPr>
              <p:cNvSpPr txBox="1"/>
              <p:nvPr/>
            </p:nvSpPr>
            <p:spPr>
              <a:xfrm>
                <a:off x="896471" y="1885392"/>
                <a:ext cx="1482997" cy="369332"/>
              </a:xfrm>
              <a:prstGeom prst="rect">
                <a:avLst/>
              </a:prstGeom>
              <a:noFill/>
            </p:spPr>
            <p:txBody>
              <a:bodyPr wrap="square">
                <a:spAutoFit/>
              </a:bodyPr>
              <a:lstStyle/>
              <a:p>
                <a:pPr algn="ctr"/>
                <a:r>
                  <a:rPr lang="zh-CN" altLang="en-US" b="1" kern="100" dirty="0">
                    <a:solidFill>
                      <a:schemeClr val="bg1"/>
                    </a:solidFill>
                  </a:rPr>
                  <a:t>起点归并</a:t>
                </a:r>
                <a:endParaRPr lang="zh-CN" altLang="en-US" sz="1800" b="1" kern="100" dirty="0">
                  <a:solidFill>
                    <a:schemeClr val="bg1"/>
                  </a:solidFill>
                </a:endParaRPr>
              </a:p>
            </p:txBody>
          </p:sp>
        </p:grpSp>
      </p:grpSp>
      <p:grpSp>
        <p:nvGrpSpPr>
          <p:cNvPr id="83" name="组合 82">
            <a:extLst>
              <a:ext uri="{FF2B5EF4-FFF2-40B4-BE49-F238E27FC236}">
                <a16:creationId xmlns:a16="http://schemas.microsoft.com/office/drawing/2014/main" id="{D49B41DD-F833-13B6-B98C-E3EA72A8332D}"/>
              </a:ext>
            </a:extLst>
          </p:cNvPr>
          <p:cNvGrpSpPr/>
          <p:nvPr/>
        </p:nvGrpSpPr>
        <p:grpSpPr>
          <a:xfrm>
            <a:off x="9328976" y="3046654"/>
            <a:ext cx="2681772" cy="3314016"/>
            <a:chOff x="9106576" y="1820088"/>
            <a:chExt cx="2681772" cy="3314016"/>
          </a:xfrm>
        </p:grpSpPr>
        <p:sp>
          <p:nvSpPr>
            <p:cNvPr id="84" name="矩形: 圆角 83">
              <a:extLst>
                <a:ext uri="{FF2B5EF4-FFF2-40B4-BE49-F238E27FC236}">
                  <a16:creationId xmlns:a16="http://schemas.microsoft.com/office/drawing/2014/main" id="{C7EEE2FE-A883-23AB-A4C3-5A9D59A9B321}"/>
                </a:ext>
              </a:extLst>
            </p:cNvPr>
            <p:cNvSpPr/>
            <p:nvPr/>
          </p:nvSpPr>
          <p:spPr>
            <a:xfrm>
              <a:off x="9106576" y="1820088"/>
              <a:ext cx="2681772" cy="3314016"/>
            </a:xfrm>
            <a:prstGeom prst="roundRect">
              <a:avLst>
                <a:gd name="adj" fmla="val 2809"/>
              </a:avLst>
            </a:prstGeom>
            <a:solidFill>
              <a:srgbClr val="FFFFFF"/>
            </a:solidFill>
            <a:ln w="12700" cap="flat" cmpd="sng" algn="ctr">
              <a:solidFill>
                <a:schemeClr val="bg1">
                  <a:lumMod val="8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pic>
          <p:nvPicPr>
            <p:cNvPr id="85" name="图片 84">
              <a:extLst>
                <a:ext uri="{FF2B5EF4-FFF2-40B4-BE49-F238E27FC236}">
                  <a16:creationId xmlns:a16="http://schemas.microsoft.com/office/drawing/2014/main" id="{92B26616-5B23-E6E5-457B-173A82D26A24}"/>
                </a:ext>
              </a:extLst>
            </p:cNvPr>
            <p:cNvPicPr>
              <a:picLocks noChangeAspect="1"/>
            </p:cNvPicPr>
            <p:nvPr/>
          </p:nvPicPr>
          <p:blipFill rotWithShape="1">
            <a:blip r:embed="rId5"/>
            <a:srcRect l="74817"/>
            <a:stretch>
              <a:fillRect/>
            </a:stretch>
          </p:blipFill>
          <p:spPr>
            <a:xfrm>
              <a:off x="9344850" y="2877465"/>
              <a:ext cx="2257930" cy="2203234"/>
            </a:xfrm>
            <a:prstGeom prst="rect">
              <a:avLst/>
            </a:prstGeom>
          </p:spPr>
        </p:pic>
        <p:sp>
          <p:nvSpPr>
            <p:cNvPr id="86" name="文本框 85">
              <a:extLst>
                <a:ext uri="{FF2B5EF4-FFF2-40B4-BE49-F238E27FC236}">
                  <a16:creationId xmlns:a16="http://schemas.microsoft.com/office/drawing/2014/main" id="{7D676C73-3A02-7B8F-D4C3-F80D236636D2}"/>
                </a:ext>
              </a:extLst>
            </p:cNvPr>
            <p:cNvSpPr txBox="1"/>
            <p:nvPr/>
          </p:nvSpPr>
          <p:spPr>
            <a:xfrm>
              <a:off x="9159283" y="2275920"/>
              <a:ext cx="2629065" cy="613373"/>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en-US" sz="1200" b="1" dirty="0"/>
                <a:t>时间相近的</a:t>
              </a:r>
              <a:r>
                <a:rPr lang="en-US" altLang="zh-CN" sz="1200" b="1" dirty="0">
                  <a:solidFill>
                    <a:srgbClr val="C00000"/>
                  </a:solidFill>
                </a:rPr>
                <a:t>X</a:t>
              </a:r>
              <a:r>
                <a:rPr lang="zh-CN" altLang="en-US" sz="1200" b="1" dirty="0">
                  <a:solidFill>
                    <a:srgbClr val="C00000"/>
                  </a:solidFill>
                </a:rPr>
                <a:t>、</a:t>
              </a:r>
              <a:r>
                <a:rPr lang="en-US" altLang="zh-CN" sz="1200" b="1" dirty="0">
                  <a:solidFill>
                    <a:srgbClr val="C00000"/>
                  </a:solidFill>
                </a:rPr>
                <a:t>Y</a:t>
              </a:r>
              <a:r>
                <a:rPr lang="zh-CN" altLang="en-US" sz="1200" b="1" dirty="0">
                  <a:solidFill>
                    <a:srgbClr val="C00000"/>
                  </a:solidFill>
                </a:rPr>
                <a:t>信号</a:t>
              </a:r>
              <a:endParaRPr lang="en-US" altLang="zh-CN" sz="1200" b="1" dirty="0">
                <a:solidFill>
                  <a:srgbClr val="C00000"/>
                </a:solidFill>
              </a:endParaRPr>
            </a:p>
            <a:p>
              <a:pPr>
                <a:lnSpc>
                  <a:spcPct val="150000"/>
                </a:lnSpc>
              </a:pPr>
              <a:r>
                <a:rPr lang="zh-CN" altLang="en-US" sz="1200" b="1" dirty="0">
                  <a:solidFill>
                    <a:srgbClr val="C00000"/>
                  </a:solidFill>
                </a:rPr>
                <a:t>匹配</a:t>
              </a:r>
              <a:r>
                <a:rPr lang="zh-CN" altLang="en-US" sz="1200" b="1" dirty="0"/>
                <a:t>形成粒子坐标</a:t>
              </a:r>
            </a:p>
          </p:txBody>
        </p:sp>
        <p:grpSp>
          <p:nvGrpSpPr>
            <p:cNvPr id="87" name="组合 86">
              <a:extLst>
                <a:ext uri="{FF2B5EF4-FFF2-40B4-BE49-F238E27FC236}">
                  <a16:creationId xmlns:a16="http://schemas.microsoft.com/office/drawing/2014/main" id="{C026C865-88EF-54B0-3788-A9F7C456D9C5}"/>
                </a:ext>
              </a:extLst>
            </p:cNvPr>
            <p:cNvGrpSpPr/>
            <p:nvPr/>
          </p:nvGrpSpPr>
          <p:grpSpPr>
            <a:xfrm>
              <a:off x="9515351" y="1885392"/>
              <a:ext cx="1890801" cy="369332"/>
              <a:chOff x="896471" y="1885392"/>
              <a:chExt cx="1890801" cy="369332"/>
            </a:xfrm>
          </p:grpSpPr>
          <p:sp>
            <p:nvSpPr>
              <p:cNvPr id="88" name="íṥļîďé">
                <a:extLst>
                  <a:ext uri="{FF2B5EF4-FFF2-40B4-BE49-F238E27FC236}">
                    <a16:creationId xmlns:a16="http://schemas.microsoft.com/office/drawing/2014/main" id="{E8CB6B2F-B823-01BC-00B4-9C0A39997286}"/>
                  </a:ext>
                </a:extLst>
              </p:cNvPr>
              <p:cNvSpPr/>
              <p:nvPr/>
            </p:nvSpPr>
            <p:spPr>
              <a:xfrm>
                <a:off x="907544" y="1906588"/>
                <a:ext cx="1606750" cy="322725"/>
              </a:xfrm>
              <a:prstGeom prst="chevron">
                <a:avLst/>
              </a:prstGeom>
              <a:solidFill>
                <a:srgbClr val="044D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9" name="Number">
                <a:extLst>
                  <a:ext uri="{FF2B5EF4-FFF2-40B4-BE49-F238E27FC236}">
                    <a16:creationId xmlns:a16="http://schemas.microsoft.com/office/drawing/2014/main" id="{AFB269EB-C15C-271A-ACE1-6147A3BC24D7}"/>
                  </a:ext>
                </a:extLst>
              </p:cNvPr>
              <p:cNvSpPr/>
              <p:nvPr/>
            </p:nvSpPr>
            <p:spPr>
              <a:xfrm>
                <a:off x="2450602" y="1911306"/>
                <a:ext cx="336670" cy="317544"/>
              </a:xfrm>
              <a:prstGeom prst="chevron">
                <a:avLst/>
              </a:prstGeom>
              <a:solidFill>
                <a:srgbClr val="044D95"/>
              </a:solid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b="1" dirty="0">
                  <a:solidFill>
                    <a:srgbClr val="FFFFFF"/>
                  </a:solidFill>
                </a:endParaRPr>
              </a:p>
            </p:txBody>
          </p:sp>
          <p:sp>
            <p:nvSpPr>
              <p:cNvPr id="90" name="矩形 89">
                <a:extLst>
                  <a:ext uri="{FF2B5EF4-FFF2-40B4-BE49-F238E27FC236}">
                    <a16:creationId xmlns:a16="http://schemas.microsoft.com/office/drawing/2014/main" id="{71BD61AA-D1D3-7E23-D45D-3AB59968C654}"/>
                  </a:ext>
                </a:extLst>
              </p:cNvPr>
              <p:cNvSpPr/>
              <p:nvPr/>
            </p:nvSpPr>
            <p:spPr>
              <a:xfrm>
                <a:off x="907544" y="1914587"/>
                <a:ext cx="1375481" cy="314263"/>
              </a:xfrm>
              <a:prstGeom prst="rect">
                <a:avLst/>
              </a:prstGeom>
              <a:solidFill>
                <a:srgbClr val="044D95"/>
              </a:solidFill>
              <a:ln w="12700">
                <a:noFill/>
                <a:prstDash val="solid"/>
              </a:ln>
            </p:spPr>
            <p:txBody>
              <a:bodyPr wrap="square" rtlCol="0" anchor="ctr">
                <a:noAutofit/>
              </a:bodyPr>
              <a:lstStyle/>
              <a:p>
                <a:pPr marL="0" algn="ctr"/>
                <a:endParaRPr kumimoji="1" lang="zh-CN" altLang="en-US" sz="1400" b="1" i="0" u="none" strike="noStrike" kern="0" cap="none" spc="-50" baseline="0" dirty="0">
                  <a:solidFill>
                    <a:srgbClr val="2E75B5"/>
                  </a:solidFill>
                  <a:uFillTx/>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91" name="文本框 90">
                <a:extLst>
                  <a:ext uri="{FF2B5EF4-FFF2-40B4-BE49-F238E27FC236}">
                    <a16:creationId xmlns:a16="http://schemas.microsoft.com/office/drawing/2014/main" id="{28841B96-19C1-4CC5-46E2-B531E58FB975}"/>
                  </a:ext>
                </a:extLst>
              </p:cNvPr>
              <p:cNvSpPr txBox="1"/>
              <p:nvPr/>
            </p:nvSpPr>
            <p:spPr>
              <a:xfrm>
                <a:off x="896471" y="1885392"/>
                <a:ext cx="1482997" cy="369332"/>
              </a:xfrm>
              <a:prstGeom prst="rect">
                <a:avLst/>
              </a:prstGeom>
              <a:noFill/>
            </p:spPr>
            <p:txBody>
              <a:bodyPr wrap="square">
                <a:spAutoFit/>
              </a:bodyPr>
              <a:lstStyle/>
              <a:p>
                <a:pPr algn="ctr"/>
                <a:r>
                  <a:rPr lang="en-US" altLang="zh-CN" sz="1800" b="1" kern="100" dirty="0">
                    <a:solidFill>
                      <a:schemeClr val="bg1"/>
                    </a:solidFill>
                  </a:rPr>
                  <a:t>XY</a:t>
                </a:r>
                <a:r>
                  <a:rPr lang="zh-CN" altLang="en-US" sz="1800" b="1" kern="100" dirty="0">
                    <a:solidFill>
                      <a:schemeClr val="bg1"/>
                    </a:solidFill>
                  </a:rPr>
                  <a:t>坐标匹配</a:t>
                </a:r>
              </a:p>
            </p:txBody>
          </p:sp>
        </p:grpSp>
      </p:grpSp>
      <p:pic>
        <p:nvPicPr>
          <p:cNvPr id="93" name="图片 92">
            <a:extLst>
              <a:ext uri="{FF2B5EF4-FFF2-40B4-BE49-F238E27FC236}">
                <a16:creationId xmlns:a16="http://schemas.microsoft.com/office/drawing/2014/main" id="{124198B4-0D73-02BE-FAAF-E8C4EBAC7D5B}"/>
              </a:ext>
            </a:extLst>
          </p:cNvPr>
          <p:cNvPicPr>
            <a:picLocks noChangeAspect="1"/>
          </p:cNvPicPr>
          <p:nvPr/>
        </p:nvPicPr>
        <p:blipFill>
          <a:blip r:embed="rId6"/>
          <a:stretch>
            <a:fillRect/>
          </a:stretch>
        </p:blipFill>
        <p:spPr>
          <a:xfrm>
            <a:off x="3824433" y="4193487"/>
            <a:ext cx="2130396" cy="2059597"/>
          </a:xfrm>
          <a:prstGeom prst="rect">
            <a:avLst/>
          </a:prstGeom>
        </p:spPr>
      </p:pic>
    </p:spTree>
    <p:extLst>
      <p:ext uri="{BB962C8B-B14F-4D97-AF65-F5344CB8AC3E}">
        <p14:creationId xmlns:p14="http://schemas.microsoft.com/office/powerpoint/2010/main" val="1500361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p:cNvSpPr/>
          <p:nvPr/>
        </p:nvSpPr>
        <p:spPr>
          <a:xfrm>
            <a:off x="-12700" y="0"/>
            <a:ext cx="12204700" cy="6858000"/>
          </a:xfrm>
          <a:prstGeom prst="roundRect">
            <a:avLst>
              <a:gd name="adj" fmla="val 0"/>
            </a:avLst>
          </a:prstGeom>
          <a:gradFill rotWithShape="0">
            <a:gsLst>
              <a:gs pos="0">
                <a:srgbClr val="E9EDF6">
                  <a:alpha val="100000"/>
                </a:srgbClr>
              </a:gs>
              <a:gs pos="100000">
                <a:srgbClr val="F7F8FC">
                  <a:alpha val="100000"/>
                </a:srgbClr>
              </a:gs>
            </a:gsLst>
            <a:lin ang="10200000"/>
          </a:gradFill>
          <a:ln w="25400" cap="flat" cmpd="sng">
            <a:no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317500" y="723900"/>
            <a:ext cx="4064000" cy="1016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6000" b="1" i="0" u="none" strike="noStrike">
                <a:solidFill>
                  <a:srgbClr val="D9D9D9">
                    <a:alpha val="61176"/>
                  </a:srgbClr>
                </a:solidFill>
                <a:latin typeface="Barlow"/>
                <a:ea typeface="Barlow"/>
                <a:cs typeface="Barlow"/>
                <a:sym typeface="Barlow"/>
              </a:rPr>
              <a:t>CONTENTS</a:t>
            </a:r>
            <a:endParaRPr lang="en-US" sz="1100"/>
          </a:p>
        </p:txBody>
      </p:sp>
      <p:sp>
        <p:nvSpPr>
          <p:cNvPr id="20" name="AutoShape 20"/>
          <p:cNvSpPr/>
          <p:nvPr/>
        </p:nvSpPr>
        <p:spPr>
          <a:xfrm>
            <a:off x="292100" y="1231900"/>
            <a:ext cx="1498600" cy="774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4400" b="1" i="0" u="none" strike="noStrike">
                <a:solidFill>
                  <a:srgbClr val="083388"/>
                </a:solidFill>
                <a:latin typeface="微软雅黑" panose="020B0503020204020204" charset="-122"/>
                <a:ea typeface="微软雅黑" panose="020B0503020204020204" charset="-122"/>
                <a:cs typeface="微软雅黑" panose="020B0503020204020204" charset="-122"/>
                <a:sym typeface="微软雅黑" panose="020B0503020204020204" charset="-122"/>
              </a:rPr>
              <a:t>目录</a:t>
            </a:r>
            <a:endParaRPr lang="en-US" sz="1100"/>
          </a:p>
        </p:txBody>
      </p:sp>
      <p:cxnSp>
        <p:nvCxnSpPr>
          <p:cNvPr id="21" name="Connector 21"/>
          <p:cNvCxnSpPr/>
          <p:nvPr/>
        </p:nvCxnSpPr>
        <p:spPr>
          <a:xfrm>
            <a:off x="4483100" y="1739900"/>
            <a:ext cx="6819912" cy="12700"/>
          </a:xfrm>
          <a:prstGeom prst="line">
            <a:avLst/>
          </a:prstGeom>
          <a:solidFill>
            <a:srgbClr val="DEE0E3">
              <a:alpha val="100000"/>
            </a:srgbClr>
          </a:solidFill>
          <a:ln w="12700" cap="flat" cmpd="sng">
            <a:solidFill>
              <a:srgbClr val="083388">
                <a:alpha val="100000"/>
              </a:srgbClr>
            </a:solidFill>
            <a:prstDash val="solid"/>
            <a:miter lim="10000000"/>
            <a:headEnd type="none" w="med" len="med"/>
            <a:tailEnd type="none" w="med" len="med"/>
          </a:ln>
        </p:spPr>
      </p:cxnSp>
      <p:sp>
        <p:nvSpPr>
          <p:cNvPr id="22" name="AutoShape 22"/>
          <p:cNvSpPr/>
          <p:nvPr/>
        </p:nvSpPr>
        <p:spPr>
          <a:xfrm>
            <a:off x="1016000" y="2383790"/>
            <a:ext cx="10414000" cy="711200"/>
          </a:xfrm>
          <a:prstGeom prst="roundRect">
            <a:avLst>
              <a:gd name="adj" fmla="val 0"/>
            </a:avLst>
          </a:prstGeom>
          <a:solidFill>
            <a:srgbClr val="083388">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23" name="AutoShape 23"/>
          <p:cNvSpPr/>
          <p:nvPr/>
        </p:nvSpPr>
        <p:spPr>
          <a:xfrm>
            <a:off x="1143000" y="2421890"/>
            <a:ext cx="762000" cy="635000"/>
          </a:xfrm>
          <a:prstGeom prst="rect">
            <a:avLst/>
          </a:prstGeom>
          <a:noFill/>
          <a:ln w="12700" cap="flat" cmpd="sng">
            <a:noFill/>
            <a:prstDash val="solid"/>
            <a:round/>
          </a:ln>
        </p:spPr>
        <p:txBody>
          <a:bodyPr vert="horz" wrap="square" lIns="63500" tIns="25400" rIns="63500" bIns="25400" rtlCol="0" anchor="ctr" anchorCtr="0"/>
          <a:lstStyle/>
          <a:p>
            <a:pPr marL="0" indent="0" algn="l">
              <a:lnSpc>
                <a:spcPct val="125000"/>
              </a:lnSpc>
              <a:defRPr/>
            </a:pPr>
            <a:r>
              <a:rPr lang="en-US" sz="2800" b="1" i="0" u="none" strike="noStrike">
                <a:solidFill>
                  <a:srgbClr val="083388"/>
                </a:solidFill>
                <a:latin typeface="Arial" panose="020B0604020202020204"/>
                <a:ea typeface="Arial" panose="020B0604020202020204"/>
                <a:cs typeface="Arial" panose="020B0604020202020204"/>
                <a:sym typeface="Arial" panose="020B0604020202020204"/>
              </a:rPr>
              <a:t>01</a:t>
            </a:r>
            <a:endParaRPr lang="en-US" sz="1100"/>
          </a:p>
        </p:txBody>
      </p:sp>
      <p:sp>
        <p:nvSpPr>
          <p:cNvPr id="24" name="AutoShape 24"/>
          <p:cNvSpPr/>
          <p:nvPr/>
        </p:nvSpPr>
        <p:spPr>
          <a:xfrm>
            <a:off x="2032000" y="2421890"/>
            <a:ext cx="9144000" cy="635000"/>
          </a:xfrm>
          <a:prstGeom prst="rect">
            <a:avLst/>
          </a:prstGeom>
          <a:noFill/>
          <a:ln w="12700" cap="flat" cmpd="sng">
            <a:noFill/>
            <a:prstDash val="solid"/>
            <a:round/>
          </a:ln>
        </p:spPr>
        <p:txBody>
          <a:bodyPr vert="horz" wrap="square" lIns="0" tIns="25400" rIns="0" bIns="25400" rtlCol="0" anchor="ctr" anchorCtr="0"/>
          <a:lstStyle/>
          <a:p>
            <a:pPr marL="0" indent="0" algn="l">
              <a:lnSpc>
                <a:spcPct val="100000"/>
              </a:lnSpc>
              <a:defRPr/>
            </a:pPr>
            <a:r>
              <a:rPr lang="en-US" sz="1800" b="1" i="0" u="none" strike="noStrike" dirty="0" err="1">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研究背景与</a:t>
            </a:r>
            <a:r>
              <a:rPr lang="zh-CN" altLang="en-US" sz="1800" b="1"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意义</a:t>
            </a:r>
            <a:endParaRPr lang="en-US" sz="1100" dirty="0"/>
          </a:p>
        </p:txBody>
      </p:sp>
      <p:sp>
        <p:nvSpPr>
          <p:cNvPr id="25" name="AutoShape 25"/>
          <p:cNvSpPr/>
          <p:nvPr/>
        </p:nvSpPr>
        <p:spPr>
          <a:xfrm>
            <a:off x="1016000" y="3171190"/>
            <a:ext cx="10414000" cy="711200"/>
          </a:xfrm>
          <a:prstGeom prst="roundRect">
            <a:avLst>
              <a:gd name="adj" fmla="val 0"/>
            </a:avLst>
          </a:prstGeom>
          <a:solidFill>
            <a:srgbClr val="083388">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26" name="AutoShape 26"/>
          <p:cNvSpPr/>
          <p:nvPr/>
        </p:nvSpPr>
        <p:spPr>
          <a:xfrm>
            <a:off x="1143000" y="3209290"/>
            <a:ext cx="762000" cy="635000"/>
          </a:xfrm>
          <a:prstGeom prst="rect">
            <a:avLst/>
          </a:prstGeom>
          <a:noFill/>
          <a:ln w="12700" cap="flat" cmpd="sng">
            <a:noFill/>
            <a:prstDash val="solid"/>
            <a:round/>
          </a:ln>
        </p:spPr>
        <p:txBody>
          <a:bodyPr vert="horz" wrap="square" lIns="63500" tIns="25400" rIns="63500" bIns="25400" rtlCol="0" anchor="ctr" anchorCtr="0"/>
          <a:lstStyle/>
          <a:p>
            <a:pPr marL="0" indent="0" algn="l">
              <a:lnSpc>
                <a:spcPct val="125000"/>
              </a:lnSpc>
              <a:defRPr/>
            </a:pPr>
            <a:r>
              <a:rPr lang="en-US" sz="2800" b="1" i="0" u="none" strike="noStrike">
                <a:solidFill>
                  <a:srgbClr val="083388"/>
                </a:solidFill>
                <a:latin typeface="Arial" panose="020B0604020202020204"/>
                <a:ea typeface="Arial" panose="020B0604020202020204"/>
                <a:cs typeface="Arial" panose="020B0604020202020204"/>
                <a:sym typeface="Arial" panose="020B0604020202020204"/>
              </a:rPr>
              <a:t>02</a:t>
            </a:r>
            <a:endParaRPr lang="en-US" sz="1100"/>
          </a:p>
        </p:txBody>
      </p:sp>
      <p:sp>
        <p:nvSpPr>
          <p:cNvPr id="27" name="AutoShape 27"/>
          <p:cNvSpPr/>
          <p:nvPr/>
        </p:nvSpPr>
        <p:spPr>
          <a:xfrm>
            <a:off x="2032000" y="3209290"/>
            <a:ext cx="9144000" cy="635000"/>
          </a:xfrm>
          <a:prstGeom prst="rect">
            <a:avLst/>
          </a:prstGeom>
          <a:noFill/>
          <a:ln w="12700" cap="flat" cmpd="sng">
            <a:noFill/>
            <a:prstDash val="solid"/>
            <a:round/>
          </a:ln>
        </p:spPr>
        <p:txBody>
          <a:bodyPr vert="horz" wrap="square" lIns="0" tIns="25400" rIns="0" bIns="25400" rtlCol="0" anchor="ctr" anchorCtr="0"/>
          <a:lstStyle/>
          <a:p>
            <a:pPr>
              <a:defRPr/>
            </a:pPr>
            <a:r>
              <a:rPr lang="en-US" altLang="zh-CN" sz="1800" b="1" dirty="0">
                <a:solidFill>
                  <a:srgbClr val="1F2329"/>
                </a:solidFill>
                <a:latin typeface="微软雅黑" panose="020B0503020204020204" charset="-122"/>
                <a:ea typeface="微软雅黑" panose="020B0503020204020204" charset="-122"/>
              </a:rPr>
              <a:t>Micromegas</a:t>
            </a:r>
            <a:r>
              <a:rPr lang="zh-CN" altLang="en-US" sz="1800" b="1" dirty="0">
                <a:solidFill>
                  <a:srgbClr val="1F2329"/>
                </a:solidFill>
                <a:latin typeface="微软雅黑" panose="020B0503020204020204" charset="-122"/>
                <a:ea typeface="微软雅黑" panose="020B0503020204020204" charset="-122"/>
              </a:rPr>
              <a:t>中子探测器</a:t>
            </a:r>
          </a:p>
          <a:p>
            <a:pPr marL="0" indent="0" algn="l">
              <a:lnSpc>
                <a:spcPct val="100000"/>
              </a:lnSpc>
              <a:defRPr/>
            </a:pPr>
            <a:endParaRPr lang="en-US" sz="1100" dirty="0"/>
          </a:p>
        </p:txBody>
      </p:sp>
      <p:sp>
        <p:nvSpPr>
          <p:cNvPr id="28" name="AutoShape 28"/>
          <p:cNvSpPr/>
          <p:nvPr/>
        </p:nvSpPr>
        <p:spPr>
          <a:xfrm>
            <a:off x="1016000" y="3958590"/>
            <a:ext cx="10414000" cy="711200"/>
          </a:xfrm>
          <a:prstGeom prst="roundRect">
            <a:avLst>
              <a:gd name="adj" fmla="val 0"/>
            </a:avLst>
          </a:prstGeom>
          <a:solidFill>
            <a:srgbClr val="083388">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29" name="AutoShape 29"/>
          <p:cNvSpPr/>
          <p:nvPr/>
        </p:nvSpPr>
        <p:spPr>
          <a:xfrm>
            <a:off x="1143000" y="3996690"/>
            <a:ext cx="762000" cy="635000"/>
          </a:xfrm>
          <a:prstGeom prst="rect">
            <a:avLst/>
          </a:prstGeom>
          <a:noFill/>
          <a:ln w="12700" cap="flat" cmpd="sng">
            <a:noFill/>
            <a:prstDash val="solid"/>
            <a:round/>
          </a:ln>
        </p:spPr>
        <p:txBody>
          <a:bodyPr vert="horz" wrap="square" lIns="63500" tIns="25400" rIns="63500" bIns="25400" rtlCol="0" anchor="ctr" anchorCtr="0"/>
          <a:lstStyle/>
          <a:p>
            <a:pPr marL="0" indent="0" algn="l">
              <a:lnSpc>
                <a:spcPct val="125000"/>
              </a:lnSpc>
              <a:defRPr/>
            </a:pPr>
            <a:r>
              <a:rPr lang="en-US" sz="2800" b="1" i="0" u="none" strike="noStrike">
                <a:solidFill>
                  <a:srgbClr val="083388"/>
                </a:solidFill>
                <a:latin typeface="Arial" panose="020B0604020202020204"/>
                <a:ea typeface="Arial" panose="020B0604020202020204"/>
                <a:cs typeface="Arial" panose="020B0604020202020204"/>
                <a:sym typeface="Arial" panose="020B0604020202020204"/>
              </a:rPr>
              <a:t>03</a:t>
            </a:r>
            <a:endParaRPr lang="en-US" sz="1100"/>
          </a:p>
        </p:txBody>
      </p:sp>
      <p:sp>
        <p:nvSpPr>
          <p:cNvPr id="30" name="AutoShape 30"/>
          <p:cNvSpPr/>
          <p:nvPr/>
        </p:nvSpPr>
        <p:spPr>
          <a:xfrm>
            <a:off x="2032000" y="3996690"/>
            <a:ext cx="9144000" cy="635000"/>
          </a:xfrm>
          <a:prstGeom prst="rect">
            <a:avLst/>
          </a:prstGeom>
          <a:noFill/>
          <a:ln w="12700" cap="flat" cmpd="sng">
            <a:noFill/>
            <a:prstDash val="solid"/>
            <a:round/>
          </a:ln>
        </p:spPr>
        <p:txBody>
          <a:bodyPr vert="horz" wrap="square" lIns="0" tIns="25400" rIns="0" bIns="25400" rtlCol="0" anchor="ctr" anchorCtr="0"/>
          <a:lstStyle/>
          <a:p>
            <a:pPr marL="0" indent="0" algn="l">
              <a:lnSpc>
                <a:spcPct val="100000"/>
              </a:lnSpc>
              <a:defRPr/>
            </a:pPr>
            <a:r>
              <a:rPr lang="zh-CN" altLang="en-US" sz="1800" b="1"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读出电子学系统方案</a:t>
            </a:r>
            <a:r>
              <a:rPr lang="zh-CN" altLang="en-US" sz="1800" b="1"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rPr>
              <a:t>及关键方法</a:t>
            </a:r>
            <a:endParaRPr lang="zh-CN" altLang="en-US" sz="1800" b="1" i="0" u="none" strike="noStrike" dirty="0">
              <a:solidFill>
                <a:srgbClr val="1F2329"/>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1" name="AutoShape 31"/>
          <p:cNvSpPr/>
          <p:nvPr/>
        </p:nvSpPr>
        <p:spPr>
          <a:xfrm>
            <a:off x="1016000" y="4745990"/>
            <a:ext cx="10414000" cy="711200"/>
          </a:xfrm>
          <a:prstGeom prst="roundRect">
            <a:avLst>
              <a:gd name="adj" fmla="val 0"/>
            </a:avLst>
          </a:prstGeom>
          <a:solidFill>
            <a:srgbClr val="083388">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32" name="AutoShape 32"/>
          <p:cNvSpPr/>
          <p:nvPr/>
        </p:nvSpPr>
        <p:spPr>
          <a:xfrm>
            <a:off x="1143000" y="4784090"/>
            <a:ext cx="762000" cy="635000"/>
          </a:xfrm>
          <a:prstGeom prst="rect">
            <a:avLst/>
          </a:prstGeom>
          <a:noFill/>
          <a:ln w="12700" cap="flat" cmpd="sng">
            <a:noFill/>
            <a:prstDash val="solid"/>
            <a:round/>
          </a:ln>
        </p:spPr>
        <p:txBody>
          <a:bodyPr vert="horz" wrap="square" lIns="63500" tIns="25400" rIns="63500" bIns="25400" rtlCol="0" anchor="ctr" anchorCtr="0"/>
          <a:lstStyle/>
          <a:p>
            <a:pPr marL="0" indent="0" algn="l">
              <a:lnSpc>
                <a:spcPct val="125000"/>
              </a:lnSpc>
              <a:defRPr/>
            </a:pPr>
            <a:r>
              <a:rPr lang="en-US" sz="2800" b="1" i="0" u="none" strike="noStrike" dirty="0">
                <a:solidFill>
                  <a:srgbClr val="083388"/>
                </a:solidFill>
                <a:latin typeface="Arial" panose="020B0604020202020204"/>
                <a:ea typeface="Arial" panose="020B0604020202020204"/>
                <a:cs typeface="Arial" panose="020B0604020202020204"/>
                <a:sym typeface="Arial" panose="020B0604020202020204"/>
              </a:rPr>
              <a:t>04</a:t>
            </a:r>
            <a:endParaRPr lang="en-US" sz="1100" dirty="0"/>
          </a:p>
        </p:txBody>
      </p:sp>
      <p:sp>
        <p:nvSpPr>
          <p:cNvPr id="33" name="AutoShape 33"/>
          <p:cNvSpPr/>
          <p:nvPr/>
        </p:nvSpPr>
        <p:spPr>
          <a:xfrm>
            <a:off x="2032000" y="4784090"/>
            <a:ext cx="9144000" cy="635000"/>
          </a:xfrm>
          <a:prstGeom prst="rect">
            <a:avLst/>
          </a:prstGeom>
          <a:noFill/>
          <a:ln w="12700" cap="flat" cmpd="sng">
            <a:noFill/>
            <a:prstDash val="solid"/>
            <a:round/>
          </a:ln>
        </p:spPr>
        <p:txBody>
          <a:bodyPr vert="horz" wrap="square" lIns="0" tIns="25400" rIns="0" bIns="25400" rtlCol="0" anchor="ctr" anchorCtr="0"/>
          <a:lstStyle/>
          <a:p>
            <a:pPr marL="0" indent="0" algn="l">
              <a:lnSpc>
                <a:spcPct val="100000"/>
              </a:lnSpc>
              <a:defRPr/>
            </a:pPr>
            <a:r>
              <a:rPr lang="zh-CN" altLang="en-US" sz="1800" b="1" dirty="0">
                <a:solidFill>
                  <a:srgbClr val="1F2329"/>
                </a:solidFill>
                <a:latin typeface="微软雅黑" panose="020B0503020204020204" charset="-122"/>
                <a:ea typeface="微软雅黑" panose="020B0503020204020204" charset="-122"/>
                <a:sym typeface="微软雅黑" panose="020B0503020204020204" charset="-122"/>
              </a:rPr>
              <a:t>测试与验证</a:t>
            </a:r>
            <a:endParaRPr lang="en-US" sz="1100" dirty="0"/>
          </a:p>
        </p:txBody>
      </p:sp>
      <p:sp>
        <p:nvSpPr>
          <p:cNvPr id="34" name="AutoShape 31">
            <a:extLst>
              <a:ext uri="{FF2B5EF4-FFF2-40B4-BE49-F238E27FC236}">
                <a16:creationId xmlns:a16="http://schemas.microsoft.com/office/drawing/2014/main" id="{C4D67EF9-44D0-29EF-D744-53ABDDB8CB5E}"/>
              </a:ext>
            </a:extLst>
          </p:cNvPr>
          <p:cNvSpPr/>
          <p:nvPr/>
        </p:nvSpPr>
        <p:spPr>
          <a:xfrm>
            <a:off x="1041400" y="5533390"/>
            <a:ext cx="10414000" cy="711200"/>
          </a:xfrm>
          <a:prstGeom prst="roundRect">
            <a:avLst>
              <a:gd name="adj" fmla="val 0"/>
            </a:avLst>
          </a:prstGeom>
          <a:solidFill>
            <a:srgbClr val="083388">
              <a:alpha val="5000"/>
            </a:srgbClr>
          </a:solidFill>
          <a:ln w="25400" cap="flat" cmpd="sng">
            <a:noFill/>
            <a:prstDash val="solid"/>
            <a:round/>
          </a:ln>
        </p:spPr>
        <p:txBody>
          <a:bodyPr vert="horz" wrap="square" lIns="63500" tIns="63500" rIns="63500" bIns="63500" rtlCol="0" anchor="ctr"/>
          <a:lstStyle/>
          <a:p>
            <a:pPr algn="ctr">
              <a:defRPr/>
            </a:pPr>
            <a:endParaRPr/>
          </a:p>
        </p:txBody>
      </p:sp>
      <p:sp>
        <p:nvSpPr>
          <p:cNvPr id="35" name="AutoShape 32">
            <a:extLst>
              <a:ext uri="{FF2B5EF4-FFF2-40B4-BE49-F238E27FC236}">
                <a16:creationId xmlns:a16="http://schemas.microsoft.com/office/drawing/2014/main" id="{BA7BF9CE-7F7D-99FE-F90A-B54606BEDE61}"/>
              </a:ext>
            </a:extLst>
          </p:cNvPr>
          <p:cNvSpPr/>
          <p:nvPr/>
        </p:nvSpPr>
        <p:spPr>
          <a:xfrm>
            <a:off x="1117600" y="5488940"/>
            <a:ext cx="762000" cy="635000"/>
          </a:xfrm>
          <a:prstGeom prst="rect">
            <a:avLst/>
          </a:prstGeom>
          <a:noFill/>
          <a:ln w="12700" cap="flat" cmpd="sng">
            <a:noFill/>
            <a:prstDash val="solid"/>
            <a:round/>
          </a:ln>
        </p:spPr>
        <p:txBody>
          <a:bodyPr vert="horz" wrap="square" lIns="63500" tIns="25400" rIns="63500" bIns="25400" rtlCol="0" anchor="ctr" anchorCtr="0"/>
          <a:lstStyle/>
          <a:p>
            <a:pPr marL="0" indent="0" algn="l">
              <a:lnSpc>
                <a:spcPct val="125000"/>
              </a:lnSpc>
              <a:defRPr/>
            </a:pPr>
            <a:r>
              <a:rPr lang="en-US" sz="2800" b="1" i="0" u="none" strike="noStrike" dirty="0">
                <a:solidFill>
                  <a:srgbClr val="083388"/>
                </a:solidFill>
                <a:latin typeface="Arial" panose="020B0604020202020204"/>
                <a:ea typeface="Arial" panose="020B0604020202020204"/>
                <a:cs typeface="Arial" panose="020B0604020202020204"/>
                <a:sym typeface="Arial" panose="020B0604020202020204"/>
              </a:rPr>
              <a:t>05</a:t>
            </a:r>
            <a:endParaRPr lang="en-US" sz="1100" dirty="0"/>
          </a:p>
        </p:txBody>
      </p:sp>
      <p:sp>
        <p:nvSpPr>
          <p:cNvPr id="36" name="AutoShape 33">
            <a:extLst>
              <a:ext uri="{FF2B5EF4-FFF2-40B4-BE49-F238E27FC236}">
                <a16:creationId xmlns:a16="http://schemas.microsoft.com/office/drawing/2014/main" id="{AA1DE26B-03FD-9361-F308-1D9D99ADA7EE}"/>
              </a:ext>
            </a:extLst>
          </p:cNvPr>
          <p:cNvSpPr/>
          <p:nvPr/>
        </p:nvSpPr>
        <p:spPr>
          <a:xfrm>
            <a:off x="2006600" y="5533390"/>
            <a:ext cx="9144000" cy="635000"/>
          </a:xfrm>
          <a:prstGeom prst="rect">
            <a:avLst/>
          </a:prstGeom>
          <a:noFill/>
          <a:ln w="12700" cap="flat" cmpd="sng">
            <a:noFill/>
            <a:prstDash val="solid"/>
            <a:round/>
          </a:ln>
        </p:spPr>
        <p:txBody>
          <a:bodyPr vert="horz" wrap="square" lIns="0" tIns="25400" rIns="0" bIns="25400" rtlCol="0" anchor="ctr" anchorCtr="0"/>
          <a:lstStyle/>
          <a:p>
            <a:pPr marL="0" indent="0" algn="l">
              <a:lnSpc>
                <a:spcPct val="100000"/>
              </a:lnSpc>
              <a:defRPr/>
            </a:pPr>
            <a:r>
              <a:rPr lang="zh-CN" altLang="en-US" sz="1800" b="1" dirty="0">
                <a:solidFill>
                  <a:srgbClr val="1F2329"/>
                </a:solidFill>
                <a:latin typeface="微软雅黑" panose="020B0503020204020204" charset="-122"/>
                <a:ea typeface="微软雅黑" panose="020B0503020204020204" charset="-122"/>
                <a:sym typeface="微软雅黑" panose="020B0503020204020204" charset="-122"/>
              </a:rPr>
              <a:t>总结与展望</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p:cNvSpPr/>
          <p:nvPr/>
        </p:nvSpPr>
        <p:spPr>
          <a:xfrm>
            <a:off x="0" y="0"/>
            <a:ext cx="12192000" cy="68580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1016000" y="3225800"/>
            <a:ext cx="10160000" cy="1270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33000"/>
              </a:lnSpc>
              <a:spcAft>
                <a:spcPts val="1000"/>
              </a:spcAft>
              <a:defRPr/>
            </a:pPr>
            <a:r>
              <a:rPr lang="zh-CN" altLang="en-US" sz="3600" spc="200" dirty="0">
                <a:solidFill>
                  <a:srgbClr val="FFFFFF"/>
                </a:solidFill>
                <a:latin typeface="微软雅黑" panose="020B0503020204020204" charset="-122"/>
                <a:ea typeface="微软雅黑" panose="020B0503020204020204" charset="-122"/>
                <a:sym typeface="微软雅黑" panose="020B0503020204020204" charset="-122"/>
              </a:rPr>
              <a:t>测试与验证</a:t>
            </a:r>
            <a:endParaRPr lang="en-US" sz="1100" dirty="0"/>
          </a:p>
        </p:txBody>
      </p:sp>
      <p:sp>
        <p:nvSpPr>
          <p:cNvPr id="21" name="AutoShape 21"/>
          <p:cNvSpPr/>
          <p:nvPr/>
        </p:nvSpPr>
        <p:spPr>
          <a:xfrm>
            <a:off x="5207000" y="2032000"/>
            <a:ext cx="1778000" cy="1270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6000" b="0" i="0" u="none" strike="noStrike">
                <a:solidFill>
                  <a:srgbClr val="FFFFFF"/>
                </a:solidFill>
                <a:latin typeface="微软雅黑" panose="020B0503020204020204" charset="-122"/>
                <a:ea typeface="微软雅黑" panose="020B0503020204020204" charset="-122"/>
                <a:cs typeface="HarmonyOS Sans SC Medium"/>
                <a:sym typeface="HarmonyOS Sans SC Medium"/>
              </a:rPr>
              <a:t>04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8AC84-393F-0E3D-395E-7361C6832BC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1CEC4845-E3FD-FE46-32CA-FB428EA1AC19}"/>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4.1 </a:t>
            </a:r>
            <a:r>
              <a:rPr lang="zh-CN" altLang="en-US" spc="300" dirty="0">
                <a:latin typeface="微软雅黑" panose="020B0503020204020204" charset="-122"/>
                <a:ea typeface="微软雅黑" panose="020B0503020204020204" charset="-122"/>
                <a:sym typeface="微软雅黑" panose="020B0503020204020204" charset="-122"/>
              </a:rPr>
              <a:t>探测效率均匀性测试</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65EF9CA7-2B1E-48DD-B618-A7DD409A5675}"/>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2">
            <a:extLst>
              <a:ext uri="{FF2B5EF4-FFF2-40B4-BE49-F238E27FC236}">
                <a16:creationId xmlns:a16="http://schemas.microsoft.com/office/drawing/2014/main" id="{E4888F73-E26D-45A2-84A8-7599A9510290}"/>
              </a:ext>
            </a:extLst>
          </p:cNvPr>
          <p:cNvSpPr>
            <a:spLocks noChangeArrowheads="1"/>
          </p:cNvSpPr>
          <p:nvPr/>
        </p:nvSpPr>
        <p:spPr bwMode="auto">
          <a:xfrm>
            <a:off x="8928971" y="7077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2" name="文本框 11">
            <a:extLst>
              <a:ext uri="{FF2B5EF4-FFF2-40B4-BE49-F238E27FC236}">
                <a16:creationId xmlns:a16="http://schemas.microsoft.com/office/drawing/2014/main" id="{8BC88751-DD65-41AA-72DD-720B3CB48910}"/>
              </a:ext>
            </a:extLst>
          </p:cNvPr>
          <p:cNvSpPr txBox="1"/>
          <p:nvPr/>
        </p:nvSpPr>
        <p:spPr>
          <a:xfrm>
            <a:off x="348413" y="874046"/>
            <a:ext cx="6380378" cy="1891159"/>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zh-CN" altLang="en-US" sz="1600" kern="100" dirty="0">
                <a:effectLst/>
                <a:latin typeface="+mn-lt"/>
                <a:ea typeface="宋体" panose="02010600030101010101" pitchFamily="2" charset="-122"/>
              </a:rPr>
              <a:t>测试目的：</a:t>
            </a:r>
            <a:r>
              <a:rPr lang="zh-CN" altLang="zh-CN" sz="1600" kern="100" dirty="0">
                <a:effectLst/>
                <a:latin typeface="+mn-lt"/>
                <a:ea typeface="宋体" panose="02010600030101010101" pitchFamily="2" charset="-122"/>
              </a:rPr>
              <a:t>评估</a:t>
            </a:r>
            <a:r>
              <a:rPr lang="en-US" altLang="zh-CN" sz="1600" kern="100" dirty="0">
                <a:effectLst/>
                <a:latin typeface="+mn-lt"/>
                <a:ea typeface="宋体" panose="02010600030101010101" pitchFamily="2" charset="-122"/>
              </a:rPr>
              <a:t>Micromegas</a:t>
            </a:r>
            <a:r>
              <a:rPr lang="zh-CN" altLang="zh-CN" sz="1600" kern="100" dirty="0">
                <a:effectLst/>
                <a:latin typeface="+mn-lt"/>
                <a:ea typeface="宋体" panose="02010600030101010101" pitchFamily="2" charset="-122"/>
              </a:rPr>
              <a:t>数字化仪在均匀热中子场下的探测效率空间分布特性，量化其非均匀性程度，为后续数据修正和精确测量提供依据。</a:t>
            </a:r>
            <a:endParaRPr lang="en-US" altLang="zh-CN" sz="1600" kern="100" dirty="0">
              <a:effectLst/>
              <a:latin typeface="+mn-lt"/>
              <a:ea typeface="宋体" panose="02010600030101010101" pitchFamily="2" charset="-122"/>
            </a:endParaRPr>
          </a:p>
          <a:p>
            <a:pPr marL="285750" indent="-285750" algn="just">
              <a:lnSpc>
                <a:spcPct val="150000"/>
              </a:lnSpc>
              <a:buFont typeface="Wingdings" panose="05000000000000000000" pitchFamily="2" charset="2"/>
              <a:buChar char="ü"/>
            </a:pPr>
            <a:r>
              <a:rPr lang="zh-CN" altLang="en-US" sz="1600" kern="100" dirty="0">
                <a:effectLst/>
                <a:latin typeface="+mn-lt"/>
                <a:ea typeface="宋体" panose="02010600030101010101" pitchFamily="2" charset="-122"/>
              </a:rPr>
              <a:t>测试条件：</a:t>
            </a:r>
            <a:r>
              <a:rPr lang="zh-CN" altLang="zh-CN" sz="1600" kern="100" dirty="0">
                <a:latin typeface="+mn-lt"/>
                <a:ea typeface="宋体" panose="02010600030101010101" pitchFamily="2" charset="-122"/>
              </a:rPr>
              <a:t>中国计量院热中子注量率基准，热中子场大小</a:t>
            </a:r>
            <a:r>
              <a:rPr lang="en-US" altLang="zh-CN" sz="1600" kern="100" dirty="0">
                <a:latin typeface="+mn-lt"/>
                <a:ea typeface="宋体" panose="02010600030101010101" pitchFamily="2" charset="-122"/>
              </a:rPr>
              <a:t>40</a:t>
            </a:r>
            <a:r>
              <a:rPr lang="zh-CN" altLang="zh-CN" sz="1600" kern="100" dirty="0">
                <a:latin typeface="+mn-lt"/>
                <a:ea typeface="宋体" panose="02010600030101010101" pitchFamily="2" charset="-122"/>
              </a:rPr>
              <a:t>×</a:t>
            </a:r>
            <a:r>
              <a:rPr lang="en-US" altLang="zh-CN" sz="1600" kern="100" dirty="0">
                <a:latin typeface="+mn-lt"/>
                <a:ea typeface="宋体" panose="02010600030101010101" pitchFamily="2" charset="-122"/>
              </a:rPr>
              <a:t>40 cm</a:t>
            </a:r>
            <a:r>
              <a:rPr lang="zh-CN" altLang="zh-CN" sz="1600" kern="100" dirty="0">
                <a:latin typeface="+mn-lt"/>
                <a:ea typeface="宋体" panose="02010600030101010101" pitchFamily="2" charset="-122"/>
              </a:rPr>
              <a:t>范围内均匀性</a:t>
            </a:r>
            <a:r>
              <a:rPr lang="en-US" altLang="zh-CN" sz="1600" kern="100" dirty="0">
                <a:latin typeface="+mn-lt"/>
                <a:ea typeface="宋体" panose="02010600030101010101" pitchFamily="2" charset="-122"/>
              </a:rPr>
              <a:t>&gt; 99%</a:t>
            </a:r>
            <a:r>
              <a:rPr lang="zh-CN" altLang="zh-CN" sz="1600" kern="100" dirty="0">
                <a:latin typeface="+mn-lt"/>
                <a:ea typeface="宋体" panose="02010600030101010101" pitchFamily="2" charset="-122"/>
              </a:rPr>
              <a:t>，热中子注量率</a:t>
            </a:r>
            <a:r>
              <a:rPr lang="en-US" altLang="zh-CN" sz="1600" kern="100" dirty="0">
                <a:latin typeface="+mn-lt"/>
                <a:ea typeface="宋体" panose="02010600030101010101" pitchFamily="2" charset="-122"/>
              </a:rPr>
              <a:t>300 cm</a:t>
            </a:r>
            <a:r>
              <a:rPr lang="en-US" altLang="zh-CN" sz="1600" kern="100" baseline="30000" dirty="0">
                <a:latin typeface="+mn-lt"/>
                <a:ea typeface="宋体" panose="02010600030101010101" pitchFamily="2" charset="-122"/>
              </a:rPr>
              <a:t>-2</a:t>
            </a:r>
            <a:r>
              <a:rPr lang="en-US" altLang="zh-CN" sz="1600" kern="100" dirty="0">
                <a:latin typeface="+mn-lt"/>
                <a:ea typeface="宋体" panose="02010600030101010101" pitchFamily="2" charset="-122"/>
              </a:rPr>
              <a:t> s</a:t>
            </a:r>
            <a:r>
              <a:rPr lang="en-US" altLang="zh-CN" sz="1600" kern="100" baseline="30000" dirty="0">
                <a:latin typeface="+mn-lt"/>
                <a:ea typeface="宋体" panose="02010600030101010101" pitchFamily="2" charset="-122"/>
              </a:rPr>
              <a:t>-1</a:t>
            </a:r>
            <a:r>
              <a:rPr lang="zh-CN" altLang="en-US" sz="1600" kern="100" dirty="0">
                <a:latin typeface="+mn-lt"/>
                <a:ea typeface="宋体" panose="02010600030101010101" pitchFamily="2" charset="-122"/>
              </a:rPr>
              <a:t>。</a:t>
            </a:r>
            <a:endParaRPr lang="zh-CN" altLang="zh-CN" sz="1600" kern="100" dirty="0">
              <a:latin typeface="+mn-lt"/>
              <a:ea typeface="宋体" panose="02010600030101010101" pitchFamily="2" charset="-122"/>
            </a:endParaRPr>
          </a:p>
        </p:txBody>
      </p:sp>
      <p:pic>
        <p:nvPicPr>
          <p:cNvPr id="13" name="图片 12" descr="1db2464120c70e9faf07ca3a3999613f">
            <a:extLst>
              <a:ext uri="{FF2B5EF4-FFF2-40B4-BE49-F238E27FC236}">
                <a16:creationId xmlns:a16="http://schemas.microsoft.com/office/drawing/2014/main" id="{0B96561E-F18F-A173-00A1-2DFD61C8220C}"/>
              </a:ext>
            </a:extLst>
          </p:cNvPr>
          <p:cNvPicPr>
            <a:picLocks noChangeAspect="1"/>
          </p:cNvPicPr>
          <p:nvPr/>
        </p:nvPicPr>
        <p:blipFill>
          <a:blip r:embed="rId3"/>
          <a:stretch>
            <a:fillRect/>
          </a:stretch>
        </p:blipFill>
        <p:spPr>
          <a:xfrm>
            <a:off x="1393978" y="2854669"/>
            <a:ext cx="3565648" cy="3506720"/>
          </a:xfrm>
          <a:prstGeom prst="rect">
            <a:avLst/>
          </a:prstGeom>
        </p:spPr>
      </p:pic>
      <p:pic>
        <p:nvPicPr>
          <p:cNvPr id="14" name="图片 13">
            <a:extLst>
              <a:ext uri="{FF2B5EF4-FFF2-40B4-BE49-F238E27FC236}">
                <a16:creationId xmlns:a16="http://schemas.microsoft.com/office/drawing/2014/main" id="{0C8418D2-7608-6AFC-BE06-F99C4EC8A9AB}"/>
              </a:ext>
            </a:extLst>
          </p:cNvPr>
          <p:cNvPicPr>
            <a:picLocks noChangeAspect="1"/>
          </p:cNvPicPr>
          <p:nvPr/>
        </p:nvPicPr>
        <p:blipFill>
          <a:blip r:embed="rId4"/>
          <a:stretch>
            <a:fillRect/>
          </a:stretch>
        </p:blipFill>
        <p:spPr>
          <a:xfrm>
            <a:off x="7032091" y="255975"/>
            <a:ext cx="3647661" cy="3280777"/>
          </a:xfrm>
          <a:prstGeom prst="rect">
            <a:avLst/>
          </a:prstGeom>
          <a:noFill/>
          <a:ln>
            <a:noFill/>
          </a:ln>
        </p:spPr>
      </p:pic>
      <p:pic>
        <p:nvPicPr>
          <p:cNvPr id="15" name="图片 14">
            <a:extLst>
              <a:ext uri="{FF2B5EF4-FFF2-40B4-BE49-F238E27FC236}">
                <a16:creationId xmlns:a16="http://schemas.microsoft.com/office/drawing/2014/main" id="{E298D6C7-F07D-268D-8C08-8E613539695F}"/>
              </a:ext>
            </a:extLst>
          </p:cNvPr>
          <p:cNvPicPr>
            <a:picLocks noChangeAspect="1"/>
          </p:cNvPicPr>
          <p:nvPr/>
        </p:nvPicPr>
        <p:blipFill>
          <a:blip r:embed="rId5"/>
          <a:stretch>
            <a:fillRect/>
          </a:stretch>
        </p:blipFill>
        <p:spPr>
          <a:xfrm>
            <a:off x="6986871" y="3733032"/>
            <a:ext cx="3884200" cy="2163705"/>
          </a:xfrm>
          <a:prstGeom prst="rect">
            <a:avLst/>
          </a:prstGeom>
          <a:noFill/>
          <a:ln>
            <a:noFill/>
          </a:ln>
        </p:spPr>
      </p:pic>
      <p:sp>
        <p:nvSpPr>
          <p:cNvPr id="4" name="文本框 3">
            <a:extLst>
              <a:ext uri="{FF2B5EF4-FFF2-40B4-BE49-F238E27FC236}">
                <a16:creationId xmlns:a16="http://schemas.microsoft.com/office/drawing/2014/main" id="{7DCD240D-9632-0DD1-02AD-6A9F7D49A2BC}"/>
              </a:ext>
            </a:extLst>
          </p:cNvPr>
          <p:cNvSpPr txBox="1"/>
          <p:nvPr/>
        </p:nvSpPr>
        <p:spPr>
          <a:xfrm>
            <a:off x="7452916" y="5961279"/>
            <a:ext cx="3186923" cy="400110"/>
          </a:xfrm>
          <a:prstGeom prst="rect">
            <a:avLst/>
          </a:prstGeom>
          <a:noFill/>
        </p:spPr>
        <p:txBody>
          <a:bodyPr wrap="square">
            <a:spAutoFit/>
          </a:bodyPr>
          <a:lstStyle/>
          <a:p>
            <a:r>
              <a:rPr lang="zh-CN" altLang="zh-CN" sz="2000" dirty="0">
                <a:solidFill>
                  <a:srgbClr val="FF0000"/>
                </a:solidFill>
                <a:effectLst/>
                <a:latin typeface="+mn-lt"/>
                <a:ea typeface="宋体" panose="02010600030101010101" pitchFamily="2" charset="-122"/>
                <a:cs typeface="Times New Roman" panose="02020603050405020304" pitchFamily="18" charset="0"/>
              </a:rPr>
              <a:t>探测效率非均匀性</a:t>
            </a:r>
            <a:r>
              <a:rPr lang="zh-CN" altLang="en-US" sz="2000" dirty="0">
                <a:solidFill>
                  <a:srgbClr val="FF0000"/>
                </a:solidFill>
                <a:effectLst/>
                <a:latin typeface="+mn-lt"/>
                <a:ea typeface="宋体" panose="02010600030101010101" pitchFamily="2" charset="-122"/>
                <a:cs typeface="Times New Roman" panose="02020603050405020304" pitchFamily="18" charset="0"/>
              </a:rPr>
              <a:t>≤</a:t>
            </a:r>
            <a:r>
              <a:rPr lang="en-US" altLang="zh-CN" sz="2000" dirty="0">
                <a:solidFill>
                  <a:srgbClr val="FF0000"/>
                </a:solidFill>
                <a:effectLst/>
                <a:latin typeface="+mn-lt"/>
                <a:ea typeface="宋体" panose="02010600030101010101" pitchFamily="2" charset="-122"/>
              </a:rPr>
              <a:t> 2.0% </a:t>
            </a:r>
            <a:endParaRPr lang="zh-CN" altLang="en-US" sz="2000" dirty="0">
              <a:solidFill>
                <a:srgbClr val="FF0000"/>
              </a:solidFill>
              <a:latin typeface="+mn-lt"/>
            </a:endParaRPr>
          </a:p>
        </p:txBody>
      </p:sp>
    </p:spTree>
    <p:extLst>
      <p:ext uri="{BB962C8B-B14F-4D97-AF65-F5344CB8AC3E}">
        <p14:creationId xmlns:p14="http://schemas.microsoft.com/office/powerpoint/2010/main" val="3391608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BA758-1BF7-108D-BED4-9EFEC1E15CD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062B3FEE-963C-DB6F-90D0-B257AD6E6A33}"/>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4.2 </a:t>
            </a:r>
            <a:r>
              <a:rPr lang="zh-CN" altLang="en-US" spc="300" dirty="0">
                <a:latin typeface="微软雅黑" panose="020B0503020204020204" charset="-122"/>
                <a:ea typeface="微软雅黑" panose="020B0503020204020204" charset="-122"/>
                <a:sym typeface="微软雅黑" panose="020B0503020204020204" charset="-122"/>
              </a:rPr>
              <a:t>空间分辨率测试</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42030D78-BB98-7C35-68C3-4062CC4DEDAE}"/>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2">
            <a:extLst>
              <a:ext uri="{FF2B5EF4-FFF2-40B4-BE49-F238E27FC236}">
                <a16:creationId xmlns:a16="http://schemas.microsoft.com/office/drawing/2014/main" id="{D65AB113-DF08-A992-6AEA-F04F1F16559F}"/>
              </a:ext>
            </a:extLst>
          </p:cNvPr>
          <p:cNvSpPr>
            <a:spLocks noChangeArrowheads="1"/>
          </p:cNvSpPr>
          <p:nvPr/>
        </p:nvSpPr>
        <p:spPr bwMode="auto">
          <a:xfrm>
            <a:off x="8928971" y="7077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3" name="图片 2">
            <a:extLst>
              <a:ext uri="{FF2B5EF4-FFF2-40B4-BE49-F238E27FC236}">
                <a16:creationId xmlns:a16="http://schemas.microsoft.com/office/drawing/2014/main" id="{75F0038A-9E63-F80D-4408-3CF884CC93B3}"/>
              </a:ext>
            </a:extLst>
          </p:cNvPr>
          <p:cNvPicPr>
            <a:picLocks noChangeAspect="1"/>
          </p:cNvPicPr>
          <p:nvPr/>
        </p:nvPicPr>
        <p:blipFill>
          <a:blip r:embed="rId3"/>
          <a:stretch>
            <a:fillRect/>
          </a:stretch>
        </p:blipFill>
        <p:spPr>
          <a:xfrm>
            <a:off x="288751" y="2618962"/>
            <a:ext cx="3134970" cy="1878496"/>
          </a:xfrm>
          <a:prstGeom prst="rect">
            <a:avLst/>
          </a:prstGeom>
          <a:noFill/>
          <a:ln>
            <a:noFill/>
          </a:ln>
        </p:spPr>
      </p:pic>
      <p:pic>
        <p:nvPicPr>
          <p:cNvPr id="5" name="图片 4">
            <a:extLst>
              <a:ext uri="{FF2B5EF4-FFF2-40B4-BE49-F238E27FC236}">
                <a16:creationId xmlns:a16="http://schemas.microsoft.com/office/drawing/2014/main" id="{EC4680A3-3AF2-42CC-4550-40780C7757A5}"/>
              </a:ext>
            </a:extLst>
          </p:cNvPr>
          <p:cNvPicPr>
            <a:picLocks noChangeAspect="1"/>
          </p:cNvPicPr>
          <p:nvPr/>
        </p:nvPicPr>
        <p:blipFill>
          <a:blip r:embed="rId4"/>
          <a:stretch>
            <a:fillRect/>
          </a:stretch>
        </p:blipFill>
        <p:spPr>
          <a:xfrm>
            <a:off x="3559894" y="1800938"/>
            <a:ext cx="3089384" cy="4121399"/>
          </a:xfrm>
          <a:prstGeom prst="rect">
            <a:avLst/>
          </a:prstGeom>
        </p:spPr>
      </p:pic>
      <p:pic>
        <p:nvPicPr>
          <p:cNvPr id="6" name="图片 5">
            <a:extLst>
              <a:ext uri="{FF2B5EF4-FFF2-40B4-BE49-F238E27FC236}">
                <a16:creationId xmlns:a16="http://schemas.microsoft.com/office/drawing/2014/main" id="{EDE68982-3BE2-FE78-3260-87A23C418432}"/>
              </a:ext>
            </a:extLst>
          </p:cNvPr>
          <p:cNvPicPr>
            <a:picLocks noChangeAspect="1"/>
          </p:cNvPicPr>
          <p:nvPr/>
        </p:nvPicPr>
        <p:blipFill>
          <a:blip r:embed="rId5"/>
          <a:srcRect t="8751"/>
          <a:stretch>
            <a:fillRect/>
          </a:stretch>
        </p:blipFill>
        <p:spPr>
          <a:xfrm>
            <a:off x="7250410" y="202555"/>
            <a:ext cx="3477959" cy="2584270"/>
          </a:xfrm>
          <a:prstGeom prst="rect">
            <a:avLst/>
          </a:prstGeom>
        </p:spPr>
      </p:pic>
      <p:pic>
        <p:nvPicPr>
          <p:cNvPr id="9" name="图片 8">
            <a:extLst>
              <a:ext uri="{FF2B5EF4-FFF2-40B4-BE49-F238E27FC236}">
                <a16:creationId xmlns:a16="http://schemas.microsoft.com/office/drawing/2014/main" id="{2D217EA2-EB90-0CF4-00BC-C5F9B5F90CBF}"/>
              </a:ext>
            </a:extLst>
          </p:cNvPr>
          <p:cNvPicPr>
            <a:picLocks noChangeAspect="1"/>
          </p:cNvPicPr>
          <p:nvPr/>
        </p:nvPicPr>
        <p:blipFill>
          <a:blip r:embed="rId6"/>
          <a:stretch>
            <a:fillRect/>
          </a:stretch>
        </p:blipFill>
        <p:spPr>
          <a:xfrm>
            <a:off x="7258901" y="2918942"/>
            <a:ext cx="3477958" cy="2304468"/>
          </a:xfrm>
          <a:prstGeom prst="rect">
            <a:avLst/>
          </a:prstGeom>
        </p:spPr>
      </p:pic>
      <mc:AlternateContent xmlns:mc="http://schemas.openxmlformats.org/markup-compatibility/2006" xmlns:a14="http://schemas.microsoft.com/office/drawing/2010/main">
        <mc:Choice Requires="a14">
          <p:sp>
            <p:nvSpPr>
              <p:cNvPr id="20" name="文本框 19">
                <a:extLst>
                  <a:ext uri="{FF2B5EF4-FFF2-40B4-BE49-F238E27FC236}">
                    <a16:creationId xmlns:a16="http://schemas.microsoft.com/office/drawing/2014/main" id="{64725F64-D563-B87A-98E4-3813E620BF8E}"/>
                  </a:ext>
                </a:extLst>
              </p:cNvPr>
              <p:cNvSpPr txBox="1"/>
              <p:nvPr/>
            </p:nvSpPr>
            <p:spPr>
              <a:xfrm>
                <a:off x="7112277" y="5223410"/>
                <a:ext cx="3867411" cy="665760"/>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CN" altLang="en-US" i="1" smtClean="0">
                          <a:latin typeface="Cambria Math" panose="02040503050406030204" pitchFamily="18" charset="0"/>
                        </a:rPr>
                        <m:t>𝐴</m:t>
                      </m:r>
                      <m:d>
                        <m:dPr>
                          <m:ctrlPr>
                            <a:rPr lang="zh-CN" altLang="en-US" i="1">
                              <a:latin typeface="Cambria Math" panose="02040503050406030204" pitchFamily="18" charset="0"/>
                            </a:rPr>
                          </m:ctrlPr>
                        </m:dPr>
                        <m:e>
                          <m:r>
                            <a:rPr lang="zh-CN" altLang="en-US" i="1">
                              <a:latin typeface="Cambria Math" panose="02040503050406030204" pitchFamily="18" charset="0"/>
                            </a:rPr>
                            <m:t>𝑥</m:t>
                          </m:r>
                        </m:e>
                      </m:d>
                      <m:r>
                        <a:rPr lang="zh-CN" altLang="en-US" i="0">
                          <a:latin typeface="Cambria Math" panose="02040503050406030204" pitchFamily="18" charset="0"/>
                        </a:rPr>
                        <m:t>=−</m:t>
                      </m:r>
                      <m:f>
                        <m:fPr>
                          <m:ctrlPr>
                            <a:rPr lang="zh-CN" altLang="en-US" i="1">
                              <a:latin typeface="Cambria Math" panose="02040503050406030204" pitchFamily="18" charset="0"/>
                            </a:rPr>
                          </m:ctrlPr>
                        </m:fPr>
                        <m:num>
                          <m:sSub>
                            <m:sSubPr>
                              <m:ctrlPr>
                                <a:rPr lang="zh-CN" altLang="en-US" i="1">
                                  <a:latin typeface="Cambria Math" panose="02040503050406030204" pitchFamily="18" charset="0"/>
                                </a:rPr>
                              </m:ctrlPr>
                            </m:sSubPr>
                            <m:e>
                              <m:r>
                                <a:rPr lang="zh-CN" altLang="en-US" i="1">
                                  <a:latin typeface="Cambria Math" panose="02040503050406030204" pitchFamily="18" charset="0"/>
                                </a:rPr>
                                <m:t>𝐴</m:t>
                              </m:r>
                            </m:e>
                            <m:sub>
                              <m:r>
                                <m:rPr>
                                  <m:sty m:val="p"/>
                                </m:rPr>
                                <a:rPr lang="zh-CN" altLang="en-US" i="0">
                                  <a:latin typeface="Cambria Math" panose="02040503050406030204" pitchFamily="18" charset="0"/>
                                </a:rPr>
                                <m:t>tot</m:t>
                              </m:r>
                            </m:sub>
                          </m:sSub>
                        </m:num>
                        <m:den>
                          <m:r>
                            <a:rPr lang="zh-CN" altLang="en-US" i="0">
                              <a:latin typeface="Cambria Math" panose="02040503050406030204" pitchFamily="18" charset="0"/>
                            </a:rPr>
                            <m:t>1+</m:t>
                          </m:r>
                          <m:func>
                            <m:funcPr>
                              <m:ctrlPr>
                                <a:rPr lang="zh-CN" altLang="en-US" i="1">
                                  <a:latin typeface="Cambria Math" panose="02040503050406030204" pitchFamily="18" charset="0"/>
                                </a:rPr>
                              </m:ctrlPr>
                            </m:funcPr>
                            <m:fName>
                              <m:r>
                                <m:rPr>
                                  <m:sty m:val="p"/>
                                </m:rPr>
                                <a:rPr lang="zh-CN" altLang="en-US" i="0">
                                  <a:latin typeface="Cambria Math" panose="02040503050406030204" pitchFamily="18" charset="0"/>
                                </a:rPr>
                                <m:t>exp</m:t>
                              </m:r>
                            </m:fName>
                            <m:e>
                              <m:d>
                                <m:dPr>
                                  <m:ctrlPr>
                                    <a:rPr lang="zh-CN" altLang="en-US" i="1">
                                      <a:latin typeface="Cambria Math" panose="02040503050406030204" pitchFamily="18" charset="0"/>
                                    </a:rPr>
                                  </m:ctrlPr>
                                </m:dPr>
                                <m:e>
                                  <m:f>
                                    <m:fPr>
                                      <m:ctrlPr>
                                        <a:rPr lang="zh-CN" altLang="en-US" i="1">
                                          <a:latin typeface="Cambria Math" panose="02040503050406030204" pitchFamily="18" charset="0"/>
                                        </a:rPr>
                                      </m:ctrlPr>
                                    </m:fPr>
                                    <m:num>
                                      <m:r>
                                        <a:rPr lang="zh-CN" altLang="en-US" i="1">
                                          <a:latin typeface="Cambria Math" panose="02040503050406030204" pitchFamily="18" charset="0"/>
                                        </a:rPr>
                                        <m:t>𝑥</m:t>
                                      </m:r>
                                      <m:r>
                                        <a:rPr lang="zh-CN" altLang="en-US" i="0">
                                          <a:latin typeface="Cambria Math" panose="02040503050406030204" pitchFamily="18" charset="0"/>
                                        </a:rPr>
                                        <m:t>−</m:t>
                                      </m:r>
                                      <m:sSub>
                                        <m:sSubPr>
                                          <m:ctrlPr>
                                            <a:rPr lang="zh-CN" altLang="en-US" i="1">
                                              <a:latin typeface="Cambria Math" panose="02040503050406030204" pitchFamily="18" charset="0"/>
                                            </a:rPr>
                                          </m:ctrlPr>
                                        </m:sSubPr>
                                        <m:e>
                                          <m:r>
                                            <a:rPr lang="zh-CN" altLang="en-US" i="1">
                                              <a:latin typeface="Cambria Math" panose="02040503050406030204" pitchFamily="18" charset="0"/>
                                            </a:rPr>
                                            <m:t>𝑥</m:t>
                                          </m:r>
                                        </m:e>
                                        <m:sub>
                                          <m:r>
                                            <a:rPr lang="zh-CN" altLang="en-US" i="1">
                                              <a:latin typeface="Cambria Math" panose="02040503050406030204" pitchFamily="18" charset="0"/>
                                            </a:rPr>
                                            <m:t>h𝑎𝑙𝑓</m:t>
                                          </m:r>
                                        </m:sub>
                                      </m:sSub>
                                    </m:num>
                                    <m:den>
                                      <m:r>
                                        <a:rPr lang="zh-CN" altLang="en-US" i="1">
                                          <a:latin typeface="Cambria Math" panose="02040503050406030204" pitchFamily="18" charset="0"/>
                                        </a:rPr>
                                        <m:t>𝜎</m:t>
                                      </m:r>
                                    </m:den>
                                  </m:f>
                                </m:e>
                              </m:d>
                            </m:e>
                          </m:func>
                        </m:den>
                      </m:f>
                      <m:r>
                        <a:rPr lang="zh-CN" altLang="en-US" i="0">
                          <a:latin typeface="Cambria Math" panose="02040503050406030204" pitchFamily="18" charset="0"/>
                        </a:rPr>
                        <m:t>+</m:t>
                      </m:r>
                      <m:r>
                        <m:rPr>
                          <m:sty m:val="p"/>
                        </m:rPr>
                        <a:rPr lang="zh-CN" altLang="en-US" i="0">
                          <a:latin typeface="Cambria Math" panose="02040503050406030204" pitchFamily="18" charset="0"/>
                        </a:rPr>
                        <m:t>Constant</m:t>
                      </m:r>
                    </m:oMath>
                  </m:oMathPara>
                </a14:m>
                <a:endParaRPr lang="zh-CN" altLang="en-US" dirty="0"/>
              </a:p>
            </p:txBody>
          </p:sp>
        </mc:Choice>
        <mc:Fallback xmlns="">
          <p:sp>
            <p:nvSpPr>
              <p:cNvPr id="20" name="文本框 19">
                <a:extLst>
                  <a:ext uri="{FF2B5EF4-FFF2-40B4-BE49-F238E27FC236}">
                    <a16:creationId xmlns:a16="http://schemas.microsoft.com/office/drawing/2014/main" id="{64725F64-D563-B87A-98E4-3813E620BF8E}"/>
                  </a:ext>
                </a:extLst>
              </p:cNvPr>
              <p:cNvSpPr txBox="1">
                <a:spLocks noRot="1" noChangeAspect="1" noMove="1" noResize="1" noEditPoints="1" noAdjustHandles="1" noChangeArrowheads="1" noChangeShapeType="1" noTextEdit="1"/>
              </p:cNvSpPr>
              <p:nvPr/>
            </p:nvSpPr>
            <p:spPr>
              <a:xfrm>
                <a:off x="7112277" y="5223410"/>
                <a:ext cx="3867411" cy="665760"/>
              </a:xfrm>
              <a:prstGeom prst="rect">
                <a:avLst/>
              </a:prstGeom>
              <a:blipFill>
                <a:blip r:embed="rId7"/>
                <a:stretch>
                  <a:fillRect b="-917"/>
                </a:stretch>
              </a:blipFill>
            </p:spPr>
            <p:txBody>
              <a:bodyPr/>
              <a:lstStyle/>
              <a:p>
                <a:r>
                  <a:rPr lang="zh-CN" altLang="en-US">
                    <a:noFill/>
                  </a:rPr>
                  <a:t> </a:t>
                </a:r>
              </a:p>
            </p:txBody>
          </p:sp>
        </mc:Fallback>
      </mc:AlternateContent>
      <p:sp>
        <p:nvSpPr>
          <p:cNvPr id="23" name="文本框 22">
            <a:extLst>
              <a:ext uri="{FF2B5EF4-FFF2-40B4-BE49-F238E27FC236}">
                <a16:creationId xmlns:a16="http://schemas.microsoft.com/office/drawing/2014/main" id="{D05D2732-A620-21B0-298C-A9A6C7446F17}"/>
              </a:ext>
            </a:extLst>
          </p:cNvPr>
          <p:cNvSpPr txBox="1"/>
          <p:nvPr/>
        </p:nvSpPr>
        <p:spPr>
          <a:xfrm>
            <a:off x="398082" y="907509"/>
            <a:ext cx="6003098" cy="1807995"/>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zh-CN" altLang="en-US" sz="1600" kern="100" dirty="0">
                <a:effectLst/>
                <a:latin typeface="+mn-lt"/>
                <a:ea typeface="宋体" panose="02010600030101010101" pitchFamily="2" charset="-122"/>
              </a:rPr>
              <a:t>测试目的：</a:t>
            </a:r>
            <a:r>
              <a:rPr lang="zh-CN" altLang="zh-CN" sz="1600" kern="100" dirty="0">
                <a:effectLst/>
                <a:latin typeface="+mn-lt"/>
                <a:ea typeface="宋体" panose="02010600030101010101" pitchFamily="2" charset="-122"/>
              </a:rPr>
              <a:t>评估</a:t>
            </a:r>
            <a:r>
              <a:rPr lang="en-US" altLang="zh-CN" sz="1600" kern="100" dirty="0">
                <a:effectLst/>
                <a:latin typeface="+mn-lt"/>
                <a:ea typeface="宋体" panose="02010600030101010101" pitchFamily="2" charset="-122"/>
              </a:rPr>
              <a:t>Micromegas</a:t>
            </a:r>
            <a:r>
              <a:rPr lang="zh-CN" altLang="en-US" sz="1600" kern="100" dirty="0">
                <a:effectLst/>
                <a:latin typeface="+mn-lt"/>
                <a:ea typeface="宋体" panose="02010600030101010101" pitchFamily="2" charset="-122"/>
              </a:rPr>
              <a:t>探测器系统的位置分辨能力</a:t>
            </a:r>
            <a:r>
              <a:rPr lang="zh-CN" altLang="zh-CN" sz="1600" kern="100" dirty="0">
                <a:effectLst/>
                <a:latin typeface="+mn-lt"/>
                <a:ea typeface="宋体" panose="02010600030101010101" pitchFamily="2" charset="-122"/>
              </a:rPr>
              <a:t>。</a:t>
            </a:r>
            <a:endParaRPr lang="en-US" altLang="zh-CN" sz="1600" kern="100" dirty="0">
              <a:effectLst/>
              <a:latin typeface="+mn-lt"/>
              <a:ea typeface="宋体" panose="02010600030101010101" pitchFamily="2" charset="-122"/>
            </a:endParaRPr>
          </a:p>
          <a:p>
            <a:pPr marL="285750" indent="-285750" algn="just">
              <a:lnSpc>
                <a:spcPct val="150000"/>
              </a:lnSpc>
              <a:buFont typeface="Wingdings" panose="05000000000000000000" pitchFamily="2" charset="2"/>
              <a:buChar char="ü"/>
            </a:pPr>
            <a:r>
              <a:rPr lang="zh-CN" altLang="en-US" sz="1600" kern="100" dirty="0">
                <a:effectLst/>
                <a:latin typeface="+mn-lt"/>
                <a:ea typeface="宋体" panose="02010600030101010101" pitchFamily="2" charset="-122"/>
              </a:rPr>
              <a:t>测试条件：</a:t>
            </a:r>
            <a:r>
              <a:rPr lang="en-US" altLang="zh-CN" sz="1600" baseline="30000" dirty="0">
                <a:latin typeface="+mn-lt"/>
                <a:ea typeface="宋体" panose="02010600030101010101" pitchFamily="2" charset="-122"/>
              </a:rPr>
              <a:t>55</a:t>
            </a:r>
            <a:r>
              <a:rPr lang="en-US" altLang="zh-CN" sz="1600" dirty="0">
                <a:latin typeface="+mn-lt"/>
                <a:ea typeface="宋体" panose="02010600030101010101" pitchFamily="2" charset="-122"/>
              </a:rPr>
              <a:t>Fe X</a:t>
            </a:r>
            <a:r>
              <a:rPr lang="zh-CN" altLang="zh-CN" sz="1600" dirty="0">
                <a:latin typeface="+mn-lt"/>
                <a:ea typeface="宋体" panose="02010600030101010101" pitchFamily="2" charset="-122"/>
              </a:rPr>
              <a:t>射线源，发射</a:t>
            </a:r>
            <a:r>
              <a:rPr lang="en-US" altLang="zh-CN" sz="1600" dirty="0">
                <a:latin typeface="+mn-lt"/>
                <a:ea typeface="宋体" panose="02010600030101010101" pitchFamily="2" charset="-122"/>
              </a:rPr>
              <a:t>5.9 keV X</a:t>
            </a:r>
            <a:r>
              <a:rPr lang="zh-CN" altLang="zh-CN" sz="1600" dirty="0">
                <a:latin typeface="+mn-lt"/>
                <a:ea typeface="宋体" panose="02010600030101010101" pitchFamily="2" charset="-122"/>
              </a:rPr>
              <a:t>射线</a:t>
            </a:r>
            <a:r>
              <a:rPr lang="zh-CN" altLang="en-US" sz="1600" dirty="0">
                <a:latin typeface="+mn-lt"/>
                <a:ea typeface="宋体" panose="02010600030101010101" pitchFamily="2" charset="-122"/>
              </a:rPr>
              <a:t>，使用</a:t>
            </a:r>
            <a:r>
              <a:rPr lang="zh-CN" altLang="zh-CN" sz="1600" kern="100" dirty="0">
                <a:latin typeface="+mn-lt"/>
                <a:ea typeface="宋体" panose="02010600030101010101" pitchFamily="2" charset="-122"/>
              </a:rPr>
              <a:t>边界锐利的矩形铅</a:t>
            </a:r>
            <a:r>
              <a:rPr lang="zh-CN" altLang="en-US" sz="1600" kern="100" dirty="0">
                <a:latin typeface="+mn-lt"/>
                <a:ea typeface="宋体" panose="02010600030101010101" pitchFamily="2" charset="-122"/>
              </a:rPr>
              <a:t>屏蔽</a:t>
            </a:r>
            <a:r>
              <a:rPr lang="zh-CN" altLang="zh-CN" sz="1600" kern="100" dirty="0">
                <a:latin typeface="+mn-lt"/>
                <a:ea typeface="宋体" panose="02010600030101010101" pitchFamily="2" charset="-122"/>
              </a:rPr>
              <a:t>块</a:t>
            </a:r>
            <a:r>
              <a:rPr lang="zh-CN" altLang="en-US" sz="1600" kern="100" dirty="0">
                <a:latin typeface="+mn-lt"/>
                <a:ea typeface="宋体" panose="02010600030101010101" pitchFamily="2" charset="-122"/>
              </a:rPr>
              <a:t>阻挡。</a:t>
            </a:r>
            <a:endParaRPr lang="zh-CN" altLang="zh-CN" sz="1600" kern="100" dirty="0">
              <a:latin typeface="+mn-lt"/>
              <a:ea typeface="宋体" panose="02010600030101010101" pitchFamily="2" charset="-122"/>
            </a:endParaRPr>
          </a:p>
          <a:p>
            <a:pPr marL="285750" indent="-285750" algn="just">
              <a:lnSpc>
                <a:spcPct val="150000"/>
              </a:lnSpc>
              <a:buFont typeface="Wingdings" panose="05000000000000000000" pitchFamily="2" charset="2"/>
              <a:buChar char="ü"/>
            </a:pPr>
            <a:endParaRPr lang="zh-CN" altLang="zh-CN" dirty="0">
              <a:latin typeface="Times New Roman" panose="02020603050405020304" pitchFamily="18" charset="0"/>
              <a:ea typeface="宋体" panose="02010600030101010101" pitchFamily="2" charset="-122"/>
            </a:endParaRPr>
          </a:p>
          <a:p>
            <a:pPr marL="285750" indent="-285750" algn="just">
              <a:lnSpc>
                <a:spcPct val="150000"/>
              </a:lnSpc>
              <a:buFont typeface="Wingdings" panose="05000000000000000000" pitchFamily="2" charset="2"/>
              <a:buChar char="ü"/>
            </a:pPr>
            <a:endParaRPr lang="zh-CN" altLang="zh-CN" sz="1400" kern="100" dirty="0">
              <a:effectLst/>
              <a:latin typeface="Times New Roman" panose="02020603050405020304" pitchFamily="18" charset="0"/>
              <a:ea typeface="宋体" panose="02010600030101010101" pitchFamily="2" charset="-122"/>
            </a:endParaRPr>
          </a:p>
        </p:txBody>
      </p:sp>
      <p:sp>
        <p:nvSpPr>
          <p:cNvPr id="8" name="文本框 7">
            <a:extLst>
              <a:ext uri="{FF2B5EF4-FFF2-40B4-BE49-F238E27FC236}">
                <a16:creationId xmlns:a16="http://schemas.microsoft.com/office/drawing/2014/main" id="{B6F4D833-2ACC-B97F-7322-2461386E7321}"/>
              </a:ext>
            </a:extLst>
          </p:cNvPr>
          <p:cNvSpPr txBox="1"/>
          <p:nvPr/>
        </p:nvSpPr>
        <p:spPr>
          <a:xfrm>
            <a:off x="6883052" y="5950224"/>
            <a:ext cx="6105110" cy="400110"/>
          </a:xfrm>
          <a:prstGeom prst="rect">
            <a:avLst/>
          </a:prstGeom>
          <a:noFill/>
        </p:spPr>
        <p:txBody>
          <a:bodyPr wrap="square">
            <a:spAutoFit/>
          </a:bodyPr>
          <a:lstStyle/>
          <a:p>
            <a:pPr indent="355600">
              <a:buFont typeface="Arial" panose="020B0604020202020204"/>
              <a:buNone/>
            </a:pPr>
            <a:r>
              <a:rPr lang="zh-CN" altLang="zh-CN" sz="2000" dirty="0">
                <a:solidFill>
                  <a:srgbClr val="FF0000"/>
                </a:solidFill>
                <a:latin typeface="+mn-lt"/>
                <a:ea typeface="宋体" panose="02010600030101010101" pitchFamily="2" charset="-122"/>
                <a:cs typeface="Times New Roman" panose="02020603050405020304" pitchFamily="18" charset="0"/>
              </a:rPr>
              <a:t>系统空间分辨（</a:t>
            </a:r>
            <a:r>
              <a:rPr lang="en-US" altLang="zh-CN" sz="2000" dirty="0">
                <a:solidFill>
                  <a:srgbClr val="FF0000"/>
                </a:solidFill>
                <a:latin typeface="+mn-lt"/>
                <a:ea typeface="宋体" panose="02010600030101010101" pitchFamily="2" charset="-122"/>
                <a:cs typeface="Times New Roman" panose="02020603050405020304" pitchFamily="18" charset="0"/>
              </a:rPr>
              <a:t>3σ</a:t>
            </a:r>
            <a:r>
              <a:rPr lang="zh-CN" altLang="zh-CN" sz="2000" dirty="0">
                <a:solidFill>
                  <a:srgbClr val="FF0000"/>
                </a:solidFill>
                <a:latin typeface="+mn-lt"/>
                <a:ea typeface="宋体" panose="02010600030101010101" pitchFamily="2" charset="-122"/>
                <a:cs typeface="Times New Roman" panose="02020603050405020304" pitchFamily="18" charset="0"/>
              </a:rPr>
              <a:t>）约为</a:t>
            </a:r>
            <a:r>
              <a:rPr lang="en-US" altLang="zh-CN" sz="2000" dirty="0">
                <a:solidFill>
                  <a:srgbClr val="FF0000"/>
                </a:solidFill>
                <a:latin typeface="+mn-lt"/>
                <a:ea typeface="宋体" panose="02010600030101010101" pitchFamily="2" charset="-122"/>
                <a:cs typeface="Times New Roman" panose="02020603050405020304" pitchFamily="18" charset="0"/>
              </a:rPr>
              <a:t>2 mm</a:t>
            </a:r>
            <a:endParaRPr lang="zh-CN" altLang="zh-CN" sz="2000" dirty="0">
              <a:solidFill>
                <a:srgbClr val="FF0000"/>
              </a:solidFill>
              <a:latin typeface="+mn-lt"/>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62480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19F50-1BF3-A5F2-97A9-106CF244B76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82760B1F-CC0E-83D5-E7E8-AC148BA094E6}"/>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4.3 </a:t>
            </a:r>
            <a:r>
              <a:rPr lang="zh-CN" altLang="en-US" spc="300" dirty="0">
                <a:latin typeface="微软雅黑" panose="020B0503020204020204" charset="-122"/>
                <a:ea typeface="微软雅黑" panose="020B0503020204020204" charset="-122"/>
                <a:sym typeface="微软雅黑" panose="020B0503020204020204" charset="-122"/>
              </a:rPr>
              <a:t>注量率测试</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F7786942-3EF6-0FD6-7E68-C80D932A65B4}"/>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2">
            <a:extLst>
              <a:ext uri="{FF2B5EF4-FFF2-40B4-BE49-F238E27FC236}">
                <a16:creationId xmlns:a16="http://schemas.microsoft.com/office/drawing/2014/main" id="{78958848-8B7F-3D26-6A32-DB70C55A1CBA}"/>
              </a:ext>
            </a:extLst>
          </p:cNvPr>
          <p:cNvSpPr>
            <a:spLocks noChangeArrowheads="1"/>
          </p:cNvSpPr>
          <p:nvPr/>
        </p:nvSpPr>
        <p:spPr bwMode="auto">
          <a:xfrm>
            <a:off x="8928971" y="7077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pic>
        <p:nvPicPr>
          <p:cNvPr id="11" name="图片 10">
            <a:extLst>
              <a:ext uri="{FF2B5EF4-FFF2-40B4-BE49-F238E27FC236}">
                <a16:creationId xmlns:a16="http://schemas.microsoft.com/office/drawing/2014/main" id="{8202D5DF-CF79-431B-0626-F65CF00AE85D}"/>
              </a:ext>
            </a:extLst>
          </p:cNvPr>
          <p:cNvPicPr>
            <a:picLocks noChangeAspect="1"/>
          </p:cNvPicPr>
          <p:nvPr/>
        </p:nvPicPr>
        <p:blipFill>
          <a:blip r:embed="rId3"/>
          <a:stretch>
            <a:fillRect/>
          </a:stretch>
        </p:blipFill>
        <p:spPr>
          <a:xfrm>
            <a:off x="1143002" y="2772512"/>
            <a:ext cx="4012822" cy="3146235"/>
          </a:xfrm>
          <a:prstGeom prst="rect">
            <a:avLst/>
          </a:prstGeom>
        </p:spPr>
      </p:pic>
      <p:pic>
        <p:nvPicPr>
          <p:cNvPr id="12" name="图片 11">
            <a:extLst>
              <a:ext uri="{FF2B5EF4-FFF2-40B4-BE49-F238E27FC236}">
                <a16:creationId xmlns:a16="http://schemas.microsoft.com/office/drawing/2014/main" id="{E7AFC4A8-AFD9-393B-7F25-A243822AE7DC}"/>
              </a:ext>
            </a:extLst>
          </p:cNvPr>
          <p:cNvPicPr>
            <a:picLocks noChangeAspect="1"/>
          </p:cNvPicPr>
          <p:nvPr/>
        </p:nvPicPr>
        <p:blipFill>
          <a:blip r:embed="rId4"/>
          <a:srcRect t="52758"/>
          <a:stretch>
            <a:fillRect/>
          </a:stretch>
        </p:blipFill>
        <p:spPr>
          <a:xfrm>
            <a:off x="6646970" y="977263"/>
            <a:ext cx="5032081" cy="2235281"/>
          </a:xfrm>
          <a:prstGeom prst="rect">
            <a:avLst/>
          </a:prstGeom>
        </p:spPr>
      </p:pic>
      <p:pic>
        <p:nvPicPr>
          <p:cNvPr id="13" name="图片 12">
            <a:extLst>
              <a:ext uri="{FF2B5EF4-FFF2-40B4-BE49-F238E27FC236}">
                <a16:creationId xmlns:a16="http://schemas.microsoft.com/office/drawing/2014/main" id="{F9EAD789-1349-8DC2-43B7-04512E344629}"/>
              </a:ext>
            </a:extLst>
          </p:cNvPr>
          <p:cNvPicPr>
            <a:picLocks noChangeAspect="1"/>
          </p:cNvPicPr>
          <p:nvPr/>
        </p:nvPicPr>
        <p:blipFill>
          <a:blip r:embed="rId5"/>
          <a:stretch>
            <a:fillRect/>
          </a:stretch>
        </p:blipFill>
        <p:spPr>
          <a:xfrm>
            <a:off x="6646970" y="3576406"/>
            <a:ext cx="5057532" cy="2342341"/>
          </a:xfrm>
          <a:prstGeom prst="rect">
            <a:avLst/>
          </a:prstGeom>
        </p:spPr>
      </p:pic>
      <p:sp>
        <p:nvSpPr>
          <p:cNvPr id="5" name="文本框 4">
            <a:extLst>
              <a:ext uri="{FF2B5EF4-FFF2-40B4-BE49-F238E27FC236}">
                <a16:creationId xmlns:a16="http://schemas.microsoft.com/office/drawing/2014/main" id="{F7520B82-EA0C-7A19-A32A-997E645798B6}"/>
              </a:ext>
            </a:extLst>
          </p:cNvPr>
          <p:cNvSpPr txBox="1"/>
          <p:nvPr/>
        </p:nvSpPr>
        <p:spPr>
          <a:xfrm>
            <a:off x="447805" y="874045"/>
            <a:ext cx="5749243" cy="1892249"/>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zh-CN" altLang="en-US" sz="1600" kern="100" dirty="0">
                <a:effectLst/>
                <a:latin typeface="Times New Roman" panose="02020603050405020304" pitchFamily="18" charset="0"/>
                <a:ea typeface="宋体" panose="02010600030101010101" pitchFamily="2" charset="-122"/>
              </a:rPr>
              <a:t>测试目的：</a:t>
            </a:r>
            <a:r>
              <a:rPr lang="zh-CN" altLang="zh-CN" sz="1600" kern="100" dirty="0">
                <a:latin typeface="Times New Roman" panose="02020603050405020304" pitchFamily="18" charset="0"/>
                <a:ea typeface="宋体" panose="02010600030101010101" pitchFamily="2" charset="-122"/>
              </a:rPr>
              <a:t>评估</a:t>
            </a:r>
            <a:r>
              <a:rPr lang="en-US" altLang="zh-CN" sz="1600" kern="100" dirty="0">
                <a:latin typeface="Times New Roman" panose="02020603050405020304" pitchFamily="18" charset="0"/>
                <a:ea typeface="宋体" panose="02010600030101010101" pitchFamily="2" charset="-122"/>
              </a:rPr>
              <a:t>Micromegas</a:t>
            </a:r>
            <a:r>
              <a:rPr lang="zh-CN" altLang="zh-CN" sz="1600" kern="100" dirty="0">
                <a:latin typeface="Times New Roman" panose="02020603050405020304" pitchFamily="18" charset="0"/>
                <a:ea typeface="宋体" panose="02010600030101010101" pitchFamily="2" charset="-122"/>
              </a:rPr>
              <a:t>数字化仪探测器及电子学系统在宽能量范围、强中子</a:t>
            </a:r>
            <a:r>
              <a:rPr lang="en-US" altLang="zh-CN" sz="1600" kern="100" dirty="0">
                <a:latin typeface="Times New Roman" panose="02020603050405020304" pitchFamily="18" charset="0"/>
                <a:ea typeface="宋体" panose="02010600030101010101" pitchFamily="2" charset="-122"/>
              </a:rPr>
              <a:t>/</a:t>
            </a:r>
            <a:r>
              <a:rPr lang="zh-CN" altLang="zh-CN" sz="1600" kern="100" dirty="0">
                <a:latin typeface="Times New Roman" panose="02020603050405020304" pitchFamily="18" charset="0"/>
                <a:ea typeface="宋体" panose="02010600030101010101" pitchFamily="2" charset="-122"/>
              </a:rPr>
              <a:t>光子混合场环境下的工作性能。</a:t>
            </a:r>
            <a:endParaRPr lang="en-US" altLang="zh-CN" sz="1600" kern="100" dirty="0">
              <a:latin typeface="Times New Roman" panose="02020603050405020304" pitchFamily="18" charset="0"/>
              <a:ea typeface="宋体" panose="02010600030101010101" pitchFamily="2" charset="-122"/>
            </a:endParaRPr>
          </a:p>
          <a:p>
            <a:pPr marL="285750" indent="-285750" algn="just">
              <a:lnSpc>
                <a:spcPct val="150000"/>
              </a:lnSpc>
              <a:buFont typeface="Wingdings" panose="05000000000000000000" pitchFamily="2" charset="2"/>
              <a:buChar char="ü"/>
            </a:pPr>
            <a:r>
              <a:rPr lang="zh-CN" altLang="en-US" sz="1600" kern="100" dirty="0">
                <a:effectLst/>
                <a:latin typeface="Times New Roman" panose="02020603050405020304" pitchFamily="18" charset="0"/>
                <a:ea typeface="宋体" panose="02010600030101010101" pitchFamily="2" charset="-122"/>
              </a:rPr>
              <a:t>测试条件：</a:t>
            </a:r>
            <a:r>
              <a:rPr lang="zh-CN" altLang="zh-CN" sz="1600" kern="100" dirty="0">
                <a:latin typeface="Times New Roman" panose="02020603050405020304" pitchFamily="18" charset="0"/>
                <a:ea typeface="宋体" panose="02010600030101010101" pitchFamily="2" charset="-122"/>
              </a:rPr>
              <a:t>福建医科大学附属协和医院妈祖院区重离子医学中心的硼中子俘获治疗装置，流强</a:t>
            </a:r>
            <a:r>
              <a:rPr lang="en-US" altLang="zh-CN" sz="1600" kern="100" dirty="0">
                <a:latin typeface="Times New Roman" panose="02020603050405020304" pitchFamily="18" charset="0"/>
                <a:ea typeface="宋体" panose="02010600030101010101" pitchFamily="2" charset="-122"/>
              </a:rPr>
              <a:t>5mA</a:t>
            </a:r>
            <a:r>
              <a:rPr lang="zh-CN" altLang="zh-CN" sz="1600" kern="100" dirty="0">
                <a:latin typeface="Times New Roman" panose="02020603050405020304" pitchFamily="18" charset="0"/>
                <a:ea typeface="宋体" panose="02010600030101010101" pitchFamily="2" charset="-122"/>
              </a:rPr>
              <a:t>对应中子注量率约为</a:t>
            </a:r>
            <a:r>
              <a:rPr lang="en-US" altLang="zh-CN" sz="1600" kern="100" dirty="0">
                <a:latin typeface="Times New Roman" panose="02020603050405020304" pitchFamily="18" charset="0"/>
                <a:ea typeface="宋体" panose="02010600030101010101" pitchFamily="2" charset="-122"/>
              </a:rPr>
              <a:t>5</a:t>
            </a:r>
            <a:r>
              <a:rPr lang="zh-CN" altLang="zh-CN" sz="1600" kern="100" dirty="0">
                <a:latin typeface="Times New Roman" panose="02020603050405020304" pitchFamily="18" charset="0"/>
                <a:ea typeface="宋体" panose="02010600030101010101" pitchFamily="2" charset="-122"/>
              </a:rPr>
              <a:t>×</a:t>
            </a:r>
            <a:r>
              <a:rPr lang="en-US" altLang="zh-CN" sz="1600" kern="100" dirty="0">
                <a:latin typeface="Times New Roman" panose="02020603050405020304" pitchFamily="18" charset="0"/>
                <a:ea typeface="宋体" panose="02010600030101010101" pitchFamily="2" charset="-122"/>
              </a:rPr>
              <a:t>10</a:t>
            </a:r>
            <a:r>
              <a:rPr lang="en-US" altLang="zh-CN" sz="1600" kern="100" baseline="30000" dirty="0">
                <a:latin typeface="Times New Roman" panose="02020603050405020304" pitchFamily="18" charset="0"/>
                <a:ea typeface="宋体" panose="02010600030101010101" pitchFamily="2" charset="-122"/>
              </a:rPr>
              <a:t>8 </a:t>
            </a:r>
            <a:r>
              <a:rPr lang="en-US" altLang="zh-CN" sz="1600" kern="100" dirty="0">
                <a:latin typeface="Times New Roman" panose="02020603050405020304" pitchFamily="18" charset="0"/>
                <a:ea typeface="宋体" panose="02010600030101010101" pitchFamily="2" charset="-122"/>
              </a:rPr>
              <a:t>cm</a:t>
            </a:r>
            <a:r>
              <a:rPr lang="en-US" altLang="zh-CN" sz="1600" kern="100" baseline="30000" dirty="0">
                <a:latin typeface="Times New Roman" panose="02020603050405020304" pitchFamily="18" charset="0"/>
                <a:ea typeface="宋体" panose="02010600030101010101" pitchFamily="2" charset="-122"/>
              </a:rPr>
              <a:t>-2</a:t>
            </a:r>
            <a:r>
              <a:rPr lang="en-US" altLang="zh-CN" sz="1600" kern="100" dirty="0">
                <a:latin typeface="Times New Roman" panose="02020603050405020304" pitchFamily="18" charset="0"/>
                <a:ea typeface="宋体" panose="02010600030101010101" pitchFamily="2" charset="-122"/>
              </a:rPr>
              <a:t>s</a:t>
            </a:r>
            <a:r>
              <a:rPr lang="en-US" altLang="zh-CN" sz="1600" kern="100" baseline="30000" dirty="0">
                <a:latin typeface="Times New Roman" panose="02020603050405020304" pitchFamily="18" charset="0"/>
                <a:ea typeface="宋体" panose="02010600030101010101" pitchFamily="2" charset="-122"/>
              </a:rPr>
              <a:t>-1</a:t>
            </a:r>
            <a:endParaRPr lang="zh-CN" altLang="zh-CN" sz="1600" kern="100" baseline="30000" dirty="0">
              <a:latin typeface="Times New Roman" panose="02020603050405020304" pitchFamily="18" charset="0"/>
              <a:ea typeface="宋体" panose="02010600030101010101" pitchFamily="2" charset="-122"/>
            </a:endParaRPr>
          </a:p>
        </p:txBody>
      </p:sp>
      <p:sp>
        <p:nvSpPr>
          <p:cNvPr id="8" name="文本框 7">
            <a:extLst>
              <a:ext uri="{FF2B5EF4-FFF2-40B4-BE49-F238E27FC236}">
                <a16:creationId xmlns:a16="http://schemas.microsoft.com/office/drawing/2014/main" id="{4B6180B2-CEDB-F36E-963E-DED810BC144C}"/>
              </a:ext>
            </a:extLst>
          </p:cNvPr>
          <p:cNvSpPr txBox="1"/>
          <p:nvPr/>
        </p:nvSpPr>
        <p:spPr>
          <a:xfrm>
            <a:off x="8313669" y="5996390"/>
            <a:ext cx="2508388" cy="307777"/>
          </a:xfrm>
          <a:prstGeom prst="rect">
            <a:avLst/>
          </a:prstGeom>
          <a:noFill/>
        </p:spPr>
        <p:txBody>
          <a:bodyPr wrap="square">
            <a:spAutoFit/>
          </a:bodyPr>
          <a:lstStyle/>
          <a:p>
            <a:r>
              <a:rPr lang="zh-CN" altLang="zh-CN" dirty="0"/>
              <a:t>光子注量空间分布</a:t>
            </a:r>
            <a:endParaRPr lang="zh-CN" altLang="en-US" dirty="0"/>
          </a:p>
        </p:txBody>
      </p:sp>
      <p:sp>
        <p:nvSpPr>
          <p:cNvPr id="10" name="文本框 9">
            <a:extLst>
              <a:ext uri="{FF2B5EF4-FFF2-40B4-BE49-F238E27FC236}">
                <a16:creationId xmlns:a16="http://schemas.microsoft.com/office/drawing/2014/main" id="{F0387A45-B969-D634-A3C6-DD051CDC88F1}"/>
              </a:ext>
            </a:extLst>
          </p:cNvPr>
          <p:cNvSpPr txBox="1"/>
          <p:nvPr/>
        </p:nvSpPr>
        <p:spPr>
          <a:xfrm>
            <a:off x="8313669" y="3212544"/>
            <a:ext cx="2508388" cy="307777"/>
          </a:xfrm>
          <a:prstGeom prst="rect">
            <a:avLst/>
          </a:prstGeom>
          <a:noFill/>
        </p:spPr>
        <p:txBody>
          <a:bodyPr wrap="square">
            <a:spAutoFit/>
          </a:bodyPr>
          <a:lstStyle/>
          <a:p>
            <a:r>
              <a:rPr lang="zh-CN" altLang="en-US" dirty="0"/>
              <a:t>中子</a:t>
            </a:r>
            <a:r>
              <a:rPr lang="zh-CN" altLang="zh-CN" dirty="0"/>
              <a:t>注量空间分布</a:t>
            </a:r>
            <a:endParaRPr lang="zh-CN" altLang="en-US" dirty="0"/>
          </a:p>
        </p:txBody>
      </p:sp>
    </p:spTree>
    <p:extLst>
      <p:ext uri="{BB962C8B-B14F-4D97-AF65-F5344CB8AC3E}">
        <p14:creationId xmlns:p14="http://schemas.microsoft.com/office/powerpoint/2010/main" val="1330687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21E6-2F8D-879C-4083-0765BE06A587}"/>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9474D4D7-C0B2-72CF-9132-1FD329B3005D}"/>
              </a:ext>
            </a:extLst>
          </p:cNvPr>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a:extLst>
              <a:ext uri="{FF2B5EF4-FFF2-40B4-BE49-F238E27FC236}">
                <a16:creationId xmlns:a16="http://schemas.microsoft.com/office/drawing/2014/main" id="{5B38E6B0-2833-154F-2A91-8A778857FFA7}"/>
              </a:ext>
            </a:extLst>
          </p:cNvPr>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a:extLst>
              <a:ext uri="{FF2B5EF4-FFF2-40B4-BE49-F238E27FC236}">
                <a16:creationId xmlns:a16="http://schemas.microsoft.com/office/drawing/2014/main" id="{8D9741B0-5F53-88BA-CB83-82959E64A9CA}"/>
              </a:ext>
            </a:extLst>
          </p:cNvPr>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a:extLst>
              <a:ext uri="{FF2B5EF4-FFF2-40B4-BE49-F238E27FC236}">
                <a16:creationId xmlns:a16="http://schemas.microsoft.com/office/drawing/2014/main" id="{7C79C7EF-F1BF-089B-FC17-C27AE792FFF6}"/>
              </a:ext>
            </a:extLst>
          </p:cNvPr>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a:extLst>
              <a:ext uri="{FF2B5EF4-FFF2-40B4-BE49-F238E27FC236}">
                <a16:creationId xmlns:a16="http://schemas.microsoft.com/office/drawing/2014/main" id="{5E256772-081B-F39E-E7CC-13B36B8CDC0C}"/>
              </a:ext>
            </a:extLst>
          </p:cNvPr>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a:extLst>
              <a:ext uri="{FF2B5EF4-FFF2-40B4-BE49-F238E27FC236}">
                <a16:creationId xmlns:a16="http://schemas.microsoft.com/office/drawing/2014/main" id="{08C8EDFA-7EDE-2501-F6C3-72E865DE9375}"/>
              </a:ext>
            </a:extLst>
          </p:cNvPr>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a:extLst>
              <a:ext uri="{FF2B5EF4-FFF2-40B4-BE49-F238E27FC236}">
                <a16:creationId xmlns:a16="http://schemas.microsoft.com/office/drawing/2014/main" id="{71260A91-BB1E-B47F-46A2-72AB3C9A707A}"/>
              </a:ext>
            </a:extLst>
          </p:cNvPr>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a:extLst>
              <a:ext uri="{FF2B5EF4-FFF2-40B4-BE49-F238E27FC236}">
                <a16:creationId xmlns:a16="http://schemas.microsoft.com/office/drawing/2014/main" id="{902FF2EE-41B0-63CC-9A34-61D1774BA5A9}"/>
              </a:ext>
            </a:extLst>
          </p:cNvPr>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a:extLst>
              <a:ext uri="{FF2B5EF4-FFF2-40B4-BE49-F238E27FC236}">
                <a16:creationId xmlns:a16="http://schemas.microsoft.com/office/drawing/2014/main" id="{A73524AD-C3B5-F2D3-96C7-BD3978236EBB}"/>
              </a:ext>
            </a:extLst>
          </p:cNvPr>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a:extLst>
              <a:ext uri="{FF2B5EF4-FFF2-40B4-BE49-F238E27FC236}">
                <a16:creationId xmlns:a16="http://schemas.microsoft.com/office/drawing/2014/main" id="{EDFF3170-1C10-3253-79E6-4D554F05A9E8}"/>
              </a:ext>
            </a:extLst>
          </p:cNvPr>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a:extLst>
              <a:ext uri="{FF2B5EF4-FFF2-40B4-BE49-F238E27FC236}">
                <a16:creationId xmlns:a16="http://schemas.microsoft.com/office/drawing/2014/main" id="{4D6B36B1-C9AE-6719-6838-621C629495C6}"/>
              </a:ext>
            </a:extLst>
          </p:cNvPr>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a:extLst>
              <a:ext uri="{FF2B5EF4-FFF2-40B4-BE49-F238E27FC236}">
                <a16:creationId xmlns:a16="http://schemas.microsoft.com/office/drawing/2014/main" id="{7795115B-8DF5-B94E-7AF9-C1DFD28A44AF}"/>
              </a:ext>
            </a:extLst>
          </p:cNvPr>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a:extLst>
              <a:ext uri="{FF2B5EF4-FFF2-40B4-BE49-F238E27FC236}">
                <a16:creationId xmlns:a16="http://schemas.microsoft.com/office/drawing/2014/main" id="{EAA36828-7E4D-168B-2428-3EDFCBB2D9AC}"/>
              </a:ext>
            </a:extLst>
          </p:cNvPr>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a:extLst>
              <a:ext uri="{FF2B5EF4-FFF2-40B4-BE49-F238E27FC236}">
                <a16:creationId xmlns:a16="http://schemas.microsoft.com/office/drawing/2014/main" id="{F5B8D954-CA34-2B6D-9988-DBCAE13BD009}"/>
              </a:ext>
            </a:extLst>
          </p:cNvPr>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a:extLst>
              <a:ext uri="{FF2B5EF4-FFF2-40B4-BE49-F238E27FC236}">
                <a16:creationId xmlns:a16="http://schemas.microsoft.com/office/drawing/2014/main" id="{E7C62527-50A4-F196-FED0-354E7236B476}"/>
              </a:ext>
            </a:extLst>
          </p:cNvPr>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a:extLst>
              <a:ext uri="{FF2B5EF4-FFF2-40B4-BE49-F238E27FC236}">
                <a16:creationId xmlns:a16="http://schemas.microsoft.com/office/drawing/2014/main" id="{6C32918D-21BA-D6DF-414D-212CED79E3F8}"/>
              </a:ext>
            </a:extLst>
          </p:cNvPr>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a:extLst>
              <a:ext uri="{FF2B5EF4-FFF2-40B4-BE49-F238E27FC236}">
                <a16:creationId xmlns:a16="http://schemas.microsoft.com/office/drawing/2014/main" id="{81F36966-44B1-5079-42D5-EA8AED97E8A2}"/>
              </a:ext>
            </a:extLst>
          </p:cNvPr>
          <p:cNvSpPr/>
          <p:nvPr/>
        </p:nvSpPr>
        <p:spPr>
          <a:xfrm>
            <a:off x="0" y="0"/>
            <a:ext cx="12192000" cy="68580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9" name="AutoShape 19">
            <a:extLst>
              <a:ext uri="{FF2B5EF4-FFF2-40B4-BE49-F238E27FC236}">
                <a16:creationId xmlns:a16="http://schemas.microsoft.com/office/drawing/2014/main" id="{00AFD26D-602D-6F34-1BAD-A68B22F70B35}"/>
              </a:ext>
            </a:extLst>
          </p:cNvPr>
          <p:cNvSpPr/>
          <p:nvPr/>
        </p:nvSpPr>
        <p:spPr>
          <a:xfrm>
            <a:off x="1016000" y="3225800"/>
            <a:ext cx="10160000" cy="1270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33000"/>
              </a:lnSpc>
              <a:spcAft>
                <a:spcPts val="1000"/>
              </a:spcAft>
              <a:defRPr/>
            </a:pPr>
            <a:r>
              <a:rPr lang="zh-CN" altLang="en-US" sz="3600" spc="200" dirty="0">
                <a:solidFill>
                  <a:srgbClr val="FFFFFF"/>
                </a:solidFill>
                <a:latin typeface="微软雅黑" panose="020B0503020204020204" charset="-122"/>
                <a:ea typeface="微软雅黑" panose="020B0503020204020204" charset="-122"/>
                <a:sym typeface="微软雅黑" panose="020B0503020204020204" charset="-122"/>
              </a:rPr>
              <a:t>总结</a:t>
            </a:r>
            <a:endParaRPr lang="en-US" sz="1100" dirty="0"/>
          </a:p>
        </p:txBody>
      </p:sp>
      <p:sp>
        <p:nvSpPr>
          <p:cNvPr id="21" name="AutoShape 21">
            <a:extLst>
              <a:ext uri="{FF2B5EF4-FFF2-40B4-BE49-F238E27FC236}">
                <a16:creationId xmlns:a16="http://schemas.microsoft.com/office/drawing/2014/main" id="{A119572E-3757-0DCA-6D59-216956B7CE4C}"/>
              </a:ext>
            </a:extLst>
          </p:cNvPr>
          <p:cNvSpPr/>
          <p:nvPr/>
        </p:nvSpPr>
        <p:spPr>
          <a:xfrm>
            <a:off x="5207000" y="2032000"/>
            <a:ext cx="1778000" cy="1270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6000" b="0" i="0" u="none" strike="noStrike" dirty="0">
                <a:solidFill>
                  <a:srgbClr val="FFFFFF"/>
                </a:solidFill>
                <a:latin typeface="微软雅黑" panose="020B0503020204020204" charset="-122"/>
                <a:ea typeface="微软雅黑" panose="020B0503020204020204" charset="-122"/>
                <a:cs typeface="HarmonyOS Sans SC Medium"/>
                <a:sym typeface="HarmonyOS Sans SC Medium"/>
              </a:rPr>
              <a:t>05</a:t>
            </a:r>
          </a:p>
        </p:txBody>
      </p:sp>
    </p:spTree>
    <p:extLst>
      <p:ext uri="{BB962C8B-B14F-4D97-AF65-F5344CB8AC3E}">
        <p14:creationId xmlns:p14="http://schemas.microsoft.com/office/powerpoint/2010/main" val="2186984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14F960-9295-516F-F4FA-BE5B086CC5D1}"/>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E2EEE8D-8BCD-D947-76A9-05AFE3615679}"/>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5.1 </a:t>
            </a:r>
            <a:r>
              <a:rPr lang="zh-CN" altLang="en-US" spc="300" dirty="0">
                <a:latin typeface="微软雅黑" panose="020B0503020204020204" charset="-122"/>
                <a:ea typeface="微软雅黑" panose="020B0503020204020204" charset="-122"/>
                <a:sym typeface="微软雅黑" panose="020B0503020204020204" charset="-122"/>
              </a:rPr>
              <a:t>总结</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7" name="Rectangle 2">
            <a:extLst>
              <a:ext uri="{FF2B5EF4-FFF2-40B4-BE49-F238E27FC236}">
                <a16:creationId xmlns:a16="http://schemas.microsoft.com/office/drawing/2014/main" id="{2B50EF6A-1A00-D8C6-FC16-7D97F3F454D2}"/>
              </a:ext>
            </a:extLst>
          </p:cNvPr>
          <p:cNvSpPr>
            <a:spLocks noChangeArrowheads="1"/>
          </p:cNvSpPr>
          <p:nvPr/>
        </p:nvSpPr>
        <p:spPr bwMode="auto">
          <a:xfrm>
            <a:off x="6883052" y="1484334"/>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16" name="Rectangle 2">
            <a:extLst>
              <a:ext uri="{FF2B5EF4-FFF2-40B4-BE49-F238E27FC236}">
                <a16:creationId xmlns:a16="http://schemas.microsoft.com/office/drawing/2014/main" id="{E40591B9-052D-1F50-A732-08902A5253F1}"/>
              </a:ext>
            </a:extLst>
          </p:cNvPr>
          <p:cNvSpPr>
            <a:spLocks noChangeArrowheads="1"/>
          </p:cNvSpPr>
          <p:nvPr/>
        </p:nvSpPr>
        <p:spPr bwMode="auto">
          <a:xfrm>
            <a:off x="8928971" y="70772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sp>
        <p:nvSpPr>
          <p:cNvPr id="3" name="文本框 2">
            <a:extLst>
              <a:ext uri="{FF2B5EF4-FFF2-40B4-BE49-F238E27FC236}">
                <a16:creationId xmlns:a16="http://schemas.microsoft.com/office/drawing/2014/main" id="{DC7D79E0-AE04-BDBC-3ED2-CA1B1FF7F18E}"/>
              </a:ext>
            </a:extLst>
          </p:cNvPr>
          <p:cNvSpPr txBox="1"/>
          <p:nvPr/>
        </p:nvSpPr>
        <p:spPr>
          <a:xfrm>
            <a:off x="278444" y="1122279"/>
            <a:ext cx="11316655" cy="4111062"/>
          </a:xfrm>
          <a:prstGeom prst="rect">
            <a:avLst/>
          </a:prstGeom>
          <a:noFill/>
        </p:spPr>
        <p:txBody>
          <a:bodyPr wrap="square" rtlCol="0">
            <a:spAutoFit/>
          </a:bodyPr>
          <a:lstStyle/>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kumimoji="0" lang="zh-CN" altLang="en-US" sz="1600" b="1" i="0" u="none" strike="noStrike" kern="1200" cap="none" spc="0" normalizeH="0" baseline="0" noProof="0" dirty="0">
                <a:ln>
                  <a:noFill/>
                </a:ln>
                <a:solidFill>
                  <a:srgbClr val="0000FF"/>
                </a:solidFill>
                <a:effectLst/>
                <a:uLnTx/>
                <a:uFillTx/>
              </a:rPr>
              <a:t>目标问题</a:t>
            </a:r>
            <a:endParaRPr kumimoji="0" lang="en-US" altLang="zh-CN" sz="1600" b="1" i="0" u="none" strike="noStrike" kern="1200" cap="none" spc="0" normalizeH="0" baseline="0" noProof="0" dirty="0">
              <a:ln>
                <a:noFill/>
              </a:ln>
              <a:solidFill>
                <a:srgbClr val="0000FF"/>
              </a:solidFill>
              <a:effectLst/>
              <a:uLnTx/>
              <a:uFillTx/>
            </a:endParaRPr>
          </a:p>
          <a:p>
            <a:pPr marL="800100" marR="0" lvl="1"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600" b="1" dirty="0"/>
              <a:t>围绕</a:t>
            </a:r>
            <a:r>
              <a:rPr lang="en-US" altLang="zh-CN" sz="1600" b="1" dirty="0"/>
              <a:t>Micromegas</a:t>
            </a:r>
            <a:r>
              <a:rPr lang="zh-CN" altLang="en-US" sz="1600" b="1" dirty="0"/>
              <a:t>探测器在</a:t>
            </a:r>
            <a:r>
              <a:rPr lang="en-US" altLang="zh-CN" sz="1600" b="1" dirty="0"/>
              <a:t>BNCT</a:t>
            </a:r>
            <a:r>
              <a:rPr lang="zh-CN" altLang="en-US" sz="1600" b="1" dirty="0"/>
              <a:t>中子束注量率空间分布测量中的应用，有望发展一种快速、精确的新型测量方法，此前缺少专用的读出电子学系统，限制了该方法的应用</a:t>
            </a:r>
            <a:endParaRPr lang="en-US" altLang="zh-CN" sz="1600" b="1" dirty="0"/>
          </a:p>
          <a:p>
            <a:pPr marL="342900" marR="0" lvl="0" indent="-34290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600" b="1" dirty="0">
                <a:solidFill>
                  <a:srgbClr val="0000FF"/>
                </a:solidFill>
              </a:rPr>
              <a:t>针对</a:t>
            </a:r>
            <a:r>
              <a:rPr lang="en-US" altLang="zh-CN" sz="1600" b="1" dirty="0">
                <a:solidFill>
                  <a:srgbClr val="0000FF"/>
                </a:solidFill>
              </a:rPr>
              <a:t>BNCT</a:t>
            </a:r>
            <a:r>
              <a:rPr lang="zh-CN" altLang="en-US" sz="1600" b="1" dirty="0">
                <a:solidFill>
                  <a:srgbClr val="0000FF"/>
                </a:solidFill>
              </a:rPr>
              <a:t>中子束注量率高、成分复杂的特点</a:t>
            </a:r>
            <a:endParaRPr lang="en-US" altLang="zh-CN" sz="1600" b="1" dirty="0">
              <a:solidFill>
                <a:srgbClr val="0000FF"/>
              </a:solidFill>
            </a:endParaRPr>
          </a:p>
          <a:p>
            <a:pPr marL="742950" lvl="1" indent="-285750">
              <a:lnSpc>
                <a:spcPct val="150000"/>
              </a:lnSpc>
              <a:buFont typeface="Arial" panose="020B0604020202020204" pitchFamily="34" charset="0"/>
              <a:buChar char="•"/>
              <a:defRPr/>
            </a:pPr>
            <a:r>
              <a:rPr lang="zh-CN" altLang="en-US" sz="1600" b="1" dirty="0"/>
              <a:t>设计了高计数率的电荷测量方法，解决了现有的读出电子学系统不能兼顾高计数率与束流成分区分的问题。每个读出通道支持</a:t>
            </a:r>
            <a:r>
              <a:rPr lang="zh-CN" altLang="en-US" sz="1600" b="1" dirty="0">
                <a:solidFill>
                  <a:srgbClr val="C00000"/>
                </a:solidFill>
              </a:rPr>
              <a:t>高达</a:t>
            </a:r>
            <a:r>
              <a:rPr lang="en-US" altLang="zh-CN" sz="1600" b="1" dirty="0">
                <a:solidFill>
                  <a:srgbClr val="C00000"/>
                </a:solidFill>
              </a:rPr>
              <a:t>800 kHz</a:t>
            </a:r>
            <a:r>
              <a:rPr lang="zh-CN" altLang="en-US" sz="1600" b="1" dirty="0">
                <a:solidFill>
                  <a:srgbClr val="C00000"/>
                </a:solidFill>
              </a:rPr>
              <a:t>的计数率</a:t>
            </a:r>
            <a:r>
              <a:rPr lang="zh-CN" altLang="en-US" sz="1600" b="1" dirty="0"/>
              <a:t>，同时结合</a:t>
            </a:r>
            <a:r>
              <a:rPr lang="en-US" altLang="zh-CN" sz="1600" b="1" dirty="0"/>
              <a:t>E-N</a:t>
            </a:r>
            <a:r>
              <a:rPr lang="zh-CN" altLang="en-US" sz="1600" b="1" dirty="0"/>
              <a:t>关系</a:t>
            </a:r>
            <a:r>
              <a:rPr lang="zh-CN" altLang="en-US" sz="1600" b="1" dirty="0">
                <a:solidFill>
                  <a:srgbClr val="C00000"/>
                </a:solidFill>
              </a:rPr>
              <a:t>可区分不同束流成分</a:t>
            </a:r>
            <a:endParaRPr lang="en-US" altLang="zh-CN" sz="1600" b="1" dirty="0">
              <a:solidFill>
                <a:srgbClr val="C00000"/>
              </a:solidFill>
            </a:endParaRPr>
          </a:p>
          <a:p>
            <a:pPr marL="342900" indent="-342900">
              <a:lnSpc>
                <a:spcPct val="150000"/>
              </a:lnSpc>
              <a:buFont typeface="Wingdings" panose="05000000000000000000" pitchFamily="2" charset="2"/>
              <a:buChar char="Ø"/>
              <a:defRPr/>
            </a:pPr>
            <a:r>
              <a:rPr lang="zh-CN" altLang="en-US" sz="1600" b="1" dirty="0">
                <a:solidFill>
                  <a:srgbClr val="0000FF"/>
                </a:solidFill>
              </a:rPr>
              <a:t>针对</a:t>
            </a:r>
            <a:r>
              <a:rPr lang="en-US" altLang="zh-CN" sz="1600" b="1" dirty="0">
                <a:solidFill>
                  <a:srgbClr val="0000FF"/>
                </a:solidFill>
              </a:rPr>
              <a:t>BNCT</a:t>
            </a:r>
            <a:r>
              <a:rPr lang="zh-CN" altLang="en-US" sz="1600" b="1" dirty="0">
                <a:solidFill>
                  <a:srgbClr val="0000FF"/>
                </a:solidFill>
              </a:rPr>
              <a:t>中子束大面积的特点，以及设备小型化的需求</a:t>
            </a:r>
            <a:endParaRPr lang="en-US" altLang="zh-CN" sz="1600" b="1" dirty="0">
              <a:solidFill>
                <a:srgbClr val="0000FF"/>
              </a:solidFill>
            </a:endParaRPr>
          </a:p>
          <a:p>
            <a:pPr marL="742950" lvl="1" indent="-285750">
              <a:lnSpc>
                <a:spcPct val="150000"/>
              </a:lnSpc>
              <a:buFont typeface="Arial" panose="020B0604020202020204" pitchFamily="34" charset="0"/>
              <a:buChar char="•"/>
              <a:defRPr/>
            </a:pPr>
            <a:r>
              <a:rPr lang="zh-CN" altLang="en-US" sz="1600" b="1" dirty="0"/>
              <a:t>设计了</a:t>
            </a:r>
            <a:r>
              <a:rPr lang="en-US" altLang="zh-CN" sz="1600" b="1" dirty="0" err="1"/>
              <a:t>MicroMegas</a:t>
            </a:r>
            <a:r>
              <a:rPr lang="zh-CN" altLang="en-US" sz="1600" b="1" dirty="0"/>
              <a:t>数字化仪，</a:t>
            </a:r>
            <a:r>
              <a:rPr lang="en-US" altLang="zh-CN" sz="1600" b="1" dirty="0"/>
              <a:t>FPGA</a:t>
            </a:r>
            <a:r>
              <a:rPr lang="zh-CN" altLang="en-US" sz="1600" b="1" dirty="0"/>
              <a:t>数字化准高斯成形方法，在</a:t>
            </a:r>
            <a:r>
              <a:rPr lang="en-US" altLang="zh-CN" sz="1600" b="1" dirty="0">
                <a:solidFill>
                  <a:srgbClr val="C00000"/>
                </a:solidFill>
              </a:rPr>
              <a:t>1</a:t>
            </a:r>
            <a:r>
              <a:rPr lang="zh-CN" altLang="en-US" sz="1600" b="1" dirty="0">
                <a:solidFill>
                  <a:srgbClr val="C00000"/>
                </a:solidFill>
              </a:rPr>
              <a:t>个模块</a:t>
            </a:r>
            <a:r>
              <a:rPr lang="zh-CN" altLang="en-US" sz="1600" b="1" dirty="0"/>
              <a:t>内集成了</a:t>
            </a:r>
            <a:r>
              <a:rPr lang="en-US" altLang="zh-CN" sz="1600" b="1" dirty="0">
                <a:solidFill>
                  <a:srgbClr val="C00000"/>
                </a:solidFill>
              </a:rPr>
              <a:t>96</a:t>
            </a:r>
            <a:r>
              <a:rPr lang="zh-CN" altLang="en-US" sz="1600" b="1" dirty="0">
                <a:solidFill>
                  <a:srgbClr val="C00000"/>
                </a:solidFill>
              </a:rPr>
              <a:t>个读出通道</a:t>
            </a:r>
            <a:r>
              <a:rPr lang="zh-CN" altLang="en-US" sz="1600" b="1" dirty="0"/>
              <a:t>及高压输出，兼顾了大通道数和高集成度的需求。</a:t>
            </a:r>
            <a:endParaRPr lang="en-US" altLang="zh-CN" sz="1600" b="1" dirty="0"/>
          </a:p>
          <a:p>
            <a:pPr marL="285750" indent="-285750">
              <a:lnSpc>
                <a:spcPct val="150000"/>
              </a:lnSpc>
              <a:buFont typeface="Wingdings" panose="05000000000000000000" pitchFamily="2" charset="2"/>
              <a:buChar char="Ø"/>
              <a:defRPr/>
            </a:pPr>
            <a:r>
              <a:rPr lang="zh-CN" altLang="en-US" sz="1600" b="1" dirty="0">
                <a:solidFill>
                  <a:srgbClr val="0000FF"/>
                </a:solidFill>
              </a:rPr>
              <a:t>针对</a:t>
            </a:r>
            <a:r>
              <a:rPr lang="en-US" altLang="zh-CN" sz="1600" b="1" dirty="0">
                <a:solidFill>
                  <a:srgbClr val="0000FF"/>
                </a:solidFill>
              </a:rPr>
              <a:t>BNCT</a:t>
            </a:r>
            <a:r>
              <a:rPr lang="zh-CN" altLang="en-US" sz="1600" b="1" dirty="0">
                <a:solidFill>
                  <a:srgbClr val="0000FF"/>
                </a:solidFill>
              </a:rPr>
              <a:t>医用场景快速获得测量结果的关键需求</a:t>
            </a:r>
            <a:endParaRPr lang="en-US" altLang="zh-CN" sz="1600" b="1" dirty="0">
              <a:solidFill>
                <a:srgbClr val="0000FF"/>
              </a:solidFill>
            </a:endParaRPr>
          </a:p>
          <a:p>
            <a:pPr marL="800100" lvl="1" indent="-342900">
              <a:lnSpc>
                <a:spcPct val="150000"/>
              </a:lnSpc>
              <a:buFont typeface="Arial" panose="020B0604020202020204" pitchFamily="34" charset="0"/>
              <a:buChar char="•"/>
              <a:defRPr/>
            </a:pPr>
            <a:r>
              <a:rPr lang="zh-CN" altLang="en-US" sz="1600" b="1" dirty="0">
                <a:solidFill>
                  <a:srgbClr val="C00000"/>
                </a:solidFill>
              </a:rPr>
              <a:t>基于</a:t>
            </a:r>
            <a:r>
              <a:rPr lang="en-US" altLang="zh-CN" sz="1600" b="1" dirty="0">
                <a:solidFill>
                  <a:srgbClr val="C00000"/>
                </a:solidFill>
              </a:rPr>
              <a:t> </a:t>
            </a:r>
            <a:r>
              <a:rPr lang="el-GR" altLang="zh-CN" sz="1600" b="1" dirty="0">
                <a:solidFill>
                  <a:srgbClr val="C00000"/>
                </a:solidFill>
              </a:rPr>
              <a:t>μ</a:t>
            </a:r>
            <a:r>
              <a:rPr lang="en-US" altLang="zh-CN" sz="1600" b="1" dirty="0">
                <a:solidFill>
                  <a:srgbClr val="C00000"/>
                </a:solidFill>
              </a:rPr>
              <a:t>TPC</a:t>
            </a:r>
            <a:r>
              <a:rPr lang="zh-CN" altLang="en-US" sz="1600" b="1" dirty="0">
                <a:solidFill>
                  <a:srgbClr val="C00000"/>
                </a:solidFill>
              </a:rPr>
              <a:t>定位原理的位置重建方法</a:t>
            </a:r>
            <a:r>
              <a:rPr lang="zh-CN" altLang="en-US" sz="1600" b="1" dirty="0"/>
              <a:t>，实现了</a:t>
            </a:r>
            <a:r>
              <a:rPr lang="zh-CN" altLang="en-US" sz="1600" b="1" dirty="0">
                <a:solidFill>
                  <a:srgbClr val="C00000"/>
                </a:solidFill>
              </a:rPr>
              <a:t>秒级别快速位置重建</a:t>
            </a:r>
            <a:r>
              <a:rPr lang="zh-CN" altLang="en-US" sz="1600" b="1" dirty="0"/>
              <a:t>和</a:t>
            </a:r>
            <a:r>
              <a:rPr lang="zh-CN" altLang="en-US" sz="1600" b="1" dirty="0">
                <a:solidFill>
                  <a:srgbClr val="C00000"/>
                </a:solidFill>
              </a:rPr>
              <a:t>毫米级别的测量精度</a:t>
            </a:r>
            <a:endParaRPr lang="en-US" altLang="zh-CN" sz="1600" b="1" dirty="0">
              <a:solidFill>
                <a:srgbClr val="C00000"/>
              </a:solidFill>
            </a:endParaRPr>
          </a:p>
        </p:txBody>
      </p:sp>
    </p:spTree>
    <p:extLst>
      <p:ext uri="{BB962C8B-B14F-4D97-AF65-F5344CB8AC3E}">
        <p14:creationId xmlns:p14="http://schemas.microsoft.com/office/powerpoint/2010/main" val="1143124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pic>
        <p:nvPicPr>
          <p:cNvPr id="18" name="Picture 18"/>
          <p:cNvPicPr>
            <a:picLocks noChangeAspect="1"/>
          </p:cNvPicPr>
          <p:nvPr/>
        </p:nvPicPr>
        <p:blipFill>
          <a:blip r:embed="rId4"/>
          <a:srcRect l="7792" t="32110" r="7792" b="33027"/>
          <a:stretch>
            <a:fillRect/>
          </a:stretch>
        </p:blipFill>
        <p:spPr>
          <a:xfrm>
            <a:off x="736600" y="5867400"/>
            <a:ext cx="1651000" cy="482600"/>
          </a:xfrm>
          <a:prstGeom prst="rect">
            <a:avLst/>
          </a:prstGeom>
          <a:noFill/>
          <a:ln w="25400" cap="flat" cmpd="sng">
            <a:noFill/>
            <a:prstDash val="solid"/>
            <a:round/>
          </a:ln>
        </p:spPr>
      </p:pic>
      <p:pic>
        <p:nvPicPr>
          <p:cNvPr id="19" name="Picture 19"/>
          <p:cNvPicPr>
            <a:picLocks noChangeAspect="1"/>
          </p:cNvPicPr>
          <p:nvPr/>
        </p:nvPicPr>
        <p:blipFill>
          <a:blip r:embed="rId5"/>
          <a:srcRect/>
          <a:stretch>
            <a:fillRect/>
          </a:stretch>
        </p:blipFill>
        <p:spPr>
          <a:xfrm>
            <a:off x="3276600" y="5956300"/>
            <a:ext cx="3365500" cy="330200"/>
          </a:xfrm>
          <a:prstGeom prst="rect">
            <a:avLst/>
          </a:prstGeom>
          <a:noFill/>
          <a:ln w="25400" cap="flat" cmpd="sng">
            <a:noFill/>
            <a:prstDash val="solid"/>
            <a:round/>
          </a:ln>
        </p:spPr>
      </p:pic>
      <p:sp>
        <p:nvSpPr>
          <p:cNvPr id="20" name="AutoShape 20"/>
          <p:cNvSpPr/>
          <p:nvPr/>
        </p:nvSpPr>
        <p:spPr>
          <a:xfrm>
            <a:off x="647700" y="2489200"/>
            <a:ext cx="5727700" cy="1016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4800" b="1" i="0" u="none" strike="noStrike" spc="3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感谢聆听！</a:t>
            </a:r>
            <a:endParaRPr lang="en-US" sz="1100"/>
          </a:p>
        </p:txBody>
      </p:sp>
      <p:sp>
        <p:nvSpPr>
          <p:cNvPr id="21" name="AutoShape 21"/>
          <p:cNvSpPr/>
          <p:nvPr/>
        </p:nvSpPr>
        <p:spPr>
          <a:xfrm>
            <a:off x="647700" y="4064000"/>
            <a:ext cx="7620000" cy="8890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25000"/>
              </a:lnSpc>
              <a:defRPr/>
            </a:pPr>
            <a:r>
              <a:rPr lang="en-US" sz="2400" b="0" i="0" u="none" strike="noStrike">
                <a:solidFill>
                  <a:srgbClr val="FFFFFF">
                    <a:alpha val="85098"/>
                  </a:srgbClr>
                </a:solidFill>
                <a:latin typeface="微软雅黑" panose="020B0503020204020204" charset="-122"/>
                <a:ea typeface="微软雅黑" panose="020B0503020204020204" charset="-122"/>
                <a:cs typeface="微软雅黑" panose="020B0503020204020204" charset="-122"/>
                <a:sym typeface="微软雅黑" panose="020B0503020204020204" charset="-122"/>
              </a:rPr>
              <a:t>敬请批评指正</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p:cNvSpPr/>
          <p:nvPr/>
        </p:nvSpPr>
        <p:spPr>
          <a:xfrm>
            <a:off x="0" y="0"/>
            <a:ext cx="12192000" cy="68580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5473700" y="2286000"/>
            <a:ext cx="1524635" cy="1016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6000" b="0" i="0" u="none" strike="noStrike">
                <a:solidFill>
                  <a:srgbClr val="FFFFFF"/>
                </a:solidFill>
                <a:latin typeface="微软雅黑" panose="020B0503020204020204" charset="-122"/>
                <a:ea typeface="微软雅黑" panose="020B0503020204020204" charset="-122"/>
                <a:cs typeface="HarmonyOS Sans SC Medium"/>
                <a:sym typeface="HarmonyOS Sans SC Medium"/>
              </a:rPr>
              <a:t>01</a:t>
            </a:r>
            <a:endParaRPr lang="en-US" sz="1100">
              <a:latin typeface="微软雅黑" panose="020B0503020204020204" charset="-122"/>
              <a:ea typeface="微软雅黑" panose="020B0503020204020204" charset="-122"/>
            </a:endParaRPr>
          </a:p>
        </p:txBody>
      </p:sp>
      <p:sp>
        <p:nvSpPr>
          <p:cNvPr id="20" name="AutoShape 20"/>
          <p:cNvSpPr/>
          <p:nvPr/>
        </p:nvSpPr>
        <p:spPr>
          <a:xfrm>
            <a:off x="3111500" y="3225800"/>
            <a:ext cx="5981700" cy="10287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33000"/>
              </a:lnSpc>
              <a:spcAft>
                <a:spcPts val="1000"/>
              </a:spcAft>
              <a:defRPr/>
            </a:pPr>
            <a:r>
              <a:rPr lang="en-US" sz="3600" b="0" i="0" u="none" strike="noStrike" spc="200" dirty="0" err="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研究</a:t>
            </a:r>
            <a:r>
              <a:rPr lang="zh-CN" altLang="en-US" sz="3600" b="0" i="0" u="none" strike="noStrike" spc="200"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背景与意义</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1.1 </a:t>
            </a:r>
            <a:r>
              <a:rPr lang="zh-CN" altLang="en-US" spc="300" dirty="0">
                <a:latin typeface="微软雅黑" panose="020B0503020204020204" charset="-122"/>
                <a:ea typeface="微软雅黑" panose="020B0503020204020204" charset="-122"/>
                <a:sym typeface="微软雅黑" panose="020B0503020204020204" charset="-122"/>
              </a:rPr>
              <a:t>硼中子俘获治疗（</a:t>
            </a:r>
            <a:r>
              <a:rPr lang="en-US" altLang="zh-CN" spc="300" dirty="0">
                <a:latin typeface="微软雅黑" panose="020B0503020204020204" charset="-122"/>
                <a:ea typeface="微软雅黑" panose="020B0503020204020204" charset="-122"/>
                <a:sym typeface="微软雅黑" panose="020B0503020204020204" charset="-122"/>
              </a:rPr>
              <a:t>BNCT</a:t>
            </a:r>
            <a:r>
              <a:rPr lang="zh-CN" altLang="en-US" spc="300" dirty="0">
                <a:latin typeface="微软雅黑" panose="020B0503020204020204" charset="-122"/>
                <a:ea typeface="微软雅黑" panose="020B0503020204020204" charset="-122"/>
                <a:sym typeface="微软雅黑" panose="020B0503020204020204" charset="-122"/>
              </a:rPr>
              <a:t>）</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3" name="文本框 2">
            <a:extLst>
              <a:ext uri="{FF2B5EF4-FFF2-40B4-BE49-F238E27FC236}">
                <a16:creationId xmlns:a16="http://schemas.microsoft.com/office/drawing/2014/main" id="{F40E2CA2-09ED-6A23-2FD7-FE6DC400D437}"/>
              </a:ext>
            </a:extLst>
          </p:cNvPr>
          <p:cNvSpPr txBox="1"/>
          <p:nvPr/>
        </p:nvSpPr>
        <p:spPr>
          <a:xfrm>
            <a:off x="606573" y="1049026"/>
            <a:ext cx="10937727" cy="1420325"/>
          </a:xfrm>
          <a:prstGeom prst="rect">
            <a:avLst/>
          </a:prstGeom>
          <a:noFill/>
        </p:spPr>
        <p:txBody>
          <a:bodyPr wrap="square">
            <a:spAutoFit/>
          </a:bodyPr>
          <a:lstStyle/>
          <a:p>
            <a:pPr marL="342900" indent="-342900">
              <a:lnSpc>
                <a:spcPct val="150000"/>
              </a:lnSpc>
              <a:buFont typeface="Wingdings" panose="05000000000000000000" pitchFamily="2" charset="2"/>
              <a:buChar char="Ø"/>
            </a:pPr>
            <a:r>
              <a:rPr lang="zh-CN" altLang="en-US" sz="2000" b="1" dirty="0"/>
              <a:t>硼中子俘获治疗（</a:t>
            </a:r>
            <a:r>
              <a:rPr lang="en-US" altLang="zh-CN" sz="2000" b="1" dirty="0">
                <a:effectLst/>
              </a:rPr>
              <a:t>boron neutron capture therapy, </a:t>
            </a:r>
            <a:r>
              <a:rPr lang="en-US" altLang="zh-CN" sz="2000" b="1" dirty="0">
                <a:solidFill>
                  <a:srgbClr val="C00000"/>
                </a:solidFill>
                <a:effectLst/>
              </a:rPr>
              <a:t>BNCT</a:t>
            </a:r>
            <a:r>
              <a:rPr lang="zh-CN" altLang="en-US" sz="2000" b="1" dirty="0"/>
              <a:t> ）：一种前沿癌症放疗新技术</a:t>
            </a:r>
            <a:endParaRPr lang="en-US" altLang="zh-CN" sz="2000" b="1" dirty="0"/>
          </a:p>
          <a:p>
            <a:pPr marL="800100" lvl="1" indent="-342900">
              <a:lnSpc>
                <a:spcPct val="150000"/>
              </a:lnSpc>
              <a:buFont typeface="Arial" panose="020B0604020202020204" pitchFamily="34" charset="0"/>
              <a:buChar char="•"/>
            </a:pPr>
            <a:endParaRPr lang="zh-CN" altLang="en-US" sz="2000" b="1" dirty="0"/>
          </a:p>
          <a:p>
            <a:pPr marL="342900" indent="-342900">
              <a:lnSpc>
                <a:spcPct val="150000"/>
              </a:lnSpc>
              <a:buFont typeface="Wingdings" panose="05000000000000000000" pitchFamily="2" charset="2"/>
              <a:buChar char="Ø"/>
            </a:pPr>
            <a:endParaRPr lang="zh-CN" altLang="en-US" sz="2000" b="1" dirty="0"/>
          </a:p>
        </p:txBody>
      </p:sp>
      <p:pic>
        <p:nvPicPr>
          <p:cNvPr id="4" name="图片 3">
            <a:extLst>
              <a:ext uri="{FF2B5EF4-FFF2-40B4-BE49-F238E27FC236}">
                <a16:creationId xmlns:a16="http://schemas.microsoft.com/office/drawing/2014/main" id="{87B405B6-F7AA-CDC9-6BA5-E900978D3FBD}"/>
              </a:ext>
            </a:extLst>
          </p:cNvPr>
          <p:cNvPicPr>
            <a:picLocks noChangeAspect="1"/>
          </p:cNvPicPr>
          <p:nvPr/>
        </p:nvPicPr>
        <p:blipFill>
          <a:blip r:embed="rId3"/>
          <a:stretch>
            <a:fillRect/>
          </a:stretch>
        </p:blipFill>
        <p:spPr>
          <a:xfrm>
            <a:off x="1008136" y="1580694"/>
            <a:ext cx="10134600" cy="3661752"/>
          </a:xfrm>
          <a:prstGeom prst="rect">
            <a:avLst/>
          </a:prstGeom>
        </p:spPr>
      </p:pic>
      <p:sp>
        <p:nvSpPr>
          <p:cNvPr id="26" name="文本框 25">
            <a:extLst>
              <a:ext uri="{FF2B5EF4-FFF2-40B4-BE49-F238E27FC236}">
                <a16:creationId xmlns:a16="http://schemas.microsoft.com/office/drawing/2014/main" id="{B8C3326A-4133-A1D0-BF3D-3063C788CF07}"/>
              </a:ext>
            </a:extLst>
          </p:cNvPr>
          <p:cNvSpPr txBox="1"/>
          <p:nvPr/>
        </p:nvSpPr>
        <p:spPr>
          <a:xfrm>
            <a:off x="1264239" y="5242446"/>
            <a:ext cx="10134600" cy="787075"/>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n-US" altLang="zh-CN" sz="1600" b="1" kern="100" baseline="30000" dirty="0" err="1"/>
              <a:t>7</a:t>
            </a:r>
            <a:r>
              <a:rPr lang="en-US" altLang="zh-CN" sz="1600" b="1" kern="100" dirty="0" err="1"/>
              <a:t>Li</a:t>
            </a:r>
            <a:r>
              <a:rPr lang="zh-CN" altLang="en-US" sz="1600" b="1" kern="100" dirty="0"/>
              <a:t>与</a:t>
            </a:r>
            <a:r>
              <a:rPr lang="en-US" altLang="zh-CN" sz="1600" b="1" kern="100" dirty="0"/>
              <a:t> </a:t>
            </a:r>
            <a:r>
              <a:rPr lang="el-GR" altLang="zh-CN" sz="1600" b="1" kern="100" dirty="0"/>
              <a:t>α</a:t>
            </a:r>
            <a:r>
              <a:rPr lang="zh-CN" altLang="en-US" sz="1600" b="1" kern="100" dirty="0"/>
              <a:t>粒子的组合射程与细胞尺度相当，</a:t>
            </a:r>
            <a:r>
              <a:rPr lang="en-US" altLang="zh-CN" sz="1600" b="1" kern="100" dirty="0"/>
              <a:t>~10 </a:t>
            </a:r>
            <a:r>
              <a:rPr lang="el-GR" altLang="zh-CN" sz="1600" b="1" kern="100" dirty="0"/>
              <a:t>μ</a:t>
            </a:r>
            <a:r>
              <a:rPr lang="en-US" altLang="zh-CN" sz="1600" b="1" kern="100" dirty="0"/>
              <a:t>m</a:t>
            </a:r>
            <a:r>
              <a:rPr lang="zh-CN" altLang="en-US" sz="1600" b="1" kern="100" dirty="0"/>
              <a:t>；</a:t>
            </a:r>
            <a:r>
              <a:rPr lang="zh-CN" altLang="en-US" sz="1600" b="1" kern="100" dirty="0">
                <a:solidFill>
                  <a:srgbClr val="C00000"/>
                </a:solidFill>
              </a:rPr>
              <a:t>突出优势：细胞尺度的精准放疗、微米级别</a:t>
            </a:r>
            <a:endParaRPr lang="en-US" altLang="zh-CN" sz="1600" b="1" kern="100" dirty="0">
              <a:solidFill>
                <a:srgbClr val="C00000"/>
              </a:solidFill>
            </a:endParaRPr>
          </a:p>
          <a:p>
            <a:pPr marL="285750" indent="-285750">
              <a:lnSpc>
                <a:spcPct val="150000"/>
              </a:lnSpc>
              <a:buFont typeface="Arial" panose="020B0604020202020204" pitchFamily="34" charset="0"/>
              <a:buChar char="•"/>
            </a:pPr>
            <a:r>
              <a:rPr lang="zh-CN" altLang="en-US" sz="1600" b="1" kern="100" dirty="0"/>
              <a:t>传统光子、质子、重离子治疗等：厘米级别，过度杀伤正常细胞</a:t>
            </a:r>
            <a:endParaRPr lang="en-US" altLang="zh-CN" sz="1600" b="1" kern="100" dirty="0">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6D99B-DB6E-5614-B486-43D437C68B69}"/>
            </a:ext>
          </a:extLst>
        </p:cNvPr>
        <p:cNvGrpSpPr/>
        <p:nvPr/>
      </p:nvGrpSpPr>
      <p:grpSpPr>
        <a:xfrm>
          <a:off x="0" y="0"/>
          <a:ext cx="0" cy="0"/>
          <a:chOff x="0" y="0"/>
          <a:chExt cx="0" cy="0"/>
        </a:xfrm>
      </p:grpSpPr>
      <p:sp>
        <p:nvSpPr>
          <p:cNvPr id="47" name="矩形: 圆角 46">
            <a:extLst>
              <a:ext uri="{FF2B5EF4-FFF2-40B4-BE49-F238E27FC236}">
                <a16:creationId xmlns:a16="http://schemas.microsoft.com/office/drawing/2014/main" id="{7E59B6DE-A1FC-94A9-E0CC-2F9EB9E4F34E}"/>
              </a:ext>
            </a:extLst>
          </p:cNvPr>
          <p:cNvSpPr/>
          <p:nvPr/>
        </p:nvSpPr>
        <p:spPr>
          <a:xfrm>
            <a:off x="2180505" y="4835355"/>
            <a:ext cx="7914840" cy="1537736"/>
          </a:xfrm>
          <a:prstGeom prst="roundRect">
            <a:avLst>
              <a:gd name="adj" fmla="val 2809"/>
            </a:avLst>
          </a:prstGeom>
          <a:solidFill>
            <a:srgbClr val="FEFEFE"/>
          </a:solidFill>
          <a:ln w="12700" cap="flat" cmpd="sng" algn="ctr">
            <a:solidFill>
              <a:schemeClr val="bg1">
                <a:lumMod val="9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2" name="标题 1">
            <a:extLst>
              <a:ext uri="{FF2B5EF4-FFF2-40B4-BE49-F238E27FC236}">
                <a16:creationId xmlns:a16="http://schemas.microsoft.com/office/drawing/2014/main" id="{BC61769A-A318-6DE9-C150-2D3169754119}"/>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1.2 BNCT</a:t>
            </a:r>
            <a:r>
              <a:rPr lang="zh-CN" altLang="en-US" spc="300" dirty="0">
                <a:latin typeface="微软雅黑" panose="020B0503020204020204" charset="-122"/>
                <a:ea typeface="微软雅黑" panose="020B0503020204020204" charset="-122"/>
                <a:sym typeface="微软雅黑" panose="020B0503020204020204" charset="-122"/>
              </a:rPr>
              <a:t>中子注量率空间分布</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5" name="文本框 4">
            <a:extLst>
              <a:ext uri="{FF2B5EF4-FFF2-40B4-BE49-F238E27FC236}">
                <a16:creationId xmlns:a16="http://schemas.microsoft.com/office/drawing/2014/main" id="{6CB4B318-2ABF-9231-E9AA-090C486D1511}"/>
              </a:ext>
            </a:extLst>
          </p:cNvPr>
          <p:cNvSpPr txBox="1"/>
          <p:nvPr/>
        </p:nvSpPr>
        <p:spPr>
          <a:xfrm>
            <a:off x="196682" y="866632"/>
            <a:ext cx="6873430" cy="499111"/>
          </a:xfrm>
          <a:prstGeom prst="rect">
            <a:avLst/>
          </a:prstGeom>
          <a:noFill/>
        </p:spPr>
        <p:txBody>
          <a:bodyPr wrap="square" rtlCol="0">
            <a:spAutoFit/>
          </a:bodyPr>
          <a:lstStyle/>
          <a:p>
            <a:pPr marL="342900" indent="-342900" algn="l">
              <a:lnSpc>
                <a:spcPct val="150000"/>
              </a:lnSpc>
              <a:buFont typeface="Wingdings" panose="05000000000000000000" pitchFamily="2" charset="2"/>
              <a:buChar char="Ø"/>
            </a:pPr>
            <a:r>
              <a:rPr lang="zh-CN" altLang="en-US" sz="2000" b="1" kern="100" dirty="0">
                <a:solidFill>
                  <a:srgbClr val="C00000"/>
                </a:solidFill>
                <a:effectLst/>
              </a:rPr>
              <a:t>源项参数</a:t>
            </a:r>
            <a:r>
              <a:rPr lang="zh-CN" altLang="en-US" sz="2000" b="1" kern="100" dirty="0">
                <a:effectLst/>
              </a:rPr>
              <a:t>测量是</a:t>
            </a:r>
            <a:r>
              <a:rPr lang="en-US" altLang="zh-CN" sz="2000" b="1" kern="100" dirty="0">
                <a:effectLst/>
              </a:rPr>
              <a:t>BNCT</a:t>
            </a:r>
            <a:r>
              <a:rPr lang="zh-CN" altLang="en-US" sz="2000" b="1" kern="100" dirty="0">
                <a:effectLst/>
              </a:rPr>
              <a:t>剂量学研究的</a:t>
            </a:r>
            <a:r>
              <a:rPr lang="zh-CN" altLang="en-US" sz="2000" b="1" kern="100" dirty="0">
                <a:solidFill>
                  <a:srgbClr val="C00000"/>
                </a:solidFill>
                <a:effectLst/>
              </a:rPr>
              <a:t>首要环节</a:t>
            </a:r>
          </a:p>
        </p:txBody>
      </p:sp>
      <p:sp>
        <p:nvSpPr>
          <p:cNvPr id="16" name="文本框 15">
            <a:extLst>
              <a:ext uri="{FF2B5EF4-FFF2-40B4-BE49-F238E27FC236}">
                <a16:creationId xmlns:a16="http://schemas.microsoft.com/office/drawing/2014/main" id="{A0B18547-D4E9-52E3-51D7-B2B324AE706C}"/>
              </a:ext>
            </a:extLst>
          </p:cNvPr>
          <p:cNvSpPr txBox="1"/>
          <p:nvPr/>
        </p:nvSpPr>
        <p:spPr>
          <a:xfrm>
            <a:off x="1597358" y="1451358"/>
            <a:ext cx="1613922" cy="338554"/>
          </a:xfrm>
          <a:prstGeom prst="rect">
            <a:avLst/>
          </a:prstGeom>
          <a:noFill/>
        </p:spPr>
        <p:txBody>
          <a:bodyPr wrap="square">
            <a:spAutoFit/>
          </a:bodyPr>
          <a:lstStyle/>
          <a:p>
            <a:pPr algn="r"/>
            <a:r>
              <a:rPr lang="zh-CN" altLang="en-US" sz="1600" b="1" kern="100" dirty="0">
                <a:solidFill>
                  <a:srgbClr val="C00000"/>
                </a:solidFill>
              </a:rPr>
              <a:t>源项参数组成</a:t>
            </a:r>
            <a:endParaRPr lang="zh-CN" altLang="en-US" sz="1600" dirty="0"/>
          </a:p>
        </p:txBody>
      </p:sp>
      <p:sp>
        <p:nvSpPr>
          <p:cNvPr id="17" name="左大括号 16">
            <a:extLst>
              <a:ext uri="{FF2B5EF4-FFF2-40B4-BE49-F238E27FC236}">
                <a16:creationId xmlns:a16="http://schemas.microsoft.com/office/drawing/2014/main" id="{19109037-0A97-751A-F453-85DF2D77F2FA}"/>
              </a:ext>
            </a:extLst>
          </p:cNvPr>
          <p:cNvSpPr/>
          <p:nvPr/>
        </p:nvSpPr>
        <p:spPr>
          <a:xfrm rot="5400000">
            <a:off x="2453749" y="146660"/>
            <a:ext cx="179475" cy="3597148"/>
          </a:xfrm>
          <a:prstGeom prst="leftBrace">
            <a:avLst>
              <a:gd name="adj1" fmla="val 73198"/>
              <a:gd name="adj2" fmla="val 49559"/>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8" name="文本框 17">
            <a:extLst>
              <a:ext uri="{FF2B5EF4-FFF2-40B4-BE49-F238E27FC236}">
                <a16:creationId xmlns:a16="http://schemas.microsoft.com/office/drawing/2014/main" id="{DEF352D0-1861-4A0A-553D-DA1E8DFA85C0}"/>
              </a:ext>
            </a:extLst>
          </p:cNvPr>
          <p:cNvSpPr txBox="1"/>
          <p:nvPr/>
        </p:nvSpPr>
        <p:spPr>
          <a:xfrm>
            <a:off x="0" y="2250098"/>
            <a:ext cx="1639659" cy="338554"/>
          </a:xfrm>
          <a:prstGeom prst="rect">
            <a:avLst/>
          </a:prstGeom>
          <a:noFill/>
        </p:spPr>
        <p:txBody>
          <a:bodyPr wrap="square">
            <a:spAutoFit/>
          </a:bodyPr>
          <a:lstStyle/>
          <a:p>
            <a:pPr algn="ctr"/>
            <a:r>
              <a:rPr lang="zh-CN" altLang="en-US" sz="1600" b="1" kern="100" dirty="0"/>
              <a:t>中子能谱</a:t>
            </a:r>
            <a:endParaRPr lang="zh-CN" altLang="en-US" sz="1600" dirty="0"/>
          </a:p>
        </p:txBody>
      </p:sp>
      <p:sp>
        <p:nvSpPr>
          <p:cNvPr id="19" name="文本框 18">
            <a:extLst>
              <a:ext uri="{FF2B5EF4-FFF2-40B4-BE49-F238E27FC236}">
                <a16:creationId xmlns:a16="http://schemas.microsoft.com/office/drawing/2014/main" id="{5179EF18-7912-970F-6239-EEECF736C133}"/>
              </a:ext>
            </a:extLst>
          </p:cNvPr>
          <p:cNvSpPr txBox="1"/>
          <p:nvPr/>
        </p:nvSpPr>
        <p:spPr>
          <a:xfrm>
            <a:off x="2180506" y="2122999"/>
            <a:ext cx="1791120" cy="584775"/>
          </a:xfrm>
          <a:prstGeom prst="rect">
            <a:avLst/>
          </a:prstGeom>
          <a:noFill/>
        </p:spPr>
        <p:txBody>
          <a:bodyPr wrap="square">
            <a:spAutoFit/>
          </a:bodyPr>
          <a:lstStyle/>
          <a:p>
            <a:pPr algn="ctr"/>
            <a:r>
              <a:rPr lang="zh-CN" altLang="en-US" sz="1600" b="1" kern="100" dirty="0">
                <a:solidFill>
                  <a:srgbClr val="C00000"/>
                </a:solidFill>
                <a:effectLst/>
              </a:rPr>
              <a:t>中子注量率</a:t>
            </a:r>
            <a:endParaRPr lang="en-US" altLang="zh-CN" sz="1600" b="1" kern="100" dirty="0">
              <a:solidFill>
                <a:srgbClr val="C00000"/>
              </a:solidFill>
              <a:effectLst/>
            </a:endParaRPr>
          </a:p>
          <a:p>
            <a:pPr algn="ctr"/>
            <a:r>
              <a:rPr lang="zh-CN" altLang="en-US" sz="1600" b="1" kern="100" dirty="0">
                <a:solidFill>
                  <a:srgbClr val="C00000"/>
                </a:solidFill>
                <a:effectLst/>
              </a:rPr>
              <a:t>空间分布</a:t>
            </a:r>
            <a:endParaRPr lang="zh-CN" altLang="en-US" sz="1600" dirty="0">
              <a:solidFill>
                <a:srgbClr val="C00000"/>
              </a:solidFill>
            </a:endParaRPr>
          </a:p>
        </p:txBody>
      </p:sp>
      <p:sp>
        <p:nvSpPr>
          <p:cNvPr id="21" name="文本框 20">
            <a:extLst>
              <a:ext uri="{FF2B5EF4-FFF2-40B4-BE49-F238E27FC236}">
                <a16:creationId xmlns:a16="http://schemas.microsoft.com/office/drawing/2014/main" id="{2ED67304-652B-4901-F59D-44BD58AC04B7}"/>
              </a:ext>
            </a:extLst>
          </p:cNvPr>
          <p:cNvSpPr txBox="1"/>
          <p:nvPr/>
        </p:nvSpPr>
        <p:spPr>
          <a:xfrm>
            <a:off x="1102637" y="2246244"/>
            <a:ext cx="1639659" cy="338554"/>
          </a:xfrm>
          <a:prstGeom prst="rect">
            <a:avLst/>
          </a:prstGeom>
          <a:noFill/>
        </p:spPr>
        <p:txBody>
          <a:bodyPr wrap="square">
            <a:spAutoFit/>
          </a:bodyPr>
          <a:lstStyle/>
          <a:p>
            <a:pPr algn="ctr"/>
            <a:r>
              <a:rPr lang="zh-CN" altLang="en-US" sz="1600" b="1" kern="100" dirty="0"/>
              <a:t>伽马能谱</a:t>
            </a:r>
            <a:endParaRPr lang="zh-CN" altLang="en-US" sz="1600" dirty="0"/>
          </a:p>
        </p:txBody>
      </p:sp>
      <p:sp>
        <p:nvSpPr>
          <p:cNvPr id="22" name="文本框 21">
            <a:extLst>
              <a:ext uri="{FF2B5EF4-FFF2-40B4-BE49-F238E27FC236}">
                <a16:creationId xmlns:a16="http://schemas.microsoft.com/office/drawing/2014/main" id="{45696252-1189-A157-5607-6FA67382B2D2}"/>
              </a:ext>
            </a:extLst>
          </p:cNvPr>
          <p:cNvSpPr txBox="1"/>
          <p:nvPr/>
        </p:nvSpPr>
        <p:spPr>
          <a:xfrm>
            <a:off x="3446501" y="2106217"/>
            <a:ext cx="1791120" cy="584775"/>
          </a:xfrm>
          <a:prstGeom prst="rect">
            <a:avLst/>
          </a:prstGeom>
          <a:noFill/>
        </p:spPr>
        <p:txBody>
          <a:bodyPr wrap="square">
            <a:spAutoFit/>
          </a:bodyPr>
          <a:lstStyle/>
          <a:p>
            <a:pPr algn="ctr"/>
            <a:r>
              <a:rPr lang="zh-CN" altLang="en-US" sz="1600" b="1" kern="100" dirty="0"/>
              <a:t>伽马</a:t>
            </a:r>
            <a:r>
              <a:rPr lang="zh-CN" altLang="en-US" sz="1600" b="1" kern="100" dirty="0">
                <a:effectLst/>
              </a:rPr>
              <a:t>注量率</a:t>
            </a:r>
            <a:endParaRPr lang="en-US" altLang="zh-CN" sz="1600" b="1" kern="100" dirty="0">
              <a:effectLst/>
            </a:endParaRPr>
          </a:p>
          <a:p>
            <a:pPr algn="ctr"/>
            <a:r>
              <a:rPr lang="zh-CN" altLang="en-US" sz="1600" b="1" kern="100" dirty="0">
                <a:effectLst/>
              </a:rPr>
              <a:t>空间分布</a:t>
            </a:r>
            <a:endParaRPr lang="zh-CN" altLang="en-US" sz="1600" dirty="0"/>
          </a:p>
        </p:txBody>
      </p:sp>
      <mc:AlternateContent xmlns:mc="http://schemas.openxmlformats.org/markup-compatibility/2006" xmlns:a14="http://schemas.microsoft.com/office/drawing/2010/main">
        <mc:Choice Requires="a14">
          <p:sp>
            <p:nvSpPr>
              <p:cNvPr id="25" name="文本框 24">
                <a:extLst>
                  <a:ext uri="{FF2B5EF4-FFF2-40B4-BE49-F238E27FC236}">
                    <a16:creationId xmlns:a16="http://schemas.microsoft.com/office/drawing/2014/main" id="{6D958880-5D7D-9F2F-4934-3C44864A54EC}"/>
                  </a:ext>
                </a:extLst>
              </p:cNvPr>
              <p:cNvSpPr txBox="1"/>
              <p:nvPr/>
            </p:nvSpPr>
            <p:spPr>
              <a:xfrm>
                <a:off x="389231" y="2765214"/>
                <a:ext cx="4184895" cy="1867371"/>
              </a:xfrm>
              <a:prstGeom prst="rect">
                <a:avLst/>
              </a:prstGeom>
              <a:noFill/>
            </p:spPr>
            <p:txBody>
              <a:bodyPr wrap="square">
                <a:spAutoFit/>
              </a:bodyPr>
              <a:lstStyle/>
              <a:p>
                <a:pPr>
                  <a:lnSpc>
                    <a:spcPct val="120000"/>
                  </a:lnSpc>
                </a:pPr>
                <a:r>
                  <a:rPr lang="zh-CN" altLang="zh-CN" sz="1600" b="1" dirty="0"/>
                  <a:t>BNCT中子束</a:t>
                </a:r>
                <a:r>
                  <a:rPr lang="zh-CN" altLang="en-US" sz="1600" b="1" dirty="0"/>
                  <a:t>特点</a:t>
                </a:r>
                <a:endParaRPr lang="en-US" altLang="zh-CN" sz="1600" b="1" dirty="0">
                  <a:solidFill>
                    <a:srgbClr val="014E96"/>
                  </a:solidFill>
                </a:endParaRPr>
              </a:p>
              <a:p>
                <a:pPr marL="342900" indent="-342900">
                  <a:lnSpc>
                    <a:spcPct val="150000"/>
                  </a:lnSpc>
                  <a:buFont typeface="Arial" panose="020B0604020202020204" pitchFamily="34" charset="0"/>
                  <a:buChar char="•"/>
                </a:pPr>
                <a:r>
                  <a:rPr lang="zh-CN" altLang="en-US" sz="1600" b="1" dirty="0">
                    <a:solidFill>
                      <a:srgbClr val="014E96"/>
                    </a:solidFill>
                  </a:rPr>
                  <a:t>注量率高：</a:t>
                </a:r>
                <a:r>
                  <a:rPr lang="zh-CN" altLang="zh-CN" sz="1600" dirty="0"/>
                  <a:t>达</a:t>
                </a:r>
                <a14:m>
                  <m:oMath xmlns:m="http://schemas.openxmlformats.org/officeDocument/2006/math">
                    <m:r>
                      <m:rPr>
                        <m:nor/>
                      </m:rPr>
                      <a:rPr lang="en-US" altLang="zh-CN" sz="1600" b="0" i="0" baseline="30000" dirty="0">
                        <a:solidFill>
                          <a:srgbClr val="C00000"/>
                        </a:solidFill>
                      </a:rPr>
                      <m:t> </m:t>
                    </m:r>
                    <m:r>
                      <m:rPr>
                        <m:nor/>
                      </m:rPr>
                      <a:rPr lang="en-US" altLang="zh-CN" sz="1600" b="0" i="0" dirty="0">
                        <a:solidFill>
                          <a:srgbClr val="C00000"/>
                        </a:solidFill>
                      </a:rPr>
                      <m:t> </m:t>
                    </m:r>
                    <m:r>
                      <m:rPr>
                        <m:nor/>
                      </m:rPr>
                      <a:rPr lang="en-US" altLang="zh-CN" sz="1600" b="0" i="0" dirty="0" smtClean="0">
                        <a:solidFill>
                          <a:srgbClr val="C00000"/>
                        </a:solidFill>
                      </a:rPr>
                      <m:t>~</m:t>
                    </m:r>
                    <m:r>
                      <m:rPr>
                        <m:nor/>
                      </m:rPr>
                      <a:rPr lang="en-US" altLang="zh-CN" sz="1600" b="0" i="0" dirty="0">
                        <a:solidFill>
                          <a:srgbClr val="C00000"/>
                        </a:solidFill>
                      </a:rPr>
                      <m:t>10</m:t>
                    </m:r>
                    <m:r>
                      <m:rPr>
                        <m:nor/>
                      </m:rPr>
                      <a:rPr lang="en-US" altLang="zh-CN" sz="1600" b="0" i="0" baseline="30000" dirty="0">
                        <a:solidFill>
                          <a:srgbClr val="C00000"/>
                        </a:solidFill>
                      </a:rPr>
                      <m:t>9</m:t>
                    </m:r>
                    <m:r>
                      <m:rPr>
                        <m:nor/>
                      </m:rPr>
                      <a:rPr lang="en-US" altLang="zh-CN" sz="1600" b="0" i="0" baseline="30000" dirty="0" smtClean="0">
                        <a:solidFill>
                          <a:srgbClr val="C00000"/>
                        </a:solidFill>
                      </a:rPr>
                      <m:t> </m:t>
                    </m:r>
                    <m:r>
                      <m:rPr>
                        <m:nor/>
                      </m:rPr>
                      <a:rPr lang="en-US" altLang="zh-CN" sz="1600" b="0" i="0" dirty="0">
                        <a:solidFill>
                          <a:srgbClr val="C00000"/>
                        </a:solidFill>
                      </a:rPr>
                      <m:t>n</m:t>
                    </m:r>
                    <m:r>
                      <m:rPr>
                        <m:nor/>
                      </m:rPr>
                      <a:rPr lang="en-US" altLang="zh-CN" sz="1600" b="0" i="0" dirty="0">
                        <a:solidFill>
                          <a:srgbClr val="C00000"/>
                        </a:solidFill>
                      </a:rPr>
                      <m:t>⋅</m:t>
                    </m:r>
                    <m:r>
                      <m:rPr>
                        <m:nor/>
                      </m:rPr>
                      <a:rPr lang="en-US" altLang="zh-CN" sz="1600" b="0" i="0" dirty="0">
                        <a:solidFill>
                          <a:srgbClr val="C00000"/>
                        </a:solidFill>
                      </a:rPr>
                      <m:t>cm</m:t>
                    </m:r>
                    <m:r>
                      <m:rPr>
                        <m:nor/>
                      </m:rPr>
                      <a:rPr lang="en-US" altLang="zh-CN" sz="1600" b="0" i="0" baseline="30000" dirty="0">
                        <a:solidFill>
                          <a:srgbClr val="C00000"/>
                        </a:solidFill>
                      </a:rPr>
                      <m:t>−2</m:t>
                    </m:r>
                    <m:r>
                      <m:rPr>
                        <m:nor/>
                      </m:rPr>
                      <a:rPr lang="en-US" altLang="zh-CN" sz="1600" b="0" i="0" dirty="0">
                        <a:solidFill>
                          <a:srgbClr val="C00000"/>
                        </a:solidFill>
                      </a:rPr>
                      <m:t> ⋅</m:t>
                    </m:r>
                    <m:r>
                      <m:rPr>
                        <m:nor/>
                      </m:rPr>
                      <a:rPr lang="en-US" altLang="zh-CN" sz="1600" b="0" i="0" dirty="0">
                        <a:solidFill>
                          <a:srgbClr val="C00000"/>
                        </a:solidFill>
                      </a:rPr>
                      <m:t>s</m:t>
                    </m:r>
                    <m:r>
                      <m:rPr>
                        <m:nor/>
                      </m:rPr>
                      <a:rPr lang="en-US" altLang="zh-CN" sz="1600" b="0" i="0" baseline="30000" dirty="0">
                        <a:solidFill>
                          <a:srgbClr val="C00000"/>
                        </a:solidFill>
                      </a:rPr>
                      <m:t>−1</m:t>
                    </m:r>
                  </m:oMath>
                </a14:m>
                <a:endParaRPr lang="en-US" altLang="zh-CN" sz="1600" b="1" dirty="0">
                  <a:solidFill>
                    <a:srgbClr val="014E96"/>
                  </a:solidFill>
                </a:endParaRPr>
              </a:p>
              <a:p>
                <a:pPr marL="342900" indent="-342900">
                  <a:lnSpc>
                    <a:spcPct val="150000"/>
                  </a:lnSpc>
                  <a:buFont typeface="Arial" panose="020B0604020202020204" pitchFamily="34" charset="0"/>
                  <a:buChar char="•"/>
                </a:pPr>
                <a:r>
                  <a:rPr lang="zh-CN" altLang="en-US" sz="1600" b="1" dirty="0">
                    <a:solidFill>
                      <a:srgbClr val="014E96"/>
                    </a:solidFill>
                  </a:rPr>
                  <a:t>成分复杂：</a:t>
                </a:r>
                <a:r>
                  <a:rPr lang="zh-CN" altLang="zh-CN" sz="1600" dirty="0"/>
                  <a:t>热中子</a:t>
                </a:r>
                <a:r>
                  <a:rPr lang="zh-CN" altLang="en-US" sz="1600" dirty="0"/>
                  <a:t>、超热中子、快中子</a:t>
                </a:r>
                <a:r>
                  <a:rPr lang="zh-CN" altLang="zh-CN" sz="1600" dirty="0"/>
                  <a:t>三种中子成分，并伴随伽马射线</a:t>
                </a:r>
                <a:endParaRPr lang="en-US" altLang="zh-CN" sz="1600" b="1" dirty="0">
                  <a:solidFill>
                    <a:srgbClr val="014E96"/>
                  </a:solidFill>
                </a:endParaRPr>
              </a:p>
              <a:p>
                <a:pPr marL="342900" indent="-342900">
                  <a:lnSpc>
                    <a:spcPct val="150000"/>
                  </a:lnSpc>
                  <a:buFont typeface="Arial" panose="020B0604020202020204" pitchFamily="34" charset="0"/>
                  <a:buChar char="•"/>
                </a:pPr>
                <a:r>
                  <a:rPr lang="zh-CN" altLang="en-US" sz="1600" b="1" dirty="0">
                    <a:solidFill>
                      <a:srgbClr val="014E96"/>
                    </a:solidFill>
                  </a:rPr>
                  <a:t>束流面积大：</a:t>
                </a:r>
                <a:r>
                  <a:rPr lang="zh-CN" altLang="zh-CN" sz="1600" dirty="0"/>
                  <a:t>直径通常约十几厘米</a:t>
                </a:r>
                <a:endParaRPr lang="en-US" altLang="zh-CN" sz="1600" b="1" dirty="0">
                  <a:solidFill>
                    <a:srgbClr val="014E96"/>
                  </a:solidFill>
                </a:endParaRPr>
              </a:p>
            </p:txBody>
          </p:sp>
        </mc:Choice>
        <mc:Fallback xmlns="">
          <p:sp>
            <p:nvSpPr>
              <p:cNvPr id="25" name="文本框 24">
                <a:extLst>
                  <a:ext uri="{FF2B5EF4-FFF2-40B4-BE49-F238E27FC236}">
                    <a16:creationId xmlns:a16="http://schemas.microsoft.com/office/drawing/2014/main" id="{6D958880-5D7D-9F2F-4934-3C44864A54EC}"/>
                  </a:ext>
                </a:extLst>
              </p:cNvPr>
              <p:cNvSpPr txBox="1">
                <a:spLocks noRot="1" noChangeAspect="1" noMove="1" noResize="1" noEditPoints="1" noAdjustHandles="1" noChangeArrowheads="1" noChangeShapeType="1" noTextEdit="1"/>
              </p:cNvSpPr>
              <p:nvPr/>
            </p:nvSpPr>
            <p:spPr>
              <a:xfrm>
                <a:off x="389231" y="2765214"/>
                <a:ext cx="4184895" cy="1867371"/>
              </a:xfrm>
              <a:prstGeom prst="rect">
                <a:avLst/>
              </a:prstGeom>
              <a:blipFill>
                <a:blip r:embed="rId3"/>
                <a:stretch>
                  <a:fillRect l="-875" b="-980"/>
                </a:stretch>
              </a:blipFill>
            </p:spPr>
            <p:txBody>
              <a:bodyPr/>
              <a:lstStyle/>
              <a:p>
                <a:r>
                  <a:rPr lang="zh-CN" altLang="en-US">
                    <a:noFill/>
                  </a:rPr>
                  <a:t> </a:t>
                </a:r>
              </a:p>
            </p:txBody>
          </p:sp>
        </mc:Fallback>
      </mc:AlternateContent>
      <p:graphicFrame>
        <p:nvGraphicFramePr>
          <p:cNvPr id="4" name="表格 3">
            <a:extLst>
              <a:ext uri="{FF2B5EF4-FFF2-40B4-BE49-F238E27FC236}">
                <a16:creationId xmlns:a16="http://schemas.microsoft.com/office/drawing/2014/main" id="{943E5F28-AC67-1042-137F-414A05850995}"/>
              </a:ext>
            </a:extLst>
          </p:cNvPr>
          <p:cNvGraphicFramePr>
            <a:graphicFrameLocks noGrp="1"/>
          </p:cNvGraphicFramePr>
          <p:nvPr>
            <p:extLst>
              <p:ext uri="{D42A27DB-BD31-4B8C-83A1-F6EECF244321}">
                <p14:modId xmlns:p14="http://schemas.microsoft.com/office/powerpoint/2010/main" val="3820245148"/>
              </p:ext>
            </p:extLst>
          </p:nvPr>
        </p:nvGraphicFramePr>
        <p:xfrm>
          <a:off x="5813843" y="1375877"/>
          <a:ext cx="6192611" cy="3377261"/>
        </p:xfrm>
        <a:graphic>
          <a:graphicData uri="http://schemas.openxmlformats.org/drawingml/2006/table">
            <a:tbl>
              <a:tblPr firstRow="1" firstCol="1" lastCol="1" bandRow="1" bandCol="1"/>
              <a:tblGrid>
                <a:gridCol w="1051650">
                  <a:extLst>
                    <a:ext uri="{9D8B030D-6E8A-4147-A177-3AD203B41FA5}">
                      <a16:colId xmlns:a16="http://schemas.microsoft.com/office/drawing/2014/main" val="20000"/>
                    </a:ext>
                  </a:extLst>
                </a:gridCol>
                <a:gridCol w="873760">
                  <a:extLst>
                    <a:ext uri="{9D8B030D-6E8A-4147-A177-3AD203B41FA5}">
                      <a16:colId xmlns:a16="http://schemas.microsoft.com/office/drawing/2014/main" val="20001"/>
                    </a:ext>
                  </a:extLst>
                </a:gridCol>
                <a:gridCol w="1635760">
                  <a:extLst>
                    <a:ext uri="{9D8B030D-6E8A-4147-A177-3AD203B41FA5}">
                      <a16:colId xmlns:a16="http://schemas.microsoft.com/office/drawing/2014/main" val="20002"/>
                    </a:ext>
                  </a:extLst>
                </a:gridCol>
                <a:gridCol w="2631441">
                  <a:extLst>
                    <a:ext uri="{9D8B030D-6E8A-4147-A177-3AD203B41FA5}">
                      <a16:colId xmlns:a16="http://schemas.microsoft.com/office/drawing/2014/main" val="20003"/>
                    </a:ext>
                  </a:extLst>
                </a:gridCol>
              </a:tblGrid>
              <a:tr h="459821">
                <a:tc>
                  <a:txBody>
                    <a:bodyPr/>
                    <a:lstStyle/>
                    <a:p>
                      <a:pPr algn="ctr" fontAlgn="ctr">
                        <a:lnSpc>
                          <a:spcPct val="130000"/>
                        </a:lnSpc>
                      </a:pPr>
                      <a:r>
                        <a:rPr lang="zh-CN" sz="1400" b="1" kern="100" dirty="0">
                          <a:solidFill>
                            <a:schemeClr val="bg1"/>
                          </a:solidFill>
                          <a:effectLst/>
                        </a:rPr>
                        <a:t>测量方法</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indent="133350" algn="ctr" fontAlgn="ctr">
                        <a:lnSpc>
                          <a:spcPct val="130000"/>
                        </a:lnSpc>
                      </a:pPr>
                      <a:r>
                        <a:rPr lang="zh-CN" sz="1400" b="1" kern="100" dirty="0">
                          <a:solidFill>
                            <a:schemeClr val="bg1"/>
                          </a:solidFill>
                          <a:effectLst/>
                        </a:rPr>
                        <a:t>材料</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30000"/>
                        </a:lnSpc>
                      </a:pPr>
                      <a:r>
                        <a:rPr lang="zh-CN" sz="1400" b="1" kern="100" dirty="0">
                          <a:solidFill>
                            <a:schemeClr val="bg1"/>
                          </a:solidFill>
                          <a:effectLst/>
                        </a:rPr>
                        <a:t>优点</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lnSpc>
                          <a:spcPct val="130000"/>
                        </a:lnSpc>
                      </a:pPr>
                      <a:r>
                        <a:rPr lang="zh-CN" sz="1400" b="1" kern="100" dirty="0">
                          <a:solidFill>
                            <a:schemeClr val="bg1"/>
                          </a:solidFill>
                          <a:effectLst/>
                        </a:rPr>
                        <a:t>缺点</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738676">
                <a:tc>
                  <a:txBody>
                    <a:bodyPr/>
                    <a:lstStyle/>
                    <a:p>
                      <a:pPr algn="ctr" fontAlgn="ctr">
                        <a:lnSpc>
                          <a:spcPct val="130000"/>
                        </a:lnSpc>
                      </a:pPr>
                      <a:endParaRPr lang="en-US" altLang="zh-CN" sz="1200" b="1" kern="100" dirty="0">
                        <a:effectLst/>
                      </a:endParaRPr>
                    </a:p>
                    <a:p>
                      <a:pPr marR="0" algn="ctr" rtl="0" fontAlgn="ctr">
                        <a:lnSpc>
                          <a:spcPct val="130000"/>
                        </a:lnSpc>
                        <a:spcBef>
                          <a:spcPts val="0"/>
                        </a:spcBef>
                        <a:spcAft>
                          <a:spcPts val="0"/>
                        </a:spcAft>
                        <a:buClr>
                          <a:srgbClr val="000000"/>
                        </a:buClr>
                        <a:buFont typeface="Arial" panose="020B0604020202020204"/>
                      </a:pPr>
                      <a:r>
                        <a:rPr lang="zh-CN" altLang="en-US" sz="1200" b="1" i="0" u="none" strike="noStrike" kern="100" cap="none" dirty="0">
                          <a:solidFill>
                            <a:schemeClr val="tx1"/>
                          </a:solidFill>
                          <a:effectLst/>
                          <a:latin typeface="+mn-lt"/>
                          <a:ea typeface="+mn-ea"/>
                          <a:cs typeface="+mn-cs"/>
                          <a:sym typeface="Arial" panose="020B0604020202020204"/>
                        </a:rPr>
                        <a:t>布点法</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lnSpc>
                          <a:spcPct val="130000"/>
                        </a:lnSpc>
                      </a:pPr>
                      <a:r>
                        <a:rPr lang="zh-CN" altLang="en-US" sz="1200" b="1" kern="100" dirty="0">
                          <a:effectLst/>
                        </a:rPr>
                        <a:t>活化箔等</a:t>
                      </a:r>
                      <a:r>
                        <a:rPr lang="zh-CN" sz="1200" b="1" kern="100" dirty="0">
                          <a:effectLst/>
                        </a:rPr>
                        <a:t>无源探测器阵列</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altLang="en-US" sz="1200" b="1" kern="100" dirty="0">
                          <a:effectLst/>
                        </a:rPr>
                        <a:t>经典、成熟</a:t>
                      </a:r>
                      <a:endParaRPr lang="zh-CN" sz="1200" b="1" kern="100" dirty="0">
                        <a:effectLst/>
                      </a:endParaRPr>
                    </a:p>
                    <a:p>
                      <a:pPr marL="285750" indent="-285750" algn="l" fontAlgn="ctr">
                        <a:lnSpc>
                          <a:spcPct val="130000"/>
                        </a:lnSpc>
                        <a:buFont typeface="Arial" panose="020B0604020202020204" pitchFamily="34" charset="0"/>
                        <a:buChar char="•"/>
                      </a:pPr>
                      <a:r>
                        <a:rPr lang="zh-CN" sz="1200" b="1" kern="100" dirty="0">
                          <a:effectLst/>
                        </a:rPr>
                        <a:t>元件组合</a:t>
                      </a:r>
                      <a:r>
                        <a:rPr lang="zh-CN" altLang="en-US" sz="1200" b="1" kern="100" dirty="0">
                          <a:effectLst/>
                        </a:rPr>
                        <a:t>，</a:t>
                      </a:r>
                      <a:r>
                        <a:rPr lang="zh-CN" sz="1200" b="1" kern="100" dirty="0">
                          <a:effectLst/>
                        </a:rPr>
                        <a:t>区分不同</a:t>
                      </a:r>
                      <a:r>
                        <a:rPr lang="zh-CN" altLang="en-US" sz="1200" b="1" kern="100" dirty="0">
                          <a:effectLst/>
                        </a:rPr>
                        <a:t>束流</a:t>
                      </a:r>
                      <a:r>
                        <a:rPr lang="zh-CN" sz="1200" b="1" kern="100" dirty="0">
                          <a:effectLst/>
                        </a:rPr>
                        <a:t>成分</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sz="1200" b="1" kern="100" dirty="0">
                          <a:effectLst/>
                        </a:rPr>
                        <a:t>测量时间久</a:t>
                      </a:r>
                      <a:r>
                        <a:rPr lang="zh-CN" altLang="en-US" sz="1200" b="1" kern="100" dirty="0">
                          <a:effectLst/>
                        </a:rPr>
                        <a:t>：</a:t>
                      </a:r>
                      <a:r>
                        <a:rPr lang="zh-CN" sz="1200" b="1" kern="100" dirty="0">
                          <a:effectLst/>
                        </a:rPr>
                        <a:t>活化箔典型冷却</a:t>
                      </a:r>
                      <a:r>
                        <a:rPr lang="zh-CN" altLang="en-US" sz="1200" b="1" kern="100" dirty="0">
                          <a:effectLst/>
                        </a:rPr>
                        <a:t>时</a:t>
                      </a:r>
                      <a:r>
                        <a:rPr lang="zh-CN" sz="1200" b="1" kern="100" dirty="0">
                          <a:effectLst/>
                        </a:rPr>
                        <a:t>间</a:t>
                      </a:r>
                      <a:r>
                        <a:rPr lang="zh-CN" altLang="en-US" sz="1200" b="1" kern="100" dirty="0">
                          <a:effectLst/>
                        </a:rPr>
                        <a:t>在</a:t>
                      </a:r>
                      <a:r>
                        <a:rPr lang="zh-CN" sz="1200" b="1" kern="100" dirty="0">
                          <a:solidFill>
                            <a:srgbClr val="C00000"/>
                          </a:solidFill>
                          <a:effectLst/>
                        </a:rPr>
                        <a:t>小时</a:t>
                      </a:r>
                      <a:r>
                        <a:rPr lang="zh-CN" altLang="en-US" sz="1200" b="1" kern="100" dirty="0">
                          <a:solidFill>
                            <a:srgbClr val="C00000"/>
                          </a:solidFill>
                          <a:effectLst/>
                        </a:rPr>
                        <a:t>级别</a:t>
                      </a:r>
                      <a:endParaRPr lang="en-US" altLang="zh-CN" sz="1200" b="1" kern="100" dirty="0">
                        <a:solidFill>
                          <a:srgbClr val="C00000"/>
                        </a:solidFill>
                        <a:effectLst/>
                      </a:endParaRPr>
                    </a:p>
                    <a:p>
                      <a:pPr marL="285750" indent="-285750" algn="l" fontAlgn="ctr">
                        <a:lnSpc>
                          <a:spcPct val="130000"/>
                        </a:lnSpc>
                        <a:buFont typeface="Arial" panose="020B0604020202020204" pitchFamily="34" charset="0"/>
                        <a:buChar char="•"/>
                      </a:pPr>
                      <a:r>
                        <a:rPr lang="zh-CN" sz="1200" b="1" kern="100" dirty="0">
                          <a:effectLst/>
                        </a:rPr>
                        <a:t>空间分辨低：</a:t>
                      </a:r>
                      <a:r>
                        <a:rPr lang="en-US" sz="1200" b="1" kern="100" dirty="0">
                          <a:solidFill>
                            <a:srgbClr val="C00000"/>
                          </a:solidFill>
                          <a:effectLst/>
                        </a:rPr>
                        <a:t>5 mm ~ 10 mm</a:t>
                      </a:r>
                      <a:endParaRPr lang="zh-CN" sz="1200" b="1" kern="100" dirty="0">
                        <a:solidFill>
                          <a:srgbClr val="C00000"/>
                        </a:solidFill>
                        <a:effectLst/>
                      </a:endParaRP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36774">
                <a:tc>
                  <a:txBody>
                    <a:bodyPr/>
                    <a:lstStyle/>
                    <a:p>
                      <a:pPr algn="ctr" fontAlgn="ctr">
                        <a:lnSpc>
                          <a:spcPct val="130000"/>
                        </a:lnSpc>
                      </a:pPr>
                      <a:endParaRPr lang="en-US" altLang="zh-CN" sz="1200" b="1" kern="100" dirty="0">
                        <a:effectLst/>
                      </a:endParaRPr>
                    </a:p>
                    <a:p>
                      <a:pPr marR="0" algn="ctr" rtl="0" fontAlgn="ctr">
                        <a:lnSpc>
                          <a:spcPct val="130000"/>
                        </a:lnSpc>
                        <a:spcBef>
                          <a:spcPts val="0"/>
                        </a:spcBef>
                        <a:spcAft>
                          <a:spcPts val="0"/>
                        </a:spcAft>
                        <a:buClr>
                          <a:srgbClr val="000000"/>
                        </a:buClr>
                        <a:buFont typeface="Arial" panose="020B0604020202020204"/>
                      </a:pPr>
                      <a:r>
                        <a:rPr lang="zh-CN" altLang="en-US" sz="1200" b="1" i="0" u="none" strike="noStrike" kern="100" cap="none" dirty="0">
                          <a:solidFill>
                            <a:schemeClr val="tx1"/>
                          </a:solidFill>
                          <a:effectLst/>
                          <a:latin typeface="+mn-lt"/>
                          <a:ea typeface="+mn-ea"/>
                          <a:cs typeface="+mn-cs"/>
                          <a:sym typeface="Arial" panose="020B0604020202020204"/>
                        </a:rPr>
                        <a:t>扫描法</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lnSpc>
                          <a:spcPct val="130000"/>
                        </a:lnSpc>
                      </a:pPr>
                      <a:r>
                        <a:rPr lang="zh-CN" sz="1200" b="1" kern="100" dirty="0">
                          <a:effectLst/>
                        </a:rPr>
                        <a:t>有源单点探测器</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sz="1200" b="1" kern="100" dirty="0">
                          <a:effectLst/>
                        </a:rPr>
                        <a:t>可减少探测器</a:t>
                      </a:r>
                      <a:r>
                        <a:rPr lang="zh-CN" altLang="en-US" sz="1200" b="1" kern="100" dirty="0">
                          <a:effectLst/>
                        </a:rPr>
                        <a:t>及读出通道</a:t>
                      </a:r>
                      <a:r>
                        <a:rPr lang="zh-CN" sz="1200" b="1" kern="100" dirty="0">
                          <a:effectLst/>
                        </a:rPr>
                        <a:t>数量</a:t>
                      </a:r>
                    </a:p>
                    <a:p>
                      <a:pPr marL="285750" indent="-285750" algn="l" fontAlgn="ctr">
                        <a:lnSpc>
                          <a:spcPct val="130000"/>
                        </a:lnSpc>
                        <a:buFont typeface="Arial" panose="020B0604020202020204" pitchFamily="34" charset="0"/>
                        <a:buChar char="•"/>
                      </a:pPr>
                      <a:r>
                        <a:rPr lang="zh-CN" altLang="en-US" sz="1200" b="1" kern="100" dirty="0">
                          <a:effectLst/>
                        </a:rPr>
                        <a:t>探测器</a:t>
                      </a:r>
                      <a:r>
                        <a:rPr lang="zh-CN" sz="1200" b="1" kern="100" dirty="0">
                          <a:effectLst/>
                        </a:rPr>
                        <a:t>组合</a:t>
                      </a:r>
                      <a:r>
                        <a:rPr lang="zh-CN" altLang="en-US" sz="1200" b="1" kern="100" dirty="0">
                          <a:effectLst/>
                        </a:rPr>
                        <a:t>，</a:t>
                      </a:r>
                      <a:r>
                        <a:rPr lang="zh-CN" sz="1200" b="1" kern="100" dirty="0">
                          <a:effectLst/>
                        </a:rPr>
                        <a:t>区分</a:t>
                      </a:r>
                      <a:r>
                        <a:rPr lang="zh-CN" altLang="en-US" sz="1200" b="1" kern="100" dirty="0">
                          <a:effectLst/>
                        </a:rPr>
                        <a:t>束流</a:t>
                      </a:r>
                      <a:r>
                        <a:rPr lang="zh-CN" sz="1200" b="1" kern="100" dirty="0">
                          <a:effectLst/>
                        </a:rPr>
                        <a:t>成分</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altLang="en-US" sz="1200" b="1" kern="100" dirty="0">
                          <a:effectLst/>
                        </a:rPr>
                        <a:t>束流面积大，逐点扫描</a:t>
                      </a:r>
                      <a:r>
                        <a:rPr lang="zh-CN" sz="1200" b="1" kern="100" dirty="0">
                          <a:effectLst/>
                        </a:rPr>
                        <a:t>时间久</a:t>
                      </a:r>
                      <a:r>
                        <a:rPr lang="zh-CN" altLang="en-US" sz="1200" b="1" kern="100" dirty="0">
                          <a:effectLst/>
                        </a:rPr>
                        <a:t>，</a:t>
                      </a:r>
                      <a:r>
                        <a:rPr lang="zh-CN" altLang="en-US" sz="1200" b="1" kern="100" dirty="0">
                          <a:solidFill>
                            <a:srgbClr val="C00000"/>
                          </a:solidFill>
                          <a:effectLst/>
                        </a:rPr>
                        <a:t>小时级别</a:t>
                      </a:r>
                      <a:endParaRPr lang="en-US" altLang="zh-CN" sz="1200" b="1" kern="100" dirty="0">
                        <a:solidFill>
                          <a:srgbClr val="C00000"/>
                        </a:solidFill>
                        <a:effectLst/>
                      </a:endParaRPr>
                    </a:p>
                    <a:p>
                      <a:pPr marL="285750" indent="-285750" algn="l" fontAlgn="ctr">
                        <a:lnSpc>
                          <a:spcPct val="130000"/>
                        </a:lnSpc>
                        <a:buFont typeface="Arial" panose="020B0604020202020204" pitchFamily="34" charset="0"/>
                        <a:buChar char="•"/>
                      </a:pPr>
                      <a:r>
                        <a:rPr lang="zh-CN" sz="1200" b="1" kern="100" dirty="0">
                          <a:effectLst/>
                        </a:rPr>
                        <a:t>空间分辨偏低：</a:t>
                      </a:r>
                      <a:r>
                        <a:rPr lang="en-US" sz="1200" b="1" kern="100" dirty="0">
                          <a:solidFill>
                            <a:srgbClr val="C00000"/>
                          </a:solidFill>
                          <a:effectLst/>
                        </a:rPr>
                        <a:t>5 mm </a:t>
                      </a:r>
                      <a:endParaRPr lang="zh-CN" sz="1200" b="1" kern="100" dirty="0">
                        <a:solidFill>
                          <a:srgbClr val="C00000"/>
                        </a:solidFill>
                        <a:effectLst/>
                      </a:endParaRP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38676">
                <a:tc>
                  <a:txBody>
                    <a:bodyPr/>
                    <a:lstStyle/>
                    <a:p>
                      <a:pPr algn="ctr" fontAlgn="ctr">
                        <a:lnSpc>
                          <a:spcPct val="130000"/>
                        </a:lnSpc>
                      </a:pPr>
                      <a:r>
                        <a:rPr lang="zh-CN" sz="1200" b="1" kern="100" dirty="0">
                          <a:solidFill>
                            <a:schemeClr val="bg2">
                              <a:lumMod val="50000"/>
                            </a:schemeClr>
                          </a:solidFill>
                          <a:effectLst/>
                        </a:rPr>
                        <a:t>胶片法</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33350" indent="-133350" algn="ctr" fontAlgn="ctr">
                        <a:lnSpc>
                          <a:spcPct val="130000"/>
                        </a:lnSpc>
                      </a:pPr>
                      <a:r>
                        <a:rPr lang="zh-CN" sz="1200" b="1" kern="100" dirty="0">
                          <a:solidFill>
                            <a:schemeClr val="bg2">
                              <a:lumMod val="50000"/>
                            </a:schemeClr>
                          </a:solidFill>
                          <a:effectLst/>
                        </a:rPr>
                        <a:t>二维放射性成像胶片</a:t>
                      </a:r>
                    </a:p>
                  </a:txBody>
                  <a:tcPr marT="90000" marB="90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sz="1200" b="1" kern="100" dirty="0">
                          <a:solidFill>
                            <a:schemeClr val="bg2">
                              <a:lumMod val="50000"/>
                            </a:schemeClr>
                          </a:solidFill>
                          <a:effectLst/>
                        </a:rPr>
                        <a:t>操作简单</a:t>
                      </a:r>
                      <a:endParaRPr lang="en-US" altLang="zh-CN" sz="1200" b="1" kern="100" dirty="0">
                        <a:solidFill>
                          <a:schemeClr val="bg2">
                            <a:lumMod val="50000"/>
                          </a:schemeClr>
                        </a:solidFill>
                        <a:effectLst/>
                      </a:endParaRPr>
                    </a:p>
                    <a:p>
                      <a:pPr marL="285750" indent="-285750" algn="l" fontAlgn="ctr">
                        <a:lnSpc>
                          <a:spcPct val="130000"/>
                        </a:lnSpc>
                        <a:buFont typeface="Arial" panose="020B0604020202020204" pitchFamily="34" charset="0"/>
                        <a:buChar char="•"/>
                      </a:pPr>
                      <a:r>
                        <a:rPr lang="zh-CN" sz="1200" b="1" kern="100" dirty="0">
                          <a:solidFill>
                            <a:schemeClr val="bg2">
                              <a:lumMod val="50000"/>
                            </a:schemeClr>
                          </a:solidFill>
                          <a:effectLst/>
                        </a:rPr>
                        <a:t>测量过程短，秒级别</a:t>
                      </a:r>
                      <a:r>
                        <a:rPr lang="en-US" sz="1200" b="1" kern="100" dirty="0">
                          <a:solidFill>
                            <a:schemeClr val="bg2">
                              <a:lumMod val="50000"/>
                            </a:schemeClr>
                          </a:solidFill>
                          <a:effectLst/>
                        </a:rPr>
                        <a:t> </a:t>
                      </a:r>
                      <a:endParaRPr lang="zh-CN" sz="1200" b="1" kern="100" dirty="0">
                        <a:solidFill>
                          <a:schemeClr val="bg2">
                            <a:lumMod val="50000"/>
                          </a:schemeClr>
                        </a:solidFill>
                        <a:effectLst/>
                      </a:endParaRP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lgn="l" fontAlgn="ctr">
                        <a:lnSpc>
                          <a:spcPct val="130000"/>
                        </a:lnSpc>
                        <a:buFont typeface="Arial" panose="020B0604020202020204" pitchFamily="34" charset="0"/>
                        <a:buChar char="•"/>
                      </a:pPr>
                      <a:r>
                        <a:rPr lang="zh-CN" sz="1200" b="1" kern="100" dirty="0">
                          <a:solidFill>
                            <a:srgbClr val="C00000"/>
                          </a:solidFill>
                          <a:effectLst/>
                        </a:rPr>
                        <a:t>难以区分</a:t>
                      </a:r>
                      <a:r>
                        <a:rPr lang="en-US" altLang="zh-CN" sz="1200" b="1" kern="100" dirty="0">
                          <a:solidFill>
                            <a:srgbClr val="C00000"/>
                          </a:solidFill>
                          <a:effectLst/>
                        </a:rPr>
                        <a:t>BNCT</a:t>
                      </a:r>
                      <a:r>
                        <a:rPr lang="zh-CN" altLang="en-US" sz="1200" b="1" kern="100" dirty="0">
                          <a:solidFill>
                            <a:srgbClr val="C00000"/>
                          </a:solidFill>
                          <a:effectLst/>
                        </a:rPr>
                        <a:t>中子束的不同</a:t>
                      </a:r>
                      <a:r>
                        <a:rPr lang="zh-CN" sz="1200" b="1" kern="100" dirty="0">
                          <a:solidFill>
                            <a:srgbClr val="C00000"/>
                          </a:solidFill>
                          <a:effectLst/>
                        </a:rPr>
                        <a:t>成分</a:t>
                      </a:r>
                      <a:endParaRPr lang="en-US" altLang="zh-CN" sz="1200" b="1" kern="100" dirty="0">
                        <a:solidFill>
                          <a:srgbClr val="C00000"/>
                        </a:solidFill>
                        <a:effectLst/>
                      </a:endParaRPr>
                    </a:p>
                    <a:p>
                      <a:pPr marL="285750" indent="-285750" algn="l" fontAlgn="ctr">
                        <a:lnSpc>
                          <a:spcPct val="130000"/>
                        </a:lnSpc>
                        <a:buFont typeface="Arial" panose="020B0604020202020204" pitchFamily="34" charset="0"/>
                        <a:buChar char="•"/>
                      </a:pPr>
                      <a:r>
                        <a:rPr lang="zh-CN" altLang="en-US" sz="1200" b="1" kern="100" dirty="0">
                          <a:solidFill>
                            <a:schemeClr val="bg2">
                              <a:lumMod val="50000"/>
                            </a:schemeClr>
                          </a:solidFill>
                          <a:effectLst/>
                        </a:rPr>
                        <a:t>高流强下容易过度曝光</a:t>
                      </a:r>
                    </a:p>
                  </a:txBody>
                  <a:tcPr marT="90000" marB="900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8" name="文本框 27">
            <a:extLst>
              <a:ext uri="{FF2B5EF4-FFF2-40B4-BE49-F238E27FC236}">
                <a16:creationId xmlns:a16="http://schemas.microsoft.com/office/drawing/2014/main" id="{0E306C9C-65E1-F4F5-D0FE-20EF1922F3FE}"/>
              </a:ext>
            </a:extLst>
          </p:cNvPr>
          <p:cNvSpPr txBox="1"/>
          <p:nvPr/>
        </p:nvSpPr>
        <p:spPr>
          <a:xfrm>
            <a:off x="5971056" y="973822"/>
            <a:ext cx="2235200" cy="400110"/>
          </a:xfrm>
          <a:prstGeom prst="rect">
            <a:avLst/>
          </a:prstGeom>
          <a:noFill/>
        </p:spPr>
        <p:txBody>
          <a:bodyPr wrap="square">
            <a:spAutoFit/>
          </a:bodyPr>
          <a:lstStyle/>
          <a:p>
            <a:pPr algn="ctr"/>
            <a:r>
              <a:rPr lang="zh-CN" altLang="en-US" sz="2000" b="1" kern="100" dirty="0">
                <a:effectLst/>
              </a:rPr>
              <a:t>三种传统测量方法</a:t>
            </a:r>
          </a:p>
        </p:txBody>
      </p:sp>
      <p:sp>
        <p:nvSpPr>
          <p:cNvPr id="30" name="文本框 29">
            <a:extLst>
              <a:ext uri="{FF2B5EF4-FFF2-40B4-BE49-F238E27FC236}">
                <a16:creationId xmlns:a16="http://schemas.microsoft.com/office/drawing/2014/main" id="{0364C62B-5F5D-6A6B-B674-84F9112AC045}"/>
              </a:ext>
            </a:extLst>
          </p:cNvPr>
          <p:cNvSpPr txBox="1"/>
          <p:nvPr/>
        </p:nvSpPr>
        <p:spPr>
          <a:xfrm>
            <a:off x="2457530" y="5194048"/>
            <a:ext cx="1653745" cy="707886"/>
          </a:xfrm>
          <a:prstGeom prst="rect">
            <a:avLst/>
          </a:prstGeom>
          <a:noFill/>
        </p:spPr>
        <p:txBody>
          <a:bodyPr wrap="square">
            <a:spAutoFit/>
          </a:bodyPr>
          <a:lstStyle/>
          <a:p>
            <a:pPr algn="ctr">
              <a:defRPr/>
            </a:pPr>
            <a:r>
              <a:rPr lang="zh-CN" altLang="en-US" sz="2000" b="1" kern="100" dirty="0"/>
              <a:t>新型测量方法改进方向</a:t>
            </a:r>
          </a:p>
        </p:txBody>
      </p:sp>
      <p:sp>
        <p:nvSpPr>
          <p:cNvPr id="32" name="椭圆 31">
            <a:extLst>
              <a:ext uri="{FF2B5EF4-FFF2-40B4-BE49-F238E27FC236}">
                <a16:creationId xmlns:a16="http://schemas.microsoft.com/office/drawing/2014/main" id="{BCB9D907-2474-BCCD-5E7A-4A92D1AB1592}"/>
              </a:ext>
            </a:extLst>
          </p:cNvPr>
          <p:cNvSpPr/>
          <p:nvPr/>
        </p:nvSpPr>
        <p:spPr>
          <a:xfrm>
            <a:off x="4283599" y="4883824"/>
            <a:ext cx="676300" cy="664167"/>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r="100000" b="100000"/>
            </a:path>
            <a:tileRect l="-100000" t="-100000"/>
          </a:gradFill>
          <a:ln w="12700">
            <a:noFill/>
            <a:prstDash val="solid"/>
          </a:ln>
          <a:effectLst>
            <a:outerShdw blurRad="190500" sx="102000" sy="102000" algn="ctr" rotWithShape="0">
              <a:srgbClr val="4774C5">
                <a:alpha val="40000"/>
              </a:srgbClr>
            </a:outerShdw>
          </a:effectLst>
        </p:spPr>
        <p:txBody>
          <a:bodyPr wrap="square" rtlCol="0" anchor="ctr">
            <a:spAutoFit/>
          </a:bodyPr>
          <a:lstStyle/>
          <a:p>
            <a:pPr marL="0" algn="ctr"/>
            <a:endParaRPr kumimoji="1" lang="zh-CN" altLang="en-US" sz="1400" b="1" i="0" u="none" strike="noStrike" kern="0" cap="none" spc="-50" baseline="0" dirty="0">
              <a:solidFill>
                <a:srgbClr val="2E75B5"/>
              </a:solidFill>
              <a:uFillTx/>
            </a:endParaRPr>
          </a:p>
        </p:txBody>
      </p:sp>
      <p:sp>
        <p:nvSpPr>
          <p:cNvPr id="34" name="文本框 33">
            <a:extLst>
              <a:ext uri="{FF2B5EF4-FFF2-40B4-BE49-F238E27FC236}">
                <a16:creationId xmlns:a16="http://schemas.microsoft.com/office/drawing/2014/main" id="{FEA14C1B-EE0E-B3A2-AAC2-8CA8DF2BE358}"/>
              </a:ext>
            </a:extLst>
          </p:cNvPr>
          <p:cNvSpPr txBox="1"/>
          <p:nvPr/>
        </p:nvSpPr>
        <p:spPr>
          <a:xfrm>
            <a:off x="4227230" y="4945088"/>
            <a:ext cx="793977" cy="523220"/>
          </a:xfrm>
          <a:prstGeom prst="rect">
            <a:avLst/>
          </a:prstGeom>
          <a:noFill/>
        </p:spPr>
        <p:txBody>
          <a:bodyPr wrap="square">
            <a:spAutoFit/>
          </a:bodyPr>
          <a:lstStyle/>
          <a:p>
            <a:pPr algn="ctr"/>
            <a:r>
              <a:rPr lang="zh-CN" altLang="en-US" b="1" kern="100" dirty="0">
                <a:solidFill>
                  <a:schemeClr val="bg1"/>
                </a:solidFill>
              </a:rPr>
              <a:t>快速</a:t>
            </a:r>
            <a:endParaRPr lang="en-US" altLang="zh-CN" b="1" kern="100" dirty="0">
              <a:solidFill>
                <a:schemeClr val="bg1"/>
              </a:solidFill>
            </a:endParaRPr>
          </a:p>
          <a:p>
            <a:pPr algn="ctr"/>
            <a:r>
              <a:rPr lang="zh-CN" altLang="en-US" b="1" kern="100" dirty="0">
                <a:solidFill>
                  <a:schemeClr val="bg1"/>
                </a:solidFill>
              </a:rPr>
              <a:t>测量</a:t>
            </a:r>
            <a:endParaRPr lang="zh-CN" altLang="en-US" dirty="0"/>
          </a:p>
        </p:txBody>
      </p:sp>
      <p:sp>
        <p:nvSpPr>
          <p:cNvPr id="36" name="椭圆 35">
            <a:extLst>
              <a:ext uri="{FF2B5EF4-FFF2-40B4-BE49-F238E27FC236}">
                <a16:creationId xmlns:a16="http://schemas.microsoft.com/office/drawing/2014/main" id="{E109080E-46B2-6BD1-2DB5-F45B299FA524}"/>
              </a:ext>
            </a:extLst>
          </p:cNvPr>
          <p:cNvSpPr/>
          <p:nvPr/>
        </p:nvSpPr>
        <p:spPr>
          <a:xfrm>
            <a:off x="4273161" y="5632995"/>
            <a:ext cx="676300" cy="664167"/>
          </a:xfrm>
          <a:prstGeom prst="ellipse">
            <a:avLst/>
          </a:prstGeom>
          <a:gradFill flip="none" rotWithShape="1">
            <a:gsLst>
              <a:gs pos="0">
                <a:schemeClr val="accent1">
                  <a:lumMod val="40000"/>
                  <a:lumOff val="60000"/>
                </a:schemeClr>
              </a:gs>
              <a:gs pos="46000">
                <a:schemeClr val="accent1">
                  <a:lumMod val="95000"/>
                  <a:lumOff val="5000"/>
                </a:schemeClr>
              </a:gs>
              <a:gs pos="100000">
                <a:schemeClr val="accent1">
                  <a:lumMod val="60000"/>
                </a:schemeClr>
              </a:gs>
            </a:gsLst>
            <a:path path="circle">
              <a:fillToRect r="100000" b="100000"/>
            </a:path>
            <a:tileRect l="-100000" t="-100000"/>
          </a:gradFill>
          <a:ln w="12700">
            <a:noFill/>
            <a:prstDash val="solid"/>
          </a:ln>
          <a:effectLst>
            <a:outerShdw blurRad="190500" sx="102000" sy="102000" algn="ctr" rotWithShape="0">
              <a:srgbClr val="4774C5">
                <a:alpha val="40000"/>
              </a:srgbClr>
            </a:outerShdw>
          </a:effectLst>
        </p:spPr>
        <p:txBody>
          <a:bodyPr wrap="square" rtlCol="0" anchor="ctr">
            <a:spAutoFit/>
          </a:bodyPr>
          <a:lstStyle/>
          <a:p>
            <a:pPr marL="0" algn="ctr"/>
            <a:endParaRPr kumimoji="1" lang="zh-CN" altLang="en-US" sz="1400" b="1" i="0" u="none" strike="noStrike" kern="0" cap="none" spc="-50" baseline="0" dirty="0">
              <a:solidFill>
                <a:srgbClr val="2E75B5"/>
              </a:solidFill>
              <a:uFillTx/>
            </a:endParaRPr>
          </a:p>
        </p:txBody>
      </p:sp>
      <p:sp>
        <p:nvSpPr>
          <p:cNvPr id="38" name="文本框 37">
            <a:extLst>
              <a:ext uri="{FF2B5EF4-FFF2-40B4-BE49-F238E27FC236}">
                <a16:creationId xmlns:a16="http://schemas.microsoft.com/office/drawing/2014/main" id="{B00006FE-0ABD-F457-7548-39CCF6C4B903}"/>
              </a:ext>
            </a:extLst>
          </p:cNvPr>
          <p:cNvSpPr txBox="1"/>
          <p:nvPr/>
        </p:nvSpPr>
        <p:spPr>
          <a:xfrm>
            <a:off x="4216792" y="5694259"/>
            <a:ext cx="793977" cy="523220"/>
          </a:xfrm>
          <a:prstGeom prst="rect">
            <a:avLst/>
          </a:prstGeom>
          <a:noFill/>
        </p:spPr>
        <p:txBody>
          <a:bodyPr wrap="square">
            <a:spAutoFit/>
          </a:bodyPr>
          <a:lstStyle/>
          <a:p>
            <a:pPr algn="ctr"/>
            <a:r>
              <a:rPr lang="zh-CN" altLang="en-US" b="1" kern="100" dirty="0">
                <a:solidFill>
                  <a:schemeClr val="bg1"/>
                </a:solidFill>
              </a:rPr>
              <a:t>精准</a:t>
            </a:r>
            <a:endParaRPr lang="en-US" altLang="zh-CN" b="1" kern="100" dirty="0">
              <a:solidFill>
                <a:schemeClr val="bg1"/>
              </a:solidFill>
            </a:endParaRPr>
          </a:p>
          <a:p>
            <a:pPr algn="ctr"/>
            <a:r>
              <a:rPr lang="zh-CN" altLang="en-US" b="1" kern="100" dirty="0">
                <a:solidFill>
                  <a:schemeClr val="bg1"/>
                </a:solidFill>
              </a:rPr>
              <a:t>测量</a:t>
            </a:r>
            <a:endParaRPr lang="en-US" altLang="zh-CN" b="1" kern="100" dirty="0">
              <a:solidFill>
                <a:schemeClr val="bg1"/>
              </a:solidFill>
            </a:endParaRPr>
          </a:p>
        </p:txBody>
      </p:sp>
      <p:sp>
        <p:nvSpPr>
          <p:cNvPr id="40" name="文本框 39">
            <a:extLst>
              <a:ext uri="{FF2B5EF4-FFF2-40B4-BE49-F238E27FC236}">
                <a16:creationId xmlns:a16="http://schemas.microsoft.com/office/drawing/2014/main" id="{1D839EB4-037C-CE4F-BD78-83DE9825DE93}"/>
              </a:ext>
            </a:extLst>
          </p:cNvPr>
          <p:cNvSpPr txBox="1"/>
          <p:nvPr/>
        </p:nvSpPr>
        <p:spPr>
          <a:xfrm>
            <a:off x="5342439" y="4965491"/>
            <a:ext cx="5390215" cy="458459"/>
          </a:xfrm>
          <a:prstGeom prst="rect">
            <a:avLst/>
          </a:prstGeom>
          <a:noFill/>
        </p:spPr>
        <p:txBody>
          <a:bodyPr wrap="square">
            <a:spAutoFit/>
          </a:bodyPr>
          <a:lstStyle/>
          <a:p>
            <a:pPr marL="342900" indent="-342900">
              <a:lnSpc>
                <a:spcPct val="150000"/>
              </a:lnSpc>
              <a:buFont typeface="Wingdings" panose="05000000000000000000" pitchFamily="2" charset="2"/>
              <a:buChar char="Ø"/>
              <a:defRPr/>
            </a:pPr>
            <a:r>
              <a:rPr lang="zh-CN" altLang="en-US" sz="1800" b="1" dirty="0">
                <a:solidFill>
                  <a:prstClr val="black">
                    <a:lumMod val="85000"/>
                    <a:lumOff val="15000"/>
                  </a:prstClr>
                </a:solidFill>
              </a:rPr>
              <a:t>二维探测器：一次测量快速成像</a:t>
            </a:r>
          </a:p>
        </p:txBody>
      </p:sp>
      <p:sp>
        <p:nvSpPr>
          <p:cNvPr id="42" name="文本框 41">
            <a:extLst>
              <a:ext uri="{FF2B5EF4-FFF2-40B4-BE49-F238E27FC236}">
                <a16:creationId xmlns:a16="http://schemas.microsoft.com/office/drawing/2014/main" id="{25C694F0-EDE1-EA3B-9904-EF105CC674D4}"/>
              </a:ext>
            </a:extLst>
          </p:cNvPr>
          <p:cNvSpPr txBox="1"/>
          <p:nvPr/>
        </p:nvSpPr>
        <p:spPr>
          <a:xfrm>
            <a:off x="5355416" y="5710026"/>
            <a:ext cx="4481311" cy="458459"/>
          </a:xfrm>
          <a:prstGeom prst="rect">
            <a:avLst/>
          </a:prstGeom>
          <a:noFill/>
        </p:spPr>
        <p:txBody>
          <a:bodyPr wrap="square">
            <a:spAutoFit/>
          </a:bodyPr>
          <a:lstStyle/>
          <a:p>
            <a:pPr marL="342900" indent="-342900">
              <a:lnSpc>
                <a:spcPct val="150000"/>
              </a:lnSpc>
              <a:buFont typeface="Wingdings" panose="05000000000000000000" pitchFamily="2" charset="2"/>
              <a:buChar char="Ø"/>
              <a:defRPr/>
            </a:pPr>
            <a:r>
              <a:rPr lang="zh-CN" altLang="en-US" sz="1800" b="1" dirty="0">
                <a:solidFill>
                  <a:prstClr val="black">
                    <a:lumMod val="85000"/>
                    <a:lumOff val="15000"/>
                  </a:prstClr>
                </a:solidFill>
              </a:rPr>
              <a:t>微小结构：以实现高空间分辨</a:t>
            </a:r>
            <a:endParaRPr lang="en-US" altLang="zh-CN" sz="1800" b="1" dirty="0">
              <a:solidFill>
                <a:prstClr val="black">
                  <a:lumMod val="85000"/>
                  <a:lumOff val="15000"/>
                </a:prstClr>
              </a:solidFill>
            </a:endParaRPr>
          </a:p>
        </p:txBody>
      </p:sp>
    </p:spTree>
    <p:extLst>
      <p:ext uri="{BB962C8B-B14F-4D97-AF65-F5344CB8AC3E}">
        <p14:creationId xmlns:p14="http://schemas.microsoft.com/office/powerpoint/2010/main" val="4214035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12369800" y="927100"/>
            <a:ext cx="774700" cy="736600"/>
          </a:xfrm>
          <a:prstGeom prst="roundRect">
            <a:avLst>
              <a:gd name="adj" fmla="val 0"/>
            </a:avLst>
          </a:prstGeom>
          <a:solidFill>
            <a:srgbClr val="0C338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3" name="AutoShape 3"/>
          <p:cNvSpPr/>
          <p:nvPr/>
        </p:nvSpPr>
        <p:spPr>
          <a:xfrm>
            <a:off x="12369800" y="9652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R12</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G51</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B136</a:t>
            </a:r>
          </a:p>
        </p:txBody>
      </p:sp>
      <p:sp>
        <p:nvSpPr>
          <p:cNvPr id="4" name="AutoShape 4"/>
          <p:cNvSpPr/>
          <p:nvPr/>
        </p:nvSpPr>
        <p:spPr>
          <a:xfrm>
            <a:off x="12369800" y="1701800"/>
            <a:ext cx="774700" cy="736600"/>
          </a:xfrm>
          <a:prstGeom prst="roundRect">
            <a:avLst>
              <a:gd name="adj" fmla="val 0"/>
            </a:avLst>
          </a:prstGeom>
          <a:solidFill>
            <a:srgbClr val="D80C18">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5" name="AutoShape 5"/>
          <p:cNvSpPr/>
          <p:nvPr/>
        </p:nvSpPr>
        <p:spPr>
          <a:xfrm>
            <a:off x="12369800" y="173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R216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G12</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a:t>
            </a:r>
          </a:p>
        </p:txBody>
      </p:sp>
      <p:sp>
        <p:nvSpPr>
          <p:cNvPr id="6" name="AutoShape 6"/>
          <p:cNvSpPr/>
          <p:nvPr/>
        </p:nvSpPr>
        <p:spPr>
          <a:xfrm>
            <a:off x="12369800" y="5321300"/>
            <a:ext cx="774700" cy="736600"/>
          </a:xfrm>
          <a:prstGeom prst="roundRect">
            <a:avLst>
              <a:gd name="adj" fmla="val 0"/>
            </a:avLst>
          </a:prstGeom>
          <a:solidFill>
            <a:srgbClr val="606060">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7" name="AutoShape 7"/>
          <p:cNvSpPr/>
          <p:nvPr/>
        </p:nvSpPr>
        <p:spPr>
          <a:xfrm>
            <a:off x="12369800" y="53594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R96</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G96</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B96</a:t>
            </a:r>
          </a:p>
        </p:txBody>
      </p:sp>
      <p:sp>
        <p:nvSpPr>
          <p:cNvPr id="8" name="AutoShape 8"/>
          <p:cNvSpPr/>
          <p:nvPr/>
        </p:nvSpPr>
        <p:spPr>
          <a:xfrm>
            <a:off x="12369800" y="6121400"/>
            <a:ext cx="774700" cy="736600"/>
          </a:xfrm>
          <a:prstGeom prst="roundRect">
            <a:avLst>
              <a:gd name="adj" fmla="val 0"/>
            </a:avLst>
          </a:prstGeom>
          <a:solidFill>
            <a:srgbClr val="F5F5F5">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9" name="AutoShape 9"/>
          <p:cNvSpPr/>
          <p:nvPr/>
        </p:nvSpPr>
        <p:spPr>
          <a:xfrm>
            <a:off x="12369800" y="61595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R245</a:t>
            </a:r>
            <a:endParaRPr lang="en-US" sz="1100"/>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G245</a:t>
            </a:r>
          </a:p>
          <a:p>
            <a:pPr marL="0" indent="0" algn="l">
              <a:lnSpc>
                <a:spcPct val="100000"/>
              </a:lnSpc>
            </a:pPr>
            <a:r>
              <a:rPr lang="en-US" sz="1200" b="0" i="0" u="none" strike="noStrike">
                <a:solidFill>
                  <a:srgbClr val="606060"/>
                </a:solidFill>
                <a:latin typeface="Arial" panose="020B0604020202020204"/>
                <a:ea typeface="Arial" panose="020B0604020202020204"/>
                <a:cs typeface="Arial" panose="020B0604020202020204"/>
                <a:sym typeface="Arial" panose="020B0604020202020204"/>
              </a:rPr>
              <a:t>B245</a:t>
            </a:r>
          </a:p>
        </p:txBody>
      </p:sp>
      <p:sp>
        <p:nvSpPr>
          <p:cNvPr id="10" name="AutoShape 10"/>
          <p:cNvSpPr/>
          <p:nvPr/>
        </p:nvSpPr>
        <p:spPr>
          <a:xfrm>
            <a:off x="12407900" y="609600"/>
            <a:ext cx="685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主色</a:t>
            </a:r>
            <a:endParaRPr lang="en-US" sz="1100"/>
          </a:p>
        </p:txBody>
      </p:sp>
      <p:sp>
        <p:nvSpPr>
          <p:cNvPr id="11" name="AutoShape 11"/>
          <p:cNvSpPr/>
          <p:nvPr/>
        </p:nvSpPr>
        <p:spPr>
          <a:xfrm>
            <a:off x="12369800" y="2590800"/>
            <a:ext cx="939800" cy="3048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400" b="0" i="0" u="none" strike="noStrike">
                <a:solidFill>
                  <a:srgbClr val="000000"/>
                </a:solidFill>
                <a:latin typeface="微软雅黑" panose="020B0503020204020204" charset="-122"/>
                <a:ea typeface="微软雅黑" panose="020B0503020204020204" charset="-122"/>
                <a:cs typeface="微软雅黑" panose="020B0503020204020204" charset="-122"/>
                <a:sym typeface="微软雅黑" panose="020B0503020204020204" charset="-122"/>
              </a:rPr>
              <a:t>辅助色</a:t>
            </a:r>
            <a:endParaRPr lang="en-US" sz="1100"/>
          </a:p>
        </p:txBody>
      </p:sp>
      <p:sp>
        <p:nvSpPr>
          <p:cNvPr id="12" name="AutoShape 12"/>
          <p:cNvSpPr/>
          <p:nvPr/>
        </p:nvSpPr>
        <p:spPr>
          <a:xfrm>
            <a:off x="12369800" y="2971800"/>
            <a:ext cx="774700" cy="736600"/>
          </a:xfrm>
          <a:prstGeom prst="roundRect">
            <a:avLst>
              <a:gd name="adj" fmla="val 0"/>
            </a:avLst>
          </a:prstGeom>
          <a:solidFill>
            <a:srgbClr val="122557">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3" name="AutoShape 13"/>
          <p:cNvSpPr/>
          <p:nvPr/>
        </p:nvSpPr>
        <p:spPr>
          <a:xfrm>
            <a:off x="12369800" y="30099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R18</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G37</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B87</a:t>
            </a:r>
          </a:p>
        </p:txBody>
      </p:sp>
      <p:sp>
        <p:nvSpPr>
          <p:cNvPr id="14" name="AutoShape 14"/>
          <p:cNvSpPr/>
          <p:nvPr/>
        </p:nvSpPr>
        <p:spPr>
          <a:xfrm>
            <a:off x="12369800" y="3759200"/>
            <a:ext cx="774700" cy="7366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5" name="AutoShape 15"/>
          <p:cNvSpPr/>
          <p:nvPr/>
        </p:nvSpPr>
        <p:spPr>
          <a:xfrm>
            <a:off x="12369800" y="38100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R0</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G145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B219</a:t>
            </a:r>
          </a:p>
        </p:txBody>
      </p:sp>
      <p:sp>
        <p:nvSpPr>
          <p:cNvPr id="16" name="AutoShape 16"/>
          <p:cNvSpPr/>
          <p:nvPr/>
        </p:nvSpPr>
        <p:spPr>
          <a:xfrm>
            <a:off x="12369800" y="4546600"/>
            <a:ext cx="774700" cy="736600"/>
          </a:xfrm>
          <a:prstGeom prst="roundRect">
            <a:avLst>
              <a:gd name="adj" fmla="val 0"/>
            </a:avLst>
          </a:prstGeom>
          <a:solidFill>
            <a:srgbClr val="54C3F1">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7" name="AutoShape 17"/>
          <p:cNvSpPr/>
          <p:nvPr/>
        </p:nvSpPr>
        <p:spPr>
          <a:xfrm>
            <a:off x="12369800" y="4584700"/>
            <a:ext cx="774700" cy="647700"/>
          </a:xfrm>
          <a:prstGeom prst="rect">
            <a:avLst/>
          </a:prstGeom>
          <a:noFill/>
          <a:ln w="12700" cap="flat" cmpd="sng">
            <a:noFill/>
            <a:prstDash val="solid"/>
            <a:round/>
          </a:ln>
        </p:spPr>
        <p:txBody>
          <a:bodyPr vert="horz" wrap="square" lIns="88900" tIns="50800" rIns="88900" bIns="50800" rtlCol="0" anchor="t" anchorCtr="0"/>
          <a:lstStyle/>
          <a:p>
            <a:pPr marL="0" indent="0" algn="l">
              <a:lnSpc>
                <a:spcPct val="100000"/>
              </a:lnSpc>
              <a:defRPr/>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R84</a:t>
            </a:r>
            <a:endParaRPr lang="en-US" sz="1100"/>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G195</a:t>
            </a:r>
          </a:p>
          <a:p>
            <a:pPr marL="0" indent="0" algn="l">
              <a:lnSpc>
                <a:spcPct val="100000"/>
              </a:lnSpc>
            </a:pPr>
            <a:r>
              <a:rPr lang="en-US" sz="1200" b="0" i="0" u="none" strike="noStrike">
                <a:solidFill>
                  <a:srgbClr val="FFFFFF"/>
                </a:solidFill>
                <a:latin typeface="Arial" panose="020B0604020202020204"/>
                <a:ea typeface="Arial" panose="020B0604020202020204"/>
                <a:cs typeface="Arial" panose="020B0604020202020204"/>
                <a:sym typeface="Arial" panose="020B0604020202020204"/>
              </a:rPr>
              <a:t>B241</a:t>
            </a:r>
          </a:p>
        </p:txBody>
      </p:sp>
      <p:sp>
        <p:nvSpPr>
          <p:cNvPr id="18" name="AutoShape 18"/>
          <p:cNvSpPr/>
          <p:nvPr/>
        </p:nvSpPr>
        <p:spPr>
          <a:xfrm>
            <a:off x="0" y="0"/>
            <a:ext cx="12192000" cy="6858000"/>
          </a:xfrm>
          <a:prstGeom prst="roundRect">
            <a:avLst>
              <a:gd name="adj" fmla="val 0"/>
            </a:avLst>
          </a:prstGeom>
          <a:solidFill>
            <a:srgbClr val="0091DB">
              <a:alpha val="100000"/>
            </a:srgbClr>
          </a:solidFill>
          <a:ln w="25400" cap="flat" cmpd="sng">
            <a:noFill/>
            <a:prstDash val="solid"/>
            <a:round/>
          </a:ln>
        </p:spPr>
        <p:txBody>
          <a:bodyPr vert="horz" wrap="square" lIns="63500" tIns="63500" rIns="63500" bIns="63500" rtlCol="0" anchor="ctr"/>
          <a:lstStyle/>
          <a:p>
            <a:pPr algn="ctr">
              <a:defRPr/>
            </a:pPr>
            <a:endParaRPr/>
          </a:p>
        </p:txBody>
      </p:sp>
      <p:sp>
        <p:nvSpPr>
          <p:cNvPr id="19" name="AutoShape 19"/>
          <p:cNvSpPr/>
          <p:nvPr/>
        </p:nvSpPr>
        <p:spPr>
          <a:xfrm>
            <a:off x="5473700" y="2286000"/>
            <a:ext cx="1643380" cy="101600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00000"/>
              </a:lnSpc>
              <a:defRPr/>
            </a:pPr>
            <a:r>
              <a:rPr lang="en-US" sz="6000" b="0" i="0" u="none" strike="noStrike">
                <a:solidFill>
                  <a:srgbClr val="FFFFFF"/>
                </a:solidFill>
                <a:latin typeface="微软雅黑" panose="020B0503020204020204" charset="-122"/>
                <a:ea typeface="微软雅黑" panose="020B0503020204020204" charset="-122"/>
                <a:cs typeface="HarmonyOS Sans SC Medium"/>
                <a:sym typeface="HarmonyOS Sans SC Medium"/>
              </a:rPr>
              <a:t>02</a:t>
            </a:r>
            <a:endParaRPr lang="en-US" sz="1100">
              <a:latin typeface="微软雅黑" panose="020B0503020204020204" charset="-122"/>
              <a:ea typeface="微软雅黑" panose="020B0503020204020204" charset="-122"/>
            </a:endParaRPr>
          </a:p>
        </p:txBody>
      </p:sp>
      <p:sp>
        <p:nvSpPr>
          <p:cNvPr id="20" name="AutoShape 20"/>
          <p:cNvSpPr/>
          <p:nvPr/>
        </p:nvSpPr>
        <p:spPr>
          <a:xfrm>
            <a:off x="3051175" y="3244850"/>
            <a:ext cx="6153150" cy="1581150"/>
          </a:xfrm>
          <a:prstGeom prst="rect">
            <a:avLst/>
          </a:prstGeom>
          <a:noFill/>
          <a:ln w="12700" cap="flat" cmpd="sng">
            <a:noFill/>
            <a:prstDash val="solid"/>
            <a:round/>
          </a:ln>
        </p:spPr>
        <p:txBody>
          <a:bodyPr vert="horz" wrap="square" lIns="88900" tIns="50800" rIns="88900" bIns="50800" rtlCol="0" anchor="t" anchorCtr="0"/>
          <a:lstStyle/>
          <a:p>
            <a:pPr marL="0" indent="0" algn="ctr">
              <a:lnSpc>
                <a:spcPct val="133000"/>
              </a:lnSpc>
              <a:spcAft>
                <a:spcPts val="1000"/>
              </a:spcAft>
              <a:defRPr/>
            </a:pPr>
            <a:r>
              <a:rPr lang="en-US" sz="3600" spc="200" dirty="0">
                <a:solidFill>
                  <a:srgbClr val="FFFFFF"/>
                </a:solidFill>
                <a:latin typeface="微软雅黑" panose="020B0503020204020204" charset="-122"/>
                <a:ea typeface="微软雅黑" panose="020B0503020204020204" charset="-122"/>
                <a:sym typeface="微软雅黑" panose="020B0503020204020204" charset="-122"/>
              </a:rPr>
              <a:t>Micromegas</a:t>
            </a:r>
            <a:r>
              <a:rPr lang="zh-CN" altLang="en-US" sz="3600" spc="200" dirty="0">
                <a:solidFill>
                  <a:srgbClr val="FFFFFF"/>
                </a:solidFill>
                <a:latin typeface="微软雅黑" panose="020B0503020204020204" charset="-122"/>
                <a:ea typeface="微软雅黑" panose="020B0503020204020204" charset="-122"/>
                <a:sym typeface="微软雅黑" panose="020B0503020204020204" charset="-122"/>
              </a:rPr>
              <a:t>中子探测器</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A2DE7-CA59-C804-612D-4DAA782B2F59}"/>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889A8F87-E80F-FFCE-DDAB-25A869849F86}"/>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2.1 </a:t>
            </a:r>
            <a:r>
              <a:rPr lang="zh-CN" altLang="en-US" spc="300" dirty="0">
                <a:latin typeface="微软雅黑" panose="020B0503020204020204" charset="-122"/>
                <a:ea typeface="微软雅黑" panose="020B0503020204020204" charset="-122"/>
                <a:sym typeface="微软雅黑" panose="020B0503020204020204" charset="-122"/>
              </a:rPr>
              <a:t>基于</a:t>
            </a:r>
            <a:r>
              <a:rPr lang="en-US" altLang="zh-CN" spc="300" dirty="0">
                <a:latin typeface="微软雅黑" panose="020B0503020204020204" charset="-122"/>
                <a:ea typeface="微软雅黑" panose="020B0503020204020204" charset="-122"/>
                <a:sym typeface="微软雅黑" panose="020B0503020204020204" charset="-122"/>
              </a:rPr>
              <a:t>Micromegas</a:t>
            </a:r>
            <a:r>
              <a:rPr lang="zh-CN" altLang="en-US" spc="300" dirty="0">
                <a:latin typeface="微软雅黑" panose="020B0503020204020204" charset="-122"/>
                <a:ea typeface="微软雅黑" panose="020B0503020204020204" charset="-122"/>
                <a:sym typeface="微软雅黑" panose="020B0503020204020204" charset="-122"/>
              </a:rPr>
              <a:t>探测器的新型测量方法</a:t>
            </a:r>
            <a:endParaRPr lang="en-US" spc="300" dirty="0">
              <a:latin typeface="微软雅黑" panose="020B0503020204020204" charset="-122"/>
              <a:ea typeface="微软雅黑" panose="020B0503020204020204" charset="-122"/>
              <a:cs typeface="微软雅黑" panose="020B0503020204020204" charset="-122"/>
            </a:endParaRPr>
          </a:p>
        </p:txBody>
      </p:sp>
      <p:graphicFrame>
        <p:nvGraphicFramePr>
          <p:cNvPr id="7" name="表格 6">
            <a:extLst>
              <a:ext uri="{FF2B5EF4-FFF2-40B4-BE49-F238E27FC236}">
                <a16:creationId xmlns:a16="http://schemas.microsoft.com/office/drawing/2014/main" id="{980E5FAE-F70E-0F54-6796-AAFD71239750}"/>
              </a:ext>
            </a:extLst>
          </p:cNvPr>
          <p:cNvGraphicFramePr>
            <a:graphicFrameLocks noGrp="1"/>
          </p:cNvGraphicFramePr>
          <p:nvPr>
            <p:extLst>
              <p:ext uri="{D42A27DB-BD31-4B8C-83A1-F6EECF244321}">
                <p14:modId xmlns:p14="http://schemas.microsoft.com/office/powerpoint/2010/main" val="752296105"/>
              </p:ext>
            </p:extLst>
          </p:nvPr>
        </p:nvGraphicFramePr>
        <p:xfrm>
          <a:off x="342131" y="1742721"/>
          <a:ext cx="4389485" cy="1703864"/>
        </p:xfrm>
        <a:graphic>
          <a:graphicData uri="http://schemas.openxmlformats.org/drawingml/2006/table">
            <a:tbl>
              <a:tblPr firstRow="1" bandRow="1">
                <a:tableStyleId>{5C22544A-7EE6-4342-B048-85BDC9FD1C3A}</a:tableStyleId>
              </a:tblPr>
              <a:tblGrid>
                <a:gridCol w="1430875">
                  <a:extLst>
                    <a:ext uri="{9D8B030D-6E8A-4147-A177-3AD203B41FA5}">
                      <a16:colId xmlns:a16="http://schemas.microsoft.com/office/drawing/2014/main" val="20000"/>
                    </a:ext>
                  </a:extLst>
                </a:gridCol>
                <a:gridCol w="1204506">
                  <a:extLst>
                    <a:ext uri="{9D8B030D-6E8A-4147-A177-3AD203B41FA5}">
                      <a16:colId xmlns:a16="http://schemas.microsoft.com/office/drawing/2014/main" val="20001"/>
                    </a:ext>
                  </a:extLst>
                </a:gridCol>
                <a:gridCol w="1754104">
                  <a:extLst>
                    <a:ext uri="{9D8B030D-6E8A-4147-A177-3AD203B41FA5}">
                      <a16:colId xmlns:a16="http://schemas.microsoft.com/office/drawing/2014/main" val="20002"/>
                    </a:ext>
                  </a:extLst>
                </a:gridCol>
              </a:tblGrid>
              <a:tr h="346398">
                <a:tc>
                  <a:txBody>
                    <a:bodyPr/>
                    <a:lstStyle/>
                    <a:p>
                      <a:r>
                        <a:rPr lang="zh-CN" altLang="en-US" sz="1400" b="1" dirty="0">
                          <a:solidFill>
                            <a:schemeClr val="tx1"/>
                          </a:solidFill>
                          <a:latin typeface="+mn-ea"/>
                          <a:ea typeface="+mn-ea"/>
                        </a:rPr>
                        <a:t>成分</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zh-CN" altLang="en-US" sz="1400" b="1" dirty="0">
                          <a:solidFill>
                            <a:schemeClr val="tx1"/>
                          </a:solidFill>
                          <a:latin typeface="+mn-ea"/>
                          <a:ea typeface="+mn-ea"/>
                        </a:rPr>
                        <a:t>转换体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zh-CN" altLang="en-US" sz="1400" b="1" dirty="0">
                          <a:solidFill>
                            <a:schemeClr val="tx1"/>
                          </a:solidFill>
                          <a:latin typeface="+mn-ea"/>
                          <a:ea typeface="+mn-ea"/>
                        </a:rPr>
                        <a:t>方法</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46398">
                <a:tc>
                  <a:txBody>
                    <a:bodyPr/>
                    <a:lstStyle/>
                    <a:p>
                      <a:r>
                        <a:rPr lang="zh-CN" altLang="en-US" sz="1400" b="1" dirty="0">
                          <a:solidFill>
                            <a:schemeClr val="tx1"/>
                          </a:solidFill>
                          <a:latin typeface="+mn-ea"/>
                          <a:ea typeface="+mn-ea"/>
                        </a:rPr>
                        <a:t>热（超热）中子</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defRPr/>
                      </a:pPr>
                      <a:r>
                        <a:rPr lang="en-US" altLang="zh-CN" sz="1400" b="1" baseline="30000" dirty="0" err="1">
                          <a:solidFill>
                            <a:schemeClr val="tx1"/>
                          </a:solidFill>
                          <a:latin typeface="+mn-ea"/>
                          <a:ea typeface="+mn-ea"/>
                        </a:rPr>
                        <a:t>nat</a:t>
                      </a:r>
                      <a:r>
                        <a:rPr lang="en-US" altLang="zh-CN" sz="1400" b="1" dirty="0" err="1">
                          <a:solidFill>
                            <a:schemeClr val="tx1"/>
                          </a:solidFill>
                          <a:latin typeface="+mn-ea"/>
                          <a:ea typeface="+mn-ea"/>
                        </a:rPr>
                        <a:t>LiF</a:t>
                      </a:r>
                      <a:endParaRPr lang="zh-CN" altLang="en-US" sz="1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defRPr/>
                      </a:pPr>
                      <a:r>
                        <a:rPr lang="en-US" altLang="zh-CN" sz="1400" b="1" baseline="30000" dirty="0">
                          <a:solidFill>
                            <a:schemeClr val="tx1"/>
                          </a:solidFill>
                          <a:latin typeface="+mn-ea"/>
                          <a:ea typeface="+mn-ea"/>
                        </a:rPr>
                        <a:t>6</a:t>
                      </a:r>
                      <a:r>
                        <a:rPr lang="en-US" altLang="zh-CN" sz="1400" b="1" dirty="0">
                          <a:solidFill>
                            <a:schemeClr val="tx1"/>
                          </a:solidFill>
                          <a:latin typeface="+mn-ea"/>
                          <a:ea typeface="+mn-ea"/>
                        </a:rPr>
                        <a:t>Li (n, </a:t>
                      </a:r>
                      <a:r>
                        <a:rPr lang="el-GR" altLang="zh-CN" sz="1400" b="1" dirty="0">
                          <a:solidFill>
                            <a:schemeClr val="tx1"/>
                          </a:solidFill>
                          <a:latin typeface="+mn-ea"/>
                          <a:ea typeface="+mn-ea"/>
                        </a:rPr>
                        <a:t>α)</a:t>
                      </a:r>
                      <a:r>
                        <a:rPr lang="el-GR" altLang="zh-CN" sz="1400" b="1" baseline="30000" dirty="0">
                          <a:solidFill>
                            <a:schemeClr val="tx1"/>
                          </a:solidFill>
                          <a:latin typeface="+mn-ea"/>
                          <a:ea typeface="+mn-ea"/>
                        </a:rPr>
                        <a:t>3</a:t>
                      </a:r>
                      <a:r>
                        <a:rPr lang="en-US" altLang="zh-CN" sz="1400" b="1" dirty="0">
                          <a:solidFill>
                            <a:schemeClr val="tx1"/>
                          </a:solidFill>
                          <a:latin typeface="+mn-ea"/>
                          <a:ea typeface="+mn-ea"/>
                        </a:rPr>
                        <a:t>H</a:t>
                      </a:r>
                      <a:r>
                        <a:rPr lang="zh-CN" altLang="en-US" sz="1400" b="1" dirty="0">
                          <a:solidFill>
                            <a:schemeClr val="tx1"/>
                          </a:solidFill>
                          <a:latin typeface="+mn-ea"/>
                          <a:ea typeface="+mn-ea"/>
                        </a:rPr>
                        <a:t>反应</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422193">
                <a:tc>
                  <a:txBody>
                    <a:bodyPr/>
                    <a:lstStyle/>
                    <a:p>
                      <a:r>
                        <a:rPr lang="zh-CN" altLang="en-US" sz="1400" b="1" dirty="0">
                          <a:solidFill>
                            <a:schemeClr val="tx1"/>
                          </a:solidFill>
                          <a:latin typeface="+mn-ea"/>
                          <a:ea typeface="+mn-ea"/>
                        </a:rPr>
                        <a:t>快中子</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solidFill>
                          <a:latin typeface="+mn-ea"/>
                          <a:ea typeface="+mn-ea"/>
                        </a:rPr>
                        <a:t>工作气体</a:t>
                      </a:r>
                      <a:endParaRPr lang="en-US" altLang="zh-CN" sz="1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1" indent="0" algn="l"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solidFill>
                          <a:latin typeface="+mn-ea"/>
                          <a:ea typeface="+mn-ea"/>
                        </a:rPr>
                        <a:t>核反冲法</a:t>
                      </a:r>
                      <a:endParaRPr lang="en-US" altLang="zh-CN" sz="1400" b="1" dirty="0">
                        <a:solidFill>
                          <a:schemeClr val="tx1"/>
                        </a:solidFill>
                        <a:latin typeface="+mn-ea"/>
                        <a:ea typeface="+mn-ea"/>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88875">
                <a:tc>
                  <a:txBody>
                    <a:bodyPr/>
                    <a:lstStyle/>
                    <a:p>
                      <a:r>
                        <a:rPr lang="zh-CN" altLang="en-US" sz="1400" b="1" dirty="0">
                          <a:solidFill>
                            <a:schemeClr val="tx1"/>
                          </a:solidFill>
                          <a:latin typeface="+mn-ea"/>
                          <a:ea typeface="+mn-ea"/>
                        </a:rPr>
                        <a:t>伽马光子</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r>
                        <a:rPr lang="zh-CN" altLang="en-US" sz="1400" b="1" dirty="0">
                          <a:solidFill>
                            <a:schemeClr val="tx1"/>
                          </a:solidFill>
                          <a:latin typeface="+mn-ea"/>
                          <a:ea typeface="+mn-ea"/>
                        </a:rPr>
                        <a:t>结构材料、工作气体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r>
                        <a:rPr lang="zh-CN" altLang="en-US" sz="1400" b="1" dirty="0">
                          <a:solidFill>
                            <a:schemeClr val="tx1"/>
                          </a:solidFill>
                          <a:latin typeface="+mn-ea"/>
                          <a:ea typeface="+mn-ea"/>
                        </a:rPr>
                        <a:t>康普顿散射的次级粒子</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003"/>
                  </a:ext>
                </a:extLst>
              </a:tr>
            </a:tbl>
          </a:graphicData>
        </a:graphic>
      </p:graphicFrame>
      <p:sp>
        <p:nvSpPr>
          <p:cNvPr id="9" name="文本框 8">
            <a:extLst>
              <a:ext uri="{FF2B5EF4-FFF2-40B4-BE49-F238E27FC236}">
                <a16:creationId xmlns:a16="http://schemas.microsoft.com/office/drawing/2014/main" id="{3469D300-9642-2B05-1BD5-E864D52DDC09}"/>
              </a:ext>
            </a:extLst>
          </p:cNvPr>
          <p:cNvSpPr txBox="1"/>
          <p:nvPr/>
        </p:nvSpPr>
        <p:spPr>
          <a:xfrm>
            <a:off x="5273820" y="4260659"/>
            <a:ext cx="6408957" cy="1323439"/>
          </a:xfrm>
          <a:prstGeom prst="rect">
            <a:avLst/>
          </a:prstGeom>
          <a:noFill/>
        </p:spPr>
        <p:txBody>
          <a:bodyPr wrap="square">
            <a:spAutoFit/>
          </a:bodyPr>
          <a:lstStyle/>
          <a:p>
            <a:pPr algn="just"/>
            <a:r>
              <a:rPr lang="zh-CN" altLang="zh-CN" sz="1600" b="0" i="0" dirty="0">
                <a:solidFill>
                  <a:srgbClr val="222222"/>
                </a:solidFill>
                <a:effectLst/>
                <a:latin typeface="Arial" panose="020B0604020202020204" pitchFamily="34" charset="0"/>
              </a:rPr>
              <a:t>Fang Z, Zhang Z, Shi B, et al. A large area, high counting rate micromegas-based neutron detector for BNCT[J]. Nuclear Instruments and Methods in Physics Research Section A: Accelerators, Spectrometers, Detectors and Associated Equipment, 2023, 1053: 168361.</a:t>
            </a:r>
            <a:endParaRPr lang="zh-CN" altLang="en-US" sz="1600" dirty="0"/>
          </a:p>
        </p:txBody>
      </p:sp>
      <p:sp>
        <p:nvSpPr>
          <p:cNvPr id="11" name="文本框 10">
            <a:extLst>
              <a:ext uri="{FF2B5EF4-FFF2-40B4-BE49-F238E27FC236}">
                <a16:creationId xmlns:a16="http://schemas.microsoft.com/office/drawing/2014/main" id="{9EE8A79D-7576-A468-4406-D66F47A663FD}"/>
              </a:ext>
            </a:extLst>
          </p:cNvPr>
          <p:cNvSpPr txBox="1"/>
          <p:nvPr/>
        </p:nvSpPr>
        <p:spPr>
          <a:xfrm>
            <a:off x="567760" y="970018"/>
            <a:ext cx="9719240" cy="481863"/>
          </a:xfrm>
          <a:prstGeom prst="rect">
            <a:avLst/>
          </a:prstGeom>
          <a:noFill/>
        </p:spPr>
        <p:txBody>
          <a:bodyPr wrap="square">
            <a:spAutoFit/>
          </a:bodyPr>
          <a:lstStyle/>
          <a:p>
            <a:pPr marL="285750" indent="-285750">
              <a:lnSpc>
                <a:spcPct val="150000"/>
              </a:lnSpc>
              <a:buFont typeface="Wingdings" panose="05000000000000000000" pitchFamily="2" charset="2"/>
              <a:buChar char="Ø"/>
            </a:pPr>
            <a:r>
              <a:rPr lang="zh-CN" altLang="en-US" sz="2000" b="1" dirty="0">
                <a:solidFill>
                  <a:srgbClr val="FF0000"/>
                </a:solidFill>
                <a:latin typeface="+mn-ea"/>
                <a:ea typeface="+mn-ea"/>
              </a:rPr>
              <a:t>中国科学技术大学张志永团队发展了基于</a:t>
            </a:r>
            <a:r>
              <a:rPr lang="en-US" altLang="zh-CN" sz="2000" b="1" dirty="0">
                <a:solidFill>
                  <a:srgbClr val="FF0000"/>
                </a:solidFill>
                <a:latin typeface="+mn-ea"/>
                <a:ea typeface="+mn-ea"/>
              </a:rPr>
              <a:t>Micromegas</a:t>
            </a:r>
            <a:r>
              <a:rPr lang="zh-CN" altLang="en-US" sz="2000" b="1" dirty="0">
                <a:solidFill>
                  <a:srgbClr val="FF0000"/>
                </a:solidFill>
                <a:latin typeface="+mn-ea"/>
                <a:ea typeface="+mn-ea"/>
              </a:rPr>
              <a:t>的</a:t>
            </a:r>
            <a:r>
              <a:rPr lang="en-US" altLang="zh-CN" sz="2000" b="1" dirty="0">
                <a:solidFill>
                  <a:srgbClr val="FF0000"/>
                </a:solidFill>
                <a:latin typeface="+mn-ea"/>
                <a:ea typeface="+mn-ea"/>
              </a:rPr>
              <a:t>BNCT</a:t>
            </a:r>
            <a:r>
              <a:rPr lang="zh-CN" altLang="en-US" sz="2000" b="1" dirty="0">
                <a:solidFill>
                  <a:srgbClr val="FF0000"/>
                </a:solidFill>
                <a:latin typeface="+mn-ea"/>
                <a:ea typeface="+mn-ea"/>
              </a:rPr>
              <a:t>中子注量率探测方法</a:t>
            </a:r>
          </a:p>
        </p:txBody>
      </p:sp>
      <p:pic>
        <p:nvPicPr>
          <p:cNvPr id="4" name="图片 3">
            <a:extLst>
              <a:ext uri="{FF2B5EF4-FFF2-40B4-BE49-F238E27FC236}">
                <a16:creationId xmlns:a16="http://schemas.microsoft.com/office/drawing/2014/main" id="{C7D2A843-17D5-616A-20ED-1031E1AD3DA3}"/>
              </a:ext>
            </a:extLst>
          </p:cNvPr>
          <p:cNvPicPr>
            <a:picLocks noChangeAspect="1"/>
          </p:cNvPicPr>
          <p:nvPr/>
        </p:nvPicPr>
        <p:blipFill>
          <a:blip r:embed="rId3"/>
          <a:stretch>
            <a:fillRect/>
          </a:stretch>
        </p:blipFill>
        <p:spPr>
          <a:xfrm>
            <a:off x="4661452" y="1515566"/>
            <a:ext cx="7347959" cy="2578914"/>
          </a:xfrm>
          <a:prstGeom prst="rect">
            <a:avLst/>
          </a:prstGeom>
        </p:spPr>
      </p:pic>
      <p:pic>
        <p:nvPicPr>
          <p:cNvPr id="8" name="图片 7">
            <a:extLst>
              <a:ext uri="{FF2B5EF4-FFF2-40B4-BE49-F238E27FC236}">
                <a16:creationId xmlns:a16="http://schemas.microsoft.com/office/drawing/2014/main" id="{9243AF3A-E3C1-D249-CEE3-3996CE3E624B}"/>
              </a:ext>
            </a:extLst>
          </p:cNvPr>
          <p:cNvPicPr>
            <a:picLocks noChangeAspect="1"/>
          </p:cNvPicPr>
          <p:nvPr/>
        </p:nvPicPr>
        <p:blipFill>
          <a:blip r:embed="rId4"/>
          <a:stretch>
            <a:fillRect/>
          </a:stretch>
        </p:blipFill>
        <p:spPr>
          <a:xfrm>
            <a:off x="205214" y="3523153"/>
            <a:ext cx="4389485" cy="2709559"/>
          </a:xfrm>
          <a:prstGeom prst="rect">
            <a:avLst/>
          </a:prstGeom>
        </p:spPr>
      </p:pic>
    </p:spTree>
    <p:extLst>
      <p:ext uri="{BB962C8B-B14F-4D97-AF65-F5344CB8AC3E}">
        <p14:creationId xmlns:p14="http://schemas.microsoft.com/office/powerpoint/2010/main" val="1402201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082E3-35EF-146D-7C8D-204DEE9C8D08}"/>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8A16548-C350-9DA7-3E4F-DAC6F3B41C22}"/>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2.2 Micromegas</a:t>
            </a:r>
            <a:r>
              <a:rPr lang="zh-CN" altLang="en-US" spc="300" dirty="0">
                <a:latin typeface="微软雅黑" panose="020B0503020204020204" charset="-122"/>
                <a:ea typeface="微软雅黑" panose="020B0503020204020204" charset="-122"/>
                <a:sym typeface="微软雅黑" panose="020B0503020204020204" charset="-122"/>
              </a:rPr>
              <a:t>探测器设计</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3" name="文本框 2">
            <a:extLst>
              <a:ext uri="{FF2B5EF4-FFF2-40B4-BE49-F238E27FC236}">
                <a16:creationId xmlns:a16="http://schemas.microsoft.com/office/drawing/2014/main" id="{6494E5EA-91F2-B07B-5CB2-077D3D0A41C0}"/>
              </a:ext>
            </a:extLst>
          </p:cNvPr>
          <p:cNvSpPr txBox="1"/>
          <p:nvPr/>
        </p:nvSpPr>
        <p:spPr>
          <a:xfrm>
            <a:off x="638061" y="3910898"/>
            <a:ext cx="5701779" cy="1925786"/>
          </a:xfrm>
          <a:prstGeom prst="rect">
            <a:avLst/>
          </a:prstGeom>
          <a:noFill/>
        </p:spPr>
        <p:txBody>
          <a:bodyPr wrap="square" rtlCol="0">
            <a:noAutofit/>
          </a:bodyPr>
          <a:lstStyle/>
          <a:p>
            <a:pPr lvl="0">
              <a:lnSpc>
                <a:spcPct val="150000"/>
              </a:lnSpc>
              <a:defRPr/>
            </a:pPr>
            <a:r>
              <a:rPr lang="zh-CN" altLang="en-US" sz="2000" b="1" dirty="0">
                <a:solidFill>
                  <a:srgbClr val="0000FF"/>
                </a:solidFill>
              </a:rPr>
              <a:t>阳极板背靠背设计</a:t>
            </a:r>
            <a:r>
              <a:rPr lang="en-US" altLang="zh-CN" sz="2000" b="1" dirty="0">
                <a:solidFill>
                  <a:srgbClr val="0000FF"/>
                </a:solidFill>
              </a:rPr>
              <a:t>—</a:t>
            </a:r>
            <a:r>
              <a:rPr lang="zh-CN" altLang="en-US" sz="2000" b="1" dirty="0">
                <a:solidFill>
                  <a:srgbClr val="0000FF"/>
                </a:solidFill>
              </a:rPr>
              <a:t>兼容探测</a:t>
            </a:r>
            <a:r>
              <a:rPr lang="en-US" altLang="zh-CN" sz="2000" b="1" dirty="0">
                <a:solidFill>
                  <a:srgbClr val="0000FF"/>
                </a:solidFill>
              </a:rPr>
              <a:t>gamma</a:t>
            </a:r>
            <a:r>
              <a:rPr lang="zh-CN" altLang="en-US" sz="2000" b="1" dirty="0">
                <a:solidFill>
                  <a:srgbClr val="0000FF"/>
                </a:solidFill>
              </a:rPr>
              <a:t>光子</a:t>
            </a:r>
            <a:endParaRPr lang="en-US" altLang="zh-CN" sz="2000" b="1" dirty="0">
              <a:solidFill>
                <a:srgbClr val="0000FF"/>
              </a:solidFill>
            </a:endParaRPr>
          </a:p>
          <a:p>
            <a:pPr marL="342900" indent="-342900">
              <a:lnSpc>
                <a:spcPct val="150000"/>
              </a:lnSpc>
              <a:buFont typeface="Arial" panose="020B0604020202020204" pitchFamily="34" charset="0"/>
              <a:buChar char="•"/>
              <a:defRPr/>
            </a:pPr>
            <a:r>
              <a:rPr lang="zh-CN" altLang="en-US" sz="1600" b="1" dirty="0">
                <a:solidFill>
                  <a:schemeClr val="tx1"/>
                </a:solidFill>
              </a:rPr>
              <a:t>集成两种不同转换层探测器</a:t>
            </a:r>
            <a:endParaRPr lang="en-US" altLang="zh-CN" sz="1600" b="1" dirty="0">
              <a:solidFill>
                <a:schemeClr val="tx1"/>
              </a:solidFill>
            </a:endParaRPr>
          </a:p>
          <a:p>
            <a:pPr marL="342900" indent="-342900">
              <a:lnSpc>
                <a:spcPct val="150000"/>
              </a:lnSpc>
              <a:buFont typeface="Arial" panose="020B0604020202020204" pitchFamily="34" charset="0"/>
              <a:buChar char="•"/>
              <a:defRPr/>
            </a:pPr>
            <a:r>
              <a:rPr lang="zh-CN" altLang="en-US" sz="1600" b="1" dirty="0">
                <a:solidFill>
                  <a:schemeClr val="tx1"/>
                </a:solidFill>
              </a:rPr>
              <a:t>阳极板的正面与反面独立的进行信号读出</a:t>
            </a:r>
            <a:endParaRPr lang="en-US" altLang="zh-CN" sz="1600" b="1" dirty="0">
              <a:solidFill>
                <a:schemeClr val="tx1"/>
              </a:solidFill>
            </a:endParaRPr>
          </a:p>
          <a:p>
            <a:pPr marL="342900" indent="-342900">
              <a:lnSpc>
                <a:spcPct val="150000"/>
              </a:lnSpc>
              <a:buFont typeface="Arial" panose="020B0604020202020204" pitchFamily="34" charset="0"/>
              <a:buChar char="•"/>
              <a:defRPr/>
            </a:pPr>
            <a:r>
              <a:rPr lang="zh-CN" altLang="en-US" sz="1600" b="1" dirty="0">
                <a:solidFill>
                  <a:prstClr val="black"/>
                </a:solidFill>
              </a:rPr>
              <a:t>不用拆卸气盒</a:t>
            </a:r>
            <a:endParaRPr lang="en-US" altLang="zh-CN" sz="1600" b="1" dirty="0">
              <a:solidFill>
                <a:prstClr val="black"/>
              </a:solidFill>
            </a:endParaRPr>
          </a:p>
        </p:txBody>
      </p:sp>
      <p:pic>
        <p:nvPicPr>
          <p:cNvPr id="4" name="图片 3">
            <a:extLst>
              <a:ext uri="{FF2B5EF4-FFF2-40B4-BE49-F238E27FC236}">
                <a16:creationId xmlns:a16="http://schemas.microsoft.com/office/drawing/2014/main" id="{41F04677-658F-5BE7-A1AE-25BB84EF21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379" y="4393920"/>
            <a:ext cx="1836786" cy="1836786"/>
          </a:xfrm>
          <a:prstGeom prst="rect">
            <a:avLst/>
          </a:prstGeom>
        </p:spPr>
      </p:pic>
      <p:pic>
        <p:nvPicPr>
          <p:cNvPr id="6" name="图片 5">
            <a:extLst>
              <a:ext uri="{FF2B5EF4-FFF2-40B4-BE49-F238E27FC236}">
                <a16:creationId xmlns:a16="http://schemas.microsoft.com/office/drawing/2014/main" id="{3FA4851A-F421-EC85-6C32-A5C21477EE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31488" y="4379340"/>
            <a:ext cx="1836786" cy="1836786"/>
          </a:xfrm>
          <a:prstGeom prst="rect">
            <a:avLst/>
          </a:prstGeom>
        </p:spPr>
      </p:pic>
      <p:pic>
        <p:nvPicPr>
          <p:cNvPr id="8" name="图片 7">
            <a:extLst>
              <a:ext uri="{FF2B5EF4-FFF2-40B4-BE49-F238E27FC236}">
                <a16:creationId xmlns:a16="http://schemas.microsoft.com/office/drawing/2014/main" id="{7172E140-4514-74F1-AAE6-85944CB7B0A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a:xfrm>
            <a:off x="6393372" y="236406"/>
            <a:ext cx="1762770" cy="1526798"/>
          </a:xfrm>
          <a:prstGeom prst="rect">
            <a:avLst/>
          </a:prstGeom>
          <a:noFill/>
        </p:spPr>
      </p:pic>
      <p:pic>
        <p:nvPicPr>
          <p:cNvPr id="11" name="图片 10">
            <a:extLst>
              <a:ext uri="{FF2B5EF4-FFF2-40B4-BE49-F238E27FC236}">
                <a16:creationId xmlns:a16="http://schemas.microsoft.com/office/drawing/2014/main" id="{0387BD94-3D7C-6920-6173-E7E44E18202B}"/>
              </a:ext>
            </a:extLst>
          </p:cNvPr>
          <p:cNvPicPr>
            <a:picLocks noChangeAspect="1"/>
          </p:cNvPicPr>
          <p:nvPr/>
        </p:nvPicPr>
        <p:blipFill>
          <a:blip r:embed="rId6"/>
          <a:stretch>
            <a:fillRect/>
          </a:stretch>
        </p:blipFill>
        <p:spPr>
          <a:xfrm>
            <a:off x="6411263" y="2211198"/>
            <a:ext cx="1680756" cy="1696102"/>
          </a:xfrm>
          <a:prstGeom prst="rect">
            <a:avLst/>
          </a:prstGeom>
          <a:noFill/>
          <a:ln>
            <a:noFill/>
          </a:ln>
        </p:spPr>
      </p:pic>
      <p:pic>
        <p:nvPicPr>
          <p:cNvPr id="12" name="图片 11">
            <a:extLst>
              <a:ext uri="{FF2B5EF4-FFF2-40B4-BE49-F238E27FC236}">
                <a16:creationId xmlns:a16="http://schemas.microsoft.com/office/drawing/2014/main" id="{FD70C1DB-A2FE-49C4-324F-447FB2C94042}"/>
              </a:ext>
            </a:extLst>
          </p:cNvPr>
          <p:cNvPicPr>
            <a:picLocks noChangeAspect="1"/>
          </p:cNvPicPr>
          <p:nvPr/>
        </p:nvPicPr>
        <p:blipFill>
          <a:blip r:embed="rId7"/>
          <a:stretch>
            <a:fillRect/>
          </a:stretch>
        </p:blipFill>
        <p:spPr>
          <a:xfrm>
            <a:off x="8827117" y="232072"/>
            <a:ext cx="1645528" cy="1597493"/>
          </a:xfrm>
          <a:prstGeom prst="rect">
            <a:avLst/>
          </a:prstGeom>
          <a:noFill/>
          <a:ln>
            <a:noFill/>
          </a:ln>
        </p:spPr>
      </p:pic>
      <p:pic>
        <p:nvPicPr>
          <p:cNvPr id="13" name="图片 12">
            <a:extLst>
              <a:ext uri="{FF2B5EF4-FFF2-40B4-BE49-F238E27FC236}">
                <a16:creationId xmlns:a16="http://schemas.microsoft.com/office/drawing/2014/main" id="{D1E25D61-D0F5-BB92-1920-EE75003423A3}"/>
              </a:ext>
            </a:extLst>
          </p:cNvPr>
          <p:cNvPicPr>
            <a:picLocks noChangeAspect="1"/>
          </p:cNvPicPr>
          <p:nvPr/>
        </p:nvPicPr>
        <p:blipFill>
          <a:blip r:embed="rId8"/>
          <a:stretch>
            <a:fillRect/>
          </a:stretch>
        </p:blipFill>
        <p:spPr>
          <a:xfrm>
            <a:off x="8827117" y="2238915"/>
            <a:ext cx="1549458" cy="1682144"/>
          </a:xfrm>
          <a:prstGeom prst="rect">
            <a:avLst/>
          </a:prstGeom>
          <a:noFill/>
          <a:ln>
            <a:noFill/>
          </a:ln>
        </p:spPr>
      </p:pic>
      <p:graphicFrame>
        <p:nvGraphicFramePr>
          <p:cNvPr id="14" name="表格 13">
            <a:extLst>
              <a:ext uri="{FF2B5EF4-FFF2-40B4-BE49-F238E27FC236}">
                <a16:creationId xmlns:a16="http://schemas.microsoft.com/office/drawing/2014/main" id="{B2641828-0ED9-2B9E-1237-EF956BB92140}"/>
              </a:ext>
            </a:extLst>
          </p:cNvPr>
          <p:cNvGraphicFramePr>
            <a:graphicFrameLocks noGrp="1"/>
          </p:cNvGraphicFramePr>
          <p:nvPr>
            <p:extLst>
              <p:ext uri="{D42A27DB-BD31-4B8C-83A1-F6EECF244321}">
                <p14:modId xmlns:p14="http://schemas.microsoft.com/office/powerpoint/2010/main" val="2120820799"/>
              </p:ext>
            </p:extLst>
          </p:nvPr>
        </p:nvGraphicFramePr>
        <p:xfrm>
          <a:off x="1437365" y="1472498"/>
          <a:ext cx="4537902" cy="2438400"/>
        </p:xfrm>
        <a:graphic>
          <a:graphicData uri="http://schemas.openxmlformats.org/drawingml/2006/table">
            <a:tbl>
              <a:tblPr firstRow="1" bandRow="1">
                <a:tableStyleId>{5C22544A-7EE6-4342-B048-85BDC9FD1C3A}</a:tableStyleId>
              </a:tblPr>
              <a:tblGrid>
                <a:gridCol w="1894909">
                  <a:extLst>
                    <a:ext uri="{9D8B030D-6E8A-4147-A177-3AD203B41FA5}">
                      <a16:colId xmlns:a16="http://schemas.microsoft.com/office/drawing/2014/main" val="403432852"/>
                    </a:ext>
                  </a:extLst>
                </a:gridCol>
                <a:gridCol w="2642993">
                  <a:extLst>
                    <a:ext uri="{9D8B030D-6E8A-4147-A177-3AD203B41FA5}">
                      <a16:colId xmlns:a16="http://schemas.microsoft.com/office/drawing/2014/main" val="3364300074"/>
                    </a:ext>
                  </a:extLst>
                </a:gridCol>
              </a:tblGrid>
              <a:tr h="209301">
                <a:tc>
                  <a:txBody>
                    <a:bodyPr/>
                    <a:lstStyle/>
                    <a:p>
                      <a:pPr marR="0" algn="ctr" rtl="0">
                        <a:lnSpc>
                          <a:spcPct val="100000"/>
                        </a:lnSpc>
                        <a:spcBef>
                          <a:spcPts val="0"/>
                        </a:spcBef>
                        <a:spcAft>
                          <a:spcPts val="0"/>
                        </a:spcAft>
                        <a:buClr>
                          <a:srgbClr val="000000"/>
                        </a:buClr>
                        <a:buFont typeface="Arial" panose="020B0604020202020204"/>
                      </a:pPr>
                      <a:r>
                        <a:rPr lang="zh-CN" altLang="en-US" sz="1400" b="0" i="0" u="none" strike="noStrike" cap="none" dirty="0">
                          <a:solidFill>
                            <a:schemeClr val="dk1"/>
                          </a:solidFill>
                          <a:latin typeface="+mn-lt"/>
                          <a:ea typeface="+mn-ea"/>
                          <a:cs typeface="+mn-cs"/>
                          <a:sym typeface="Arial" panose="020B0604020202020204"/>
                        </a:rPr>
                        <a:t>整体尺寸</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0" algn="ctr" rtl="0">
                        <a:lnSpc>
                          <a:spcPct val="100000"/>
                        </a:lnSpc>
                        <a:spcBef>
                          <a:spcPts val="0"/>
                        </a:spcBef>
                        <a:spcAft>
                          <a:spcPts val="0"/>
                        </a:spcAft>
                        <a:buClr>
                          <a:srgbClr val="000000"/>
                        </a:buClr>
                        <a:buFont typeface="Arial" panose="020B0604020202020204"/>
                      </a:pPr>
                      <a:r>
                        <a:rPr lang="zh-CN" altLang="zh-CN" sz="1400" b="0" i="0" u="none" strike="noStrike" cap="none" dirty="0">
                          <a:solidFill>
                            <a:schemeClr val="dk1"/>
                          </a:solidFill>
                          <a:latin typeface="+mn-lt"/>
                          <a:ea typeface="+mn-ea"/>
                          <a:cs typeface="+mn-cs"/>
                          <a:sym typeface="Arial" panose="020B0604020202020204"/>
                        </a:rPr>
                        <a:t>≤</a:t>
                      </a:r>
                      <a:r>
                        <a:rPr lang="en-US" altLang="zh-CN" sz="1400" b="0" i="0" u="none" strike="noStrike" cap="none" dirty="0">
                          <a:solidFill>
                            <a:schemeClr val="dk1"/>
                          </a:solidFill>
                          <a:latin typeface="+mn-lt"/>
                          <a:ea typeface="+mn-ea"/>
                          <a:cs typeface="+mn-cs"/>
                          <a:sym typeface="Arial" panose="020B0604020202020204"/>
                        </a:rPr>
                        <a:t>315mm×200mm×310mm</a:t>
                      </a:r>
                      <a:endParaRPr lang="zh-CN" altLang="en-US" sz="1400" b="0" i="0" u="none" strike="noStrike" cap="none" dirty="0">
                        <a:solidFill>
                          <a:schemeClr val="dk1"/>
                        </a:solidFill>
                        <a:latin typeface="+mn-lt"/>
                        <a:ea typeface="+mn-ea"/>
                        <a:cs typeface="+mn-cs"/>
                        <a:sym typeface="Arial" panose="020B0604020202020204"/>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3029680"/>
                  </a:ext>
                </a:extLst>
              </a:tr>
              <a:tr h="209301">
                <a:tc>
                  <a:txBody>
                    <a:bodyPr/>
                    <a:lstStyle/>
                    <a:p>
                      <a:pPr algn="ctr"/>
                      <a:r>
                        <a:rPr lang="zh-CN" altLang="en-US" dirty="0">
                          <a:latin typeface="+mn-lt"/>
                        </a:rPr>
                        <a:t>灵敏面积</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i="0" u="none" strike="noStrike" cap="none" dirty="0">
                          <a:solidFill>
                            <a:schemeClr val="dk1"/>
                          </a:solidFill>
                          <a:effectLst/>
                          <a:latin typeface="+mn-lt"/>
                          <a:ea typeface="+mn-ea"/>
                          <a:cs typeface="+mn-cs"/>
                          <a:sym typeface="Arial" panose="020B0604020202020204"/>
                        </a:rPr>
                        <a:t>228mm×228mm</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5081953"/>
                  </a:ext>
                </a:extLst>
              </a:tr>
              <a:tr h="209301">
                <a:tc>
                  <a:txBody>
                    <a:bodyPr/>
                    <a:lstStyle/>
                    <a:p>
                      <a:pPr algn="ctr"/>
                      <a:r>
                        <a:rPr lang="zh-CN" altLang="en-US" dirty="0">
                          <a:latin typeface="+mn-lt"/>
                        </a:rPr>
                        <a:t>漂移区厚度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dirty="0"/>
                        <a:t>5mm</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14277613"/>
                  </a:ext>
                </a:extLst>
              </a:tr>
              <a:tr h="209301">
                <a:tc>
                  <a:txBody>
                    <a:bodyPr/>
                    <a:lstStyle/>
                    <a:p>
                      <a:pPr algn="ctr"/>
                      <a:r>
                        <a:rPr lang="zh-CN" altLang="en-US" dirty="0">
                          <a:latin typeface="+mn-lt"/>
                        </a:rPr>
                        <a:t>雪崩区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i="0" u="none" strike="noStrike" cap="none" dirty="0">
                          <a:solidFill>
                            <a:schemeClr val="dk1"/>
                          </a:solidFill>
                          <a:effectLst/>
                          <a:latin typeface="+mn-lt"/>
                          <a:ea typeface="+mn-ea"/>
                          <a:cs typeface="+mn-cs"/>
                          <a:sym typeface="Arial" panose="020B0604020202020204"/>
                        </a:rPr>
                        <a:t>100μm</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4920043"/>
                  </a:ext>
                </a:extLst>
              </a:tr>
              <a:tr h="209301">
                <a:tc>
                  <a:txBody>
                    <a:bodyPr/>
                    <a:lstStyle/>
                    <a:p>
                      <a:pPr algn="ctr"/>
                      <a:r>
                        <a:rPr lang="zh-CN" altLang="en-US" dirty="0">
                          <a:latin typeface="+mn-lt"/>
                        </a:rPr>
                        <a:t>读出方式</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dirty="0"/>
                        <a:t>XY</a:t>
                      </a:r>
                      <a:r>
                        <a:rPr lang="zh-CN" altLang="en-US" dirty="0"/>
                        <a:t>平行条读出</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73698325"/>
                  </a:ext>
                </a:extLst>
              </a:tr>
              <a:tr h="209301">
                <a:tc>
                  <a:txBody>
                    <a:bodyPr/>
                    <a:lstStyle/>
                    <a:p>
                      <a:pPr algn="ctr"/>
                      <a:r>
                        <a:rPr lang="zh-CN" altLang="en-US" dirty="0">
                          <a:latin typeface="+mn-lt"/>
                        </a:rPr>
                        <a:t>读出条间距</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i="0" u="none" strike="noStrike" cap="none" dirty="0">
                          <a:solidFill>
                            <a:schemeClr val="dk1"/>
                          </a:solidFill>
                          <a:effectLst/>
                          <a:latin typeface="+mn-lt"/>
                          <a:ea typeface="+mn-ea"/>
                          <a:cs typeface="+mn-cs"/>
                          <a:sym typeface="Arial" panose="020B0604020202020204"/>
                        </a:rPr>
                        <a:t>4.5mm</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3598089"/>
                  </a:ext>
                </a:extLst>
              </a:tr>
              <a:tr h="209301">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r>
                        <a:rPr lang="zh-CN" altLang="en-US" dirty="0">
                          <a:latin typeface="+mn-lt"/>
                        </a:rPr>
                        <a:t>通道数</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dirty="0"/>
                        <a:t>96</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9157258"/>
                  </a:ext>
                </a:extLst>
              </a:tr>
              <a:tr h="209301">
                <a:tc>
                  <a:txBody>
                    <a:bodyPr/>
                    <a:lstStyle/>
                    <a:p>
                      <a:pPr algn="ctr"/>
                      <a:r>
                        <a:rPr lang="zh-CN" altLang="en-US" dirty="0">
                          <a:latin typeface="+mn-lt"/>
                        </a:rPr>
                        <a:t>工作气体</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altLang="zh-CN" sz="1400" b="0" i="0" u="none" strike="noStrike" cap="none" dirty="0" err="1">
                          <a:solidFill>
                            <a:schemeClr val="dk1"/>
                          </a:solidFill>
                          <a:effectLst/>
                          <a:latin typeface="+mn-lt"/>
                          <a:ea typeface="+mn-ea"/>
                          <a:cs typeface="+mn-cs"/>
                          <a:sym typeface="Arial" panose="020B0604020202020204"/>
                        </a:rPr>
                        <a:t>Ar</a:t>
                      </a:r>
                      <a:r>
                        <a:rPr lang="zh-CN" altLang="zh-CN" sz="1400" b="0" i="0" u="none" strike="noStrike" cap="none" dirty="0">
                          <a:solidFill>
                            <a:schemeClr val="dk1"/>
                          </a:solidFill>
                          <a:effectLst/>
                          <a:latin typeface="+mn-lt"/>
                          <a:ea typeface="+mn-ea"/>
                          <a:cs typeface="+mn-cs"/>
                          <a:sym typeface="Arial" panose="020B0604020202020204"/>
                        </a:rPr>
                        <a:t>：</a:t>
                      </a:r>
                      <a:r>
                        <a:rPr lang="en-US" altLang="zh-CN" sz="1400" b="0" i="0" u="none" strike="noStrike" cap="none" dirty="0">
                          <a:solidFill>
                            <a:schemeClr val="dk1"/>
                          </a:solidFill>
                          <a:effectLst/>
                          <a:latin typeface="+mn-lt"/>
                          <a:ea typeface="+mn-ea"/>
                          <a:cs typeface="+mn-cs"/>
                          <a:sym typeface="Arial" panose="020B0604020202020204"/>
                        </a:rPr>
                        <a:t>CO</a:t>
                      </a:r>
                      <a:r>
                        <a:rPr lang="en-US" altLang="zh-CN" sz="1400" b="0" i="0" u="none" strike="noStrike" cap="none" baseline="-25000" dirty="0">
                          <a:solidFill>
                            <a:schemeClr val="dk1"/>
                          </a:solidFill>
                          <a:effectLst/>
                          <a:latin typeface="+mn-lt"/>
                          <a:ea typeface="+mn-ea"/>
                          <a:cs typeface="+mn-cs"/>
                          <a:sym typeface="Arial" panose="020B0604020202020204"/>
                        </a:rPr>
                        <a:t>2</a:t>
                      </a:r>
                      <a:r>
                        <a:rPr lang="en-US" altLang="zh-CN" sz="1400" b="0" i="0" u="none" strike="noStrike" cap="none" dirty="0">
                          <a:solidFill>
                            <a:schemeClr val="dk1"/>
                          </a:solidFill>
                          <a:effectLst/>
                          <a:latin typeface="+mn-lt"/>
                          <a:ea typeface="+mn-ea"/>
                          <a:cs typeface="+mn-cs"/>
                          <a:sym typeface="Arial" panose="020B0604020202020204"/>
                        </a:rPr>
                        <a:t>=93:7 </a:t>
                      </a:r>
                      <a:r>
                        <a:rPr lang="zh-CN" altLang="en-US" sz="1400" b="0" i="0" u="none" strike="noStrike" cap="none" dirty="0">
                          <a:solidFill>
                            <a:schemeClr val="dk1"/>
                          </a:solidFill>
                          <a:effectLst/>
                          <a:latin typeface="+mn-lt"/>
                          <a:ea typeface="+mn-ea"/>
                          <a:cs typeface="+mn-cs"/>
                          <a:sym typeface="Arial" panose="020B0604020202020204"/>
                        </a:rPr>
                        <a:t>自循环</a:t>
                      </a:r>
                      <a:endParaRPr lang="zh-CN" alt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52054858"/>
                  </a:ext>
                </a:extLst>
              </a:tr>
            </a:tbl>
          </a:graphicData>
        </a:graphic>
      </p:graphicFrame>
      <p:sp>
        <p:nvSpPr>
          <p:cNvPr id="20" name="文本框 19">
            <a:extLst>
              <a:ext uri="{FF2B5EF4-FFF2-40B4-BE49-F238E27FC236}">
                <a16:creationId xmlns:a16="http://schemas.microsoft.com/office/drawing/2014/main" id="{7EA75D8A-5ED7-0DC3-A810-BE4ED8B37BFA}"/>
              </a:ext>
            </a:extLst>
          </p:cNvPr>
          <p:cNvSpPr txBox="1"/>
          <p:nvPr/>
        </p:nvSpPr>
        <p:spPr>
          <a:xfrm>
            <a:off x="747438" y="921013"/>
            <a:ext cx="2376814" cy="400110"/>
          </a:xfrm>
          <a:prstGeom prst="rect">
            <a:avLst/>
          </a:prstGeom>
          <a:noFill/>
        </p:spPr>
        <p:txBody>
          <a:bodyPr wrap="square">
            <a:spAutoFit/>
          </a:bodyPr>
          <a:lstStyle/>
          <a:p>
            <a:r>
              <a:rPr lang="zh-CN" altLang="en-US" sz="2000" b="1" dirty="0">
                <a:solidFill>
                  <a:srgbClr val="0000FF"/>
                </a:solidFill>
              </a:rPr>
              <a:t>探测器结构参数</a:t>
            </a:r>
            <a:endParaRPr lang="zh-CN" altLang="en-US" dirty="0"/>
          </a:p>
        </p:txBody>
      </p:sp>
      <p:sp>
        <p:nvSpPr>
          <p:cNvPr id="23" name="文本框 22">
            <a:extLst>
              <a:ext uri="{FF2B5EF4-FFF2-40B4-BE49-F238E27FC236}">
                <a16:creationId xmlns:a16="http://schemas.microsoft.com/office/drawing/2014/main" id="{0C209E6D-D3F2-EE18-16C2-54A471F32B28}"/>
              </a:ext>
            </a:extLst>
          </p:cNvPr>
          <p:cNvSpPr txBox="1"/>
          <p:nvPr/>
        </p:nvSpPr>
        <p:spPr>
          <a:xfrm>
            <a:off x="6750230" y="1903421"/>
            <a:ext cx="1049054" cy="307777"/>
          </a:xfrm>
          <a:prstGeom prst="rect">
            <a:avLst/>
          </a:prstGeom>
          <a:noFill/>
        </p:spPr>
        <p:txBody>
          <a:bodyPr wrap="square">
            <a:spAutoFit/>
          </a:bodyPr>
          <a:lstStyle/>
          <a:p>
            <a:pPr marR="0" algn="ctr" rtl="0">
              <a:lnSpc>
                <a:spcPct val="100000"/>
              </a:lnSpc>
              <a:spcBef>
                <a:spcPts val="0"/>
              </a:spcBef>
              <a:spcAft>
                <a:spcPts val="0"/>
              </a:spcAft>
              <a:buClr>
                <a:srgbClr val="000000"/>
              </a:buClr>
              <a:buFont typeface="Arial" panose="020B0604020202020204"/>
            </a:pPr>
            <a:r>
              <a:rPr lang="zh-CN" altLang="en-US" b="1" dirty="0">
                <a:solidFill>
                  <a:schemeClr val="dk1"/>
                </a:solidFill>
                <a:latin typeface="+mn-lt"/>
                <a:ea typeface="+mn-ea"/>
                <a:cs typeface="+mn-cs"/>
              </a:rPr>
              <a:t>阳极结构</a:t>
            </a:r>
            <a:endParaRPr lang="zh-CN" altLang="en-US" sz="1400" b="1" i="0" u="none" strike="noStrike" cap="none" dirty="0">
              <a:solidFill>
                <a:schemeClr val="dk1"/>
              </a:solidFill>
              <a:latin typeface="+mn-lt"/>
              <a:ea typeface="+mn-ea"/>
              <a:cs typeface="+mn-cs"/>
              <a:sym typeface="Arial" panose="020B0604020202020204"/>
            </a:endParaRPr>
          </a:p>
        </p:txBody>
      </p:sp>
      <p:sp>
        <p:nvSpPr>
          <p:cNvPr id="24" name="文本框 23">
            <a:extLst>
              <a:ext uri="{FF2B5EF4-FFF2-40B4-BE49-F238E27FC236}">
                <a16:creationId xmlns:a16="http://schemas.microsoft.com/office/drawing/2014/main" id="{806FD6A0-D7DF-085C-6D31-BED04C8C3A47}"/>
              </a:ext>
            </a:extLst>
          </p:cNvPr>
          <p:cNvSpPr txBox="1"/>
          <p:nvPr/>
        </p:nvSpPr>
        <p:spPr>
          <a:xfrm>
            <a:off x="9075658" y="1931138"/>
            <a:ext cx="1049054" cy="307777"/>
          </a:xfrm>
          <a:prstGeom prst="rect">
            <a:avLst/>
          </a:prstGeom>
          <a:noFill/>
        </p:spPr>
        <p:txBody>
          <a:bodyPr wrap="square">
            <a:spAutoFit/>
          </a:bodyPr>
          <a:lstStyle/>
          <a:p>
            <a:pPr marR="0" algn="ctr" rtl="0">
              <a:lnSpc>
                <a:spcPct val="100000"/>
              </a:lnSpc>
              <a:spcBef>
                <a:spcPts val="0"/>
              </a:spcBef>
              <a:spcAft>
                <a:spcPts val="0"/>
              </a:spcAft>
              <a:buClr>
                <a:srgbClr val="000000"/>
              </a:buClr>
              <a:buFont typeface="Arial" panose="020B0604020202020204"/>
            </a:pPr>
            <a:r>
              <a:rPr lang="zh-CN" altLang="en-US" sz="1400" b="1" i="0" u="none" strike="noStrike" cap="none" dirty="0">
                <a:solidFill>
                  <a:schemeClr val="dk1"/>
                </a:solidFill>
                <a:latin typeface="+mn-lt"/>
                <a:ea typeface="+mn-ea"/>
                <a:cs typeface="+mn-cs"/>
                <a:sym typeface="Arial" panose="020B0604020202020204"/>
              </a:rPr>
              <a:t>丝网</a:t>
            </a:r>
          </a:p>
        </p:txBody>
      </p:sp>
      <p:sp>
        <p:nvSpPr>
          <p:cNvPr id="25" name="文本框 24">
            <a:extLst>
              <a:ext uri="{FF2B5EF4-FFF2-40B4-BE49-F238E27FC236}">
                <a16:creationId xmlns:a16="http://schemas.microsoft.com/office/drawing/2014/main" id="{B3EB8EAE-5340-ECA4-F6A5-04EB1E05F91E}"/>
              </a:ext>
            </a:extLst>
          </p:cNvPr>
          <p:cNvSpPr txBox="1"/>
          <p:nvPr/>
        </p:nvSpPr>
        <p:spPr>
          <a:xfrm>
            <a:off x="6750230" y="4010891"/>
            <a:ext cx="1049054" cy="307777"/>
          </a:xfrm>
          <a:prstGeom prst="rect">
            <a:avLst/>
          </a:prstGeom>
          <a:noFill/>
        </p:spPr>
        <p:txBody>
          <a:bodyPr wrap="square">
            <a:spAutoFit/>
          </a:bodyPr>
          <a:lstStyle/>
          <a:p>
            <a:pPr marR="0" algn="ctr" rtl="0">
              <a:lnSpc>
                <a:spcPct val="100000"/>
              </a:lnSpc>
              <a:spcBef>
                <a:spcPts val="0"/>
              </a:spcBef>
              <a:spcAft>
                <a:spcPts val="0"/>
              </a:spcAft>
              <a:buClr>
                <a:srgbClr val="000000"/>
              </a:buClr>
              <a:buFont typeface="Arial" panose="020B0604020202020204"/>
            </a:pPr>
            <a:r>
              <a:rPr lang="zh-CN" altLang="en-US" b="1" dirty="0">
                <a:solidFill>
                  <a:schemeClr val="dk1"/>
                </a:solidFill>
                <a:latin typeface="+mn-lt"/>
                <a:ea typeface="+mn-ea"/>
                <a:cs typeface="+mn-cs"/>
              </a:rPr>
              <a:t>漂移电极</a:t>
            </a:r>
            <a:endParaRPr lang="zh-CN" altLang="en-US" sz="1400" b="1" i="0" u="none" strike="noStrike" cap="none" dirty="0">
              <a:solidFill>
                <a:schemeClr val="dk1"/>
              </a:solidFill>
              <a:latin typeface="+mn-lt"/>
              <a:ea typeface="+mn-ea"/>
              <a:cs typeface="+mn-cs"/>
              <a:sym typeface="Arial" panose="020B0604020202020204"/>
            </a:endParaRPr>
          </a:p>
        </p:txBody>
      </p:sp>
      <p:sp>
        <p:nvSpPr>
          <p:cNvPr id="26" name="文本框 25">
            <a:extLst>
              <a:ext uri="{FF2B5EF4-FFF2-40B4-BE49-F238E27FC236}">
                <a16:creationId xmlns:a16="http://schemas.microsoft.com/office/drawing/2014/main" id="{38F96207-07AB-965C-65E2-73CD6145087A}"/>
              </a:ext>
            </a:extLst>
          </p:cNvPr>
          <p:cNvSpPr txBox="1"/>
          <p:nvPr/>
        </p:nvSpPr>
        <p:spPr>
          <a:xfrm>
            <a:off x="9145870" y="3996311"/>
            <a:ext cx="1049054" cy="307777"/>
          </a:xfrm>
          <a:prstGeom prst="rect">
            <a:avLst/>
          </a:prstGeom>
          <a:noFill/>
        </p:spPr>
        <p:txBody>
          <a:bodyPr wrap="square">
            <a:spAutoFit/>
          </a:bodyPr>
          <a:lstStyle/>
          <a:p>
            <a:pPr marR="0" algn="ctr" rtl="0">
              <a:lnSpc>
                <a:spcPct val="100000"/>
              </a:lnSpc>
              <a:spcBef>
                <a:spcPts val="0"/>
              </a:spcBef>
              <a:spcAft>
                <a:spcPts val="0"/>
              </a:spcAft>
              <a:buClr>
                <a:srgbClr val="000000"/>
              </a:buClr>
              <a:buFont typeface="Arial" panose="020B0604020202020204"/>
            </a:pPr>
            <a:r>
              <a:rPr lang="zh-CN" altLang="en-US" sz="1400" b="1" i="0" u="none" strike="noStrike" cap="none" dirty="0">
                <a:solidFill>
                  <a:schemeClr val="dk1"/>
                </a:solidFill>
                <a:latin typeface="+mn-lt"/>
                <a:ea typeface="+mn-ea"/>
                <a:cs typeface="+mn-cs"/>
                <a:sym typeface="Arial" panose="020B0604020202020204"/>
              </a:rPr>
              <a:t>样机</a:t>
            </a:r>
          </a:p>
        </p:txBody>
      </p:sp>
      <p:sp>
        <p:nvSpPr>
          <p:cNvPr id="7" name="文本框 6">
            <a:extLst>
              <a:ext uri="{FF2B5EF4-FFF2-40B4-BE49-F238E27FC236}">
                <a16:creationId xmlns:a16="http://schemas.microsoft.com/office/drawing/2014/main" id="{90C98E00-D735-BEC4-5E9B-7C6533D41BAF}"/>
              </a:ext>
            </a:extLst>
          </p:cNvPr>
          <p:cNvSpPr txBox="1"/>
          <p:nvPr/>
        </p:nvSpPr>
        <p:spPr>
          <a:xfrm>
            <a:off x="5218610" y="6359459"/>
            <a:ext cx="6105110" cy="307777"/>
          </a:xfrm>
          <a:prstGeom prst="rect">
            <a:avLst/>
          </a:prstGeom>
          <a:noFill/>
        </p:spPr>
        <p:txBody>
          <a:bodyPr wrap="square">
            <a:spAutoFit/>
          </a:bodyPr>
          <a:lstStyle/>
          <a:p>
            <a:pPr marR="0" algn="ctr" rtl="0">
              <a:lnSpc>
                <a:spcPct val="100000"/>
              </a:lnSpc>
              <a:spcBef>
                <a:spcPts val="0"/>
              </a:spcBef>
              <a:spcAft>
                <a:spcPts val="0"/>
              </a:spcAft>
              <a:buClr>
                <a:srgbClr val="000000"/>
              </a:buClr>
              <a:buFont typeface="Arial" panose="020B0604020202020204"/>
            </a:pPr>
            <a:r>
              <a:rPr lang="zh-CN" altLang="en-US" b="1" dirty="0">
                <a:solidFill>
                  <a:schemeClr val="dk1"/>
                </a:solidFill>
                <a:latin typeface="+mn-lt"/>
                <a:ea typeface="+mn-ea"/>
                <a:cs typeface="+mn-cs"/>
              </a:rPr>
              <a:t>阳极板背靠背设计</a:t>
            </a:r>
            <a:endParaRPr lang="zh-CN" altLang="en-US" sz="1400" b="1" i="0" u="none" strike="noStrike" cap="none" dirty="0">
              <a:solidFill>
                <a:schemeClr val="dk1"/>
              </a:solidFill>
              <a:latin typeface="+mn-lt"/>
              <a:ea typeface="+mn-ea"/>
              <a:cs typeface="+mn-cs"/>
              <a:sym typeface="Arial" panose="020B0604020202020204"/>
            </a:endParaRPr>
          </a:p>
        </p:txBody>
      </p:sp>
    </p:spTree>
    <p:extLst>
      <p:ext uri="{BB962C8B-B14F-4D97-AF65-F5344CB8AC3E}">
        <p14:creationId xmlns:p14="http://schemas.microsoft.com/office/powerpoint/2010/main" val="15489637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C839F-D946-9E83-CC4A-CFFA65E8271C}"/>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3CDE87D0-349A-8FCE-3A64-B7D546B73FFA}"/>
              </a:ext>
            </a:extLst>
          </p:cNvPr>
          <p:cNvSpPr>
            <a:spLocks noGrp="1"/>
          </p:cNvSpPr>
          <p:nvPr>
            <p:ph type="title"/>
            <p:custDataLst>
              <p:tags r:id="rId1"/>
            </p:custDataLst>
          </p:nvPr>
        </p:nvSpPr>
        <p:spPr/>
        <p:txBody>
          <a:bodyPr>
            <a:normAutofit/>
          </a:bodyPr>
          <a:lstStyle/>
          <a:p>
            <a:pPr>
              <a:defRPr/>
            </a:pPr>
            <a:r>
              <a:rPr lang="en-US" altLang="zh-CN" spc="300" dirty="0">
                <a:latin typeface="微软雅黑" panose="020B0503020204020204" charset="-122"/>
                <a:ea typeface="微软雅黑" panose="020B0503020204020204" charset="-122"/>
                <a:sym typeface="微软雅黑" panose="020B0503020204020204" charset="-122"/>
              </a:rPr>
              <a:t>2.3 </a:t>
            </a:r>
            <a:r>
              <a:rPr lang="zh-CN" altLang="en-US" spc="300" dirty="0">
                <a:latin typeface="微软雅黑" panose="020B0503020204020204" charset="-122"/>
                <a:ea typeface="微软雅黑" panose="020B0503020204020204" charset="-122"/>
                <a:sym typeface="微软雅黑" panose="020B0503020204020204" charset="-122"/>
              </a:rPr>
              <a:t>读出电子学系统面临的挑战</a:t>
            </a:r>
            <a:endParaRPr lang="en-US" spc="300" dirty="0">
              <a:latin typeface="微软雅黑" panose="020B0503020204020204" charset="-122"/>
              <a:ea typeface="微软雅黑" panose="020B0503020204020204" charset="-122"/>
              <a:cs typeface="微软雅黑" panose="020B0503020204020204" charset="-122"/>
            </a:endParaRPr>
          </a:p>
        </p:txBody>
      </p:sp>
      <p:sp>
        <p:nvSpPr>
          <p:cNvPr id="16" name="矩形: 圆角 15">
            <a:extLst>
              <a:ext uri="{FF2B5EF4-FFF2-40B4-BE49-F238E27FC236}">
                <a16:creationId xmlns:a16="http://schemas.microsoft.com/office/drawing/2014/main" id="{D36089E0-D527-8F23-365E-2D897BBC0031}"/>
              </a:ext>
            </a:extLst>
          </p:cNvPr>
          <p:cNvSpPr/>
          <p:nvPr/>
        </p:nvSpPr>
        <p:spPr>
          <a:xfrm>
            <a:off x="675409" y="914482"/>
            <a:ext cx="4457699" cy="4659609"/>
          </a:xfrm>
          <a:prstGeom prst="roundRect">
            <a:avLst>
              <a:gd name="adj" fmla="val 2809"/>
            </a:avLst>
          </a:prstGeom>
          <a:solidFill>
            <a:srgbClr val="FEFEFE"/>
          </a:solidFill>
          <a:ln w="12700" cap="flat" cmpd="sng" algn="ctr">
            <a:solidFill>
              <a:schemeClr val="bg1">
                <a:lumMod val="9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17" name="文本框 16">
            <a:extLst>
              <a:ext uri="{FF2B5EF4-FFF2-40B4-BE49-F238E27FC236}">
                <a16:creationId xmlns:a16="http://schemas.microsoft.com/office/drawing/2014/main" id="{E923638F-C23A-A96D-0B11-B3E1CE902979}"/>
              </a:ext>
            </a:extLst>
          </p:cNvPr>
          <p:cNvSpPr txBox="1"/>
          <p:nvPr/>
        </p:nvSpPr>
        <p:spPr>
          <a:xfrm>
            <a:off x="686852" y="853622"/>
            <a:ext cx="4411618" cy="4659609"/>
          </a:xfrm>
          <a:prstGeom prst="rect">
            <a:avLst/>
          </a:prstGeom>
          <a:noFill/>
          <a:ln>
            <a:noFill/>
          </a:ln>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2000" b="1" i="0" u="none" strike="noStrike" kern="1200" cap="none" spc="0" normalizeH="0" baseline="0" noProof="0" dirty="0">
                <a:ln>
                  <a:noFill/>
                </a:ln>
                <a:effectLst/>
                <a:uLnTx/>
                <a:uFillTx/>
              </a:rPr>
              <a:t>BNCT</a:t>
            </a:r>
            <a:r>
              <a:rPr lang="zh-CN" altLang="en-US" sz="2000" b="1" dirty="0"/>
              <a:t>应用场景的特殊性</a:t>
            </a:r>
            <a:endParaRPr kumimoji="0" lang="en-US" altLang="zh-CN" sz="2000" b="1" i="0" u="none" strike="noStrike" kern="1200" cap="none" spc="0" normalizeH="0" baseline="0" noProof="0" dirty="0">
              <a:ln>
                <a:noFill/>
              </a:ln>
              <a:effectLst/>
              <a:uLnTx/>
              <a:uFillTx/>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800" b="1" dirty="0">
                <a:solidFill>
                  <a:srgbClr val="0000FF"/>
                </a:solidFill>
              </a:rPr>
              <a:t>高注量率</a:t>
            </a:r>
            <a:endParaRPr lang="en-US" altLang="zh-CN" sz="1800" b="1" dirty="0">
              <a:solidFill>
                <a:srgbClr val="0000FF"/>
              </a:solidFill>
            </a:endParaRPr>
          </a:p>
          <a:p>
            <a:pPr marL="285750" indent="-285750">
              <a:lnSpc>
                <a:spcPct val="150000"/>
              </a:lnSpc>
              <a:buFont typeface="Arial" panose="020B0604020202020204" pitchFamily="34" charset="0"/>
              <a:buChar char="•"/>
              <a:defRPr/>
            </a:pPr>
            <a:r>
              <a:rPr lang="en-US" altLang="zh-CN" sz="1800" b="1" dirty="0"/>
              <a:t>BNCT</a:t>
            </a:r>
            <a:r>
              <a:rPr lang="zh-CN" altLang="en-US" sz="1800" b="1" dirty="0"/>
              <a:t>中子束：</a:t>
            </a:r>
            <a:r>
              <a:rPr lang="en-US" altLang="zh-CN" sz="1800" b="1" dirty="0">
                <a:solidFill>
                  <a:srgbClr val="C00000"/>
                </a:solidFill>
              </a:rPr>
              <a:t>10</a:t>
            </a:r>
            <a:r>
              <a:rPr lang="en-US" altLang="zh-CN" sz="1800" b="1" baseline="30000" dirty="0">
                <a:solidFill>
                  <a:srgbClr val="C00000"/>
                </a:solidFill>
              </a:rPr>
              <a:t>9 </a:t>
            </a:r>
            <a:r>
              <a:rPr lang="en-US" altLang="zh-CN" sz="1800" b="1" dirty="0">
                <a:solidFill>
                  <a:srgbClr val="C00000"/>
                </a:solidFill>
              </a:rPr>
              <a:t> n⋅cm</a:t>
            </a:r>
            <a:r>
              <a:rPr lang="en-US" altLang="zh-CN" sz="1800" b="1" baseline="30000" dirty="0">
                <a:solidFill>
                  <a:srgbClr val="C00000"/>
                </a:solidFill>
              </a:rPr>
              <a:t>-2</a:t>
            </a:r>
            <a:r>
              <a:rPr lang="en-US" altLang="zh-CN" sz="1800" b="1" dirty="0">
                <a:solidFill>
                  <a:srgbClr val="C00000"/>
                </a:solidFill>
              </a:rPr>
              <a:t> ⋅s</a:t>
            </a:r>
            <a:r>
              <a:rPr lang="en-US" altLang="zh-CN" sz="1800" b="1" baseline="30000" dirty="0">
                <a:solidFill>
                  <a:srgbClr val="C00000"/>
                </a:solidFill>
              </a:rPr>
              <a:t>-1</a:t>
            </a:r>
          </a:p>
          <a:p>
            <a:pPr marL="285750" indent="-285750">
              <a:lnSpc>
                <a:spcPct val="150000"/>
              </a:lnSpc>
              <a:buFont typeface="Arial" panose="020B0604020202020204" pitchFamily="34" charset="0"/>
              <a:buChar char="•"/>
              <a:defRPr/>
            </a:pPr>
            <a:r>
              <a:rPr lang="zh-CN" altLang="en-US" sz="1800" b="1" dirty="0"/>
              <a:t>常规中子束：</a:t>
            </a:r>
            <a:r>
              <a:rPr kumimoji="0" lang="en-US" altLang="zh-CN" sz="18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10</a:t>
            </a:r>
            <a:r>
              <a:rPr kumimoji="0" lang="en-US" altLang="zh-CN" sz="1800" b="1" i="0" u="none" strike="noStrike" kern="1200" cap="none" spc="0" normalizeH="0" baseline="30000" noProof="0" dirty="0">
                <a:ln>
                  <a:noFill/>
                </a:ln>
                <a:solidFill>
                  <a:prstClr val="black"/>
                </a:solidFill>
                <a:effectLst/>
                <a:uLnTx/>
                <a:uFillTx/>
                <a:latin typeface="Arial" panose="020B0604020202020204"/>
                <a:ea typeface="微软雅黑" panose="020B0503020204020204" pitchFamily="34" charset="-122"/>
                <a:cs typeface="+mn-cs"/>
              </a:rPr>
              <a:t>7 </a:t>
            </a:r>
            <a:r>
              <a:rPr kumimoji="0" lang="en-US" altLang="zh-CN" sz="18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n⋅cm</a:t>
            </a:r>
            <a:r>
              <a:rPr kumimoji="0" lang="en-US" altLang="zh-CN" sz="1800" b="1" i="0" u="none" strike="noStrike" kern="1200" cap="none" spc="0" normalizeH="0" baseline="30000" noProof="0" dirty="0">
                <a:ln>
                  <a:noFill/>
                </a:ln>
                <a:solidFill>
                  <a:prstClr val="black"/>
                </a:solidFill>
                <a:effectLst/>
                <a:uLnTx/>
                <a:uFillTx/>
                <a:latin typeface="Arial" panose="020B0604020202020204"/>
                <a:ea typeface="微软雅黑" panose="020B0503020204020204" pitchFamily="34" charset="-122"/>
                <a:cs typeface="+mn-cs"/>
              </a:rPr>
              <a:t>-2</a:t>
            </a:r>
            <a:r>
              <a:rPr kumimoji="0" lang="en-US" altLang="zh-CN" sz="1800" b="1" i="0" u="none" strike="noStrike" kern="1200" cap="none" spc="0" normalizeH="0" baseline="0" noProof="0" dirty="0">
                <a:ln>
                  <a:noFill/>
                </a:ln>
                <a:solidFill>
                  <a:prstClr val="black"/>
                </a:solidFill>
                <a:effectLst/>
                <a:uLnTx/>
                <a:uFillTx/>
                <a:latin typeface="Arial" panose="020B0604020202020204"/>
                <a:ea typeface="微软雅黑" panose="020B0503020204020204" pitchFamily="34" charset="-122"/>
                <a:cs typeface="+mn-cs"/>
              </a:rPr>
              <a:t> ⋅s</a:t>
            </a:r>
            <a:r>
              <a:rPr kumimoji="0" lang="en-US" altLang="zh-CN" sz="1800" b="1" i="0" u="none" strike="noStrike" kern="1200" cap="none" spc="0" normalizeH="0" baseline="30000" noProof="0" dirty="0">
                <a:ln>
                  <a:noFill/>
                </a:ln>
                <a:solidFill>
                  <a:prstClr val="black"/>
                </a:solidFill>
                <a:effectLst/>
                <a:uLnTx/>
                <a:uFillTx/>
                <a:latin typeface="Arial" panose="020B0604020202020204"/>
                <a:ea typeface="微软雅黑" panose="020B0503020204020204" pitchFamily="34" charset="-122"/>
                <a:cs typeface="+mn-cs"/>
              </a:rPr>
              <a:t>-1</a:t>
            </a:r>
            <a:r>
              <a:rPr lang="zh-CN" altLang="en-US" sz="1800" b="1" dirty="0"/>
              <a:t> </a:t>
            </a:r>
            <a:endParaRPr lang="en-US" altLang="zh-CN" sz="1800" b="1" dirty="0"/>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800" b="1" dirty="0">
                <a:solidFill>
                  <a:srgbClr val="0000FF"/>
                </a:solidFill>
              </a:rPr>
              <a:t>成分复杂</a:t>
            </a:r>
            <a:endParaRPr lang="en-US" altLang="zh-CN" sz="1800" b="1" dirty="0">
              <a:solidFill>
                <a:srgbClr val="0000FF"/>
              </a:solidFill>
            </a:endParaRPr>
          </a:p>
          <a:p>
            <a:pPr marL="285750" indent="-285750">
              <a:lnSpc>
                <a:spcPct val="150000"/>
              </a:lnSpc>
              <a:buFont typeface="Arial" panose="020B0604020202020204" pitchFamily="34" charset="0"/>
              <a:buChar char="•"/>
              <a:defRPr/>
            </a:pPr>
            <a:r>
              <a:rPr lang="zh-CN" altLang="en-US" sz="1800" b="1" dirty="0"/>
              <a:t>热中子（</a:t>
            </a:r>
            <a:r>
              <a:rPr lang="en-US" altLang="zh-CN" sz="1800" b="1" dirty="0"/>
              <a:t>&lt;0.5 eV</a:t>
            </a:r>
            <a:r>
              <a:rPr lang="zh-CN" altLang="en-US" sz="1800" b="1" dirty="0"/>
              <a:t>）、超热中子（</a:t>
            </a:r>
            <a:r>
              <a:rPr lang="en-US" altLang="zh-CN" sz="1800" b="1" dirty="0"/>
              <a:t>0.5 ~ 10 keV</a:t>
            </a:r>
            <a:r>
              <a:rPr lang="zh-CN" altLang="en-US" sz="1800" b="1" dirty="0"/>
              <a:t>）、快中子（</a:t>
            </a:r>
            <a:r>
              <a:rPr lang="en-US" altLang="zh-CN" sz="1800" b="1" dirty="0"/>
              <a:t>&gt;10 keV)</a:t>
            </a:r>
            <a:r>
              <a:rPr lang="zh-CN" altLang="en-US" sz="1800" b="1" dirty="0"/>
              <a:t>、伴随伽马射线</a:t>
            </a:r>
            <a:endParaRPr lang="en-US" altLang="zh-CN" sz="1800" b="1" dirty="0"/>
          </a:p>
          <a:p>
            <a:pPr marL="285750" indent="-285750">
              <a:lnSpc>
                <a:spcPct val="150000"/>
              </a:lnSpc>
              <a:buFont typeface="Arial" panose="020B0604020202020204" pitchFamily="34" charset="0"/>
              <a:buChar char="•"/>
              <a:defRPr/>
            </a:pPr>
            <a:r>
              <a:rPr lang="zh-CN" altLang="en-US" sz="1800" b="1" dirty="0">
                <a:solidFill>
                  <a:srgbClr val="C00000"/>
                </a:solidFill>
              </a:rPr>
              <a:t>仅仅通过</a:t>
            </a:r>
            <a:r>
              <a:rPr lang="en-US" altLang="zh-CN" sz="1800" b="1" dirty="0">
                <a:solidFill>
                  <a:srgbClr val="C00000"/>
                </a:solidFill>
              </a:rPr>
              <a:t>Micromegas</a:t>
            </a:r>
            <a:r>
              <a:rPr lang="zh-CN" altLang="en-US" sz="1800" b="1" dirty="0">
                <a:solidFill>
                  <a:srgbClr val="C00000"/>
                </a:solidFill>
              </a:rPr>
              <a:t>探测器表面的不同转换体，仍不足以区分束流成分，如快中子 </a:t>
            </a:r>
            <a:r>
              <a:rPr lang="en-US" altLang="zh-CN" sz="1800" b="1" dirty="0">
                <a:solidFill>
                  <a:srgbClr val="C00000"/>
                </a:solidFill>
              </a:rPr>
              <a:t>/ </a:t>
            </a:r>
            <a:r>
              <a:rPr lang="zh-CN" altLang="en-US" sz="1800" b="1" dirty="0">
                <a:solidFill>
                  <a:srgbClr val="C00000"/>
                </a:solidFill>
              </a:rPr>
              <a:t>伽马射线</a:t>
            </a:r>
            <a:endParaRPr lang="zh-CN" altLang="en-US" sz="1800" b="1" kern="100" dirty="0">
              <a:solidFill>
                <a:srgbClr val="C00000"/>
              </a:solidFill>
              <a:effectLst/>
            </a:endParaRPr>
          </a:p>
        </p:txBody>
      </p:sp>
      <p:sp>
        <p:nvSpPr>
          <p:cNvPr id="18" name="矩形: 圆角 17">
            <a:extLst>
              <a:ext uri="{FF2B5EF4-FFF2-40B4-BE49-F238E27FC236}">
                <a16:creationId xmlns:a16="http://schemas.microsoft.com/office/drawing/2014/main" id="{A9D5C8C5-8881-DCE0-DBD9-6508F95E8C3D}"/>
              </a:ext>
            </a:extLst>
          </p:cNvPr>
          <p:cNvSpPr/>
          <p:nvPr/>
        </p:nvSpPr>
        <p:spPr>
          <a:xfrm>
            <a:off x="6823805" y="914481"/>
            <a:ext cx="4457698" cy="4659609"/>
          </a:xfrm>
          <a:prstGeom prst="roundRect">
            <a:avLst>
              <a:gd name="adj" fmla="val 2809"/>
            </a:avLst>
          </a:prstGeom>
          <a:solidFill>
            <a:srgbClr val="FEFEFE"/>
          </a:solidFill>
          <a:ln w="12700" cap="flat" cmpd="sng" algn="ctr">
            <a:solidFill>
              <a:schemeClr val="bg1">
                <a:lumMod val="95000"/>
              </a:schemeClr>
            </a:solidFill>
            <a:prstDash val="solid"/>
            <a:miter lim="800000"/>
          </a:ln>
          <a:effectLst>
            <a:outerShdw blurRad="127000" dist="63500" dir="5400000" algn="t" rotWithShape="0">
              <a:srgbClr val="799AD4">
                <a:alpha val="40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prstClr val="white"/>
              </a:solidFill>
              <a:effectLst/>
              <a:uLnTx/>
              <a:uFillTx/>
            </a:endParaRPr>
          </a:p>
        </p:txBody>
      </p:sp>
      <p:sp>
        <p:nvSpPr>
          <p:cNvPr id="19" name="文本框 18">
            <a:extLst>
              <a:ext uri="{FF2B5EF4-FFF2-40B4-BE49-F238E27FC236}">
                <a16:creationId xmlns:a16="http://schemas.microsoft.com/office/drawing/2014/main" id="{2CB7A9DE-7590-BB50-975E-1999C1741A39}"/>
              </a:ext>
            </a:extLst>
          </p:cNvPr>
          <p:cNvSpPr txBox="1"/>
          <p:nvPr/>
        </p:nvSpPr>
        <p:spPr>
          <a:xfrm>
            <a:off x="6896975" y="843677"/>
            <a:ext cx="4353791" cy="499220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2000" b="1" dirty="0"/>
              <a:t>读出电子学</a:t>
            </a:r>
            <a:endParaRPr kumimoji="0" lang="en-US" altLang="zh-CN" sz="2000" b="1" i="0" u="none" strike="noStrike" kern="1200" cap="none" spc="0" normalizeH="0" baseline="0" noProof="0" dirty="0">
              <a:ln>
                <a:noFill/>
              </a:ln>
              <a:effectLst/>
              <a:uLnTx/>
              <a:uFillTx/>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800" b="1" dirty="0">
                <a:solidFill>
                  <a:srgbClr val="0000FF"/>
                </a:solidFill>
              </a:rPr>
              <a:t>高计数率</a:t>
            </a:r>
            <a:endParaRPr lang="en-US" altLang="zh-CN" sz="1800" b="1" dirty="0">
              <a:solidFill>
                <a:srgbClr val="0000FF"/>
              </a:solidFill>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defRPr/>
            </a:pPr>
            <a:r>
              <a:rPr lang="zh-CN" altLang="en-US" sz="1800" b="1" dirty="0"/>
              <a:t>每个读出通道不低于</a:t>
            </a:r>
            <a:r>
              <a:rPr lang="en-US" altLang="zh-CN" sz="1800" b="1" dirty="0">
                <a:solidFill>
                  <a:srgbClr val="C00000"/>
                </a:solidFill>
              </a:rPr>
              <a:t>800 kHz</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Ø"/>
              <a:defRPr/>
            </a:pPr>
            <a:r>
              <a:rPr lang="zh-CN" altLang="en-US" sz="1800" b="1" dirty="0">
                <a:solidFill>
                  <a:srgbClr val="0000FF"/>
                </a:solidFill>
              </a:rPr>
              <a:t>具备束流区分能力</a:t>
            </a:r>
            <a:endParaRPr lang="en-US" altLang="zh-CN" sz="1800" b="1" dirty="0">
              <a:solidFill>
                <a:srgbClr val="0000FF"/>
              </a:solidFill>
            </a:endParaRPr>
          </a:p>
          <a:p>
            <a:pPr marL="342900" indent="-342900">
              <a:lnSpc>
                <a:spcPct val="150000"/>
              </a:lnSpc>
              <a:buFont typeface="Arial" panose="020B0604020202020204" pitchFamily="34" charset="0"/>
              <a:buChar char="•"/>
              <a:defRPr/>
            </a:pPr>
            <a:r>
              <a:rPr lang="zh-CN" altLang="en-US" sz="1800" b="1" dirty="0"/>
              <a:t>粒子射程与电离能力不同：根据沉积能量与击中通道数目的关系（</a:t>
            </a:r>
            <a:r>
              <a:rPr lang="en-US" altLang="zh-CN" sz="1800" b="1" dirty="0"/>
              <a:t>E-N</a:t>
            </a:r>
            <a:r>
              <a:rPr lang="zh-CN" altLang="en-US" sz="1800" b="1" dirty="0"/>
              <a:t>关系）进一步筛选中子成分</a:t>
            </a:r>
            <a:endParaRPr lang="en-US" altLang="zh-CN" sz="1800" b="1" dirty="0"/>
          </a:p>
          <a:p>
            <a:pPr marL="342900" indent="-342900">
              <a:lnSpc>
                <a:spcPct val="150000"/>
              </a:lnSpc>
              <a:buFont typeface="Arial" panose="020B0604020202020204" pitchFamily="34" charset="0"/>
              <a:buChar char="•"/>
              <a:defRPr/>
            </a:pPr>
            <a:r>
              <a:rPr lang="zh-CN" altLang="en-US" sz="1800" b="1" dirty="0">
                <a:solidFill>
                  <a:schemeClr val="tx1"/>
                </a:solidFill>
              </a:rPr>
              <a:t>支持幅度电荷测量，</a:t>
            </a:r>
            <a:r>
              <a:rPr lang="en-US" altLang="zh-CN" sz="1800" b="1" kern="1200" dirty="0">
                <a:solidFill>
                  <a:prstClr val="black"/>
                </a:solidFill>
                <a:ea typeface="微软雅黑" panose="020B0503020204020204" pitchFamily="34" charset="-122"/>
              </a:rPr>
              <a:t> ADC</a:t>
            </a:r>
            <a:r>
              <a:rPr lang="zh-CN" altLang="en-US" sz="1800" b="1" kern="1200" dirty="0">
                <a:solidFill>
                  <a:prstClr val="black"/>
                </a:solidFill>
                <a:ea typeface="微软雅黑" panose="020B0503020204020204" pitchFamily="34" charset="-122"/>
              </a:rPr>
              <a:t>有效位：</a:t>
            </a:r>
            <a:r>
              <a:rPr lang="en-US" altLang="zh-CN" sz="1800" b="1" dirty="0">
                <a:solidFill>
                  <a:srgbClr val="C00000"/>
                </a:solidFill>
              </a:rPr>
              <a:t>7 ~ 8 bit</a:t>
            </a:r>
          </a:p>
          <a:p>
            <a:pPr marL="342900" indent="-342900">
              <a:lnSpc>
                <a:spcPct val="150000"/>
              </a:lnSpc>
              <a:buFont typeface="Arial" panose="020B0604020202020204" pitchFamily="34" charset="0"/>
              <a:buChar char="•"/>
              <a:defRPr/>
            </a:pPr>
            <a:r>
              <a:rPr lang="el-GR" altLang="zh-CN" sz="1800" b="1" kern="1200" dirty="0">
                <a:solidFill>
                  <a:schemeClr val="tx1"/>
                </a:solidFill>
                <a:ea typeface="微软雅黑" panose="020B0503020204020204" pitchFamily="34" charset="-122"/>
              </a:rPr>
              <a:t>μ</a:t>
            </a:r>
            <a:r>
              <a:rPr lang="en-US" altLang="zh-CN" sz="1800" b="1" kern="1200" dirty="0">
                <a:solidFill>
                  <a:schemeClr val="tx1"/>
                </a:solidFill>
                <a:ea typeface="微软雅黑" panose="020B0503020204020204" pitchFamily="34" charset="-122"/>
              </a:rPr>
              <a:t>TPC</a:t>
            </a:r>
            <a:r>
              <a:rPr lang="zh-CN" altLang="en-US" sz="1800" b="1" kern="1200" dirty="0">
                <a:solidFill>
                  <a:schemeClr val="tx1"/>
                </a:solidFill>
                <a:ea typeface="微软雅黑" panose="020B0503020204020204" pitchFamily="34" charset="-122"/>
              </a:rPr>
              <a:t>定位，</a:t>
            </a:r>
            <a:r>
              <a:rPr lang="zh-CN" altLang="en-US" sz="1800" b="1" dirty="0">
                <a:solidFill>
                  <a:schemeClr val="tx1"/>
                </a:solidFill>
              </a:rPr>
              <a:t>支持时间测量，定时精度好于</a:t>
            </a:r>
            <a:r>
              <a:rPr lang="en-US" altLang="zh-CN" sz="1800" b="1" dirty="0">
                <a:solidFill>
                  <a:srgbClr val="C00000"/>
                </a:solidFill>
              </a:rPr>
              <a:t>50 ns</a:t>
            </a:r>
          </a:p>
          <a:p>
            <a:pPr marL="342900" indent="-342900">
              <a:lnSpc>
                <a:spcPct val="150000"/>
              </a:lnSpc>
              <a:buFont typeface="Arial" panose="020B0604020202020204" pitchFamily="34" charset="0"/>
              <a:buChar char="•"/>
              <a:defRPr/>
            </a:pPr>
            <a:endParaRPr lang="en-US" altLang="zh-CN" b="1" dirty="0"/>
          </a:p>
        </p:txBody>
      </p:sp>
      <p:sp>
        <p:nvSpPr>
          <p:cNvPr id="21" name="箭头: 右 20">
            <a:extLst>
              <a:ext uri="{FF2B5EF4-FFF2-40B4-BE49-F238E27FC236}">
                <a16:creationId xmlns:a16="http://schemas.microsoft.com/office/drawing/2014/main" id="{8E651FBA-3A45-C8A8-48D0-4FAF897CC15D}"/>
              </a:ext>
            </a:extLst>
          </p:cNvPr>
          <p:cNvSpPr/>
          <p:nvPr/>
        </p:nvSpPr>
        <p:spPr>
          <a:xfrm>
            <a:off x="5401464" y="1445694"/>
            <a:ext cx="1227156" cy="256258"/>
          </a:xfrm>
          <a:prstGeom prst="rightArrow">
            <a:avLst>
              <a:gd name="adj1" fmla="val 38454"/>
              <a:gd name="adj2" fmla="val 106195"/>
            </a:avLst>
          </a:prstGeom>
          <a:gradFill flip="none" rotWithShape="1">
            <a:gsLst>
              <a:gs pos="0">
                <a:schemeClr val="accent1">
                  <a:lumMod val="17000"/>
                  <a:lumOff val="83000"/>
                </a:schemeClr>
              </a:gs>
              <a:gs pos="100000">
                <a:schemeClr val="accent1">
                  <a:lumMod val="60000"/>
                  <a:lumOff val="40000"/>
                </a:schemeClr>
              </a:gs>
            </a:gsLst>
            <a:lin ang="0" scaled="0"/>
            <a:tileRect/>
          </a:gradFill>
          <a:ln w="12700">
            <a:noFill/>
            <a:prstDash val="solid"/>
          </a:ln>
        </p:spPr>
        <p:txBody>
          <a:bodyPr wrap="square" rtlCol="0" anchor="ctr">
            <a:spAutoFit/>
          </a:bodyPr>
          <a:lstStyle/>
          <a:p>
            <a:pPr marL="0" algn="ctr"/>
            <a:endParaRPr kumimoji="1" lang="zh-CN" altLang="en-US" sz="1400" b="1" i="0" u="none" strike="noStrike" kern="0" cap="none" spc="-50" baseline="0" dirty="0">
              <a:solidFill>
                <a:srgbClr val="2E75B5"/>
              </a:solidFill>
              <a:uFillTx/>
            </a:endParaRPr>
          </a:p>
        </p:txBody>
      </p:sp>
      <p:sp>
        <p:nvSpPr>
          <p:cNvPr id="22" name="箭头: 右 21">
            <a:extLst>
              <a:ext uri="{FF2B5EF4-FFF2-40B4-BE49-F238E27FC236}">
                <a16:creationId xmlns:a16="http://schemas.microsoft.com/office/drawing/2014/main" id="{D1663AA8-1585-0072-5F5A-BCD321FEEC09}"/>
              </a:ext>
            </a:extLst>
          </p:cNvPr>
          <p:cNvSpPr/>
          <p:nvPr/>
        </p:nvSpPr>
        <p:spPr>
          <a:xfrm>
            <a:off x="5445303" y="3244286"/>
            <a:ext cx="1227156" cy="256258"/>
          </a:xfrm>
          <a:prstGeom prst="rightArrow">
            <a:avLst>
              <a:gd name="adj1" fmla="val 38454"/>
              <a:gd name="adj2" fmla="val 106195"/>
            </a:avLst>
          </a:prstGeom>
          <a:gradFill flip="none" rotWithShape="1">
            <a:gsLst>
              <a:gs pos="0">
                <a:schemeClr val="accent1">
                  <a:lumMod val="17000"/>
                  <a:lumOff val="83000"/>
                </a:schemeClr>
              </a:gs>
              <a:gs pos="100000">
                <a:schemeClr val="accent1">
                  <a:lumMod val="60000"/>
                  <a:lumOff val="40000"/>
                </a:schemeClr>
              </a:gs>
            </a:gsLst>
            <a:lin ang="0" scaled="0"/>
            <a:tileRect/>
          </a:gradFill>
          <a:ln w="12700">
            <a:noFill/>
            <a:prstDash val="solid"/>
          </a:ln>
        </p:spPr>
        <p:txBody>
          <a:bodyPr wrap="square" rtlCol="0" anchor="ctr">
            <a:spAutoFit/>
          </a:bodyPr>
          <a:lstStyle/>
          <a:p>
            <a:pPr marL="0" algn="ctr"/>
            <a:endParaRPr kumimoji="1" lang="zh-CN" altLang="en-US" sz="1400" b="1" i="0" u="none" strike="noStrike" kern="0" cap="none" spc="-50" baseline="0" dirty="0">
              <a:solidFill>
                <a:srgbClr val="2E75B5"/>
              </a:solidFill>
              <a:uFillTx/>
            </a:endParaRPr>
          </a:p>
        </p:txBody>
      </p:sp>
      <p:sp>
        <p:nvSpPr>
          <p:cNvPr id="30" name="文本框 29">
            <a:extLst>
              <a:ext uri="{FF2B5EF4-FFF2-40B4-BE49-F238E27FC236}">
                <a16:creationId xmlns:a16="http://schemas.microsoft.com/office/drawing/2014/main" id="{DA7F341A-2E7D-64BF-F260-75B4E79834FC}"/>
              </a:ext>
            </a:extLst>
          </p:cNvPr>
          <p:cNvSpPr txBox="1"/>
          <p:nvPr/>
        </p:nvSpPr>
        <p:spPr>
          <a:xfrm>
            <a:off x="608400" y="5822732"/>
            <a:ext cx="8558156" cy="461665"/>
          </a:xfrm>
          <a:prstGeom prst="rect">
            <a:avLst/>
          </a:prstGeom>
          <a:noFill/>
        </p:spPr>
        <p:txBody>
          <a:bodyPr wrap="square">
            <a:spAutoFit/>
          </a:bodyPr>
          <a:lstStyle/>
          <a:p>
            <a:pPr indent="304800">
              <a:tabLst>
                <a:tab pos="7983220" algn="l"/>
              </a:tabLst>
            </a:pPr>
            <a:r>
              <a:rPr lang="zh-CN" altLang="en-US" sz="2400" b="1" kern="100" dirty="0">
                <a:solidFill>
                  <a:schemeClr val="tx1"/>
                </a:solidFill>
              </a:rPr>
              <a:t>兼顾每通道</a:t>
            </a:r>
            <a:r>
              <a:rPr lang="en-US" altLang="zh-CN" sz="2400" b="1" kern="100" dirty="0">
                <a:solidFill>
                  <a:schemeClr val="tx1"/>
                </a:solidFill>
              </a:rPr>
              <a:t>800 kHz</a:t>
            </a:r>
            <a:r>
              <a:rPr lang="zh-CN" altLang="en-US" sz="2400" b="1" kern="100" dirty="0">
                <a:solidFill>
                  <a:schemeClr val="tx1"/>
                </a:solidFill>
              </a:rPr>
              <a:t>的</a:t>
            </a:r>
            <a:r>
              <a:rPr lang="zh-CN" altLang="zh-CN" sz="2400" b="1" kern="100" dirty="0">
                <a:solidFill>
                  <a:schemeClr val="tx1"/>
                </a:solidFill>
                <a:effectLst/>
              </a:rPr>
              <a:t>高计数率</a:t>
            </a:r>
            <a:r>
              <a:rPr lang="en-US" altLang="zh-CN" sz="2400" b="1" kern="100" dirty="0">
                <a:solidFill>
                  <a:schemeClr val="tx1"/>
                </a:solidFill>
                <a:effectLst/>
              </a:rPr>
              <a:t> +4</a:t>
            </a:r>
            <a:r>
              <a:rPr lang="zh-CN" altLang="en-US" sz="2400" b="1" kern="100" dirty="0">
                <a:solidFill>
                  <a:schemeClr val="tx1"/>
                </a:solidFill>
              </a:rPr>
              <a:t>种束流成分区分的能力</a:t>
            </a:r>
            <a:endParaRPr lang="zh-CN" altLang="zh-CN" sz="2400" b="1" kern="100" dirty="0">
              <a:solidFill>
                <a:schemeClr val="tx1"/>
              </a:solidFill>
              <a:effectLst/>
            </a:endParaRPr>
          </a:p>
        </p:txBody>
      </p:sp>
    </p:spTree>
    <p:extLst>
      <p:ext uri="{BB962C8B-B14F-4D97-AF65-F5344CB8AC3E}">
        <p14:creationId xmlns:p14="http://schemas.microsoft.com/office/powerpoint/2010/main" val="8242193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826</TotalTime>
  <Words>2174</Words>
  <Application>Microsoft Office PowerPoint</Application>
  <PresentationFormat>宽屏</PresentationFormat>
  <Paragraphs>432</Paragraphs>
  <Slides>26</Slides>
  <Notes>8</Notes>
  <HiddenSlides>0</HiddenSlides>
  <MMClips>0</MMClips>
  <ScaleCrop>false</ScaleCrop>
  <HeadingPairs>
    <vt:vector size="8" baseType="variant">
      <vt:variant>
        <vt:lpstr>已用的字体</vt:lpstr>
      </vt:variant>
      <vt:variant>
        <vt:i4>7</vt:i4>
      </vt:variant>
      <vt:variant>
        <vt:lpstr>主题</vt:lpstr>
      </vt:variant>
      <vt:variant>
        <vt:i4>3</vt:i4>
      </vt:variant>
      <vt:variant>
        <vt:lpstr>嵌入 OLE 服务器</vt:lpstr>
      </vt:variant>
      <vt:variant>
        <vt:i4>2</vt:i4>
      </vt:variant>
      <vt:variant>
        <vt:lpstr>幻灯片标题</vt:lpstr>
      </vt:variant>
      <vt:variant>
        <vt:i4>26</vt:i4>
      </vt:variant>
    </vt:vector>
  </HeadingPairs>
  <TitlesOfParts>
    <vt:vector size="38" baseType="lpstr">
      <vt:lpstr>宋体</vt:lpstr>
      <vt:lpstr>微软雅黑</vt:lpstr>
      <vt:lpstr>Arial</vt:lpstr>
      <vt:lpstr>Barlow</vt:lpstr>
      <vt:lpstr>Cambria Math</vt:lpstr>
      <vt:lpstr>Times New Roman</vt:lpstr>
      <vt:lpstr>Wingdings</vt:lpstr>
      <vt:lpstr>Office 主题​​</vt:lpstr>
      <vt:lpstr>默认主题</vt:lpstr>
      <vt:lpstr>1_WPS</vt:lpstr>
      <vt:lpstr>Visio</vt:lpstr>
      <vt:lpstr>Equation</vt:lpstr>
      <vt:lpstr>基于MicroMegas的BNCT中子注量率 空间分布测量读出电子学研究</vt:lpstr>
      <vt:lpstr>PowerPoint 演示文稿</vt:lpstr>
      <vt:lpstr>PowerPoint 演示文稿</vt:lpstr>
      <vt:lpstr>1.1 硼中子俘获治疗（BNCT）</vt:lpstr>
      <vt:lpstr>1.2 BNCT中子注量率空间分布</vt:lpstr>
      <vt:lpstr>PowerPoint 演示文稿</vt:lpstr>
      <vt:lpstr>2.1 基于Micromegas探测器的新型测量方法</vt:lpstr>
      <vt:lpstr>2.2 Micromegas探测器设计</vt:lpstr>
      <vt:lpstr>2.3 读出电子学系统面临的挑战</vt:lpstr>
      <vt:lpstr>2.4 现有基于微结构气体探测器的测量方法</vt:lpstr>
      <vt:lpstr>PowerPoint 演示文稿</vt:lpstr>
      <vt:lpstr>3.1 数字化仪设计</vt:lpstr>
      <vt:lpstr>3.1.1 信号采集子卡</vt:lpstr>
      <vt:lpstr>3.1.2 高压子卡</vt:lpstr>
      <vt:lpstr>3.1.3 读出及通信载板</vt:lpstr>
      <vt:lpstr>3.2 上位机软件</vt:lpstr>
      <vt:lpstr>3.3 全数字化多通道电荷测量方法</vt:lpstr>
      <vt:lpstr>3.4 波形提取</vt:lpstr>
      <vt:lpstr>3.5 位置重建</vt:lpstr>
      <vt:lpstr>PowerPoint 演示文稿</vt:lpstr>
      <vt:lpstr>4.1 探测效率均匀性测试</vt:lpstr>
      <vt:lpstr>4.2 空间分辨率测试</vt:lpstr>
      <vt:lpstr>4.3 注量率测试</vt:lpstr>
      <vt:lpstr>PowerPoint 演示文稿</vt:lpstr>
      <vt:lpstr>5.1 总结</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基于MicroMegas的BNCT中子注量率 空间分布测量读出电子学研究</dc:title>
  <dc:creator/>
  <cp:lastModifiedBy>新建 汪</cp:lastModifiedBy>
  <cp:revision>163</cp:revision>
  <dcterms:created xsi:type="dcterms:W3CDTF">2026-07-09T01:21:00Z</dcterms:created>
  <dcterms:modified xsi:type="dcterms:W3CDTF">2026-07-23T05:58:53Z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{"Label":"1","ContentProducer":"001191110102MACQD9K64010000","ProduceID":"7660331490006928604","ReservedCode1":"","ContentPropagator":"","PropagateID":"","ReservedCode2":""}</vt:lpwstr>
  </property>
  <property fmtid="{D5CDD505-2E9C-101B-9397-08002B2CF9AE}" pid="3" name="ICV">
    <vt:lpwstr>0CD6C797FE84410780E7EFD7DDD21CB9_12</vt:lpwstr>
  </property>
  <property fmtid="{D5CDD505-2E9C-101B-9397-08002B2CF9AE}" pid="4" name="KSOProductBuildVer">
    <vt:lpwstr>2052-12.1.0.26895</vt:lpwstr>
  </property>
</Properties>
</file>