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2.xml" ContentType="application/vnd.openxmlformats-officedocument.presentationml.notesSlide+xml"/>
  <Override PartName="/ppt/tags/tag3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665" r:id="rId2"/>
    <p:sldId id="663" r:id="rId3"/>
    <p:sldId id="660" r:id="rId4"/>
    <p:sldId id="661" r:id="rId5"/>
    <p:sldId id="645" r:id="rId6"/>
    <p:sldId id="256" r:id="rId7"/>
    <p:sldId id="258" r:id="rId8"/>
    <p:sldId id="326" r:id="rId9"/>
    <p:sldId id="328" r:id="rId10"/>
    <p:sldId id="327" r:id="rId11"/>
    <p:sldId id="601" r:id="rId12"/>
    <p:sldId id="606" r:id="rId13"/>
    <p:sldId id="643" r:id="rId14"/>
    <p:sldId id="658" r:id="rId15"/>
    <p:sldId id="331" r:id="rId16"/>
    <p:sldId id="336" r:id="rId17"/>
    <p:sldId id="333" r:id="rId18"/>
    <p:sldId id="306" r:id="rId19"/>
    <p:sldId id="664" r:id="rId20"/>
    <p:sldId id="340" r:id="rId21"/>
    <p:sldId id="334" r:id="rId22"/>
    <p:sldId id="338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F034BEF-65A8-42A2-A569-8F35482DF821}">
          <p14:sldIdLst>
            <p14:sldId id="665"/>
            <p14:sldId id="663"/>
            <p14:sldId id="660"/>
            <p14:sldId id="661"/>
            <p14:sldId id="645"/>
            <p14:sldId id="256"/>
            <p14:sldId id="258"/>
            <p14:sldId id="326"/>
            <p14:sldId id="328"/>
            <p14:sldId id="327"/>
            <p14:sldId id="601"/>
            <p14:sldId id="606"/>
            <p14:sldId id="643"/>
            <p14:sldId id="658"/>
            <p14:sldId id="331"/>
            <p14:sldId id="336"/>
            <p14:sldId id="333"/>
            <p14:sldId id="306"/>
            <p14:sldId id="664"/>
            <p14:sldId id="340"/>
            <p14:sldId id="334"/>
            <p14:sldId id="33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E038283-97CC-C723-0DE7-A324AB5164CB}" name="Weigang Yin" initials="WY" userId="e6d10979a3b7a9cc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彦玲 赖" initials="彦赖" lastIdx="1" clrIdx="0">
    <p:extLst>
      <p:ext uri="{19B8F6BF-5375-455C-9EA6-DF929625EA0E}">
        <p15:presenceInfo xmlns:p15="http://schemas.microsoft.com/office/powerpoint/2012/main" userId="91a2a610d0b265fb" providerId="Windows Live"/>
      </p:ext>
    </p:extLst>
  </p:cmAuthor>
  <p:cmAuthor id="2" name="Weigang Yin" initials="WY" lastIdx="3" clrIdx="1">
    <p:extLst>
      <p:ext uri="{19B8F6BF-5375-455C-9EA6-DF929625EA0E}">
        <p15:presenceInfo xmlns:p15="http://schemas.microsoft.com/office/powerpoint/2012/main" userId="e6d10979a3b7a9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50" y="1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36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4C5054-44F5-40CF-BE93-717898539865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6D0E5-CDAA-4EF1-B574-019561AAC1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795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12715C-60D8-4442-95C1-470452B8606C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827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46D0E5-CDAA-4EF1-B574-019561AAC113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401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33653-03D7-2AAD-780E-39BD8F3066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1D705E5-70EF-3052-7D93-90E8B8027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FDF1843-D9FD-0628-5F03-CF6FB2330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FC4C5-9411-4CDB-AF2C-9DEA38B05AC3}" type="datetime1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FC0991-B265-2DC5-1E5F-C206E9FAF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424FF9D-EF6A-0259-D3BF-22F4C6FEB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1315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FD83FE7-3CC2-1C01-231F-E7DD41A83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EEA7CDA-CBC7-6937-2BDC-CA084D4135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DCCED5A-5358-5164-67AC-0B5CFE86F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73FBC-471E-48AC-A457-7319B73C44A3}" type="datetime1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A56ED34-894D-E21B-32F1-61821A455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35AAF50-8FBE-6E9C-A8E3-A98A973D2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83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D269B6C-73B0-2873-9B48-6C98DFB9E0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03C9C36-3516-C3B5-39DC-4D2955C4E0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EFA4898-E867-F711-F468-72A724E24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C521E-3A79-4954-A610-0DF6F506BBDB}" type="datetime1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3FA6C3-15E5-30F2-33D2-3A1E660EB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598C381-EA47-6542-8519-1D20302C4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9684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9D74D8-B380-E4D9-49F1-CDEC2FA34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D7CBA92-4E5D-81F1-BD59-FE01DDF81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408BA1F-23E2-73AF-E57E-AC44C0876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5E3B3-364C-4E9B-97CC-E7213D394CED}" type="datetime1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D391EE-944A-9BB1-95C8-0C46F0731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0087F4-B063-BED3-DC7F-8C947E268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2703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F071CD-38FD-F3D0-47AE-C31E1C8D9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26157D7-AA36-EF24-F9DF-83870CA18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9DC75CC-205E-DAB6-6A2E-5CD95CBF0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FEF38-4E86-4197-B167-B2BDC9136B17}" type="datetime1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06357B8-805E-3308-77DF-4137BE0F7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A0220F7-F6FA-7992-39B0-7D2218DB1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8764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BFC4A9-4DB7-EDDE-6378-B283EA478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2F583D8-0BB4-707B-1C5A-770B8DC12F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48985CE-7A78-6C17-D4CD-536487B482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3CCA1DF-2078-61A7-B1F4-1D74B25D9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743C2-7B7F-4D52-B522-80DC0CFDF325}" type="datetime1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4EC6DFA-CA72-EB41-19D1-DAB4D8CB2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E09A16F-6198-5DDE-8A13-598A76DA7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1716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8F5AD8-8D1F-B6D5-10B0-5B5EC985B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2361DFD-6A07-E57A-D5D8-395B4B44F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DD0F87E-D8C6-EFA0-7BEE-3C0F9FF82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50AE9EE-64FF-7471-36EA-C97411EEDC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27013E4-3FB4-4E0C-3A60-B9561A255D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C01016A-EF3B-9C7F-0EF2-520D2E53D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D2374-A0CA-42B8-8A51-F0BCB31351E4}" type="datetime1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10CC559-2441-A50B-D32F-D42138B57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E6A585A-B3EA-06CF-EB2E-A515BDF57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9798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BCBF63-3FCB-B9AB-6C16-635569D3B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4E6DF04-684B-C9C8-7571-A6D6B1411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3C573-A26A-437C-800D-95A7F840ABB3}" type="datetime1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08E51C8-FDF6-2644-0884-347616473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9FD7352-14F0-F15A-1E9E-FB59AEEC8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1019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9EB0618-7FD4-3B37-C736-7FBC92CE2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19428-20F6-4D54-A848-D796E1AFFB7A}" type="datetime1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69B1B79-07A7-2F98-2B79-F5C08A364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8B8084F-6CE1-966D-3612-EE10B81D0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855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F6AEBF-781B-3E5E-4D73-AB4C2909F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6DB6576-5CFD-CAA8-1006-BE2EE9CF5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149CC43-5B53-24A9-9187-CF1522B04B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8CC4261-C74F-4939-30DE-FA16EB070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98164-50BC-47E1-8EDA-953BAC7170D3}" type="datetime1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BA9543C-156C-4A95-FC6A-A96F7EA31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5EAFEC-C5CF-7B2A-A602-F513C437E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1729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1E08D3-2A91-4130-FD8E-CF3CC6B18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6891CA3-1202-039F-8807-23A8FAEF1C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CC4FCAE-C3BB-478C-F6D5-5B492DE88E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343FF92-7158-E4EF-EF49-40E370D9B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D3892-0ADD-4282-B542-D8C46ED9B8CB}" type="datetime1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DCA13A2-1D58-D36C-A45B-4490B6E3D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E296E69-8135-8B57-11E8-502920243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2338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B8CE87D-5DD5-A6E9-6F27-FDB47E16A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2BACBB2-CAE7-001A-5FDD-5A1C7923EF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D7694C-6891-D09F-BD37-2BDEBCC965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0AF18-BFF8-4AA4-8711-13E4116C4190}" type="datetime1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5461E3-090E-4ABA-C38C-F32E88F070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2DC1B6A-F821-BC89-0B3E-5B4042AE1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4E624-2ED2-4B9B-85DD-0BCC8DE975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2787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5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3.png"/><Relationship Id="rId5" Type="http://schemas.openxmlformats.org/officeDocument/2006/relationships/image" Target="../media/image23.png"/><Relationship Id="rId4" Type="http://schemas.openxmlformats.org/officeDocument/2006/relationships/image" Target="../media/image22.emf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6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5.jpe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5.png"/><Relationship Id="rId11" Type="http://schemas.openxmlformats.org/officeDocument/2006/relationships/image" Target="../media/image29.jpeg"/><Relationship Id="rId5" Type="http://schemas.openxmlformats.org/officeDocument/2006/relationships/image" Target="../media/image4.png"/><Relationship Id="rId10" Type="http://schemas.openxmlformats.org/officeDocument/2006/relationships/image" Target="../media/image28.jpeg"/><Relationship Id="rId4" Type="http://schemas.openxmlformats.org/officeDocument/2006/relationships/image" Target="../media/image3.png"/><Relationship Id="rId9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8.jpeg"/><Relationship Id="rId3" Type="http://schemas.openxmlformats.org/officeDocument/2006/relationships/tags" Target="../tags/tag20.xml"/><Relationship Id="rId7" Type="http://schemas.openxmlformats.org/officeDocument/2006/relationships/image" Target="../media/image32.jpeg"/><Relationship Id="rId12" Type="http://schemas.openxmlformats.org/officeDocument/2006/relationships/image" Target="../media/image37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31.png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43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9.jpeg"/><Relationship Id="rId12" Type="http://schemas.openxmlformats.org/officeDocument/2006/relationships/image" Target="../media/image4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5.png"/><Relationship Id="rId11" Type="http://schemas.openxmlformats.org/officeDocument/2006/relationships/image" Target="../media/image41.png"/><Relationship Id="rId5" Type="http://schemas.openxmlformats.org/officeDocument/2006/relationships/image" Target="../media/image4.png"/><Relationship Id="rId10" Type="http://schemas.openxmlformats.org/officeDocument/2006/relationships/image" Target="../media/image40.jpg"/><Relationship Id="rId4" Type="http://schemas.openxmlformats.org/officeDocument/2006/relationships/image" Target="../media/image3.png"/><Relationship Id="rId9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4.pn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30.png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.png"/><Relationship Id="rId12" Type="http://schemas.openxmlformats.org/officeDocument/2006/relationships/image" Target="../media/image53.jpe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4.png"/><Relationship Id="rId11" Type="http://schemas.openxmlformats.org/officeDocument/2006/relationships/image" Target="../media/image52.jpeg"/><Relationship Id="rId5" Type="http://schemas.openxmlformats.org/officeDocument/2006/relationships/image" Target="../media/image3.png"/><Relationship Id="rId10" Type="http://schemas.openxmlformats.org/officeDocument/2006/relationships/image" Target="../media/image42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51.png"/><Relationship Id="rId1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1.xml"/><Relationship Id="rId6" Type="http://schemas.openxmlformats.org/officeDocument/2006/relationships/image" Target="../media/image5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10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4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60.pn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5.png"/><Relationship Id="rId4" Type="http://schemas.openxmlformats.org/officeDocument/2006/relationships/image" Target="../media/image17.pn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5" y="1637696"/>
            <a:ext cx="12192002" cy="4243803"/>
            <a:chOff x="-1" y="1609725"/>
            <a:chExt cx="12192002" cy="4243803"/>
          </a:xfrm>
        </p:grpSpPr>
        <p:pic>
          <p:nvPicPr>
            <p:cNvPr id="22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67" r="7205" b="57679"/>
            <a:stretch/>
          </p:blipFill>
          <p:spPr bwMode="auto">
            <a:xfrm rot="10800000">
              <a:off x="-1" y="5218330"/>
              <a:ext cx="12192001" cy="6351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矩形 4"/>
            <p:cNvSpPr/>
            <p:nvPr/>
          </p:nvSpPr>
          <p:spPr>
            <a:xfrm>
              <a:off x="1" y="1609725"/>
              <a:ext cx="12192000" cy="36093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5275098" y="4631112"/>
            <a:ext cx="16417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3D3F41"/>
                </a:solidFill>
                <a:effectLst/>
                <a:uLnTx/>
                <a:uFillTx/>
                <a:latin typeface="微软雅黑"/>
                <a:ea typeface="微软雅黑"/>
                <a:cs typeface="微软雅黑"/>
              </a:rPr>
              <a:t>2</a:t>
            </a:r>
            <a:r>
              <a:rPr kumimoji="1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3D3F41"/>
                </a:solidFill>
                <a:effectLst/>
                <a:uLnTx/>
                <a:uFillTx/>
                <a:latin typeface="微软雅黑"/>
                <a:ea typeface="微软雅黑"/>
                <a:cs typeface="微软雅黑"/>
              </a:rPr>
              <a:t>026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D3F41"/>
                </a:solidFill>
                <a:effectLst/>
                <a:uLnTx/>
                <a:uFillTx/>
                <a:latin typeface="微软雅黑"/>
                <a:ea typeface="微软雅黑"/>
                <a:cs typeface="微软雅黑"/>
              </a:rPr>
              <a:t>年</a:t>
            </a:r>
            <a:r>
              <a:rPr kumimoji="1" lang="en-US" altLang="zh-CN" sz="1600" dirty="0">
                <a:solidFill>
                  <a:srgbClr val="3D3F41"/>
                </a:solidFill>
                <a:latin typeface="微软雅黑"/>
                <a:ea typeface="微软雅黑"/>
                <a:cs typeface="微软雅黑"/>
              </a:rPr>
              <a:t>7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D3F41"/>
                </a:solidFill>
                <a:effectLst/>
                <a:uLnTx/>
                <a:uFillTx/>
                <a:latin typeface="微软雅黑"/>
                <a:ea typeface="微软雅黑"/>
                <a:cs typeface="微软雅黑"/>
              </a:rPr>
              <a:t>月</a:t>
            </a:r>
            <a:r>
              <a:rPr kumimoji="1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rgbClr val="3D3F41"/>
                </a:solidFill>
                <a:effectLst/>
                <a:uLnTx/>
                <a:uFillTx/>
                <a:latin typeface="微软雅黑"/>
                <a:ea typeface="微软雅黑"/>
                <a:cs typeface="微软雅黑"/>
              </a:rPr>
              <a:t>24</a:t>
            </a:r>
            <a:r>
              <a:rPr kumimoji="1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3D3F41"/>
                </a:solidFill>
                <a:effectLst/>
                <a:uLnTx/>
                <a:uFillTx/>
                <a:latin typeface="微软雅黑"/>
                <a:ea typeface="微软雅黑"/>
                <a:cs typeface="微软雅黑"/>
              </a:rPr>
              <a:t>日</a:t>
            </a:r>
            <a:endParaRPr kumimoji="1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3D3F41"/>
              </a:solidFill>
              <a:effectLst/>
              <a:uLnTx/>
              <a:uFillTx/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195750" y="3998391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b="1" dirty="0">
                <a:solidFill>
                  <a:srgbClr val="071F6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汇报</a:t>
            </a:r>
            <a:r>
              <a:rPr kumimoji="1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71F6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人：赖彦玲</a:t>
            </a:r>
            <a:endParaRPr kumimoji="1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3D3F4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/>
              <p:cNvSpPr/>
              <p:nvPr/>
            </p:nvSpPr>
            <p:spPr>
              <a:xfrm>
                <a:off x="361023" y="2636308"/>
                <a:ext cx="1146994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 defTabSz="457200">
                  <a:defRPr/>
                </a:pPr>
                <a:r>
                  <a:rPr lang="zh-CN" altLang="en-US" sz="4000" b="1" dirty="0">
                    <a:solidFill>
                      <a:srgbClr val="071F65"/>
                    </a:solidFill>
                    <a:latin typeface="微软雅黑"/>
                    <a:ea typeface="微软雅黑"/>
                  </a:rPr>
                  <a:t>真空下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altLang="zh-CN" sz="4000" b="1" i="1">
                            <a:solidFill>
                              <a:srgbClr val="071F65"/>
                            </a:solidFill>
                            <a:latin typeface="Cambria Math" panose="02040503050406030204" pitchFamily="18" charset="0"/>
                            <a:ea typeface="微软雅黑"/>
                            <a:sym typeface="+mn-ea"/>
                          </a:rPr>
                        </m:ctrlPr>
                      </m:sPrePr>
                      <m:sub>
                        <m:r>
                          <a:rPr lang="en-US" altLang="zh-CN" sz="4000" b="1">
                            <a:solidFill>
                              <a:srgbClr val="071F65"/>
                            </a:solidFill>
                            <a:latin typeface="Cambria Math" panose="02040503050406030204" pitchFamily="18" charset="0"/>
                            <a:ea typeface="微软雅黑"/>
                            <a:sym typeface="+mn-ea"/>
                          </a:rPr>
                          <m:t> </m:t>
                        </m:r>
                      </m:sub>
                      <m:sup>
                        <m:r>
                          <a:rPr lang="en-US" altLang="zh-CN" sz="4000" b="1">
                            <a:solidFill>
                              <a:srgbClr val="071F65"/>
                            </a:solidFill>
                            <a:latin typeface="Cambria Math" panose="02040503050406030204" pitchFamily="18" charset="0"/>
                            <a:ea typeface="微软雅黑"/>
                          </a:rPr>
                          <m:t>3</m:t>
                        </m:r>
                      </m:sup>
                      <m:e>
                        <m:r>
                          <a:rPr lang="en-US" altLang="zh-CN" sz="4000" b="1">
                            <a:solidFill>
                              <a:srgbClr val="071F65"/>
                            </a:solidFill>
                            <a:latin typeface="Cambria Math" panose="02040503050406030204" pitchFamily="18" charset="0"/>
                            <a:ea typeface="微软雅黑"/>
                          </a:rPr>
                          <m:t>𝐻</m:t>
                        </m:r>
                        <m:r>
                          <m:rPr>
                            <m:sty m:val="p"/>
                          </m:rPr>
                          <a:rPr lang="en-US" altLang="zh-CN" sz="4000" b="1">
                            <a:solidFill>
                              <a:srgbClr val="071F65"/>
                            </a:solidFill>
                            <a:latin typeface="Cambria Math" panose="02040503050406030204" pitchFamily="18" charset="0"/>
                            <a:ea typeface="微软雅黑"/>
                          </a:rPr>
                          <m:t>e</m:t>
                        </m:r>
                      </m:e>
                    </m:sPre>
                  </m:oMath>
                </a14:m>
                <a:r>
                  <a:rPr lang="zh-CN" altLang="en-US" sz="4000" b="1" dirty="0">
                    <a:solidFill>
                      <a:srgbClr val="071F65"/>
                    </a:solidFill>
                    <a:latin typeface="微软雅黑"/>
                    <a:ea typeface="微软雅黑"/>
                  </a:rPr>
                  <a:t>管探测器前端读出电子学研制进展</a:t>
                </a:r>
                <a:endParaRPr kumimoji="0" lang="zh-CN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71F65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</mc:Choice>
        <mc:Fallback xmlns="">
          <p:sp>
            <p:nvSpPr>
              <p:cNvPr id="13" name="矩形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023" y="2636308"/>
                <a:ext cx="11469949" cy="707886"/>
              </a:xfrm>
              <a:prstGeom prst="rect">
                <a:avLst/>
              </a:prstGeom>
              <a:blipFill>
                <a:blip r:embed="rId5"/>
                <a:stretch>
                  <a:fillRect t="-15385" b="-35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直接连接符 2"/>
          <p:cNvCxnSpPr/>
          <p:nvPr/>
        </p:nvCxnSpPr>
        <p:spPr>
          <a:xfrm flipH="1">
            <a:off x="2669499" y="3667130"/>
            <a:ext cx="67090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图片 20">
            <a:extLst>
              <a:ext uri="{FF2B5EF4-FFF2-40B4-BE49-F238E27FC236}">
                <a16:creationId xmlns:a16="http://schemas.microsoft.com/office/drawing/2014/main" id="{47BF2BF7-6B15-49FE-8598-225813BAB1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978" y="396214"/>
            <a:ext cx="4309955" cy="934941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661A7CE3-B882-4978-BB19-174AB62F9B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7256" y="464310"/>
            <a:ext cx="1616965" cy="777975"/>
          </a:xfrm>
          <a:prstGeom prst="rect">
            <a:avLst/>
          </a:prstGeom>
        </p:spPr>
      </p:pic>
      <p:pic>
        <p:nvPicPr>
          <p:cNvPr id="4" name="图片 3" descr="横版组合——透明.png">
            <a:extLst>
              <a:ext uri="{FF2B5EF4-FFF2-40B4-BE49-F238E27FC236}">
                <a16:creationId xmlns:a16="http://schemas.microsoft.com/office/drawing/2014/main" id="{9938ED88-FD3D-DAFA-41B9-5894E84BB7CA}"/>
              </a:ext>
            </a:extLst>
          </p:cNvPr>
          <p:cNvPicPr>
            <a:picLocks noChangeAspect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6468544" y="503984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097FB03-748F-5983-F5C7-DD5C59B5D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2248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E66BD448-8E9F-FE58-8044-99F1D4782CB2}"/>
              </a:ext>
            </a:extLst>
          </p:cNvPr>
          <p:cNvGrpSpPr/>
          <p:nvPr/>
        </p:nvGrpSpPr>
        <p:grpSpPr>
          <a:xfrm>
            <a:off x="1944167" y="2497415"/>
            <a:ext cx="7919880" cy="2388676"/>
            <a:chOff x="1596000" y="1246599"/>
            <a:chExt cx="9000000" cy="3129960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5291A92D-2361-AE7C-F022-1B3001F76A40}"/>
                </a:ext>
              </a:extLst>
            </p:cNvPr>
            <p:cNvSpPr/>
            <p:nvPr/>
          </p:nvSpPr>
          <p:spPr>
            <a:xfrm>
              <a:off x="1596000" y="1246599"/>
              <a:ext cx="9000000" cy="2304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587E5088-1051-B289-005A-1F1447833044}"/>
                </a:ext>
              </a:extLst>
            </p:cNvPr>
            <p:cNvSpPr/>
            <p:nvPr/>
          </p:nvSpPr>
          <p:spPr>
            <a:xfrm>
              <a:off x="4926107" y="1464440"/>
              <a:ext cx="2160000" cy="180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Digitization Board</a:t>
              </a: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A38BFBD1-B95D-5BAB-35DA-88DD084465F2}"/>
                </a:ext>
              </a:extLst>
            </p:cNvPr>
            <p:cNvSpPr/>
            <p:nvPr/>
          </p:nvSpPr>
          <p:spPr>
            <a:xfrm>
              <a:off x="2254624" y="1464441"/>
              <a:ext cx="1676400" cy="180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Pre-amp Board #A</a:t>
              </a: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7BBC5F56-0452-3721-2FE5-5C55C4BB85CD}"/>
                </a:ext>
              </a:extLst>
            </p:cNvPr>
            <p:cNvSpPr/>
            <p:nvPr/>
          </p:nvSpPr>
          <p:spPr>
            <a:xfrm>
              <a:off x="8260976" y="1464440"/>
              <a:ext cx="1676400" cy="180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Pre-amp Board #B</a:t>
              </a:r>
            </a:p>
          </p:txBody>
        </p:sp>
        <p:sp>
          <p:nvSpPr>
            <p:cNvPr id="9" name="箭头: 右 8">
              <a:extLst>
                <a:ext uri="{FF2B5EF4-FFF2-40B4-BE49-F238E27FC236}">
                  <a16:creationId xmlns:a16="http://schemas.microsoft.com/office/drawing/2014/main" id="{7C1C56F2-6358-DC96-8619-B25B7BE00A25}"/>
                </a:ext>
              </a:extLst>
            </p:cNvPr>
            <p:cNvSpPr/>
            <p:nvPr/>
          </p:nvSpPr>
          <p:spPr>
            <a:xfrm>
              <a:off x="4030305" y="2357470"/>
              <a:ext cx="787400" cy="116840"/>
            </a:xfrm>
            <a:prstGeom prst="rightArrow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箭头: 右 9">
              <a:extLst>
                <a:ext uri="{FF2B5EF4-FFF2-40B4-BE49-F238E27FC236}">
                  <a16:creationId xmlns:a16="http://schemas.microsoft.com/office/drawing/2014/main" id="{CA255AA0-F118-6D95-AFAB-DC38E0AA5E2C}"/>
                </a:ext>
              </a:extLst>
            </p:cNvPr>
            <p:cNvSpPr/>
            <p:nvPr/>
          </p:nvSpPr>
          <p:spPr>
            <a:xfrm>
              <a:off x="4030305" y="1666940"/>
              <a:ext cx="787400" cy="116840"/>
            </a:xfrm>
            <a:prstGeom prst="rightArrow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AB91FA81-65D7-514C-9799-FB9882235BF2}"/>
                </a:ext>
              </a:extLst>
            </p:cNvPr>
            <p:cNvSpPr txBox="1"/>
            <p:nvPr/>
          </p:nvSpPr>
          <p:spPr>
            <a:xfrm>
              <a:off x="4049947" y="1462961"/>
              <a:ext cx="739304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Diff_P/N[1:4]</a:t>
              </a: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E2FF4A93-9CCA-7129-78B0-ABEB92C1ADF9}"/>
                </a:ext>
              </a:extLst>
            </p:cNvPr>
            <p:cNvSpPr txBox="1"/>
            <p:nvPr/>
          </p:nvSpPr>
          <p:spPr>
            <a:xfrm>
              <a:off x="4058913" y="2125969"/>
              <a:ext cx="739304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Diff_P/N[5:8]</a:t>
              </a:r>
            </a:p>
          </p:txBody>
        </p:sp>
        <p:cxnSp>
          <p:nvCxnSpPr>
            <p:cNvPr id="13" name="直接箭头连接符 12">
              <a:extLst>
                <a:ext uri="{FF2B5EF4-FFF2-40B4-BE49-F238E27FC236}">
                  <a16:creationId xmlns:a16="http://schemas.microsoft.com/office/drawing/2014/main" id="{5370C0BB-56B9-F44B-6F49-0693F63049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29480" y="3048000"/>
              <a:ext cx="789051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CFBAC3FA-2BCD-1FEB-2829-0F2D3784A776}"/>
                </a:ext>
              </a:extLst>
            </p:cNvPr>
            <p:cNvSpPr txBox="1"/>
            <p:nvPr/>
          </p:nvSpPr>
          <p:spPr>
            <a:xfrm>
              <a:off x="4074539" y="2808401"/>
              <a:ext cx="655949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solidFill>
                    <a:srgbClr val="FF0000"/>
                  </a:solidFill>
                </a:rPr>
                <a:t>+/- 3.5V DC</a:t>
              </a:r>
            </a:p>
          </p:txBody>
        </p:sp>
        <p:sp>
          <p:nvSpPr>
            <p:cNvPr id="15" name="箭头: 右 14">
              <a:extLst>
                <a:ext uri="{FF2B5EF4-FFF2-40B4-BE49-F238E27FC236}">
                  <a16:creationId xmlns:a16="http://schemas.microsoft.com/office/drawing/2014/main" id="{630F7B76-4D2E-8DAF-DEA0-09F1E65F6F03}"/>
                </a:ext>
              </a:extLst>
            </p:cNvPr>
            <p:cNvSpPr/>
            <p:nvPr/>
          </p:nvSpPr>
          <p:spPr>
            <a:xfrm rot="10800000">
              <a:off x="7279428" y="2355282"/>
              <a:ext cx="787400" cy="116840"/>
            </a:xfrm>
            <a:prstGeom prst="rightArrow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箭头: 右 15">
              <a:extLst>
                <a:ext uri="{FF2B5EF4-FFF2-40B4-BE49-F238E27FC236}">
                  <a16:creationId xmlns:a16="http://schemas.microsoft.com/office/drawing/2014/main" id="{3BB59A69-E163-FCFF-904B-4E8BF1B86686}"/>
                </a:ext>
              </a:extLst>
            </p:cNvPr>
            <p:cNvSpPr/>
            <p:nvPr/>
          </p:nvSpPr>
          <p:spPr>
            <a:xfrm rot="10800000">
              <a:off x="7279428" y="1664752"/>
              <a:ext cx="787400" cy="116840"/>
            </a:xfrm>
            <a:prstGeom prst="rightArrow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72EC6537-9023-838F-8587-B3A13F350030}"/>
                </a:ext>
              </a:extLst>
            </p:cNvPr>
            <p:cNvSpPr txBox="1"/>
            <p:nvPr/>
          </p:nvSpPr>
          <p:spPr>
            <a:xfrm>
              <a:off x="7303889" y="1450074"/>
              <a:ext cx="739304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Diff_P/N[1:4]</a:t>
              </a: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46FFE5B9-1DDF-74CE-23A3-5625FDBB74E0}"/>
                </a:ext>
              </a:extLst>
            </p:cNvPr>
            <p:cNvSpPr txBox="1"/>
            <p:nvPr/>
          </p:nvSpPr>
          <p:spPr>
            <a:xfrm>
              <a:off x="7303889" y="2123498"/>
              <a:ext cx="739304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Diff_P/N[5:8]</a:t>
              </a:r>
            </a:p>
          </p:txBody>
        </p:sp>
        <p:cxnSp>
          <p:nvCxnSpPr>
            <p:cNvPr id="19" name="直接箭头连接符 18">
              <a:extLst>
                <a:ext uri="{FF2B5EF4-FFF2-40B4-BE49-F238E27FC236}">
                  <a16:creationId xmlns:a16="http://schemas.microsoft.com/office/drawing/2014/main" id="{9CB449C9-36A0-6810-EEAE-01E774947691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7278603" y="3045812"/>
              <a:ext cx="789051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DC0C40F9-BE81-7EDD-053B-E75EC34A1E4F}"/>
                </a:ext>
              </a:extLst>
            </p:cNvPr>
            <p:cNvSpPr txBox="1"/>
            <p:nvPr/>
          </p:nvSpPr>
          <p:spPr>
            <a:xfrm>
              <a:off x="7274378" y="2804909"/>
              <a:ext cx="655949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solidFill>
                    <a:srgbClr val="FF0000"/>
                  </a:solidFill>
                </a:rPr>
                <a:t>+/- 3.5V DC</a:t>
              </a:r>
            </a:p>
          </p:txBody>
        </p:sp>
        <p:cxnSp>
          <p:nvCxnSpPr>
            <p:cNvPr id="21" name="直接箭头连接符 20">
              <a:extLst>
                <a:ext uri="{FF2B5EF4-FFF2-40B4-BE49-F238E27FC236}">
                  <a16:creationId xmlns:a16="http://schemas.microsoft.com/office/drawing/2014/main" id="{0335FF3C-00B6-C95F-EE96-79F7455E6D44}"/>
                </a:ext>
              </a:extLst>
            </p:cNvPr>
            <p:cNvCxnSpPr/>
            <p:nvPr/>
          </p:nvCxnSpPr>
          <p:spPr>
            <a:xfrm flipV="1">
              <a:off x="3092824" y="3332480"/>
              <a:ext cx="0" cy="76708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箭头连接符 21">
              <a:extLst>
                <a:ext uri="{FF2B5EF4-FFF2-40B4-BE49-F238E27FC236}">
                  <a16:creationId xmlns:a16="http://schemas.microsoft.com/office/drawing/2014/main" id="{AB0935A2-08FF-F654-1B95-251F92C23526}"/>
                </a:ext>
              </a:extLst>
            </p:cNvPr>
            <p:cNvCxnSpPr/>
            <p:nvPr/>
          </p:nvCxnSpPr>
          <p:spPr>
            <a:xfrm flipV="1">
              <a:off x="9099176" y="3332480"/>
              <a:ext cx="0" cy="76708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BB4F17D8-14D6-F614-A676-A013A01A1969}"/>
                </a:ext>
              </a:extLst>
            </p:cNvPr>
            <p:cNvSpPr txBox="1"/>
            <p:nvPr/>
          </p:nvSpPr>
          <p:spPr>
            <a:xfrm>
              <a:off x="2726377" y="4099560"/>
              <a:ext cx="7328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HV Input</a:t>
              </a: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A8F18B7B-2676-9916-B335-539CE396113C}"/>
                </a:ext>
              </a:extLst>
            </p:cNvPr>
            <p:cNvSpPr txBox="1"/>
            <p:nvPr/>
          </p:nvSpPr>
          <p:spPr>
            <a:xfrm>
              <a:off x="8654854" y="4086838"/>
              <a:ext cx="1416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HV Input (Optional)</a:t>
              </a:r>
            </a:p>
          </p:txBody>
        </p:sp>
        <p:cxnSp>
          <p:nvCxnSpPr>
            <p:cNvPr id="25" name="直接箭头连接符 24">
              <a:extLst>
                <a:ext uri="{FF2B5EF4-FFF2-40B4-BE49-F238E27FC236}">
                  <a16:creationId xmlns:a16="http://schemas.microsoft.com/office/drawing/2014/main" id="{342B0F11-75A4-DF9B-4EF2-37B643ADD138}"/>
                </a:ext>
              </a:extLst>
            </p:cNvPr>
            <p:cNvCxnSpPr/>
            <p:nvPr/>
          </p:nvCxnSpPr>
          <p:spPr>
            <a:xfrm flipV="1">
              <a:off x="5225580" y="3332480"/>
              <a:ext cx="0" cy="767080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76EB38E3-009B-F7EE-3EBE-0149AB85C73D}"/>
                </a:ext>
              </a:extLst>
            </p:cNvPr>
            <p:cNvSpPr txBox="1"/>
            <p:nvPr/>
          </p:nvSpPr>
          <p:spPr>
            <a:xfrm>
              <a:off x="5053265" y="4097527"/>
              <a:ext cx="338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T0</a:t>
              </a:r>
            </a:p>
          </p:txBody>
        </p:sp>
        <p:cxnSp>
          <p:nvCxnSpPr>
            <p:cNvPr id="27" name="直接箭头连接符 26">
              <a:extLst>
                <a:ext uri="{FF2B5EF4-FFF2-40B4-BE49-F238E27FC236}">
                  <a16:creationId xmlns:a16="http://schemas.microsoft.com/office/drawing/2014/main" id="{DC35F122-AD1D-E887-E22A-848F7306A39B}"/>
                </a:ext>
              </a:extLst>
            </p:cNvPr>
            <p:cNvCxnSpPr/>
            <p:nvPr/>
          </p:nvCxnSpPr>
          <p:spPr>
            <a:xfrm flipV="1">
              <a:off x="5731307" y="3332480"/>
              <a:ext cx="0" cy="767080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BF56960E-A2D0-5DF1-406E-383C7C4FBAA0}"/>
                </a:ext>
              </a:extLst>
            </p:cNvPr>
            <p:cNvSpPr txBox="1"/>
            <p:nvPr/>
          </p:nvSpPr>
          <p:spPr>
            <a:xfrm>
              <a:off x="5574870" y="4096510"/>
              <a:ext cx="3177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ID</a:t>
              </a:r>
            </a:p>
          </p:txBody>
        </p:sp>
        <p:cxnSp>
          <p:nvCxnSpPr>
            <p:cNvPr id="29" name="直接箭头连接符 28">
              <a:extLst>
                <a:ext uri="{FF2B5EF4-FFF2-40B4-BE49-F238E27FC236}">
                  <a16:creationId xmlns:a16="http://schemas.microsoft.com/office/drawing/2014/main" id="{278F7E76-288C-158B-FFBE-D2185348DEAC}"/>
                </a:ext>
              </a:extLst>
            </p:cNvPr>
            <p:cNvCxnSpPr/>
            <p:nvPr/>
          </p:nvCxnSpPr>
          <p:spPr>
            <a:xfrm flipV="1">
              <a:off x="6237034" y="3332480"/>
              <a:ext cx="0" cy="767080"/>
            </a:xfrm>
            <a:prstGeom prst="straightConnector1">
              <a:avLst/>
            </a:prstGeom>
            <a:ln w="12700"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30854E34-4043-47F1-9C45-7815267A166A}"/>
                </a:ext>
              </a:extLst>
            </p:cNvPr>
            <p:cNvSpPr txBox="1"/>
            <p:nvPr/>
          </p:nvSpPr>
          <p:spPr>
            <a:xfrm>
              <a:off x="6013104" y="4094476"/>
              <a:ext cx="4379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GbE</a:t>
              </a:r>
            </a:p>
          </p:txBody>
        </p:sp>
        <p:cxnSp>
          <p:nvCxnSpPr>
            <p:cNvPr id="31" name="直接箭头连接符 30">
              <a:extLst>
                <a:ext uri="{FF2B5EF4-FFF2-40B4-BE49-F238E27FC236}">
                  <a16:creationId xmlns:a16="http://schemas.microsoft.com/office/drawing/2014/main" id="{87605BE5-2AD1-FFDC-D1D4-8441AEB1EDBD}"/>
                </a:ext>
              </a:extLst>
            </p:cNvPr>
            <p:cNvCxnSpPr/>
            <p:nvPr/>
          </p:nvCxnSpPr>
          <p:spPr>
            <a:xfrm flipV="1">
              <a:off x="6742760" y="3332480"/>
              <a:ext cx="0" cy="76708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108D945F-921C-1060-405E-31955468ACD4}"/>
                </a:ext>
              </a:extLst>
            </p:cNvPr>
            <p:cNvSpPr txBox="1"/>
            <p:nvPr/>
          </p:nvSpPr>
          <p:spPr>
            <a:xfrm>
              <a:off x="6450507" y="4095493"/>
              <a:ext cx="5822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12V In</a:t>
              </a:r>
            </a:p>
          </p:txBody>
        </p: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7671F9A5-FE67-E5CA-B418-88DC29738187}"/>
                </a:ext>
              </a:extLst>
            </p:cNvPr>
            <p:cNvCxnSpPr/>
            <p:nvPr/>
          </p:nvCxnSpPr>
          <p:spPr>
            <a:xfrm>
              <a:off x="1596000" y="1615450"/>
              <a:ext cx="65862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C903E2B0-AD63-2EF3-1C53-DF9091405584}"/>
                </a:ext>
              </a:extLst>
            </p:cNvPr>
            <p:cNvCxnSpPr/>
            <p:nvPr/>
          </p:nvCxnSpPr>
          <p:spPr>
            <a:xfrm>
              <a:off x="1596000" y="1832515"/>
              <a:ext cx="65862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9F6E4E66-EC71-1DB2-7C73-D197205C2986}"/>
                </a:ext>
              </a:extLst>
            </p:cNvPr>
            <p:cNvCxnSpPr/>
            <p:nvPr/>
          </p:nvCxnSpPr>
          <p:spPr>
            <a:xfrm>
              <a:off x="1596000" y="2049580"/>
              <a:ext cx="65862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6E5E9BD7-1337-9AC9-54D2-404D77F0DBCE}"/>
                </a:ext>
              </a:extLst>
            </p:cNvPr>
            <p:cNvCxnSpPr/>
            <p:nvPr/>
          </p:nvCxnSpPr>
          <p:spPr>
            <a:xfrm>
              <a:off x="1596000" y="2266645"/>
              <a:ext cx="65862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7E639DC6-4244-2B26-BCCB-535DABB6F2E9}"/>
                </a:ext>
              </a:extLst>
            </p:cNvPr>
            <p:cNvCxnSpPr/>
            <p:nvPr/>
          </p:nvCxnSpPr>
          <p:spPr>
            <a:xfrm>
              <a:off x="1596000" y="2483710"/>
              <a:ext cx="65862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id="{A40CF4D6-35CE-DC7E-CD5A-2F19257690AC}"/>
                </a:ext>
              </a:extLst>
            </p:cNvPr>
            <p:cNvCxnSpPr/>
            <p:nvPr/>
          </p:nvCxnSpPr>
          <p:spPr>
            <a:xfrm>
              <a:off x="1596000" y="2700775"/>
              <a:ext cx="65862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9DFCB90E-6EB4-B351-6563-6208BFC7AC90}"/>
                </a:ext>
              </a:extLst>
            </p:cNvPr>
            <p:cNvCxnSpPr/>
            <p:nvPr/>
          </p:nvCxnSpPr>
          <p:spPr>
            <a:xfrm>
              <a:off x="1596000" y="2917840"/>
              <a:ext cx="65862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02CE14A5-0FB7-2958-A195-4D9F2ACDDE90}"/>
                </a:ext>
              </a:extLst>
            </p:cNvPr>
            <p:cNvCxnSpPr/>
            <p:nvPr/>
          </p:nvCxnSpPr>
          <p:spPr>
            <a:xfrm>
              <a:off x="1596000" y="3134905"/>
              <a:ext cx="65862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id="{7DDFA6BA-0F39-12D8-5530-7FF80503F93F}"/>
                </a:ext>
              </a:extLst>
            </p:cNvPr>
            <p:cNvCxnSpPr/>
            <p:nvPr/>
          </p:nvCxnSpPr>
          <p:spPr>
            <a:xfrm>
              <a:off x="9937376" y="1615450"/>
              <a:ext cx="65862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61CBEE55-5481-FB99-D892-BB275B25BDC3}"/>
                </a:ext>
              </a:extLst>
            </p:cNvPr>
            <p:cNvCxnSpPr/>
            <p:nvPr/>
          </p:nvCxnSpPr>
          <p:spPr>
            <a:xfrm>
              <a:off x="9937376" y="1832515"/>
              <a:ext cx="65862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id="{892847FD-6882-90CB-CC19-23D772525FF7}"/>
                </a:ext>
              </a:extLst>
            </p:cNvPr>
            <p:cNvCxnSpPr/>
            <p:nvPr/>
          </p:nvCxnSpPr>
          <p:spPr>
            <a:xfrm>
              <a:off x="9937376" y="2049580"/>
              <a:ext cx="65862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545F68C5-66ED-91B4-74C9-C51E451A5325}"/>
                </a:ext>
              </a:extLst>
            </p:cNvPr>
            <p:cNvCxnSpPr/>
            <p:nvPr/>
          </p:nvCxnSpPr>
          <p:spPr>
            <a:xfrm>
              <a:off x="9937376" y="2266645"/>
              <a:ext cx="65862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id="{CB66F420-F619-DB6D-244B-F2B3AA015DEA}"/>
                </a:ext>
              </a:extLst>
            </p:cNvPr>
            <p:cNvCxnSpPr/>
            <p:nvPr/>
          </p:nvCxnSpPr>
          <p:spPr>
            <a:xfrm>
              <a:off x="9937376" y="2483710"/>
              <a:ext cx="65862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6BA17CC2-00C5-F90E-8E2C-F607CA1F4BBA}"/>
                </a:ext>
              </a:extLst>
            </p:cNvPr>
            <p:cNvCxnSpPr/>
            <p:nvPr/>
          </p:nvCxnSpPr>
          <p:spPr>
            <a:xfrm>
              <a:off x="9937376" y="2700775"/>
              <a:ext cx="65862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id="{40109544-D544-90C7-AC2A-C4567C1E60C7}"/>
                </a:ext>
              </a:extLst>
            </p:cNvPr>
            <p:cNvCxnSpPr/>
            <p:nvPr/>
          </p:nvCxnSpPr>
          <p:spPr>
            <a:xfrm>
              <a:off x="9937376" y="2917840"/>
              <a:ext cx="65862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id="{9B62F560-A91B-C94A-C7C9-BDB85BF189B8}"/>
                </a:ext>
              </a:extLst>
            </p:cNvPr>
            <p:cNvCxnSpPr/>
            <p:nvPr/>
          </p:nvCxnSpPr>
          <p:spPr>
            <a:xfrm>
              <a:off x="9937376" y="3134905"/>
              <a:ext cx="658624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id="{B63C4B78-6574-FC0E-8008-3A4AB37884BF}"/>
                </a:ext>
              </a:extLst>
            </p:cNvPr>
            <p:cNvSpPr txBox="1"/>
            <p:nvPr/>
          </p:nvSpPr>
          <p:spPr>
            <a:xfrm>
              <a:off x="1656245" y="1418443"/>
              <a:ext cx="537327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Tube1-A</a:t>
              </a:r>
            </a:p>
          </p:txBody>
        </p: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74C7DFB1-DBD3-3ECC-6E92-6AEDE432775E}"/>
                </a:ext>
              </a:extLst>
            </p:cNvPr>
            <p:cNvSpPr txBox="1"/>
            <p:nvPr/>
          </p:nvSpPr>
          <p:spPr>
            <a:xfrm>
              <a:off x="1656245" y="1635507"/>
              <a:ext cx="537327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Tube2-A</a:t>
              </a:r>
            </a:p>
          </p:txBody>
        </p:sp>
        <p:sp>
          <p:nvSpPr>
            <p:cNvPr id="51" name="文本框 50">
              <a:extLst>
                <a:ext uri="{FF2B5EF4-FFF2-40B4-BE49-F238E27FC236}">
                  <a16:creationId xmlns:a16="http://schemas.microsoft.com/office/drawing/2014/main" id="{60022002-BE74-2647-8168-7BD9ECE5DB22}"/>
                </a:ext>
              </a:extLst>
            </p:cNvPr>
            <p:cNvSpPr txBox="1"/>
            <p:nvPr/>
          </p:nvSpPr>
          <p:spPr>
            <a:xfrm>
              <a:off x="1656245" y="1852571"/>
              <a:ext cx="537327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Tube3-A</a:t>
              </a:r>
            </a:p>
          </p:txBody>
        </p:sp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3979B61C-7E80-0F16-20FF-7B1B6C364A60}"/>
                </a:ext>
              </a:extLst>
            </p:cNvPr>
            <p:cNvSpPr txBox="1"/>
            <p:nvPr/>
          </p:nvSpPr>
          <p:spPr>
            <a:xfrm>
              <a:off x="1656245" y="2071091"/>
              <a:ext cx="537327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Tube4-A</a:t>
              </a:r>
            </a:p>
          </p:txBody>
        </p:sp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AF0ADDA9-EE2A-053B-72FC-A67B5E4779D4}"/>
                </a:ext>
              </a:extLst>
            </p:cNvPr>
            <p:cNvSpPr txBox="1"/>
            <p:nvPr/>
          </p:nvSpPr>
          <p:spPr>
            <a:xfrm>
              <a:off x="1656245" y="2289918"/>
              <a:ext cx="537327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Tube5-A</a:t>
              </a:r>
            </a:p>
          </p:txBody>
        </p: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484C4639-D3B0-C379-4857-4EE6AE8075DE}"/>
                </a:ext>
              </a:extLst>
            </p:cNvPr>
            <p:cNvSpPr txBox="1"/>
            <p:nvPr/>
          </p:nvSpPr>
          <p:spPr>
            <a:xfrm>
              <a:off x="1656245" y="2508745"/>
              <a:ext cx="537327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Tube6-A</a:t>
              </a:r>
            </a:p>
          </p:txBody>
        </p:sp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8C33BDE9-25E7-5DF5-B17A-D3FFB159A6D0}"/>
                </a:ext>
              </a:extLst>
            </p:cNvPr>
            <p:cNvSpPr txBox="1"/>
            <p:nvPr/>
          </p:nvSpPr>
          <p:spPr>
            <a:xfrm>
              <a:off x="1656245" y="2722426"/>
              <a:ext cx="537327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Tube7-A</a:t>
              </a:r>
            </a:p>
          </p:txBody>
        </p:sp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7DCDFE2D-031C-8508-E160-C43E64FD9A2E}"/>
                </a:ext>
              </a:extLst>
            </p:cNvPr>
            <p:cNvSpPr txBox="1"/>
            <p:nvPr/>
          </p:nvSpPr>
          <p:spPr>
            <a:xfrm>
              <a:off x="1656245" y="2949360"/>
              <a:ext cx="537327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Tube8-A</a:t>
              </a:r>
            </a:p>
          </p:txBody>
        </p:sp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17E686C8-38B4-3A7F-C4DA-107C7C98A235}"/>
                </a:ext>
              </a:extLst>
            </p:cNvPr>
            <p:cNvSpPr txBox="1"/>
            <p:nvPr/>
          </p:nvSpPr>
          <p:spPr>
            <a:xfrm>
              <a:off x="9982941" y="1418443"/>
              <a:ext cx="537327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Tube1-B</a:t>
              </a:r>
            </a:p>
          </p:txBody>
        </p:sp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6C965FA2-6F3B-8DD2-B7AF-93DF17C780F1}"/>
                </a:ext>
              </a:extLst>
            </p:cNvPr>
            <p:cNvSpPr txBox="1"/>
            <p:nvPr/>
          </p:nvSpPr>
          <p:spPr>
            <a:xfrm>
              <a:off x="9982941" y="1635507"/>
              <a:ext cx="537327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Tube2-B</a:t>
              </a:r>
            </a:p>
          </p:txBody>
        </p:sp>
        <p:sp>
          <p:nvSpPr>
            <p:cNvPr id="59" name="文本框 58">
              <a:extLst>
                <a:ext uri="{FF2B5EF4-FFF2-40B4-BE49-F238E27FC236}">
                  <a16:creationId xmlns:a16="http://schemas.microsoft.com/office/drawing/2014/main" id="{F585C18F-A4D1-B74E-C40E-6E12F761E950}"/>
                </a:ext>
              </a:extLst>
            </p:cNvPr>
            <p:cNvSpPr txBox="1"/>
            <p:nvPr/>
          </p:nvSpPr>
          <p:spPr>
            <a:xfrm>
              <a:off x="9982941" y="1852571"/>
              <a:ext cx="534121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Tube3-B</a:t>
              </a:r>
            </a:p>
          </p:txBody>
        </p:sp>
        <p:sp>
          <p:nvSpPr>
            <p:cNvPr id="60" name="文本框 59">
              <a:extLst>
                <a:ext uri="{FF2B5EF4-FFF2-40B4-BE49-F238E27FC236}">
                  <a16:creationId xmlns:a16="http://schemas.microsoft.com/office/drawing/2014/main" id="{19F843E4-A79A-AAB9-2187-1B029AE5051E}"/>
                </a:ext>
              </a:extLst>
            </p:cNvPr>
            <p:cNvSpPr txBox="1"/>
            <p:nvPr/>
          </p:nvSpPr>
          <p:spPr>
            <a:xfrm>
              <a:off x="9982941" y="2071091"/>
              <a:ext cx="534121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Tube4-B</a:t>
              </a:r>
            </a:p>
          </p:txBody>
        </p:sp>
        <p:sp>
          <p:nvSpPr>
            <p:cNvPr id="61" name="文本框 60">
              <a:extLst>
                <a:ext uri="{FF2B5EF4-FFF2-40B4-BE49-F238E27FC236}">
                  <a16:creationId xmlns:a16="http://schemas.microsoft.com/office/drawing/2014/main" id="{3AD6D778-F6C3-2B9D-25FD-680B52100079}"/>
                </a:ext>
              </a:extLst>
            </p:cNvPr>
            <p:cNvSpPr txBox="1"/>
            <p:nvPr/>
          </p:nvSpPr>
          <p:spPr>
            <a:xfrm>
              <a:off x="9982941" y="2289918"/>
              <a:ext cx="534121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Tube5-B</a:t>
              </a:r>
            </a:p>
          </p:txBody>
        </p:sp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id="{5473CEE9-B4B7-251C-F6C9-0FB7016D186D}"/>
                </a:ext>
              </a:extLst>
            </p:cNvPr>
            <p:cNvSpPr txBox="1"/>
            <p:nvPr/>
          </p:nvSpPr>
          <p:spPr>
            <a:xfrm>
              <a:off x="9982941" y="2508745"/>
              <a:ext cx="534121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Tube6-B</a:t>
              </a:r>
            </a:p>
          </p:txBody>
        </p:sp>
        <p:sp>
          <p:nvSpPr>
            <p:cNvPr id="63" name="文本框 62">
              <a:extLst>
                <a:ext uri="{FF2B5EF4-FFF2-40B4-BE49-F238E27FC236}">
                  <a16:creationId xmlns:a16="http://schemas.microsoft.com/office/drawing/2014/main" id="{19A6B55C-66F6-7F30-9F70-1311616E9E3B}"/>
                </a:ext>
              </a:extLst>
            </p:cNvPr>
            <p:cNvSpPr txBox="1"/>
            <p:nvPr/>
          </p:nvSpPr>
          <p:spPr>
            <a:xfrm>
              <a:off x="9982941" y="2722426"/>
              <a:ext cx="534121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Tube7-B</a:t>
              </a:r>
            </a:p>
          </p:txBody>
        </p:sp>
        <p:sp>
          <p:nvSpPr>
            <p:cNvPr id="64" name="文本框 63">
              <a:extLst>
                <a:ext uri="{FF2B5EF4-FFF2-40B4-BE49-F238E27FC236}">
                  <a16:creationId xmlns:a16="http://schemas.microsoft.com/office/drawing/2014/main" id="{55930776-F0FD-34A4-A7E8-5A4867C3FCBC}"/>
                </a:ext>
              </a:extLst>
            </p:cNvPr>
            <p:cNvSpPr txBox="1"/>
            <p:nvPr/>
          </p:nvSpPr>
          <p:spPr>
            <a:xfrm>
              <a:off x="9982941" y="2949360"/>
              <a:ext cx="534121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Tube8-B</a:t>
              </a:r>
            </a:p>
          </p:txBody>
        </p:sp>
      </p:grpSp>
      <p:pic>
        <p:nvPicPr>
          <p:cNvPr id="67" name="图片 66">
            <a:extLst>
              <a:ext uri="{FF2B5EF4-FFF2-40B4-BE49-F238E27FC236}">
                <a16:creationId xmlns:a16="http://schemas.microsoft.com/office/drawing/2014/main" id="{3BFDAE3A-489C-B935-E6E1-3FFD8E180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982" y="131181"/>
            <a:ext cx="3693086" cy="801126"/>
          </a:xfrm>
          <a:prstGeom prst="rect">
            <a:avLst/>
          </a:prstGeom>
        </p:spPr>
      </p:pic>
      <p:pic>
        <p:nvPicPr>
          <p:cNvPr id="68" name="图片 67">
            <a:extLst>
              <a:ext uri="{FF2B5EF4-FFF2-40B4-BE49-F238E27FC236}">
                <a16:creationId xmlns:a16="http://schemas.microsoft.com/office/drawing/2014/main" id="{00036CFA-C9E9-755C-9BD2-26E1EB994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6419" y="155081"/>
            <a:ext cx="1616965" cy="777975"/>
          </a:xfrm>
          <a:prstGeom prst="rect">
            <a:avLst/>
          </a:prstGeom>
        </p:spPr>
      </p:pic>
      <p:pic>
        <p:nvPicPr>
          <p:cNvPr id="71" name="图片 70" descr="横版组合——透明.png">
            <a:extLst>
              <a:ext uri="{FF2B5EF4-FFF2-40B4-BE49-F238E27FC236}">
                <a16:creationId xmlns:a16="http://schemas.microsoft.com/office/drawing/2014/main" id="{16A9BB70-6270-4BA8-C17C-81BFCA80DB94}"/>
              </a:ext>
            </a:extLst>
          </p:cNvPr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663384" y="212307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标题 1">
            <a:extLst>
              <a:ext uri="{FF2B5EF4-FFF2-40B4-BE49-F238E27FC236}">
                <a16:creationId xmlns:a16="http://schemas.microsoft.com/office/drawing/2014/main" id="{B6F30C23-DE59-A754-C461-AD2686E1CA3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0" y="512697"/>
            <a:ext cx="2856884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defTabSz="914400" eaLnBrk="1" hangingPunct="1"/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研究内容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0E8A6BB-83AA-6C63-6A79-538DC447D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73" name="标题 1">
            <a:extLst>
              <a:ext uri="{FF2B5EF4-FFF2-40B4-BE49-F238E27FC236}">
                <a16:creationId xmlns:a16="http://schemas.microsoft.com/office/drawing/2014/main" id="{52727605-180C-4CDD-8F52-B18488CA98B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604637" y="1079117"/>
            <a:ext cx="4108688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defTabSz="914400" eaLnBrk="1" hangingPunct="1"/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硬件设计整体结构：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文本框 73">
                <a:extLst>
                  <a:ext uri="{FF2B5EF4-FFF2-40B4-BE49-F238E27FC236}">
                    <a16:creationId xmlns:a16="http://schemas.microsoft.com/office/drawing/2014/main" id="{82BBBC72-A09D-4B70-9687-632E9A3C7D0E}"/>
                  </a:ext>
                </a:extLst>
              </p:cNvPr>
              <p:cNvSpPr txBox="1"/>
              <p:nvPr/>
            </p:nvSpPr>
            <p:spPr>
              <a:xfrm>
                <a:off x="1773627" y="1619307"/>
                <a:ext cx="8260961" cy="5627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ctr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采用模块化对称架构，实现多通道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altLang="zh-CN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</m:ctrlPr>
                      </m:sPrePr>
                      <m:sub>
                        <m:r>
                          <a:rPr lang="en-US" altLang="zh-CN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  <m:t> 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sPre>
                  </m:oMath>
                </a14:m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探测器的全集成、低噪声读出系统</a:t>
                </a:r>
                <a:endPara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74" name="文本框 73">
                <a:extLst>
                  <a:ext uri="{FF2B5EF4-FFF2-40B4-BE49-F238E27FC236}">
                    <a16:creationId xmlns:a16="http://schemas.microsoft.com/office/drawing/2014/main" id="{82BBBC72-A09D-4B70-9687-632E9A3C7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3627" y="1619307"/>
                <a:ext cx="8260961" cy="562783"/>
              </a:xfrm>
              <a:prstGeom prst="rect">
                <a:avLst/>
              </a:prstGeom>
              <a:blipFill>
                <a:blip r:embed="rId7"/>
                <a:stretch>
                  <a:fillRect b="-173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文本框 74">
            <a:extLst>
              <a:ext uri="{FF2B5EF4-FFF2-40B4-BE49-F238E27FC236}">
                <a16:creationId xmlns:a16="http://schemas.microsoft.com/office/drawing/2014/main" id="{2B4A89B2-F1E1-421F-BF37-53FA5E6815A2}"/>
              </a:ext>
            </a:extLst>
          </p:cNvPr>
          <p:cNvSpPr txBox="1"/>
          <p:nvPr/>
        </p:nvSpPr>
        <p:spPr>
          <a:xfrm>
            <a:off x="2022135" y="5049814"/>
            <a:ext cx="8554175" cy="149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通道并行读出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：支持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根管双端符合，实现高计数率下位置灵敏探测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全链路差分设计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：抑制共模干扰，保证核脉冲信号在高噪声物理环境下的完整性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模块化灵活部署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：模拟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数字板可分可合，部署灵活，适应不同探测器需求</a:t>
            </a:r>
          </a:p>
        </p:txBody>
      </p:sp>
    </p:spTree>
    <p:extLst>
      <p:ext uri="{BB962C8B-B14F-4D97-AF65-F5344CB8AC3E}">
        <p14:creationId xmlns:p14="http://schemas.microsoft.com/office/powerpoint/2010/main" val="120478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C5C9ED4C-FDD6-4065-B56E-CEF0D88D71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1873" y="3850982"/>
            <a:ext cx="2696099" cy="2609024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7AC54F3-5431-8E88-25A5-4B864547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Calibri" panose="020F0502020204030204" pitchFamily="34" charset="0"/>
              </a:rPr>
              <a:t>11</a:t>
            </a:fld>
            <a:endParaRPr lang="en-US" altLang="zh-CN" dirty="0">
              <a:latin typeface="Calibri" panose="020F050202020403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A5D0A3C-1DBB-A144-A632-FC72313B880D}"/>
              </a:ext>
            </a:extLst>
          </p:cNvPr>
          <p:cNvSpPr txBox="1"/>
          <p:nvPr/>
        </p:nvSpPr>
        <p:spPr>
          <a:xfrm>
            <a:off x="593799" y="2536328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分立器件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72F67CA-90C4-ED89-903D-1D40ACA1CA70}"/>
              </a:ext>
            </a:extLst>
          </p:cNvPr>
          <p:cNvSpPr txBox="1"/>
          <p:nvPr/>
        </p:nvSpPr>
        <p:spPr>
          <a:xfrm>
            <a:off x="6521091" y="2536328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ASIC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芯片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0471B57-D3E5-7D07-873E-FA9F9CFC254F}"/>
              </a:ext>
            </a:extLst>
          </p:cNvPr>
          <p:cNvSpPr txBox="1"/>
          <p:nvPr/>
        </p:nvSpPr>
        <p:spPr>
          <a:xfrm>
            <a:off x="6521091" y="2822539"/>
            <a:ext cx="5598761" cy="1002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基于专用集成电路，实现多通道高集成度前端处理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与分立器件方案对比性能，选择较优方案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37BA7E8-E795-13B1-451B-395D97751D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7592" y="3794177"/>
            <a:ext cx="2563899" cy="285151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93DB57DA-D523-0F4E-5FB9-DA9E3023112E}"/>
              </a:ext>
            </a:extLst>
          </p:cNvPr>
          <p:cNvSpPr txBox="1"/>
          <p:nvPr/>
        </p:nvSpPr>
        <p:spPr>
          <a:xfrm>
            <a:off x="7893968" y="6555764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ASIC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芯片引脚分布图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079D5DE-AF49-9897-020D-45E6550D8A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5982" y="131181"/>
            <a:ext cx="3693086" cy="80112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DAC64E9-71EB-35A6-D12D-BD5D9EB08B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6419" y="155081"/>
            <a:ext cx="1616965" cy="777975"/>
          </a:xfrm>
          <a:prstGeom prst="rect">
            <a:avLst/>
          </a:prstGeom>
        </p:spPr>
      </p:pic>
      <p:pic>
        <p:nvPicPr>
          <p:cNvPr id="12" name="图片 11" descr="横版组合——透明.png">
            <a:extLst>
              <a:ext uri="{FF2B5EF4-FFF2-40B4-BE49-F238E27FC236}">
                <a16:creationId xmlns:a16="http://schemas.microsoft.com/office/drawing/2014/main" id="{E41B9F3F-CF6A-68B7-03C9-B60032C05276}"/>
              </a:ext>
            </a:extLst>
          </p:cNvPr>
          <p:cNvPicPr>
            <a:picLocks noChangeAspect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8663384" y="212307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标题 1">
            <a:extLst>
              <a:ext uri="{FF2B5EF4-FFF2-40B4-BE49-F238E27FC236}">
                <a16:creationId xmlns:a16="http://schemas.microsoft.com/office/drawing/2014/main" id="{7530DA50-CC8E-FEC0-4027-60104C82DBA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93799" y="1082075"/>
            <a:ext cx="4634162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defTabSz="914400" eaLnBrk="1" hangingPunct="1"/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硬件设计（前放模拟部分）：</a:t>
            </a:r>
          </a:p>
        </p:txBody>
      </p:sp>
      <p:sp>
        <p:nvSpPr>
          <p:cNvPr id="14" name="标题 1">
            <a:extLst>
              <a:ext uri="{FF2B5EF4-FFF2-40B4-BE49-F238E27FC236}">
                <a16:creationId xmlns:a16="http://schemas.microsoft.com/office/drawing/2014/main" id="{400F7AB4-4718-8AC2-7123-A10D9615CBD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0" y="512697"/>
            <a:ext cx="2856884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defTabSz="914400" eaLnBrk="1" hangingPunct="1"/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研究内容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C3AAD05A-8E06-4DAD-BEF1-2D3225107D0F}"/>
              </a:ext>
            </a:extLst>
          </p:cNvPr>
          <p:cNvSpPr txBox="1"/>
          <p:nvPr/>
        </p:nvSpPr>
        <p:spPr>
          <a:xfrm>
            <a:off x="1990181" y="6555764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分立器件电路结构图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A111DB3-992B-40C9-AEDA-795FADB31DA4}"/>
              </a:ext>
            </a:extLst>
          </p:cNvPr>
          <p:cNvSpPr txBox="1"/>
          <p:nvPr/>
        </p:nvSpPr>
        <p:spPr>
          <a:xfrm>
            <a:off x="593799" y="2936978"/>
            <a:ext cx="5598761" cy="510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通道 电荷灵敏前放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+ 2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级积分滤波成形电路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6B3604CF-ECB1-49D3-B9D3-065F6100E458}"/>
                  </a:ext>
                </a:extLst>
              </p:cNvPr>
              <p:cNvSpPr txBox="1"/>
              <p:nvPr/>
            </p:nvSpPr>
            <p:spPr>
              <a:xfrm>
                <a:off x="704215" y="1702506"/>
                <a:ext cx="10783570" cy="5627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ctr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实现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altLang="zh-CN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</m:ctrlPr>
                      </m:sPrePr>
                      <m:sub>
                        <m:r>
                          <a:rPr lang="en-US" altLang="zh-CN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  <m:t> 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sPre>
                  </m:oMath>
                </a14:m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探测器信号的</a:t>
                </a:r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电荷转换</a:t>
                </a: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、</a:t>
                </a:r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低噪声放大</a:t>
                </a: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及</a:t>
                </a:r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抗堆积成形</a:t>
                </a: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，为后端处理提供高质量模拟信号</a:t>
                </a: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6B3604CF-ECB1-49D3-B9D3-065F6100E4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215" y="1702506"/>
                <a:ext cx="10783570" cy="562783"/>
              </a:xfrm>
              <a:prstGeom prst="rect">
                <a:avLst/>
              </a:prstGeom>
              <a:blipFill>
                <a:blip r:embed="rId9"/>
                <a:stretch>
                  <a:fillRect b="-161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0415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838F76F6-DF9F-4AD4-9F02-5BFF6466DF42}"/>
              </a:ext>
            </a:extLst>
          </p:cNvPr>
          <p:cNvSpPr txBox="1"/>
          <p:nvPr/>
        </p:nvSpPr>
        <p:spPr>
          <a:xfrm>
            <a:off x="1742418" y="5593955"/>
            <a:ext cx="8554175" cy="1002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通道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AD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同步并行采样，基于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FPGA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实现高性能数字脉冲成形与位置解析算法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SFP+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高速光纤接口，支持物理实验数据的实时上传与远程控制指令下发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35BF32C7-2E2F-6D3C-62AA-802539AB1ED2}"/>
              </a:ext>
            </a:extLst>
          </p:cNvPr>
          <p:cNvSpPr/>
          <p:nvPr/>
        </p:nvSpPr>
        <p:spPr>
          <a:xfrm>
            <a:off x="9488671" y="2751728"/>
            <a:ext cx="1448862" cy="47180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高速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ADC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采样</a:t>
            </a:r>
          </a:p>
        </p:txBody>
      </p:sp>
      <p:cxnSp>
        <p:nvCxnSpPr>
          <p:cNvPr id="50" name="直接箭头连接符 49">
            <a:extLst>
              <a:ext uri="{FF2B5EF4-FFF2-40B4-BE49-F238E27FC236}">
                <a16:creationId xmlns:a16="http://schemas.microsoft.com/office/drawing/2014/main" id="{CD607970-4533-318B-63A5-E9D117D3C45E}"/>
              </a:ext>
            </a:extLst>
          </p:cNvPr>
          <p:cNvCxnSpPr>
            <a:cxnSpLocks/>
          </p:cNvCxnSpPr>
          <p:nvPr/>
        </p:nvCxnSpPr>
        <p:spPr>
          <a:xfrm>
            <a:off x="10213102" y="3223530"/>
            <a:ext cx="0" cy="36236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矩形 50">
            <a:extLst>
              <a:ext uri="{FF2B5EF4-FFF2-40B4-BE49-F238E27FC236}">
                <a16:creationId xmlns:a16="http://schemas.microsoft.com/office/drawing/2014/main" id="{54E6872D-0C07-8E49-CB41-54D687464324}"/>
              </a:ext>
            </a:extLst>
          </p:cNvPr>
          <p:cNvSpPr/>
          <p:nvPr/>
        </p:nvSpPr>
        <p:spPr>
          <a:xfrm>
            <a:off x="9414926" y="3591926"/>
            <a:ext cx="1596352" cy="47180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FPGA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实时处理</a:t>
            </a: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89D0F887-2D9E-33FC-16FB-EE18F87CB045}"/>
              </a:ext>
            </a:extLst>
          </p:cNvPr>
          <p:cNvSpPr/>
          <p:nvPr/>
        </p:nvSpPr>
        <p:spPr>
          <a:xfrm>
            <a:off x="9189912" y="4435153"/>
            <a:ext cx="2046380" cy="47180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位置信息提取与封包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7234F25-EDF4-B7BA-F606-61E9C43E7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 smtClean="0">
                <a:latin typeface="Calibri" panose="020F0502020204030204" pitchFamily="34" charset="0"/>
              </a:rPr>
              <a:t>12</a:t>
            </a:fld>
            <a:endParaRPr lang="en-US" altLang="zh-CN" dirty="0">
              <a:latin typeface="Calibri" panose="020F050202020403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B30A9D7-773E-900A-67A7-8C551DFEB0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982" y="131181"/>
            <a:ext cx="3693086" cy="801126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FE466D07-5577-30DD-0DBA-297B192DF4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6419" y="155081"/>
            <a:ext cx="1616965" cy="777975"/>
          </a:xfrm>
          <a:prstGeom prst="rect">
            <a:avLst/>
          </a:prstGeom>
        </p:spPr>
      </p:pic>
      <p:pic>
        <p:nvPicPr>
          <p:cNvPr id="54" name="图片 53" descr="横版组合——透明.png">
            <a:extLst>
              <a:ext uri="{FF2B5EF4-FFF2-40B4-BE49-F238E27FC236}">
                <a16:creationId xmlns:a16="http://schemas.microsoft.com/office/drawing/2014/main" id="{5E9FCBA0-DE2C-3487-A7F8-8E01D86CB638}"/>
              </a:ext>
            </a:extLst>
          </p:cNvPr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663384" y="212307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标题 1">
            <a:extLst>
              <a:ext uri="{FF2B5EF4-FFF2-40B4-BE49-F238E27FC236}">
                <a16:creationId xmlns:a16="http://schemas.microsoft.com/office/drawing/2014/main" id="{413A831E-7DBF-66F6-CDC4-8A1D15311A35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604637" y="1079117"/>
            <a:ext cx="4108688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defTabSz="914400" eaLnBrk="1" hangingPunct="1"/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硬件设计（数字部分）：</a:t>
            </a:r>
          </a:p>
        </p:txBody>
      </p:sp>
      <p:sp>
        <p:nvSpPr>
          <p:cNvPr id="56" name="标题 1">
            <a:extLst>
              <a:ext uri="{FF2B5EF4-FFF2-40B4-BE49-F238E27FC236}">
                <a16:creationId xmlns:a16="http://schemas.microsoft.com/office/drawing/2014/main" id="{0DFE9608-5D7A-CE7D-1DB8-7ACE5E21A3EE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0" y="512697"/>
            <a:ext cx="2856884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defTabSz="914400" eaLnBrk="1" hangingPunct="1"/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研究内容</a:t>
            </a: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2AE36C20-3ABA-9A72-8222-1A90CC4EDED7}"/>
              </a:ext>
            </a:extLst>
          </p:cNvPr>
          <p:cNvSpPr/>
          <p:nvPr/>
        </p:nvSpPr>
        <p:spPr>
          <a:xfrm>
            <a:off x="4713325" y="3094891"/>
            <a:ext cx="1640850" cy="15511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XC7A100T-FFG448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C36CC87E-4EC2-9AEE-A9CD-DB71A3539D3E}"/>
              </a:ext>
            </a:extLst>
          </p:cNvPr>
          <p:cNvSpPr/>
          <p:nvPr/>
        </p:nvSpPr>
        <p:spPr>
          <a:xfrm>
            <a:off x="3108544" y="3094891"/>
            <a:ext cx="540000" cy="1551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ADS52J90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0" name="箭头: 右 59">
            <a:extLst>
              <a:ext uri="{FF2B5EF4-FFF2-40B4-BE49-F238E27FC236}">
                <a16:creationId xmlns:a16="http://schemas.microsoft.com/office/drawing/2014/main" id="{962D225B-A93F-4ADC-C1AC-B5BE202ED947}"/>
              </a:ext>
            </a:extLst>
          </p:cNvPr>
          <p:cNvSpPr/>
          <p:nvPr/>
        </p:nvSpPr>
        <p:spPr>
          <a:xfrm>
            <a:off x="3705844" y="3331442"/>
            <a:ext cx="950181" cy="993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BF731D93-922A-5833-E10B-E7064784EDFD}"/>
              </a:ext>
            </a:extLst>
          </p:cNvPr>
          <p:cNvSpPr txBox="1"/>
          <p:nvPr/>
        </p:nvSpPr>
        <p:spPr>
          <a:xfrm>
            <a:off x="3773612" y="3165694"/>
            <a:ext cx="85632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DOUTP/M[1:16]</a:t>
            </a: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FFA8645D-EED9-5CF6-EAC4-3A22722F47FF}"/>
              </a:ext>
            </a:extLst>
          </p:cNvPr>
          <p:cNvSpPr txBox="1"/>
          <p:nvPr/>
        </p:nvSpPr>
        <p:spPr>
          <a:xfrm>
            <a:off x="3683303" y="3389090"/>
            <a:ext cx="10054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FCLKP/M, DCLKP/M</a:t>
            </a:r>
          </a:p>
        </p:txBody>
      </p:sp>
      <p:cxnSp>
        <p:nvCxnSpPr>
          <p:cNvPr id="63" name="直接箭头连接符 62">
            <a:extLst>
              <a:ext uri="{FF2B5EF4-FFF2-40B4-BE49-F238E27FC236}">
                <a16:creationId xmlns:a16="http://schemas.microsoft.com/office/drawing/2014/main" id="{5E02D96C-CEAE-E32F-D5B2-9B226ADE22C4}"/>
              </a:ext>
            </a:extLst>
          </p:cNvPr>
          <p:cNvCxnSpPr>
            <a:cxnSpLocks/>
          </p:cNvCxnSpPr>
          <p:nvPr/>
        </p:nvCxnSpPr>
        <p:spPr>
          <a:xfrm flipH="1" flipV="1">
            <a:off x="3713860" y="3859491"/>
            <a:ext cx="971154" cy="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本框 63">
            <a:extLst>
              <a:ext uri="{FF2B5EF4-FFF2-40B4-BE49-F238E27FC236}">
                <a16:creationId xmlns:a16="http://schemas.microsoft.com/office/drawing/2014/main" id="{1B8C303C-E2B1-A192-7EEC-F6C19D67EC47}"/>
              </a:ext>
            </a:extLst>
          </p:cNvPr>
          <p:cNvSpPr txBox="1"/>
          <p:nvPr/>
        </p:nvSpPr>
        <p:spPr>
          <a:xfrm>
            <a:off x="3924438" y="3688686"/>
            <a:ext cx="5164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CLKP/M</a:t>
            </a:r>
          </a:p>
        </p:txBody>
      </p:sp>
      <p:sp>
        <p:nvSpPr>
          <p:cNvPr id="65" name="箭头: 左右 64">
            <a:extLst>
              <a:ext uri="{FF2B5EF4-FFF2-40B4-BE49-F238E27FC236}">
                <a16:creationId xmlns:a16="http://schemas.microsoft.com/office/drawing/2014/main" id="{C791E0C5-83FC-4FAF-AFF2-E605BE873D3E}"/>
              </a:ext>
            </a:extLst>
          </p:cNvPr>
          <p:cNvSpPr/>
          <p:nvPr/>
        </p:nvSpPr>
        <p:spPr>
          <a:xfrm>
            <a:off x="3731932" y="4223976"/>
            <a:ext cx="916077" cy="9939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F91D2E3B-6159-52B2-A1FE-C10011CB02C6}"/>
              </a:ext>
            </a:extLst>
          </p:cNvPr>
          <p:cNvSpPr txBox="1"/>
          <p:nvPr/>
        </p:nvSpPr>
        <p:spPr>
          <a:xfrm>
            <a:off x="4035120" y="4061456"/>
            <a:ext cx="3097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SPI</a:t>
            </a: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AA8A4F38-C872-D4CF-BEBD-884502E8265A}"/>
              </a:ext>
            </a:extLst>
          </p:cNvPr>
          <p:cNvSpPr txBox="1"/>
          <p:nvPr/>
        </p:nvSpPr>
        <p:spPr>
          <a:xfrm>
            <a:off x="3784514" y="4265343"/>
            <a:ext cx="8306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SYNC, RST, PDN</a:t>
            </a: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C2830E92-7B07-CB23-A63D-275DB73A4B08}"/>
              </a:ext>
            </a:extLst>
          </p:cNvPr>
          <p:cNvSpPr/>
          <p:nvPr/>
        </p:nvSpPr>
        <p:spPr>
          <a:xfrm>
            <a:off x="1742418" y="3094891"/>
            <a:ext cx="687456" cy="3359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SIG IN#A1</a:t>
            </a:r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A1713EB2-9F76-74CE-DE2C-7E147927C7CF}"/>
              </a:ext>
            </a:extLst>
          </p:cNvPr>
          <p:cNvSpPr/>
          <p:nvPr/>
        </p:nvSpPr>
        <p:spPr>
          <a:xfrm>
            <a:off x="1742418" y="3499961"/>
            <a:ext cx="687456" cy="3359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SIG IN</a:t>
            </a:r>
            <a:r>
              <a:rPr lang="en-US" sz="1200" dirty="0">
                <a:solidFill>
                  <a:schemeClr val="tx1"/>
                </a:solidFill>
              </a:rPr>
              <a:t>#A2</a:t>
            </a: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AD01338C-895A-BFC7-B6FF-B1406DB9F35C}"/>
              </a:ext>
            </a:extLst>
          </p:cNvPr>
          <p:cNvSpPr/>
          <p:nvPr/>
        </p:nvSpPr>
        <p:spPr>
          <a:xfrm>
            <a:off x="1742418" y="3905031"/>
            <a:ext cx="687456" cy="3359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SIG IN</a:t>
            </a:r>
            <a:r>
              <a:rPr lang="en-US" sz="1200" dirty="0">
                <a:solidFill>
                  <a:schemeClr val="tx1"/>
                </a:solidFill>
              </a:rPr>
              <a:t>#B1</a:t>
            </a: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B3E6F6B0-F3DA-431B-2DFF-789277EBC6C5}"/>
              </a:ext>
            </a:extLst>
          </p:cNvPr>
          <p:cNvSpPr/>
          <p:nvPr/>
        </p:nvSpPr>
        <p:spPr>
          <a:xfrm>
            <a:off x="1742418" y="4310101"/>
            <a:ext cx="687456" cy="3359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</a:rPr>
              <a:t>SIG IN</a:t>
            </a:r>
            <a:r>
              <a:rPr lang="en-US" sz="1200" dirty="0">
                <a:solidFill>
                  <a:schemeClr val="tx1"/>
                </a:solidFill>
              </a:rPr>
              <a:t>#B2</a:t>
            </a:r>
          </a:p>
        </p:txBody>
      </p:sp>
      <p:sp>
        <p:nvSpPr>
          <p:cNvPr id="72" name="箭头: 右 71">
            <a:extLst>
              <a:ext uri="{FF2B5EF4-FFF2-40B4-BE49-F238E27FC236}">
                <a16:creationId xmlns:a16="http://schemas.microsoft.com/office/drawing/2014/main" id="{18B3254E-65D4-70AA-6CAF-11802B498ECC}"/>
              </a:ext>
            </a:extLst>
          </p:cNvPr>
          <p:cNvSpPr/>
          <p:nvPr/>
        </p:nvSpPr>
        <p:spPr>
          <a:xfrm>
            <a:off x="2455877" y="3223530"/>
            <a:ext cx="629269" cy="997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箭头: 右 72">
            <a:extLst>
              <a:ext uri="{FF2B5EF4-FFF2-40B4-BE49-F238E27FC236}">
                <a16:creationId xmlns:a16="http://schemas.microsoft.com/office/drawing/2014/main" id="{73060445-BCF0-91AC-278D-18C21FBBEEE9}"/>
              </a:ext>
            </a:extLst>
          </p:cNvPr>
          <p:cNvSpPr/>
          <p:nvPr/>
        </p:nvSpPr>
        <p:spPr>
          <a:xfrm>
            <a:off x="2455877" y="3604534"/>
            <a:ext cx="629269" cy="997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箭头: 右 73">
            <a:extLst>
              <a:ext uri="{FF2B5EF4-FFF2-40B4-BE49-F238E27FC236}">
                <a16:creationId xmlns:a16="http://schemas.microsoft.com/office/drawing/2014/main" id="{DB8964C8-17A4-4B12-3FDC-ABDC4CE2FAAF}"/>
              </a:ext>
            </a:extLst>
          </p:cNvPr>
          <p:cNvSpPr/>
          <p:nvPr/>
        </p:nvSpPr>
        <p:spPr>
          <a:xfrm>
            <a:off x="2455877" y="4023116"/>
            <a:ext cx="629269" cy="997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箭头: 右 74">
            <a:extLst>
              <a:ext uri="{FF2B5EF4-FFF2-40B4-BE49-F238E27FC236}">
                <a16:creationId xmlns:a16="http://schemas.microsoft.com/office/drawing/2014/main" id="{9C540C3B-FC14-19CF-BF6B-4A4F76C4D6E3}"/>
              </a:ext>
            </a:extLst>
          </p:cNvPr>
          <p:cNvSpPr/>
          <p:nvPr/>
        </p:nvSpPr>
        <p:spPr>
          <a:xfrm>
            <a:off x="2455877" y="4428186"/>
            <a:ext cx="629269" cy="997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94763D16-C64C-E182-46AE-7783217CFD4C}"/>
              </a:ext>
            </a:extLst>
          </p:cNvPr>
          <p:cNvSpPr txBox="1"/>
          <p:nvPr/>
        </p:nvSpPr>
        <p:spPr>
          <a:xfrm>
            <a:off x="2449407" y="3064482"/>
            <a:ext cx="6511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INP/M[1:4]</a:t>
            </a: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C751F9EE-847C-279E-D306-A06B0E0ACB71}"/>
              </a:ext>
            </a:extLst>
          </p:cNvPr>
          <p:cNvSpPr txBox="1"/>
          <p:nvPr/>
        </p:nvSpPr>
        <p:spPr>
          <a:xfrm>
            <a:off x="2449407" y="3441979"/>
            <a:ext cx="6511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INP/M[5:8]</a:t>
            </a:r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8B8E5393-CC56-817F-EACF-E3B16FBF3F86}"/>
              </a:ext>
            </a:extLst>
          </p:cNvPr>
          <p:cNvSpPr txBox="1"/>
          <p:nvPr/>
        </p:nvSpPr>
        <p:spPr>
          <a:xfrm>
            <a:off x="2423759" y="3873393"/>
            <a:ext cx="7024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INP/M[9:12]</a:t>
            </a: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89F87057-BB1F-266D-99C1-227ADE59CBE1}"/>
              </a:ext>
            </a:extLst>
          </p:cNvPr>
          <p:cNvSpPr txBox="1"/>
          <p:nvPr/>
        </p:nvSpPr>
        <p:spPr>
          <a:xfrm>
            <a:off x="2398111" y="4272610"/>
            <a:ext cx="75373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INP/M[13:16]</a:t>
            </a: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FA51C727-E560-F5D3-0E39-FE79DBB0FEBD}"/>
              </a:ext>
            </a:extLst>
          </p:cNvPr>
          <p:cNvSpPr/>
          <p:nvPr/>
        </p:nvSpPr>
        <p:spPr>
          <a:xfrm>
            <a:off x="5719556" y="2288558"/>
            <a:ext cx="532848" cy="3802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QSPI</a:t>
            </a:r>
          </a:p>
        </p:txBody>
      </p:sp>
      <p:sp>
        <p:nvSpPr>
          <p:cNvPr id="81" name="箭头: 左右 80">
            <a:extLst>
              <a:ext uri="{FF2B5EF4-FFF2-40B4-BE49-F238E27FC236}">
                <a16:creationId xmlns:a16="http://schemas.microsoft.com/office/drawing/2014/main" id="{68560A8E-5BE5-D939-D82F-0FC2A58EAF0D}"/>
              </a:ext>
            </a:extLst>
          </p:cNvPr>
          <p:cNvSpPr/>
          <p:nvPr/>
        </p:nvSpPr>
        <p:spPr>
          <a:xfrm rot="5400000">
            <a:off x="5795836" y="2824546"/>
            <a:ext cx="380288" cy="9939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箭头: 左右 81">
            <a:extLst>
              <a:ext uri="{FF2B5EF4-FFF2-40B4-BE49-F238E27FC236}">
                <a16:creationId xmlns:a16="http://schemas.microsoft.com/office/drawing/2014/main" id="{4735DB0D-D1F7-E0EB-7377-919821CDB713}"/>
              </a:ext>
            </a:extLst>
          </p:cNvPr>
          <p:cNvSpPr/>
          <p:nvPr/>
        </p:nvSpPr>
        <p:spPr>
          <a:xfrm rot="5400000">
            <a:off x="4891375" y="4834766"/>
            <a:ext cx="380288" cy="9939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2E28C6F1-23B2-EE04-3962-F1244622CA1B}"/>
              </a:ext>
            </a:extLst>
          </p:cNvPr>
          <p:cNvSpPr/>
          <p:nvPr/>
        </p:nvSpPr>
        <p:spPr>
          <a:xfrm>
            <a:off x="4713325" y="5122880"/>
            <a:ext cx="736389" cy="2697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JTAG</a:t>
            </a:r>
          </a:p>
        </p:txBody>
      </p:sp>
      <p:sp>
        <p:nvSpPr>
          <p:cNvPr id="84" name="箭头: 左右 83">
            <a:extLst>
              <a:ext uri="{FF2B5EF4-FFF2-40B4-BE49-F238E27FC236}">
                <a16:creationId xmlns:a16="http://schemas.microsoft.com/office/drawing/2014/main" id="{AD28A08E-9085-D86B-3029-965796CC96F2}"/>
              </a:ext>
            </a:extLst>
          </p:cNvPr>
          <p:cNvSpPr/>
          <p:nvPr/>
        </p:nvSpPr>
        <p:spPr>
          <a:xfrm rot="10800000">
            <a:off x="6437563" y="3323301"/>
            <a:ext cx="683081" cy="9939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478917E2-35E3-6094-9B0A-BA89DC3EB8F7}"/>
              </a:ext>
            </a:extLst>
          </p:cNvPr>
          <p:cNvSpPr txBox="1"/>
          <p:nvPr/>
        </p:nvSpPr>
        <p:spPr>
          <a:xfrm>
            <a:off x="6434238" y="3146514"/>
            <a:ext cx="6864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Data, Status</a:t>
            </a:r>
          </a:p>
        </p:txBody>
      </p:sp>
      <p:sp>
        <p:nvSpPr>
          <p:cNvPr id="86" name="文本框 85">
            <a:extLst>
              <a:ext uri="{FF2B5EF4-FFF2-40B4-BE49-F238E27FC236}">
                <a16:creationId xmlns:a16="http://schemas.microsoft.com/office/drawing/2014/main" id="{7E658905-8421-B901-9725-1756B795C161}"/>
              </a:ext>
            </a:extLst>
          </p:cNvPr>
          <p:cNvSpPr txBox="1"/>
          <p:nvPr/>
        </p:nvSpPr>
        <p:spPr>
          <a:xfrm>
            <a:off x="6529616" y="3372996"/>
            <a:ext cx="49564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Control</a:t>
            </a:r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9E32ED47-8C88-DAC5-9725-1080F5FEE2CE}"/>
              </a:ext>
            </a:extLst>
          </p:cNvPr>
          <p:cNvSpPr/>
          <p:nvPr/>
        </p:nvSpPr>
        <p:spPr>
          <a:xfrm>
            <a:off x="7173194" y="3722178"/>
            <a:ext cx="640525" cy="2505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HFBR</a:t>
            </a:r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33C7E2D6-DE43-D0CE-A089-8AA91DE1F292}"/>
              </a:ext>
            </a:extLst>
          </p:cNvPr>
          <p:cNvSpPr/>
          <p:nvPr/>
        </p:nvSpPr>
        <p:spPr>
          <a:xfrm>
            <a:off x="7173194" y="4198093"/>
            <a:ext cx="640525" cy="2505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HFBR</a:t>
            </a:r>
          </a:p>
        </p:txBody>
      </p:sp>
      <p:cxnSp>
        <p:nvCxnSpPr>
          <p:cNvPr id="89" name="直接箭头连接符 88">
            <a:extLst>
              <a:ext uri="{FF2B5EF4-FFF2-40B4-BE49-F238E27FC236}">
                <a16:creationId xmlns:a16="http://schemas.microsoft.com/office/drawing/2014/main" id="{992C4246-80ED-9CEC-8FF0-B43175506229}"/>
              </a:ext>
            </a:extLst>
          </p:cNvPr>
          <p:cNvCxnSpPr>
            <a:cxnSpLocks/>
          </p:cNvCxnSpPr>
          <p:nvPr/>
        </p:nvCxnSpPr>
        <p:spPr>
          <a:xfrm flipH="1" flipV="1">
            <a:off x="6452309" y="3860038"/>
            <a:ext cx="640525" cy="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文本框 89">
            <a:extLst>
              <a:ext uri="{FF2B5EF4-FFF2-40B4-BE49-F238E27FC236}">
                <a16:creationId xmlns:a16="http://schemas.microsoft.com/office/drawing/2014/main" id="{9F7ED240-D9B0-33EE-8FB0-EEA00D596DC9}"/>
              </a:ext>
            </a:extLst>
          </p:cNvPr>
          <p:cNvSpPr txBox="1"/>
          <p:nvPr/>
        </p:nvSpPr>
        <p:spPr>
          <a:xfrm>
            <a:off x="6636275" y="3682775"/>
            <a:ext cx="28565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T0</a:t>
            </a:r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14CCA268-0B90-F0AF-4696-D46A3D8F6F9D}"/>
              </a:ext>
            </a:extLst>
          </p:cNvPr>
          <p:cNvSpPr txBox="1"/>
          <p:nvPr/>
        </p:nvSpPr>
        <p:spPr>
          <a:xfrm>
            <a:off x="6552082" y="4131637"/>
            <a:ext cx="5180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Pulse ID</a:t>
            </a:r>
          </a:p>
        </p:txBody>
      </p:sp>
      <p:cxnSp>
        <p:nvCxnSpPr>
          <p:cNvPr id="92" name="直接箭头连接符 91">
            <a:extLst>
              <a:ext uri="{FF2B5EF4-FFF2-40B4-BE49-F238E27FC236}">
                <a16:creationId xmlns:a16="http://schemas.microsoft.com/office/drawing/2014/main" id="{5A9BC490-A721-03C4-B543-AA168A9DBF45}"/>
              </a:ext>
            </a:extLst>
          </p:cNvPr>
          <p:cNvCxnSpPr>
            <a:cxnSpLocks/>
          </p:cNvCxnSpPr>
          <p:nvPr/>
        </p:nvCxnSpPr>
        <p:spPr>
          <a:xfrm flipH="1" flipV="1">
            <a:off x="6452309" y="4323367"/>
            <a:ext cx="640525" cy="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矩形: 圆角 92">
            <a:extLst>
              <a:ext uri="{FF2B5EF4-FFF2-40B4-BE49-F238E27FC236}">
                <a16:creationId xmlns:a16="http://schemas.microsoft.com/office/drawing/2014/main" id="{40559A58-CB92-E4D3-0536-E36B756E2BCA}"/>
              </a:ext>
            </a:extLst>
          </p:cNvPr>
          <p:cNvSpPr/>
          <p:nvPr/>
        </p:nvSpPr>
        <p:spPr>
          <a:xfrm>
            <a:off x="5571618" y="5122880"/>
            <a:ext cx="332490" cy="26970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</a:rPr>
              <a:t>OSC1</a:t>
            </a:r>
          </a:p>
        </p:txBody>
      </p:sp>
      <p:sp>
        <p:nvSpPr>
          <p:cNvPr id="94" name="矩形: 圆角 93">
            <a:extLst>
              <a:ext uri="{FF2B5EF4-FFF2-40B4-BE49-F238E27FC236}">
                <a16:creationId xmlns:a16="http://schemas.microsoft.com/office/drawing/2014/main" id="{FF87B92B-305D-0185-F145-8597630E6043}"/>
              </a:ext>
            </a:extLst>
          </p:cNvPr>
          <p:cNvSpPr/>
          <p:nvPr/>
        </p:nvSpPr>
        <p:spPr>
          <a:xfrm>
            <a:off x="5985980" y="5122880"/>
            <a:ext cx="332490" cy="26970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</a:rPr>
              <a:t>OSC2</a:t>
            </a:r>
          </a:p>
        </p:txBody>
      </p:sp>
      <p:cxnSp>
        <p:nvCxnSpPr>
          <p:cNvPr id="95" name="直接箭头连接符 94">
            <a:extLst>
              <a:ext uri="{FF2B5EF4-FFF2-40B4-BE49-F238E27FC236}">
                <a16:creationId xmlns:a16="http://schemas.microsoft.com/office/drawing/2014/main" id="{EC374A19-18FE-53AE-A417-4B2AA274CB9E}"/>
              </a:ext>
            </a:extLst>
          </p:cNvPr>
          <p:cNvCxnSpPr>
            <a:cxnSpLocks/>
          </p:cNvCxnSpPr>
          <p:nvPr/>
        </p:nvCxnSpPr>
        <p:spPr>
          <a:xfrm flipH="1" flipV="1">
            <a:off x="5737863" y="4694318"/>
            <a:ext cx="1" cy="38016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接箭头连接符 95">
            <a:extLst>
              <a:ext uri="{FF2B5EF4-FFF2-40B4-BE49-F238E27FC236}">
                <a16:creationId xmlns:a16="http://schemas.microsoft.com/office/drawing/2014/main" id="{DA5FA714-B1A0-C1B0-36C6-F7922EAD21BE}"/>
              </a:ext>
            </a:extLst>
          </p:cNvPr>
          <p:cNvCxnSpPr>
            <a:cxnSpLocks/>
          </p:cNvCxnSpPr>
          <p:nvPr/>
        </p:nvCxnSpPr>
        <p:spPr>
          <a:xfrm flipH="1" flipV="1">
            <a:off x="6149330" y="4694318"/>
            <a:ext cx="1" cy="38016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矩形 100">
            <a:extLst>
              <a:ext uri="{FF2B5EF4-FFF2-40B4-BE49-F238E27FC236}">
                <a16:creationId xmlns:a16="http://schemas.microsoft.com/office/drawing/2014/main" id="{01E6FE9D-9258-4C8A-A36B-6F0E77641EDB}"/>
              </a:ext>
            </a:extLst>
          </p:cNvPr>
          <p:cNvSpPr/>
          <p:nvPr/>
        </p:nvSpPr>
        <p:spPr>
          <a:xfrm>
            <a:off x="7173193" y="3236683"/>
            <a:ext cx="640525" cy="2505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SFP</a:t>
            </a:r>
          </a:p>
        </p:txBody>
      </p:sp>
      <p:sp>
        <p:nvSpPr>
          <p:cNvPr id="97" name="文本框 96">
            <a:extLst>
              <a:ext uri="{FF2B5EF4-FFF2-40B4-BE49-F238E27FC236}">
                <a16:creationId xmlns:a16="http://schemas.microsoft.com/office/drawing/2014/main" id="{B9A66317-36DA-4ADD-BFCF-5A702CB41138}"/>
              </a:ext>
            </a:extLst>
          </p:cNvPr>
          <p:cNvSpPr txBox="1"/>
          <p:nvPr/>
        </p:nvSpPr>
        <p:spPr>
          <a:xfrm>
            <a:off x="1773627" y="1619307"/>
            <a:ext cx="8260961" cy="562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实现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通道信号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高速数字化采样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实时脉冲处理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及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中子位置信息解析</a:t>
            </a:r>
          </a:p>
        </p:txBody>
      </p:sp>
      <p:cxnSp>
        <p:nvCxnSpPr>
          <p:cNvPr id="98" name="直接箭头连接符 97">
            <a:extLst>
              <a:ext uri="{FF2B5EF4-FFF2-40B4-BE49-F238E27FC236}">
                <a16:creationId xmlns:a16="http://schemas.microsoft.com/office/drawing/2014/main" id="{18A37735-6E9F-4CA0-995F-600DA28C52ED}"/>
              </a:ext>
            </a:extLst>
          </p:cNvPr>
          <p:cNvCxnSpPr>
            <a:cxnSpLocks/>
          </p:cNvCxnSpPr>
          <p:nvPr/>
        </p:nvCxnSpPr>
        <p:spPr>
          <a:xfrm>
            <a:off x="10213102" y="4062227"/>
            <a:ext cx="0" cy="36236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344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图片 66">
            <a:extLst>
              <a:ext uri="{FF2B5EF4-FFF2-40B4-BE49-F238E27FC236}">
                <a16:creationId xmlns:a16="http://schemas.microsoft.com/office/drawing/2014/main" id="{3BFDAE3A-489C-B935-E6E1-3FFD8E180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982" y="131181"/>
            <a:ext cx="3693086" cy="801126"/>
          </a:xfrm>
          <a:prstGeom prst="rect">
            <a:avLst/>
          </a:prstGeom>
        </p:spPr>
      </p:pic>
      <p:pic>
        <p:nvPicPr>
          <p:cNvPr id="68" name="图片 67">
            <a:extLst>
              <a:ext uri="{FF2B5EF4-FFF2-40B4-BE49-F238E27FC236}">
                <a16:creationId xmlns:a16="http://schemas.microsoft.com/office/drawing/2014/main" id="{00036CFA-C9E9-755C-9BD2-26E1EB994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6419" y="155081"/>
            <a:ext cx="1616965" cy="777975"/>
          </a:xfrm>
          <a:prstGeom prst="rect">
            <a:avLst/>
          </a:prstGeom>
        </p:spPr>
      </p:pic>
      <p:pic>
        <p:nvPicPr>
          <p:cNvPr id="71" name="图片 70" descr="横版组合——透明.png">
            <a:extLst>
              <a:ext uri="{FF2B5EF4-FFF2-40B4-BE49-F238E27FC236}">
                <a16:creationId xmlns:a16="http://schemas.microsoft.com/office/drawing/2014/main" id="{16A9BB70-6270-4BA8-C17C-81BFCA80DB94}"/>
              </a:ext>
            </a:extLst>
          </p:cNvPr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663384" y="212307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标题 1">
            <a:extLst>
              <a:ext uri="{FF2B5EF4-FFF2-40B4-BE49-F238E27FC236}">
                <a16:creationId xmlns:a16="http://schemas.microsoft.com/office/drawing/2014/main" id="{B6F30C23-DE59-A754-C461-AD2686E1CA3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0" y="512697"/>
            <a:ext cx="2856884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defTabSz="914400" eaLnBrk="1" hangingPunct="1"/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研究内容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0E8A6BB-83AA-6C63-6A79-538DC447D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103" y="6492875"/>
            <a:ext cx="2743200" cy="365125"/>
          </a:xfrm>
        </p:spPr>
        <p:txBody>
          <a:bodyPr/>
          <a:lstStyle/>
          <a:p>
            <a:fld id="{D354E624-2ED2-4B9B-85DD-0BCC8DE975D6}" type="slidenum">
              <a:rPr lang="zh-CN" altLang="en-US" smtClean="0"/>
              <a:t>13</a:t>
            </a:fld>
            <a:endParaRPr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33FABC39-BFF9-4ADE-B478-0994985B30AA}"/>
              </a:ext>
            </a:extLst>
          </p:cNvPr>
          <p:cNvSpPr txBox="1"/>
          <p:nvPr/>
        </p:nvSpPr>
        <p:spPr>
          <a:xfrm>
            <a:off x="480081" y="1792347"/>
            <a:ext cx="6236963" cy="4573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热仿真分析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建立真空环境下电子学模块热分析模型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确定最大热功耗器件的温升曲线，寻找热堆积点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散热工程实现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传导路径优化：采用多层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PCB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厚铜铺地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高密度热过孔设计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无源散热结构：研制专用导热热桥，实现芯片封装与真空腔壁机械压紧式热连接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低功耗策略：选用低压差、高效率电源管理方案，从源头减少发热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ADE5A426-097A-4DAA-9968-B976DF128ED5}"/>
              </a:ext>
            </a:extLst>
          </p:cNvPr>
          <p:cNvSpPr/>
          <p:nvPr/>
        </p:nvSpPr>
        <p:spPr>
          <a:xfrm>
            <a:off x="6764546" y="1323029"/>
            <a:ext cx="4065003" cy="2672912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38C6BBE6-E909-4957-A021-B2E01C4BE9E7}"/>
                  </a:ext>
                </a:extLst>
              </p:cNvPr>
              <p:cNvSpPr/>
              <p:nvPr/>
            </p:nvSpPr>
            <p:spPr>
              <a:xfrm rot="16200000">
                <a:off x="6557646" y="2520078"/>
                <a:ext cx="1393119" cy="278815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Pre>
                      <m:sPrePr>
                        <m:ctrlPr>
                          <a:rPr lang="en-US" altLang="zh-CN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</m:ctrlPr>
                      </m:sPrePr>
                      <m:sub>
                        <m:r>
                          <a:rPr lang="en-US" altLang="zh-CN" sz="1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  <m:t> </m:t>
                        </m:r>
                      </m:sub>
                      <m:sup>
                        <m:r>
                          <a:rPr lang="en-US" altLang="zh-CN" sz="1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3</m:t>
                        </m:r>
                      </m:sup>
                      <m:e>
                        <m:r>
                          <a:rPr lang="en-US" altLang="zh-CN" sz="1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𝐻</m:t>
                        </m:r>
                        <m:r>
                          <m:rPr>
                            <m:sty m:val="p"/>
                          </m:rPr>
                          <a:rPr lang="en-US" altLang="zh-CN" sz="1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e</m:t>
                        </m:r>
                      </m:e>
                    </m:sPre>
                  </m:oMath>
                </a14:m>
                <a:r>
                  <a:rPr lang="zh-CN" altLang="en-US" sz="14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管探测器</a:t>
                </a:r>
              </a:p>
            </p:txBody>
          </p:sp>
        </mc:Choice>
        <mc:Fallback xmlns="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38C6BBE6-E909-4957-A021-B2E01C4BE9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6557646" y="2520078"/>
                <a:ext cx="1393119" cy="278815"/>
              </a:xfrm>
              <a:prstGeom prst="rect">
                <a:avLst/>
              </a:prstGeom>
              <a:blipFill>
                <a:blip r:embed="rId7"/>
                <a:stretch>
                  <a:fillRect l="-4167" r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连接符: 肘形 24">
            <a:extLst>
              <a:ext uri="{FF2B5EF4-FFF2-40B4-BE49-F238E27FC236}">
                <a16:creationId xmlns:a16="http://schemas.microsoft.com/office/drawing/2014/main" id="{3CD1C6AB-037A-4829-8C72-ECF1D9506EAB}"/>
              </a:ext>
            </a:extLst>
          </p:cNvPr>
          <p:cNvCxnSpPr>
            <a:cxnSpLocks/>
            <a:stCxn id="24" idx="3"/>
          </p:cNvCxnSpPr>
          <p:nvPr/>
        </p:nvCxnSpPr>
        <p:spPr>
          <a:xfrm rot="5400000" flipH="1" flipV="1">
            <a:off x="7535782" y="1488560"/>
            <a:ext cx="192790" cy="755942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连接符: 肘形 25">
            <a:extLst>
              <a:ext uri="{FF2B5EF4-FFF2-40B4-BE49-F238E27FC236}">
                <a16:creationId xmlns:a16="http://schemas.microsoft.com/office/drawing/2014/main" id="{4F3488C6-C5A8-4EFD-8C15-97104C4FA62D}"/>
              </a:ext>
            </a:extLst>
          </p:cNvPr>
          <p:cNvCxnSpPr>
            <a:cxnSpLocks/>
            <a:stCxn id="24" idx="1"/>
          </p:cNvCxnSpPr>
          <p:nvPr/>
        </p:nvCxnSpPr>
        <p:spPr>
          <a:xfrm rot="16200000" flipH="1">
            <a:off x="7554831" y="3055420"/>
            <a:ext cx="154692" cy="755942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>
            <a:extLst>
              <a:ext uri="{FF2B5EF4-FFF2-40B4-BE49-F238E27FC236}">
                <a16:creationId xmlns:a16="http://schemas.microsoft.com/office/drawing/2014/main" id="{01AC0058-DAF4-42B9-A8D9-4A272D182B62}"/>
              </a:ext>
            </a:extLst>
          </p:cNvPr>
          <p:cNvSpPr txBox="1"/>
          <p:nvPr/>
        </p:nvSpPr>
        <p:spPr>
          <a:xfrm>
            <a:off x="7348162" y="1532130"/>
            <a:ext cx="5381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×8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67880A77-71B5-4F55-91BC-E0C21D876DB5}"/>
              </a:ext>
            </a:extLst>
          </p:cNvPr>
          <p:cNvSpPr txBox="1"/>
          <p:nvPr/>
        </p:nvSpPr>
        <p:spPr>
          <a:xfrm>
            <a:off x="7363096" y="3260453"/>
            <a:ext cx="5381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×8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21DBDFEB-AACF-47B8-8D04-BF1F99F28B54}"/>
              </a:ext>
            </a:extLst>
          </p:cNvPr>
          <p:cNvSpPr/>
          <p:nvPr/>
        </p:nvSpPr>
        <p:spPr>
          <a:xfrm>
            <a:off x="8010148" y="1638663"/>
            <a:ext cx="1162050" cy="3385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模拟电子学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1F0EB189-FE7F-492C-A093-66683BBECBFB}"/>
              </a:ext>
            </a:extLst>
          </p:cNvPr>
          <p:cNvSpPr/>
          <p:nvPr/>
        </p:nvSpPr>
        <p:spPr>
          <a:xfrm>
            <a:off x="8010148" y="3365274"/>
            <a:ext cx="1162050" cy="3385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模拟电子学</a:t>
            </a:r>
          </a:p>
        </p:txBody>
      </p:sp>
      <p:cxnSp>
        <p:nvCxnSpPr>
          <p:cNvPr id="31" name="连接符: 肘形 30">
            <a:extLst>
              <a:ext uri="{FF2B5EF4-FFF2-40B4-BE49-F238E27FC236}">
                <a16:creationId xmlns:a16="http://schemas.microsoft.com/office/drawing/2014/main" id="{9A70791B-6E52-4461-8B0A-911B5295575E}"/>
              </a:ext>
            </a:extLst>
          </p:cNvPr>
          <p:cNvCxnSpPr>
            <a:cxnSpLocks/>
            <a:stCxn id="29" idx="2"/>
          </p:cNvCxnSpPr>
          <p:nvPr/>
        </p:nvCxnSpPr>
        <p:spPr>
          <a:xfrm rot="16200000" flipH="1">
            <a:off x="8677159" y="1891230"/>
            <a:ext cx="532877" cy="704849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连接符: 肘形 31">
            <a:extLst>
              <a:ext uri="{FF2B5EF4-FFF2-40B4-BE49-F238E27FC236}">
                <a16:creationId xmlns:a16="http://schemas.microsoft.com/office/drawing/2014/main" id="{3BC031D1-AC0F-4681-86B9-F3E443831E46}"/>
              </a:ext>
            </a:extLst>
          </p:cNvPr>
          <p:cNvCxnSpPr>
            <a:cxnSpLocks/>
            <a:stCxn id="30" idx="0"/>
          </p:cNvCxnSpPr>
          <p:nvPr/>
        </p:nvCxnSpPr>
        <p:spPr>
          <a:xfrm rot="5400000" flipH="1" flipV="1">
            <a:off x="8656762" y="2726015"/>
            <a:ext cx="573671" cy="704849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>
            <a:extLst>
              <a:ext uri="{FF2B5EF4-FFF2-40B4-BE49-F238E27FC236}">
                <a16:creationId xmlns:a16="http://schemas.microsoft.com/office/drawing/2014/main" id="{21305934-6982-4A57-9691-C868C6410CA7}"/>
              </a:ext>
            </a:extLst>
          </p:cNvPr>
          <p:cNvSpPr/>
          <p:nvPr/>
        </p:nvSpPr>
        <p:spPr>
          <a:xfrm>
            <a:off x="9296022" y="2440410"/>
            <a:ext cx="1304927" cy="4381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数字化电子学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8D3AA5BA-9529-4DEE-98A9-054CCA5983BF}"/>
              </a:ext>
            </a:extLst>
          </p:cNvPr>
          <p:cNvSpPr/>
          <p:nvPr/>
        </p:nvSpPr>
        <p:spPr>
          <a:xfrm>
            <a:off x="9373722" y="2878560"/>
            <a:ext cx="1162050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温度传感器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1AC85C6D-776E-4499-BF47-C3CE3AE9AEF3}"/>
              </a:ext>
            </a:extLst>
          </p:cNvPr>
          <p:cNvSpPr/>
          <p:nvPr/>
        </p:nvSpPr>
        <p:spPr>
          <a:xfrm>
            <a:off x="10832665" y="1473991"/>
            <a:ext cx="1030955" cy="3659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真空计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5B5F05A2-5119-4B99-AC08-DCFA6994BB43}"/>
              </a:ext>
            </a:extLst>
          </p:cNvPr>
          <p:cNvSpPr txBox="1"/>
          <p:nvPr/>
        </p:nvSpPr>
        <p:spPr>
          <a:xfrm>
            <a:off x="7938709" y="1009619"/>
            <a:ext cx="1617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（真空腔内部）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7EE63FD4-101B-491C-A9C9-EE0BD74F33F6}"/>
              </a:ext>
            </a:extLst>
          </p:cNvPr>
          <p:cNvSpPr/>
          <p:nvPr/>
        </p:nvSpPr>
        <p:spPr>
          <a:xfrm>
            <a:off x="10832665" y="2126854"/>
            <a:ext cx="1030955" cy="3659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SFP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接口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BB33FEC4-8F02-4E5E-8C08-9F9FEE3FD5B1}"/>
              </a:ext>
            </a:extLst>
          </p:cNvPr>
          <p:cNvSpPr/>
          <p:nvPr/>
        </p:nvSpPr>
        <p:spPr>
          <a:xfrm>
            <a:off x="10832665" y="2779723"/>
            <a:ext cx="1030955" cy="3659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电源接口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F464D06A-EDA8-4078-A078-25E0FBF2A248}"/>
              </a:ext>
            </a:extLst>
          </p:cNvPr>
          <p:cNvSpPr/>
          <p:nvPr/>
        </p:nvSpPr>
        <p:spPr>
          <a:xfrm>
            <a:off x="10832665" y="3432592"/>
            <a:ext cx="1311424" cy="3659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温度读出接口</a:t>
            </a:r>
          </a:p>
        </p:txBody>
      </p:sp>
      <p:sp>
        <p:nvSpPr>
          <p:cNvPr id="41" name="标题 1">
            <a:extLst>
              <a:ext uri="{FF2B5EF4-FFF2-40B4-BE49-F238E27FC236}">
                <a16:creationId xmlns:a16="http://schemas.microsoft.com/office/drawing/2014/main" id="{60CF1CDF-B6B9-4F23-A5C5-AFC790576981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613846" y="1079117"/>
            <a:ext cx="4108688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defTabSz="914400" eaLnBrk="1" hangingPunct="1"/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散热设计：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647CBB8-F428-4306-94FD-6512510DAD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7360" y="4115485"/>
            <a:ext cx="4696861" cy="2389354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ECD5EF32-7C6B-7D51-D675-12F59CA2C7FB}"/>
              </a:ext>
            </a:extLst>
          </p:cNvPr>
          <p:cNvSpPr/>
          <p:nvPr/>
        </p:nvSpPr>
        <p:spPr>
          <a:xfrm>
            <a:off x="9172198" y="1638661"/>
            <a:ext cx="1197560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温度传感器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9018A19-A49A-03B7-AF6C-EF174FDF4057}"/>
              </a:ext>
            </a:extLst>
          </p:cNvPr>
          <p:cNvSpPr/>
          <p:nvPr/>
        </p:nvSpPr>
        <p:spPr>
          <a:xfrm>
            <a:off x="9180589" y="3365274"/>
            <a:ext cx="1197560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温度传感器</a:t>
            </a:r>
          </a:p>
        </p:txBody>
      </p:sp>
    </p:spTree>
    <p:extLst>
      <p:ext uri="{BB962C8B-B14F-4D97-AF65-F5344CB8AC3E}">
        <p14:creationId xmlns:p14="http://schemas.microsoft.com/office/powerpoint/2010/main" val="3811103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图片 66">
            <a:extLst>
              <a:ext uri="{FF2B5EF4-FFF2-40B4-BE49-F238E27FC236}">
                <a16:creationId xmlns:a16="http://schemas.microsoft.com/office/drawing/2014/main" id="{3BFDAE3A-489C-B935-E6E1-3FFD8E180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982" y="131181"/>
            <a:ext cx="3693086" cy="801126"/>
          </a:xfrm>
          <a:prstGeom prst="rect">
            <a:avLst/>
          </a:prstGeom>
        </p:spPr>
      </p:pic>
      <p:pic>
        <p:nvPicPr>
          <p:cNvPr id="68" name="图片 67">
            <a:extLst>
              <a:ext uri="{FF2B5EF4-FFF2-40B4-BE49-F238E27FC236}">
                <a16:creationId xmlns:a16="http://schemas.microsoft.com/office/drawing/2014/main" id="{00036CFA-C9E9-755C-9BD2-26E1EB994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6419" y="155081"/>
            <a:ext cx="1616965" cy="777975"/>
          </a:xfrm>
          <a:prstGeom prst="rect">
            <a:avLst/>
          </a:prstGeom>
        </p:spPr>
      </p:pic>
      <p:pic>
        <p:nvPicPr>
          <p:cNvPr id="71" name="图片 70" descr="横版组合——透明.png">
            <a:extLst>
              <a:ext uri="{FF2B5EF4-FFF2-40B4-BE49-F238E27FC236}">
                <a16:creationId xmlns:a16="http://schemas.microsoft.com/office/drawing/2014/main" id="{16A9BB70-6270-4BA8-C17C-81BFCA80DB94}"/>
              </a:ext>
            </a:extLst>
          </p:cNvPr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663384" y="212307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标题 1">
            <a:extLst>
              <a:ext uri="{FF2B5EF4-FFF2-40B4-BE49-F238E27FC236}">
                <a16:creationId xmlns:a16="http://schemas.microsoft.com/office/drawing/2014/main" id="{B6F30C23-DE59-A754-C461-AD2686E1CA3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0" y="512697"/>
            <a:ext cx="2856884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defTabSz="914400" eaLnBrk="1" hangingPunct="1"/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研究进展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0E8A6BB-83AA-6C63-6A79-538DC447D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8103" y="6492875"/>
            <a:ext cx="2743200" cy="365125"/>
          </a:xfrm>
        </p:spPr>
        <p:txBody>
          <a:bodyPr/>
          <a:lstStyle/>
          <a:p>
            <a:fld id="{D354E624-2ED2-4B9B-85DD-0BCC8DE975D6}" type="slidenum">
              <a:rPr lang="zh-CN" altLang="en-US" smtClean="0"/>
              <a:t>14</a:t>
            </a:fld>
            <a:endParaRPr lang="zh-CN" altLang="en-US" dirty="0"/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41EB6013-C45C-4FBC-8B2C-E6CA80C76976}"/>
              </a:ext>
            </a:extLst>
          </p:cNvPr>
          <p:cNvSpPr txBox="1"/>
          <p:nvPr/>
        </p:nvSpPr>
        <p:spPr>
          <a:xfrm>
            <a:off x="513107" y="1598348"/>
            <a:ext cx="5329139" cy="1670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工程样机电路原理图及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PCB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设计完成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分立式：前放模拟板和数字板投产制板完成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集成式：集成电子学板投产制板完成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C3A0BEE5-B1EF-4296-8CC4-356E4012688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9" t="1111" r="18082" b="4054"/>
          <a:stretch/>
        </p:blipFill>
        <p:spPr>
          <a:xfrm rot="5400000">
            <a:off x="6025348" y="896015"/>
            <a:ext cx="2490681" cy="285688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CB370ACB-4501-4410-8F71-F6245CBD443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6" t="2186" r="18356" b="3203"/>
          <a:stretch/>
        </p:blipFill>
        <p:spPr>
          <a:xfrm rot="5400000">
            <a:off x="9359698" y="836582"/>
            <a:ext cx="2485788" cy="298064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F5F04C1-02BE-4B5F-BCC6-FDA9BC2ED10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" t="6302" r="5532" b="8767"/>
          <a:stretch/>
        </p:blipFill>
        <p:spPr>
          <a:xfrm>
            <a:off x="7488998" y="3936664"/>
            <a:ext cx="3614938" cy="2556804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4D341565-7C1E-4F97-ACCD-B23360D36543}"/>
              </a:ext>
            </a:extLst>
          </p:cNvPr>
          <p:cNvSpPr txBox="1"/>
          <p:nvPr/>
        </p:nvSpPr>
        <p:spPr>
          <a:xfrm>
            <a:off x="6365048" y="3569798"/>
            <a:ext cx="18301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分立器件前放模拟板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864FFCB7-1CEF-4FD2-9A6A-D53945094A09}"/>
              </a:ext>
            </a:extLst>
          </p:cNvPr>
          <p:cNvSpPr txBox="1"/>
          <p:nvPr/>
        </p:nvSpPr>
        <p:spPr>
          <a:xfrm>
            <a:off x="9687509" y="3567612"/>
            <a:ext cx="18301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ASIC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前放模拟板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E681D6C9-E2A6-48B5-9063-C189C082F751}"/>
              </a:ext>
            </a:extLst>
          </p:cNvPr>
          <p:cNvSpPr txBox="1"/>
          <p:nvPr/>
        </p:nvSpPr>
        <p:spPr>
          <a:xfrm>
            <a:off x="8381384" y="6493468"/>
            <a:ext cx="18301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数字板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7D0C66A-3461-47CF-9614-1FB77539DF3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21" y="3938161"/>
            <a:ext cx="2981645" cy="249802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4923783-C000-4F32-84A1-61826E9575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956" y="3936664"/>
            <a:ext cx="2938485" cy="2499522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3FA15864-62D9-4883-BF7D-4E0B4B57B669}"/>
              </a:ext>
            </a:extLst>
          </p:cNvPr>
          <p:cNvSpPr txBox="1"/>
          <p:nvPr/>
        </p:nvSpPr>
        <p:spPr>
          <a:xfrm>
            <a:off x="2475884" y="6465576"/>
            <a:ext cx="18301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集成式电子学板</a:t>
            </a:r>
          </a:p>
        </p:txBody>
      </p:sp>
      <p:sp>
        <p:nvSpPr>
          <p:cNvPr id="17" name="标题 1">
            <a:extLst>
              <a:ext uri="{FF2B5EF4-FFF2-40B4-BE49-F238E27FC236}">
                <a16:creationId xmlns:a16="http://schemas.microsoft.com/office/drawing/2014/main" id="{9BCF1F73-CDD3-4620-BB2F-2D84993C551C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613846" y="1079117"/>
            <a:ext cx="4108688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defTabSz="914400" eaLnBrk="1" hangingPunct="1"/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硬件设计：</a:t>
            </a:r>
          </a:p>
        </p:txBody>
      </p:sp>
    </p:spTree>
    <p:extLst>
      <p:ext uri="{BB962C8B-B14F-4D97-AF65-F5344CB8AC3E}">
        <p14:creationId xmlns:p14="http://schemas.microsoft.com/office/powerpoint/2010/main" val="4256906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3DE35DA-CCEE-6AF9-4AC2-B5C643FFC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02" y="2904982"/>
            <a:ext cx="3879542" cy="169943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698D88A-9A6E-DC2C-C30C-06016D113D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02" y="4597169"/>
            <a:ext cx="3879541" cy="1617687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A4A938F9-B5C0-C85E-E307-BB677450B9B0}"/>
              </a:ext>
            </a:extLst>
          </p:cNvPr>
          <p:cNvSpPr txBox="1"/>
          <p:nvPr/>
        </p:nvSpPr>
        <p:spPr>
          <a:xfrm>
            <a:off x="1198764" y="6158101"/>
            <a:ext cx="30290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注入信号波形及电荷谱、位置谱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E039383-EE4E-A141-5588-2B8DCFCEA848}"/>
              </a:ext>
            </a:extLst>
          </p:cNvPr>
          <p:cNvSpPr txBox="1"/>
          <p:nvPr/>
        </p:nvSpPr>
        <p:spPr>
          <a:xfrm>
            <a:off x="201988" y="6214855"/>
            <a:ext cx="5959115" cy="562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800" b="0" i="0" u="none" strike="noStrike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自注入测试得到触发波形及电荷谱、位置谱符合预期结果</a:t>
            </a:r>
            <a:endParaRPr lang="en-US" altLang="zh-CN" sz="1800" b="0" i="0" u="none" strike="noStrike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032EDC1-2A9C-2C5B-DA07-4297EC1AF3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482" y="1168295"/>
            <a:ext cx="2315582" cy="173668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9A5D436-7708-4BEF-FCF0-A2E1BC8965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5982" y="131181"/>
            <a:ext cx="3693086" cy="80112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4B84E4A-63BC-AE22-0D4A-8A475D9F7B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6419" y="155081"/>
            <a:ext cx="1616965" cy="777975"/>
          </a:xfrm>
          <a:prstGeom prst="rect">
            <a:avLst/>
          </a:prstGeom>
        </p:spPr>
      </p:pic>
      <p:pic>
        <p:nvPicPr>
          <p:cNvPr id="16" name="图片 15" descr="横版组合——透明.png">
            <a:extLst>
              <a:ext uri="{FF2B5EF4-FFF2-40B4-BE49-F238E27FC236}">
                <a16:creationId xmlns:a16="http://schemas.microsoft.com/office/drawing/2014/main" id="{DF43FDC2-186B-53A2-3814-9EE83600DB92}"/>
              </a:ext>
            </a:extLst>
          </p:cNvPr>
          <p:cNvPicPr>
            <a:picLocks noChangeAspect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8663384" y="212307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9678AEA-092B-9F3C-8250-EFF42004CF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88232" y="3429000"/>
            <a:ext cx="4992411" cy="208173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7058FCC-184B-AE80-BA7E-82FE0F703B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45678" y="1435914"/>
            <a:ext cx="2334965" cy="199308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55160D4-9006-6AB9-8883-F04F3F5D178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32" y="1435166"/>
            <a:ext cx="2657446" cy="1993085"/>
          </a:xfrm>
          <a:prstGeom prst="rect">
            <a:avLst/>
          </a:prstGeom>
        </p:spPr>
      </p:pic>
      <p:sp>
        <p:nvSpPr>
          <p:cNvPr id="17" name="标题 1">
            <a:extLst>
              <a:ext uri="{FF2B5EF4-FFF2-40B4-BE49-F238E27FC236}">
                <a16:creationId xmlns:a16="http://schemas.microsoft.com/office/drawing/2014/main" id="{22EE50F3-C7F9-6EDC-A640-1261292F6C4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-143612" y="131181"/>
            <a:ext cx="2856884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defTabSz="914400" eaLnBrk="1" hangingPunct="1"/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研究进展</a:t>
            </a:r>
          </a:p>
        </p:txBody>
      </p:sp>
      <p:sp>
        <p:nvSpPr>
          <p:cNvPr id="19" name="标题 1">
            <a:extLst>
              <a:ext uri="{FF2B5EF4-FFF2-40B4-BE49-F238E27FC236}">
                <a16:creationId xmlns:a16="http://schemas.microsoft.com/office/drawing/2014/main" id="{E5BDE0E1-CEC8-CFBE-438C-35EA7650880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68113" y="694064"/>
            <a:ext cx="2546722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defTabSz="914400" eaLnBrk="1" hangingPunct="1"/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自注入测试：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0FF7EF06-C569-D0F6-01F4-E4E0D2D41555}"/>
              </a:ext>
            </a:extLst>
          </p:cNvPr>
          <p:cNvSpPr txBox="1"/>
          <p:nvPr/>
        </p:nvSpPr>
        <p:spPr>
          <a:xfrm>
            <a:off x="7731170" y="5510730"/>
            <a:ext cx="30290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电荷谱、位置谱及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QA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QB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散点图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6E10B0FE-BA83-0173-A998-A5CD0E12D32C}"/>
              </a:ext>
            </a:extLst>
          </p:cNvPr>
          <p:cNvSpPr txBox="1"/>
          <p:nvPr/>
        </p:nvSpPr>
        <p:spPr>
          <a:xfrm>
            <a:off x="6522143" y="5649229"/>
            <a:ext cx="4964775" cy="1116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20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长测试取数，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QA vs QB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散点图分布均匀，宇宙线测试结果良好</a:t>
            </a:r>
            <a:endParaRPr lang="en-US" altLang="zh-CN" sz="1800" b="0" i="0" u="none" strike="noStrike" dirty="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标题 1">
            <a:extLst>
              <a:ext uri="{FF2B5EF4-FFF2-40B4-BE49-F238E27FC236}">
                <a16:creationId xmlns:a16="http://schemas.microsoft.com/office/drawing/2014/main" id="{1818140A-3744-664C-19B2-A5E397CA0125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457809" y="843533"/>
            <a:ext cx="2546722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defTabSz="914400" eaLnBrk="1" hangingPunct="1"/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宇宙线测试：</a:t>
            </a:r>
          </a:p>
        </p:txBody>
      </p:sp>
      <p:sp>
        <p:nvSpPr>
          <p:cNvPr id="23" name="灯片编号占位符 22">
            <a:extLst>
              <a:ext uri="{FF2B5EF4-FFF2-40B4-BE49-F238E27FC236}">
                <a16:creationId xmlns:a16="http://schemas.microsoft.com/office/drawing/2014/main" id="{4AD1A805-5C26-63F5-885D-DDCC69A0F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22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0E94B17-0CFB-3550-11D3-AE1A83437B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982" y="131181"/>
            <a:ext cx="3693086" cy="80112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017BF69-4389-7BA7-F1E2-74790E176C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6419" y="155081"/>
            <a:ext cx="1616965" cy="777975"/>
          </a:xfrm>
          <a:prstGeom prst="rect">
            <a:avLst/>
          </a:prstGeom>
        </p:spPr>
      </p:pic>
      <p:pic>
        <p:nvPicPr>
          <p:cNvPr id="2" name="图片 1" descr="横版组合——透明.png">
            <a:extLst>
              <a:ext uri="{FF2B5EF4-FFF2-40B4-BE49-F238E27FC236}">
                <a16:creationId xmlns:a16="http://schemas.microsoft.com/office/drawing/2014/main" id="{3D069C83-5C7E-0D5D-A3EA-89B9D92DE638}"/>
              </a:ext>
            </a:extLst>
          </p:cNvPr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663384" y="212307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标题 1">
            <a:extLst>
              <a:ext uri="{FF2B5EF4-FFF2-40B4-BE49-F238E27FC236}">
                <a16:creationId xmlns:a16="http://schemas.microsoft.com/office/drawing/2014/main" id="{35A8BC43-29FD-6213-8EC2-43F5D0EF54E7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75191" y="1074571"/>
            <a:ext cx="4767927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defTabSz="914400" eaLnBrk="1" hangingPunct="1"/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中子束流实验：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EFE9023-B6E6-9419-2426-5A8E8C4D3B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701" y="1640991"/>
            <a:ext cx="2858484" cy="2143864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80A436FE-7D0E-1244-CEBE-167975B5C10C}"/>
              </a:ext>
            </a:extLst>
          </p:cNvPr>
          <p:cNvSpPr txBox="1"/>
          <p:nvPr/>
        </p:nvSpPr>
        <p:spPr>
          <a:xfrm>
            <a:off x="2017193" y="3802634"/>
            <a:ext cx="30290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束流测试实验环境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B2AD19CA-9C9C-73C2-14F2-469BDB42433B}"/>
                  </a:ext>
                </a:extLst>
              </p:cNvPr>
              <p:cNvSpPr txBox="1"/>
              <p:nvPr/>
            </p:nvSpPr>
            <p:spPr>
              <a:xfrm>
                <a:off x="2175900" y="6518000"/>
                <a:ext cx="302901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Pre>
                      <m:sPrePr>
                        <m:ctrlPr>
                          <a:rPr lang="en-US" altLang="zh-CN" sz="1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</m:ctrlPr>
                      </m:sPrePr>
                      <m:sub>
                        <m:r>
                          <a:rPr lang="en-US" altLang="zh-CN" sz="1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  <m:t> </m:t>
                        </m:r>
                      </m:sub>
                      <m:sup>
                        <m:r>
                          <a:rPr lang="en-US" altLang="zh-CN" sz="12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zh-CN" sz="1200" i="1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m:rPr>
                            <m:sty m:val="p"/>
                          </m:rPr>
                          <a:rPr lang="en-US" altLang="zh-CN" sz="1200" i="1"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sPre>
                  </m:oMath>
                </a14:m>
                <a:r>
                  <a:rPr lang="zh-CN" altLang="en-US" sz="12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管中子信号波形</a:t>
                </a: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B2AD19CA-9C9C-73C2-14F2-469BDB4243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5900" y="6518000"/>
                <a:ext cx="3029016" cy="276999"/>
              </a:xfrm>
              <a:prstGeom prst="rect">
                <a:avLst/>
              </a:prstGeom>
              <a:blipFill>
                <a:blip r:embed="rId8"/>
                <a:stretch>
                  <a:fillRect b="-152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0210E64A-7217-A112-7190-70B1FE445F3B}"/>
                  </a:ext>
                </a:extLst>
              </p:cNvPr>
              <p:cNvSpPr txBox="1"/>
              <p:nvPr/>
            </p:nvSpPr>
            <p:spPr>
              <a:xfrm>
                <a:off x="7244862" y="5022477"/>
                <a:ext cx="4882600" cy="11167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457200">
                  <a:lnSpc>
                    <a:spcPct val="200000"/>
                  </a:lnSpc>
                </a:pP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噪声基线测试结果良好，并且成功获取到正确的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altLang="zh-CN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</m:ctrlPr>
                      </m:sPrePr>
                      <m:sub>
                        <m:r>
                          <a:rPr lang="en-US" altLang="zh-CN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  <m:t> 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sPre>
                  </m:oMath>
                </a14:m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管中子波形信号</a:t>
                </a:r>
                <a:endParaRPr lang="en-US" altLang="zh-CN" sz="1800" b="0" i="0" u="none" strike="noStrike" dirty="0">
                  <a:solidFill>
                    <a:srgbClr val="FF0000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0210E64A-7217-A112-7190-70B1FE445F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4862" y="5022477"/>
                <a:ext cx="4882600" cy="1116781"/>
              </a:xfrm>
              <a:prstGeom prst="rect">
                <a:avLst/>
              </a:prstGeom>
              <a:blipFill>
                <a:blip r:embed="rId9"/>
                <a:stretch>
                  <a:fillRect l="-999" b="-8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标题 1">
            <a:extLst>
              <a:ext uri="{FF2B5EF4-FFF2-40B4-BE49-F238E27FC236}">
                <a16:creationId xmlns:a16="http://schemas.microsoft.com/office/drawing/2014/main" id="{140C6228-5DA6-EEA9-F4F7-928D93FFC724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0" y="512697"/>
            <a:ext cx="2856884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defTabSz="914400" eaLnBrk="1" hangingPunct="1"/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研究进展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16C584D-A383-0EC5-5A6A-5F2168F79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16</a:t>
            </a:fld>
            <a:endParaRPr lang="zh-CN" altLang="en-US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57066B68-FCDF-4B9D-888E-A8AC2A46BAF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29966" y="1286791"/>
            <a:ext cx="2143864" cy="2859604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2568EDEA-68A3-4338-AEAD-8681C57F47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15348" y="4109564"/>
            <a:ext cx="3565789" cy="2404766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B2B63A76-B2D5-46B0-A25C-6A5A91B732B9}"/>
              </a:ext>
            </a:extLst>
          </p:cNvPr>
          <p:cNvSpPr txBox="1"/>
          <p:nvPr/>
        </p:nvSpPr>
        <p:spPr>
          <a:xfrm>
            <a:off x="5697166" y="5125790"/>
            <a:ext cx="17062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/>
              <a:t>ASIC</a:t>
            </a:r>
          </a:p>
          <a:p>
            <a:r>
              <a:rPr lang="zh-CN" altLang="en-US" sz="1600" b="1" dirty="0"/>
              <a:t>成形时间：</a:t>
            </a:r>
            <a:r>
              <a:rPr lang="en-US" altLang="zh-CN" sz="1600" b="1" dirty="0"/>
              <a:t>~2us</a:t>
            </a:r>
          </a:p>
        </p:txBody>
      </p:sp>
      <p:pic>
        <p:nvPicPr>
          <p:cNvPr id="30" name="Picture 2" descr="له &#10;افسرنتاسطسترعمسء &#10;Ooze &#10;M!TITTNI m f ٣ Il&quot; &#10;ىإo W.lOJ3AeM llnA ">
            <a:extLst>
              <a:ext uri="{FF2B5EF4-FFF2-40B4-BE49-F238E27FC236}">
                <a16:creationId xmlns:a16="http://schemas.microsoft.com/office/drawing/2014/main" id="{90A9FF28-09C6-45C6-B1DC-29A98BE7D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940" y="1505691"/>
            <a:ext cx="3142345" cy="2682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8A513680-AC0C-4203-A55A-E2A7AD050D24}"/>
              </a:ext>
            </a:extLst>
          </p:cNvPr>
          <p:cNvSpPr txBox="1"/>
          <p:nvPr/>
        </p:nvSpPr>
        <p:spPr>
          <a:xfrm>
            <a:off x="8149604" y="4255971"/>
            <a:ext cx="30290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噪声基线波形图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C1A5798-D98A-4367-A907-BCE4785923A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491" y="4113234"/>
            <a:ext cx="3565789" cy="2404766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F53D45A9-1234-4B28-B52A-667C62614A9D}"/>
              </a:ext>
            </a:extLst>
          </p:cNvPr>
          <p:cNvSpPr txBox="1"/>
          <p:nvPr/>
        </p:nvSpPr>
        <p:spPr>
          <a:xfrm>
            <a:off x="2017193" y="5125789"/>
            <a:ext cx="17062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/>
              <a:t>分立器件</a:t>
            </a:r>
            <a:endParaRPr lang="en-US" altLang="zh-CN" sz="1600" b="1" dirty="0"/>
          </a:p>
          <a:p>
            <a:r>
              <a:rPr lang="zh-CN" altLang="en-US" sz="1600" b="1" dirty="0"/>
              <a:t>成形时间：</a:t>
            </a:r>
            <a:r>
              <a:rPr lang="en-US" altLang="zh-CN" sz="1600" b="1" dirty="0"/>
              <a:t>~1us</a:t>
            </a:r>
          </a:p>
        </p:txBody>
      </p:sp>
    </p:spTree>
    <p:extLst>
      <p:ext uri="{BB962C8B-B14F-4D97-AF65-F5344CB8AC3E}">
        <p14:creationId xmlns:p14="http://schemas.microsoft.com/office/powerpoint/2010/main" val="2720183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0E94B17-0CFB-3550-11D3-AE1A83437B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982" y="131181"/>
            <a:ext cx="3693086" cy="80112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017BF69-4389-7BA7-F1E2-74790E176C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6419" y="155081"/>
            <a:ext cx="1616965" cy="777975"/>
          </a:xfrm>
          <a:prstGeom prst="rect">
            <a:avLst/>
          </a:prstGeom>
        </p:spPr>
      </p:pic>
      <p:pic>
        <p:nvPicPr>
          <p:cNvPr id="2" name="图片 1" descr="横版组合——透明.png">
            <a:extLst>
              <a:ext uri="{FF2B5EF4-FFF2-40B4-BE49-F238E27FC236}">
                <a16:creationId xmlns:a16="http://schemas.microsoft.com/office/drawing/2014/main" id="{3D069C83-5C7E-0D5D-A3EA-89B9D92DE638}"/>
              </a:ext>
            </a:extLst>
          </p:cNvPr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663384" y="212307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B7FE74CB-4400-1D6F-71BB-5824B69C2F7E}"/>
              </a:ext>
            </a:extLst>
          </p:cNvPr>
          <p:cNvSpPr txBox="1"/>
          <p:nvPr/>
        </p:nvSpPr>
        <p:spPr>
          <a:xfrm>
            <a:off x="2138467" y="5630215"/>
            <a:ext cx="7915064" cy="1116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分立器件和</a:t>
            </a: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ASIC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均可满足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8mm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位置分辨需求</a:t>
            </a:r>
            <a:endParaRPr lang="en-US" altLang="zh-CN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algn="just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当前增益条件下，探测器电压较低时，分立器件位置分辨更高</a:t>
            </a:r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7C722835-1C37-0964-A013-AFFD67531F9D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0" y="512697"/>
            <a:ext cx="2856884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rPr>
              <a:t>研究进展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E2634B7-C574-AD82-A95A-41C1A1D36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54E624-2ED2-4B9B-85DD-0BCC8DE975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BA7E8AB8-496E-D109-236D-C556CB1A146C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575191" y="1074571"/>
            <a:ext cx="4767927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defTabSz="914400" eaLnBrk="1" hangingPunct="1"/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中子束流实验：</a:t>
            </a:r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82C42268-A9FD-479E-8C44-CF5077C53BBB}"/>
              </a:ext>
            </a:extLst>
          </p:cNvPr>
          <p:cNvGrpSpPr/>
          <p:nvPr/>
        </p:nvGrpSpPr>
        <p:grpSpPr>
          <a:xfrm>
            <a:off x="2244962" y="1417073"/>
            <a:ext cx="7015620" cy="4210296"/>
            <a:chOff x="838200" y="852289"/>
            <a:chExt cx="8827294" cy="5284387"/>
          </a:xfrm>
        </p:grpSpPr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6238E0F7-F424-44AA-ADB9-931010750F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1923" y="852289"/>
              <a:ext cx="7963571" cy="5284387"/>
            </a:xfrm>
            <a:prstGeom prst="rect">
              <a:avLst/>
            </a:prstGeom>
          </p:spPr>
        </p:pic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B9439A43-A2D1-4F76-BB98-0627D32414E6}"/>
                </a:ext>
              </a:extLst>
            </p:cNvPr>
            <p:cNvSpPr txBox="1"/>
            <p:nvPr/>
          </p:nvSpPr>
          <p:spPr>
            <a:xfrm>
              <a:off x="838200" y="2725939"/>
              <a:ext cx="1228790" cy="503921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1675V</a:t>
              </a:r>
              <a:endPara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B3D4263E-A9C4-45B0-B846-8EADB0EE5560}"/>
                </a:ext>
              </a:extLst>
            </p:cNvPr>
            <p:cNvSpPr txBox="1"/>
            <p:nvPr/>
          </p:nvSpPr>
          <p:spPr>
            <a:xfrm>
              <a:off x="838200" y="3606520"/>
              <a:ext cx="1228790" cy="503921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1700V</a:t>
              </a:r>
              <a:endPara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文本框 6">
              <a:extLst>
                <a:ext uri="{FF2B5EF4-FFF2-40B4-BE49-F238E27FC236}">
                  <a16:creationId xmlns:a16="http://schemas.microsoft.com/office/drawing/2014/main" id="{FB956E07-2D15-490E-B903-6D5CB432A33A}"/>
                </a:ext>
              </a:extLst>
            </p:cNvPr>
            <p:cNvSpPr txBox="1"/>
            <p:nvPr/>
          </p:nvSpPr>
          <p:spPr>
            <a:xfrm>
              <a:off x="838200" y="4487392"/>
              <a:ext cx="1228790" cy="503921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400" b="1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1725V</a:t>
              </a:r>
              <a:endPara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441DCA84-2CD3-48D0-B6B4-CDD804B479C3}"/>
                </a:ext>
              </a:extLst>
            </p:cNvPr>
            <p:cNvSpPr txBox="1"/>
            <p:nvPr/>
          </p:nvSpPr>
          <p:spPr>
            <a:xfrm>
              <a:off x="7774052" y="1324134"/>
              <a:ext cx="1661462" cy="705488"/>
            </a:xfrm>
            <a:prstGeom prst="rect">
              <a:avLst/>
            </a:prstGeom>
            <a:solidFill>
              <a:schemeClr val="bg1"/>
            </a:solidFill>
            <a:ln w="19050">
              <a:noFill/>
            </a:ln>
          </p:spPr>
          <p:txBody>
            <a:bodyPr wrap="none" rtlCol="0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p"/>
              </a:pPr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ASIC</a:t>
              </a:r>
            </a:p>
            <a:p>
              <a:pPr marL="457200" indent="-457200">
                <a:buFont typeface="Wingdings" panose="05000000000000000000" pitchFamily="2" charset="2"/>
                <a:buChar char="u"/>
              </a:pP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分立器件</a:t>
              </a: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C07C7A47-5050-48EF-9DF0-2F307CED9B6A}"/>
                </a:ext>
              </a:extLst>
            </p:cNvPr>
            <p:cNvSpPr txBox="1"/>
            <p:nvPr/>
          </p:nvSpPr>
          <p:spPr>
            <a:xfrm>
              <a:off x="1634539" y="1234768"/>
              <a:ext cx="2612738" cy="442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位置分辨</a:t>
              </a:r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/mm</a:t>
              </a:r>
              <a:endPara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EB135E2E-2680-46FA-8F09-DDB54C425F52}"/>
                </a:ext>
              </a:extLst>
            </p:cNvPr>
            <p:cNvSpPr txBox="1"/>
            <p:nvPr/>
          </p:nvSpPr>
          <p:spPr>
            <a:xfrm>
              <a:off x="4880216" y="5723121"/>
              <a:ext cx="2220388" cy="330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狭缝位置</a:t>
              </a:r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/mm</a:t>
              </a:r>
              <a:endPara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E8C87572-F9C2-4F18-95AC-88364027D46D}"/>
                  </a:ext>
                </a:extLst>
              </p:cNvPr>
              <p:cNvSpPr txBox="1"/>
              <p:nvPr/>
            </p:nvSpPr>
            <p:spPr>
              <a:xfrm>
                <a:off x="4209650" y="1074571"/>
                <a:ext cx="3772699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Pre>
                      <m:sPrePr>
                        <m:ctrlPr>
                          <a:rPr lang="en-US" altLang="zh-CN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</m:ctrlPr>
                      </m:sPrePr>
                      <m:sub>
                        <m:r>
                          <a:rPr lang="en-US" altLang="zh-CN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  <m:t> </m:t>
                        </m:r>
                      </m:sub>
                      <m:sup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  <m:e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𝑯𝒆</m:t>
                        </m:r>
                      </m:e>
                    </m:sPre>
                  </m:oMath>
                </a14:m>
                <a:r>
                  <a:rPr lang="zh-CN" altLang="en-US" b="1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管：</a:t>
                </a:r>
                <a:r>
                  <a:rPr lang="en-US" altLang="zh-CN" b="1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8mm</a:t>
                </a:r>
                <a:r>
                  <a:rPr lang="zh-CN" altLang="en-US" b="1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直径，</a:t>
                </a:r>
                <a:r>
                  <a:rPr lang="en-US" altLang="zh-CN" b="1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720mm</a:t>
                </a:r>
                <a:r>
                  <a:rPr lang="zh-CN" altLang="en-US" b="1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长</a:t>
                </a:r>
                <a:endParaRPr lang="en-US" altLang="zh-CN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E8C87572-F9C2-4F18-95AC-88364027D4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9650" y="1074571"/>
                <a:ext cx="3772699" cy="375552"/>
              </a:xfrm>
              <a:prstGeom prst="rect">
                <a:avLst/>
              </a:prstGeom>
              <a:blipFill>
                <a:blip r:embed="rId8"/>
                <a:stretch>
                  <a:fillRect t="-6452" b="-241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6426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E6256ED-72A4-4E29-9F04-51DE57329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04" y="1581357"/>
            <a:ext cx="5704339" cy="378522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5E115D3-5324-4D3B-8F6A-0A843C8A21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3965" y="3630601"/>
            <a:ext cx="3284086" cy="256169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0648A88C-3BEB-4F3F-8E72-2AF91148BFEB}"/>
              </a:ext>
            </a:extLst>
          </p:cNvPr>
          <p:cNvSpPr txBox="1"/>
          <p:nvPr/>
        </p:nvSpPr>
        <p:spPr>
          <a:xfrm>
            <a:off x="575190" y="5503476"/>
            <a:ext cx="7013141" cy="1116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继续升高电压，分立器件前放具有更高增益，探测器高压进一步提高时，</a:t>
            </a: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ASIC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更不易饱和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3E93BBE-CBCC-436D-8AA4-0D17259C78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64" y="1068912"/>
            <a:ext cx="3284086" cy="256168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D7371BFE-7AD6-4466-ADD7-A8D0976BC6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5982" y="131181"/>
            <a:ext cx="3693086" cy="80112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8CD4660-9CC0-4E4B-8386-088B58DC65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6419" y="155081"/>
            <a:ext cx="1616965" cy="777975"/>
          </a:xfrm>
          <a:prstGeom prst="rect">
            <a:avLst/>
          </a:prstGeom>
        </p:spPr>
      </p:pic>
      <p:pic>
        <p:nvPicPr>
          <p:cNvPr id="19" name="图片 18" descr="横版组合——透明.png">
            <a:extLst>
              <a:ext uri="{FF2B5EF4-FFF2-40B4-BE49-F238E27FC236}">
                <a16:creationId xmlns:a16="http://schemas.microsoft.com/office/drawing/2014/main" id="{46C29E05-1ACD-47F8-8316-B3D86D7F10FA}"/>
              </a:ext>
            </a:extLst>
          </p:cNvPr>
          <p:cNvPicPr>
            <a:picLocks noChangeAspect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8663384" y="212307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标题 1">
            <a:extLst>
              <a:ext uri="{FF2B5EF4-FFF2-40B4-BE49-F238E27FC236}">
                <a16:creationId xmlns:a16="http://schemas.microsoft.com/office/drawing/2014/main" id="{654A4F40-2264-4240-AD60-6AE9EA1DD6B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0" y="512697"/>
            <a:ext cx="2856884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rPr>
              <a:t>研究进展</a:t>
            </a:r>
          </a:p>
        </p:txBody>
      </p:sp>
      <p:sp>
        <p:nvSpPr>
          <p:cNvPr id="21" name="标题 1">
            <a:extLst>
              <a:ext uri="{FF2B5EF4-FFF2-40B4-BE49-F238E27FC236}">
                <a16:creationId xmlns:a16="http://schemas.microsoft.com/office/drawing/2014/main" id="{C71DA74B-217E-494A-8D59-ED1586D95FBE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575191" y="1074571"/>
            <a:ext cx="4767927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defTabSz="914400" eaLnBrk="1" hangingPunct="1"/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中子束流实验：</a:t>
            </a:r>
          </a:p>
        </p:txBody>
      </p:sp>
      <p:sp>
        <p:nvSpPr>
          <p:cNvPr id="22" name="文本框 6">
            <a:extLst>
              <a:ext uri="{FF2B5EF4-FFF2-40B4-BE49-F238E27FC236}">
                <a16:creationId xmlns:a16="http://schemas.microsoft.com/office/drawing/2014/main" id="{AF9178E7-B818-4E7F-BD0F-6A999A0B31A9}"/>
              </a:ext>
            </a:extLst>
          </p:cNvPr>
          <p:cNvSpPr txBox="1"/>
          <p:nvPr/>
        </p:nvSpPr>
        <p:spPr>
          <a:xfrm>
            <a:off x="350674" y="2535635"/>
            <a:ext cx="1160895" cy="461665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1750V</a:t>
            </a:r>
            <a:endParaRPr lang="zh-CN" altLang="en-US" sz="24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925C4E84-5D80-41BA-B20E-AC9CA21889CA}"/>
              </a:ext>
            </a:extLst>
          </p:cNvPr>
          <p:cNvSpPr txBox="1"/>
          <p:nvPr/>
        </p:nvSpPr>
        <p:spPr>
          <a:xfrm>
            <a:off x="5231164" y="1829021"/>
            <a:ext cx="1320471" cy="562092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p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ASIC</a:t>
            </a:r>
          </a:p>
          <a:p>
            <a:pPr marL="457200" indent="-457200">
              <a:buFont typeface="Wingdings" panose="05000000000000000000" pitchFamily="2" charset="2"/>
              <a:buChar char="u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分立器件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8331145E-E0A7-41F4-AF42-414ABC15A4C4}"/>
              </a:ext>
            </a:extLst>
          </p:cNvPr>
          <p:cNvSpPr txBox="1"/>
          <p:nvPr/>
        </p:nvSpPr>
        <p:spPr>
          <a:xfrm>
            <a:off x="9561778" y="1533582"/>
            <a:ext cx="1191352" cy="369332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p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ASIC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515F0618-8EF1-448B-91F2-8BA71FAB276D}"/>
              </a:ext>
            </a:extLst>
          </p:cNvPr>
          <p:cNvSpPr txBox="1"/>
          <p:nvPr/>
        </p:nvSpPr>
        <p:spPr>
          <a:xfrm>
            <a:off x="9356594" y="4095271"/>
            <a:ext cx="1396536" cy="369332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分立器件</a:t>
            </a:r>
          </a:p>
        </p:txBody>
      </p:sp>
      <p:sp>
        <p:nvSpPr>
          <p:cNvPr id="26" name="文本框 6">
            <a:extLst>
              <a:ext uri="{FF2B5EF4-FFF2-40B4-BE49-F238E27FC236}">
                <a16:creationId xmlns:a16="http://schemas.microsoft.com/office/drawing/2014/main" id="{2D9778C2-671C-430B-9E3B-3EB2A8C6E25A}"/>
              </a:ext>
            </a:extLst>
          </p:cNvPr>
          <p:cNvSpPr txBox="1"/>
          <p:nvPr/>
        </p:nvSpPr>
        <p:spPr>
          <a:xfrm>
            <a:off x="8295112" y="1487415"/>
            <a:ext cx="1160895" cy="461665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1750V</a:t>
            </a:r>
            <a:endParaRPr lang="zh-CN" altLang="en-US" sz="24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6">
            <a:extLst>
              <a:ext uri="{FF2B5EF4-FFF2-40B4-BE49-F238E27FC236}">
                <a16:creationId xmlns:a16="http://schemas.microsoft.com/office/drawing/2014/main" id="{974E8355-7FAE-4FFE-A98F-B5890B687F75}"/>
              </a:ext>
            </a:extLst>
          </p:cNvPr>
          <p:cNvSpPr txBox="1"/>
          <p:nvPr/>
        </p:nvSpPr>
        <p:spPr>
          <a:xfrm>
            <a:off x="8295111" y="4049104"/>
            <a:ext cx="1160895" cy="461665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1750V</a:t>
            </a:r>
            <a:endParaRPr lang="zh-CN" altLang="en-US" sz="24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8599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21C9959B-36E1-4A95-E03B-6DA18EE16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19</a:t>
            </a:fld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A897793-F0DC-6BD2-71CF-218DAA8F5D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982" y="131181"/>
            <a:ext cx="3693086" cy="80112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D0D68AC-5C1E-EC38-BC57-F8214A19ED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6419" y="155081"/>
            <a:ext cx="1616965" cy="777975"/>
          </a:xfrm>
          <a:prstGeom prst="rect">
            <a:avLst/>
          </a:prstGeom>
        </p:spPr>
      </p:pic>
      <p:pic>
        <p:nvPicPr>
          <p:cNvPr id="6" name="图片 5" descr="横版组合——透明.png">
            <a:extLst>
              <a:ext uri="{FF2B5EF4-FFF2-40B4-BE49-F238E27FC236}">
                <a16:creationId xmlns:a16="http://schemas.microsoft.com/office/drawing/2014/main" id="{B811BF6B-70B8-F67B-AE65-9780E598241F}"/>
              </a:ext>
            </a:extLst>
          </p:cNvPr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663384" y="212307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标题 1">
            <a:extLst>
              <a:ext uri="{FF2B5EF4-FFF2-40B4-BE49-F238E27FC236}">
                <a16:creationId xmlns:a16="http://schemas.microsoft.com/office/drawing/2014/main" id="{6E21C22B-6AC5-4B9B-9C4B-484373FEA2BB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0" y="512697"/>
            <a:ext cx="2856884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rPr>
              <a:t>研究进展</a:t>
            </a:r>
          </a:p>
        </p:txBody>
      </p:sp>
      <p:sp>
        <p:nvSpPr>
          <p:cNvPr id="18" name="标题 1">
            <a:extLst>
              <a:ext uri="{FF2B5EF4-FFF2-40B4-BE49-F238E27FC236}">
                <a16:creationId xmlns:a16="http://schemas.microsoft.com/office/drawing/2014/main" id="{A033FE21-CB8B-415F-B0C8-4A9EB9DC265D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575191" y="1074571"/>
            <a:ext cx="4767927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defTabSz="914400" eaLnBrk="1" hangingPunct="1"/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中子束流实验：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58174983-44FC-4092-B8C9-DABEC4191576}"/>
                  </a:ext>
                </a:extLst>
              </p:cNvPr>
              <p:cNvSpPr txBox="1"/>
              <p:nvPr/>
            </p:nvSpPr>
            <p:spPr>
              <a:xfrm>
                <a:off x="4258735" y="1269777"/>
                <a:ext cx="3874949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Pre>
                      <m:sPrePr>
                        <m:ctrlPr>
                          <a:rPr lang="en-US" altLang="zh-CN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</m:ctrlPr>
                      </m:sPrePr>
                      <m:sub>
                        <m:r>
                          <a:rPr lang="en-US" altLang="zh-CN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  <m:t> </m:t>
                        </m:r>
                      </m:sub>
                      <m:sup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  <m:e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𝑯𝒆</m:t>
                        </m:r>
                      </m:e>
                    </m:sPre>
                  </m:oMath>
                </a14:m>
                <a:r>
                  <a:rPr lang="zh-CN" altLang="en-US" b="1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管：</a:t>
                </a:r>
                <a:r>
                  <a:rPr lang="en-US" altLang="zh-CN" b="1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12.7mm</a:t>
                </a:r>
                <a:r>
                  <a:rPr lang="zh-CN" altLang="en-US" b="1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直径，</a:t>
                </a:r>
                <a:r>
                  <a:rPr lang="en-US" altLang="zh-CN" b="1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500mm</a:t>
                </a:r>
                <a:r>
                  <a:rPr lang="zh-CN" altLang="en-US" b="1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长</a:t>
                </a:r>
                <a:endParaRPr lang="en-US" altLang="zh-CN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58174983-44FC-4092-B8C9-DABEC41915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8735" y="1269777"/>
                <a:ext cx="3874949" cy="375552"/>
              </a:xfrm>
              <a:prstGeom prst="rect">
                <a:avLst/>
              </a:prstGeom>
              <a:blipFill>
                <a:blip r:embed="rId7"/>
                <a:stretch>
                  <a:fillRect t="-6452" b="-241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组合 19">
            <a:extLst>
              <a:ext uri="{FF2B5EF4-FFF2-40B4-BE49-F238E27FC236}">
                <a16:creationId xmlns:a16="http://schemas.microsoft.com/office/drawing/2014/main" id="{D38A6902-A860-4ACE-9AC2-1FE60E190196}"/>
              </a:ext>
            </a:extLst>
          </p:cNvPr>
          <p:cNvGrpSpPr/>
          <p:nvPr/>
        </p:nvGrpSpPr>
        <p:grpSpPr>
          <a:xfrm>
            <a:off x="2954214" y="1639109"/>
            <a:ext cx="6426379" cy="4144320"/>
            <a:chOff x="1963155" y="717456"/>
            <a:chExt cx="8166683" cy="5418783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FA2CEA93-F8B9-46FE-9CC2-4978B6951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63732" y="717456"/>
              <a:ext cx="8166106" cy="5418783"/>
            </a:xfrm>
            <a:prstGeom prst="rect">
              <a:avLst/>
            </a:prstGeom>
          </p:spPr>
        </p:pic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247DC80C-BAE6-4680-A8D5-405D0859C584}"/>
                </a:ext>
              </a:extLst>
            </p:cNvPr>
            <p:cNvSpPr txBox="1"/>
            <p:nvPr/>
          </p:nvSpPr>
          <p:spPr>
            <a:xfrm>
              <a:off x="1963155" y="1093115"/>
              <a:ext cx="2136171" cy="465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位置分辨</a:t>
              </a:r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/mm</a:t>
              </a:r>
              <a:endPara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0A71C9C7-471C-4FCF-9E8B-DD4AEC40A5F4}"/>
                </a:ext>
              </a:extLst>
            </p:cNvPr>
            <p:cNvSpPr txBox="1"/>
            <p:nvPr/>
          </p:nvSpPr>
          <p:spPr>
            <a:xfrm>
              <a:off x="4998989" y="5715612"/>
              <a:ext cx="2220388" cy="330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狭缝位置</a:t>
              </a:r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/mm</a:t>
              </a:r>
              <a:endPara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8" name="文本框 27">
            <a:extLst>
              <a:ext uri="{FF2B5EF4-FFF2-40B4-BE49-F238E27FC236}">
                <a16:creationId xmlns:a16="http://schemas.microsoft.com/office/drawing/2014/main" id="{B9D4417A-8430-43F3-9EF6-2E5A2CC244F9}"/>
              </a:ext>
            </a:extLst>
          </p:cNvPr>
          <p:cNvSpPr txBox="1"/>
          <p:nvPr/>
        </p:nvSpPr>
        <p:spPr>
          <a:xfrm>
            <a:off x="2116910" y="3133202"/>
            <a:ext cx="1160895" cy="461665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1875V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D809995D-6741-406B-A775-6BC2618B5BD8}"/>
              </a:ext>
            </a:extLst>
          </p:cNvPr>
          <p:cNvSpPr txBox="1"/>
          <p:nvPr/>
        </p:nvSpPr>
        <p:spPr>
          <a:xfrm>
            <a:off x="2116910" y="3766128"/>
            <a:ext cx="1160895" cy="461665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1900V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6">
            <a:extLst>
              <a:ext uri="{FF2B5EF4-FFF2-40B4-BE49-F238E27FC236}">
                <a16:creationId xmlns:a16="http://schemas.microsoft.com/office/drawing/2014/main" id="{CDEA5EFE-D0ED-4E8B-A1F2-407A73A1FC36}"/>
              </a:ext>
            </a:extLst>
          </p:cNvPr>
          <p:cNvSpPr txBox="1"/>
          <p:nvPr/>
        </p:nvSpPr>
        <p:spPr>
          <a:xfrm>
            <a:off x="2116910" y="4399054"/>
            <a:ext cx="1160895" cy="461665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1925V</a:t>
            </a:r>
            <a:endParaRPr lang="zh-CN" altLang="en-US" sz="24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A1EF7154-8D96-4545-B117-2D845D4EF819}"/>
              </a:ext>
            </a:extLst>
          </p:cNvPr>
          <p:cNvSpPr txBox="1"/>
          <p:nvPr/>
        </p:nvSpPr>
        <p:spPr>
          <a:xfrm>
            <a:off x="7854901" y="2024604"/>
            <a:ext cx="1320471" cy="562092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p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ASIC</a:t>
            </a:r>
          </a:p>
          <a:p>
            <a:pPr marL="457200" indent="-457200">
              <a:buFont typeface="Wingdings" panose="05000000000000000000" pitchFamily="2" charset="2"/>
              <a:buChar char="u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分立器件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830C630-56F2-48FF-95AA-7CB8B0E0E9E8}"/>
              </a:ext>
            </a:extLst>
          </p:cNvPr>
          <p:cNvSpPr txBox="1"/>
          <p:nvPr/>
        </p:nvSpPr>
        <p:spPr>
          <a:xfrm>
            <a:off x="2354622" y="6060118"/>
            <a:ext cx="7482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分立器件和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ASIC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均可满足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8mm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位置分辨需求，分立器件对称性更好</a:t>
            </a:r>
          </a:p>
        </p:txBody>
      </p:sp>
    </p:spTree>
    <p:extLst>
      <p:ext uri="{BB962C8B-B14F-4D97-AF65-F5344CB8AC3E}">
        <p14:creationId xmlns:p14="http://schemas.microsoft.com/office/powerpoint/2010/main" val="2107645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0E94B17-0CFB-3550-11D3-AE1A83437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982" y="131181"/>
            <a:ext cx="3693086" cy="80112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017BF69-4389-7BA7-F1E2-74790E176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6419" y="155081"/>
            <a:ext cx="1616965" cy="777975"/>
          </a:xfrm>
          <a:prstGeom prst="rect">
            <a:avLst/>
          </a:prstGeom>
        </p:spPr>
      </p:pic>
      <p:pic>
        <p:nvPicPr>
          <p:cNvPr id="2" name="图片 1" descr="横版组合——透明.png">
            <a:extLst>
              <a:ext uri="{FF2B5EF4-FFF2-40B4-BE49-F238E27FC236}">
                <a16:creationId xmlns:a16="http://schemas.microsoft.com/office/drawing/2014/main" id="{3D069C83-5C7E-0D5D-A3EA-89B9D92DE638}"/>
              </a:ext>
            </a:extLst>
          </p:cNvPr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663384" y="212307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圆角矩形 16">
            <a:extLst>
              <a:ext uri="{FF2B5EF4-FFF2-40B4-BE49-F238E27FC236}">
                <a16:creationId xmlns:a16="http://schemas.microsoft.com/office/drawing/2014/main" id="{10ED0B4A-57AC-B9E0-52F5-E38A2C4C27D5}"/>
              </a:ext>
            </a:extLst>
          </p:cNvPr>
          <p:cNvSpPr/>
          <p:nvPr/>
        </p:nvSpPr>
        <p:spPr>
          <a:xfrm>
            <a:off x="-2203516" y="2170853"/>
            <a:ext cx="5651845" cy="3073400"/>
          </a:xfrm>
          <a:prstGeom prst="roundRect">
            <a:avLst>
              <a:gd name="adj" fmla="val 50000"/>
            </a:avLst>
          </a:prstGeom>
          <a:solidFill>
            <a:srgbClr val="194A9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1">
            <a:extLst>
              <a:ext uri="{FF2B5EF4-FFF2-40B4-BE49-F238E27FC236}">
                <a16:creationId xmlns:a16="http://schemas.microsoft.com/office/drawing/2014/main" id="{BB3898F3-9B56-3AB0-95D0-CCD3E6210B25}"/>
              </a:ext>
            </a:extLst>
          </p:cNvPr>
          <p:cNvSpPr/>
          <p:nvPr/>
        </p:nvSpPr>
        <p:spPr>
          <a:xfrm>
            <a:off x="-1968896" y="2276872"/>
            <a:ext cx="5261917" cy="2861362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4">
            <a:extLst>
              <a:ext uri="{FF2B5EF4-FFF2-40B4-BE49-F238E27FC236}">
                <a16:creationId xmlns:a16="http://schemas.microsoft.com/office/drawing/2014/main" id="{92E2B41E-CBDA-CD05-D7A1-0094B430C00A}"/>
              </a:ext>
            </a:extLst>
          </p:cNvPr>
          <p:cNvSpPr/>
          <p:nvPr/>
        </p:nvSpPr>
        <p:spPr>
          <a:xfrm>
            <a:off x="5415422" y="1593709"/>
            <a:ext cx="911156" cy="577144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/>
              <a:t>01</a:t>
            </a:r>
            <a:endParaRPr lang="zh-CN" altLang="en-US" b="1" dirty="0"/>
          </a:p>
        </p:txBody>
      </p:sp>
      <p:sp>
        <p:nvSpPr>
          <p:cNvPr id="8" name="圆角矩形 5">
            <a:extLst>
              <a:ext uri="{FF2B5EF4-FFF2-40B4-BE49-F238E27FC236}">
                <a16:creationId xmlns:a16="http://schemas.microsoft.com/office/drawing/2014/main" id="{0BC68C0A-EA04-6E28-6DC2-B242BAC0A644}"/>
              </a:ext>
            </a:extLst>
          </p:cNvPr>
          <p:cNvSpPr/>
          <p:nvPr/>
        </p:nvSpPr>
        <p:spPr>
          <a:xfrm>
            <a:off x="5415422" y="2561634"/>
            <a:ext cx="911156" cy="577144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/>
              <a:t>02</a:t>
            </a:r>
            <a:endParaRPr lang="zh-CN" altLang="en-US" b="1" dirty="0"/>
          </a:p>
        </p:txBody>
      </p:sp>
      <p:sp>
        <p:nvSpPr>
          <p:cNvPr id="9" name="圆角矩形 6">
            <a:extLst>
              <a:ext uri="{FF2B5EF4-FFF2-40B4-BE49-F238E27FC236}">
                <a16:creationId xmlns:a16="http://schemas.microsoft.com/office/drawing/2014/main" id="{446307AA-A853-007E-C3C1-0655AA07E726}"/>
              </a:ext>
            </a:extLst>
          </p:cNvPr>
          <p:cNvSpPr/>
          <p:nvPr/>
        </p:nvSpPr>
        <p:spPr>
          <a:xfrm>
            <a:off x="5415422" y="3529559"/>
            <a:ext cx="911156" cy="577144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/>
              <a:t>03</a:t>
            </a:r>
            <a:endParaRPr lang="zh-CN" altLang="en-US" b="1" dirty="0"/>
          </a:p>
        </p:txBody>
      </p:sp>
      <p:sp>
        <p:nvSpPr>
          <p:cNvPr id="10" name="圆角矩形 7">
            <a:extLst>
              <a:ext uri="{FF2B5EF4-FFF2-40B4-BE49-F238E27FC236}">
                <a16:creationId xmlns:a16="http://schemas.microsoft.com/office/drawing/2014/main" id="{7A10EFE3-BF88-2371-591B-256FAE69C63B}"/>
              </a:ext>
            </a:extLst>
          </p:cNvPr>
          <p:cNvSpPr/>
          <p:nvPr/>
        </p:nvSpPr>
        <p:spPr>
          <a:xfrm>
            <a:off x="5415422" y="4497484"/>
            <a:ext cx="911156" cy="577144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/>
              <a:t>04</a:t>
            </a:r>
            <a:endParaRPr lang="zh-CN" altLang="en-US" b="1" dirty="0"/>
          </a:p>
        </p:txBody>
      </p:sp>
      <p:sp>
        <p:nvSpPr>
          <p:cNvPr id="12" name="圆角矩形 58">
            <a:extLst>
              <a:ext uri="{FF2B5EF4-FFF2-40B4-BE49-F238E27FC236}">
                <a16:creationId xmlns:a16="http://schemas.microsoft.com/office/drawing/2014/main" id="{657F0710-3143-7181-F697-3FE53B14B1C0}"/>
              </a:ext>
            </a:extLst>
          </p:cNvPr>
          <p:cNvSpPr/>
          <p:nvPr/>
        </p:nvSpPr>
        <p:spPr>
          <a:xfrm>
            <a:off x="6520322" y="1593709"/>
            <a:ext cx="3476556" cy="577144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研究背景</a:t>
            </a:r>
          </a:p>
        </p:txBody>
      </p:sp>
      <p:sp>
        <p:nvSpPr>
          <p:cNvPr id="13" name="圆角矩形 59">
            <a:extLst>
              <a:ext uri="{FF2B5EF4-FFF2-40B4-BE49-F238E27FC236}">
                <a16:creationId xmlns:a16="http://schemas.microsoft.com/office/drawing/2014/main" id="{D7846446-945E-0215-00EF-846A6231156F}"/>
              </a:ext>
            </a:extLst>
          </p:cNvPr>
          <p:cNvSpPr/>
          <p:nvPr/>
        </p:nvSpPr>
        <p:spPr>
          <a:xfrm>
            <a:off x="6520322" y="2561634"/>
            <a:ext cx="3476556" cy="577144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研究目标</a:t>
            </a:r>
          </a:p>
        </p:txBody>
      </p:sp>
      <p:sp>
        <p:nvSpPr>
          <p:cNvPr id="14" name="圆角矩形 60">
            <a:extLst>
              <a:ext uri="{FF2B5EF4-FFF2-40B4-BE49-F238E27FC236}">
                <a16:creationId xmlns:a16="http://schemas.microsoft.com/office/drawing/2014/main" id="{1CA25C00-C0D3-F1A8-723A-0085CA1189CB}"/>
              </a:ext>
            </a:extLst>
          </p:cNvPr>
          <p:cNvSpPr/>
          <p:nvPr/>
        </p:nvSpPr>
        <p:spPr>
          <a:xfrm>
            <a:off x="6520322" y="3529559"/>
            <a:ext cx="3476556" cy="577144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研究内容</a:t>
            </a:r>
          </a:p>
        </p:txBody>
      </p:sp>
      <p:sp>
        <p:nvSpPr>
          <p:cNvPr id="15" name="圆角矩形 61">
            <a:extLst>
              <a:ext uri="{FF2B5EF4-FFF2-40B4-BE49-F238E27FC236}">
                <a16:creationId xmlns:a16="http://schemas.microsoft.com/office/drawing/2014/main" id="{A84E195C-ECD5-3A82-FDED-3B0CCD1EF405}"/>
              </a:ext>
            </a:extLst>
          </p:cNvPr>
          <p:cNvSpPr/>
          <p:nvPr/>
        </p:nvSpPr>
        <p:spPr>
          <a:xfrm>
            <a:off x="6520322" y="4497484"/>
            <a:ext cx="3476556" cy="577144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研究进展</a:t>
            </a:r>
          </a:p>
        </p:txBody>
      </p:sp>
      <p:sp>
        <p:nvSpPr>
          <p:cNvPr id="17" name="TextBox 78">
            <a:extLst>
              <a:ext uri="{FF2B5EF4-FFF2-40B4-BE49-F238E27FC236}">
                <a16:creationId xmlns:a16="http://schemas.microsoft.com/office/drawing/2014/main" id="{53BE2894-DC06-13AE-F4FB-56F202C585AB}"/>
              </a:ext>
            </a:extLst>
          </p:cNvPr>
          <p:cNvSpPr txBox="1"/>
          <p:nvPr/>
        </p:nvSpPr>
        <p:spPr>
          <a:xfrm>
            <a:off x="153505" y="4011842"/>
            <a:ext cx="2063385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665" b="1" dirty="0">
                <a:solidFill>
                  <a:schemeClr val="bg1"/>
                </a:solidFill>
                <a:latin typeface="Impact MT Std" pitchFamily="34" charset="0"/>
                <a:ea typeface="微软雅黑" panose="020B0503020204020204" pitchFamily="34" charset="-122"/>
              </a:rPr>
              <a:t>CONTENTS</a:t>
            </a:r>
            <a:endParaRPr lang="zh-CN" altLang="en-US" sz="2665" b="1" dirty="0">
              <a:solidFill>
                <a:schemeClr val="bg1"/>
              </a:solidFill>
              <a:latin typeface="Impact MT Std" pitchFamily="34" charset="0"/>
              <a:ea typeface="微软雅黑" panose="020B0503020204020204" pitchFamily="34" charset="-122"/>
            </a:endParaRPr>
          </a:p>
        </p:txBody>
      </p:sp>
      <p:sp>
        <p:nvSpPr>
          <p:cNvPr id="18" name="TextBox 79">
            <a:extLst>
              <a:ext uri="{FF2B5EF4-FFF2-40B4-BE49-F238E27FC236}">
                <a16:creationId xmlns:a16="http://schemas.microsoft.com/office/drawing/2014/main" id="{7ABBF808-C2A2-679B-7109-C874E23FC416}"/>
              </a:ext>
            </a:extLst>
          </p:cNvPr>
          <p:cNvSpPr txBox="1"/>
          <p:nvPr/>
        </p:nvSpPr>
        <p:spPr>
          <a:xfrm>
            <a:off x="228847" y="2955726"/>
            <a:ext cx="1912703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58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 录</a:t>
            </a:r>
          </a:p>
        </p:txBody>
      </p:sp>
      <p:sp>
        <p:nvSpPr>
          <p:cNvPr id="19" name="圆角矩形 8">
            <a:extLst>
              <a:ext uri="{FF2B5EF4-FFF2-40B4-BE49-F238E27FC236}">
                <a16:creationId xmlns:a16="http://schemas.microsoft.com/office/drawing/2014/main" id="{166CD4C2-175C-16B9-45B6-FD4877AACFC2}"/>
              </a:ext>
            </a:extLst>
          </p:cNvPr>
          <p:cNvSpPr/>
          <p:nvPr/>
        </p:nvSpPr>
        <p:spPr>
          <a:xfrm>
            <a:off x="5415422" y="5463183"/>
            <a:ext cx="911156" cy="577144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/>
              <a:t>05</a:t>
            </a:r>
            <a:endParaRPr lang="zh-CN" altLang="en-US" b="1" dirty="0"/>
          </a:p>
        </p:txBody>
      </p:sp>
      <p:sp>
        <p:nvSpPr>
          <p:cNvPr id="20" name="圆角矩形 62">
            <a:extLst>
              <a:ext uri="{FF2B5EF4-FFF2-40B4-BE49-F238E27FC236}">
                <a16:creationId xmlns:a16="http://schemas.microsoft.com/office/drawing/2014/main" id="{8CD7511F-C097-FE8F-B952-13D8F688F4AD}"/>
              </a:ext>
            </a:extLst>
          </p:cNvPr>
          <p:cNvSpPr/>
          <p:nvPr/>
        </p:nvSpPr>
        <p:spPr>
          <a:xfrm>
            <a:off x="6520322" y="5463183"/>
            <a:ext cx="3476556" cy="577144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总结</a:t>
            </a:r>
          </a:p>
        </p:txBody>
      </p: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34459A44-9675-0BA9-8033-A374C1258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02815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3ADC512-A28B-69B8-8AC2-82CEE9222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20</a:t>
            </a:fld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76663E9-CCB7-7ECF-AB8C-3A42F1731E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5982" y="131181"/>
            <a:ext cx="3693086" cy="80112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0801A22-49CB-A49C-03CB-671AC50DC6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6419" y="155081"/>
            <a:ext cx="1616965" cy="777975"/>
          </a:xfrm>
          <a:prstGeom prst="rect">
            <a:avLst/>
          </a:prstGeom>
        </p:spPr>
      </p:pic>
      <p:pic>
        <p:nvPicPr>
          <p:cNvPr id="6" name="图片 5" descr="横版组合——透明.png">
            <a:extLst>
              <a:ext uri="{FF2B5EF4-FFF2-40B4-BE49-F238E27FC236}">
                <a16:creationId xmlns:a16="http://schemas.microsoft.com/office/drawing/2014/main" id="{1154424B-260D-2A23-A87B-FCE173DE13FB}"/>
              </a:ext>
            </a:extLst>
          </p:cNvPr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8663384" y="212307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55EB764-52CE-1084-EE01-43D9F070AC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212" y="4415659"/>
            <a:ext cx="3385638" cy="1851522"/>
          </a:xfrm>
          <a:prstGeom prst="rect">
            <a:avLst/>
          </a:prstGeom>
        </p:spPr>
      </p:pic>
      <p:sp>
        <p:nvSpPr>
          <p:cNvPr id="38" name="标题 1">
            <a:extLst>
              <a:ext uri="{FF2B5EF4-FFF2-40B4-BE49-F238E27FC236}">
                <a16:creationId xmlns:a16="http://schemas.microsoft.com/office/drawing/2014/main" id="{BB8ED4F3-C18D-0FAA-7F46-B6D4158FC1DE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-143612" y="131181"/>
            <a:ext cx="2856884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defTabSz="914400" eaLnBrk="1" hangingPunct="1"/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研究进展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F80BF4C7-BBAE-535B-0920-7CBFBE06152C}"/>
              </a:ext>
            </a:extLst>
          </p:cNvPr>
          <p:cNvSpPr txBox="1"/>
          <p:nvPr/>
        </p:nvSpPr>
        <p:spPr>
          <a:xfrm>
            <a:off x="1992711" y="3668668"/>
            <a:ext cx="30290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真空测试实验环境</a:t>
            </a: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E6E90351-BFD0-B362-3AD5-602C4CCEEB3D}"/>
              </a:ext>
            </a:extLst>
          </p:cNvPr>
          <p:cNvSpPr txBox="1"/>
          <p:nvPr/>
        </p:nvSpPr>
        <p:spPr>
          <a:xfrm>
            <a:off x="2885523" y="6267181"/>
            <a:ext cx="30290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注入信号波形</a:t>
            </a:r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13EEBFAE-4F3E-8B7B-DE3B-2B3FD5D7E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2" y="3983821"/>
            <a:ext cx="2675207" cy="228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260F2116-5F46-C215-2300-8B2E797D55A4}"/>
                  </a:ext>
                </a:extLst>
              </p:cNvPr>
              <p:cNvSpPr txBox="1"/>
              <p:nvPr/>
            </p:nvSpPr>
            <p:spPr>
              <a:xfrm>
                <a:off x="6018558" y="5003376"/>
                <a:ext cx="6136640" cy="171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457200">
                  <a:lnSpc>
                    <a:spcPct val="200000"/>
                  </a:lnSpc>
                </a:pP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真空测试结果显示，在真空度</a:t>
                </a:r>
                <a14:m>
                  <m:oMath xmlns:m="http://schemas.openxmlformats.org/officeDocument/2006/math">
                    <m:r>
                      <a:rPr lang="en-US" altLang="zh-CN" dirty="0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4</m:t>
                    </m:r>
                    <m:r>
                      <a:rPr lang="en-US" altLang="zh-CN" b="0" i="0" dirty="0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.8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×</m:t>
                    </m:r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10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−4</m:t>
                        </m:r>
                      </m:sup>
                    </m:sSup>
                    <m:r>
                      <a:rPr lang="en-US" altLang="zh-CN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 </m:t>
                    </m:r>
                  </m:oMath>
                </a14:m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Pa</a:t>
                </a: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（</a:t>
                </a: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4</m:t>
                    </m:r>
                    <m:r>
                      <a:rPr lang="en-US" altLang="zh-CN" b="0" i="0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.8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×</m:t>
                    </m:r>
                    <m:sSup>
                      <m:sSupPr>
                        <m:ctrlPr>
                          <a:rPr lang="en-US" altLang="zh-CN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10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−9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i="1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atm</m:t>
                    </m:r>
                  </m:oMath>
                </a14:m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）条件下，电子学板均工作正常，噪声基线相较于大气下测试无明显变化</a:t>
                </a:r>
                <a:endParaRPr lang="en-US" altLang="zh-CN" sz="1800" b="0" i="0" u="none" strike="noStrike" dirty="0">
                  <a:solidFill>
                    <a:srgbClr val="FF0000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260F2116-5F46-C215-2300-8B2E797D55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8558" y="5003376"/>
                <a:ext cx="6136640" cy="1718099"/>
              </a:xfrm>
              <a:prstGeom prst="rect">
                <a:avLst/>
              </a:prstGeom>
              <a:blipFill>
                <a:blip r:embed="rId10"/>
                <a:stretch>
                  <a:fillRect l="-794" r="-894" b="-21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文本框 45">
            <a:extLst>
              <a:ext uri="{FF2B5EF4-FFF2-40B4-BE49-F238E27FC236}">
                <a16:creationId xmlns:a16="http://schemas.microsoft.com/office/drawing/2014/main" id="{6A0C7267-C264-2AE9-BD12-C531488D9C31}"/>
              </a:ext>
            </a:extLst>
          </p:cNvPr>
          <p:cNvSpPr txBox="1"/>
          <p:nvPr/>
        </p:nvSpPr>
        <p:spPr>
          <a:xfrm>
            <a:off x="-192876" y="6267180"/>
            <a:ext cx="30290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噪声基线波形图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C35B0FC0-893E-46AB-87B5-1DD7A80CDA7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58" y="1129439"/>
            <a:ext cx="3385639" cy="253922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F4B6B65-DD59-402D-B320-8FB75572285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219" y="1129439"/>
            <a:ext cx="3385638" cy="253922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EC90DC2-8476-4DC8-8E59-C0AB9CACC7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43261" y="2953593"/>
            <a:ext cx="4187861" cy="1989884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B4580B12-49E3-4C46-86C8-EC7211E29B03}"/>
              </a:ext>
            </a:extLst>
          </p:cNvPr>
          <p:cNvSpPr txBox="1"/>
          <p:nvPr/>
        </p:nvSpPr>
        <p:spPr>
          <a:xfrm>
            <a:off x="7922683" y="4876769"/>
            <a:ext cx="30290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真空运行温度变化图</a:t>
            </a:r>
          </a:p>
        </p:txBody>
      </p:sp>
      <p:sp>
        <p:nvSpPr>
          <p:cNvPr id="25" name="标题 1">
            <a:extLst>
              <a:ext uri="{FF2B5EF4-FFF2-40B4-BE49-F238E27FC236}">
                <a16:creationId xmlns:a16="http://schemas.microsoft.com/office/drawing/2014/main" id="{D5E6A77A-F2C4-4D97-8BE9-6A0F44D56674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2176" y="590819"/>
            <a:ext cx="4767927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defTabSz="914400" eaLnBrk="1" hangingPunct="1"/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真空实验：</a:t>
            </a: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C06080B7-63BC-43B3-AD88-03127FC666C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99741" y="932307"/>
            <a:ext cx="3674903" cy="20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336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0E94B17-0CFB-3550-11D3-AE1A83437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982" y="131181"/>
            <a:ext cx="3693086" cy="80112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017BF69-4389-7BA7-F1E2-74790E176C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6419" y="155081"/>
            <a:ext cx="1616965" cy="777975"/>
          </a:xfrm>
          <a:prstGeom prst="rect">
            <a:avLst/>
          </a:prstGeom>
        </p:spPr>
      </p:pic>
      <p:pic>
        <p:nvPicPr>
          <p:cNvPr id="2" name="图片 1" descr="横版组合——透明.png">
            <a:extLst>
              <a:ext uri="{FF2B5EF4-FFF2-40B4-BE49-F238E27FC236}">
                <a16:creationId xmlns:a16="http://schemas.microsoft.com/office/drawing/2014/main" id="{3D069C83-5C7E-0D5D-A3EA-89B9D92DE638}"/>
              </a:ext>
            </a:extLst>
          </p:cNvPr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8663384" y="212307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9ABAA7A-3172-F6AD-554B-CB9B36A10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21</a:t>
            </a:fld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内容占位符 2">
                <a:extLst>
                  <a:ext uri="{FF2B5EF4-FFF2-40B4-BE49-F238E27FC236}">
                    <a16:creationId xmlns:a16="http://schemas.microsoft.com/office/drawing/2014/main" id="{2DCBBD3D-3E53-455B-A0B9-C72C22BEBE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9965" y="2305798"/>
                <a:ext cx="10730408" cy="3960439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85750" indent="-285750">
                  <a:lnSpc>
                    <a:spcPct val="200000"/>
                  </a:lnSpc>
                </a:pPr>
                <a:r>
                  <a:rPr lang="zh-CN" altLang="en-US" sz="1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设计两种版本分立式和集成式工程样机，实验室测试均符合预期结果，工作正常</a:t>
                </a:r>
                <a:endParaRPr lang="en-US" altLang="zh-CN" sz="1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285750" indent="-285750">
                  <a:lnSpc>
                    <a:spcPct val="200000"/>
                  </a:lnSpc>
                </a:pPr>
                <a:r>
                  <a:rPr lang="zh-CN" altLang="en-US" sz="1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进行中子束流实验，均获得较好的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altLang="zh-CN" sz="18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</m:ctrlPr>
                      </m:sPrePr>
                      <m:sub>
                        <m:r>
                          <a:rPr lang="en-US" altLang="zh-CN" sz="18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  <m:t> </m:t>
                        </m:r>
                      </m:sub>
                      <m:sup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m:rPr>
                            <m:sty m:val="p"/>
                          </m:rPr>
                          <a:rPr lang="en-US" altLang="zh-CN" sz="1800" i="1"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sPre>
                  </m:oMath>
                </a14:m>
                <a:r>
                  <a:rPr lang="zh-CN" altLang="en-US" sz="1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管探测器中子波形及位置分辨，分立器件和</a:t>
                </a:r>
                <a:r>
                  <a:rPr lang="en-US" altLang="zh-CN" sz="1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ASIC</a:t>
                </a:r>
                <a:r>
                  <a:rPr lang="zh-CN" altLang="en-US" sz="1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均可满足</a:t>
                </a:r>
                <a:r>
                  <a:rPr lang="en-US" altLang="zh-CN" sz="18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8mm</a:t>
                </a:r>
                <a:r>
                  <a:rPr lang="zh-CN" altLang="en-US" sz="1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位置分辨需求</a:t>
                </a:r>
              </a:p>
              <a:p>
                <a:pPr marL="285750" indent="-285750">
                  <a:lnSpc>
                    <a:spcPct val="200000"/>
                  </a:lnSpc>
                </a:pPr>
                <a:r>
                  <a:rPr lang="zh-CN" altLang="en-US" sz="1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进行真空实验测试，电子学板在真空下可以稳定工作，噪声基线相较于大气下测试无明显变化</a:t>
                </a:r>
                <a:endParaRPr lang="en-US" altLang="zh-CN" sz="1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4" name="内容占位符 2">
                <a:extLst>
                  <a:ext uri="{FF2B5EF4-FFF2-40B4-BE49-F238E27FC236}">
                    <a16:creationId xmlns:a16="http://schemas.microsoft.com/office/drawing/2014/main" id="{2DCBBD3D-3E53-455B-A0B9-C72C22BEB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965" y="2305798"/>
                <a:ext cx="10730408" cy="3960439"/>
              </a:xfrm>
              <a:prstGeom prst="rect">
                <a:avLst/>
              </a:prstGeom>
              <a:blipFill>
                <a:blip r:embed="rId6"/>
                <a:stretch>
                  <a:fillRect l="-3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标题 1">
            <a:extLst>
              <a:ext uri="{FF2B5EF4-FFF2-40B4-BE49-F238E27FC236}">
                <a16:creationId xmlns:a16="http://schemas.microsoft.com/office/drawing/2014/main" id="{41EBA8BB-AD05-419A-AABA-E576361B55CB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39965" y="583301"/>
            <a:ext cx="3188652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总结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FD3B7CFE-9E86-4340-B3BF-82095607E4EE}"/>
                  </a:ext>
                </a:extLst>
              </p:cNvPr>
              <p:cNvSpPr txBox="1"/>
              <p:nvPr/>
            </p:nvSpPr>
            <p:spPr>
              <a:xfrm>
                <a:off x="339965" y="1384427"/>
                <a:ext cx="8863412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457200">
                  <a:defRPr/>
                </a:pP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真空下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</m:ctrlPr>
                      </m:sPrePr>
                      <m:sub>
                        <m:r>
                          <a:rPr lang="en-US" altLang="zh-CN" sz="2400"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  <m:t> </m:t>
                        </m:r>
                      </m:sub>
                      <m:sup>
                        <m:r>
                          <a:rPr lang="en-US" altLang="zh-CN" sz="24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3</m:t>
                        </m:r>
                      </m:sup>
                      <m:e>
                        <m:r>
                          <a:rPr lang="en-US" altLang="zh-CN" sz="24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𝐻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e</m:t>
                        </m:r>
                      </m:e>
                    </m:sPre>
                  </m:oMath>
                </a14:m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管探测器前端读出电子学研制进展：</a:t>
                </a:r>
                <a:endPara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FD3B7CFE-9E86-4340-B3BF-82095607E4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965" y="1384427"/>
                <a:ext cx="8863412" cy="470000"/>
              </a:xfrm>
              <a:prstGeom prst="rect">
                <a:avLst/>
              </a:prstGeom>
              <a:blipFill>
                <a:blip r:embed="rId7"/>
                <a:stretch>
                  <a:fillRect l="-1100" t="-7792" b="-298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00288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0E94B17-0CFB-3550-11D3-AE1A83437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982" y="131181"/>
            <a:ext cx="3693086" cy="80112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017BF69-4389-7BA7-F1E2-74790E176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6419" y="155081"/>
            <a:ext cx="1616965" cy="777975"/>
          </a:xfrm>
          <a:prstGeom prst="rect">
            <a:avLst/>
          </a:prstGeom>
        </p:spPr>
      </p:pic>
      <p:pic>
        <p:nvPicPr>
          <p:cNvPr id="2" name="图片 1" descr="横版组合——透明.png">
            <a:extLst>
              <a:ext uri="{FF2B5EF4-FFF2-40B4-BE49-F238E27FC236}">
                <a16:creationId xmlns:a16="http://schemas.microsoft.com/office/drawing/2014/main" id="{3D069C83-5C7E-0D5D-A3EA-89B9D92DE638}"/>
              </a:ext>
            </a:extLst>
          </p:cNvPr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663384" y="212307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AF528028-8B4E-4B29-CC8B-5362861AEC0C}"/>
              </a:ext>
            </a:extLst>
          </p:cNvPr>
          <p:cNvSpPr txBox="1"/>
          <p:nvPr/>
        </p:nvSpPr>
        <p:spPr>
          <a:xfrm>
            <a:off x="4943872" y="2967335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谢谢！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0949E0E-570F-D2CF-B810-124E04E02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5052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>
            <a:extLst>
              <a:ext uri="{FF2B5EF4-FFF2-40B4-BE49-F238E27FC236}">
                <a16:creationId xmlns:a16="http://schemas.microsoft.com/office/drawing/2014/main" id="{066D1E7F-85D6-FE58-991D-970B82D63187}"/>
              </a:ext>
            </a:extLst>
          </p:cNvPr>
          <p:cNvSpPr txBox="1"/>
          <p:nvPr/>
        </p:nvSpPr>
        <p:spPr>
          <a:xfrm>
            <a:off x="0" y="1096100"/>
            <a:ext cx="7677150" cy="5638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中子散射：探索微观世界的“超级显微镜”</a:t>
            </a:r>
            <a:endParaRPr lang="en-US" altLang="zh-CN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200150" lvl="2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中子特性： 中子不带电，穿透力强，对轻元素（如氢、锂）敏感并具有磁矩</a:t>
            </a:r>
          </a:p>
          <a:p>
            <a:pPr marL="1200150" lvl="2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核心用途： 研究物质微观结构与动力学的理想“探针”，在锂电池、高性能材料、生命科学等前沿领域不可替代</a:t>
            </a:r>
            <a:endParaRPr lang="en-US" altLang="zh-CN" sz="14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国际中子散射源发展历程</a:t>
            </a:r>
            <a:endParaRPr lang="en-US" altLang="zh-CN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200150" lvl="2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第一代：研究型核反应堆（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1940s-1960s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endParaRPr lang="en-US" altLang="zh-CN" sz="14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200150" lvl="2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第二代： 高通量反应堆（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ILL, HFIR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稳态源巅峰</a:t>
            </a:r>
          </a:p>
          <a:p>
            <a:pPr marL="1200150" lvl="2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第三代： 散裂中子源（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ISIS, IPNS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脉冲源兴起</a:t>
            </a:r>
          </a:p>
          <a:p>
            <a:pPr marL="1200150" lvl="2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第四代（现役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在建）：</a:t>
            </a:r>
            <a:endParaRPr lang="en-US" altLang="zh-CN" sz="14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657350" lvl="3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美国 </a:t>
            </a:r>
            <a:r>
              <a:rPr lang="en-US" altLang="zh-CN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SNS</a:t>
            </a:r>
            <a:r>
              <a:rPr lang="zh-CN" altLang="en-US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： 兆瓦级功率</a:t>
            </a:r>
          </a:p>
          <a:p>
            <a:pPr marL="1657350" lvl="3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日本 </a:t>
            </a:r>
            <a:r>
              <a:rPr lang="en-US" altLang="zh-CN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J-PARC</a:t>
            </a:r>
            <a:r>
              <a:rPr lang="zh-CN" altLang="en-US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： 高亮度与工业应用结合</a:t>
            </a:r>
          </a:p>
          <a:p>
            <a:pPr marL="1657350" lvl="3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中国 </a:t>
            </a:r>
            <a:r>
              <a:rPr lang="en-US" altLang="zh-CN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CSNS</a:t>
            </a:r>
            <a:r>
              <a:rPr lang="zh-CN" altLang="en-US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： 填补国内空白，二期升级中，功率目标</a:t>
            </a:r>
            <a:r>
              <a:rPr lang="en-US" altLang="zh-CN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500kW</a:t>
            </a:r>
            <a:endParaRPr lang="zh-CN" altLang="en-US" sz="12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657350" lvl="3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欧洲 </a:t>
            </a:r>
            <a:r>
              <a:rPr lang="en-US" altLang="zh-CN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ESS</a:t>
            </a:r>
            <a:r>
              <a:rPr lang="zh-CN" altLang="en-US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： 世界最强长脉冲中子源（建设中）</a:t>
            </a:r>
            <a:endParaRPr lang="en-US" altLang="zh-CN" sz="12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1" name="标题 1">
            <a:extLst>
              <a:ext uri="{FF2B5EF4-FFF2-40B4-BE49-F238E27FC236}">
                <a16:creationId xmlns:a16="http://schemas.microsoft.com/office/drawing/2014/main" id="{8C50DBBF-A492-DECB-BA69-249EF4D9AB81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0" y="512697"/>
            <a:ext cx="2856884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defTabSz="914400" eaLnBrk="1" hangingPunct="1"/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研究背景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ED08905-D1D9-007C-94BA-B1734611F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982" y="131181"/>
            <a:ext cx="3693086" cy="80112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D1A0CBD-25CD-06C0-1BE5-1E8E522EBB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6419" y="155081"/>
            <a:ext cx="1616965" cy="777975"/>
          </a:xfrm>
          <a:prstGeom prst="rect">
            <a:avLst/>
          </a:prstGeom>
        </p:spPr>
      </p:pic>
      <p:pic>
        <p:nvPicPr>
          <p:cNvPr id="6" name="图片 5" descr="横版组合——透明.png">
            <a:extLst>
              <a:ext uri="{FF2B5EF4-FFF2-40B4-BE49-F238E27FC236}">
                <a16:creationId xmlns:a16="http://schemas.microsoft.com/office/drawing/2014/main" id="{3EAE7A4B-3AFE-E076-FD19-540A1B0B2D4A}"/>
              </a:ext>
            </a:extLst>
          </p:cNvPr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8663384" y="212307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FBBD98B-E9FF-AF46-EEF4-C0AD3555D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3</a:t>
            </a:fld>
            <a:endParaRPr lang="zh-CN" altLang="en-US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C8E46AA3-0FA5-41A3-AD93-64AAB999DE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3643" y="2503937"/>
            <a:ext cx="5668357" cy="292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480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标题 1">
            <a:extLst>
              <a:ext uri="{FF2B5EF4-FFF2-40B4-BE49-F238E27FC236}">
                <a16:creationId xmlns:a16="http://schemas.microsoft.com/office/drawing/2014/main" id="{8C50DBBF-A492-DECB-BA69-249EF4D9AB81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0" y="512697"/>
            <a:ext cx="2856884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defTabSz="914400" eaLnBrk="1" hangingPunct="1"/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研究背景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ED08905-D1D9-007C-94BA-B1734611F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982" y="131181"/>
            <a:ext cx="3693086" cy="80112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D1A0CBD-25CD-06C0-1BE5-1E8E522EBB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6419" y="155081"/>
            <a:ext cx="1616965" cy="777975"/>
          </a:xfrm>
          <a:prstGeom prst="rect">
            <a:avLst/>
          </a:prstGeom>
        </p:spPr>
      </p:pic>
      <p:pic>
        <p:nvPicPr>
          <p:cNvPr id="6" name="图片 5" descr="横版组合——透明.png">
            <a:extLst>
              <a:ext uri="{FF2B5EF4-FFF2-40B4-BE49-F238E27FC236}">
                <a16:creationId xmlns:a16="http://schemas.microsoft.com/office/drawing/2014/main" id="{3EAE7A4B-3AFE-E076-FD19-540A1B0B2D4A}"/>
              </a:ext>
            </a:extLst>
          </p:cNvPr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8663384" y="212307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FBBD98B-E9FF-AF46-EEF4-C0AD3555D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4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BE94D7E-7D5C-4192-9559-0D4A512BC5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9896" y="1969043"/>
            <a:ext cx="3279340" cy="249938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0EEBF7DD-6EA2-4BD8-8139-FC544C5F445E}"/>
              </a:ext>
            </a:extLst>
          </p:cNvPr>
          <p:cNvSpPr txBox="1"/>
          <p:nvPr/>
        </p:nvSpPr>
        <p:spPr>
          <a:xfrm>
            <a:off x="0" y="1079117"/>
            <a:ext cx="8610600" cy="5505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散裂中子源谱仪技术演进</a:t>
            </a:r>
            <a:endParaRPr lang="en-US" altLang="zh-CN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200150" lvl="2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探测环境：高本底 → 极低本底</a:t>
            </a:r>
            <a:endParaRPr lang="en-US" altLang="zh-CN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657350" lvl="3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早期谱仪探测器多置于空气中，但空气散射产生的本底会极大程度限制探测灵敏度</a:t>
            </a:r>
            <a:endParaRPr lang="en-US" altLang="zh-CN" sz="14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657350" lvl="3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为了捕捉极端环境下（极低温、高压）的微弱信号，“全真空路径” 已成为新建谱仪（如 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J-PARC AMATERAS, ESS CSPEC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）必要条件</a:t>
            </a:r>
            <a:endParaRPr lang="en-US" altLang="zh-CN" sz="14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200150" lvl="2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束流功率：百千瓦 → 兆瓦</a:t>
            </a:r>
            <a:endParaRPr lang="en-US" altLang="zh-CN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657350" lvl="3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SNS 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升级（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PPU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项目）目标：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1.4MW → 2.8MW</a:t>
            </a:r>
            <a:endParaRPr lang="zh-CN" altLang="en-US" sz="14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657350" lvl="3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ESS 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设计目标：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5MW 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峰值功率</a:t>
            </a:r>
            <a:endParaRPr lang="en-US" altLang="zh-CN" sz="14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657350" lvl="3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随着中子通量提升 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2-5 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倍，探测器单管峰值计数率将突破 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100KHz</a:t>
            </a:r>
          </a:p>
          <a:p>
            <a:pPr marL="1200150" lvl="2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测量精度：定性观察 → 定量分析</a:t>
            </a:r>
            <a:endParaRPr lang="en-US" altLang="zh-CN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657350" lvl="3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为实现亚毫米级空间分辨率和更好的 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n/γ 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鉴别，国际上正普遍采用高精度波形采样与数字电荷集成技术</a:t>
            </a:r>
            <a:endParaRPr lang="en-US" altLang="zh-CN" sz="14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BAC4C85-3A40-4F09-A58D-BAD00074CE7F}"/>
              </a:ext>
            </a:extLst>
          </p:cNvPr>
          <p:cNvSpPr txBox="1"/>
          <p:nvPr/>
        </p:nvSpPr>
        <p:spPr>
          <a:xfrm>
            <a:off x="7710507" y="4735547"/>
            <a:ext cx="428194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Schematic view of the Cold-Neutron Chopper Spectrometer (AMATERAS), BL14 at J-PARC/MLF.</a:t>
            </a:r>
            <a:endParaRPr lang="zh-CN" altLang="en-US" sz="7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5E3305CD-1345-4F81-93B4-A943B8650FDD}"/>
              </a:ext>
            </a:extLst>
          </p:cNvPr>
          <p:cNvCxnSpPr>
            <a:cxnSpLocks/>
          </p:cNvCxnSpPr>
          <p:nvPr/>
        </p:nvCxnSpPr>
        <p:spPr>
          <a:xfrm>
            <a:off x="11156868" y="3141023"/>
            <a:ext cx="308758" cy="2879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820E5154-D58D-4C15-B8FC-2F9916D5FF8D}"/>
              </a:ext>
            </a:extLst>
          </p:cNvPr>
          <p:cNvSpPr txBox="1"/>
          <p:nvPr/>
        </p:nvSpPr>
        <p:spPr>
          <a:xfrm>
            <a:off x="10966868" y="3454835"/>
            <a:ext cx="9975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Vacuum Vessel</a:t>
            </a:r>
            <a:endParaRPr lang="zh-CN" altLang="en-US" sz="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44647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04B3C8D-7862-13EA-4E0C-306EDDBE743F}"/>
                  </a:ext>
                </a:extLst>
              </p:cNvPr>
              <p:cNvSpPr txBox="1"/>
              <p:nvPr/>
            </p:nvSpPr>
            <p:spPr>
              <a:xfrm>
                <a:off x="1" y="1371702"/>
                <a:ext cx="7117976" cy="47175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742950" lvl="1" indent="-285750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Pre>
                      <m:sPrePr>
                        <m:ctrlPr>
                          <a:rPr lang="en-US" altLang="zh-CN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</m:ctrlPr>
                      </m:sPrePr>
                      <m:sub>
                        <m:r>
                          <a:rPr lang="en-US" altLang="zh-CN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  <m:t> 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sPre>
                  </m:oMath>
                </a14:m>
                <a:r>
                  <a:rPr lang="zh-CN" altLang="en-US" dirty="0">
                    <a:solidFill>
                      <a:prstClr val="black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气体线性位置灵敏探测器</a:t>
                </a:r>
                <a:endParaRPr lang="en-US" altLang="zh-CN" dirty="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  <a:p>
                <a:pPr marL="1200150" lvl="2" indent="-285750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solidFill>
                      <a:prstClr val="black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优势：探测效率高、信噪比高、对伽马射线灵敏度低、维护方便与稳定性强等</a:t>
                </a:r>
                <a:endParaRPr lang="en-US" altLang="zh-CN" sz="1600" dirty="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  <a:p>
                <a:pPr marL="1200150" lvl="2" indent="-285750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solidFill>
                      <a:prstClr val="black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原理：粒子击中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altLang="zh-CN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</m:ctrlPr>
                      </m:sPrePr>
                      <m:sub>
                        <m:r>
                          <a:rPr lang="en-US" altLang="zh-CN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  <m:t> </m:t>
                        </m:r>
                      </m:sub>
                      <m:sup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m:rPr>
                            <m:sty m:val="p"/>
                          </m:rPr>
                          <a:rPr lang="en-US" altLang="zh-CN" sz="1600" i="1"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sPre>
                  </m:oMath>
                </a14:m>
                <a:r>
                  <a:rPr lang="zh-CN" altLang="en-US" sz="1600" dirty="0">
                    <a:solidFill>
                      <a:prstClr val="black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后气体发生电离，电离产生电荷按与击中位置到管子两端电阻反比分配</a:t>
                </a:r>
                <a:endParaRPr lang="en-US" altLang="zh-CN" sz="1600" dirty="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  <a:p>
                <a:pPr lvl="2">
                  <a:lnSpc>
                    <a:spcPct val="200000"/>
                  </a:lnSpc>
                </a:pPr>
                <a:r>
                  <a:rPr lang="en-US" altLang="zh-CN" sz="1600" b="0" dirty="0">
                    <a:solidFill>
                      <a:prstClr val="black"/>
                    </a:solidFill>
                    <a:ea typeface="微软雅黑" panose="020B0503020204020204" charset="-122"/>
                    <a:sym typeface="+mn-ea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en-US" altLang="zh-CN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sym typeface="+mn-ea"/>
                      </a:rPr>
                      <m:t>𝑛</m:t>
                    </m:r>
                    <m:r>
                      <a:rPr lang="en-US" altLang="zh-CN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sym typeface="+mn-ea"/>
                      </a:rPr>
                      <m:t>+</m:t>
                    </m:r>
                    <m:sPre>
                      <m:sPrePr>
                        <m:ctrlPr>
                          <a:rPr lang="en-US" altLang="zh-CN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</m:ctrlPr>
                      </m:sPrePr>
                      <m:sub>
                        <m:r>
                          <a:rPr lang="en-US" altLang="zh-CN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  <m:t> </m:t>
                        </m:r>
                      </m:sub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sPre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Pre>
                      <m:sPre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sPre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+764</m:t>
                    </m:r>
                    <m:r>
                      <m:rPr>
                        <m:sty m:val="p"/>
                      </m:rPr>
                      <a:rPr lang="en-US" altLang="zh-CN" i="1"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𝑒𝑉</m:t>
                    </m:r>
                  </m:oMath>
                </a14:m>
                <a:endParaRPr lang="en-US" altLang="zh-CN" sz="1600" dirty="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  <a:p>
                <a:pPr marL="1200150" lvl="2" indent="-285750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solidFill>
                      <a:prstClr val="black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读出电子学需同时测量管子两端电荷并计算其比值，获得中子击中位置</a:t>
                </a:r>
                <a:endParaRPr lang="en-US" altLang="zh-CN" sz="1600" dirty="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  <a:p>
                <a:pPr marL="1200150" lvl="2" indent="-285750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Pre>
                      <m:sPrePr>
                        <m:ctrlPr>
                          <a:rPr lang="en-US" altLang="zh-CN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</m:ctrlPr>
                      </m:sPrePr>
                      <m:sub>
                        <m:r>
                          <a:rPr lang="en-US" altLang="zh-CN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  <m:t> </m:t>
                        </m:r>
                      </m:sub>
                      <m:sup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m:rPr>
                            <m:sty m:val="p"/>
                          </m:rPr>
                          <a:rPr lang="en-US" altLang="zh-CN" sz="1600" i="1"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sPre>
                  </m:oMath>
                </a14:m>
                <a:r>
                  <a:rPr lang="zh-CN" altLang="en-US" sz="1600" dirty="0">
                    <a:solidFill>
                      <a:prstClr val="black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管通常较长，电荷在传输过程中存在衰减和噪声干扰情况</a:t>
                </a:r>
                <a:endParaRPr lang="en-US" altLang="zh-CN" sz="1600" dirty="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04B3C8D-7862-13EA-4E0C-306EDDBE74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1371702"/>
                <a:ext cx="7117976" cy="47175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标题 1">
            <a:extLst>
              <a:ext uri="{FF2B5EF4-FFF2-40B4-BE49-F238E27FC236}">
                <a16:creationId xmlns:a16="http://schemas.microsoft.com/office/drawing/2014/main" id="{154F2A00-8DD4-1BFB-B417-14166E93AC9C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0" y="512697"/>
            <a:ext cx="2856884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defTabSz="914400" eaLnBrk="1" hangingPunct="1"/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研究背景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43ED9B96-3D76-98DE-780E-2C0E7EEF7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982" y="131181"/>
            <a:ext cx="3693086" cy="80112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FF838C1C-8E74-19CD-FBA1-56898E5DA6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6419" y="155081"/>
            <a:ext cx="1616965" cy="777975"/>
          </a:xfrm>
          <a:prstGeom prst="rect">
            <a:avLst/>
          </a:prstGeom>
        </p:spPr>
      </p:pic>
      <p:pic>
        <p:nvPicPr>
          <p:cNvPr id="4" name="图片 3" descr="横版组合——透明.png">
            <a:extLst>
              <a:ext uri="{FF2B5EF4-FFF2-40B4-BE49-F238E27FC236}">
                <a16:creationId xmlns:a16="http://schemas.microsoft.com/office/drawing/2014/main" id="{9F2D2751-A0F6-06CC-A895-94EB52E9AF66}"/>
              </a:ext>
            </a:extLst>
          </p:cNvPr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663384" y="212307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310F4A4-7446-1D47-AC22-38D51E8CE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8027" y="6492875"/>
            <a:ext cx="2743200" cy="365125"/>
          </a:xfrm>
        </p:spPr>
        <p:txBody>
          <a:bodyPr/>
          <a:lstStyle/>
          <a:p>
            <a:fld id="{D354E624-2ED2-4B9B-85DD-0BCC8DE975D6}" type="slidenum">
              <a:rPr lang="zh-CN" altLang="en-US" smtClean="0"/>
              <a:t>5</a:t>
            </a:fld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789AB8-EA45-4241-A3EC-D5B0F997DC79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431" y="4234228"/>
            <a:ext cx="4069080" cy="134747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F3A585A0-73A6-4B89-8DE4-414808F24945}"/>
                  </a:ext>
                </a:extLst>
              </p:cNvPr>
              <p:cNvSpPr txBox="1"/>
              <p:nvPr/>
            </p:nvSpPr>
            <p:spPr>
              <a:xfrm>
                <a:off x="8729798" y="5581698"/>
                <a:ext cx="210288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Pre>
                      <m:sPrePr>
                        <m:ctrlPr>
                          <a:rPr lang="en-US" altLang="zh-CN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</m:ctrlPr>
                      </m:sPrePr>
                      <m:sub>
                        <m:r>
                          <a:rPr lang="en-US" altLang="zh-CN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  <m:t> </m:t>
                        </m:r>
                      </m:sub>
                      <m:sup>
                        <m:r>
                          <a:rPr lang="en-US" altLang="zh-CN" sz="1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zh-CN" sz="1400" i="1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m:rPr>
                            <m:sty m:val="p"/>
                          </m:rPr>
                          <a:rPr lang="en-US" altLang="zh-CN" sz="1400" i="1"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sPre>
                  </m:oMath>
                </a14:m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位置灵敏探测器原理</a:t>
                </a: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F3A585A0-73A6-4B89-8DE4-414808F249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9798" y="5581698"/>
                <a:ext cx="2102883" cy="307777"/>
              </a:xfrm>
              <a:prstGeom prst="rect">
                <a:avLst/>
              </a:prstGeom>
              <a:blipFill>
                <a:blip r:embed="rId8"/>
                <a:stretch>
                  <a:fillRect t="-4000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表格 13">
                <a:extLst>
                  <a:ext uri="{FF2B5EF4-FFF2-40B4-BE49-F238E27FC236}">
                    <a16:creationId xmlns:a16="http://schemas.microsoft.com/office/drawing/2014/main" id="{76B8FF96-D6A3-4A29-BE20-E0FC2143988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22439403"/>
                  </p:ext>
                </p:extLst>
              </p:nvPr>
            </p:nvGraphicFramePr>
            <p:xfrm>
              <a:off x="7117977" y="1911530"/>
              <a:ext cx="5046495" cy="1442744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287812">
                      <a:extLst>
                        <a:ext uri="{9D8B030D-6E8A-4147-A177-3AD203B41FA5}">
                          <a16:colId xmlns:a16="http://schemas.microsoft.com/office/drawing/2014/main" val="1694542157"/>
                        </a:ext>
                      </a:extLst>
                    </a:gridCol>
                    <a:gridCol w="1513069">
                      <a:extLst>
                        <a:ext uri="{9D8B030D-6E8A-4147-A177-3AD203B41FA5}">
                          <a16:colId xmlns:a16="http://schemas.microsoft.com/office/drawing/2014/main" val="1098799151"/>
                        </a:ext>
                      </a:extLst>
                    </a:gridCol>
                    <a:gridCol w="1245614">
                      <a:extLst>
                        <a:ext uri="{9D8B030D-6E8A-4147-A177-3AD203B41FA5}">
                          <a16:colId xmlns:a16="http://schemas.microsoft.com/office/drawing/2014/main" val="665769243"/>
                        </a:ext>
                      </a:extLst>
                    </a:gridCol>
                  </a:tblGrid>
                  <a:tr h="17219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CN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探测器类型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CN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中子敏感元素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CN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探测器效率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78954079"/>
                      </a:ext>
                    </a:extLst>
                  </a:tr>
                  <a:tr h="17219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en-US" altLang="zh-CN" sz="1050" i="1" kern="100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+mn-cs"/>
                                      <a:sym typeface="+mn-ea"/>
                                    </a:rPr>
                                  </m:ctrlPr>
                                </m:sPrePr>
                                <m:sub>
                                  <m:r>
                                    <a:rPr lang="en-US" altLang="zh-CN" sz="1050" kern="10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+mn-cs"/>
                                      <a:sym typeface="+mn-ea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en-US" altLang="zh-CN" sz="1050" kern="10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+mn-cs"/>
                                    </a:rPr>
                                    <m:t>3</m:t>
                                  </m:r>
                                </m:sup>
                                <m:e>
                                  <m:r>
                                    <a:rPr lang="en-US" altLang="zh-CN" sz="1050" kern="10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+mn-cs"/>
                                    </a:rPr>
                                    <m:t>𝐻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CN" sz="1050" kern="10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+mn-cs"/>
                                    </a:rPr>
                                    <m:t>e</m:t>
                                  </m:r>
                                </m:e>
                              </m:sPre>
                            </m:oMath>
                          </a14:m>
                          <a:r>
                            <a:rPr lang="en-US" sz="1050" kern="100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-filled LPSD</a:t>
                          </a:r>
                          <a:endParaRPr lang="zh-CN" sz="1000" kern="100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Pre>
                                  <m:sPrePr>
                                    <m:ctrlPr>
                                      <a:rPr lang="en-US" altLang="zh-CN" sz="10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charset="-122"/>
                                        <a:sym typeface="+mn-ea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en-US" altLang="zh-CN" sz="1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微软雅黑" panose="020B0503020204020204" charset="-122"/>
                                        <a:sym typeface="+mn-ea"/>
                                      </a:rPr>
                                      <m:t> </m:t>
                                    </m:r>
                                  </m:sub>
                                  <m:sup>
                                    <m:r>
                                      <a:rPr lang="en-US" altLang="zh-CN" sz="1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  <m:e>
                                    <m:r>
                                      <a:rPr lang="en-US" altLang="zh-CN" sz="1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CN" sz="1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e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zh-CN" sz="1000" kern="100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80%-99%</a:t>
                          </a:r>
                          <a:endParaRPr lang="zh-CN" sz="1000" kern="100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36338773"/>
                      </a:ext>
                    </a:extLst>
                  </a:tr>
                  <a:tr h="17219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Scintillation detector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baseline="3000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6</a:t>
                          </a:r>
                          <a:r>
                            <a:rPr lang="en-US" sz="1050" kern="10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Li</a:t>
                          </a:r>
                          <a:endParaRPr lang="zh-CN" sz="1000" kern="10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30%-50%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331650933"/>
                      </a:ext>
                    </a:extLst>
                  </a:tr>
                  <a:tr h="17219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Multi-Blade neutron detector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baseline="3000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10</a:t>
                          </a:r>
                          <a:r>
                            <a:rPr lang="en-US" sz="1050" kern="10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B</a:t>
                          </a:r>
                          <a:endParaRPr lang="zh-CN" sz="1000" kern="10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56%</a:t>
                          </a:r>
                          <a:endParaRPr lang="zh-CN" sz="1000" kern="10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071342006"/>
                      </a:ext>
                    </a:extLst>
                  </a:tr>
                  <a:tr h="23741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Jalousie neutron detector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baseline="300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10</a:t>
                          </a: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B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50%</a:t>
                          </a:r>
                          <a:endParaRPr lang="zh-CN" sz="1000" kern="10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697215076"/>
                      </a:ext>
                    </a:extLst>
                  </a:tr>
                  <a:tr h="17219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Multi-Grid detector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baseline="300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10</a:t>
                          </a: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B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50%</a:t>
                          </a:r>
                          <a:endParaRPr lang="zh-CN" sz="1000" kern="10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856051421"/>
                      </a:ext>
                    </a:extLst>
                  </a:tr>
                  <a:tr h="17219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Micro Strip Gas Chamber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baseline="300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3</a:t>
                          </a: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He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60%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764879636"/>
                      </a:ext>
                    </a:extLst>
                  </a:tr>
                  <a:tr h="17219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Multi-wire proportional chamber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baseline="300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3</a:t>
                          </a: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He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80%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80386189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表格 13">
                <a:extLst>
                  <a:ext uri="{FF2B5EF4-FFF2-40B4-BE49-F238E27FC236}">
                    <a16:creationId xmlns:a16="http://schemas.microsoft.com/office/drawing/2014/main" id="{76B8FF96-D6A3-4A29-BE20-E0FC2143988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22439403"/>
                  </p:ext>
                </p:extLst>
              </p:nvPr>
            </p:nvGraphicFramePr>
            <p:xfrm>
              <a:off x="7117977" y="1911530"/>
              <a:ext cx="5046495" cy="1442744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287812">
                      <a:extLst>
                        <a:ext uri="{9D8B030D-6E8A-4147-A177-3AD203B41FA5}">
                          <a16:colId xmlns:a16="http://schemas.microsoft.com/office/drawing/2014/main" val="1694542157"/>
                        </a:ext>
                      </a:extLst>
                    </a:gridCol>
                    <a:gridCol w="1513069">
                      <a:extLst>
                        <a:ext uri="{9D8B030D-6E8A-4147-A177-3AD203B41FA5}">
                          <a16:colId xmlns:a16="http://schemas.microsoft.com/office/drawing/2014/main" val="1098799151"/>
                        </a:ext>
                      </a:extLst>
                    </a:gridCol>
                    <a:gridCol w="1245614">
                      <a:extLst>
                        <a:ext uri="{9D8B030D-6E8A-4147-A177-3AD203B41FA5}">
                          <a16:colId xmlns:a16="http://schemas.microsoft.com/office/drawing/2014/main" val="665769243"/>
                        </a:ext>
                      </a:extLst>
                    </a:gridCol>
                  </a:tblGrid>
                  <a:tr h="17219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CN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探测器类型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CN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中子敏感元素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CN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探测器效率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78954079"/>
                      </a:ext>
                    </a:extLst>
                  </a:tr>
                  <a:tr h="17219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>
                        <a:blipFill>
                          <a:blip r:embed="rId9"/>
                          <a:stretch>
                            <a:fillRect l="-266" t="-113793" r="-121011" b="-6620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ctr">
                        <a:blipFill>
                          <a:blip r:embed="rId9"/>
                          <a:stretch>
                            <a:fillRect l="-152016" t="-113793" r="-83468" b="-6620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80%-99%</a:t>
                          </a:r>
                          <a:endParaRPr lang="zh-CN" sz="1000" kern="100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136338773"/>
                      </a:ext>
                    </a:extLst>
                  </a:tr>
                  <a:tr h="17219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Scintillation detector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baseline="3000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6</a:t>
                          </a:r>
                          <a:r>
                            <a:rPr lang="en-US" sz="1050" kern="10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Li</a:t>
                          </a:r>
                          <a:endParaRPr lang="zh-CN" sz="1000" kern="10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30%-50%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331650933"/>
                      </a:ext>
                    </a:extLst>
                  </a:tr>
                  <a:tr h="17219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Multi-Blade neutron detector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baseline="3000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10</a:t>
                          </a:r>
                          <a:r>
                            <a:rPr lang="en-US" sz="1050" kern="10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B</a:t>
                          </a:r>
                          <a:endParaRPr lang="zh-CN" sz="1000" kern="10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56%</a:t>
                          </a:r>
                          <a:endParaRPr lang="zh-CN" sz="1000" kern="10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071342006"/>
                      </a:ext>
                    </a:extLst>
                  </a:tr>
                  <a:tr h="23741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Jalousie neutron detector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baseline="300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10</a:t>
                          </a: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B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50%</a:t>
                          </a:r>
                          <a:endParaRPr lang="zh-CN" sz="1000" kern="10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697215076"/>
                      </a:ext>
                    </a:extLst>
                  </a:tr>
                  <a:tr h="17219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Multi-Grid detector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baseline="300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10</a:t>
                          </a: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B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50%</a:t>
                          </a:r>
                          <a:endParaRPr lang="zh-CN" sz="1000" kern="10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856051421"/>
                      </a:ext>
                    </a:extLst>
                  </a:tr>
                  <a:tr h="17219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Micro Strip Gas Chamber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baseline="3000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3</a:t>
                          </a:r>
                          <a:r>
                            <a:rPr lang="en-US" sz="1050" kern="10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He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60%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764879636"/>
                      </a:ext>
                    </a:extLst>
                  </a:tr>
                  <a:tr h="17219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Multi-wire proportional chamber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baseline="3000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3</a:t>
                          </a:r>
                          <a:r>
                            <a:rPr lang="en-US" sz="1050" kern="10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He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050" kern="100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80%</a:t>
                          </a:r>
                          <a:endParaRPr lang="zh-CN" sz="1000" kern="100" dirty="0"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80386189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5" name="文本框 14">
            <a:extLst>
              <a:ext uri="{FF2B5EF4-FFF2-40B4-BE49-F238E27FC236}">
                <a16:creationId xmlns:a16="http://schemas.microsoft.com/office/drawing/2014/main" id="{2E484D20-A023-4EEB-AA24-63B6C6E88438}"/>
              </a:ext>
            </a:extLst>
          </p:cNvPr>
          <p:cNvSpPr txBox="1"/>
          <p:nvPr/>
        </p:nvSpPr>
        <p:spPr>
          <a:xfrm>
            <a:off x="8544652" y="3397860"/>
            <a:ext cx="2518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不同类型探测器探测效率对比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D3512FD-024C-4D4D-BCE6-0A9E19A3A0E1}"/>
                  </a:ext>
                </a:extLst>
              </p:cNvPr>
              <p:cNvSpPr txBox="1"/>
              <p:nvPr/>
            </p:nvSpPr>
            <p:spPr>
              <a:xfrm>
                <a:off x="8355180" y="5889475"/>
                <a:ext cx="2572087" cy="659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m:rPr>
                          <m:sty m:val="p"/>
                        </m:rPr>
                        <a:rPr lang="en-US" altLang="zh-CN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o</m:t>
                      </m:r>
                      <m:r>
                        <m:rPr>
                          <m:sty m:val="p"/>
                        </m:rPr>
                        <a:rPr lang="en-US" altLang="zh-CN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sitio</m:t>
                      </m:r>
                      <m:r>
                        <m:rPr>
                          <m:sty m:val="p"/>
                        </m:rPr>
                        <a:rPr lang="en-US" altLang="zh-CN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 altLang="zh-CN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lang="en-US" altLang="zh-CN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zh-CN" altLang="en-US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en-US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zh-CN" altLang="en-US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en-US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zh-CN" altLang="en-US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  <m:r>
                            <a:rPr lang="zh-CN" altLang="en-US" i="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zh-CN" altLang="en-US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zh-CN" altLang="en-US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D3512FD-024C-4D4D-BCE6-0A9E19A3A0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5180" y="5889475"/>
                <a:ext cx="2572087" cy="65954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2357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04B3C8D-7862-13EA-4E0C-306EDDBE743F}"/>
                  </a:ext>
                </a:extLst>
              </p:cNvPr>
              <p:cNvSpPr txBox="1"/>
              <p:nvPr/>
            </p:nvSpPr>
            <p:spPr>
              <a:xfrm>
                <a:off x="0" y="1371702"/>
                <a:ext cx="10000281" cy="21092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742950" lvl="1" indent="-285750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solidFill>
                      <a:prstClr val="black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CSNS</a:t>
                </a:r>
                <a:r>
                  <a:rPr lang="zh-CN" altLang="en-US" dirty="0">
                    <a:solidFill>
                      <a:prstClr val="black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二期谱仪升级，对读出电子学提出更高要求</a:t>
                </a:r>
                <a:endParaRPr lang="en-US" altLang="zh-CN" dirty="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  <a:p>
                <a:pPr marL="1200150" lvl="2" indent="-285750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solidFill>
                      <a:prstClr val="black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为降低空气散射影响  →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altLang="zh-CN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</m:ctrlPr>
                      </m:sPrePr>
                      <m:sub>
                        <m:r>
                          <a:rPr lang="en-US" altLang="zh-CN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  <m:t> </m:t>
                        </m:r>
                      </m:sub>
                      <m:sup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m:rPr>
                            <m:sty m:val="p"/>
                          </m:rPr>
                          <a:rPr lang="en-US" altLang="zh-CN" sz="1600" i="1"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sPre>
                  </m:oMath>
                </a14:m>
                <a:r>
                  <a:rPr lang="zh-CN" altLang="en-US" sz="1600" dirty="0">
                    <a:solidFill>
                      <a:prstClr val="black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管探测器几乎全部转为真空</a:t>
                </a:r>
                <a:endParaRPr lang="en-US" altLang="zh-CN" sz="1600" dirty="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  <a:p>
                <a:pPr marL="1200150" lvl="2" indent="-285750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solidFill>
                      <a:prstClr val="black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提高谱仪效率及性能  →  功率升级，计数率提高到单管计数率</a:t>
                </a:r>
                <a:r>
                  <a:rPr lang="en-US" altLang="zh-CN" sz="1600" dirty="0">
                    <a:solidFill>
                      <a:prstClr val="black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100KHz</a:t>
                </a:r>
                <a:r>
                  <a:rPr lang="zh-CN" altLang="en-US" sz="1600" dirty="0">
                    <a:solidFill>
                      <a:prstClr val="black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以上</a:t>
                </a:r>
              </a:p>
              <a:p>
                <a:pPr marL="1200150" lvl="2" indent="-285750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zh-CN" altLang="en-US" sz="1600" dirty="0">
                    <a:solidFill>
                      <a:prstClr val="black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实现高测量精度         →  电荷分辨率</a:t>
                </a:r>
                <a:r>
                  <a:rPr lang="zh-CN" altLang="en-US" sz="1600" u="none" strike="noStrike" dirty="0"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≤</a:t>
                </a:r>
                <a:r>
                  <a:rPr lang="en-US" altLang="zh-CN" sz="1600" u="none" strike="noStrike" dirty="0"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0.5%</a:t>
                </a:r>
                <a:endParaRPr lang="en-US" altLang="zh-CN" sz="1600" b="0" i="0" u="none" strike="noStrike" dirty="0"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04B3C8D-7862-13EA-4E0C-306EDDBE74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71702"/>
                <a:ext cx="10000281" cy="21092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97855568-5AC0-00A3-195F-6304A218731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6792547"/>
                  </p:ext>
                </p:extLst>
              </p:nvPr>
            </p:nvGraphicFramePr>
            <p:xfrm>
              <a:off x="587388" y="3728290"/>
              <a:ext cx="11017224" cy="2376264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585276">
                      <a:extLst>
                        <a:ext uri="{9D8B030D-6E8A-4147-A177-3AD203B41FA5}">
                          <a16:colId xmlns:a16="http://schemas.microsoft.com/office/drawing/2014/main" val="24323962"/>
                        </a:ext>
                      </a:extLst>
                    </a:gridCol>
                    <a:gridCol w="1629558">
                      <a:extLst>
                        <a:ext uri="{9D8B030D-6E8A-4147-A177-3AD203B41FA5}">
                          <a16:colId xmlns:a16="http://schemas.microsoft.com/office/drawing/2014/main" val="842199497"/>
                        </a:ext>
                      </a:extLst>
                    </a:gridCol>
                    <a:gridCol w="1602988">
                      <a:extLst>
                        <a:ext uri="{9D8B030D-6E8A-4147-A177-3AD203B41FA5}">
                          <a16:colId xmlns:a16="http://schemas.microsoft.com/office/drawing/2014/main" val="3385449746"/>
                        </a:ext>
                      </a:extLst>
                    </a:gridCol>
                    <a:gridCol w="1602988">
                      <a:extLst>
                        <a:ext uri="{9D8B030D-6E8A-4147-A177-3AD203B41FA5}">
                          <a16:colId xmlns:a16="http://schemas.microsoft.com/office/drawing/2014/main" val="2487633381"/>
                        </a:ext>
                      </a:extLst>
                    </a:gridCol>
                    <a:gridCol w="1386098">
                      <a:extLst>
                        <a:ext uri="{9D8B030D-6E8A-4147-A177-3AD203B41FA5}">
                          <a16:colId xmlns:a16="http://schemas.microsoft.com/office/drawing/2014/main" val="2197702789"/>
                        </a:ext>
                      </a:extLst>
                    </a:gridCol>
                    <a:gridCol w="1751082">
                      <a:extLst>
                        <a:ext uri="{9D8B030D-6E8A-4147-A177-3AD203B41FA5}">
                          <a16:colId xmlns:a16="http://schemas.microsoft.com/office/drawing/2014/main" val="1888409749"/>
                        </a:ext>
                      </a:extLst>
                    </a:gridCol>
                    <a:gridCol w="1459234">
                      <a:extLst>
                        <a:ext uri="{9D8B030D-6E8A-4147-A177-3AD203B41FA5}">
                          <a16:colId xmlns:a16="http://schemas.microsoft.com/office/drawing/2014/main" val="2278456551"/>
                        </a:ext>
                      </a:extLst>
                    </a:gridCol>
                  </a:tblGrid>
                  <a:tr h="288032">
                    <a:tc rowSpan="2"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二期谱仪名称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冷中子直接几何非弹谱仪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逆几何分子振动谱仪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中子背散射谱仪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弹性漫散射中子谱仪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直接几何极化非弹谱仪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056183"/>
                      </a:ext>
                    </a:extLst>
                  </a:tr>
                  <a:tr h="360040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非弹性模块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弹性模块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38203507"/>
                      </a:ext>
                    </a:extLst>
                  </a:tr>
                  <a:tr h="21602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有效面积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约</a:t>
                          </a:r>
                          <a:r>
                            <a:rPr lang="en-US" altLang="zh-CN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15.2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sz="105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050" b="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altLang="zh-CN" sz="1050" b="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约</a:t>
                          </a:r>
                          <a:r>
                            <a:rPr lang="en-US" altLang="zh-CN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0.36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sz="105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050" b="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altLang="zh-CN" sz="1050" b="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约</a:t>
                          </a:r>
                          <a:r>
                            <a:rPr lang="en-US" altLang="zh-CN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0.45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sz="105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050" b="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altLang="zh-CN" sz="1050" b="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约</a:t>
                          </a:r>
                          <a:r>
                            <a:rPr lang="en-US" altLang="zh-CN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0.44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sz="105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050" b="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altLang="zh-CN" sz="1050" b="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约</a:t>
                          </a:r>
                          <a:r>
                            <a:rPr lang="en-US" altLang="zh-CN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7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sz="105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050" b="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altLang="zh-CN" sz="1050" b="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约</a:t>
                          </a:r>
                          <a:r>
                            <a:rPr lang="en-US" altLang="zh-CN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12.2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sz="105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050" b="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altLang="zh-CN" sz="1050" b="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extLst>
                      <a:ext uri="{0D108BD9-81ED-4DB2-BD59-A6C34878D82A}">
                        <a16:rowId xmlns:a16="http://schemas.microsoft.com/office/drawing/2014/main" val="2396755115"/>
                      </a:ext>
                    </a:extLst>
                  </a:tr>
                  <a:tr h="21602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探测效率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≥85%@1.8Å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≥80%@1.8Å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≥40%@1Å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≥85%@6.3Å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≥80%@1.8Å</a:t>
                          </a:r>
                          <a:endParaRPr lang="en-US" sz="1050" b="0" i="0" u="none" strike="noStrike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≥85%@1.8 Å</a:t>
                          </a:r>
                          <a:endParaRPr lang="en-US" sz="1050" b="0" i="0" u="none" strike="noStrike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extLst>
                      <a:ext uri="{0D108BD9-81ED-4DB2-BD59-A6C34878D82A}">
                        <a16:rowId xmlns:a16="http://schemas.microsoft.com/office/drawing/2014/main" val="3352921945"/>
                      </a:ext>
                    </a:extLst>
                  </a:tr>
                  <a:tr h="21602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单管最</a:t>
                          </a:r>
                          <a:r>
                            <a:rPr lang="zh-CN" altLang="en-US" sz="1050" u="none" strike="noStrike" kern="1200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大计数率</a:t>
                          </a: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100KHz</a:t>
                          </a:r>
                          <a:endParaRPr 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100KHz</a:t>
                          </a:r>
                          <a:endParaRPr 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≥30KHz</a:t>
                          </a:r>
                          <a:endParaRPr 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100KHz</a:t>
                          </a:r>
                          <a:endParaRPr 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100KHz</a:t>
                          </a:r>
                          <a:endParaRPr 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100 </a:t>
                          </a:r>
                          <a:r>
                            <a:rPr lang="en-US" sz="1050" u="none" strike="noStrike" dirty="0" err="1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KHz</a:t>
                          </a:r>
                          <a:endParaRPr 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extLst>
                      <a:ext uri="{0D108BD9-81ED-4DB2-BD59-A6C34878D82A}">
                        <a16:rowId xmlns:a16="http://schemas.microsoft.com/office/drawing/2014/main" val="3120700962"/>
                      </a:ext>
                    </a:extLst>
                  </a:tr>
                  <a:tr h="21602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电荷分辨率</a:t>
                          </a:r>
                          <a:endParaRPr lang="zh-CN" alt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</a:t>
                          </a:r>
                          <a:r>
                            <a:rPr lang="en-US" altLang="zh-CN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0.5%</a:t>
                          </a:r>
                          <a:endParaRPr lang="en-US" altLang="zh-CN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</a:t>
                          </a:r>
                          <a:r>
                            <a:rPr lang="en-US" altLang="zh-CN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0.5%</a:t>
                          </a:r>
                          <a:endParaRPr lang="en-US" altLang="zh-CN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</a:t>
                          </a:r>
                          <a:r>
                            <a:rPr lang="en-US" altLang="zh-CN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0.5%</a:t>
                          </a:r>
                          <a:endParaRPr lang="en-US" altLang="zh-CN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</a:t>
                          </a:r>
                          <a:r>
                            <a:rPr lang="en-US" altLang="zh-CN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0.5%</a:t>
                          </a:r>
                          <a:endParaRPr lang="en-US" altLang="zh-CN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</a:t>
                          </a:r>
                          <a:r>
                            <a:rPr lang="en-US" altLang="zh-CN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0.5%</a:t>
                          </a:r>
                          <a:endParaRPr lang="en-US" altLang="zh-CN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</a:t>
                          </a:r>
                          <a:r>
                            <a:rPr lang="en-US" altLang="zh-CN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0.5%</a:t>
                          </a:r>
                          <a:endParaRPr lang="en-US" altLang="zh-CN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extLst>
                      <a:ext uri="{0D108BD9-81ED-4DB2-BD59-A6C34878D82A}">
                        <a16:rowId xmlns:a16="http://schemas.microsoft.com/office/drawing/2014/main" val="80985877"/>
                      </a:ext>
                    </a:extLst>
                  </a:tr>
                  <a:tr h="21602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波长范围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1.01~12.79 Å</a:t>
                          </a:r>
                          <a:endParaRPr lang="en-US" sz="1050" b="0" i="0" u="none" strike="noStrike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4.5±1Å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0.2-4.8Å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6.271Å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0.5 Å ~6.5Å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1~10 Å</a:t>
                          </a:r>
                          <a:endParaRPr lang="en-US" sz="1050" b="0" i="0" u="none" strike="noStrike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extLst>
                      <a:ext uri="{0D108BD9-81ED-4DB2-BD59-A6C34878D82A}">
                        <a16:rowId xmlns:a16="http://schemas.microsoft.com/office/drawing/2014/main" val="3916749707"/>
                      </a:ext>
                    </a:extLst>
                  </a:tr>
                  <a:tr h="21602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位置分辨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≤25.4mm（FWHM）</a:t>
                          </a:r>
                          <a:endParaRPr lang="en-US" sz="1050" b="0" i="0" u="none" strike="noStrike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≤8mm（FWHM）</a:t>
                          </a:r>
                          <a:endParaRPr lang="en-US" sz="1050" b="0" i="0" u="none" strike="noStrike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≤4mm×50mm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≤12.7mm（FWHM）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12.7mm×10mm（FWHM）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≤25.4 </a:t>
                          </a:r>
                          <a:r>
                            <a:rPr lang="en-US" sz="1050" u="none" strike="noStrike" dirty="0" err="1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mm（FWHM</a:t>
                          </a:r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）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extLst>
                      <a:ext uri="{0D108BD9-81ED-4DB2-BD59-A6C34878D82A}">
                        <a16:rowId xmlns:a16="http://schemas.microsoft.com/office/drawing/2014/main" val="2856520209"/>
                      </a:ext>
                    </a:extLst>
                  </a:tr>
                  <a:tr h="21602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电子学时间分辨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l-GR" sz="1050" u="none" strike="noStrike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≤1μ</a:t>
                          </a:r>
                          <a:r>
                            <a:rPr lang="en-US" sz="1050" u="none" strike="noStrike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s</a:t>
                          </a:r>
                          <a:endParaRPr lang="en-US" sz="1050" b="0" i="0" u="none" strike="noStrike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≤100ns</a:t>
                          </a:r>
                          <a:endParaRPr lang="en-US" sz="1050" b="0" i="0" u="none" strike="noStrike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≤100ns</a:t>
                          </a:r>
                          <a:endParaRPr lang="en-US" sz="1050" b="0" i="0" u="none" strike="noStrike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≤100ns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≤100ns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≤100 ns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extLst>
                      <a:ext uri="{0D108BD9-81ED-4DB2-BD59-A6C34878D82A}">
                        <a16:rowId xmlns:a16="http://schemas.microsoft.com/office/drawing/2014/main" val="2502661203"/>
                      </a:ext>
                    </a:extLst>
                  </a:tr>
                  <a:tr h="21602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kern="1200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工作环境</a:t>
                          </a: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高真空（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050" b="0" i="0" u="none" strike="noStrike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5</m:t>
                              </m:r>
                              <m:r>
                                <a:rPr lang="en-US" altLang="zh-CN" sz="1050" b="0" i="1" u="none" strike="noStrike" smtClean="0"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en-US" altLang="zh-CN" sz="1050" i="1" u="none" strike="noStrike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050" b="0" i="1" u="none" strike="noStrike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altLang="zh-CN" sz="1050" b="0" i="1" u="none" strike="noStrike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−4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Pa）</a:t>
                          </a:r>
                          <a:endParaRPr 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高真空（真空度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sz="1050" i="1" u="none" strike="noStrike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050" b="0" i="1" u="none" strike="noStrike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altLang="zh-CN" sz="1050" b="0" i="1" u="none" strike="noStrike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−4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Pa）</a:t>
                          </a:r>
                          <a:endParaRPr 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大气环境</a:t>
                          </a:r>
                          <a:endParaRPr lang="zh-CN" alt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真空度≤</a:t>
                          </a:r>
                          <a:r>
                            <a:rPr lang="en-US" altLang="zh-CN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0.1</a:t>
                          </a:r>
                          <a:r>
                            <a:rPr 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Pa</a:t>
                          </a:r>
                          <a:endParaRPr 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真空（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sz="1050" i="1" u="none" strike="noStrike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050" b="0" i="1" u="none" strike="noStrike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altLang="zh-CN" sz="1050" b="0" i="1" u="none" strike="noStrike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−4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Pa）</a:t>
                          </a:r>
                          <a:endParaRPr 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高真空（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sz="1050" i="1" u="none" strike="noStrike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050" b="0" i="1" u="none" strike="noStrike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altLang="zh-CN" sz="1050" b="0" i="1" u="none" strike="noStrike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−4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Pa）</a:t>
                          </a:r>
                          <a:endParaRPr 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extLst>
                      <a:ext uri="{0D108BD9-81ED-4DB2-BD59-A6C34878D82A}">
                        <a16:rowId xmlns:a16="http://schemas.microsoft.com/office/drawing/2014/main" val="327263054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97855568-5AC0-00A3-195F-6304A218731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6792547"/>
                  </p:ext>
                </p:extLst>
              </p:nvPr>
            </p:nvGraphicFramePr>
            <p:xfrm>
              <a:off x="587388" y="3728290"/>
              <a:ext cx="11017224" cy="2376264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585276">
                      <a:extLst>
                        <a:ext uri="{9D8B030D-6E8A-4147-A177-3AD203B41FA5}">
                          <a16:colId xmlns:a16="http://schemas.microsoft.com/office/drawing/2014/main" val="24323962"/>
                        </a:ext>
                      </a:extLst>
                    </a:gridCol>
                    <a:gridCol w="1629558">
                      <a:extLst>
                        <a:ext uri="{9D8B030D-6E8A-4147-A177-3AD203B41FA5}">
                          <a16:colId xmlns:a16="http://schemas.microsoft.com/office/drawing/2014/main" val="842199497"/>
                        </a:ext>
                      </a:extLst>
                    </a:gridCol>
                    <a:gridCol w="1602988">
                      <a:extLst>
                        <a:ext uri="{9D8B030D-6E8A-4147-A177-3AD203B41FA5}">
                          <a16:colId xmlns:a16="http://schemas.microsoft.com/office/drawing/2014/main" val="3385449746"/>
                        </a:ext>
                      </a:extLst>
                    </a:gridCol>
                    <a:gridCol w="1602988">
                      <a:extLst>
                        <a:ext uri="{9D8B030D-6E8A-4147-A177-3AD203B41FA5}">
                          <a16:colId xmlns:a16="http://schemas.microsoft.com/office/drawing/2014/main" val="2487633381"/>
                        </a:ext>
                      </a:extLst>
                    </a:gridCol>
                    <a:gridCol w="1386098">
                      <a:extLst>
                        <a:ext uri="{9D8B030D-6E8A-4147-A177-3AD203B41FA5}">
                          <a16:colId xmlns:a16="http://schemas.microsoft.com/office/drawing/2014/main" val="2197702789"/>
                        </a:ext>
                      </a:extLst>
                    </a:gridCol>
                    <a:gridCol w="1751082">
                      <a:extLst>
                        <a:ext uri="{9D8B030D-6E8A-4147-A177-3AD203B41FA5}">
                          <a16:colId xmlns:a16="http://schemas.microsoft.com/office/drawing/2014/main" val="1888409749"/>
                        </a:ext>
                      </a:extLst>
                    </a:gridCol>
                    <a:gridCol w="1459234">
                      <a:extLst>
                        <a:ext uri="{9D8B030D-6E8A-4147-A177-3AD203B41FA5}">
                          <a16:colId xmlns:a16="http://schemas.microsoft.com/office/drawing/2014/main" val="2278456551"/>
                        </a:ext>
                      </a:extLst>
                    </a:gridCol>
                  </a:tblGrid>
                  <a:tr h="288032">
                    <a:tc rowSpan="2"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二期谱仪名称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冷中子直接几何非弹谱仪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逆几何分子振动谱仪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中子背散射谱仪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弹性漫散射中子谱仪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直接几何极化非弹谱仪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2056183"/>
                      </a:ext>
                    </a:extLst>
                  </a:tr>
                  <a:tr h="360040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非弹性模块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弹性模块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38203507"/>
                      </a:ext>
                    </a:extLst>
                  </a:tr>
                  <a:tr h="21602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有效面积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453" marR="8453" marT="8453" marB="0" anchor="ctr">
                        <a:blipFill>
                          <a:blip r:embed="rId4"/>
                          <a:stretch>
                            <a:fillRect l="-97388" t="-308571" r="-478358" b="-73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453" marR="8453" marT="8453" marB="0" anchor="ctr">
                        <a:blipFill>
                          <a:blip r:embed="rId4"/>
                          <a:stretch>
                            <a:fillRect l="-201141" t="-308571" r="-387452" b="-73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453" marR="8453" marT="8453" marB="0" anchor="ctr">
                        <a:blipFill>
                          <a:blip r:embed="rId4"/>
                          <a:stretch>
                            <a:fillRect l="-301141" t="-308571" r="-287452" b="-73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453" marR="8453" marT="8453" marB="0" anchor="ctr">
                        <a:blipFill>
                          <a:blip r:embed="rId4"/>
                          <a:stretch>
                            <a:fillRect l="-464758" t="-308571" r="-233040" b="-73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453" marR="8453" marT="8453" marB="0" anchor="ctr">
                        <a:blipFill>
                          <a:blip r:embed="rId4"/>
                          <a:stretch>
                            <a:fillRect l="-445139" t="-308571" r="-83681" b="-73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453" marR="8453" marT="8453" marB="0" anchor="ctr">
                        <a:blipFill>
                          <a:blip r:embed="rId4"/>
                          <a:stretch>
                            <a:fillRect l="-656904" t="-308571" r="-837" b="-7371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96755115"/>
                      </a:ext>
                    </a:extLst>
                  </a:tr>
                  <a:tr h="21602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探测效率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≥85%@1.8Å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≥80%@1.8Å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≥40%@1Å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≥85%@6.3Å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≥80%@1.8Å</a:t>
                          </a:r>
                          <a:endParaRPr lang="en-US" sz="1050" b="0" i="0" u="none" strike="noStrike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≥85%@1.8 Å</a:t>
                          </a:r>
                          <a:endParaRPr lang="en-US" sz="1050" b="0" i="0" u="none" strike="noStrike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extLst>
                      <a:ext uri="{0D108BD9-81ED-4DB2-BD59-A6C34878D82A}">
                        <a16:rowId xmlns:a16="http://schemas.microsoft.com/office/drawing/2014/main" val="3352921945"/>
                      </a:ext>
                    </a:extLst>
                  </a:tr>
                  <a:tr h="21602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单管最</a:t>
                          </a:r>
                          <a:r>
                            <a:rPr lang="zh-CN" altLang="en-US" sz="1050" u="none" strike="noStrike" kern="1200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大计数率</a:t>
                          </a: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100KHz</a:t>
                          </a:r>
                          <a:endParaRPr 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100KHz</a:t>
                          </a:r>
                          <a:endParaRPr 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≥30KHz</a:t>
                          </a:r>
                          <a:endParaRPr 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100KHz</a:t>
                          </a:r>
                          <a:endParaRPr 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100KHz</a:t>
                          </a:r>
                          <a:endParaRPr 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100 </a:t>
                          </a:r>
                          <a:r>
                            <a:rPr lang="en-US" sz="1050" u="none" strike="noStrike" dirty="0" err="1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KHz</a:t>
                          </a:r>
                          <a:endParaRPr 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extLst>
                      <a:ext uri="{0D108BD9-81ED-4DB2-BD59-A6C34878D82A}">
                        <a16:rowId xmlns:a16="http://schemas.microsoft.com/office/drawing/2014/main" val="3120700962"/>
                      </a:ext>
                    </a:extLst>
                  </a:tr>
                  <a:tr h="21602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电荷分辨率</a:t>
                          </a:r>
                          <a:endParaRPr lang="zh-CN" alt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</a:t>
                          </a:r>
                          <a:r>
                            <a:rPr lang="en-US" altLang="zh-CN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0.5%</a:t>
                          </a:r>
                          <a:endParaRPr lang="en-US" altLang="zh-CN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</a:t>
                          </a:r>
                          <a:r>
                            <a:rPr lang="en-US" altLang="zh-CN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0.5%</a:t>
                          </a:r>
                          <a:endParaRPr lang="en-US" altLang="zh-CN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</a:t>
                          </a:r>
                          <a:r>
                            <a:rPr lang="en-US" altLang="zh-CN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0.5%</a:t>
                          </a:r>
                          <a:endParaRPr lang="en-US" altLang="zh-CN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</a:t>
                          </a:r>
                          <a:r>
                            <a:rPr lang="en-US" altLang="zh-CN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0.5%</a:t>
                          </a:r>
                          <a:endParaRPr lang="en-US" altLang="zh-CN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</a:t>
                          </a:r>
                          <a:r>
                            <a:rPr lang="en-US" altLang="zh-CN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0.5%</a:t>
                          </a:r>
                          <a:endParaRPr lang="en-US" altLang="zh-CN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</a:t>
                          </a:r>
                          <a:r>
                            <a:rPr lang="en-US" altLang="zh-CN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0.5%</a:t>
                          </a:r>
                          <a:endParaRPr lang="en-US" altLang="zh-CN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extLst>
                      <a:ext uri="{0D108BD9-81ED-4DB2-BD59-A6C34878D82A}">
                        <a16:rowId xmlns:a16="http://schemas.microsoft.com/office/drawing/2014/main" val="80985877"/>
                      </a:ext>
                    </a:extLst>
                  </a:tr>
                  <a:tr h="21602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波长范围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1.01~12.79 Å</a:t>
                          </a:r>
                          <a:endParaRPr lang="en-US" sz="1050" b="0" i="0" u="none" strike="noStrike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4.5±1Å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0.2-4.8Å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6.271Å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0.5 Å ~6.5Å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1~10 Å</a:t>
                          </a:r>
                          <a:endParaRPr lang="en-US" sz="1050" b="0" i="0" u="none" strike="noStrike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extLst>
                      <a:ext uri="{0D108BD9-81ED-4DB2-BD59-A6C34878D82A}">
                        <a16:rowId xmlns:a16="http://schemas.microsoft.com/office/drawing/2014/main" val="3916749707"/>
                      </a:ext>
                    </a:extLst>
                  </a:tr>
                  <a:tr h="21602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位置分辨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≤25.4mm（FWHM）</a:t>
                          </a:r>
                          <a:endParaRPr lang="en-US" sz="1050" b="0" i="0" u="none" strike="noStrike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≤8mm（FWHM）</a:t>
                          </a:r>
                          <a:endParaRPr lang="en-US" sz="1050" b="0" i="0" u="none" strike="noStrike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≤4mm×50mm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≤12.7mm（FWHM）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12.7mm×10mm（FWHM）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≤25.4 </a:t>
                          </a:r>
                          <a:r>
                            <a:rPr lang="en-US" sz="1050" u="none" strike="noStrike" dirty="0" err="1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mm（FWHM</a:t>
                          </a:r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）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extLst>
                      <a:ext uri="{0D108BD9-81ED-4DB2-BD59-A6C34878D82A}">
                        <a16:rowId xmlns:a16="http://schemas.microsoft.com/office/drawing/2014/main" val="2856520209"/>
                      </a:ext>
                    </a:extLst>
                  </a:tr>
                  <a:tr h="21602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电子学时间分辨</a:t>
                          </a:r>
                          <a:endParaRPr lang="zh-CN" alt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l-GR" sz="1050" u="none" strike="noStrike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≤1μ</a:t>
                          </a:r>
                          <a:r>
                            <a:rPr lang="en-US" sz="1050" u="none" strike="noStrike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s</a:t>
                          </a:r>
                          <a:endParaRPr lang="en-US" sz="1050" b="0" i="0" u="none" strike="noStrike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≤100ns</a:t>
                          </a:r>
                          <a:endParaRPr lang="en-US" sz="1050" b="0" i="0" u="none" strike="noStrike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≤100ns</a:t>
                          </a:r>
                          <a:endParaRPr lang="en-US" sz="1050" b="0" i="0" u="none" strike="noStrike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≤100ns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≤100ns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050" u="none" strike="noStrike" dirty="0"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≤100 ns</a:t>
                          </a:r>
                          <a:endParaRPr lang="en-US" sz="105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extLst>
                      <a:ext uri="{0D108BD9-81ED-4DB2-BD59-A6C34878D82A}">
                        <a16:rowId xmlns:a16="http://schemas.microsoft.com/office/drawing/2014/main" val="2502661203"/>
                      </a:ext>
                    </a:extLst>
                  </a:tr>
                  <a:tr h="21602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kern="1200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  <a:cs typeface="+mn-cs"/>
                            </a:rPr>
                            <a:t>工作环境</a:t>
                          </a:r>
                        </a:p>
                      </a:txBody>
                      <a:tcPr marL="8453" marR="8453" marT="8453" marB="0" anchor="ctr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453" marR="8453" marT="8453" marB="0" anchor="ctr">
                        <a:blipFill>
                          <a:blip r:embed="rId4"/>
                          <a:stretch>
                            <a:fillRect l="-97388" t="-988889" r="-478358" b="-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453" marR="8453" marT="8453" marB="0" anchor="ctr">
                        <a:blipFill>
                          <a:blip r:embed="rId4"/>
                          <a:stretch>
                            <a:fillRect l="-201141" t="-988889" r="-387452" b="-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大气环境</a:t>
                          </a:r>
                          <a:endParaRPr lang="zh-CN" alt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zh-CN" alt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真空度≤</a:t>
                          </a:r>
                          <a:r>
                            <a:rPr lang="en-US" altLang="zh-CN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0.1</a:t>
                          </a:r>
                          <a:r>
                            <a:rPr lang="en-US" sz="105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Pa</a:t>
                          </a:r>
                          <a:endParaRPr lang="en-US" sz="105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marL="8453" marR="8453" marT="8453" marB="0"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453" marR="8453" marT="8453" marB="0" anchor="ctr">
                        <a:blipFill>
                          <a:blip r:embed="rId4"/>
                          <a:stretch>
                            <a:fillRect l="-445139" t="-988889" r="-83681" b="-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453" marR="8453" marT="8453" marB="0" anchor="ctr">
                        <a:blipFill>
                          <a:blip r:embed="rId4"/>
                          <a:stretch>
                            <a:fillRect l="-656904" t="-988889" r="-837" b="-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263054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标题 1">
            <a:extLst>
              <a:ext uri="{FF2B5EF4-FFF2-40B4-BE49-F238E27FC236}">
                <a16:creationId xmlns:a16="http://schemas.microsoft.com/office/drawing/2014/main" id="{154F2A00-8DD4-1BFB-B417-14166E93AC9C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0" y="512697"/>
            <a:ext cx="2856884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defTabSz="914400" eaLnBrk="1" hangingPunct="1"/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研究背景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2403BBB-2872-752D-3C21-81DFBFB22E29}"/>
              </a:ext>
            </a:extLst>
          </p:cNvPr>
          <p:cNvSpPr txBox="1"/>
          <p:nvPr/>
        </p:nvSpPr>
        <p:spPr>
          <a:xfrm>
            <a:off x="7927133" y="6104554"/>
            <a:ext cx="3456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（根据初步设计方案得出）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43ED9B96-3D76-98DE-780E-2C0E7EEF7F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5982" y="131181"/>
            <a:ext cx="3693086" cy="80112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FF838C1C-8E74-19CD-FBA1-56898E5DA6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6419" y="155081"/>
            <a:ext cx="1616965" cy="777975"/>
          </a:xfrm>
          <a:prstGeom prst="rect">
            <a:avLst/>
          </a:prstGeom>
        </p:spPr>
      </p:pic>
      <p:pic>
        <p:nvPicPr>
          <p:cNvPr id="4" name="图片 3" descr="横版组合——透明.png">
            <a:extLst>
              <a:ext uri="{FF2B5EF4-FFF2-40B4-BE49-F238E27FC236}">
                <a16:creationId xmlns:a16="http://schemas.microsoft.com/office/drawing/2014/main" id="{9F2D2751-A0F6-06CC-A895-94EB52E9AF66}"/>
              </a:ext>
            </a:extLst>
          </p:cNvPr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8663384" y="212307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310F4A4-7446-1D47-AC22-38D51E8CE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6956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docimg7.docs.qq.com/image/6rohQnMfufPdTwgU2NKS3w?w=592&amp;h=479">
            <a:extLst>
              <a:ext uri="{FF2B5EF4-FFF2-40B4-BE49-F238E27FC236}">
                <a16:creationId xmlns:a16="http://schemas.microsoft.com/office/drawing/2014/main" id="{FB354D0B-A556-9B75-24D9-B341B1B32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95" y="3547329"/>
            <a:ext cx="3399248" cy="274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8FAE1669-A36C-98D7-9CDB-DF3D02CA8B15}"/>
              </a:ext>
            </a:extLst>
          </p:cNvPr>
          <p:cNvSpPr/>
          <p:nvPr/>
        </p:nvSpPr>
        <p:spPr>
          <a:xfrm>
            <a:off x="6248284" y="6231135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小角谱仪探测器模型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66D1E7F-85D6-FE58-991D-970B82D63187}"/>
              </a:ext>
            </a:extLst>
          </p:cNvPr>
          <p:cNvSpPr txBox="1"/>
          <p:nvPr/>
        </p:nvSpPr>
        <p:spPr>
          <a:xfrm>
            <a:off x="-190466" y="1576969"/>
            <a:ext cx="6809084" cy="4173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需要同时实现真空中运行、高计数率、高精度</a:t>
            </a:r>
            <a:endParaRPr lang="en-US" altLang="zh-CN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200150" lvl="2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真空中运行，主要散热途径为热辐射，散热效率低</a:t>
            </a:r>
            <a:endParaRPr lang="en-US" altLang="zh-CN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657350" lvl="3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采用通风管等方式进行电子学散热，结构复杂，成本高</a:t>
            </a:r>
          </a:p>
          <a:p>
            <a:pPr marL="1657350" lvl="3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电子学本身功耗控制做到极低</a:t>
            </a:r>
            <a:endParaRPr lang="en-US" altLang="zh-CN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200150" lvl="2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高计数</a:t>
            </a:r>
            <a:endParaRPr lang="en-US" altLang="zh-CN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657350" lvl="3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需要更高带宽电子学，功耗提高</a:t>
            </a:r>
            <a:endParaRPr lang="en-US" altLang="zh-CN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657350" lvl="3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导致基线漂移和脉冲堆积，损失计数，降低精度</a:t>
            </a:r>
            <a:endParaRPr lang="en-US" altLang="zh-CN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200150" lvl="2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高精度</a:t>
            </a:r>
            <a:endParaRPr lang="en-US" altLang="zh-CN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1657350" lvl="3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需要避免堆积，增加采样速度及位数，增加功耗</a:t>
            </a:r>
            <a:endParaRPr lang="en-US" altLang="zh-CN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1BD5CC48-FACA-8250-A16B-1B85399318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6043" y="3878096"/>
            <a:ext cx="3146125" cy="2277891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AD2D9A94-BE94-7202-98A6-43001664174A}"/>
              </a:ext>
            </a:extLst>
          </p:cNvPr>
          <p:cNvSpPr/>
          <p:nvPr/>
        </p:nvSpPr>
        <p:spPr>
          <a:xfrm>
            <a:off x="9514382" y="6231135"/>
            <a:ext cx="20377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高计数率下的脉冲堆积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3D555062-48B7-2BCC-1A5A-4444FC8986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1676" y="1191377"/>
            <a:ext cx="4119774" cy="2079549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858CD28D-AC0F-7DD3-A3A1-C1427F6EA3DF}"/>
              </a:ext>
            </a:extLst>
          </p:cNvPr>
          <p:cNvSpPr txBox="1"/>
          <p:nvPr/>
        </p:nvSpPr>
        <p:spPr>
          <a:xfrm>
            <a:off x="8587155" y="3333008"/>
            <a:ext cx="16209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热传递的几种途径</a:t>
            </a:r>
          </a:p>
        </p:txBody>
      </p:sp>
      <p:sp>
        <p:nvSpPr>
          <p:cNvPr id="21" name="标题 1">
            <a:extLst>
              <a:ext uri="{FF2B5EF4-FFF2-40B4-BE49-F238E27FC236}">
                <a16:creationId xmlns:a16="http://schemas.microsoft.com/office/drawing/2014/main" id="{8C50DBBF-A492-DECB-BA69-249EF4D9AB81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0" y="512697"/>
            <a:ext cx="2856884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defTabSz="914400" eaLnBrk="1" hangingPunct="1"/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研究背景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ED08905-D1D9-007C-94BA-B1734611F1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5982" y="131181"/>
            <a:ext cx="3693086" cy="80112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D1A0CBD-25CD-06C0-1BE5-1E8E522EBB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6419" y="155081"/>
            <a:ext cx="1616965" cy="777975"/>
          </a:xfrm>
          <a:prstGeom prst="rect">
            <a:avLst/>
          </a:prstGeom>
        </p:spPr>
      </p:pic>
      <p:pic>
        <p:nvPicPr>
          <p:cNvPr id="6" name="图片 5" descr="横版组合——透明.png">
            <a:extLst>
              <a:ext uri="{FF2B5EF4-FFF2-40B4-BE49-F238E27FC236}">
                <a16:creationId xmlns:a16="http://schemas.microsoft.com/office/drawing/2014/main" id="{3EAE7A4B-3AFE-E076-FD19-540A1B0B2D4A}"/>
              </a:ext>
            </a:extLst>
          </p:cNvPr>
          <p:cNvPicPr>
            <a:picLocks noChangeAspect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8663384" y="212307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FBBD98B-E9FF-AF46-EEF4-C0AD3555D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7389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9EAA92C2-72AA-D531-D9E8-0F18C764CC57}"/>
                  </a:ext>
                </a:extLst>
              </p:cNvPr>
              <p:cNvSpPr txBox="1"/>
              <p:nvPr/>
            </p:nvSpPr>
            <p:spPr>
              <a:xfrm>
                <a:off x="0" y="1261618"/>
                <a:ext cx="8167663" cy="50656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742950" marR="0" lvl="1" indent="-28575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现有商业方案（</a:t>
                </a:r>
                <a:r>
                  <a:rPr kumimoji="0" lang="en-US" altLang="zh-CN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Mesytec</a:t>
                </a: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电子学）</a:t>
                </a:r>
                <a:endPara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  <a:sym typeface="+mn-ea"/>
                </a:endParaRPr>
              </a:p>
              <a:p>
                <a:pPr marL="1200150" marR="0" lvl="2" indent="-28575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前端电子学</a:t>
                </a: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MPSD-8+</a:t>
                </a: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，功耗</a:t>
                </a: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2.6W</a:t>
                </a: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，可在真空工作</a:t>
                </a:r>
              </a:p>
              <a:p>
                <a:pPr marL="1200150" marR="0" lvl="2" indent="-28575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数据汇聚板</a:t>
                </a: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MCPD8</a:t>
                </a: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，</a:t>
                </a: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8</a:t>
                </a: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路数据汇聚，无法在真空下工作</a:t>
                </a:r>
                <a:endPara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  <a:sym typeface="+mn-ea"/>
                </a:endParaRPr>
              </a:p>
              <a:p>
                <a:pPr marL="1200150" marR="0" lvl="2" indent="-28575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单通道</a:t>
                </a: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100KHz</a:t>
                </a: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 ，幅度位置</a:t>
                </a: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10bit</a:t>
                </a: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 ，时间分辨</a:t>
                </a: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100ns</a:t>
                </a:r>
              </a:p>
              <a:p>
                <a:pPr marL="1200150" marR="0" lvl="2" indent="-28575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尺寸过大，集成度较低，成本高</a:t>
                </a:r>
                <a:endPara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  <a:sym typeface="+mn-ea"/>
                </a:endParaRPr>
              </a:p>
              <a:p>
                <a:pPr marL="1200150" marR="0" lvl="2" indent="-28575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设计约束大，升级潜力小，无法进行后续数据处理</a:t>
                </a:r>
                <a:endPara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  <a:sym typeface="+mn-ea"/>
                </a:endParaRPr>
              </a:p>
              <a:p>
                <a:pPr marL="742950" lvl="1" indent="-285750">
                  <a:lnSpc>
                    <a:spcPct val="20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现有自研方案（一期，合作谱仪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altLang="zh-CN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</m:ctrlPr>
                      </m:sPrePr>
                      <m:sub>
                        <m:r>
                          <a:rPr lang="en-US" altLang="zh-CN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sym typeface="+mn-ea"/>
                          </a:rPr>
                          <m:t> 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sPre>
                  </m:oMath>
                </a14:m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电子学）</a:t>
                </a:r>
                <a:endPara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  <a:sym typeface="+mn-ea"/>
                </a:endParaRPr>
              </a:p>
              <a:p>
                <a:pPr marL="1200150" marR="0" lvl="2" indent="-28575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非针对真空设计，功耗较高，直接在真空工作较困难</a:t>
                </a:r>
                <a:endPara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  <a:sym typeface="+mn-ea"/>
                </a:endParaRPr>
              </a:p>
              <a:p>
                <a:pPr marL="1200150" marR="0" lvl="2" indent="-28575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计数率较低</a:t>
                </a:r>
                <a:endPara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  <a:sym typeface="+mn-ea"/>
                </a:endParaRPr>
              </a:p>
              <a:p>
                <a:pPr marL="1200150" marR="0" lvl="2" indent="-28575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  <a:sym typeface="+mn-ea"/>
                  </a:rPr>
                  <a:t>真空工作需要通冷气散热，结构复杂</a:t>
                </a:r>
                <a:endPara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  <a:sym typeface="+mn-ea"/>
                </a:endParaRP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9EAA92C2-72AA-D531-D9E8-0F18C764CC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261618"/>
                <a:ext cx="8167663" cy="5065617"/>
              </a:xfrm>
              <a:prstGeom prst="rect">
                <a:avLst/>
              </a:prstGeom>
              <a:blipFill>
                <a:blip r:embed="rId3"/>
                <a:stretch>
                  <a:fillRect b="-6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36789C80-03F9-CC5B-EC5D-9B58A19FCC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4598" y="1023207"/>
            <a:ext cx="1528799" cy="281456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2163147-8206-0EB4-DA19-9960BC08C5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5326" y="951199"/>
            <a:ext cx="1089812" cy="2922259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7E168078-2502-F08F-3F58-C1F265B11FC9}"/>
              </a:ext>
            </a:extLst>
          </p:cNvPr>
          <p:cNvSpPr txBox="1"/>
          <p:nvPr/>
        </p:nvSpPr>
        <p:spPr>
          <a:xfrm>
            <a:off x="8167081" y="1979937"/>
            <a:ext cx="3690346" cy="1023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71600" marR="0" lvl="3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Mesytec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电子学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  <a:p>
            <a:pPr marL="2114550" marR="0" lvl="4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MPSD-8+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左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  <a:p>
            <a:pPr marL="2114550" marR="0" lvl="4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MCPD8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右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531DCBF-90EF-2EE8-ECDD-B59A1F30F8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9378" y="4149659"/>
            <a:ext cx="3359696" cy="179962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414BB96-DD90-ACF5-AAF3-723F5A56F6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0404" y="3264467"/>
            <a:ext cx="2416355" cy="3140968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FB3CDD3C-E398-8CE9-FA1D-BCEAB177D78B}"/>
              </a:ext>
            </a:extLst>
          </p:cNvPr>
          <p:cNvSpPr/>
          <p:nvPr/>
        </p:nvSpPr>
        <p:spPr>
          <a:xfrm>
            <a:off x="5922012" y="6095562"/>
            <a:ext cx="37753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微小角探测器电子学（左）安装通气管（右）</a:t>
            </a:r>
          </a:p>
        </p:txBody>
      </p:sp>
      <p:sp>
        <p:nvSpPr>
          <p:cNvPr id="11" name="标题 1">
            <a:extLst>
              <a:ext uri="{FF2B5EF4-FFF2-40B4-BE49-F238E27FC236}">
                <a16:creationId xmlns:a16="http://schemas.microsoft.com/office/drawing/2014/main" id="{DB2D9ED3-D43C-853D-7EAB-D499BDA8368D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0" y="512697"/>
            <a:ext cx="2856884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rPr>
              <a:t>研究背景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364E5EA-0596-28E5-DA7D-072BC8E526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5982" y="131181"/>
            <a:ext cx="3693086" cy="80112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11EF1EE-9D26-2D52-B5EC-64E41B722F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6419" y="155081"/>
            <a:ext cx="1616965" cy="777975"/>
          </a:xfrm>
          <a:prstGeom prst="rect">
            <a:avLst/>
          </a:prstGeom>
        </p:spPr>
      </p:pic>
      <p:pic>
        <p:nvPicPr>
          <p:cNvPr id="14" name="图片 13" descr="横版组合——透明.png">
            <a:extLst>
              <a:ext uri="{FF2B5EF4-FFF2-40B4-BE49-F238E27FC236}">
                <a16:creationId xmlns:a16="http://schemas.microsoft.com/office/drawing/2014/main" id="{50ABD55F-41BC-AF82-384F-7ADBE96EA834}"/>
              </a:ext>
            </a:extLst>
          </p:cNvPr>
          <p:cNvPicPr>
            <a:picLocks noChangeAspect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8663384" y="212307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23E20F46-7221-0147-06AB-85E34FFE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54E624-2ED2-4B9B-85DD-0BCC8DE975D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28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77775F-D947-63D1-8F52-3028EABE9A9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355" y="1865174"/>
            <a:ext cx="6597798" cy="2659436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1102C9D2-A3FD-F8A3-1649-400477542DEF}"/>
                  </a:ext>
                </a:extLst>
              </p:cNvPr>
              <p:cNvSpPr txBox="1"/>
              <p:nvPr/>
            </p:nvSpPr>
            <p:spPr>
              <a:xfrm>
                <a:off x="1016184" y="4961518"/>
                <a:ext cx="9888444" cy="1129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457200">
                  <a:lnSpc>
                    <a:spcPct val="200000"/>
                  </a:lnSpc>
                </a:pP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研制一套</a:t>
                </a:r>
                <a:r>
                  <a:rPr lang="zh-CN" altLang="en-US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适用于真空环境的低功耗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</m:ctrlPr>
                      </m:sPrePr>
                      <m:sub>
                        <m:r>
                          <a:rPr lang="en-US" altLang="zh-CN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sym typeface="+mn-ea"/>
                          </a:rPr>
                          <m:t> </m:t>
                        </m:r>
                      </m:sub>
                      <m:sup>
                        <m:r>
                          <a:rPr lang="en-US" altLang="zh-CN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3</m:t>
                        </m:r>
                      </m:sup>
                      <m:e>
                        <m:r>
                          <a:rPr lang="en-US" altLang="zh-CN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𝐻</m:t>
                        </m:r>
                        <m:r>
                          <m:rPr>
                            <m:sty m:val="p"/>
                          </m:rPr>
                          <a:rPr lang="en-US" altLang="zh-CN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e</m:t>
                        </m:r>
                      </m:e>
                    </m:sPre>
                  </m:oMath>
                </a14:m>
                <a:r>
                  <a:rPr lang="zh-CN" altLang="en-US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管探测器读出电子学</a:t>
                </a: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，直接将探测器和电子学放置于真空中，通过高集成度设计极大地简化真空引线，使用极少数的电缆或光纤将数据传输到后端。</a:t>
                </a: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1102C9D2-A3FD-F8A3-1649-400477542D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184" y="4961518"/>
                <a:ext cx="9888444" cy="1129220"/>
              </a:xfrm>
              <a:prstGeom prst="rect">
                <a:avLst/>
              </a:prstGeom>
              <a:blipFill>
                <a:blip r:embed="rId4"/>
                <a:stretch>
                  <a:fillRect l="-555" b="-81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>
            <a:extLst>
              <a:ext uri="{FF2B5EF4-FFF2-40B4-BE49-F238E27FC236}">
                <a16:creationId xmlns:a16="http://schemas.microsoft.com/office/drawing/2014/main" id="{2C0AA0F8-F055-0056-F7D4-3CC508E1800A}"/>
              </a:ext>
            </a:extLst>
          </p:cNvPr>
          <p:cNvSpPr/>
          <p:nvPr/>
        </p:nvSpPr>
        <p:spPr>
          <a:xfrm>
            <a:off x="2711624" y="1700808"/>
            <a:ext cx="2952328" cy="3096344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E3D40F7-2EC0-9E15-C767-854BAB8DA0D7}"/>
              </a:ext>
            </a:extLst>
          </p:cNvPr>
          <p:cNvSpPr txBox="1"/>
          <p:nvPr/>
        </p:nvSpPr>
        <p:spPr>
          <a:xfrm>
            <a:off x="5303912" y="1055842"/>
            <a:ext cx="6095306" cy="5627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200000"/>
              </a:lnSpc>
            </a:pPr>
            <a:r>
              <a:rPr lang="zh-CN" altLang="en-US" sz="1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课题研究</a:t>
            </a:r>
            <a:r>
              <a:rPr lang="en-US" altLang="zh-CN" sz="1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1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真空下前端电子学</a:t>
            </a:r>
            <a:endParaRPr lang="en-US" altLang="zh-CN" sz="18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箭头: 右 7">
            <a:extLst>
              <a:ext uri="{FF2B5EF4-FFF2-40B4-BE49-F238E27FC236}">
                <a16:creationId xmlns:a16="http://schemas.microsoft.com/office/drawing/2014/main" id="{2FF3F8DD-ECE9-5444-7E2E-D2352933C951}"/>
              </a:ext>
            </a:extLst>
          </p:cNvPr>
          <p:cNvSpPr/>
          <p:nvPr/>
        </p:nvSpPr>
        <p:spPr>
          <a:xfrm rot="8708231">
            <a:off x="5711667" y="1552574"/>
            <a:ext cx="497479" cy="2261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标题 1">
            <a:extLst>
              <a:ext uri="{FF2B5EF4-FFF2-40B4-BE49-F238E27FC236}">
                <a16:creationId xmlns:a16="http://schemas.microsoft.com/office/drawing/2014/main" id="{078FBB72-9D8A-546F-94FF-496695B7CCB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0" y="512697"/>
            <a:ext cx="2856884" cy="5664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defTabSz="914400" eaLnBrk="1" hangingPunct="1"/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研究目标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EEC85E5-9906-BEA8-8573-EBC438E54A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5982" y="131181"/>
            <a:ext cx="3693086" cy="80112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EA6FCAE-C3F7-BA5F-34DB-6B604C809D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6419" y="155081"/>
            <a:ext cx="1616965" cy="777975"/>
          </a:xfrm>
          <a:prstGeom prst="rect">
            <a:avLst/>
          </a:prstGeom>
        </p:spPr>
      </p:pic>
      <p:pic>
        <p:nvPicPr>
          <p:cNvPr id="12" name="图片 11" descr="横版组合——透明.png">
            <a:extLst>
              <a:ext uri="{FF2B5EF4-FFF2-40B4-BE49-F238E27FC236}">
                <a16:creationId xmlns:a16="http://schemas.microsoft.com/office/drawing/2014/main" id="{E06898F2-0D6A-E4E9-1386-7B1A8C23A680}"/>
              </a:ext>
            </a:extLst>
          </p:cNvPr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8663384" y="212307"/>
            <a:ext cx="342953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A83B7F6E-5A31-462F-CB28-7455D9325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4E624-2ED2-4B9B-85DD-0BCC8DE975D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8935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49501</TotalTime>
  <Words>2013</Words>
  <Application>Microsoft Office PowerPoint</Application>
  <PresentationFormat>宽屏</PresentationFormat>
  <Paragraphs>375</Paragraphs>
  <Slides>22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3" baseType="lpstr">
      <vt:lpstr>Impact MT Std</vt:lpstr>
      <vt:lpstr>等线</vt:lpstr>
      <vt:lpstr>等线 Light</vt:lpstr>
      <vt:lpstr>宋体</vt:lpstr>
      <vt:lpstr>微软雅黑</vt:lpstr>
      <vt:lpstr>Arial</vt:lpstr>
      <vt:lpstr>Calibri</vt:lpstr>
      <vt:lpstr>Cambria Math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彦玲 赖</dc:creator>
  <cp:lastModifiedBy>赖彦玲</cp:lastModifiedBy>
  <cp:revision>569</cp:revision>
  <dcterms:created xsi:type="dcterms:W3CDTF">2024-07-09T11:33:57Z</dcterms:created>
  <dcterms:modified xsi:type="dcterms:W3CDTF">2026-07-22T04:53:07Z</dcterms:modified>
</cp:coreProperties>
</file>